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0"/>
  </p:notesMasterIdLst>
  <p:sldIdLst>
    <p:sldId id="283" r:id="rId2"/>
    <p:sldId id="256" r:id="rId3"/>
    <p:sldId id="293" r:id="rId4"/>
    <p:sldId id="259" r:id="rId5"/>
    <p:sldId id="260" r:id="rId6"/>
    <p:sldId id="261" r:id="rId7"/>
    <p:sldId id="295" r:id="rId8"/>
    <p:sldId id="294" r:id="rId9"/>
    <p:sldId id="296" r:id="rId10"/>
    <p:sldId id="257" r:id="rId11"/>
    <p:sldId id="258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262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263" r:id="rId42"/>
    <p:sldId id="325" r:id="rId43"/>
    <p:sldId id="326" r:id="rId44"/>
    <p:sldId id="327" r:id="rId45"/>
    <p:sldId id="328" r:id="rId46"/>
    <p:sldId id="329" r:id="rId47"/>
    <p:sldId id="330" r:id="rId48"/>
    <p:sldId id="331" r:id="rId49"/>
    <p:sldId id="332" r:id="rId50"/>
    <p:sldId id="333" r:id="rId51"/>
    <p:sldId id="334" r:id="rId52"/>
    <p:sldId id="335" r:id="rId53"/>
    <p:sldId id="336" r:id="rId54"/>
    <p:sldId id="337" r:id="rId55"/>
    <p:sldId id="338" r:id="rId56"/>
    <p:sldId id="339" r:id="rId57"/>
    <p:sldId id="340" r:id="rId58"/>
    <p:sldId id="341" r:id="rId5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F69767-ADDA-4F59-B4BD-BE04F2B2D1E8}" v="7" dt="2026-05-19T00:32:19.5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3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CADHIC, S.A." userId="a05fdf0497f7251d" providerId="LiveId" clId="{8E3E971A-80B4-4938-821F-3A160EBC60E8}"/>
    <pc:docChg chg="addSld delSld modSld">
      <pc:chgData name="ACADHIC, S.A." userId="a05fdf0497f7251d" providerId="LiveId" clId="{8E3E971A-80B4-4938-821F-3A160EBC60E8}" dt="2026-05-19T00:32:19.506" v="6"/>
      <pc:docMkLst>
        <pc:docMk/>
      </pc:docMkLst>
      <pc:sldChg chg="add del setBg">
        <pc:chgData name="ACADHIC, S.A." userId="a05fdf0497f7251d" providerId="LiveId" clId="{8E3E971A-80B4-4938-821F-3A160EBC60E8}" dt="2026-05-19T00:30:31.745" v="2"/>
        <pc:sldMkLst>
          <pc:docMk/>
          <pc:sldMk cId="0" sldId="257"/>
        </pc:sldMkLst>
      </pc:sldChg>
      <pc:sldChg chg="add del setBg">
        <pc:chgData name="ACADHIC, S.A." userId="a05fdf0497f7251d" providerId="LiveId" clId="{8E3E971A-80B4-4938-821F-3A160EBC60E8}" dt="2026-05-19T00:30:31.745" v="2"/>
        <pc:sldMkLst>
          <pc:docMk/>
          <pc:sldMk cId="0" sldId="258"/>
        </pc:sldMkLst>
      </pc:sldChg>
      <pc:sldChg chg="add">
        <pc:chgData name="ACADHIC, S.A." userId="a05fdf0497f7251d" providerId="LiveId" clId="{8E3E971A-80B4-4938-821F-3A160EBC60E8}" dt="2026-05-19T00:30:56.839" v="3"/>
        <pc:sldMkLst>
          <pc:docMk/>
          <pc:sldMk cId="0" sldId="262"/>
        </pc:sldMkLst>
      </pc:sldChg>
      <pc:sldChg chg="add">
        <pc:chgData name="ACADHIC, S.A." userId="a05fdf0497f7251d" providerId="LiveId" clId="{8E3E971A-80B4-4938-821F-3A160EBC60E8}" dt="2026-05-19T00:31:52.984" v="5"/>
        <pc:sldMkLst>
          <pc:docMk/>
          <pc:sldMk cId="0" sldId="263"/>
        </pc:sldMkLst>
      </pc:sldChg>
      <pc:sldChg chg="add">
        <pc:chgData name="ACADHIC, S.A." userId="a05fdf0497f7251d" providerId="LiveId" clId="{8E3E971A-80B4-4938-821F-3A160EBC60E8}" dt="2026-05-19T00:30:31.745" v="2"/>
        <pc:sldMkLst>
          <pc:docMk/>
          <pc:sldMk cId="2916000857" sldId="296"/>
        </pc:sldMkLst>
      </pc:sldChg>
      <pc:sldChg chg="add del">
        <pc:chgData name="ACADHIC, S.A." userId="a05fdf0497f7251d" providerId="LiveId" clId="{8E3E971A-80B4-4938-821F-3A160EBC60E8}" dt="2026-05-19T00:30:28.474" v="1"/>
        <pc:sldMkLst>
          <pc:docMk/>
          <pc:sldMk cId="3926757246" sldId="296"/>
        </pc:sldMkLst>
      </pc:sldChg>
      <pc:sldChg chg="add del setBg">
        <pc:chgData name="ACADHIC, S.A." userId="a05fdf0497f7251d" providerId="LiveId" clId="{8E3E971A-80B4-4938-821F-3A160EBC60E8}" dt="2026-05-19T00:30:31.745" v="2"/>
        <pc:sldMkLst>
          <pc:docMk/>
          <pc:sldMk cId="0" sldId="297"/>
        </pc:sldMkLst>
      </pc:sldChg>
      <pc:sldChg chg="add del setBg">
        <pc:chgData name="ACADHIC, S.A." userId="a05fdf0497f7251d" providerId="LiveId" clId="{8E3E971A-80B4-4938-821F-3A160EBC60E8}" dt="2026-05-19T00:30:31.745" v="2"/>
        <pc:sldMkLst>
          <pc:docMk/>
          <pc:sldMk cId="0" sldId="298"/>
        </pc:sldMkLst>
      </pc:sldChg>
      <pc:sldChg chg="add del setBg">
        <pc:chgData name="ACADHIC, S.A." userId="a05fdf0497f7251d" providerId="LiveId" clId="{8E3E971A-80B4-4938-821F-3A160EBC60E8}" dt="2026-05-19T00:30:31.745" v="2"/>
        <pc:sldMkLst>
          <pc:docMk/>
          <pc:sldMk cId="0" sldId="299"/>
        </pc:sldMkLst>
      </pc:sldChg>
      <pc:sldChg chg="add del">
        <pc:chgData name="ACADHIC, S.A." userId="a05fdf0497f7251d" providerId="LiveId" clId="{8E3E971A-80B4-4938-821F-3A160EBC60E8}" dt="2026-05-19T00:30:31.745" v="2"/>
        <pc:sldMkLst>
          <pc:docMk/>
          <pc:sldMk cId="3647986666" sldId="300"/>
        </pc:sldMkLst>
      </pc:sldChg>
      <pc:sldChg chg="add del setBg">
        <pc:chgData name="ACADHIC, S.A." userId="a05fdf0497f7251d" providerId="LiveId" clId="{8E3E971A-80B4-4938-821F-3A160EBC60E8}" dt="2026-05-19T00:30:31.745" v="2"/>
        <pc:sldMkLst>
          <pc:docMk/>
          <pc:sldMk cId="0" sldId="301"/>
        </pc:sldMkLst>
      </pc:sldChg>
      <pc:sldChg chg="add">
        <pc:chgData name="ACADHIC, S.A." userId="a05fdf0497f7251d" providerId="LiveId" clId="{8E3E971A-80B4-4938-821F-3A160EBC60E8}" dt="2026-05-19T00:30:56.839" v="3"/>
        <pc:sldMkLst>
          <pc:docMk/>
          <pc:sldMk cId="3920961514" sldId="302"/>
        </pc:sldMkLst>
      </pc:sldChg>
      <pc:sldChg chg="add">
        <pc:chgData name="ACADHIC, S.A." userId="a05fdf0497f7251d" providerId="LiveId" clId="{8E3E971A-80B4-4938-821F-3A160EBC60E8}" dt="2026-05-19T00:30:56.839" v="3"/>
        <pc:sldMkLst>
          <pc:docMk/>
          <pc:sldMk cId="0" sldId="303"/>
        </pc:sldMkLst>
      </pc:sldChg>
      <pc:sldChg chg="add">
        <pc:chgData name="ACADHIC, S.A." userId="a05fdf0497f7251d" providerId="LiveId" clId="{8E3E971A-80B4-4938-821F-3A160EBC60E8}" dt="2026-05-19T00:30:56.839" v="3"/>
        <pc:sldMkLst>
          <pc:docMk/>
          <pc:sldMk cId="0" sldId="304"/>
        </pc:sldMkLst>
      </pc:sldChg>
      <pc:sldChg chg="add">
        <pc:chgData name="ACADHIC, S.A." userId="a05fdf0497f7251d" providerId="LiveId" clId="{8E3E971A-80B4-4938-821F-3A160EBC60E8}" dt="2026-05-19T00:30:56.839" v="3"/>
        <pc:sldMkLst>
          <pc:docMk/>
          <pc:sldMk cId="0" sldId="305"/>
        </pc:sldMkLst>
      </pc:sldChg>
      <pc:sldChg chg="add">
        <pc:chgData name="ACADHIC, S.A." userId="a05fdf0497f7251d" providerId="LiveId" clId="{8E3E971A-80B4-4938-821F-3A160EBC60E8}" dt="2026-05-19T00:30:56.839" v="3"/>
        <pc:sldMkLst>
          <pc:docMk/>
          <pc:sldMk cId="0" sldId="306"/>
        </pc:sldMkLst>
      </pc:sldChg>
      <pc:sldChg chg="add">
        <pc:chgData name="ACADHIC, S.A." userId="a05fdf0497f7251d" providerId="LiveId" clId="{8E3E971A-80B4-4938-821F-3A160EBC60E8}" dt="2026-05-19T00:30:56.839" v="3"/>
        <pc:sldMkLst>
          <pc:docMk/>
          <pc:sldMk cId="0" sldId="307"/>
        </pc:sldMkLst>
      </pc:sldChg>
      <pc:sldChg chg="add">
        <pc:chgData name="ACADHIC, S.A." userId="a05fdf0497f7251d" providerId="LiveId" clId="{8E3E971A-80B4-4938-821F-3A160EBC60E8}" dt="2026-05-19T00:30:56.839" v="3"/>
        <pc:sldMkLst>
          <pc:docMk/>
          <pc:sldMk cId="2739862615" sldId="308"/>
        </pc:sldMkLst>
      </pc:sldChg>
      <pc:sldChg chg="add">
        <pc:chgData name="ACADHIC, S.A." userId="a05fdf0497f7251d" providerId="LiveId" clId="{8E3E971A-80B4-4938-821F-3A160EBC60E8}" dt="2026-05-19T00:30:56.839" v="3"/>
        <pc:sldMkLst>
          <pc:docMk/>
          <pc:sldMk cId="0" sldId="309"/>
        </pc:sldMkLst>
      </pc:sldChg>
      <pc:sldChg chg="add">
        <pc:chgData name="ACADHIC, S.A." userId="a05fdf0497f7251d" providerId="LiveId" clId="{8E3E971A-80B4-4938-821F-3A160EBC60E8}" dt="2026-05-19T00:31:24.971" v="4"/>
        <pc:sldMkLst>
          <pc:docMk/>
          <pc:sldMk cId="3850235429" sldId="310"/>
        </pc:sldMkLst>
      </pc:sldChg>
      <pc:sldChg chg="add">
        <pc:chgData name="ACADHIC, S.A." userId="a05fdf0497f7251d" providerId="LiveId" clId="{8E3E971A-80B4-4938-821F-3A160EBC60E8}" dt="2026-05-19T00:31:24.971" v="4"/>
        <pc:sldMkLst>
          <pc:docMk/>
          <pc:sldMk cId="0" sldId="311"/>
        </pc:sldMkLst>
      </pc:sldChg>
      <pc:sldChg chg="add">
        <pc:chgData name="ACADHIC, S.A." userId="a05fdf0497f7251d" providerId="LiveId" clId="{8E3E971A-80B4-4938-821F-3A160EBC60E8}" dt="2026-05-19T00:31:24.971" v="4"/>
        <pc:sldMkLst>
          <pc:docMk/>
          <pc:sldMk cId="0" sldId="312"/>
        </pc:sldMkLst>
      </pc:sldChg>
      <pc:sldChg chg="add">
        <pc:chgData name="ACADHIC, S.A." userId="a05fdf0497f7251d" providerId="LiveId" clId="{8E3E971A-80B4-4938-821F-3A160EBC60E8}" dt="2026-05-19T00:31:24.971" v="4"/>
        <pc:sldMkLst>
          <pc:docMk/>
          <pc:sldMk cId="0" sldId="313"/>
        </pc:sldMkLst>
      </pc:sldChg>
      <pc:sldChg chg="add">
        <pc:chgData name="ACADHIC, S.A." userId="a05fdf0497f7251d" providerId="LiveId" clId="{8E3E971A-80B4-4938-821F-3A160EBC60E8}" dt="2026-05-19T00:31:24.971" v="4"/>
        <pc:sldMkLst>
          <pc:docMk/>
          <pc:sldMk cId="0" sldId="314"/>
        </pc:sldMkLst>
      </pc:sldChg>
      <pc:sldChg chg="add">
        <pc:chgData name="ACADHIC, S.A." userId="a05fdf0497f7251d" providerId="LiveId" clId="{8E3E971A-80B4-4938-821F-3A160EBC60E8}" dt="2026-05-19T00:31:24.971" v="4"/>
        <pc:sldMkLst>
          <pc:docMk/>
          <pc:sldMk cId="1405697522" sldId="315"/>
        </pc:sldMkLst>
      </pc:sldChg>
      <pc:sldChg chg="add">
        <pc:chgData name="ACADHIC, S.A." userId="a05fdf0497f7251d" providerId="LiveId" clId="{8E3E971A-80B4-4938-821F-3A160EBC60E8}" dt="2026-05-19T00:31:24.971" v="4"/>
        <pc:sldMkLst>
          <pc:docMk/>
          <pc:sldMk cId="0" sldId="316"/>
        </pc:sldMkLst>
      </pc:sldChg>
      <pc:sldChg chg="add">
        <pc:chgData name="ACADHIC, S.A." userId="a05fdf0497f7251d" providerId="LiveId" clId="{8E3E971A-80B4-4938-821F-3A160EBC60E8}" dt="2026-05-19T00:31:24.971" v="4"/>
        <pc:sldMkLst>
          <pc:docMk/>
          <pc:sldMk cId="4143341347" sldId="317"/>
        </pc:sldMkLst>
      </pc:sldChg>
      <pc:sldChg chg="add">
        <pc:chgData name="ACADHIC, S.A." userId="a05fdf0497f7251d" providerId="LiveId" clId="{8E3E971A-80B4-4938-821F-3A160EBC60E8}" dt="2026-05-19T00:31:24.971" v="4"/>
        <pc:sldMkLst>
          <pc:docMk/>
          <pc:sldMk cId="0" sldId="318"/>
        </pc:sldMkLst>
      </pc:sldChg>
      <pc:sldChg chg="add">
        <pc:chgData name="ACADHIC, S.A." userId="a05fdf0497f7251d" providerId="LiveId" clId="{8E3E971A-80B4-4938-821F-3A160EBC60E8}" dt="2026-05-19T00:31:52.984" v="5"/>
        <pc:sldMkLst>
          <pc:docMk/>
          <pc:sldMk cId="2511164560" sldId="319"/>
        </pc:sldMkLst>
      </pc:sldChg>
      <pc:sldChg chg="add">
        <pc:chgData name="ACADHIC, S.A." userId="a05fdf0497f7251d" providerId="LiveId" clId="{8E3E971A-80B4-4938-821F-3A160EBC60E8}" dt="2026-05-19T00:31:52.984" v="5"/>
        <pc:sldMkLst>
          <pc:docMk/>
          <pc:sldMk cId="0" sldId="320"/>
        </pc:sldMkLst>
      </pc:sldChg>
      <pc:sldChg chg="add">
        <pc:chgData name="ACADHIC, S.A." userId="a05fdf0497f7251d" providerId="LiveId" clId="{8E3E971A-80B4-4938-821F-3A160EBC60E8}" dt="2026-05-19T00:31:52.984" v="5"/>
        <pc:sldMkLst>
          <pc:docMk/>
          <pc:sldMk cId="0" sldId="321"/>
        </pc:sldMkLst>
      </pc:sldChg>
      <pc:sldChg chg="add">
        <pc:chgData name="ACADHIC, S.A." userId="a05fdf0497f7251d" providerId="LiveId" clId="{8E3E971A-80B4-4938-821F-3A160EBC60E8}" dt="2026-05-19T00:31:52.984" v="5"/>
        <pc:sldMkLst>
          <pc:docMk/>
          <pc:sldMk cId="0" sldId="322"/>
        </pc:sldMkLst>
      </pc:sldChg>
      <pc:sldChg chg="add">
        <pc:chgData name="ACADHIC, S.A." userId="a05fdf0497f7251d" providerId="LiveId" clId="{8E3E971A-80B4-4938-821F-3A160EBC60E8}" dt="2026-05-19T00:31:52.984" v="5"/>
        <pc:sldMkLst>
          <pc:docMk/>
          <pc:sldMk cId="0" sldId="323"/>
        </pc:sldMkLst>
      </pc:sldChg>
      <pc:sldChg chg="add">
        <pc:chgData name="ACADHIC, S.A." userId="a05fdf0497f7251d" providerId="LiveId" clId="{8E3E971A-80B4-4938-821F-3A160EBC60E8}" dt="2026-05-19T00:31:52.984" v="5"/>
        <pc:sldMkLst>
          <pc:docMk/>
          <pc:sldMk cId="0" sldId="324"/>
        </pc:sldMkLst>
      </pc:sldChg>
      <pc:sldChg chg="add">
        <pc:chgData name="ACADHIC, S.A." userId="a05fdf0497f7251d" providerId="LiveId" clId="{8E3E971A-80B4-4938-821F-3A160EBC60E8}" dt="2026-05-19T00:31:52.984" v="5"/>
        <pc:sldMkLst>
          <pc:docMk/>
          <pc:sldMk cId="0" sldId="325"/>
        </pc:sldMkLst>
      </pc:sldChg>
      <pc:sldChg chg="add">
        <pc:chgData name="ACADHIC, S.A." userId="a05fdf0497f7251d" providerId="LiveId" clId="{8E3E971A-80B4-4938-821F-3A160EBC60E8}" dt="2026-05-19T00:31:52.984" v="5"/>
        <pc:sldMkLst>
          <pc:docMk/>
          <pc:sldMk cId="0" sldId="326"/>
        </pc:sldMkLst>
      </pc:sldChg>
      <pc:sldChg chg="add">
        <pc:chgData name="ACADHIC, S.A." userId="a05fdf0497f7251d" providerId="LiveId" clId="{8E3E971A-80B4-4938-821F-3A160EBC60E8}" dt="2026-05-19T00:31:52.984" v="5"/>
        <pc:sldMkLst>
          <pc:docMk/>
          <pc:sldMk cId="1629655410" sldId="327"/>
        </pc:sldMkLst>
      </pc:sldChg>
      <pc:sldChg chg="add">
        <pc:chgData name="ACADHIC, S.A." userId="a05fdf0497f7251d" providerId="LiveId" clId="{8E3E971A-80B4-4938-821F-3A160EBC60E8}" dt="2026-05-19T00:31:52.984" v="5"/>
        <pc:sldMkLst>
          <pc:docMk/>
          <pc:sldMk cId="0" sldId="328"/>
        </pc:sldMkLst>
      </pc:sldChg>
      <pc:sldChg chg="add">
        <pc:chgData name="ACADHIC, S.A." userId="a05fdf0497f7251d" providerId="LiveId" clId="{8E3E971A-80B4-4938-821F-3A160EBC60E8}" dt="2026-05-19T00:32:19.506" v="6"/>
        <pc:sldMkLst>
          <pc:docMk/>
          <pc:sldMk cId="1033928869" sldId="329"/>
        </pc:sldMkLst>
      </pc:sldChg>
      <pc:sldChg chg="add">
        <pc:chgData name="ACADHIC, S.A." userId="a05fdf0497f7251d" providerId="LiveId" clId="{8E3E971A-80B4-4938-821F-3A160EBC60E8}" dt="2026-05-19T00:32:19.506" v="6"/>
        <pc:sldMkLst>
          <pc:docMk/>
          <pc:sldMk cId="0" sldId="330"/>
        </pc:sldMkLst>
      </pc:sldChg>
      <pc:sldChg chg="add">
        <pc:chgData name="ACADHIC, S.A." userId="a05fdf0497f7251d" providerId="LiveId" clId="{8E3E971A-80B4-4938-821F-3A160EBC60E8}" dt="2026-05-19T00:32:19.506" v="6"/>
        <pc:sldMkLst>
          <pc:docMk/>
          <pc:sldMk cId="0" sldId="331"/>
        </pc:sldMkLst>
      </pc:sldChg>
      <pc:sldChg chg="add">
        <pc:chgData name="ACADHIC, S.A." userId="a05fdf0497f7251d" providerId="LiveId" clId="{8E3E971A-80B4-4938-821F-3A160EBC60E8}" dt="2026-05-19T00:32:19.506" v="6"/>
        <pc:sldMkLst>
          <pc:docMk/>
          <pc:sldMk cId="0" sldId="332"/>
        </pc:sldMkLst>
      </pc:sldChg>
      <pc:sldChg chg="add">
        <pc:chgData name="ACADHIC, S.A." userId="a05fdf0497f7251d" providerId="LiveId" clId="{8E3E971A-80B4-4938-821F-3A160EBC60E8}" dt="2026-05-19T00:32:19.506" v="6"/>
        <pc:sldMkLst>
          <pc:docMk/>
          <pc:sldMk cId="0" sldId="333"/>
        </pc:sldMkLst>
      </pc:sldChg>
      <pc:sldChg chg="add">
        <pc:chgData name="ACADHIC, S.A." userId="a05fdf0497f7251d" providerId="LiveId" clId="{8E3E971A-80B4-4938-821F-3A160EBC60E8}" dt="2026-05-19T00:32:19.506" v="6"/>
        <pc:sldMkLst>
          <pc:docMk/>
          <pc:sldMk cId="0" sldId="334"/>
        </pc:sldMkLst>
      </pc:sldChg>
      <pc:sldChg chg="add">
        <pc:chgData name="ACADHIC, S.A." userId="a05fdf0497f7251d" providerId="LiveId" clId="{8E3E971A-80B4-4938-821F-3A160EBC60E8}" dt="2026-05-19T00:32:19.506" v="6"/>
        <pc:sldMkLst>
          <pc:docMk/>
          <pc:sldMk cId="0" sldId="335"/>
        </pc:sldMkLst>
      </pc:sldChg>
      <pc:sldChg chg="add">
        <pc:chgData name="ACADHIC, S.A." userId="a05fdf0497f7251d" providerId="LiveId" clId="{8E3E971A-80B4-4938-821F-3A160EBC60E8}" dt="2026-05-19T00:32:19.506" v="6"/>
        <pc:sldMkLst>
          <pc:docMk/>
          <pc:sldMk cId="0" sldId="336"/>
        </pc:sldMkLst>
      </pc:sldChg>
      <pc:sldChg chg="add">
        <pc:chgData name="ACADHIC, S.A." userId="a05fdf0497f7251d" providerId="LiveId" clId="{8E3E971A-80B4-4938-821F-3A160EBC60E8}" dt="2026-05-19T00:32:19.506" v="6"/>
        <pc:sldMkLst>
          <pc:docMk/>
          <pc:sldMk cId="0" sldId="337"/>
        </pc:sldMkLst>
      </pc:sldChg>
      <pc:sldChg chg="add">
        <pc:chgData name="ACADHIC, S.A." userId="a05fdf0497f7251d" providerId="LiveId" clId="{8E3E971A-80B4-4938-821F-3A160EBC60E8}" dt="2026-05-19T00:32:19.506" v="6"/>
        <pc:sldMkLst>
          <pc:docMk/>
          <pc:sldMk cId="0" sldId="338"/>
        </pc:sldMkLst>
      </pc:sldChg>
      <pc:sldChg chg="add">
        <pc:chgData name="ACADHIC, S.A." userId="a05fdf0497f7251d" providerId="LiveId" clId="{8E3E971A-80B4-4938-821F-3A160EBC60E8}" dt="2026-05-19T00:32:19.506" v="6"/>
        <pc:sldMkLst>
          <pc:docMk/>
          <pc:sldMk cId="0" sldId="339"/>
        </pc:sldMkLst>
      </pc:sldChg>
      <pc:sldChg chg="add">
        <pc:chgData name="ACADHIC, S.A." userId="a05fdf0497f7251d" providerId="LiveId" clId="{8E3E971A-80B4-4938-821F-3A160EBC60E8}" dt="2026-05-19T00:32:19.506" v="6"/>
        <pc:sldMkLst>
          <pc:docMk/>
          <pc:sldMk cId="255862645" sldId="340"/>
        </pc:sldMkLst>
      </pc:sldChg>
      <pc:sldChg chg="add">
        <pc:chgData name="ACADHIC, S.A." userId="a05fdf0497f7251d" providerId="LiveId" clId="{8E3E971A-80B4-4938-821F-3A160EBC60E8}" dt="2026-05-19T00:32:19.506" v="6"/>
        <pc:sldMkLst>
          <pc:docMk/>
          <pc:sldMk cId="0" sldId="34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9904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396FE-B66F-5F85-0E3F-1A78C8F0D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31B99A-9ECE-4102-1CFF-E3BAFC9C0E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5D903D-339F-747C-0E0E-0B6BB6C1D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B68A4B-F84F-1CDE-936E-FFDD7BCF0F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29064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46948"/>
            <a:ext cx="5763491" cy="54514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>
                <a:solidFill>
                  <a:schemeClr val="tx1"/>
                </a:solidFill>
                <a:latin typeface="Noteworthy Light"/>
                <a:cs typeface="Noteworthy Light"/>
              </a:defRPr>
            </a:lvl1pPr>
          </a:lstStyle>
          <a:p>
            <a:r>
              <a:rPr lang="es-ES_tradnl" dirty="0"/>
              <a:t>Título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058405"/>
            <a:ext cx="5763491" cy="394682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2700" b="0" i="0" baseline="0">
                <a:solidFill>
                  <a:schemeClr val="tx1"/>
                </a:solidFill>
                <a:latin typeface="Noteworthy Light"/>
                <a:cs typeface="Noteworthy Light"/>
              </a:defRPr>
            </a:lvl1pPr>
            <a:lvl2pPr>
              <a:buSzPct val="80000"/>
              <a:buFont typeface="Wingdings" charset="2"/>
              <a:buChar char="Ø"/>
              <a:defRPr sz="2000" b="0" i="0" baseline="0">
                <a:latin typeface="Helvetica Neue Light"/>
                <a:cs typeface="Helvetica Neue Light"/>
              </a:defRPr>
            </a:lvl2pPr>
            <a:lvl3pPr>
              <a:defRPr sz="1800" b="0" i="0">
                <a:latin typeface="Helvetica Neue Light"/>
                <a:cs typeface="Helvetica Neue Light"/>
              </a:defRPr>
            </a:lvl3pPr>
            <a:lvl4pPr>
              <a:defRPr sz="1600" b="0" i="0">
                <a:latin typeface="Helvetica Neue Light"/>
                <a:cs typeface="Helvetica Neue Light"/>
              </a:defRPr>
            </a:lvl4pPr>
            <a:lvl5pPr>
              <a:defRPr sz="1600" b="0" i="0" baseline="0">
                <a:latin typeface="Helvetica Neue Light"/>
                <a:cs typeface="Helvetica Neue Light"/>
              </a:defRPr>
            </a:lvl5pPr>
          </a:lstStyle>
          <a:p>
            <a:pPr lvl="0"/>
            <a:r>
              <a:rPr lang="es-ES_tradnl" dirty="0"/>
              <a:t>Ingresar aquí el texto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s-ES_tradnl" dirty="0"/>
              <a:t>Ingresar aquí el texto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s-ES_tradnl" dirty="0"/>
              <a:t>Ingresar aquí el texto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s-ES_tradnl" dirty="0"/>
              <a:t>Ingresar aquí el texto</a:t>
            </a:r>
          </a:p>
        </p:txBody>
      </p:sp>
    </p:spTree>
    <p:extLst>
      <p:ext uri="{BB962C8B-B14F-4D97-AF65-F5344CB8AC3E}">
        <p14:creationId xmlns:p14="http://schemas.microsoft.com/office/powerpoint/2010/main" val="212564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3"/>
          <p:cNvSpPr/>
          <p:nvPr/>
        </p:nvSpPr>
        <p:spPr>
          <a:xfrm>
            <a:off x="993959" y="694542"/>
            <a:ext cx="6900927" cy="19559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MENTORÍA</a:t>
            </a: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Playfair Display" pitchFamily="34" charset="0"/>
              <a:ea typeface="Playfair Display" pitchFamily="34" charset="-122"/>
              <a:cs typeface="Playfair Display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rgbClr val="C9A227"/>
              </a:solidFill>
              <a:effectLst/>
              <a:uLnTx/>
              <a:uFillTx/>
              <a:latin typeface="Playfair Display" pitchFamily="34" charset="0"/>
              <a:ea typeface="Playfair Display" pitchFamily="34" charset="-122"/>
              <a:cs typeface="Playfair Display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C9A227"/>
                </a:solidFill>
                <a:effectLst/>
                <a:uLnTx/>
                <a:uFillTx/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VENDE MÁS,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2140105" y="2861822"/>
            <a:ext cx="4608634" cy="43736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9A227"/>
                </a:solidFill>
                <a:effectLst/>
                <a:uLnTx/>
                <a:uFillTx/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VIVE MEJOR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5"/>
          <p:cNvSpPr/>
          <p:nvPr/>
        </p:nvSpPr>
        <p:spPr>
          <a:xfrm>
            <a:off x="2357438" y="1986214"/>
            <a:ext cx="130373" cy="2661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7" b="1" i="0" u="none" strike="noStrike" kern="1200" cap="none" spc="0" normalizeH="0" baseline="30000" noProof="0" dirty="0">
                <a:ln>
                  <a:noFill/>
                </a:ln>
                <a:solidFill>
                  <a:srgbClr val="C9A227"/>
                </a:solidFill>
                <a:effectLst/>
                <a:uLnTx/>
                <a:uFillTx/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®</a:t>
            </a:r>
            <a:endParaRPr kumimoji="0" lang="en-US" sz="13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885825" y="4395694"/>
            <a:ext cx="2003822" cy="1035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21" b="0" i="0" u="none" strike="noStrike" kern="0" cap="none" spc="1" normalizeH="0" baseline="0" noProof="0" dirty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Coach de Neuroventas · CLARIBELUP360</a:t>
            </a:r>
            <a:endParaRPr kumimoji="0" lang="en-US" sz="62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13">
            <a:extLst>
              <a:ext uri="{FF2B5EF4-FFF2-40B4-BE49-F238E27FC236}">
                <a16:creationId xmlns:a16="http://schemas.microsoft.com/office/drawing/2014/main" id="{69B092F6-64C0-3448-0B09-856D19CDCFF7}"/>
              </a:ext>
            </a:extLst>
          </p:cNvPr>
          <p:cNvSpPr/>
          <p:nvPr/>
        </p:nvSpPr>
        <p:spPr>
          <a:xfrm>
            <a:off x="622352" y="3375822"/>
            <a:ext cx="7247690" cy="410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programa que transforma tu </a:t>
            </a:r>
            <a:r>
              <a:rPr lang="en-US" sz="1200" b="1" dirty="0">
                <a:solidFill>
                  <a:srgbClr val="4A2D8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mentalidad</a:t>
            </a:r>
            <a:r>
              <a:rPr lang="en-US" sz="14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tus </a:t>
            </a:r>
            <a:r>
              <a:rPr lang="en-US" sz="1200" b="1" dirty="0">
                <a:solidFill>
                  <a:srgbClr val="4A2D8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técnicas de </a:t>
            </a:r>
            <a:r>
              <a:rPr lang="en-US" sz="1200" b="1" dirty="0" err="1">
                <a:solidFill>
                  <a:srgbClr val="4A2D8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ventas</a:t>
            </a:r>
            <a:r>
              <a:rPr lang="en-US" sz="14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
y tu capacidad de </a:t>
            </a:r>
            <a:r>
              <a:rPr lang="en-US" sz="1200" b="1" dirty="0">
                <a:solidFill>
                  <a:srgbClr val="4A2D8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generar ingresos</a:t>
            </a:r>
            <a:r>
              <a:rPr lang="en-US" sz="1400" dirty="0">
                <a:solidFill>
                  <a:srgbClr val="5555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desde adentro hacia afuera.</a:t>
            </a:r>
            <a:endParaRPr lang="en-US" sz="1400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81A5262-7346-273E-FFA9-43ADBCB21510}"/>
              </a:ext>
            </a:extLst>
          </p:cNvPr>
          <p:cNvSpPr/>
          <p:nvPr/>
        </p:nvSpPr>
        <p:spPr>
          <a:xfrm>
            <a:off x="2140106" y="4253675"/>
            <a:ext cx="4101647" cy="815837"/>
          </a:xfrm>
          <a:custGeom>
            <a:avLst/>
            <a:gdLst/>
            <a:ahLst/>
            <a:cxnLst/>
            <a:rect l="l" t="t" r="r" b="b"/>
            <a:pathLst>
              <a:path w="6584664" h="1201701">
                <a:moveTo>
                  <a:pt x="0" y="0"/>
                </a:moveTo>
                <a:lnTo>
                  <a:pt x="6584664" y="0"/>
                </a:lnTo>
                <a:lnTo>
                  <a:pt x="6584664" y="1201701"/>
                </a:lnTo>
                <a:lnTo>
                  <a:pt x="0" y="12017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NI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6858000" y="0"/>
            <a:ext cx="2286000" cy="16459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7" name="Text 5"/>
          <p:cNvSpPr/>
          <p:nvPr/>
        </p:nvSpPr>
        <p:spPr>
          <a:xfrm>
            <a:off x="365760" y="93726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FFFFFF"/>
                </a:solidFill>
              </a:rPr>
              <a:t>Bienvenida / Bienvenido</a:t>
            </a:r>
          </a:p>
          <a:p>
            <a:pPr marL="0" indent="0" algn="l">
              <a:buNone/>
            </a:pPr>
            <a:r>
              <a:rPr lang="en-US" sz="5400" b="1" dirty="0">
                <a:solidFill>
                  <a:srgbClr val="FFFFFF"/>
                </a:solidFill>
              </a:rPr>
              <a:t> al Intensivo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548640" y="228600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dirty="0">
                <a:solidFill>
                  <a:srgbClr val="F59E0B"/>
                </a:solidFill>
              </a:rPr>
              <a:t>Así Funciona Esta Mentoría</a:t>
            </a:r>
            <a:endParaRPr lang="en-US" sz="3600" dirty="0"/>
          </a:p>
        </p:txBody>
      </p:sp>
      <p:sp>
        <p:nvSpPr>
          <p:cNvPr id="9" name="Shape 7"/>
          <p:cNvSpPr/>
          <p:nvPr/>
        </p:nvSpPr>
        <p:spPr>
          <a:xfrm flipV="1">
            <a:off x="548640" y="2926080"/>
            <a:ext cx="5127674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10" name="Text 8"/>
          <p:cNvSpPr/>
          <p:nvPr/>
        </p:nvSpPr>
        <p:spPr>
          <a:xfrm>
            <a:off x="365760" y="45262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9CA3AF"/>
                </a:solidFill>
              </a:rPr>
              <a:t>VENDE MÁS, VIVE MEJOR®  |  Claribel Sándigo  |  CLARIBELUP360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AAE95-0FCB-3EDF-0F89-92D264D22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016FC90-1D3E-4C0C-E1AB-3B04F3F91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30" y="1110673"/>
            <a:ext cx="3041315" cy="2907064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03D64D26-6F91-8593-0159-DAD451EB2AAA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454175" y="1506651"/>
            <a:ext cx="2235750" cy="21130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s-ES" sz="2000">
                <a:latin typeface="Raleway"/>
                <a:cs typeface="Raleway"/>
              </a:rPr>
              <a:t>VENDE MÁS, VIVE MEJOR</a:t>
            </a:r>
            <a:br>
              <a:rPr lang="es-ES" sz="2000" dirty="0">
                <a:latin typeface="Raleway"/>
                <a:cs typeface="Raleway"/>
              </a:rPr>
            </a:br>
            <a:r>
              <a:rPr lang="es-ES" sz="2000" dirty="0">
                <a:latin typeface="Raleway"/>
                <a:cs typeface="Raleway"/>
              </a:rPr>
              <a:t>12 Lecciones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A93D076-B25F-C43E-E571-1F7B64F9D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16" y="3201634"/>
            <a:ext cx="947066" cy="92717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03CFCA8-45F5-8E31-B99C-CB2D213A531A}"/>
              </a:ext>
            </a:extLst>
          </p:cNvPr>
          <p:cNvSpPr txBox="1"/>
          <p:nvPr/>
        </p:nvSpPr>
        <p:spPr>
          <a:xfrm>
            <a:off x="6024136" y="3324912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5</a:t>
            </a: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r>
              <a:rPr lang="es-ES" sz="8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Tu cliente IDEAL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E8CDEE60-F8BE-297F-CEF3-B473CB5AD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26" y="2122637"/>
            <a:ext cx="947066" cy="92717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3026A6AC-B204-790A-78C4-90786EDC38B1}"/>
              </a:ext>
            </a:extLst>
          </p:cNvPr>
          <p:cNvSpPr txBox="1"/>
          <p:nvPr/>
        </p:nvSpPr>
        <p:spPr>
          <a:xfrm>
            <a:off x="6345546" y="2245915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4</a:t>
            </a: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r>
              <a:rPr lang="es-ES" sz="8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Reprograma tu relación con el dinero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F3CB8114-13B9-665F-F1D0-235B5421A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554" y="1039385"/>
            <a:ext cx="947066" cy="92717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199D1DCC-DFCE-EED0-B5A3-86DE1BD7DE02}"/>
              </a:ext>
            </a:extLst>
          </p:cNvPr>
          <p:cNvSpPr txBox="1"/>
          <p:nvPr/>
        </p:nvSpPr>
        <p:spPr>
          <a:xfrm>
            <a:off x="6054974" y="116266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3</a:t>
            </a: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r>
              <a:rPr lang="es-ES" sz="8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Vendedor de alto valor 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A12A8ADE-C057-81D8-1ECB-5967B89B8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04" y="262477"/>
            <a:ext cx="947066" cy="92717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0CB35F0E-678C-8539-F07D-F42615DDAAC2}"/>
              </a:ext>
            </a:extLst>
          </p:cNvPr>
          <p:cNvSpPr txBox="1"/>
          <p:nvPr/>
        </p:nvSpPr>
        <p:spPr>
          <a:xfrm>
            <a:off x="5274274" y="343268"/>
            <a:ext cx="85368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2</a:t>
            </a: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7 creencias que sabotean tus ventas</a:t>
            </a:r>
            <a:endParaRPr lang="es-ES" sz="800" b="1" dirty="0">
              <a:solidFill>
                <a:schemeClr val="bg1">
                  <a:lumMod val="50000"/>
                </a:schemeClr>
              </a:solidFill>
              <a:latin typeface="Raleway"/>
              <a:cs typeface="Raleway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6B77BCD1-7CAE-CA90-D873-443CBDBA5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808" y="-10076"/>
            <a:ext cx="947066" cy="927170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8F33C56C-F1B3-7300-52CE-2540EC7A8C09}"/>
              </a:ext>
            </a:extLst>
          </p:cNvPr>
          <p:cNvSpPr txBox="1"/>
          <p:nvPr/>
        </p:nvSpPr>
        <p:spPr>
          <a:xfrm>
            <a:off x="4140228" y="113202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1</a:t>
            </a: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Bienvenida y </a:t>
            </a:r>
            <a:r>
              <a:rPr lang="es-ES" sz="8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Mente del Vendedor de alto impacto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B2A5CF94-536E-6F7D-82C9-E2F7076B1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686" y="257092"/>
            <a:ext cx="947066" cy="92717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28A1009E-148C-96EF-7585-47A1A6C0F1A2}"/>
              </a:ext>
            </a:extLst>
          </p:cNvPr>
          <p:cNvSpPr txBox="1"/>
          <p:nvPr/>
        </p:nvSpPr>
        <p:spPr>
          <a:xfrm>
            <a:off x="3066106" y="380370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12</a:t>
            </a: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r>
              <a:rPr lang="es-ES" sz="8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Plan de Acción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BC599A78-D120-9DFA-C9B4-28839D8A3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64" y="979335"/>
            <a:ext cx="947066" cy="92717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084502EC-4739-3AE1-348B-B707D87C3BD2}"/>
              </a:ext>
            </a:extLst>
          </p:cNvPr>
          <p:cNvSpPr txBox="1"/>
          <p:nvPr/>
        </p:nvSpPr>
        <p:spPr>
          <a:xfrm>
            <a:off x="2276884" y="110261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11</a:t>
            </a: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r>
              <a:rPr lang="es-ES" sz="8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Automatización</a:t>
            </a:r>
          </a:p>
          <a:p>
            <a:pPr algn="ctr"/>
            <a:r>
              <a:rPr lang="es-ES" sz="8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CRM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EB668E23-725C-35DB-951F-1300125CD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47" y="2061606"/>
            <a:ext cx="947066" cy="927170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4B710CDA-79D7-5F34-A029-6E6565298730}"/>
              </a:ext>
            </a:extLst>
          </p:cNvPr>
          <p:cNvSpPr txBox="1"/>
          <p:nvPr/>
        </p:nvSpPr>
        <p:spPr>
          <a:xfrm>
            <a:off x="1963367" y="2184884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10</a:t>
            </a: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r>
              <a:rPr lang="es-ES" sz="8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Fórmula 3-2-1 en REDES</a:t>
            </a:r>
          </a:p>
          <a:p>
            <a:pPr algn="ctr"/>
            <a:r>
              <a:rPr lang="es-ES" sz="8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 SOCIALES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F64FF3FD-C7D2-E431-4522-6A36B9C86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61" y="3156079"/>
            <a:ext cx="947066" cy="92717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05C6EA53-38A1-D9DC-51AD-5E4ACA4B0A06}"/>
              </a:ext>
            </a:extLst>
          </p:cNvPr>
          <p:cNvSpPr txBox="1"/>
          <p:nvPr/>
        </p:nvSpPr>
        <p:spPr>
          <a:xfrm>
            <a:off x="2243081" y="3279357"/>
            <a:ext cx="853681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9</a:t>
            </a: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endParaRPr lang="es-ES" sz="900" b="1" dirty="0">
              <a:solidFill>
                <a:schemeClr val="bg1">
                  <a:lumMod val="50000"/>
                </a:schemeClr>
              </a:solidFill>
              <a:latin typeface="Raleway"/>
              <a:cs typeface="Raleway"/>
            </a:endParaRPr>
          </a:p>
          <a:p>
            <a:pPr algn="ctr"/>
            <a: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Ventas de</a:t>
            </a:r>
          </a:p>
          <a:p>
            <a:pPr algn="ctr"/>
            <a: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 PISO</a:t>
            </a:r>
            <a:endParaRPr lang="es-ES" sz="800" b="1" dirty="0">
              <a:solidFill>
                <a:schemeClr val="bg1">
                  <a:lumMod val="50000"/>
                </a:schemeClr>
              </a:solidFill>
              <a:latin typeface="Raleway"/>
              <a:cs typeface="Raleway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E24F909B-A408-13E3-EFE1-E055B1F56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99" y="3922180"/>
            <a:ext cx="947066" cy="92717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6ADEA2DE-018E-7F4F-E9A4-EF0CE9E55BA8}"/>
              </a:ext>
            </a:extLst>
          </p:cNvPr>
          <p:cNvSpPr txBox="1"/>
          <p:nvPr/>
        </p:nvSpPr>
        <p:spPr>
          <a:xfrm>
            <a:off x="3051619" y="404545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8</a:t>
            </a: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r>
              <a:rPr lang="es-ES" sz="8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Televenta con Neurociencia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4690C08D-5AFF-EAE2-FF0B-51E6A8750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92" y="4205380"/>
            <a:ext cx="947066" cy="927170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DD9DAA95-AA0C-B43D-45FF-A6AEB9F078F7}"/>
              </a:ext>
            </a:extLst>
          </p:cNvPr>
          <p:cNvSpPr txBox="1"/>
          <p:nvPr/>
        </p:nvSpPr>
        <p:spPr>
          <a:xfrm>
            <a:off x="4120912" y="4328658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7</a:t>
            </a: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VENDE con el </a:t>
            </a:r>
            <a:r>
              <a:rPr lang="es-ES" sz="8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Método CONECTA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B3E61859-D1E4-D2E5-584E-6FCB887C8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81" y="3968070"/>
            <a:ext cx="947066" cy="92717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7FC9745A-CF2B-AB41-D293-185B06B78AF4}"/>
              </a:ext>
            </a:extLst>
          </p:cNvPr>
          <p:cNvSpPr txBox="1"/>
          <p:nvPr/>
        </p:nvSpPr>
        <p:spPr>
          <a:xfrm>
            <a:off x="5191901" y="409134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6</a:t>
            </a: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br>
              <a:rPr lang="es-ES" sz="9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</a:br>
            <a:r>
              <a:rPr lang="es-ES" sz="800" b="1" dirty="0">
                <a:solidFill>
                  <a:schemeClr val="bg1">
                    <a:lumMod val="50000"/>
                  </a:schemeClr>
                </a:solidFill>
                <a:latin typeface="Raleway"/>
                <a:cs typeface="Raleway"/>
              </a:rPr>
              <a:t>Los 3 Cerebros del Comprador</a:t>
            </a:r>
          </a:p>
        </p:txBody>
      </p:sp>
    </p:spTree>
    <p:extLst>
      <p:ext uri="{BB962C8B-B14F-4D97-AF65-F5344CB8AC3E}">
        <p14:creationId xmlns:p14="http://schemas.microsoft.com/office/powerpoint/2010/main" val="2400792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s-NI" sz="2200" b="1" noProof="0">
                <a:solidFill>
                  <a:srgbClr val="1E1B4B"/>
                </a:solidFill>
              </a:rPr>
              <a:t>Prepárate que en esta Mentoría podrás: </a:t>
            </a:r>
            <a:endParaRPr lang="es-NI" sz="2200" noProof="0"/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8" name="Text 6"/>
          <p:cNvSpPr/>
          <p:nvPr/>
        </p:nvSpPr>
        <p:spPr>
          <a:xfrm>
            <a:off x="457200" y="1910744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s-NI" noProof="0" dirty="0">
                <a:solidFill>
                  <a:srgbClr val="1E1B4B"/>
                </a:solidFill>
              </a:rPr>
              <a:t>Reprogramar tu mente para vender con confianza.</a:t>
            </a:r>
            <a:endParaRPr lang="es-NI" noProof="0" dirty="0"/>
          </a:p>
          <a:p>
            <a:pPr marL="342900" indent="-342900" algn="l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s-NI" noProof="0" dirty="0">
                <a:solidFill>
                  <a:srgbClr val="1E1B4B"/>
                </a:solidFill>
              </a:rPr>
              <a:t>Dominar Neuroventas en diferentes canales de ventas y cerrar sin presión.</a:t>
            </a:r>
            <a:endParaRPr lang="es-NI" noProof="0" dirty="0"/>
          </a:p>
          <a:p>
            <a:pPr marL="342900" indent="-342900" algn="l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s-NI" noProof="0" dirty="0">
                <a:solidFill>
                  <a:srgbClr val="1E1B4B"/>
                </a:solidFill>
              </a:rPr>
              <a:t>Crear tu sistema de ventas digital automatizado.</a:t>
            </a:r>
            <a:endParaRPr lang="es-NI" noProof="0" dirty="0"/>
          </a:p>
          <a:p>
            <a:pPr marL="342900" indent="-342900" algn="l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s-NI" noProof="0" dirty="0">
                <a:solidFill>
                  <a:srgbClr val="1E1B4B"/>
                </a:solidFill>
              </a:rPr>
              <a:t>Crear un Sistema de Ingreso consistentes sin bajar precios.</a:t>
            </a:r>
          </a:p>
          <a:p>
            <a:pPr marL="342900" indent="-342900" algn="l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s-NI" noProof="0" dirty="0">
                <a:solidFill>
                  <a:srgbClr val="1E1B4B"/>
                </a:solidFill>
              </a:rPr>
              <a:t>Crear tu plan de acción de 90 días para aumentar tus ingresos.</a:t>
            </a:r>
            <a:endParaRPr lang="es-NI" noProof="0" dirty="0"/>
          </a:p>
        </p:txBody>
      </p:sp>
      <p:sp>
        <p:nvSpPr>
          <p:cNvPr id="9" name="Shape 7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10" name="Text 8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59E0B"/>
                </a:solidFill>
              </a:rPr>
              <a:t>CLARIBELUP360  |  VENDE MÁS, VIVE MEJOR®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s-NI" sz="2200" b="1" noProof="0" dirty="0">
                <a:solidFill>
                  <a:srgbClr val="1E1B4B"/>
                </a:solidFill>
              </a:rPr>
              <a:t>¿Te gustaría hacer un Pacto de Transformación?</a:t>
            </a:r>
            <a:endParaRPr lang="es-NI" sz="2200" noProof="0" dirty="0"/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8" name="Text 6"/>
          <p:cNvSpPr/>
          <p:nvPr/>
        </p:nvSpPr>
        <p:spPr>
          <a:xfrm>
            <a:off x="365760" y="1728216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s-NI" noProof="0" dirty="0">
                <a:solidFill>
                  <a:srgbClr val="1E1B4B"/>
                </a:solidFill>
              </a:rPr>
              <a:t>Completar </a:t>
            </a:r>
            <a:r>
              <a:rPr lang="es-NI" dirty="0">
                <a:solidFill>
                  <a:srgbClr val="1E1B4B"/>
                </a:solidFill>
              </a:rPr>
              <a:t>cada</a:t>
            </a:r>
            <a:r>
              <a:rPr lang="es-NI" noProof="0" dirty="0">
                <a:solidFill>
                  <a:srgbClr val="1E1B4B"/>
                </a:solidFill>
              </a:rPr>
              <a:t> </a:t>
            </a:r>
            <a:r>
              <a:rPr lang="es-NI" noProof="0" dirty="0" err="1">
                <a:solidFill>
                  <a:srgbClr val="1E1B4B"/>
                </a:solidFill>
              </a:rPr>
              <a:t>workbook</a:t>
            </a:r>
            <a:r>
              <a:rPr lang="es-NI" noProof="0" dirty="0">
                <a:solidFill>
                  <a:srgbClr val="1E1B4B"/>
                </a:solidFill>
              </a:rPr>
              <a:t>.</a:t>
            </a:r>
          </a:p>
          <a:p>
            <a:pPr marL="342900" indent="-342900" algn="l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s-NI" noProof="0" dirty="0">
                <a:solidFill>
                  <a:srgbClr val="1E1B4B"/>
                </a:solidFill>
              </a:rPr>
              <a:t>Aplicar con disciplina todo lo que aprendas en este curso.</a:t>
            </a:r>
            <a:endParaRPr lang="es-NI" noProof="0" dirty="0"/>
          </a:p>
          <a:p>
            <a:pPr marL="342900" indent="-342900" algn="l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s-NI" noProof="0" dirty="0">
                <a:solidFill>
                  <a:srgbClr val="1E1B4B"/>
                </a:solidFill>
              </a:rPr>
              <a:t>Cuestionar tus creencias sin defender tu zona de confort.</a:t>
            </a:r>
            <a:endParaRPr lang="es-NI" noProof="0" dirty="0"/>
          </a:p>
          <a:p>
            <a:pPr marL="342900" indent="-342900" algn="l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s-NI" noProof="0" dirty="0">
                <a:solidFill>
                  <a:srgbClr val="1E1B4B"/>
                </a:solidFill>
              </a:rPr>
              <a:t>Actuar desde HOY, no esperar el momento perfecto.</a:t>
            </a:r>
          </a:p>
          <a:p>
            <a:pPr marL="342900" indent="-342900" algn="l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s-NI" noProof="0" dirty="0">
                <a:solidFill>
                  <a:srgbClr val="1E1B4B"/>
                </a:solidFill>
              </a:rPr>
              <a:t>Crear tu plan de 90 días.</a:t>
            </a:r>
            <a:endParaRPr lang="es-NI" noProof="0" dirty="0"/>
          </a:p>
          <a:p>
            <a:pPr marL="342900" indent="-342900" algn="l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s-NI" noProof="0" dirty="0">
                <a:solidFill>
                  <a:srgbClr val="1E1B4B"/>
                </a:solidFill>
              </a:rPr>
              <a:t>Tener resultados medibles en 90 días</a:t>
            </a:r>
            <a:endParaRPr lang="es-NI" sz="1200" noProof="0" dirty="0"/>
          </a:p>
        </p:txBody>
      </p:sp>
      <p:sp>
        <p:nvSpPr>
          <p:cNvPr id="9" name="Shape 7"/>
          <p:cNvSpPr/>
          <p:nvPr/>
        </p:nvSpPr>
        <p:spPr>
          <a:xfrm>
            <a:off x="365760" y="4663440"/>
            <a:ext cx="8412480" cy="411480"/>
          </a:xfrm>
          <a:prstGeom prst="rect">
            <a:avLst/>
          </a:prstGeom>
          <a:solidFill>
            <a:srgbClr val="FEF3C7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10" name="Text 8"/>
          <p:cNvSpPr/>
          <p:nvPr/>
        </p:nvSpPr>
        <p:spPr>
          <a:xfrm>
            <a:off x="502920" y="46634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B45309"/>
                </a:solidFill>
              </a:rPr>
              <a:t>✏️  Escribe tu nombre y tu intención más importante de este programa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12" name="Text 10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59E0B"/>
                </a:solidFill>
              </a:rPr>
              <a:t>CLARIBELUP360  |  VENDE MÁS, VIVE MEJOR®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4" name="Text 2"/>
          <p:cNvSpPr/>
          <p:nvPr/>
        </p:nvSpPr>
        <p:spPr>
          <a:xfrm>
            <a:off x="457200" y="643597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s-NI" sz="3600" b="1" noProof="0" dirty="0">
                <a:solidFill>
                  <a:srgbClr val="FFFFFF"/>
                </a:solidFill>
              </a:rPr>
              <a:t>Para recordar:</a:t>
            </a:r>
            <a:endParaRPr lang="es-NI" sz="3600" noProof="0" dirty="0"/>
          </a:p>
        </p:txBody>
      </p:sp>
      <p:sp>
        <p:nvSpPr>
          <p:cNvPr id="5" name="Shape 3"/>
          <p:cNvSpPr/>
          <p:nvPr/>
        </p:nvSpPr>
        <p:spPr>
          <a:xfrm>
            <a:off x="36576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6" name="Shape 4"/>
          <p:cNvSpPr/>
          <p:nvPr/>
        </p:nvSpPr>
        <p:spPr>
          <a:xfrm>
            <a:off x="141732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7" name="Text 5"/>
          <p:cNvSpPr/>
          <p:nvPr/>
        </p:nvSpPr>
        <p:spPr>
          <a:xfrm>
            <a:off x="141732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</a:rPr>
              <a:t>El programa tiene un método claro: Mente + Estrategia + Sistema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20040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10" name="Shape 8"/>
          <p:cNvSpPr/>
          <p:nvPr/>
        </p:nvSpPr>
        <p:spPr>
          <a:xfrm>
            <a:off x="425196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11" name="Text 9"/>
          <p:cNvSpPr/>
          <p:nvPr/>
        </p:nvSpPr>
        <p:spPr>
          <a:xfrm>
            <a:off x="425196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29184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</a:rPr>
              <a:t>Tu </a:t>
            </a:r>
            <a:r>
              <a:rPr lang="es-NI" sz="1600" noProof="0" dirty="0">
                <a:solidFill>
                  <a:srgbClr val="FFFFFF"/>
                </a:solidFill>
              </a:rPr>
              <a:t>compromiso personal es la base de tus resultados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03504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14" name="Shape 12"/>
          <p:cNvSpPr/>
          <p:nvPr/>
        </p:nvSpPr>
        <p:spPr>
          <a:xfrm>
            <a:off x="708660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endParaRPr lang="es-NI"/>
          </a:p>
        </p:txBody>
      </p:sp>
      <p:sp>
        <p:nvSpPr>
          <p:cNvPr id="15" name="Text 13"/>
          <p:cNvSpPr/>
          <p:nvPr/>
        </p:nvSpPr>
        <p:spPr>
          <a:xfrm>
            <a:off x="708660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12648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s-NI" sz="1600" noProof="0" dirty="0">
                <a:solidFill>
                  <a:srgbClr val="FFFFFF"/>
                </a:solidFill>
              </a:rPr>
              <a:t>Empieza desde hoy, no esperes el momento perfecto</a:t>
            </a:r>
            <a:endParaRPr lang="es-NI" sz="1600" noProof="0" dirty="0"/>
          </a:p>
        </p:txBody>
      </p:sp>
      <p:sp>
        <p:nvSpPr>
          <p:cNvPr id="18" name="Text 16"/>
          <p:cNvSpPr/>
          <p:nvPr/>
        </p:nvSpPr>
        <p:spPr>
          <a:xfrm>
            <a:off x="1371600" y="402336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1B4B"/>
                </a:solidFill>
              </a:rPr>
              <a:t>Los aprendizajes se pierden si no se fijan — TOMA NOTA AHORA MISMO</a:t>
            </a:r>
            <a:endParaRPr lang="en-US" sz="1300" dirty="0"/>
          </a:p>
        </p:txBody>
      </p:sp>
      <p:pic>
        <p:nvPicPr>
          <p:cNvPr id="1026" name="Picture 2" descr="Hecho&quot; es mejor que &quot;perfecto&quot;. - Mark Zuckerberg @finkd La disciplina  avanza; el equipo construye. Mejor actuar juntos que esperar la perfección  solos.">
            <a:extLst>
              <a:ext uri="{FF2B5EF4-FFF2-40B4-BE49-F238E27FC236}">
                <a16:creationId xmlns:a16="http://schemas.microsoft.com/office/drawing/2014/main" id="{554C9B61-79FF-A66A-4402-A41641A18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888" y="2697480"/>
            <a:ext cx="3622223" cy="244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AAE95-0FCB-3EDF-0F89-92D264D22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016FC90-1D3E-4C0C-E1AB-3B04F3F91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30" y="1110673"/>
            <a:ext cx="3041315" cy="2907064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03D64D26-6F91-8593-0159-DAD451EB2AAA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454175" y="1506651"/>
            <a:ext cx="2235750" cy="21130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s-ES" sz="2000" dirty="0">
                <a:latin typeface="Raleway"/>
                <a:cs typeface="Raleway"/>
              </a:rPr>
              <a:t>VENDE MÁS, VIVE MEJOR</a:t>
            </a:r>
            <a:br>
              <a:rPr lang="es-ES" sz="2000" dirty="0">
                <a:latin typeface="Raleway"/>
                <a:cs typeface="Raleway"/>
              </a:rPr>
            </a:br>
            <a:r>
              <a:rPr lang="es-ES" sz="2000" dirty="0">
                <a:latin typeface="Raleway"/>
                <a:cs typeface="Raleway"/>
              </a:rPr>
              <a:t>12 Lecciones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A93D076-B25F-C43E-E571-1F7B64F9D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16" y="3201634"/>
            <a:ext cx="947066" cy="92717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03CFCA8-45F5-8E31-B99C-CB2D213A531A}"/>
              </a:ext>
            </a:extLst>
          </p:cNvPr>
          <p:cNvSpPr txBox="1"/>
          <p:nvPr/>
        </p:nvSpPr>
        <p:spPr>
          <a:xfrm>
            <a:off x="6024136" y="3324912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5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Tu cliente IDEAL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E8CDEE60-F8BE-297F-CEF3-B473CB5AD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26" y="2122637"/>
            <a:ext cx="947066" cy="92717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3026A6AC-B204-790A-78C4-90786EDC38B1}"/>
              </a:ext>
            </a:extLst>
          </p:cNvPr>
          <p:cNvSpPr txBox="1"/>
          <p:nvPr/>
        </p:nvSpPr>
        <p:spPr>
          <a:xfrm>
            <a:off x="6345546" y="2245915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4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Reprograma tu relación con el dinero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F3CB8114-13B9-665F-F1D0-235B5421A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554" y="1039385"/>
            <a:ext cx="947066" cy="92717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199D1DCC-DFCE-EED0-B5A3-86DE1BD7DE02}"/>
              </a:ext>
            </a:extLst>
          </p:cNvPr>
          <p:cNvSpPr txBox="1"/>
          <p:nvPr/>
        </p:nvSpPr>
        <p:spPr>
          <a:xfrm>
            <a:off x="6054974" y="116266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3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Vendedor de alto valor 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A12A8ADE-C057-81D8-1ECB-5967B89B8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04" y="262477"/>
            <a:ext cx="947066" cy="92717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0CB35F0E-678C-8539-F07D-F42615DDAAC2}"/>
              </a:ext>
            </a:extLst>
          </p:cNvPr>
          <p:cNvSpPr txBox="1"/>
          <p:nvPr/>
        </p:nvSpPr>
        <p:spPr>
          <a:xfrm>
            <a:off x="5274274" y="343268"/>
            <a:ext cx="85368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 creencias que sabotean tus ventas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6B77BCD1-7CAE-CA90-D873-443CBDBA56D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808" y="-10076"/>
            <a:ext cx="947066" cy="927170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8F33C56C-F1B3-7300-52CE-2540EC7A8C09}"/>
              </a:ext>
            </a:extLst>
          </p:cNvPr>
          <p:cNvSpPr txBox="1"/>
          <p:nvPr/>
        </p:nvSpPr>
        <p:spPr>
          <a:xfrm>
            <a:off x="4140228" y="113202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Bienvenida y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Mente del Vendedor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B2A5CF94-536E-6F7D-82C9-E2F7076B1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686" y="257092"/>
            <a:ext cx="947066" cy="92717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28A1009E-148C-96EF-7585-47A1A6C0F1A2}"/>
              </a:ext>
            </a:extLst>
          </p:cNvPr>
          <p:cNvSpPr txBox="1"/>
          <p:nvPr/>
        </p:nvSpPr>
        <p:spPr>
          <a:xfrm>
            <a:off x="3066106" y="380370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Plan de Acción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BC599A78-D120-9DFA-C9B4-28839D8A3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64" y="979335"/>
            <a:ext cx="947066" cy="92717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084502EC-4739-3AE1-348B-B707D87C3BD2}"/>
              </a:ext>
            </a:extLst>
          </p:cNvPr>
          <p:cNvSpPr txBox="1"/>
          <p:nvPr/>
        </p:nvSpPr>
        <p:spPr>
          <a:xfrm>
            <a:off x="2276884" y="110261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Automatización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CRM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EB668E23-725C-35DB-951F-1300125CD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47" y="2061606"/>
            <a:ext cx="947066" cy="927170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4B710CDA-79D7-5F34-A029-6E6565298730}"/>
              </a:ext>
            </a:extLst>
          </p:cNvPr>
          <p:cNvSpPr txBox="1"/>
          <p:nvPr/>
        </p:nvSpPr>
        <p:spPr>
          <a:xfrm>
            <a:off x="1963367" y="2184884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10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Fórmula 3-2-1 en REDES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SOCIALES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F64FF3FD-C7D2-E431-4522-6A36B9C86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61" y="3156079"/>
            <a:ext cx="947066" cy="92717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05C6EA53-38A1-D9DC-51AD-5E4ACA4B0A06}"/>
              </a:ext>
            </a:extLst>
          </p:cNvPr>
          <p:cNvSpPr txBox="1"/>
          <p:nvPr/>
        </p:nvSpPr>
        <p:spPr>
          <a:xfrm>
            <a:off x="2243081" y="3279357"/>
            <a:ext cx="853681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9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endParaRPr kumimoji="0" lang="es-ES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Ventas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PISO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E24F909B-A408-13E3-EFE1-E055B1F56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99" y="3922180"/>
            <a:ext cx="947066" cy="92717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6ADEA2DE-018E-7F4F-E9A4-EF0CE9E55BA8}"/>
              </a:ext>
            </a:extLst>
          </p:cNvPr>
          <p:cNvSpPr txBox="1"/>
          <p:nvPr/>
        </p:nvSpPr>
        <p:spPr>
          <a:xfrm>
            <a:off x="3051619" y="404545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8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Televenta con Neurociencia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4690C08D-5AFF-EAE2-FF0B-51E6A8750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92" y="4205380"/>
            <a:ext cx="947066" cy="927170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DD9DAA95-AA0C-B43D-45FF-A6AEB9F078F7}"/>
              </a:ext>
            </a:extLst>
          </p:cNvPr>
          <p:cNvSpPr txBox="1"/>
          <p:nvPr/>
        </p:nvSpPr>
        <p:spPr>
          <a:xfrm>
            <a:off x="4120912" y="4328658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 con el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Método CONECTA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B3E61859-D1E4-D2E5-584E-6FCB887C8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81" y="3968070"/>
            <a:ext cx="947066" cy="92717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7FC9745A-CF2B-AB41-D293-185B06B78AF4}"/>
              </a:ext>
            </a:extLst>
          </p:cNvPr>
          <p:cNvSpPr txBox="1"/>
          <p:nvPr/>
        </p:nvSpPr>
        <p:spPr>
          <a:xfrm>
            <a:off x="5191901" y="409134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6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Los 3 Cerebros del Comprador</a:t>
            </a:r>
          </a:p>
        </p:txBody>
      </p:sp>
    </p:spTree>
    <p:extLst>
      <p:ext uri="{BB962C8B-B14F-4D97-AF65-F5344CB8AC3E}">
        <p14:creationId xmlns:p14="http://schemas.microsoft.com/office/powerpoint/2010/main" val="1551334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6858000" y="0"/>
            <a:ext cx="2286000" cy="16459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48640" y="1018149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MÓDULO 1: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Mente del Vendedor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548640" y="228600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Alto Impacto: El Termómetro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48640" y="2971800"/>
            <a:ext cx="4114800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AAE95-0FCB-3EDF-0F89-92D264D22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016FC90-1D3E-4C0C-E1AB-3B04F3F91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30" y="1110673"/>
            <a:ext cx="3041315" cy="2907064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03D64D26-6F91-8593-0159-DAD451EB2AAA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454175" y="1506651"/>
            <a:ext cx="2235750" cy="21130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s-ES" sz="2000" dirty="0">
                <a:latin typeface="Raleway"/>
                <a:cs typeface="Raleway"/>
              </a:rPr>
              <a:t>VENDE MÁS, VIVE MEJOR</a:t>
            </a:r>
            <a:br>
              <a:rPr lang="es-ES" sz="2000" dirty="0">
                <a:latin typeface="Raleway"/>
                <a:cs typeface="Raleway"/>
              </a:rPr>
            </a:br>
            <a:r>
              <a:rPr lang="es-ES" sz="2000" dirty="0">
                <a:latin typeface="Raleway"/>
                <a:cs typeface="Raleway"/>
              </a:rPr>
              <a:t>12 Lecciones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A93D076-B25F-C43E-E571-1F7B64F9D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16" y="3201634"/>
            <a:ext cx="947066" cy="92717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03CFCA8-45F5-8E31-B99C-CB2D213A531A}"/>
              </a:ext>
            </a:extLst>
          </p:cNvPr>
          <p:cNvSpPr txBox="1"/>
          <p:nvPr/>
        </p:nvSpPr>
        <p:spPr>
          <a:xfrm>
            <a:off x="6024136" y="3324912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5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Tu cliente IDEAL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E8CDEE60-F8BE-297F-CEF3-B473CB5AD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26" y="2122637"/>
            <a:ext cx="947066" cy="92717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3026A6AC-B204-790A-78C4-90786EDC38B1}"/>
              </a:ext>
            </a:extLst>
          </p:cNvPr>
          <p:cNvSpPr txBox="1"/>
          <p:nvPr/>
        </p:nvSpPr>
        <p:spPr>
          <a:xfrm>
            <a:off x="6345546" y="2245915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4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Reprograma tu relación con el dinero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F3CB8114-13B9-665F-F1D0-235B5421A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554" y="1039385"/>
            <a:ext cx="947066" cy="92717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199D1DCC-DFCE-EED0-B5A3-86DE1BD7DE02}"/>
              </a:ext>
            </a:extLst>
          </p:cNvPr>
          <p:cNvSpPr txBox="1"/>
          <p:nvPr/>
        </p:nvSpPr>
        <p:spPr>
          <a:xfrm>
            <a:off x="6054974" y="116266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3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Vendedor de alto valor 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A12A8ADE-C057-81D8-1ECB-5967B89B8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04" y="262477"/>
            <a:ext cx="947066" cy="92717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0CB35F0E-678C-8539-F07D-F42615DDAAC2}"/>
              </a:ext>
            </a:extLst>
          </p:cNvPr>
          <p:cNvSpPr txBox="1"/>
          <p:nvPr/>
        </p:nvSpPr>
        <p:spPr>
          <a:xfrm>
            <a:off x="5274274" y="343268"/>
            <a:ext cx="85368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 creencias que sabotean tus ventas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6B77BCD1-7CAE-CA90-D873-443CBDBA56D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808" y="-10076"/>
            <a:ext cx="947066" cy="927170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8F33C56C-F1B3-7300-52CE-2540EC7A8C09}"/>
              </a:ext>
            </a:extLst>
          </p:cNvPr>
          <p:cNvSpPr txBox="1"/>
          <p:nvPr/>
        </p:nvSpPr>
        <p:spPr>
          <a:xfrm>
            <a:off x="4140228" y="113202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Bienvenida y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Mente del Vendedor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B2A5CF94-536E-6F7D-82C9-E2F7076B1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686" y="257092"/>
            <a:ext cx="947066" cy="92717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28A1009E-148C-96EF-7585-47A1A6C0F1A2}"/>
              </a:ext>
            </a:extLst>
          </p:cNvPr>
          <p:cNvSpPr txBox="1"/>
          <p:nvPr/>
        </p:nvSpPr>
        <p:spPr>
          <a:xfrm>
            <a:off x="3066106" y="380370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Plan de Acción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BC599A78-D120-9DFA-C9B4-28839D8A3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64" y="979335"/>
            <a:ext cx="947066" cy="92717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084502EC-4739-3AE1-348B-B707D87C3BD2}"/>
              </a:ext>
            </a:extLst>
          </p:cNvPr>
          <p:cNvSpPr txBox="1"/>
          <p:nvPr/>
        </p:nvSpPr>
        <p:spPr>
          <a:xfrm>
            <a:off x="2276884" y="110261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Automatización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CRM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EB668E23-725C-35DB-951F-1300125CD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47" y="2061606"/>
            <a:ext cx="947066" cy="927170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4B710CDA-79D7-5F34-A029-6E6565298730}"/>
              </a:ext>
            </a:extLst>
          </p:cNvPr>
          <p:cNvSpPr txBox="1"/>
          <p:nvPr/>
        </p:nvSpPr>
        <p:spPr>
          <a:xfrm>
            <a:off x="1963367" y="2184884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10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Fórmula 3-2-1 en REDES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SOCIALES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F64FF3FD-C7D2-E431-4522-6A36B9C86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61" y="3156079"/>
            <a:ext cx="947066" cy="92717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05C6EA53-38A1-D9DC-51AD-5E4ACA4B0A06}"/>
              </a:ext>
            </a:extLst>
          </p:cNvPr>
          <p:cNvSpPr txBox="1"/>
          <p:nvPr/>
        </p:nvSpPr>
        <p:spPr>
          <a:xfrm>
            <a:off x="2243081" y="3279357"/>
            <a:ext cx="853681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9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endParaRPr kumimoji="0" lang="es-ES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Ventas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PISO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E24F909B-A408-13E3-EFE1-E055B1F56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99" y="3922180"/>
            <a:ext cx="947066" cy="92717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6ADEA2DE-018E-7F4F-E9A4-EF0CE9E55BA8}"/>
              </a:ext>
            </a:extLst>
          </p:cNvPr>
          <p:cNvSpPr txBox="1"/>
          <p:nvPr/>
        </p:nvSpPr>
        <p:spPr>
          <a:xfrm>
            <a:off x="3051619" y="404545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8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Televenta con Neurociencia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4690C08D-5AFF-EAE2-FF0B-51E6A8750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92" y="4205380"/>
            <a:ext cx="947066" cy="927170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DD9DAA95-AA0C-B43D-45FF-A6AEB9F078F7}"/>
              </a:ext>
            </a:extLst>
          </p:cNvPr>
          <p:cNvSpPr txBox="1"/>
          <p:nvPr/>
        </p:nvSpPr>
        <p:spPr>
          <a:xfrm>
            <a:off x="4120912" y="4328658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 con el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Método CONECTA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B3E61859-D1E4-D2E5-584E-6FCB887C8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81" y="3968070"/>
            <a:ext cx="947066" cy="92717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7FC9745A-CF2B-AB41-D293-185B06B78AF4}"/>
              </a:ext>
            </a:extLst>
          </p:cNvPr>
          <p:cNvSpPr txBox="1"/>
          <p:nvPr/>
        </p:nvSpPr>
        <p:spPr>
          <a:xfrm>
            <a:off x="5191901" y="409134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6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Los 3 Cerebros del Comprador</a:t>
            </a:r>
          </a:p>
        </p:txBody>
      </p:sp>
    </p:spTree>
    <p:extLst>
      <p:ext uri="{BB962C8B-B14F-4D97-AF65-F5344CB8AC3E}">
        <p14:creationId xmlns:p14="http://schemas.microsoft.com/office/powerpoint/2010/main" val="2916000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821766" y="1705356"/>
            <a:ext cx="2377440" cy="2377440"/>
          </a:xfrm>
          <a:prstGeom prst="ellipse">
            <a:avLst/>
          </a:prstGeom>
          <a:solidFill>
            <a:srgbClr val="6B21A8"/>
          </a:solidFill>
          <a:ln w="508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091103" y="1979676"/>
            <a:ext cx="1828800" cy="1828800"/>
          </a:xfrm>
          <a:prstGeom prst="ellipse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103120" y="2194560"/>
            <a:ext cx="1828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MENTE DEL VENDEDOR DE ALTO IMPACTO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 flipH="1">
            <a:off x="2950697" y="1584902"/>
            <a:ext cx="0" cy="105508"/>
          </a:xfrm>
          <a:prstGeom prst="line">
            <a:avLst/>
          </a:prstGeom>
          <a:solidFill>
            <a:srgbClr val="F59E0B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086576" y="3314700"/>
            <a:ext cx="312976" cy="182880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267375" y="3291840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678855" y="3131820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678855" y="31318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331383" y="3401568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1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Problema de Vender desde el miedo.</a:t>
            </a:r>
            <a:endParaRPr kumimoji="0" lang="es-NI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 flipH="1">
            <a:off x="1703657" y="3314700"/>
            <a:ext cx="244807" cy="182880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24665" y="3291840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036145" y="3131820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36145" y="31318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88673" y="3401568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1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Diagnóstico: Tu Termómetro Mental</a:t>
            </a:r>
            <a:endParaRPr kumimoji="0" lang="es-NI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017520" y="1463040"/>
            <a:ext cx="0" cy="0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382012" y="694944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2793492" y="610274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785755" y="604735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2440745" y="892771"/>
            <a:ext cx="107225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1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Interpretación de tus resultados</a:t>
            </a:r>
            <a:endParaRPr kumimoji="0" lang="es-NI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28">
            <a:extLst>
              <a:ext uri="{FF2B5EF4-FFF2-40B4-BE49-F238E27FC236}">
                <a16:creationId xmlns:a16="http://schemas.microsoft.com/office/drawing/2014/main" id="{1ADE4ED8-8395-516A-F74E-DB9D91C041A1}"/>
              </a:ext>
            </a:extLst>
          </p:cNvPr>
          <p:cNvSpPr/>
          <p:nvPr/>
        </p:nvSpPr>
        <p:spPr>
          <a:xfrm>
            <a:off x="5936566" y="2176975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B21A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este video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B21A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aprenderás...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PROBLEMA DE VENDER DESDE EL MIEDO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95% de las decisiones son INCONSCIENTES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1481328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384048" y="1481328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CEREBRO REPTIL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331720" y="1481328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423160" y="1481328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Toma decisiones basado en </a:t>
            </a: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supervivencia, no lógica.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65760" y="2286000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84048" y="2286000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VENDIENDO CON MIEDO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331720" y="2286000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423160" y="2286000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cliente huele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necesidad y se aleja.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65760" y="3090672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84048" y="3090672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VENDIENDO CON CONFIANZA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331720" y="3090672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423160" y="3090672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cerebro reptil del cliente confía automáticamente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TERMÓMETRO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0" y="91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DÍA 1 · Módulo 1  |  Video 02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Diagnóstico: Califica del 1 al 10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642403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Creo que mi precio es justo y lo defiendo sin bajar.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Inicio conversaciones de venta con confianza.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 siento cómodo cobrando lo que mi servicio/producto vale.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Vendo desde abundancia, no desde necesidad o urgencia.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Tengo claro el valor que entrego a mis clientes.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Manejo el rechazo sin desmotivarme.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 veo como experto/a en lo que hago.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4663440"/>
            <a:ext cx="8412480" cy="411480"/>
          </a:xfrm>
          <a:prstGeom prst="rect">
            <a:avLst/>
          </a:prstGeom>
          <a:solidFill>
            <a:srgbClr val="FEF3C7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02920" y="46634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✏️  Suma tu total: ___ / 70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INTERPRETACIÓN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0" y="91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DÍA 1 · Módulo 1  |  Video 02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¿Cuánto sacaste?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1481328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384048" y="1481328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10–35 pts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331720" y="1481328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423160" y="1481328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 mentalidad LIMITA tus ingresos. Hoy cambia eso.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65760" y="2286000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84048" y="2286000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36–55 pts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331720" y="2286000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423160" y="2286000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Vas bien, pero hay creencias que aún te frenan.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65760" y="3090672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84048" y="3090672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56–70 pts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331720" y="3090672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423160" y="3090672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Tienes buena base. ¡Hoy la elevas al siguiente nivel!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RESUMEN: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41732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41732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95% de las decisiones de compra son inconscientes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20040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25196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25196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29184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 </a:t>
            </a:r>
            <a:r>
              <a:rPr kumimoji="0" lang="es-NI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mentalidad es tu mayor activo  o tu peor enemigo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03504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08660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08660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12648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Identificaste cómo está tu termómetro y sabes dónde mejorar</a:t>
            </a:r>
            <a:endParaRPr kumimoji="0" lang="es-NI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371600" y="402336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 aprendizajes se pierden si no se fijan — TOMA NOTA AHORA MISMO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FE72F-B813-E02B-80B5-96172648D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5D2E4B-4388-3DD4-3255-D29621D9D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30" y="1110673"/>
            <a:ext cx="3041315" cy="2907064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FF4004E0-2B7F-7786-F24B-6F7D8C85026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454175" y="1506651"/>
            <a:ext cx="2235750" cy="21130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s-ES" sz="2000" dirty="0">
                <a:latin typeface="Raleway"/>
                <a:cs typeface="Raleway"/>
              </a:rPr>
              <a:t>VENDE MÁS, VIVE MEJOR</a:t>
            </a:r>
            <a:br>
              <a:rPr lang="es-ES" sz="2000" dirty="0">
                <a:latin typeface="Raleway"/>
                <a:cs typeface="Raleway"/>
              </a:rPr>
            </a:br>
            <a:r>
              <a:rPr lang="es-ES" sz="2000" dirty="0">
                <a:latin typeface="Raleway"/>
                <a:cs typeface="Raleway"/>
              </a:rPr>
              <a:t>12 Lecciones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7DAA16D-BE19-56BB-C0EC-83FDBC3F5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16" y="3201634"/>
            <a:ext cx="947066" cy="92717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8F65ED98-D340-EF07-D76B-A8EBF91BDA79}"/>
              </a:ext>
            </a:extLst>
          </p:cNvPr>
          <p:cNvSpPr txBox="1"/>
          <p:nvPr/>
        </p:nvSpPr>
        <p:spPr>
          <a:xfrm>
            <a:off x="6024136" y="3324912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5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Tu cliente IDEAL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C305E70C-684A-C42C-D2D6-9FB397D048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26" y="2122637"/>
            <a:ext cx="947066" cy="92717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5A9BBAEF-055A-97CF-1D8B-7E5C94B54BE2}"/>
              </a:ext>
            </a:extLst>
          </p:cNvPr>
          <p:cNvSpPr txBox="1"/>
          <p:nvPr/>
        </p:nvSpPr>
        <p:spPr>
          <a:xfrm>
            <a:off x="6345546" y="2245915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4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Reprograma tu relación con el dinero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A4F56E0B-2F74-26BA-65A0-7DD12CA845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554" y="1039385"/>
            <a:ext cx="947066" cy="92717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E23E33CD-CB09-B77F-41BF-08995D5DB7CF}"/>
              </a:ext>
            </a:extLst>
          </p:cNvPr>
          <p:cNvSpPr txBox="1"/>
          <p:nvPr/>
        </p:nvSpPr>
        <p:spPr>
          <a:xfrm>
            <a:off x="6054974" y="116266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3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Vendedor de alto valor 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E904A3D2-CC21-9B9A-63C4-C6FCBF811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04" y="262477"/>
            <a:ext cx="947066" cy="92717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E51D56F6-E82F-3B8D-D264-6DAA9F6A9CDF}"/>
              </a:ext>
            </a:extLst>
          </p:cNvPr>
          <p:cNvSpPr txBox="1"/>
          <p:nvPr/>
        </p:nvSpPr>
        <p:spPr>
          <a:xfrm>
            <a:off x="5274274" y="343268"/>
            <a:ext cx="85368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 creencias que sabotean tus ventas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6CA0271A-0144-7A36-0A48-3C2A6D5FE9C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808" y="-10076"/>
            <a:ext cx="947066" cy="927170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993BFC87-D967-31DF-5DA9-9CB3BD82E499}"/>
              </a:ext>
            </a:extLst>
          </p:cNvPr>
          <p:cNvSpPr txBox="1"/>
          <p:nvPr/>
        </p:nvSpPr>
        <p:spPr>
          <a:xfrm>
            <a:off x="4140228" y="113202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Bienvenida y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Mente del Vendedor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1649ACB1-8896-CA28-FD00-EF0DF1BFC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686" y="257092"/>
            <a:ext cx="947066" cy="92717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FDCC305B-73DF-62EA-289F-53040C814E2A}"/>
              </a:ext>
            </a:extLst>
          </p:cNvPr>
          <p:cNvSpPr txBox="1"/>
          <p:nvPr/>
        </p:nvSpPr>
        <p:spPr>
          <a:xfrm>
            <a:off x="3066106" y="380370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Plan de Acción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C272B7AD-4461-AEC8-0B80-165916083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64" y="979335"/>
            <a:ext cx="947066" cy="92717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FD65CA86-244E-82A5-6076-D1498C729F0B}"/>
              </a:ext>
            </a:extLst>
          </p:cNvPr>
          <p:cNvSpPr txBox="1"/>
          <p:nvPr/>
        </p:nvSpPr>
        <p:spPr>
          <a:xfrm>
            <a:off x="2276884" y="110261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Automatización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CRM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9395BBCD-DD27-BF76-8393-C2143DEAF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47" y="2061606"/>
            <a:ext cx="947066" cy="927170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C0220310-1227-6EEA-42F3-C105FC5FE8E1}"/>
              </a:ext>
            </a:extLst>
          </p:cNvPr>
          <p:cNvSpPr txBox="1"/>
          <p:nvPr/>
        </p:nvSpPr>
        <p:spPr>
          <a:xfrm>
            <a:off x="1963367" y="2184884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10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Fórmula 3-2-1 en REDES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SOCIALES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7D1B81D7-94D4-1275-B5B5-7412BBBC5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61" y="3156079"/>
            <a:ext cx="947066" cy="92717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2DB5779A-97F0-BDAC-0486-FC59061B5227}"/>
              </a:ext>
            </a:extLst>
          </p:cNvPr>
          <p:cNvSpPr txBox="1"/>
          <p:nvPr/>
        </p:nvSpPr>
        <p:spPr>
          <a:xfrm>
            <a:off x="2243081" y="3279357"/>
            <a:ext cx="853681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9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endParaRPr kumimoji="0" lang="es-ES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Ventas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PISO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25C659EE-DEE8-5089-32CF-FA70BA20CE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99" y="3922180"/>
            <a:ext cx="947066" cy="92717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465B52A0-ED49-8291-6E4F-E62520C4E503}"/>
              </a:ext>
            </a:extLst>
          </p:cNvPr>
          <p:cNvSpPr txBox="1"/>
          <p:nvPr/>
        </p:nvSpPr>
        <p:spPr>
          <a:xfrm>
            <a:off x="3051619" y="404545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8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Televenta con Neurociencia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53E5B280-7649-3DAE-CC9A-E9F5B5477C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92" y="4205380"/>
            <a:ext cx="947066" cy="927170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CC5E3BE0-8D39-E0A5-8625-77CCC5595179}"/>
              </a:ext>
            </a:extLst>
          </p:cNvPr>
          <p:cNvSpPr txBox="1"/>
          <p:nvPr/>
        </p:nvSpPr>
        <p:spPr>
          <a:xfrm>
            <a:off x="4120912" y="4328658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 con el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Método CONECTA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2A9843BE-07C6-60AC-6037-CF478682A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81" y="3968070"/>
            <a:ext cx="947066" cy="92717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2A5E3722-3056-2347-D50A-5D7F52B5A855}"/>
              </a:ext>
            </a:extLst>
          </p:cNvPr>
          <p:cNvSpPr txBox="1"/>
          <p:nvPr/>
        </p:nvSpPr>
        <p:spPr>
          <a:xfrm>
            <a:off x="5191901" y="409134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6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Los 3 Cerebros del Comprador</a:t>
            </a:r>
          </a:p>
        </p:txBody>
      </p:sp>
    </p:spTree>
    <p:extLst>
      <p:ext uri="{BB962C8B-B14F-4D97-AF65-F5344CB8AC3E}">
        <p14:creationId xmlns:p14="http://schemas.microsoft.com/office/powerpoint/2010/main" val="3647986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6858000" y="0"/>
            <a:ext cx="2286000" cy="16459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471268" y="1227406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5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¿Conoces las creencias que</a:t>
            </a:r>
            <a:r>
              <a:rPr kumimoji="0" lang="es-NI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están saboteando tus ventas?</a:t>
            </a:r>
            <a:endParaRPr kumimoji="0" lang="es-NI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48640" y="2971800"/>
            <a:ext cx="4114800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AAE95-0FCB-3EDF-0F89-92D264D22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016FC90-1D3E-4C0C-E1AB-3B04F3F91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30" y="1110673"/>
            <a:ext cx="3041315" cy="2907064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03D64D26-6F91-8593-0159-DAD451EB2AAA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454175" y="1506651"/>
            <a:ext cx="2235750" cy="21130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s-ES" sz="2000" dirty="0">
                <a:latin typeface="Raleway"/>
                <a:cs typeface="Raleway"/>
              </a:rPr>
              <a:t>VENDE MÁS, VIVE MEJOR</a:t>
            </a:r>
            <a:br>
              <a:rPr lang="es-ES" sz="2000" dirty="0">
                <a:latin typeface="Raleway"/>
                <a:cs typeface="Raleway"/>
              </a:rPr>
            </a:br>
            <a:r>
              <a:rPr lang="es-ES" sz="2000" dirty="0">
                <a:latin typeface="Raleway"/>
                <a:cs typeface="Raleway"/>
              </a:rPr>
              <a:t>12 Lecciones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A93D076-B25F-C43E-E571-1F7B64F9D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16" y="3201634"/>
            <a:ext cx="947066" cy="92717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03CFCA8-45F5-8E31-B99C-CB2D213A531A}"/>
              </a:ext>
            </a:extLst>
          </p:cNvPr>
          <p:cNvSpPr txBox="1"/>
          <p:nvPr/>
        </p:nvSpPr>
        <p:spPr>
          <a:xfrm>
            <a:off x="6024136" y="3324912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5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Tu cliente IDEAL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E8CDEE60-F8BE-297F-CEF3-B473CB5AD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26" y="2122637"/>
            <a:ext cx="947066" cy="92717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3026A6AC-B204-790A-78C4-90786EDC38B1}"/>
              </a:ext>
            </a:extLst>
          </p:cNvPr>
          <p:cNvSpPr txBox="1"/>
          <p:nvPr/>
        </p:nvSpPr>
        <p:spPr>
          <a:xfrm>
            <a:off x="6345546" y="2245915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4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Reprograma tu relación con el dinero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F3CB8114-13B9-665F-F1D0-235B5421A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554" y="1039385"/>
            <a:ext cx="947066" cy="92717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199D1DCC-DFCE-EED0-B5A3-86DE1BD7DE02}"/>
              </a:ext>
            </a:extLst>
          </p:cNvPr>
          <p:cNvSpPr txBox="1"/>
          <p:nvPr/>
        </p:nvSpPr>
        <p:spPr>
          <a:xfrm>
            <a:off x="6054974" y="116266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3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Vendedor de alto valor 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A12A8ADE-C057-81D8-1ECB-5967B89B837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04" y="262477"/>
            <a:ext cx="947066" cy="92717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0CB35F0E-678C-8539-F07D-F42615DDAAC2}"/>
              </a:ext>
            </a:extLst>
          </p:cNvPr>
          <p:cNvSpPr txBox="1"/>
          <p:nvPr/>
        </p:nvSpPr>
        <p:spPr>
          <a:xfrm>
            <a:off x="5274274" y="262477"/>
            <a:ext cx="85368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 creencias que sabotean tus ventas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6B77BCD1-7CAE-CA90-D873-443CBDBA56D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808" y="-10076"/>
            <a:ext cx="947066" cy="927170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8F33C56C-F1B3-7300-52CE-2540EC7A8C09}"/>
              </a:ext>
            </a:extLst>
          </p:cNvPr>
          <p:cNvSpPr txBox="1"/>
          <p:nvPr/>
        </p:nvSpPr>
        <p:spPr>
          <a:xfrm>
            <a:off x="4140228" y="113202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Bienvenida y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Mente del Vendedor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B2A5CF94-536E-6F7D-82C9-E2F7076B1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686" y="257092"/>
            <a:ext cx="947066" cy="92717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28A1009E-148C-96EF-7585-47A1A6C0F1A2}"/>
              </a:ext>
            </a:extLst>
          </p:cNvPr>
          <p:cNvSpPr txBox="1"/>
          <p:nvPr/>
        </p:nvSpPr>
        <p:spPr>
          <a:xfrm>
            <a:off x="3066106" y="380370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Plan de Acción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BC599A78-D120-9DFA-C9B4-28839D8A3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64" y="979335"/>
            <a:ext cx="947066" cy="92717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084502EC-4739-3AE1-348B-B707D87C3BD2}"/>
              </a:ext>
            </a:extLst>
          </p:cNvPr>
          <p:cNvSpPr txBox="1"/>
          <p:nvPr/>
        </p:nvSpPr>
        <p:spPr>
          <a:xfrm>
            <a:off x="2276884" y="110261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Automatización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CRM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EB668E23-725C-35DB-951F-1300125CD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47" y="2061606"/>
            <a:ext cx="947066" cy="927170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4B710CDA-79D7-5F34-A029-6E6565298730}"/>
              </a:ext>
            </a:extLst>
          </p:cNvPr>
          <p:cNvSpPr txBox="1"/>
          <p:nvPr/>
        </p:nvSpPr>
        <p:spPr>
          <a:xfrm>
            <a:off x="1963367" y="2184884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10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Fórmula 3-2-1 en REDES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SOCIALES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F64FF3FD-C7D2-E431-4522-6A36B9C86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61" y="3156079"/>
            <a:ext cx="947066" cy="92717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05C6EA53-38A1-D9DC-51AD-5E4ACA4B0A06}"/>
              </a:ext>
            </a:extLst>
          </p:cNvPr>
          <p:cNvSpPr txBox="1"/>
          <p:nvPr/>
        </p:nvSpPr>
        <p:spPr>
          <a:xfrm>
            <a:off x="2243081" y="3279357"/>
            <a:ext cx="853681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9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endParaRPr kumimoji="0" lang="es-ES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Ventas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PISO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E24F909B-A408-13E3-EFE1-E055B1F56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99" y="3922180"/>
            <a:ext cx="947066" cy="92717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6ADEA2DE-018E-7F4F-E9A4-EF0CE9E55BA8}"/>
              </a:ext>
            </a:extLst>
          </p:cNvPr>
          <p:cNvSpPr txBox="1"/>
          <p:nvPr/>
        </p:nvSpPr>
        <p:spPr>
          <a:xfrm>
            <a:off x="3051619" y="404545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8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Televenta con Neurociencia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4690C08D-5AFF-EAE2-FF0B-51E6A8750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92" y="4205380"/>
            <a:ext cx="947066" cy="927170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DD9DAA95-AA0C-B43D-45FF-A6AEB9F078F7}"/>
              </a:ext>
            </a:extLst>
          </p:cNvPr>
          <p:cNvSpPr txBox="1"/>
          <p:nvPr/>
        </p:nvSpPr>
        <p:spPr>
          <a:xfrm>
            <a:off x="4120912" y="4328658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 con el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Método CONECTA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B3E61859-D1E4-D2E5-584E-6FCB887C8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81" y="3968070"/>
            <a:ext cx="947066" cy="92717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7FC9745A-CF2B-AB41-D293-185B06B78AF4}"/>
              </a:ext>
            </a:extLst>
          </p:cNvPr>
          <p:cNvSpPr txBox="1"/>
          <p:nvPr/>
        </p:nvSpPr>
        <p:spPr>
          <a:xfrm>
            <a:off x="5191901" y="409134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6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Los 3 Cerebros del Comprador</a:t>
            </a:r>
          </a:p>
        </p:txBody>
      </p:sp>
    </p:spTree>
    <p:extLst>
      <p:ext uri="{BB962C8B-B14F-4D97-AF65-F5344CB8AC3E}">
        <p14:creationId xmlns:p14="http://schemas.microsoft.com/office/powerpoint/2010/main" val="3920961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828800" y="1508760"/>
            <a:ext cx="2377440" cy="2377440"/>
          </a:xfrm>
          <a:prstGeom prst="ellipse">
            <a:avLst/>
          </a:prstGeom>
          <a:solidFill>
            <a:srgbClr val="6B21A8"/>
          </a:solidFill>
          <a:ln w="508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103120" y="1783080"/>
            <a:ext cx="1828800" cy="1828800"/>
          </a:xfrm>
          <a:prstGeom prst="ellipse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103120" y="2194560"/>
            <a:ext cx="1828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LAS 7 CREECIAS QUE ESTÁN SABOTEANDO TUS VENTAS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712761" y="1709928"/>
            <a:ext cx="326351" cy="329887"/>
          </a:xfrm>
          <a:prstGeom prst="line">
            <a:avLst/>
          </a:prstGeom>
          <a:solidFill>
            <a:srgbClr val="F59E0B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947538" y="3448999"/>
            <a:ext cx="258702" cy="252867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057103" y="3592139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468583" y="3432119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468583" y="3432119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121111" y="3701867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1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Verdad sobre las creencias</a:t>
            </a:r>
            <a:endParaRPr kumimoji="0" lang="es-NI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 flipH="1">
            <a:off x="1828800" y="3490963"/>
            <a:ext cx="243084" cy="235106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34937" y="3592139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246417" y="3432119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246417" y="3432119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98945" y="3701867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1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Las 7 Creencias Limitantes</a:t>
            </a:r>
            <a:endParaRPr kumimoji="0" lang="es-NI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071884" y="1903997"/>
            <a:ext cx="0" cy="0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34937" y="888421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246417" y="728401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246417" y="728401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98945" y="998149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1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Giro: Reescribe tus creencias</a:t>
            </a:r>
            <a:endParaRPr kumimoji="0" lang="es-NI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 flipV="1">
            <a:off x="3931920" y="1647373"/>
            <a:ext cx="223866" cy="247415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057103" y="888421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468583" y="728401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468583" y="728401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121111" y="998149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1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Técnica de </a:t>
            </a:r>
            <a:r>
              <a:rPr kumimoji="0" lang="es-NI" sz="9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Reprogramación </a:t>
            </a:r>
            <a:r>
              <a:rPr kumimoji="0" lang="es-NI" sz="11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días</a:t>
            </a:r>
            <a:endParaRPr kumimoji="0" lang="es-NI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28">
            <a:extLst>
              <a:ext uri="{FF2B5EF4-FFF2-40B4-BE49-F238E27FC236}">
                <a16:creationId xmlns:a16="http://schemas.microsoft.com/office/drawing/2014/main" id="{68774845-6E55-6785-7ADD-7B0F9BD87CC0}"/>
              </a:ext>
            </a:extLst>
          </p:cNvPr>
          <p:cNvSpPr/>
          <p:nvPr/>
        </p:nvSpPr>
        <p:spPr>
          <a:xfrm>
            <a:off x="5936566" y="2176975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B21A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este video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B21A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aprenderás...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VERDAD SOBRE LAS CREENCIAS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Una creencia NO es un hecho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1481328"/>
            <a:ext cx="8412480" cy="1005840"/>
          </a:xfrm>
          <a:prstGeom prst="rect">
            <a:avLst/>
          </a:prstGeom>
          <a:solidFill>
            <a:srgbClr val="EDE9FE"/>
          </a:solidFill>
          <a:ln w="12700">
            <a:solidFill>
              <a:srgbClr val="9333E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48640" y="1527048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6B21A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"Una creencia es una historia que te cuentas tan seguido que empieza a sentirse real. Puedes ELEGIR una historia diferente ahora mismo." — T. Harv Eker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65760" y="2578608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84048" y="2578608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CLAVE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331720" y="2578608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423160" y="2578608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Las creencias se forman antes de los 7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años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65760" y="3383280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84048" y="3383280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BUENA NOTICIA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331720" y="3383280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423160" y="3383280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 cerebro adulto puede reprogramarlas en 21 días.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 CREENCIAS QUE ESTÁN SABOTEANDO TUS VENTAS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0" y="91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DÍA 1 · Módulo 1  |  Video 03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¿Cuáles reconoces en ti?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581912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Vender es manipular o presionar a la gente.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 bajo el precio, vendo más; si no bajo, pierdo.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soy bueno para vender, no nací para esto.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 producto/servicio no es suficientemente bueno todavía.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mercado está muy saturado, hay demasiada competencia.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puedo cobrar más, mis clientes no tienen dinero.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 insisto mucho voy a molestar y perder al cliente.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4663440"/>
            <a:ext cx="8412480" cy="411480"/>
          </a:xfrm>
          <a:prstGeom prst="rect">
            <a:avLst/>
          </a:prstGeom>
          <a:solidFill>
            <a:srgbClr val="FEF3C7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02920" y="46634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✏️  Marca con X las que reconoces. Califica su intensidad del 1 al 10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GIRO: REESCRIBE TUS CREENCIAS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0" y="91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DÍA 1 · Módulo 1  |  Video 03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Limitante a Potenciadora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1481328"/>
            <a:ext cx="4023360" cy="685800"/>
          </a:xfrm>
          <a:prstGeom prst="rect">
            <a:avLst/>
          </a:prstGeom>
          <a:solidFill>
            <a:srgbClr val="6B21A8"/>
          </a:solidFill>
          <a:ln w="12700">
            <a:solidFill>
              <a:srgbClr val="D8B4F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457200" y="1481328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 QUE CREÍA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434840" y="1481328"/>
            <a:ext cx="4343400" cy="685800"/>
          </a:xfrm>
          <a:prstGeom prst="rect">
            <a:avLst/>
          </a:prstGeom>
          <a:solidFill>
            <a:srgbClr val="B45309"/>
          </a:solidFill>
          <a:ln w="12700">
            <a:solidFill>
              <a:srgbClr val="FCD3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26280" y="1481328"/>
            <a:ext cx="4160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 QUE ELIJO CREER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65760" y="2203704"/>
            <a:ext cx="40233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7200" y="2203704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Creencia 1: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434840" y="2203704"/>
            <a:ext cx="43434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FCD3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526280" y="2203704"/>
            <a:ext cx="4160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Nueva creencia 1: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65760" y="2926080"/>
            <a:ext cx="4023360" cy="685800"/>
          </a:xfrm>
          <a:prstGeom prst="rect">
            <a:avLst/>
          </a:prstGeom>
          <a:solidFill>
            <a:srgbClr val="EDE9FE"/>
          </a:solidFill>
          <a:ln w="12700">
            <a:solidFill>
              <a:srgbClr val="D8B4F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57200" y="2926080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Creencia 2: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434840" y="2926080"/>
            <a:ext cx="4343400" cy="685800"/>
          </a:xfrm>
          <a:prstGeom prst="rect">
            <a:avLst/>
          </a:prstGeom>
          <a:solidFill>
            <a:srgbClr val="FEF3C7"/>
          </a:solidFill>
          <a:ln w="12700">
            <a:solidFill>
              <a:srgbClr val="FCD3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526280" y="2926080"/>
            <a:ext cx="4160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Nueva creencia 2: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65760" y="3648456"/>
            <a:ext cx="40233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57200" y="3648456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Creencia 3: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434840" y="3648456"/>
            <a:ext cx="43434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FCD3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526280" y="3648456"/>
            <a:ext cx="4160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Nueva creencia 3: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365760" y="4663440"/>
            <a:ext cx="8412480" cy="411480"/>
          </a:xfrm>
          <a:prstGeom prst="rect">
            <a:avLst/>
          </a:prstGeom>
          <a:solidFill>
            <a:srgbClr val="FEF3C7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502920" y="46634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✏️  Reescribe tus 3 creencias más intensas ahora mismo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REPROGRAMACIÓN MENTAL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0" y="91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DÍA 1 · Módulo 1  |  Video 03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Técnica del Ancla Emocional — 21 Días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2011680"/>
            <a:ext cx="8229600" cy="2029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Elige tu creencia potenciadora #1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Declárala en voz alta 3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veces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cada mañana ANTES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revisar el teléfono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Agrega emoción real: visualiza que YA es tu realidad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Anota 1 evidencia diaria que confirme tu nueva creencia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4663440"/>
            <a:ext cx="8412480" cy="411480"/>
          </a:xfrm>
          <a:prstGeom prst="rect">
            <a:avLst/>
          </a:prstGeom>
          <a:solidFill>
            <a:srgbClr val="FEF3C7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02920" y="46634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✏️  Escribe HOY tu Afirmación de Poder en primera persona, tiempo presente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85953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✏️  ESCRIBE EN 1 MINUTO...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¿Qué vas a aplicar de este video?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41732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41732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Identifiqué mis creencias limitantes más críticas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20040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25196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25196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29184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Cada creencia limitante tiene una versión potenciadora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03504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08660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08660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12648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Tengo mi afirmación de poder para los próximos 21 días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371600" y="4023360"/>
            <a:ext cx="6400800" cy="640080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371600" y="402336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 aprendizajes se pierden si no se fijan — TOMA NOTA AHORA MISMO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4A89D-A81C-5979-2625-FE29682F9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41B82EC-878E-36C6-61C2-2CA31B83B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30" y="1110673"/>
            <a:ext cx="3041315" cy="2907064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1254652C-6924-E8FA-E2AC-CD5E54A6EED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454175" y="1506651"/>
            <a:ext cx="2235750" cy="21130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s-ES" sz="2000" dirty="0">
                <a:latin typeface="Raleway"/>
                <a:cs typeface="Raleway"/>
              </a:rPr>
              <a:t>VENDE MÁS, VIVE MEJOR</a:t>
            </a:r>
            <a:br>
              <a:rPr lang="es-ES" sz="2000" dirty="0">
                <a:latin typeface="Raleway"/>
                <a:cs typeface="Raleway"/>
              </a:rPr>
            </a:br>
            <a:r>
              <a:rPr lang="es-ES" sz="2000" dirty="0">
                <a:latin typeface="Raleway"/>
                <a:cs typeface="Raleway"/>
              </a:rPr>
              <a:t>12 Lecciones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50384A7-2D6F-4C8E-1EFF-FE5B4FD079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16" y="3201634"/>
            <a:ext cx="947066" cy="92717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8AC07791-6D3C-5F5F-D7CA-5389440CAB08}"/>
              </a:ext>
            </a:extLst>
          </p:cNvPr>
          <p:cNvSpPr txBox="1"/>
          <p:nvPr/>
        </p:nvSpPr>
        <p:spPr>
          <a:xfrm>
            <a:off x="6024136" y="3324912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5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Tu cliente IDEAL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22C19FA-20A9-83D2-E829-FBEE779A9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26" y="2122637"/>
            <a:ext cx="947066" cy="92717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8BF1F082-9A09-D932-478D-02E5090EB640}"/>
              </a:ext>
            </a:extLst>
          </p:cNvPr>
          <p:cNvSpPr txBox="1"/>
          <p:nvPr/>
        </p:nvSpPr>
        <p:spPr>
          <a:xfrm>
            <a:off x="6345546" y="2245915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4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Reprograma tu relación con el dinero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4473A14F-ACD0-17CE-7B87-F906BCB1C76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554" y="1039385"/>
            <a:ext cx="947066" cy="92717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80BF6AFF-E4DB-D1CD-E033-F234AA21BF54}"/>
              </a:ext>
            </a:extLst>
          </p:cNvPr>
          <p:cNvSpPr txBox="1"/>
          <p:nvPr/>
        </p:nvSpPr>
        <p:spPr>
          <a:xfrm>
            <a:off x="6054974" y="116266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3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Vendedor de alto valor 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4FBB15F0-4118-353A-AAF4-D7A2F5799AC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04" y="262477"/>
            <a:ext cx="947066" cy="92717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401FBDF5-0685-08D6-4CE8-E7E3026A4E7D}"/>
              </a:ext>
            </a:extLst>
          </p:cNvPr>
          <p:cNvSpPr txBox="1"/>
          <p:nvPr/>
        </p:nvSpPr>
        <p:spPr>
          <a:xfrm>
            <a:off x="5274274" y="262477"/>
            <a:ext cx="85368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 creencias que sabotean tus ventas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E281BD03-9D62-6D67-0B30-77F140A47C4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808" y="-10076"/>
            <a:ext cx="947066" cy="927170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05619077-919E-AA28-D843-94D1BB577489}"/>
              </a:ext>
            </a:extLst>
          </p:cNvPr>
          <p:cNvSpPr txBox="1"/>
          <p:nvPr/>
        </p:nvSpPr>
        <p:spPr>
          <a:xfrm>
            <a:off x="4140228" y="113202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Bienvenida y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Mente del Vendedor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B164BB0D-08A0-57AC-B1C9-46ADB69BF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686" y="257092"/>
            <a:ext cx="947066" cy="92717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6ADA221B-D41E-129D-8858-FA690D8E4E75}"/>
              </a:ext>
            </a:extLst>
          </p:cNvPr>
          <p:cNvSpPr txBox="1"/>
          <p:nvPr/>
        </p:nvSpPr>
        <p:spPr>
          <a:xfrm>
            <a:off x="3066106" y="380370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Plan de Acción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2BEF85F-5490-D5EB-BF5D-363DD4682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64" y="979335"/>
            <a:ext cx="947066" cy="92717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F9A30559-B1DF-710F-FF9A-E36633CACA2B}"/>
              </a:ext>
            </a:extLst>
          </p:cNvPr>
          <p:cNvSpPr txBox="1"/>
          <p:nvPr/>
        </p:nvSpPr>
        <p:spPr>
          <a:xfrm>
            <a:off x="2276884" y="110261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Automatización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CRM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72E90E6D-9F84-9646-E1FD-75F2156D4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47" y="2061606"/>
            <a:ext cx="947066" cy="927170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CE50034D-163B-F136-7A57-0E9058E93166}"/>
              </a:ext>
            </a:extLst>
          </p:cNvPr>
          <p:cNvSpPr txBox="1"/>
          <p:nvPr/>
        </p:nvSpPr>
        <p:spPr>
          <a:xfrm>
            <a:off x="1963367" y="2184884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10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Fórmula 3-2-1 en REDES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SOCIALES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A75A66BD-7112-3DD7-6E74-FB061C832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61" y="3156079"/>
            <a:ext cx="947066" cy="92717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9D34BF09-6329-DB05-AA23-F6C4EDFE7BA5}"/>
              </a:ext>
            </a:extLst>
          </p:cNvPr>
          <p:cNvSpPr txBox="1"/>
          <p:nvPr/>
        </p:nvSpPr>
        <p:spPr>
          <a:xfrm>
            <a:off x="2243081" y="3279357"/>
            <a:ext cx="853681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9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endParaRPr kumimoji="0" lang="es-ES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Ventas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PISO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037BD10E-B229-CFCA-C4E2-96A2FAE75B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99" y="3922180"/>
            <a:ext cx="947066" cy="92717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AECD8677-462D-FEA2-4735-B24745238220}"/>
              </a:ext>
            </a:extLst>
          </p:cNvPr>
          <p:cNvSpPr txBox="1"/>
          <p:nvPr/>
        </p:nvSpPr>
        <p:spPr>
          <a:xfrm>
            <a:off x="3051619" y="404545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8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Televenta con Neurociencia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E9EBD4AC-4EE4-51FE-C7A1-FDEDC1949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92" y="4205380"/>
            <a:ext cx="947066" cy="927170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7626B2BF-17B9-82D6-3990-D533C4E53244}"/>
              </a:ext>
            </a:extLst>
          </p:cNvPr>
          <p:cNvSpPr txBox="1"/>
          <p:nvPr/>
        </p:nvSpPr>
        <p:spPr>
          <a:xfrm>
            <a:off x="4120912" y="4328658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 con el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Método CONECTA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6F915522-084E-26EF-C809-B9EB033E2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81" y="3968070"/>
            <a:ext cx="947066" cy="92717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94354C18-9148-BE03-7D4E-B0545B8D4021}"/>
              </a:ext>
            </a:extLst>
          </p:cNvPr>
          <p:cNvSpPr txBox="1"/>
          <p:nvPr/>
        </p:nvSpPr>
        <p:spPr>
          <a:xfrm>
            <a:off x="5191901" y="409134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6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Los 3 Cerebros del Comprador</a:t>
            </a:r>
          </a:p>
        </p:txBody>
      </p:sp>
    </p:spTree>
    <p:extLst>
      <p:ext uri="{BB962C8B-B14F-4D97-AF65-F5344CB8AC3E}">
        <p14:creationId xmlns:p14="http://schemas.microsoft.com/office/powerpoint/2010/main" val="2739862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6858000" y="0"/>
            <a:ext cx="2286000" cy="16459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48640" y="1307592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 Identidad de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548640" y="228600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Vendedor de Alto Valor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48640" y="2971800"/>
            <a:ext cx="4114800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4A89D-A81C-5979-2625-FE29682F9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41B82EC-878E-36C6-61C2-2CA31B83B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30" y="1110673"/>
            <a:ext cx="3041315" cy="2907064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1254652C-6924-E8FA-E2AC-CD5E54A6EED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454175" y="1506651"/>
            <a:ext cx="2235750" cy="21130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s-ES" sz="2000" dirty="0">
                <a:latin typeface="Raleway"/>
                <a:cs typeface="Raleway"/>
              </a:rPr>
              <a:t>VENDE MÁS, VIVE MEJOR</a:t>
            </a:r>
            <a:br>
              <a:rPr lang="es-ES" sz="2000" dirty="0">
                <a:latin typeface="Raleway"/>
                <a:cs typeface="Raleway"/>
              </a:rPr>
            </a:br>
            <a:r>
              <a:rPr lang="es-ES" sz="2000" dirty="0">
                <a:latin typeface="Raleway"/>
                <a:cs typeface="Raleway"/>
              </a:rPr>
              <a:t>12 Lecciones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50384A7-2D6F-4C8E-1EFF-FE5B4FD079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16" y="3201634"/>
            <a:ext cx="947066" cy="92717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8AC07791-6D3C-5F5F-D7CA-5389440CAB08}"/>
              </a:ext>
            </a:extLst>
          </p:cNvPr>
          <p:cNvSpPr txBox="1"/>
          <p:nvPr/>
        </p:nvSpPr>
        <p:spPr>
          <a:xfrm>
            <a:off x="6024136" y="3324912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5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Tu cliente IDEAL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22C19FA-20A9-83D2-E829-FBEE779A9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26" y="2122637"/>
            <a:ext cx="947066" cy="92717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8BF1F082-9A09-D932-478D-02E5090EB640}"/>
              </a:ext>
            </a:extLst>
          </p:cNvPr>
          <p:cNvSpPr txBox="1"/>
          <p:nvPr/>
        </p:nvSpPr>
        <p:spPr>
          <a:xfrm>
            <a:off x="6345546" y="2245915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4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Reprograma tu relación con el dinero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4473A14F-ACD0-17CE-7B87-F906BCB1C76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554" y="1039385"/>
            <a:ext cx="947066" cy="92717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80BF6AFF-E4DB-D1CD-E033-F234AA21BF54}"/>
              </a:ext>
            </a:extLst>
          </p:cNvPr>
          <p:cNvSpPr txBox="1"/>
          <p:nvPr/>
        </p:nvSpPr>
        <p:spPr>
          <a:xfrm>
            <a:off x="6054974" y="116266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3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Vendedor de alto valor 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4FBB15F0-4118-353A-AAF4-D7A2F5799AC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04" y="262477"/>
            <a:ext cx="947066" cy="92717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401FBDF5-0685-08D6-4CE8-E7E3026A4E7D}"/>
              </a:ext>
            </a:extLst>
          </p:cNvPr>
          <p:cNvSpPr txBox="1"/>
          <p:nvPr/>
        </p:nvSpPr>
        <p:spPr>
          <a:xfrm>
            <a:off x="5274274" y="262477"/>
            <a:ext cx="85368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 creencias que sabotean tus ventas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E281BD03-9D62-6D67-0B30-77F140A47C4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808" y="-10076"/>
            <a:ext cx="947066" cy="927170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05619077-919E-AA28-D843-94D1BB577489}"/>
              </a:ext>
            </a:extLst>
          </p:cNvPr>
          <p:cNvSpPr txBox="1"/>
          <p:nvPr/>
        </p:nvSpPr>
        <p:spPr>
          <a:xfrm>
            <a:off x="4140228" y="113202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Bienvenida y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Mente del Vendedor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B164BB0D-08A0-57AC-B1C9-46ADB69BF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686" y="257092"/>
            <a:ext cx="947066" cy="92717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6ADA221B-D41E-129D-8858-FA690D8E4E75}"/>
              </a:ext>
            </a:extLst>
          </p:cNvPr>
          <p:cNvSpPr txBox="1"/>
          <p:nvPr/>
        </p:nvSpPr>
        <p:spPr>
          <a:xfrm>
            <a:off x="3066106" y="380370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Plan de Acción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2BEF85F-5490-D5EB-BF5D-363DD4682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64" y="979335"/>
            <a:ext cx="947066" cy="92717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F9A30559-B1DF-710F-FF9A-E36633CACA2B}"/>
              </a:ext>
            </a:extLst>
          </p:cNvPr>
          <p:cNvSpPr txBox="1"/>
          <p:nvPr/>
        </p:nvSpPr>
        <p:spPr>
          <a:xfrm>
            <a:off x="2276884" y="110261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Automatización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CRM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72E90E6D-9F84-9646-E1FD-75F2156D4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47" y="2061606"/>
            <a:ext cx="947066" cy="927170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CE50034D-163B-F136-7A57-0E9058E93166}"/>
              </a:ext>
            </a:extLst>
          </p:cNvPr>
          <p:cNvSpPr txBox="1"/>
          <p:nvPr/>
        </p:nvSpPr>
        <p:spPr>
          <a:xfrm>
            <a:off x="1963367" y="2184884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10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Fórmula 3-2-1 en REDES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SOCIALES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A75A66BD-7112-3DD7-6E74-FB061C832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61" y="3156079"/>
            <a:ext cx="947066" cy="92717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9D34BF09-6329-DB05-AA23-F6C4EDFE7BA5}"/>
              </a:ext>
            </a:extLst>
          </p:cNvPr>
          <p:cNvSpPr txBox="1"/>
          <p:nvPr/>
        </p:nvSpPr>
        <p:spPr>
          <a:xfrm>
            <a:off x="2243081" y="3279357"/>
            <a:ext cx="853681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9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endParaRPr kumimoji="0" lang="es-ES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Ventas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PISO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037BD10E-B229-CFCA-C4E2-96A2FAE75B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99" y="3922180"/>
            <a:ext cx="947066" cy="92717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AECD8677-462D-FEA2-4735-B24745238220}"/>
              </a:ext>
            </a:extLst>
          </p:cNvPr>
          <p:cNvSpPr txBox="1"/>
          <p:nvPr/>
        </p:nvSpPr>
        <p:spPr>
          <a:xfrm>
            <a:off x="3051619" y="404545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8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Televenta con Neurociencia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E9EBD4AC-4EE4-51FE-C7A1-FDEDC1949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92" y="4205380"/>
            <a:ext cx="947066" cy="927170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7626B2BF-17B9-82D6-3990-D533C4E53244}"/>
              </a:ext>
            </a:extLst>
          </p:cNvPr>
          <p:cNvSpPr txBox="1"/>
          <p:nvPr/>
        </p:nvSpPr>
        <p:spPr>
          <a:xfrm>
            <a:off x="4120912" y="4328658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 con el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Método CONECTA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6F915522-084E-26EF-C809-B9EB033E2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81" y="3968070"/>
            <a:ext cx="947066" cy="92717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94354C18-9148-BE03-7D4E-B0545B8D4021}"/>
              </a:ext>
            </a:extLst>
          </p:cNvPr>
          <p:cNvSpPr txBox="1"/>
          <p:nvPr/>
        </p:nvSpPr>
        <p:spPr>
          <a:xfrm>
            <a:off x="5191901" y="409134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6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Los 3 Cerebros del Comprador</a:t>
            </a:r>
          </a:p>
        </p:txBody>
      </p:sp>
    </p:spTree>
    <p:extLst>
      <p:ext uri="{BB962C8B-B14F-4D97-AF65-F5344CB8AC3E}">
        <p14:creationId xmlns:p14="http://schemas.microsoft.com/office/powerpoint/2010/main" val="38502354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860731" y="1805939"/>
            <a:ext cx="2377440" cy="2377440"/>
          </a:xfrm>
          <a:prstGeom prst="ellipse">
            <a:avLst/>
          </a:prstGeom>
          <a:solidFill>
            <a:srgbClr val="6B21A8"/>
          </a:solidFill>
          <a:ln w="508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144341" y="2052828"/>
            <a:ext cx="1828800" cy="1828800"/>
          </a:xfrm>
          <a:prstGeom prst="ellipse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158943" y="2498774"/>
            <a:ext cx="1828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 IDENTIDAD DE VENDEDOR DE ALTO VALOR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014282" y="1612508"/>
            <a:ext cx="0" cy="193431"/>
          </a:xfrm>
          <a:prstGeom prst="line">
            <a:avLst/>
          </a:prstGeom>
          <a:solidFill>
            <a:srgbClr val="F59E0B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174309" y="3401568"/>
            <a:ext cx="157074" cy="96012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267375" y="3291840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678855" y="3131820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678855" y="31318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331383" y="3401568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Identidad Limitante vs </a:t>
            </a: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Potenciadora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 flipH="1">
            <a:off x="1691639" y="3401568"/>
            <a:ext cx="254406" cy="96012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24665" y="3291840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036145" y="3131820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36145" y="31318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88673" y="3401568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1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 Argumento de Valor Único</a:t>
            </a:r>
            <a:endParaRPr kumimoji="0" lang="es-NI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017520" y="1463040"/>
            <a:ext cx="0" cy="0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442782" y="704615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2857500" y="582929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854262" y="557784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2510028" y="846698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Compromisos del Módulo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8">
            <a:extLst>
              <a:ext uri="{FF2B5EF4-FFF2-40B4-BE49-F238E27FC236}">
                <a16:creationId xmlns:a16="http://schemas.microsoft.com/office/drawing/2014/main" id="{C47142FB-136F-0DF2-0D92-DEFD99B0126B}"/>
              </a:ext>
            </a:extLst>
          </p:cNvPr>
          <p:cNvSpPr/>
          <p:nvPr/>
        </p:nvSpPr>
        <p:spPr>
          <a:xfrm>
            <a:off x="5936566" y="2176975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B21A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este video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B21A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aprenderás...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0" y="91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DÍA 1 · Módulo 1  |  Video 04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837028" y="1566965"/>
            <a:ext cx="7244861" cy="20095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Robert Cialdini demostró que las personas actúan de forma consistente con la identidad que se atribuyen a sí mismas.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 te ves como "alguien que no es bueno vendiendo", actuarás en consecuencia. Hoy defines quién eres TU como vendedor.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4663440"/>
            <a:ext cx="8412480" cy="411480"/>
          </a:xfrm>
          <a:prstGeom prst="rect">
            <a:avLst/>
          </a:prstGeom>
          <a:solidFill>
            <a:srgbClr val="FEF3C7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02920" y="46634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✏️  Mi acción concreta de HOY antes de dormir: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IDENTIDAD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Cómo te ves = Cómo actúas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1481328"/>
            <a:ext cx="4023360" cy="685800"/>
          </a:xfrm>
          <a:prstGeom prst="rect">
            <a:avLst/>
          </a:prstGeom>
          <a:solidFill>
            <a:srgbClr val="6B21A8"/>
          </a:solidFill>
          <a:ln w="12700">
            <a:solidFill>
              <a:srgbClr val="D8B4F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457200" y="1481328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ANTES — Identidad Limitante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434840" y="1481328"/>
            <a:ext cx="4343400" cy="685800"/>
          </a:xfrm>
          <a:prstGeom prst="rect">
            <a:avLst/>
          </a:prstGeom>
          <a:solidFill>
            <a:srgbClr val="B45309"/>
          </a:solidFill>
          <a:ln w="12700">
            <a:solidFill>
              <a:srgbClr val="FCD3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26280" y="1481328"/>
            <a:ext cx="4160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AHORA — Identidad Potenciadora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65760" y="2203704"/>
            <a:ext cx="40233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7200" y="2203704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Así me veía ANTES del programa: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434840" y="2203704"/>
            <a:ext cx="43434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FCD3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526280" y="2203704"/>
            <a:ext cx="4160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Así me veo DESDE HOY: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65760" y="2926080"/>
            <a:ext cx="4023360" cy="685800"/>
          </a:xfrm>
          <a:prstGeom prst="rect">
            <a:avLst/>
          </a:prstGeom>
          <a:solidFill>
            <a:srgbClr val="EDE9FE"/>
          </a:solidFill>
          <a:ln w="12700">
            <a:solidFill>
              <a:srgbClr val="D8B4F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57200" y="2926080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(Completa con honestidad)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434840" y="2926080"/>
            <a:ext cx="4343400" cy="685800"/>
          </a:xfrm>
          <a:prstGeom prst="rect">
            <a:avLst/>
          </a:prstGeom>
          <a:solidFill>
            <a:srgbClr val="FEF3C7"/>
          </a:solidFill>
          <a:ln w="12700">
            <a:solidFill>
              <a:srgbClr val="FCD3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526280" y="2926080"/>
            <a:ext cx="4160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(Escribe quién eres como vendedor/a)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65760" y="4663440"/>
            <a:ext cx="8412480" cy="411480"/>
          </a:xfrm>
          <a:prstGeom prst="rect">
            <a:avLst/>
          </a:prstGeom>
          <a:solidFill>
            <a:srgbClr val="FEF3C7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02920" y="46634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✏️  Robert Cialdini: Las personas actúan de forma consistente con la identidad que se atribuyen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ARGUMENTO DE VALOR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0" y="91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DÍA 1 · Módulo 1  |  Video 04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 Argumento de Valor Único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11481" y="3021790"/>
            <a:ext cx="8229600" cy="15002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 ayudo a: ________________________________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lograr/resolver: ________________________________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 necesidad de: ________________________________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través de (mediante): ________________________________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B8AB993-3695-BD84-C737-9F98D7B7B263}"/>
              </a:ext>
            </a:extLst>
          </p:cNvPr>
          <p:cNvSpPr txBox="1"/>
          <p:nvPr/>
        </p:nvSpPr>
        <p:spPr>
          <a:xfrm>
            <a:off x="365760" y="1522244"/>
            <a:ext cx="8275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Std-Hv"/>
                <a:ea typeface="+mn-ea"/>
                <a:cs typeface="+mn-cs"/>
              </a:rPr>
              <a:t>La Propuesta Única de Valor (PUV) del experto se trata de ti, </a:t>
            </a: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Std-Hv"/>
                <a:ea typeface="+mn-ea"/>
                <a:cs typeface="+mn-cs"/>
              </a:rPr>
              <a:t>de lo que haces.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79B1A5D-13E0-EEBD-6890-8EF199D899D0}"/>
              </a:ext>
            </a:extLst>
          </p:cNvPr>
          <p:cNvSpPr txBox="1"/>
          <p:nvPr/>
        </p:nvSpPr>
        <p:spPr>
          <a:xfrm>
            <a:off x="365760" y="1904900"/>
            <a:ext cx="80678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srgbClr val="7B2FBF"/>
                </a:solidFill>
                <a:effectLst/>
                <a:uLnTx/>
                <a:uFillTx/>
                <a:latin typeface="Arial-ItalicMT"/>
                <a:ea typeface="+mn-ea"/>
                <a:cs typeface="+mn-cs"/>
              </a:rPr>
              <a:t>Ejemplo: "Yo ayudo a emprendedores con negocio activo a lograr ingresos consistentes sin necesidad de bajar sus precios o perseguir clientes, a través de un sistema de </a:t>
            </a:r>
            <a:r>
              <a:rPr kumimoji="0" lang="es-E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7B2FBF"/>
                </a:solidFill>
                <a:effectLst/>
                <a:uLnTx/>
                <a:uFillTx/>
                <a:latin typeface="Arial-ItalicMT"/>
                <a:ea typeface="+mn-ea"/>
                <a:cs typeface="+mn-cs"/>
              </a:rPr>
              <a:t>neuroventas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srgbClr val="7B2FBF"/>
                </a:solidFill>
                <a:effectLst/>
                <a:uLnTx/>
                <a:uFillTx/>
                <a:latin typeface="Arial-ItalicMT"/>
                <a:ea typeface="+mn-ea"/>
                <a:cs typeface="+mn-cs"/>
              </a:rPr>
              <a:t> probado."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CAF38E-5E08-23F4-CF78-05D70A94D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26225C8-4CE3-9EB3-81E9-833105E4BC9B}"/>
              </a:ext>
            </a:extLst>
          </p:cNvPr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1A7E341-977C-D6DB-63B6-20017532AB39}"/>
              </a:ext>
            </a:extLst>
          </p:cNvPr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77E8BCC-7B16-4B07-2A2A-4980AA21B707}"/>
              </a:ext>
            </a:extLst>
          </p:cNvPr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COMPROMISOS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3AC6FE4-70AA-D84C-1754-227503ABD00E}"/>
              </a:ext>
            </a:extLst>
          </p:cNvPr>
          <p:cNvSpPr/>
          <p:nvPr/>
        </p:nvSpPr>
        <p:spPr>
          <a:xfrm>
            <a:off x="6400800" y="91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DÍA 1 · Módulo 1  |  Video 04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44CF236-E918-B407-E293-EAF912CB780E}"/>
              </a:ext>
            </a:extLst>
          </p:cNvPr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Compromisos del Módulo 1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E23F11B5-DB37-5EC8-24A8-929EE22DA152}"/>
              </a:ext>
            </a:extLst>
          </p:cNvPr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B080F4C-6FD7-FF91-BAAF-0B4D2E49391E}"/>
              </a:ext>
            </a:extLst>
          </p:cNvPr>
          <p:cNvSpPr/>
          <p:nvPr/>
        </p:nvSpPr>
        <p:spPr>
          <a:xfrm>
            <a:off x="457200" y="1833020"/>
            <a:ext cx="8229600" cy="13589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Voy a repetir mi afirmación de poder por 7 días consecutivos.</a:t>
            </a: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Voy a comunicar mi precio con confianza en la próxima conversación de venta.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Voy a identificar mis 3 creencias críticas y trabajar en ellas esta semana.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4217D109-4661-E8D9-2323-1E71C9FE57F5}"/>
              </a:ext>
            </a:extLst>
          </p:cNvPr>
          <p:cNvSpPr/>
          <p:nvPr/>
        </p:nvSpPr>
        <p:spPr>
          <a:xfrm>
            <a:off x="365760" y="4663440"/>
            <a:ext cx="8412480" cy="411480"/>
          </a:xfrm>
          <a:prstGeom prst="rect">
            <a:avLst/>
          </a:prstGeom>
          <a:solidFill>
            <a:srgbClr val="FEF3C7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2F26F7C-0F00-D558-21BA-4D0915DEE4DA}"/>
              </a:ext>
            </a:extLst>
          </p:cNvPr>
          <p:cNvSpPr/>
          <p:nvPr/>
        </p:nvSpPr>
        <p:spPr>
          <a:xfrm>
            <a:off x="502920" y="46634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✏️  Mi acción concreta de HOY antes de dormir: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980C742E-242C-1681-9953-47A5D79E0026}"/>
              </a:ext>
            </a:extLst>
          </p:cNvPr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9FB12229-A01A-8ABF-46B2-D467993AD30D}"/>
              </a:ext>
            </a:extLst>
          </p:cNvPr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69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85953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✏️  ESCRIBE EN 1 MINUTO...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¿Qué vas a aplicar de este video?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41732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41732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Definí mi nueva identidad como vendedor/a de alto valor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20040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25196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25196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29184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Tengo mi Argumento de Valor Único completo y listo para usar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03504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08660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08660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12648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Asumí 3 compromisos concretos del Módulo 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371600" y="4023360"/>
            <a:ext cx="6400800" cy="640080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371600" y="402336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 aprendizajes se pierden si no se fijan — TOMA NOTA AHORA MISMO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2F3F1-C9B8-A06D-3A69-D1FD6846D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EE96434-EFBF-5497-806D-3343E25A0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30" y="1110673"/>
            <a:ext cx="3041315" cy="2907064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077E2916-8870-2750-1FD5-BCF5DA6BA8F7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454175" y="1506651"/>
            <a:ext cx="2235750" cy="21130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s-ES" sz="2000" dirty="0">
                <a:latin typeface="Raleway"/>
                <a:cs typeface="Raleway"/>
              </a:rPr>
              <a:t>VENDE MÁS, VIVE MEJOR</a:t>
            </a:r>
            <a:br>
              <a:rPr lang="es-ES" sz="2000" dirty="0">
                <a:latin typeface="Raleway"/>
                <a:cs typeface="Raleway"/>
              </a:rPr>
            </a:br>
            <a:r>
              <a:rPr lang="es-ES" sz="2000" dirty="0">
                <a:latin typeface="Raleway"/>
                <a:cs typeface="Raleway"/>
              </a:rPr>
              <a:t>12 Lecciones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A4ECF3F-BC4A-51B4-F712-575458D52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16" y="3201634"/>
            <a:ext cx="947066" cy="92717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E7F624E2-CB9E-FA44-0FB3-E93DCD0E1FFD}"/>
              </a:ext>
            </a:extLst>
          </p:cNvPr>
          <p:cNvSpPr txBox="1"/>
          <p:nvPr/>
        </p:nvSpPr>
        <p:spPr>
          <a:xfrm>
            <a:off x="6024136" y="3324912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5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Tu cliente IDEAL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00292665-C3B3-1399-74E7-BBAACF3040F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26" y="2122637"/>
            <a:ext cx="947066" cy="92717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082FB86D-3704-4BF9-3D92-0877829D5395}"/>
              </a:ext>
            </a:extLst>
          </p:cNvPr>
          <p:cNvSpPr txBox="1"/>
          <p:nvPr/>
        </p:nvSpPr>
        <p:spPr>
          <a:xfrm>
            <a:off x="6345546" y="2245915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4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Reprograma tu relación con el dinero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0E9D3A06-1005-07E3-C1B8-FC75DA761E5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554" y="1039385"/>
            <a:ext cx="947066" cy="92717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04F396A6-0C2F-154E-EF0D-0568F4905D00}"/>
              </a:ext>
            </a:extLst>
          </p:cNvPr>
          <p:cNvSpPr txBox="1"/>
          <p:nvPr/>
        </p:nvSpPr>
        <p:spPr>
          <a:xfrm>
            <a:off x="6054974" y="116266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3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Vendedor de alto valor 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CC595E6-654B-2BAC-D7B8-BEB52B5631C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04" y="262477"/>
            <a:ext cx="947066" cy="92717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D128D1E8-AAEA-D0CD-4E68-FEB8B9255844}"/>
              </a:ext>
            </a:extLst>
          </p:cNvPr>
          <p:cNvSpPr txBox="1"/>
          <p:nvPr/>
        </p:nvSpPr>
        <p:spPr>
          <a:xfrm>
            <a:off x="5274274" y="262477"/>
            <a:ext cx="85368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 creencias que sabotean tus ventas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C07260FA-6929-AD5D-F84E-725357BC03C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808" y="-10076"/>
            <a:ext cx="947066" cy="927170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FD546B7D-A92B-ED12-5637-08DEB783DA35}"/>
              </a:ext>
            </a:extLst>
          </p:cNvPr>
          <p:cNvSpPr txBox="1"/>
          <p:nvPr/>
        </p:nvSpPr>
        <p:spPr>
          <a:xfrm>
            <a:off x="4140228" y="113202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Bienvenida y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Mente del Vendedor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70AD1A3-AB78-F0EA-0CAF-0BF1B40AE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686" y="257092"/>
            <a:ext cx="947066" cy="92717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9EBABFBD-72FF-2C32-8726-64A46AACA117}"/>
              </a:ext>
            </a:extLst>
          </p:cNvPr>
          <p:cNvSpPr txBox="1"/>
          <p:nvPr/>
        </p:nvSpPr>
        <p:spPr>
          <a:xfrm>
            <a:off x="3066106" y="380370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Plan de Acción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C87E0196-00C8-6CF2-6EF3-B5A0B1294D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64" y="979335"/>
            <a:ext cx="947066" cy="92717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B315B05C-B04E-8957-A663-D9387513FB23}"/>
              </a:ext>
            </a:extLst>
          </p:cNvPr>
          <p:cNvSpPr txBox="1"/>
          <p:nvPr/>
        </p:nvSpPr>
        <p:spPr>
          <a:xfrm>
            <a:off x="2276884" y="110261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Automatización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CRM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39E986FA-69BB-C51B-4289-F8E745389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47" y="2061606"/>
            <a:ext cx="947066" cy="927170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2387677D-B3BC-A669-CD18-21B8739C6789}"/>
              </a:ext>
            </a:extLst>
          </p:cNvPr>
          <p:cNvSpPr txBox="1"/>
          <p:nvPr/>
        </p:nvSpPr>
        <p:spPr>
          <a:xfrm>
            <a:off x="1963367" y="2184884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10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Fórmula 3-2-1 en REDES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SOCIALES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15D8931F-6246-1AF9-D994-DAAD25A0C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61" y="3156079"/>
            <a:ext cx="947066" cy="92717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F73CBF5B-56BF-C2A2-AA22-E7CE1224CB3A}"/>
              </a:ext>
            </a:extLst>
          </p:cNvPr>
          <p:cNvSpPr txBox="1"/>
          <p:nvPr/>
        </p:nvSpPr>
        <p:spPr>
          <a:xfrm>
            <a:off x="2243081" y="3279357"/>
            <a:ext cx="853681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9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endParaRPr kumimoji="0" lang="es-ES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Ventas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PISO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71E56773-137E-AC91-4D62-A5EA5495A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99" y="3922180"/>
            <a:ext cx="947066" cy="92717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8765F6B7-7AF7-493B-B00A-EB0D975B54A4}"/>
              </a:ext>
            </a:extLst>
          </p:cNvPr>
          <p:cNvSpPr txBox="1"/>
          <p:nvPr/>
        </p:nvSpPr>
        <p:spPr>
          <a:xfrm>
            <a:off x="3051619" y="404545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8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Televenta con Neurociencia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B8B58E3E-47CD-F5FF-EFE2-04CFA3B73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92" y="4205380"/>
            <a:ext cx="947066" cy="927170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8A4ED785-88D5-AD67-CFA4-8B9CACF50EA6}"/>
              </a:ext>
            </a:extLst>
          </p:cNvPr>
          <p:cNvSpPr txBox="1"/>
          <p:nvPr/>
        </p:nvSpPr>
        <p:spPr>
          <a:xfrm>
            <a:off x="4120912" y="4328658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 con el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Método CONECTA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F5C4D7E0-66D1-9C7D-3B43-F1A0E1E6D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81" y="3968070"/>
            <a:ext cx="947066" cy="92717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62816B31-A244-0BD5-9842-BC62CF5810C2}"/>
              </a:ext>
            </a:extLst>
          </p:cNvPr>
          <p:cNvSpPr txBox="1"/>
          <p:nvPr/>
        </p:nvSpPr>
        <p:spPr>
          <a:xfrm>
            <a:off x="5191901" y="409134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6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Los 3 Cerebros del Comprador</a:t>
            </a:r>
          </a:p>
        </p:txBody>
      </p:sp>
    </p:spTree>
    <p:extLst>
      <p:ext uri="{BB962C8B-B14F-4D97-AF65-F5344CB8AC3E}">
        <p14:creationId xmlns:p14="http://schemas.microsoft.com/office/powerpoint/2010/main" val="41433413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6858000" y="0"/>
            <a:ext cx="2286000" cy="16459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48640" y="1878941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Reprograma tu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548640" y="2825849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Relación con el Dinero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48640" y="3653028"/>
            <a:ext cx="4114800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6EC1D24-C70D-3AFE-DEEC-82D1F5693C41}"/>
              </a:ext>
            </a:extLst>
          </p:cNvPr>
          <p:cNvSpPr txBox="1"/>
          <p:nvPr/>
        </p:nvSpPr>
        <p:spPr>
          <a:xfrm>
            <a:off x="437857" y="724725"/>
            <a:ext cx="52648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MÓDULO 2: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2F3F1-C9B8-A06D-3A69-D1FD6846D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EE96434-EFBF-5497-806D-3343E25A0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30" y="1110673"/>
            <a:ext cx="3041315" cy="2907064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077E2916-8870-2750-1FD5-BCF5DA6BA8F7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454175" y="1506651"/>
            <a:ext cx="2235750" cy="21130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s-ES" sz="2000" dirty="0">
                <a:latin typeface="Raleway"/>
                <a:cs typeface="Raleway"/>
              </a:rPr>
              <a:t>VENDE MÁS, VIVE MEJOR</a:t>
            </a:r>
            <a:br>
              <a:rPr lang="es-ES" sz="2000" dirty="0">
                <a:latin typeface="Raleway"/>
                <a:cs typeface="Raleway"/>
              </a:rPr>
            </a:br>
            <a:r>
              <a:rPr lang="es-ES" sz="2000" dirty="0">
                <a:latin typeface="Raleway"/>
                <a:cs typeface="Raleway"/>
              </a:rPr>
              <a:t>12 Lecciones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A4ECF3F-BC4A-51B4-F712-575458D52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16" y="3201634"/>
            <a:ext cx="947066" cy="92717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E7F624E2-CB9E-FA44-0FB3-E93DCD0E1FFD}"/>
              </a:ext>
            </a:extLst>
          </p:cNvPr>
          <p:cNvSpPr txBox="1"/>
          <p:nvPr/>
        </p:nvSpPr>
        <p:spPr>
          <a:xfrm>
            <a:off x="6024136" y="3324912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5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Tu cliente IDEAL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00292665-C3B3-1399-74E7-BBAACF3040F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26" y="2122637"/>
            <a:ext cx="947066" cy="92717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082FB86D-3704-4BF9-3D92-0877829D5395}"/>
              </a:ext>
            </a:extLst>
          </p:cNvPr>
          <p:cNvSpPr txBox="1"/>
          <p:nvPr/>
        </p:nvSpPr>
        <p:spPr>
          <a:xfrm>
            <a:off x="6345546" y="2245915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4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Reprograma tu relación con el dinero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0E9D3A06-1005-07E3-C1B8-FC75DA761E5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554" y="1039385"/>
            <a:ext cx="947066" cy="92717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04F396A6-0C2F-154E-EF0D-0568F4905D00}"/>
              </a:ext>
            </a:extLst>
          </p:cNvPr>
          <p:cNvSpPr txBox="1"/>
          <p:nvPr/>
        </p:nvSpPr>
        <p:spPr>
          <a:xfrm>
            <a:off x="6054974" y="116266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3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Vendedor de alto valor 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CC595E6-654B-2BAC-D7B8-BEB52B5631C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04" y="262477"/>
            <a:ext cx="947066" cy="92717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D128D1E8-AAEA-D0CD-4E68-FEB8B9255844}"/>
              </a:ext>
            </a:extLst>
          </p:cNvPr>
          <p:cNvSpPr txBox="1"/>
          <p:nvPr/>
        </p:nvSpPr>
        <p:spPr>
          <a:xfrm>
            <a:off x="5274274" y="262477"/>
            <a:ext cx="85368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 creencias que sabotean tus ventas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C07260FA-6929-AD5D-F84E-725357BC03C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808" y="-10076"/>
            <a:ext cx="947066" cy="927170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FD546B7D-A92B-ED12-5637-08DEB783DA35}"/>
              </a:ext>
            </a:extLst>
          </p:cNvPr>
          <p:cNvSpPr txBox="1"/>
          <p:nvPr/>
        </p:nvSpPr>
        <p:spPr>
          <a:xfrm>
            <a:off x="4140228" y="113202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Bienvenida y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Mente del Vendedor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70AD1A3-AB78-F0EA-0CAF-0BF1B40AE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686" y="257092"/>
            <a:ext cx="947066" cy="92717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9EBABFBD-72FF-2C32-8726-64A46AACA117}"/>
              </a:ext>
            </a:extLst>
          </p:cNvPr>
          <p:cNvSpPr txBox="1"/>
          <p:nvPr/>
        </p:nvSpPr>
        <p:spPr>
          <a:xfrm>
            <a:off x="3066106" y="380370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Plan de Acción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C87E0196-00C8-6CF2-6EF3-B5A0B1294D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64" y="979335"/>
            <a:ext cx="947066" cy="92717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B315B05C-B04E-8957-A663-D9387513FB23}"/>
              </a:ext>
            </a:extLst>
          </p:cNvPr>
          <p:cNvSpPr txBox="1"/>
          <p:nvPr/>
        </p:nvSpPr>
        <p:spPr>
          <a:xfrm>
            <a:off x="2276884" y="110261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Automatización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CRM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39E986FA-69BB-C51B-4289-F8E745389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47" y="2061606"/>
            <a:ext cx="947066" cy="927170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2387677D-B3BC-A669-CD18-21B8739C6789}"/>
              </a:ext>
            </a:extLst>
          </p:cNvPr>
          <p:cNvSpPr txBox="1"/>
          <p:nvPr/>
        </p:nvSpPr>
        <p:spPr>
          <a:xfrm>
            <a:off x="1963367" y="2184884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10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Fórmula 3-2-1 en REDES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SOCIALES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15D8931F-6246-1AF9-D994-DAAD25A0C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61" y="3156079"/>
            <a:ext cx="947066" cy="92717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F73CBF5B-56BF-C2A2-AA22-E7CE1224CB3A}"/>
              </a:ext>
            </a:extLst>
          </p:cNvPr>
          <p:cNvSpPr txBox="1"/>
          <p:nvPr/>
        </p:nvSpPr>
        <p:spPr>
          <a:xfrm>
            <a:off x="2243081" y="3279357"/>
            <a:ext cx="853681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9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endParaRPr kumimoji="0" lang="es-ES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Ventas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PISO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71E56773-137E-AC91-4D62-A5EA5495A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99" y="3922180"/>
            <a:ext cx="947066" cy="92717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8765F6B7-7AF7-493B-B00A-EB0D975B54A4}"/>
              </a:ext>
            </a:extLst>
          </p:cNvPr>
          <p:cNvSpPr txBox="1"/>
          <p:nvPr/>
        </p:nvSpPr>
        <p:spPr>
          <a:xfrm>
            <a:off x="3051619" y="404545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8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Televenta con Neurociencia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B8B58E3E-47CD-F5FF-EFE2-04CFA3B73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92" y="4205380"/>
            <a:ext cx="947066" cy="927170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8A4ED785-88D5-AD67-CFA4-8B9CACF50EA6}"/>
              </a:ext>
            </a:extLst>
          </p:cNvPr>
          <p:cNvSpPr txBox="1"/>
          <p:nvPr/>
        </p:nvSpPr>
        <p:spPr>
          <a:xfrm>
            <a:off x="4120912" y="4328658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 con el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Método CONECTA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F5C4D7E0-66D1-9C7D-3B43-F1A0E1E6D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81" y="3968070"/>
            <a:ext cx="947066" cy="92717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62816B31-A244-0BD5-9842-BC62CF5810C2}"/>
              </a:ext>
            </a:extLst>
          </p:cNvPr>
          <p:cNvSpPr txBox="1"/>
          <p:nvPr/>
        </p:nvSpPr>
        <p:spPr>
          <a:xfrm>
            <a:off x="5191901" y="409134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6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Los 3 Cerebros del Comprador</a:t>
            </a:r>
          </a:p>
        </p:txBody>
      </p:sp>
    </p:spTree>
    <p:extLst>
      <p:ext uri="{BB962C8B-B14F-4D97-AF65-F5344CB8AC3E}">
        <p14:creationId xmlns:p14="http://schemas.microsoft.com/office/powerpoint/2010/main" val="25111645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36576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4320" y="83749"/>
            <a:ext cx="56692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ESTE VIDEO APRENDERÁS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828800" y="1508760"/>
            <a:ext cx="2377440" cy="2377440"/>
          </a:xfrm>
          <a:prstGeom prst="ellipse">
            <a:avLst/>
          </a:prstGeom>
          <a:solidFill>
            <a:srgbClr val="6B21A8"/>
          </a:solidFill>
          <a:ln w="508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103120" y="1783080"/>
            <a:ext cx="1828800" cy="1828800"/>
          </a:xfrm>
          <a:prstGeom prst="ellipse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103120" y="2194560"/>
            <a:ext cx="1828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REPROGRAMA TU RELACIÓN CON EL DINERO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668780" y="1608567"/>
            <a:ext cx="402336" cy="402336"/>
          </a:xfrm>
          <a:prstGeom prst="line">
            <a:avLst/>
          </a:prstGeom>
          <a:solidFill>
            <a:srgbClr val="F59E0B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963155" y="3490963"/>
            <a:ext cx="231107" cy="261196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057103" y="3592139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468583" y="3432119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468583" y="3432119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121111" y="3701867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1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Termostato Financiero</a:t>
            </a:r>
            <a:endParaRPr kumimoji="0" lang="es-NI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 flipH="1">
            <a:off x="1726477" y="3490963"/>
            <a:ext cx="345407" cy="194069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34937" y="3592139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246417" y="3432119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246417" y="3432119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98945" y="3701867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1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Tus 7 Termómetros de riqueza</a:t>
            </a:r>
            <a:endParaRPr kumimoji="0" lang="es-NI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071884" y="1903997"/>
            <a:ext cx="0" cy="0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34937" y="888421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246417" y="728401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246417" y="728401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98945" y="998149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1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 Programación Financiera</a:t>
            </a:r>
            <a:endParaRPr kumimoji="0" lang="es-NI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 flipV="1">
            <a:off x="3925724" y="1601653"/>
            <a:ext cx="224558" cy="302344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057103" y="888421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468583" y="728401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468583" y="728401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121111" y="998149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1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Define tu Meta sin Miedo</a:t>
            </a:r>
            <a:endParaRPr kumimoji="0" lang="es-NI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8">
            <a:extLst>
              <a:ext uri="{FF2B5EF4-FFF2-40B4-BE49-F238E27FC236}">
                <a16:creationId xmlns:a16="http://schemas.microsoft.com/office/drawing/2014/main" id="{83BF4C04-10CE-CCD8-3916-4DFCCCBE17F6}"/>
              </a:ext>
            </a:extLst>
          </p:cNvPr>
          <p:cNvSpPr/>
          <p:nvPr/>
        </p:nvSpPr>
        <p:spPr>
          <a:xfrm>
            <a:off x="5936566" y="2176975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B21A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este video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B21A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aprenderás...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TERMOSTATO FINANCIERO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 Mente Tiene una Temperatura de Ingresos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1481328"/>
            <a:ext cx="8412480" cy="1005840"/>
          </a:xfrm>
          <a:prstGeom prst="rect">
            <a:avLst/>
          </a:prstGeom>
          <a:solidFill>
            <a:srgbClr val="EDE9FE"/>
          </a:solidFill>
          <a:ln w="12700">
            <a:solidFill>
              <a:srgbClr val="9333E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48640" y="1527048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6B21A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"Tu mente inconsciente tiene una temperatura de ingresos programada y saboteará cualquier cosa que la supere." — T. Harv Eker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65760" y="2578608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84048" y="2578608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SABOTAJE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331720" y="2578608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423160" y="2578608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 cerebro boicotea tu éxito financiero aunque conscientemente lo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65760" y="3383280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84048" y="3383280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331720" y="3383280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423160" y="3383280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Identificamos y reseteamos tu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termostato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financiero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 TERMÓMETROS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Califica del 1 al 10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481328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Tengo metas de ingresos claras y escritas.</a:t>
            </a: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Ahorro al menos el 10% de lo que gano.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Tengo un presupuesto y lo cumplo con disciplina.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Invierto en mi formación y desarrollo profesional.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Cobro sin culpa y sin bajar precios por presión.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 ingreso crece mes a mes de forma consistente.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s-NI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Tengo al menos una fuente de ingreso adicional.</a:t>
            </a: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4663440"/>
            <a:ext cx="8412480" cy="411480"/>
          </a:xfrm>
          <a:prstGeom prst="rect">
            <a:avLst/>
          </a:prstGeom>
          <a:solidFill>
            <a:srgbClr val="FEF3C7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02920" y="46634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✏️  Suma ÷ 7 = Tu temperatura financiera actual: ___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PROGRAMACIÓN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0" y="91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DÍA 1 · Módulo 2  |  Video 05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Descubre tu Programación Financiera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783080"/>
            <a:ext cx="8229600" cy="2258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mi casa, el dinero siempre fue ___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Cuando de niño pedía algo caro, mis padres decían ___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Las personas ricas en mi entorno eran vistas como ___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Crecer económicamente para mí significa ___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4663440"/>
            <a:ext cx="8412480" cy="411480"/>
          </a:xfrm>
          <a:prstGeom prst="rect">
            <a:avLst/>
          </a:prstGeom>
          <a:solidFill>
            <a:srgbClr val="FEF3C7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02920" y="46634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✏️  Escribe lo primero que llegue — sin pensarlo demasiado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438912" y="457201"/>
            <a:ext cx="8321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AUTOSABOTAJE FINANCIERO — Reconócelo en tu negocio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11480" y="1234440"/>
            <a:ext cx="8321040" cy="0"/>
          </a:xfrm>
          <a:prstGeom prst="line">
            <a:avLst/>
          </a:prstGeom>
          <a:noFill/>
          <a:ln w="19050">
            <a:solidFill>
              <a:srgbClr val="B886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74320" y="1627632"/>
            <a:ext cx="4114800" cy="402336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274320" y="1627632"/>
            <a:ext cx="4114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D4A017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 PRODUCTOS — Catálogo de ropa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74320" y="2084832"/>
            <a:ext cx="4114800" cy="658368"/>
          </a:xfrm>
          <a:prstGeom prst="rect">
            <a:avLst/>
          </a:prstGeom>
          <a:solidFill>
            <a:srgbClr val="F2F2F2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84048" y="2121408"/>
            <a:ext cx="38953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CC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PATRÓN: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84048" y="2340864"/>
            <a:ext cx="3895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"Cuando hago una venta grande, en una semana gasté todo. Nunca tengo reserva."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74320" y="2834640"/>
            <a:ext cx="4114800" cy="658368"/>
          </a:xfrm>
          <a:prstGeom prst="rect">
            <a:avLst/>
          </a:prstGeom>
          <a:solidFill>
            <a:srgbClr val="FFF8E1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84048" y="2871216"/>
            <a:ext cx="38953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8B650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ORIGEN: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84048" y="3090672"/>
            <a:ext cx="3895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"Mi mamá decía que el dinero siempre se acaba."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274320" y="3584448"/>
            <a:ext cx="4114800" cy="658368"/>
          </a:xfrm>
          <a:prstGeom prst="rect">
            <a:avLst/>
          </a:prstGeom>
          <a:solidFill>
            <a:srgbClr val="F2F2F2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84048" y="3621024"/>
            <a:ext cx="38953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E7D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NUEVO PRINCIPIO: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84048" y="3840480"/>
            <a:ext cx="3895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"Separo el 10% de cada venta antes de reinvertir."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754880" y="1627632"/>
            <a:ext cx="4114800" cy="402336"/>
          </a:xfrm>
          <a:prstGeom prst="rect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754880" y="1627632"/>
            <a:ext cx="4114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  SERVICIOS — Coach de bienestar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754880" y="2084832"/>
            <a:ext cx="4114800" cy="658368"/>
          </a:xfrm>
          <a:prstGeom prst="rect">
            <a:avLst/>
          </a:prstGeom>
          <a:solidFill>
            <a:srgbClr val="F2F2F2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864608" y="2121408"/>
            <a:ext cx="38953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CC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PATRÓN: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864608" y="2340864"/>
            <a:ext cx="3895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"Cuando me pagan adelantado, termino regalando horas extras por culpa."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754880" y="2834640"/>
            <a:ext cx="4114800" cy="658368"/>
          </a:xfrm>
          <a:prstGeom prst="rect">
            <a:avLst/>
          </a:prstGeom>
          <a:solidFill>
            <a:srgbClr val="FFF8E1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864608" y="2871216"/>
            <a:ext cx="38953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8B650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ORIGEN: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864608" y="3090672"/>
            <a:ext cx="3895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"Cobrar mucho es de aprovechados — me lo inculcaron de niño."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754880" y="3584448"/>
            <a:ext cx="4114800" cy="658368"/>
          </a:xfrm>
          <a:prstGeom prst="rect">
            <a:avLst/>
          </a:prstGeom>
          <a:solidFill>
            <a:srgbClr val="F2F2F2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864608" y="3621024"/>
            <a:ext cx="38953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E7D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NUEVO PRINCIPIO: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864608" y="3840480"/>
            <a:ext cx="3895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"Cobro por la transformación que entrego, no por horas."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74320" y="4645152"/>
            <a:ext cx="8595360" cy="347472"/>
          </a:xfrm>
          <a:prstGeom prst="rect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274320" y="4645152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¿Cuál de estos patrones reconoces en TU negocio? → Escribe en el Workbook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411480" y="448056"/>
            <a:ext cx="8321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META DE INGRESOS SIN MIEDO — Número + Fecha + Plan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11480" y="1234440"/>
            <a:ext cx="8321040" cy="0"/>
          </a:xfrm>
          <a:prstGeom prst="line">
            <a:avLst/>
          </a:prstGeom>
          <a:noFill/>
          <a:ln w="19050">
            <a:solidFill>
              <a:srgbClr val="B886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74320" y="1645920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8B650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"Una meta sin número es un sueño. Un número sin fecha es un deseo." — Brian Tracy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74320" y="2084832"/>
            <a:ext cx="4114800" cy="402336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274320" y="2084832"/>
            <a:ext cx="4114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D4A017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 PRODUCTOS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74320" y="2487168"/>
            <a:ext cx="4114800" cy="566928"/>
          </a:xfrm>
          <a:prstGeom prst="rect">
            <a:avLst/>
          </a:prstGeom>
          <a:solidFill>
            <a:srgbClr val="FFF8E1"/>
          </a:solidFill>
          <a:ln w="19050">
            <a:solidFill>
              <a:srgbClr val="B886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74320" y="2487168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$1,000 / mes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74320" y="3072384"/>
            <a:ext cx="2011680" cy="512064"/>
          </a:xfrm>
          <a:prstGeom prst="rect">
            <a:avLst/>
          </a:prstGeom>
          <a:solidFill>
            <a:srgbClr val="F2F2F2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74320" y="3072384"/>
            <a:ext cx="2011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20 ventas · $50 promedio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377440" y="3072384"/>
            <a:ext cx="2011680" cy="512064"/>
          </a:xfrm>
          <a:prstGeom prst="rect">
            <a:avLst/>
          </a:prstGeom>
          <a:solidFill>
            <a:srgbClr val="F2F2F2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377440" y="3072384"/>
            <a:ext cx="2011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venta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por día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74320" y="3657600"/>
            <a:ext cx="4114800" cy="512064"/>
          </a:xfrm>
          <a:prstGeom prst="rect">
            <a:avLst/>
          </a:prstGeom>
          <a:solidFill>
            <a:srgbClr val="F2F2F2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65760" y="3657600"/>
            <a:ext cx="3931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8B650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POR QUÉ: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Pagar la universidad de mi hija sin depender de nadie.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74320" y="4224528"/>
            <a:ext cx="4114800" cy="512064"/>
          </a:xfrm>
          <a:prstGeom prst="rect">
            <a:avLst/>
          </a:prstGeom>
          <a:solidFill>
            <a:srgbClr val="FFF8E1"/>
          </a:solidFill>
          <a:ln w="12700">
            <a:solidFill>
              <a:srgbClr val="B886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65760" y="4224528"/>
            <a:ext cx="3931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B650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"Soy una empresaria de alto valor.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8B650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Vendo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B650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1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8B650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vez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B650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al día, todos los días."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709160" y="2084832"/>
            <a:ext cx="4114800" cy="402336"/>
          </a:xfrm>
          <a:prstGeom prst="rect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709160" y="2084832"/>
            <a:ext cx="4114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 SERVICIOS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709160" y="2487168"/>
            <a:ext cx="4114800" cy="566928"/>
          </a:xfrm>
          <a:prstGeom prst="rect">
            <a:avLst/>
          </a:prstGeom>
          <a:solidFill>
            <a:srgbClr val="FFF8E1"/>
          </a:solidFill>
          <a:ln w="19050">
            <a:solidFill>
              <a:srgbClr val="B886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709160" y="2487168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$1,000 / mes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709160" y="3072384"/>
            <a:ext cx="2011680" cy="512064"/>
          </a:xfrm>
          <a:prstGeom prst="rect">
            <a:avLst/>
          </a:prstGeom>
          <a:solidFill>
            <a:srgbClr val="F2F2F2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709160" y="3072384"/>
            <a:ext cx="2011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8 clientes · $125 c/u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812280" y="3072384"/>
            <a:ext cx="2011680" cy="512064"/>
          </a:xfrm>
          <a:prstGeom prst="rect">
            <a:avLst/>
          </a:prstGeom>
          <a:solidFill>
            <a:srgbClr val="F2F2F2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812280" y="3072384"/>
            <a:ext cx="2011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 nuevos clientes por semana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4709160" y="3657600"/>
            <a:ext cx="4114800" cy="512064"/>
          </a:xfrm>
          <a:prstGeom prst="rect">
            <a:avLst/>
          </a:prstGeom>
          <a:solidFill>
            <a:srgbClr val="F2F2F2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800600" y="3657600"/>
            <a:ext cx="3931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8B650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POR QUÉ: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Trabajar 4 días a la semana y estar presente para mi familia.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4709160" y="4224528"/>
            <a:ext cx="4114800" cy="512064"/>
          </a:xfrm>
          <a:prstGeom prst="rect">
            <a:avLst/>
          </a:prstGeom>
          <a:solidFill>
            <a:srgbClr val="FFF8E1"/>
          </a:solidFill>
          <a:ln w="12700">
            <a:solidFill>
              <a:srgbClr val="B886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4800600" y="4224528"/>
            <a:ext cx="3931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B650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"Soy un consultor de alto impacto. Cobro sin disculpas y mis clientes lo valen."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META SIN MIEDO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0" y="91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DÍA 1 · Módulo 2  |  Video 05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Una Meta Real tiene Número, Fecha y Plan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1481328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384048" y="1481328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 DÍAS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331720" y="1481328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423160" y="1481328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Ingreso meta: $___  |  Ventas necesarias: ___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65760" y="2286000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84048" y="2286000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90 DÍAS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331720" y="2286000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423160" y="2286000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Ingreso meta: $___  |  Promedio ventas/día: ___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65760" y="3090672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84048" y="3090672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 MESES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331720" y="3090672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423160" y="3090672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Ingreso meta: $___  |  Precio promedio: $___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65760" y="3895344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84048" y="3895344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¿POR QUÉ?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2331720" y="3895344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2423160" y="3895344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razón emocional profunda de querer ese dinero: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365760" y="4663440"/>
            <a:ext cx="8412480" cy="411480"/>
          </a:xfrm>
          <a:prstGeom prst="rect">
            <a:avLst/>
          </a:prstGeom>
          <a:solidFill>
            <a:srgbClr val="FEF3C7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502920" y="46634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✏️  "Una meta sin número es un sueño. Un número sin fecha es un deseo." — Brian Tracy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85953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✏️  ESCRIBE EN 1 MINUTO...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¿Qué vas a aplicar de este video?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41732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41732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 relación con el dinero viene de mi programación de infancia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20040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25196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25196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29184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Identifiqué mi temperatura financiera actual y la brecha a cerrar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03504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08660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08660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12648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Tengo mi meta de ingresos con número, fecha y propósito emocional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371600" y="4023360"/>
            <a:ext cx="6400800" cy="640080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371600" y="402336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 aprendizajes se pierden si no se fijan — TOMA NOTA AHORA MISMO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0CFD6-ABCD-9BFA-4AF5-3F8396054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882B568-780D-4697-A57A-DE9D6F7A2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30" y="1110673"/>
            <a:ext cx="3041315" cy="2907064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52C5077-9BAC-1B29-A1EC-130C31BA8F53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454175" y="1506651"/>
            <a:ext cx="2235750" cy="21130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s-ES" sz="2000" dirty="0">
                <a:latin typeface="Raleway"/>
                <a:cs typeface="Raleway"/>
              </a:rPr>
              <a:t>VENDE MÁS, VIVE MEJOR</a:t>
            </a:r>
            <a:br>
              <a:rPr lang="es-ES" sz="2000" dirty="0">
                <a:latin typeface="Raleway"/>
                <a:cs typeface="Raleway"/>
              </a:rPr>
            </a:br>
            <a:r>
              <a:rPr lang="es-ES" sz="2000" dirty="0">
                <a:latin typeface="Raleway"/>
                <a:cs typeface="Raleway"/>
              </a:rPr>
              <a:t>12 Lecciones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019E5E1-10A6-0FB6-74F6-69E12ADC761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16" y="3201634"/>
            <a:ext cx="947066" cy="92717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E79872A-9487-585A-97D0-AAB08E67B1D3}"/>
              </a:ext>
            </a:extLst>
          </p:cNvPr>
          <p:cNvSpPr txBox="1"/>
          <p:nvPr/>
        </p:nvSpPr>
        <p:spPr>
          <a:xfrm>
            <a:off x="6024136" y="3324912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5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Tu cliente IDEAL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03C0FD5-CC9C-56F0-681C-9834F08CFB2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26" y="2122637"/>
            <a:ext cx="947066" cy="92717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B56D6D37-31F5-2ED2-FCDA-DFCA1719D159}"/>
              </a:ext>
            </a:extLst>
          </p:cNvPr>
          <p:cNvSpPr txBox="1"/>
          <p:nvPr/>
        </p:nvSpPr>
        <p:spPr>
          <a:xfrm>
            <a:off x="6345546" y="2245915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4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Reprograma tu relación con el dinero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1D6D2C59-AB6F-1994-72E8-08262BD6BA4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554" y="1039385"/>
            <a:ext cx="947066" cy="92717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62BE42A8-5DBB-6487-F857-6FDF6034FA18}"/>
              </a:ext>
            </a:extLst>
          </p:cNvPr>
          <p:cNvSpPr txBox="1"/>
          <p:nvPr/>
        </p:nvSpPr>
        <p:spPr>
          <a:xfrm>
            <a:off x="6054974" y="116266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3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Vendedor de alto valor 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40C065B7-6976-D0D1-FAE0-1EE1BAFC5CD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04" y="262477"/>
            <a:ext cx="947066" cy="92717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F9E6602C-76FE-DE33-ECFA-A3CA4E147337}"/>
              </a:ext>
            </a:extLst>
          </p:cNvPr>
          <p:cNvSpPr txBox="1"/>
          <p:nvPr/>
        </p:nvSpPr>
        <p:spPr>
          <a:xfrm>
            <a:off x="5274274" y="262477"/>
            <a:ext cx="85368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 creencias que sabotean tus ventas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7DFE0F96-E648-B43F-3D44-D1A95F1CFA6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808" y="-10076"/>
            <a:ext cx="947066" cy="927170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AD6191BC-586A-B4E3-A263-0180A77A62D0}"/>
              </a:ext>
            </a:extLst>
          </p:cNvPr>
          <p:cNvSpPr txBox="1"/>
          <p:nvPr/>
        </p:nvSpPr>
        <p:spPr>
          <a:xfrm>
            <a:off x="4140228" y="113202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Bienvenida y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Mente del Vendedor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28A8107-4BD5-1B28-48B4-09903EE1E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686" y="257092"/>
            <a:ext cx="947066" cy="92717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7F317CBF-2738-BBFD-560A-AE61610206D5}"/>
              </a:ext>
            </a:extLst>
          </p:cNvPr>
          <p:cNvSpPr txBox="1"/>
          <p:nvPr/>
        </p:nvSpPr>
        <p:spPr>
          <a:xfrm>
            <a:off x="3066106" y="380370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Plan de Acción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D79E67FD-8151-4218-F356-6F2E2DD75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64" y="979335"/>
            <a:ext cx="947066" cy="92717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8C2FEF7C-8E97-AB8B-1DC9-45AAB9F381AF}"/>
              </a:ext>
            </a:extLst>
          </p:cNvPr>
          <p:cNvSpPr txBox="1"/>
          <p:nvPr/>
        </p:nvSpPr>
        <p:spPr>
          <a:xfrm>
            <a:off x="2276884" y="110261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Automatización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CRM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85468A44-8D65-8DDF-E138-356906910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47" y="2061606"/>
            <a:ext cx="947066" cy="927170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8A1D5C5D-E97D-A03A-1E55-B5A1C388A602}"/>
              </a:ext>
            </a:extLst>
          </p:cNvPr>
          <p:cNvSpPr txBox="1"/>
          <p:nvPr/>
        </p:nvSpPr>
        <p:spPr>
          <a:xfrm>
            <a:off x="1963367" y="2184884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10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Fórmula 3-2-1 en REDES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SOCIALES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B29F38E6-C6B6-904A-12F6-C440FF328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61" y="3156079"/>
            <a:ext cx="947066" cy="92717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93185915-B405-B45B-56A4-E417D59361D3}"/>
              </a:ext>
            </a:extLst>
          </p:cNvPr>
          <p:cNvSpPr txBox="1"/>
          <p:nvPr/>
        </p:nvSpPr>
        <p:spPr>
          <a:xfrm>
            <a:off x="2243081" y="3279357"/>
            <a:ext cx="853681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9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endParaRPr kumimoji="0" lang="es-ES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Ventas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PISO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5D23536D-7E92-A555-1878-105F4BDC3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99" y="3922180"/>
            <a:ext cx="947066" cy="92717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C17587A2-A3B6-4358-E7D7-ACC16D1A9472}"/>
              </a:ext>
            </a:extLst>
          </p:cNvPr>
          <p:cNvSpPr txBox="1"/>
          <p:nvPr/>
        </p:nvSpPr>
        <p:spPr>
          <a:xfrm>
            <a:off x="3051619" y="404545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8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Televenta con Neurociencia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A8B94DD4-337D-9721-E46B-547A6260CA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92" y="4205380"/>
            <a:ext cx="947066" cy="927170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8E0F7030-67B0-09CA-1D2B-0F10A50FA34B}"/>
              </a:ext>
            </a:extLst>
          </p:cNvPr>
          <p:cNvSpPr txBox="1"/>
          <p:nvPr/>
        </p:nvSpPr>
        <p:spPr>
          <a:xfrm>
            <a:off x="4120912" y="4328658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 con el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Método CONECTA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0A324614-EC0F-DC93-DD86-9F4159264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81" y="3968070"/>
            <a:ext cx="947066" cy="92717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1E7B5916-9221-0D66-CCB9-B70CFB776A5A}"/>
              </a:ext>
            </a:extLst>
          </p:cNvPr>
          <p:cNvSpPr txBox="1"/>
          <p:nvPr/>
        </p:nvSpPr>
        <p:spPr>
          <a:xfrm>
            <a:off x="5191901" y="409134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6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Los 3 Cerebros del Comprador</a:t>
            </a:r>
          </a:p>
        </p:txBody>
      </p:sp>
    </p:spTree>
    <p:extLst>
      <p:ext uri="{BB962C8B-B14F-4D97-AF65-F5344CB8AC3E}">
        <p14:creationId xmlns:p14="http://schemas.microsoft.com/office/powerpoint/2010/main" val="16296554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6858000" y="0"/>
            <a:ext cx="2286000" cy="16459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464234" y="8915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Construye tu Avatar: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506437" y="202311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Cliente Ideal que te Compra SIN Regatear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48640" y="2971800"/>
            <a:ext cx="4114800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Video 06 de 15  |  DÍA 1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0CFD6-ABCD-9BFA-4AF5-3F8396054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882B568-780D-4697-A57A-DE9D6F7A2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30" y="1110673"/>
            <a:ext cx="3041315" cy="2907064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52C5077-9BAC-1B29-A1EC-130C31BA8F53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454175" y="1506651"/>
            <a:ext cx="2235750" cy="21130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s-ES" sz="2000" dirty="0">
                <a:latin typeface="Raleway"/>
                <a:cs typeface="Raleway"/>
              </a:rPr>
              <a:t>VENDE MÁS, VIVE MEJOR</a:t>
            </a:r>
            <a:br>
              <a:rPr lang="es-ES" sz="2000" dirty="0">
                <a:latin typeface="Raleway"/>
                <a:cs typeface="Raleway"/>
              </a:rPr>
            </a:br>
            <a:r>
              <a:rPr lang="es-ES" sz="2000" dirty="0">
                <a:latin typeface="Raleway"/>
                <a:cs typeface="Raleway"/>
              </a:rPr>
              <a:t>12 Lecciones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019E5E1-10A6-0FB6-74F6-69E12ADC761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16" y="3201634"/>
            <a:ext cx="947066" cy="92717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E79872A-9487-585A-97D0-AAB08E67B1D3}"/>
              </a:ext>
            </a:extLst>
          </p:cNvPr>
          <p:cNvSpPr txBox="1"/>
          <p:nvPr/>
        </p:nvSpPr>
        <p:spPr>
          <a:xfrm>
            <a:off x="6024136" y="3324912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5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Tu cliente IDEAL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03C0FD5-CC9C-56F0-681C-9834F08CFB2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26" y="2122637"/>
            <a:ext cx="947066" cy="92717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B56D6D37-31F5-2ED2-FCDA-DFCA1719D159}"/>
              </a:ext>
            </a:extLst>
          </p:cNvPr>
          <p:cNvSpPr txBox="1"/>
          <p:nvPr/>
        </p:nvSpPr>
        <p:spPr>
          <a:xfrm>
            <a:off x="6345546" y="2245915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4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Reprograma tu relación con el dinero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1D6D2C59-AB6F-1994-72E8-08262BD6BA4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554" y="1039385"/>
            <a:ext cx="947066" cy="92717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62BE42A8-5DBB-6487-F857-6FDF6034FA18}"/>
              </a:ext>
            </a:extLst>
          </p:cNvPr>
          <p:cNvSpPr txBox="1"/>
          <p:nvPr/>
        </p:nvSpPr>
        <p:spPr>
          <a:xfrm>
            <a:off x="6054974" y="116266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3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Vendedor de alto valor 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40C065B7-6976-D0D1-FAE0-1EE1BAFC5CD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04" y="262477"/>
            <a:ext cx="947066" cy="92717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F9E6602C-76FE-DE33-ECFA-A3CA4E147337}"/>
              </a:ext>
            </a:extLst>
          </p:cNvPr>
          <p:cNvSpPr txBox="1"/>
          <p:nvPr/>
        </p:nvSpPr>
        <p:spPr>
          <a:xfrm>
            <a:off x="5274274" y="262477"/>
            <a:ext cx="85368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 creencias que sabotean tus ventas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7DFE0F96-E648-B43F-3D44-D1A95F1CFA6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808" y="-10076"/>
            <a:ext cx="947066" cy="927170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AD6191BC-586A-B4E3-A263-0180A77A62D0}"/>
              </a:ext>
            </a:extLst>
          </p:cNvPr>
          <p:cNvSpPr txBox="1"/>
          <p:nvPr/>
        </p:nvSpPr>
        <p:spPr>
          <a:xfrm>
            <a:off x="4140228" y="113202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Bienvenida y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Mente del Vendedor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28A8107-4BD5-1B28-48B4-09903EE1E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686" y="257092"/>
            <a:ext cx="947066" cy="92717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7F317CBF-2738-BBFD-560A-AE61610206D5}"/>
              </a:ext>
            </a:extLst>
          </p:cNvPr>
          <p:cNvSpPr txBox="1"/>
          <p:nvPr/>
        </p:nvSpPr>
        <p:spPr>
          <a:xfrm>
            <a:off x="3066106" y="380370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Plan de Acción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D79E67FD-8151-4218-F356-6F2E2DD75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64" y="979335"/>
            <a:ext cx="947066" cy="92717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8C2FEF7C-8E97-AB8B-1DC9-45AAB9F381AF}"/>
              </a:ext>
            </a:extLst>
          </p:cNvPr>
          <p:cNvSpPr txBox="1"/>
          <p:nvPr/>
        </p:nvSpPr>
        <p:spPr>
          <a:xfrm>
            <a:off x="2276884" y="110261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Automatización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CRM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85468A44-8D65-8DDF-E138-356906910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47" y="2061606"/>
            <a:ext cx="947066" cy="927170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8A1D5C5D-E97D-A03A-1E55-B5A1C388A602}"/>
              </a:ext>
            </a:extLst>
          </p:cNvPr>
          <p:cNvSpPr txBox="1"/>
          <p:nvPr/>
        </p:nvSpPr>
        <p:spPr>
          <a:xfrm>
            <a:off x="1963367" y="2184884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10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Fórmula 3-2-1 en REDES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SOCIALES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B29F38E6-C6B6-904A-12F6-C440FF328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61" y="3156079"/>
            <a:ext cx="947066" cy="92717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93185915-B405-B45B-56A4-E417D59361D3}"/>
              </a:ext>
            </a:extLst>
          </p:cNvPr>
          <p:cNvSpPr txBox="1"/>
          <p:nvPr/>
        </p:nvSpPr>
        <p:spPr>
          <a:xfrm>
            <a:off x="2243081" y="3279357"/>
            <a:ext cx="853681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9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endParaRPr kumimoji="0" lang="es-ES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Ventas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PISO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5D23536D-7E92-A555-1878-105F4BDC3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99" y="3922180"/>
            <a:ext cx="947066" cy="92717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C17587A2-A3B6-4358-E7D7-ACC16D1A9472}"/>
              </a:ext>
            </a:extLst>
          </p:cNvPr>
          <p:cNvSpPr txBox="1"/>
          <p:nvPr/>
        </p:nvSpPr>
        <p:spPr>
          <a:xfrm>
            <a:off x="3051619" y="404545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8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Televenta con Neurociencia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A8B94DD4-337D-9721-E46B-547A6260CA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92" y="4205380"/>
            <a:ext cx="947066" cy="927170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8E0F7030-67B0-09CA-1D2B-0F10A50FA34B}"/>
              </a:ext>
            </a:extLst>
          </p:cNvPr>
          <p:cNvSpPr txBox="1"/>
          <p:nvPr/>
        </p:nvSpPr>
        <p:spPr>
          <a:xfrm>
            <a:off x="4120912" y="4328658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 con el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Método CONECTA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0A324614-EC0F-DC93-DD86-9F4159264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81" y="3968070"/>
            <a:ext cx="947066" cy="92717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1E7B5916-9221-0D66-CCB9-B70CFB776A5A}"/>
              </a:ext>
            </a:extLst>
          </p:cNvPr>
          <p:cNvSpPr txBox="1"/>
          <p:nvPr/>
        </p:nvSpPr>
        <p:spPr>
          <a:xfrm>
            <a:off x="5191901" y="409134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6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Los 3 Cerebros del Comprador</a:t>
            </a:r>
          </a:p>
        </p:txBody>
      </p:sp>
    </p:spTree>
    <p:extLst>
      <p:ext uri="{BB962C8B-B14F-4D97-AF65-F5344CB8AC3E}">
        <p14:creationId xmlns:p14="http://schemas.microsoft.com/office/powerpoint/2010/main" val="10339288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3716"/>
            <a:ext cx="9144000" cy="56692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0" y="73152"/>
            <a:ext cx="56692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828800" y="1508760"/>
            <a:ext cx="2377440" cy="2377440"/>
          </a:xfrm>
          <a:prstGeom prst="ellipse">
            <a:avLst/>
          </a:prstGeom>
          <a:solidFill>
            <a:srgbClr val="6B21A8"/>
          </a:solidFill>
          <a:ln w="508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103120" y="1783080"/>
            <a:ext cx="1828800" cy="1828800"/>
          </a:xfrm>
          <a:prstGeom prst="ellipse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103120" y="2194560"/>
            <a:ext cx="1828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Construye tu Avatar: El Cliente Ideal que te Compra SIN Regatear</a:t>
            </a:r>
            <a:endParaRPr kumimoji="0" lang="es-NI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975104" y="1482887"/>
            <a:ext cx="402336" cy="402336"/>
          </a:xfrm>
          <a:prstGeom prst="line">
            <a:avLst/>
          </a:prstGeom>
          <a:solidFill>
            <a:srgbClr val="F59E0B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963156" y="3490963"/>
            <a:ext cx="192630" cy="235106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057103" y="3592139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468583" y="3432119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468583" y="3432119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121111" y="3701867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900" b="0" i="0" u="none" strike="noStrike" kern="1200" cap="none" spc="0" normalizeH="0" baseline="0" noProof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 qué ser Selectivo te ayuda a vender más</a:t>
            </a:r>
            <a:endParaRPr kumimoji="0" lang="es-NI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 flipH="1">
            <a:off x="1840777" y="3490963"/>
            <a:ext cx="231107" cy="270340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34937" y="3592139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246417" y="3432119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246417" y="3432119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98945" y="3701867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900" b="0" i="0" u="none" strike="noStrike" kern="1200" cap="none" spc="0" normalizeH="0" baseline="0" noProof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 4 Niveles del Cliente</a:t>
            </a:r>
            <a:endParaRPr kumimoji="0" lang="es-NI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071884" y="1903997"/>
            <a:ext cx="0" cy="0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34937" y="888421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246417" y="728401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246417" y="728401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98945" y="998149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900" b="0" i="0" u="none" strike="noStrike" kern="1200" cap="none" spc="0" normalizeH="0" baseline="0" noProof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SÍ ES / NO ES mi Cliente</a:t>
            </a:r>
            <a:endParaRPr kumimoji="0" lang="es-NI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 flipV="1">
            <a:off x="3759173" y="1601542"/>
            <a:ext cx="361937" cy="154000"/>
          </a:xfrm>
          <a:prstGeom prst="line">
            <a:avLst/>
          </a:prstGeom>
          <a:noFill/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057103" y="888421"/>
            <a:ext cx="1143000" cy="914400"/>
          </a:xfrm>
          <a:prstGeom prst="ellipse">
            <a:avLst/>
          </a:prstGeom>
          <a:solidFill>
            <a:srgbClr val="FEF3C7"/>
          </a:solidFill>
          <a:ln w="254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468583" y="728401"/>
            <a:ext cx="320040" cy="32004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468583" y="728401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121111" y="998149"/>
            <a:ext cx="101498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900" b="0" i="0" u="none" strike="noStrike" kern="1200" cap="none" spc="0" normalizeH="0" baseline="0" noProof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Sistema de Prospección en 3 canales</a:t>
            </a:r>
            <a:endParaRPr kumimoji="0" lang="es-NI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28">
            <a:extLst>
              <a:ext uri="{FF2B5EF4-FFF2-40B4-BE49-F238E27FC236}">
                <a16:creationId xmlns:a16="http://schemas.microsoft.com/office/drawing/2014/main" id="{D952277C-E299-3D5E-0FFF-30C69369C7FD}"/>
              </a:ext>
            </a:extLst>
          </p:cNvPr>
          <p:cNvSpPr/>
          <p:nvPr/>
        </p:nvSpPr>
        <p:spPr>
          <a:xfrm>
            <a:off x="5936566" y="2176975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B21A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este video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B21A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aprenderás...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 Mejores Vendedores son SELECTIVOS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1481328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384048" y="1481328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ERROR COMÚN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331720" y="1481328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423160" y="1481328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vendedor en escasez intenta venderle a TODOS y no cierra a nadie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65760" y="2286000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84048" y="2286000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DIFERENCIA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331720" y="2286000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423160" y="2286000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Cuando eliges a quién le vendes, proyectas confianza, escasez y valor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65760" y="3090672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84048" y="3090672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CIALDINI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331720" y="3090672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423160" y="3090672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 que no está disponible para todos se vuelve más deseable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40030" y="123444"/>
            <a:ext cx="1577340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NIVELES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40030" y="493776"/>
            <a:ext cx="8641080" cy="3771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Los 6 Niveles de Conciencia del Cliente (Eugene Schwartz)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40030" y="905256"/>
            <a:ext cx="8641080" cy="30861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40030" y="973836"/>
            <a:ext cx="8641080" cy="493776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40030" y="973836"/>
            <a:ext cx="1508760" cy="493776"/>
          </a:xfrm>
          <a:prstGeom prst="rect">
            <a:avLst/>
          </a:prstGeom>
          <a:solidFill>
            <a:srgbClr val="6B2D8B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240030" y="973836"/>
            <a:ext cx="1508760" cy="49377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INCONSCIENTE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872234" y="973836"/>
            <a:ext cx="6906006" cy="493776"/>
          </a:xfrm>
          <a:prstGeom prst="rect">
            <a:avLst/>
          </a:prstGeom>
          <a:noFill/>
          <a:ln/>
        </p:spPr>
        <p:txBody>
          <a:bodyPr wrap="square" lIns="57150" tIns="57150" rIns="57150" bIns="5715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¿No sabe que tiene un problema? ¿Ni siquiera percibe que algo falta en su vida?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40030" y="1508760"/>
            <a:ext cx="8641080" cy="493776"/>
          </a:xfrm>
          <a:prstGeom prst="rect">
            <a:avLst/>
          </a:prstGeom>
          <a:solidFill>
            <a:srgbClr val="EBEBEB"/>
          </a:solidFill>
          <a:ln w="12700">
            <a:solidFill>
              <a:srgbClr val="EBEBE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40030" y="1508760"/>
            <a:ext cx="1508760" cy="493776"/>
          </a:xfrm>
          <a:prstGeom prst="rect">
            <a:avLst/>
          </a:prstGeom>
          <a:solidFill>
            <a:srgbClr val="6B2D8B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40030" y="1508760"/>
            <a:ext cx="1508760" cy="49377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CONSCIENTE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DEL PROBLEMA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872234" y="1508760"/>
            <a:ext cx="6906006" cy="493776"/>
          </a:xfrm>
          <a:prstGeom prst="rect">
            <a:avLst/>
          </a:prstGeom>
          <a:noFill/>
          <a:ln/>
        </p:spPr>
        <p:txBody>
          <a:bodyPr wrap="square" lIns="57150" tIns="57150" rIns="57150" bIns="5715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¿Sabe que tiene un problema pero no sabe que existen soluciones para él?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240030" y="2043684"/>
            <a:ext cx="8641080" cy="493776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40030" y="2043684"/>
            <a:ext cx="1508760" cy="493776"/>
          </a:xfrm>
          <a:prstGeom prst="rect">
            <a:avLst/>
          </a:prstGeom>
          <a:solidFill>
            <a:srgbClr val="6B2D8B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40030" y="2043684"/>
            <a:ext cx="1508760" cy="49377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CONSCIENTE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 LA SOLUCIÓN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872234" y="2043684"/>
            <a:ext cx="6906006" cy="493776"/>
          </a:xfrm>
          <a:prstGeom prst="rect">
            <a:avLst/>
          </a:prstGeom>
          <a:noFill/>
          <a:ln/>
        </p:spPr>
        <p:txBody>
          <a:bodyPr wrap="square" lIns="57150" tIns="57150" rIns="57150" bIns="5715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¿Sabe que hay soluciones pero aún no conoce tu producto o servicio específico?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40030" y="2578608"/>
            <a:ext cx="8641080" cy="493776"/>
          </a:xfrm>
          <a:prstGeom prst="rect">
            <a:avLst/>
          </a:prstGeom>
          <a:solidFill>
            <a:srgbClr val="EBEBEB"/>
          </a:solidFill>
          <a:ln w="12700">
            <a:solidFill>
              <a:srgbClr val="EBEBE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40030" y="2578608"/>
            <a:ext cx="1508760" cy="493776"/>
          </a:xfrm>
          <a:prstGeom prst="rect">
            <a:avLst/>
          </a:prstGeom>
          <a:solidFill>
            <a:srgbClr val="6B2D8B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40030" y="2578608"/>
            <a:ext cx="1508760" cy="49377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CONSCIENTE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DEL PRODUCTO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872234" y="2578608"/>
            <a:ext cx="6906006" cy="493776"/>
          </a:xfrm>
          <a:prstGeom prst="rect">
            <a:avLst/>
          </a:prstGeom>
          <a:noFill/>
          <a:ln/>
        </p:spPr>
        <p:txBody>
          <a:bodyPr wrap="square" lIns="57150" tIns="57150" rIns="57150" bIns="5715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¿Conoce tu oferta pero no está del todo convencido ni ha tomado una decisión?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240030" y="3113532"/>
            <a:ext cx="8641080" cy="493776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40030" y="3113532"/>
            <a:ext cx="1508760" cy="493776"/>
          </a:xfrm>
          <a:prstGeom prst="rect">
            <a:avLst/>
          </a:prstGeom>
          <a:solidFill>
            <a:srgbClr val="6B2D8B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240030" y="3113532"/>
            <a:ext cx="1508760" cy="49377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MÁS CONSCIENTE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872234" y="3113532"/>
            <a:ext cx="6906006" cy="493776"/>
          </a:xfrm>
          <a:prstGeom prst="rect">
            <a:avLst/>
          </a:prstGeom>
          <a:noFill/>
          <a:ln/>
        </p:spPr>
        <p:txBody>
          <a:bodyPr wrap="square" lIns="57150" tIns="57150" rIns="57150" bIns="5715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¿Está casi listo para comprar? ¿Solo necesita ver la oferta correcta o el precio adecuado?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240030" y="3648456"/>
            <a:ext cx="8641080" cy="493776"/>
          </a:xfrm>
          <a:prstGeom prst="rect">
            <a:avLst/>
          </a:prstGeom>
          <a:solidFill>
            <a:srgbClr val="EBEBEB"/>
          </a:solidFill>
          <a:ln w="12700">
            <a:solidFill>
              <a:srgbClr val="EBEBE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240030" y="3648456"/>
            <a:ext cx="1508760" cy="493776"/>
          </a:xfrm>
          <a:prstGeom prst="rect">
            <a:avLst/>
          </a:prstGeom>
          <a:solidFill>
            <a:srgbClr val="6B2D8B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240030" y="3648456"/>
            <a:ext cx="1508760" cy="49377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SÚPER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CONSCIENTE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1872234" y="3648456"/>
            <a:ext cx="6906006" cy="493776"/>
          </a:xfrm>
          <a:prstGeom prst="rect">
            <a:avLst/>
          </a:prstGeom>
          <a:noFill/>
          <a:ln/>
        </p:spPr>
        <p:txBody>
          <a:bodyPr wrap="square" lIns="57150" tIns="57150" rIns="57150" bIns="5715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¿Ya compró, confía en ti y está listo para comprar de nuevo o recomendarte?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240030" y="4470009"/>
            <a:ext cx="8641080" cy="260604"/>
          </a:xfrm>
          <a:prstGeom prst="rect">
            <a:avLst/>
          </a:prstGeom>
          <a:solidFill>
            <a:srgbClr val="FFF3CD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377190" y="4455062"/>
            <a:ext cx="8366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600" b="1" i="1" u="none" strike="noStrike" kern="1200" cap="none" spc="0" normalizeH="0" baseline="0" noProof="0" dirty="0">
                <a:ln>
                  <a:noFill/>
                </a:ln>
                <a:solidFill>
                  <a:srgbClr val="7A5C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Escribe donde está tu cliente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7A5C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ideal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0" y="4992624"/>
            <a:ext cx="9121140" cy="150876"/>
          </a:xfrm>
          <a:prstGeom prst="rect">
            <a:avLst/>
          </a:prstGeom>
          <a:solidFill>
            <a:srgbClr val="6B2D8B"/>
          </a:solidFill>
          <a:ln w="12700">
            <a:solidFill>
              <a:srgbClr val="6B2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0" y="4992624"/>
            <a:ext cx="912114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0" cap="none" spc="1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2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 4 Niveles del Cliente para cerrar más rápido la venta</a:t>
            </a:r>
            <a:endParaRPr kumimoji="0" lang="es-NI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1481328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384048" y="1481328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331720" y="1481328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423160" y="1481328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¿Qué le quita el sueño? ¿Qué le frustra? ¿Qué le avergüenza?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65760" y="2286000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84048" y="2286000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DESEOS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331720" y="2286000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423160" y="2286000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¿Qué quiere lograr? ¿Qué quiere sentir? ¿Qué quiere demostrar?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65760" y="3090672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84048" y="3090672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MIEDOS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331720" y="3090672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423160" y="3090672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¿Qué lo paraliza? ¿Qué lo hace dudar antes de comprar?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65760" y="3895344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84048" y="3895344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GATILLOS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2331720" y="3895344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2423160" y="3895344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¿Qué lo convence finalmente? ¿Qué activa su decisión?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40030" y="123444"/>
            <a:ext cx="2057400" cy="288036"/>
          </a:xfrm>
          <a:prstGeom prst="rect">
            <a:avLst/>
          </a:prstGeom>
          <a:solidFill>
            <a:srgbClr val="C8601A"/>
          </a:solidFill>
          <a:ln w="12700">
            <a:solidFill>
              <a:srgbClr val="C860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40030" y="123444"/>
            <a:ext cx="2057400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RELACIÓN CRUZADA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829300" y="150876"/>
            <a:ext cx="301752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DÍA 1 · Módulo 3  |  Video 07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40030" y="493776"/>
            <a:ext cx="8641080" cy="3771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Schwartz + Klaric: El Mapa Completo del Cliente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40030" y="905256"/>
            <a:ext cx="8641080" cy="30861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40030" y="973836"/>
            <a:ext cx="1577340" cy="342900"/>
          </a:xfrm>
          <a:prstGeom prst="rect">
            <a:avLst/>
          </a:prstGeom>
          <a:solidFill>
            <a:srgbClr val="6B2D8B"/>
          </a:solidFill>
          <a:ln w="12700">
            <a:solidFill>
              <a:srgbClr val="6B2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240030" y="973836"/>
            <a:ext cx="1577340" cy="342900"/>
          </a:xfrm>
          <a:prstGeom prst="rect">
            <a:avLst/>
          </a:prstGeom>
          <a:noFill/>
          <a:ln/>
        </p:spPr>
        <p:txBody>
          <a:bodyPr wrap="square" lIns="19050" tIns="19050" rIns="19050" bIns="1905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NIVEL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SCHWARTZ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865376" y="973836"/>
            <a:ext cx="1933956" cy="342900"/>
          </a:xfrm>
          <a:prstGeom prst="rect">
            <a:avLst/>
          </a:prstGeom>
          <a:solidFill>
            <a:srgbClr val="6B2D8B"/>
          </a:solidFill>
          <a:ln w="12700">
            <a:solidFill>
              <a:srgbClr val="6B2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865376" y="973836"/>
            <a:ext cx="1933956" cy="342900"/>
          </a:xfrm>
          <a:prstGeom prst="rect">
            <a:avLst/>
          </a:prstGeom>
          <a:noFill/>
          <a:ln/>
        </p:spPr>
        <p:txBody>
          <a:bodyPr wrap="square" lIns="19050" tIns="19050" rIns="19050" bIns="1905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PREGUNTA CLAVE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3840480" y="973836"/>
            <a:ext cx="1200150" cy="34290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840480" y="973836"/>
            <a:ext cx="1200150" cy="342900"/>
          </a:xfrm>
          <a:prstGeom prst="rect">
            <a:avLst/>
          </a:prstGeom>
          <a:noFill/>
          <a:ln/>
        </p:spPr>
        <p:txBody>
          <a:bodyPr wrap="square" lIns="19050" tIns="19050" rIns="19050" bIns="1905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DOLORES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074920" y="973836"/>
            <a:ext cx="1200150" cy="342900"/>
          </a:xfrm>
          <a:prstGeom prst="rect">
            <a:avLst/>
          </a:prstGeom>
          <a:solidFill>
            <a:srgbClr val="1A4D8B"/>
          </a:solidFill>
          <a:ln w="12700">
            <a:solidFill>
              <a:srgbClr val="1A4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074920" y="973836"/>
            <a:ext cx="1200150" cy="342900"/>
          </a:xfrm>
          <a:prstGeom prst="rect">
            <a:avLst/>
          </a:prstGeom>
          <a:noFill/>
          <a:ln/>
        </p:spPr>
        <p:txBody>
          <a:bodyPr wrap="square" lIns="19050" tIns="19050" rIns="19050" bIns="1905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MIEDOS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309360" y="973836"/>
            <a:ext cx="1200150" cy="342900"/>
          </a:xfrm>
          <a:prstGeom prst="rect">
            <a:avLst/>
          </a:prstGeom>
          <a:solidFill>
            <a:srgbClr val="1A6B3A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309360" y="973836"/>
            <a:ext cx="1200150" cy="342900"/>
          </a:xfrm>
          <a:prstGeom prst="rect">
            <a:avLst/>
          </a:prstGeom>
          <a:noFill/>
          <a:ln/>
        </p:spPr>
        <p:txBody>
          <a:bodyPr wrap="square" lIns="19050" tIns="19050" rIns="19050" bIns="1905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DESEOS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543800" y="973836"/>
            <a:ext cx="1337310" cy="342900"/>
          </a:xfrm>
          <a:prstGeom prst="rect">
            <a:avLst/>
          </a:prstGeom>
          <a:solidFill>
            <a:srgbClr val="7A4B00"/>
          </a:solidFill>
          <a:ln w="12700">
            <a:solidFill>
              <a:srgbClr val="7A4B00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543800" y="973836"/>
            <a:ext cx="1337310" cy="342900"/>
          </a:xfrm>
          <a:prstGeom prst="rect">
            <a:avLst/>
          </a:prstGeom>
          <a:noFill/>
          <a:ln/>
        </p:spPr>
        <p:txBody>
          <a:bodyPr wrap="square" lIns="19050" tIns="19050" rIns="19050" bIns="1905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GATILLOS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40030" y="1344168"/>
            <a:ext cx="8641080" cy="4114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40030" y="1344168"/>
            <a:ext cx="1577340" cy="411480"/>
          </a:xfrm>
          <a:prstGeom prst="rect">
            <a:avLst/>
          </a:prstGeom>
          <a:solidFill>
            <a:srgbClr val="6B2D8B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40030" y="1344168"/>
            <a:ext cx="1577340" cy="411480"/>
          </a:xfrm>
          <a:prstGeom prst="rect">
            <a:avLst/>
          </a:prstGeom>
          <a:noFill/>
          <a:ln/>
        </p:spPr>
        <p:txBody>
          <a:bodyPr wrap="square" lIns="28575" tIns="28575" rIns="28575" bIns="28575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INCONSCIENTE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865376" y="1344168"/>
            <a:ext cx="1933956" cy="411480"/>
          </a:xfrm>
          <a:prstGeom prst="rect">
            <a:avLst/>
          </a:prstGeom>
          <a:noFill/>
          <a:ln/>
        </p:spPr>
        <p:txBody>
          <a:bodyPr wrap="square" lIns="57150" tIns="57150" rIns="57150" bIns="5715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¿No sabe que tiene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un problema?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173093" y="1481328"/>
            <a:ext cx="137160" cy="137160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351401" y="1481328"/>
            <a:ext cx="137160" cy="137160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529709" y="1481328"/>
            <a:ext cx="137160" cy="137160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5585841" y="1481328"/>
            <a:ext cx="137160" cy="137160"/>
          </a:xfrm>
          <a:prstGeom prst="ellipse">
            <a:avLst/>
          </a:prstGeom>
          <a:solidFill>
            <a:srgbClr val="DDDDDD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820281" y="1481328"/>
            <a:ext cx="137160" cy="137160"/>
          </a:xfrm>
          <a:prstGeom prst="ellipse">
            <a:avLst/>
          </a:prstGeom>
          <a:solidFill>
            <a:srgbClr val="DDDDDD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8123301" y="1481328"/>
            <a:ext cx="137160" cy="137160"/>
          </a:xfrm>
          <a:prstGeom prst="ellipse">
            <a:avLst/>
          </a:prstGeom>
          <a:solidFill>
            <a:srgbClr val="DDDDDD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40030" y="1783080"/>
            <a:ext cx="8641080" cy="411480"/>
          </a:xfrm>
          <a:prstGeom prst="rect">
            <a:avLst/>
          </a:prstGeom>
          <a:solidFill>
            <a:srgbClr val="EBEBEB"/>
          </a:solidFill>
          <a:ln w="12700">
            <a:solidFill>
              <a:srgbClr val="EBEBE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240030" y="1783080"/>
            <a:ext cx="1577340" cy="411480"/>
          </a:xfrm>
          <a:prstGeom prst="rect">
            <a:avLst/>
          </a:prstGeom>
          <a:solidFill>
            <a:srgbClr val="6B2D8B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240030" y="1783080"/>
            <a:ext cx="1577340" cy="411480"/>
          </a:xfrm>
          <a:prstGeom prst="rect">
            <a:avLst/>
          </a:prstGeom>
          <a:noFill/>
          <a:ln/>
        </p:spPr>
        <p:txBody>
          <a:bodyPr wrap="square" lIns="28575" tIns="28575" rIns="28575" bIns="28575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CONSCIENTE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DEL PROBLEMA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1865376" y="1783080"/>
            <a:ext cx="1933956" cy="411480"/>
          </a:xfrm>
          <a:prstGeom prst="rect">
            <a:avLst/>
          </a:prstGeom>
          <a:noFill/>
          <a:ln/>
        </p:spPr>
        <p:txBody>
          <a:bodyPr wrap="square" lIns="57150" tIns="57150" rIns="57150" bIns="5715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¿Sabe que algo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 está bien?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4173093" y="1920240"/>
            <a:ext cx="137160" cy="137160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351401" y="1920240"/>
            <a:ext cx="137160" cy="137160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4529709" y="1920240"/>
            <a:ext cx="137160" cy="137160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5496687" y="1920240"/>
            <a:ext cx="137160" cy="137160"/>
          </a:xfrm>
          <a:prstGeom prst="ellipse">
            <a:avLst/>
          </a:prstGeom>
          <a:solidFill>
            <a:srgbClr val="1A4D8B"/>
          </a:solidFill>
          <a:ln w="12700">
            <a:solidFill>
              <a:srgbClr val="1A4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5674995" y="1920240"/>
            <a:ext cx="137160" cy="137160"/>
          </a:xfrm>
          <a:prstGeom prst="ellipse">
            <a:avLst/>
          </a:prstGeom>
          <a:solidFill>
            <a:srgbClr val="1A4D8B"/>
          </a:solidFill>
          <a:ln w="12700">
            <a:solidFill>
              <a:srgbClr val="1A4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6820281" y="1920240"/>
            <a:ext cx="137160" cy="137160"/>
          </a:xfrm>
          <a:prstGeom prst="ellipse">
            <a:avLst/>
          </a:prstGeom>
          <a:solidFill>
            <a:srgbClr val="DDDDDD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8123301" y="1920240"/>
            <a:ext cx="137160" cy="137160"/>
          </a:xfrm>
          <a:prstGeom prst="ellipse">
            <a:avLst/>
          </a:prstGeom>
          <a:solidFill>
            <a:srgbClr val="DDDDDD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240030" y="2221992"/>
            <a:ext cx="8641080" cy="4114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240030" y="2221992"/>
            <a:ext cx="1577340" cy="411480"/>
          </a:xfrm>
          <a:prstGeom prst="rect">
            <a:avLst/>
          </a:prstGeom>
          <a:solidFill>
            <a:srgbClr val="6B2D8B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240030" y="2221992"/>
            <a:ext cx="1577340" cy="411480"/>
          </a:xfrm>
          <a:prstGeom prst="rect">
            <a:avLst/>
          </a:prstGeom>
          <a:noFill/>
          <a:ln/>
        </p:spPr>
        <p:txBody>
          <a:bodyPr wrap="square" lIns="28575" tIns="28575" rIns="28575" bIns="28575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CONSCIENTE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 LA SOLUCIÓN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1865376" y="2221992"/>
            <a:ext cx="1933956" cy="411480"/>
          </a:xfrm>
          <a:prstGeom prst="rect">
            <a:avLst/>
          </a:prstGeom>
          <a:noFill/>
          <a:ln/>
        </p:spPr>
        <p:txBody>
          <a:bodyPr wrap="square" lIns="57150" tIns="57150" rIns="57150" bIns="5715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¿Busca opciones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pero no te conoce?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4262247" y="2359152"/>
            <a:ext cx="137160" cy="137160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4440555" y="2359152"/>
            <a:ext cx="137160" cy="137160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5407533" y="2359152"/>
            <a:ext cx="137160" cy="137160"/>
          </a:xfrm>
          <a:prstGeom prst="ellipse">
            <a:avLst/>
          </a:prstGeom>
          <a:solidFill>
            <a:srgbClr val="1A4D8B"/>
          </a:solidFill>
          <a:ln w="12700">
            <a:solidFill>
              <a:srgbClr val="1A4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5585841" y="2359152"/>
            <a:ext cx="137160" cy="137160"/>
          </a:xfrm>
          <a:prstGeom prst="ellipse">
            <a:avLst/>
          </a:prstGeom>
          <a:solidFill>
            <a:srgbClr val="1A4D8B"/>
          </a:solidFill>
          <a:ln w="12700">
            <a:solidFill>
              <a:srgbClr val="1A4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5764149" y="2359152"/>
            <a:ext cx="137160" cy="137160"/>
          </a:xfrm>
          <a:prstGeom prst="ellipse">
            <a:avLst/>
          </a:prstGeom>
          <a:solidFill>
            <a:srgbClr val="1A4D8B"/>
          </a:solidFill>
          <a:ln w="12700">
            <a:solidFill>
              <a:srgbClr val="1A4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6731127" y="2359152"/>
            <a:ext cx="137160" cy="137160"/>
          </a:xfrm>
          <a:prstGeom prst="ellipse">
            <a:avLst/>
          </a:prstGeom>
          <a:solidFill>
            <a:srgbClr val="1A6B3A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6909435" y="2359152"/>
            <a:ext cx="137160" cy="137160"/>
          </a:xfrm>
          <a:prstGeom prst="ellipse">
            <a:avLst/>
          </a:prstGeom>
          <a:solidFill>
            <a:srgbClr val="1A6B3A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8123301" y="2359152"/>
            <a:ext cx="137160" cy="137160"/>
          </a:xfrm>
          <a:prstGeom prst="ellipse">
            <a:avLst/>
          </a:prstGeom>
          <a:solidFill>
            <a:srgbClr val="DDDDDD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240030" y="2660904"/>
            <a:ext cx="8641080" cy="411480"/>
          </a:xfrm>
          <a:prstGeom prst="rect">
            <a:avLst/>
          </a:prstGeom>
          <a:solidFill>
            <a:srgbClr val="EBEBEB"/>
          </a:solidFill>
          <a:ln w="12700">
            <a:solidFill>
              <a:srgbClr val="EBEBE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240030" y="2660904"/>
            <a:ext cx="1577340" cy="411480"/>
          </a:xfrm>
          <a:prstGeom prst="rect">
            <a:avLst/>
          </a:prstGeom>
          <a:solidFill>
            <a:srgbClr val="6B2D8B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240030" y="2660904"/>
            <a:ext cx="1577340" cy="411480"/>
          </a:xfrm>
          <a:prstGeom prst="rect">
            <a:avLst/>
          </a:prstGeom>
          <a:noFill/>
          <a:ln/>
        </p:spPr>
        <p:txBody>
          <a:bodyPr wrap="square" lIns="28575" tIns="28575" rIns="28575" bIns="28575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CONSCIENTE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DEL PRODUCTO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1865376" y="2660904"/>
            <a:ext cx="1933956" cy="411480"/>
          </a:xfrm>
          <a:prstGeom prst="rect">
            <a:avLst/>
          </a:prstGeom>
          <a:noFill/>
          <a:ln/>
        </p:spPr>
        <p:txBody>
          <a:bodyPr wrap="square" lIns="57150" tIns="57150" rIns="57150" bIns="5715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¿Te conoce pero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 decide?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4351401" y="2798064"/>
            <a:ext cx="137160" cy="137160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5496687" y="2798064"/>
            <a:ext cx="137160" cy="137160"/>
          </a:xfrm>
          <a:prstGeom prst="ellipse">
            <a:avLst/>
          </a:prstGeom>
          <a:solidFill>
            <a:srgbClr val="1A4D8B"/>
          </a:solidFill>
          <a:ln w="12700">
            <a:solidFill>
              <a:srgbClr val="1A4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5674995" y="2798064"/>
            <a:ext cx="137160" cy="137160"/>
          </a:xfrm>
          <a:prstGeom prst="ellipse">
            <a:avLst/>
          </a:prstGeom>
          <a:solidFill>
            <a:srgbClr val="1A4D8B"/>
          </a:solidFill>
          <a:ln w="12700">
            <a:solidFill>
              <a:srgbClr val="1A4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6641973" y="2798064"/>
            <a:ext cx="137160" cy="137160"/>
          </a:xfrm>
          <a:prstGeom prst="ellipse">
            <a:avLst/>
          </a:prstGeom>
          <a:solidFill>
            <a:srgbClr val="1A6B3A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6820281" y="2798064"/>
            <a:ext cx="137160" cy="137160"/>
          </a:xfrm>
          <a:prstGeom prst="ellipse">
            <a:avLst/>
          </a:prstGeom>
          <a:solidFill>
            <a:srgbClr val="1A6B3A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6998589" y="2798064"/>
            <a:ext cx="137160" cy="137160"/>
          </a:xfrm>
          <a:prstGeom prst="ellipse">
            <a:avLst/>
          </a:prstGeom>
          <a:solidFill>
            <a:srgbClr val="1A6B3A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Shape 60"/>
          <p:cNvSpPr/>
          <p:nvPr/>
        </p:nvSpPr>
        <p:spPr>
          <a:xfrm>
            <a:off x="8034147" y="2798064"/>
            <a:ext cx="137160" cy="137160"/>
          </a:xfrm>
          <a:prstGeom prst="ellipse">
            <a:avLst/>
          </a:prstGeom>
          <a:solidFill>
            <a:srgbClr val="7A4B00"/>
          </a:solidFill>
          <a:ln w="12700">
            <a:solidFill>
              <a:srgbClr val="7A4B00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8212455" y="2798064"/>
            <a:ext cx="137160" cy="137160"/>
          </a:xfrm>
          <a:prstGeom prst="ellipse">
            <a:avLst/>
          </a:prstGeom>
          <a:solidFill>
            <a:srgbClr val="7A4B00"/>
          </a:solidFill>
          <a:ln w="12700">
            <a:solidFill>
              <a:srgbClr val="7A4B00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240030" y="3099816"/>
            <a:ext cx="8641080" cy="4114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240030" y="3099816"/>
            <a:ext cx="1577340" cy="411480"/>
          </a:xfrm>
          <a:prstGeom prst="rect">
            <a:avLst/>
          </a:prstGeom>
          <a:solidFill>
            <a:srgbClr val="6B2D8B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240030" y="3099816"/>
            <a:ext cx="1577340" cy="411480"/>
          </a:xfrm>
          <a:prstGeom prst="rect">
            <a:avLst/>
          </a:prstGeom>
          <a:noFill/>
          <a:ln/>
        </p:spPr>
        <p:txBody>
          <a:bodyPr wrap="square" lIns="28575" tIns="28575" rIns="28575" bIns="28575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MÁS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CONSCIENTE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1865376" y="3099816"/>
            <a:ext cx="1933956" cy="411480"/>
          </a:xfrm>
          <a:prstGeom prst="rect">
            <a:avLst/>
          </a:prstGeom>
          <a:noFill/>
          <a:ln/>
        </p:spPr>
        <p:txBody>
          <a:bodyPr wrap="square" lIns="57150" tIns="57150" rIns="57150" bIns="5715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¿Casi listo para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comprar?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hape 66"/>
          <p:cNvSpPr/>
          <p:nvPr/>
        </p:nvSpPr>
        <p:spPr>
          <a:xfrm>
            <a:off x="4351401" y="3236976"/>
            <a:ext cx="137160" cy="137160"/>
          </a:xfrm>
          <a:prstGeom prst="ellipse">
            <a:avLst/>
          </a:prstGeom>
          <a:solidFill>
            <a:srgbClr val="DDDDDD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hape 67"/>
          <p:cNvSpPr/>
          <p:nvPr/>
        </p:nvSpPr>
        <p:spPr>
          <a:xfrm>
            <a:off x="5585841" y="3236976"/>
            <a:ext cx="137160" cy="137160"/>
          </a:xfrm>
          <a:prstGeom prst="ellipse">
            <a:avLst/>
          </a:prstGeom>
          <a:solidFill>
            <a:srgbClr val="1A4D8B"/>
          </a:solidFill>
          <a:ln w="12700">
            <a:solidFill>
              <a:srgbClr val="1A4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hape 68"/>
          <p:cNvSpPr/>
          <p:nvPr/>
        </p:nvSpPr>
        <p:spPr>
          <a:xfrm>
            <a:off x="6731127" y="3236976"/>
            <a:ext cx="137160" cy="137160"/>
          </a:xfrm>
          <a:prstGeom prst="ellipse">
            <a:avLst/>
          </a:prstGeom>
          <a:solidFill>
            <a:srgbClr val="1A6B3A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Shape 69"/>
          <p:cNvSpPr/>
          <p:nvPr/>
        </p:nvSpPr>
        <p:spPr>
          <a:xfrm>
            <a:off x="6909435" y="3236976"/>
            <a:ext cx="137160" cy="137160"/>
          </a:xfrm>
          <a:prstGeom prst="ellipse">
            <a:avLst/>
          </a:prstGeom>
          <a:solidFill>
            <a:srgbClr val="1A6B3A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Shape 70"/>
          <p:cNvSpPr/>
          <p:nvPr/>
        </p:nvSpPr>
        <p:spPr>
          <a:xfrm>
            <a:off x="7944993" y="3236976"/>
            <a:ext cx="137160" cy="137160"/>
          </a:xfrm>
          <a:prstGeom prst="ellipse">
            <a:avLst/>
          </a:prstGeom>
          <a:solidFill>
            <a:srgbClr val="7A4B00"/>
          </a:solidFill>
          <a:ln w="12700">
            <a:solidFill>
              <a:srgbClr val="7A4B00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8123301" y="3236976"/>
            <a:ext cx="137160" cy="137160"/>
          </a:xfrm>
          <a:prstGeom prst="ellipse">
            <a:avLst/>
          </a:prstGeom>
          <a:solidFill>
            <a:srgbClr val="7A4B00"/>
          </a:solidFill>
          <a:ln w="12700">
            <a:solidFill>
              <a:srgbClr val="7A4B00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Shape 72"/>
          <p:cNvSpPr/>
          <p:nvPr/>
        </p:nvSpPr>
        <p:spPr>
          <a:xfrm>
            <a:off x="8301609" y="3236976"/>
            <a:ext cx="137160" cy="137160"/>
          </a:xfrm>
          <a:prstGeom prst="ellipse">
            <a:avLst/>
          </a:prstGeom>
          <a:solidFill>
            <a:srgbClr val="7A4B00"/>
          </a:solidFill>
          <a:ln w="12700">
            <a:solidFill>
              <a:srgbClr val="7A4B00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240030" y="3538728"/>
            <a:ext cx="8641080" cy="411480"/>
          </a:xfrm>
          <a:prstGeom prst="rect">
            <a:avLst/>
          </a:prstGeom>
          <a:solidFill>
            <a:srgbClr val="EBEBEB"/>
          </a:solidFill>
          <a:ln w="12700">
            <a:solidFill>
              <a:srgbClr val="EBEBE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Shape 74"/>
          <p:cNvSpPr/>
          <p:nvPr/>
        </p:nvSpPr>
        <p:spPr>
          <a:xfrm>
            <a:off x="240030" y="3538728"/>
            <a:ext cx="1577340" cy="411480"/>
          </a:xfrm>
          <a:prstGeom prst="rect">
            <a:avLst/>
          </a:prstGeom>
          <a:solidFill>
            <a:srgbClr val="6B2D8B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Text 75"/>
          <p:cNvSpPr/>
          <p:nvPr/>
        </p:nvSpPr>
        <p:spPr>
          <a:xfrm>
            <a:off x="240030" y="3538728"/>
            <a:ext cx="1577340" cy="411480"/>
          </a:xfrm>
          <a:prstGeom prst="rect">
            <a:avLst/>
          </a:prstGeom>
          <a:noFill/>
          <a:ln/>
        </p:spPr>
        <p:txBody>
          <a:bodyPr wrap="square" lIns="28575" tIns="28575" rIns="28575" bIns="28575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SÚPER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CONSCIENTE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Text 76"/>
          <p:cNvSpPr/>
          <p:nvPr/>
        </p:nvSpPr>
        <p:spPr>
          <a:xfrm>
            <a:off x="1865376" y="3538728"/>
            <a:ext cx="1933956" cy="411480"/>
          </a:xfrm>
          <a:prstGeom prst="rect">
            <a:avLst/>
          </a:prstGeom>
          <a:noFill/>
          <a:ln/>
        </p:spPr>
        <p:txBody>
          <a:bodyPr wrap="square" lIns="57150" tIns="57150" rIns="57150" bIns="5715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¿Ya compró 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confía en ti?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Shape 77"/>
          <p:cNvSpPr/>
          <p:nvPr/>
        </p:nvSpPr>
        <p:spPr>
          <a:xfrm>
            <a:off x="4351401" y="3675888"/>
            <a:ext cx="137160" cy="137160"/>
          </a:xfrm>
          <a:prstGeom prst="ellipse">
            <a:avLst/>
          </a:prstGeom>
          <a:solidFill>
            <a:srgbClr val="DDDDDD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Shape 78"/>
          <p:cNvSpPr/>
          <p:nvPr/>
        </p:nvSpPr>
        <p:spPr>
          <a:xfrm>
            <a:off x="5585841" y="3675888"/>
            <a:ext cx="137160" cy="137160"/>
          </a:xfrm>
          <a:prstGeom prst="ellipse">
            <a:avLst/>
          </a:prstGeom>
          <a:solidFill>
            <a:srgbClr val="DDDDDD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Shape 79"/>
          <p:cNvSpPr/>
          <p:nvPr/>
        </p:nvSpPr>
        <p:spPr>
          <a:xfrm>
            <a:off x="6641973" y="3675888"/>
            <a:ext cx="137160" cy="137160"/>
          </a:xfrm>
          <a:prstGeom prst="ellipse">
            <a:avLst/>
          </a:prstGeom>
          <a:solidFill>
            <a:srgbClr val="1A6B3A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Shape 80"/>
          <p:cNvSpPr/>
          <p:nvPr/>
        </p:nvSpPr>
        <p:spPr>
          <a:xfrm>
            <a:off x="6820281" y="3675888"/>
            <a:ext cx="137160" cy="137160"/>
          </a:xfrm>
          <a:prstGeom prst="ellipse">
            <a:avLst/>
          </a:prstGeom>
          <a:solidFill>
            <a:srgbClr val="1A6B3A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Shape 81"/>
          <p:cNvSpPr/>
          <p:nvPr/>
        </p:nvSpPr>
        <p:spPr>
          <a:xfrm>
            <a:off x="6998589" y="3675888"/>
            <a:ext cx="137160" cy="137160"/>
          </a:xfrm>
          <a:prstGeom prst="ellipse">
            <a:avLst/>
          </a:prstGeom>
          <a:solidFill>
            <a:srgbClr val="1A6B3A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hape 82"/>
          <p:cNvSpPr/>
          <p:nvPr/>
        </p:nvSpPr>
        <p:spPr>
          <a:xfrm>
            <a:off x="7944993" y="3675888"/>
            <a:ext cx="137160" cy="137160"/>
          </a:xfrm>
          <a:prstGeom prst="ellipse">
            <a:avLst/>
          </a:prstGeom>
          <a:solidFill>
            <a:srgbClr val="7A4B00"/>
          </a:solidFill>
          <a:ln w="12700">
            <a:solidFill>
              <a:srgbClr val="7A4B00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Shape 83"/>
          <p:cNvSpPr/>
          <p:nvPr/>
        </p:nvSpPr>
        <p:spPr>
          <a:xfrm>
            <a:off x="8123301" y="3675888"/>
            <a:ext cx="137160" cy="137160"/>
          </a:xfrm>
          <a:prstGeom prst="ellipse">
            <a:avLst/>
          </a:prstGeom>
          <a:solidFill>
            <a:srgbClr val="7A4B00"/>
          </a:solidFill>
          <a:ln w="12700">
            <a:solidFill>
              <a:srgbClr val="7A4B00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Shape 84"/>
          <p:cNvSpPr/>
          <p:nvPr/>
        </p:nvSpPr>
        <p:spPr>
          <a:xfrm>
            <a:off x="8301609" y="3675888"/>
            <a:ext cx="137160" cy="137160"/>
          </a:xfrm>
          <a:prstGeom prst="ellipse">
            <a:avLst/>
          </a:prstGeom>
          <a:solidFill>
            <a:srgbClr val="7A4B00"/>
          </a:solidFill>
          <a:ln w="12700">
            <a:solidFill>
              <a:srgbClr val="7A4B00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Shape 85"/>
          <p:cNvSpPr/>
          <p:nvPr/>
        </p:nvSpPr>
        <p:spPr>
          <a:xfrm>
            <a:off x="205740" y="4338125"/>
            <a:ext cx="8641080" cy="219456"/>
          </a:xfrm>
          <a:prstGeom prst="rect">
            <a:avLst/>
          </a:prstGeom>
          <a:solidFill>
            <a:srgbClr val="FFF8DC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Text 86"/>
          <p:cNvSpPr/>
          <p:nvPr/>
        </p:nvSpPr>
        <p:spPr>
          <a:xfrm>
            <a:off x="346329" y="4338125"/>
            <a:ext cx="83667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6B2D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CÓMO HABLAR A NUESTRO CLIENTE IDEAL?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Shape 87"/>
          <p:cNvSpPr/>
          <p:nvPr/>
        </p:nvSpPr>
        <p:spPr>
          <a:xfrm>
            <a:off x="0" y="4992624"/>
            <a:ext cx="9121140" cy="150876"/>
          </a:xfrm>
          <a:prstGeom prst="rect">
            <a:avLst/>
          </a:prstGeom>
          <a:solidFill>
            <a:srgbClr val="6B2D8B"/>
          </a:solidFill>
          <a:ln w="12700">
            <a:solidFill>
              <a:srgbClr val="6B2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Text 88"/>
          <p:cNvSpPr/>
          <p:nvPr/>
        </p:nvSpPr>
        <p:spPr>
          <a:xfrm>
            <a:off x="0" y="4992624"/>
            <a:ext cx="912114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0" cap="none" spc="1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40030" y="123444"/>
            <a:ext cx="2194560" cy="288036"/>
          </a:xfrm>
          <a:prstGeom prst="rect">
            <a:avLst/>
          </a:prstGeom>
          <a:solidFill>
            <a:srgbClr val="C8601A"/>
          </a:solidFill>
          <a:ln w="12700">
            <a:solidFill>
              <a:srgbClr val="C860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40030" y="123444"/>
            <a:ext cx="2194560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PLANTILLA AVATAR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829300" y="150876"/>
            <a:ext cx="301752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DÍA 1 · Módulo 3  |  Video 08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40030" y="493776"/>
            <a:ext cx="8641080" cy="3771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Construcción del Avatar: Hoja de Trabajo Completa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40030" y="905256"/>
            <a:ext cx="8641080" cy="30861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40030" y="960120"/>
            <a:ext cx="8641080" cy="260604"/>
          </a:xfrm>
          <a:prstGeom prst="rect">
            <a:avLst/>
          </a:prstGeom>
          <a:solidFill>
            <a:srgbClr val="6B2D8B"/>
          </a:solidFill>
          <a:ln w="12700">
            <a:solidFill>
              <a:srgbClr val="6B2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308610" y="960120"/>
            <a:ext cx="850392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 /  IDENTIDAD DEL AVATAR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40030" y="1248156"/>
            <a:ext cx="1879092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94894" y="1248156"/>
            <a:ext cx="1824228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Nombre: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160270" y="1248156"/>
            <a:ext cx="1193292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215134" y="1248156"/>
            <a:ext cx="1138428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Edad: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394710" y="1248156"/>
            <a:ext cx="2153412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449574" y="1248156"/>
            <a:ext cx="2098548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Profesión: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589270" y="1248156"/>
            <a:ext cx="2976372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644134" y="1248156"/>
            <a:ext cx="2921508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Situación actual: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40030" y="1659636"/>
            <a:ext cx="8641080" cy="260604"/>
          </a:xfrm>
          <a:prstGeom prst="rect">
            <a:avLst/>
          </a:prstGeom>
          <a:solidFill>
            <a:srgbClr val="5A2277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08610" y="1659636"/>
            <a:ext cx="850392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  /  NIVEL DE CONCIENCIA (Schwartz) — ¿Dónde está hoy tu avatar?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40030" y="1947672"/>
            <a:ext cx="1405890" cy="342900"/>
          </a:xfrm>
          <a:prstGeom prst="rect">
            <a:avLst/>
          </a:prstGeom>
          <a:solidFill>
            <a:srgbClr val="E8D5F5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08610" y="2036826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00634" y="1947672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Inconsciente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1680210" y="1947672"/>
            <a:ext cx="1405890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748790" y="2036826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940814" y="1947672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C. del Problema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3120390" y="1947672"/>
            <a:ext cx="1405890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188970" y="2036826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3380994" y="1947672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C. de la Solución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4560570" y="1947672"/>
            <a:ext cx="1405890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629150" y="2036826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4821174" y="1947672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C. del Producto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000750" y="1947672"/>
            <a:ext cx="1405890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069330" y="2036826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261354" y="1947672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Más Consciente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7440930" y="1947672"/>
            <a:ext cx="1405890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7509510" y="2036826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7701534" y="1947672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Súper Consciente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240030" y="2359152"/>
            <a:ext cx="8641080" cy="260604"/>
          </a:xfrm>
          <a:prstGeom prst="rect">
            <a:avLst/>
          </a:prstGeom>
          <a:solidFill>
            <a:srgbClr val="C8601A"/>
          </a:solidFill>
          <a:ln w="12700">
            <a:solidFill>
              <a:srgbClr val="C860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308610" y="2359152"/>
            <a:ext cx="850392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  /  LOS 4 NIVELES EMOCIONALES (Klaric) — 3 puntos por nivel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240030" y="2647188"/>
            <a:ext cx="2119122" cy="1042416"/>
          </a:xfrm>
          <a:prstGeom prst="rect">
            <a:avLst/>
          </a:prstGeom>
          <a:solidFill>
            <a:srgbClr val="FFF0F0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240030" y="2647188"/>
            <a:ext cx="2119122" cy="260604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240030" y="2647188"/>
            <a:ext cx="2119122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DOLORES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294894" y="2921508"/>
            <a:ext cx="2009394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B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¿Qué le quita el sueño?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322326" y="3140964"/>
            <a:ext cx="1940814" cy="150876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336042" y="3140964"/>
            <a:ext cx="13716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322326" y="3332988"/>
            <a:ext cx="1940814" cy="150876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336042" y="3332988"/>
            <a:ext cx="13716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2.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322326" y="3525012"/>
            <a:ext cx="1940814" cy="150876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336042" y="3525012"/>
            <a:ext cx="13716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3.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2400300" y="2647188"/>
            <a:ext cx="2119122" cy="1042416"/>
          </a:xfrm>
          <a:prstGeom prst="rect">
            <a:avLst/>
          </a:prstGeom>
          <a:solidFill>
            <a:srgbClr val="F0FFF4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2400300" y="2647188"/>
            <a:ext cx="2119122" cy="260604"/>
          </a:xfrm>
          <a:prstGeom prst="rect">
            <a:avLst/>
          </a:prstGeom>
          <a:solidFill>
            <a:srgbClr val="1A6B3A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2400300" y="2647188"/>
            <a:ext cx="2119122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DESEOS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2455164" y="2921508"/>
            <a:ext cx="2009394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1A6B3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¿Qué quiere lograr?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2482596" y="3140964"/>
            <a:ext cx="1940814" cy="150876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2496312" y="3140964"/>
            <a:ext cx="13716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2482596" y="3332988"/>
            <a:ext cx="1940814" cy="150876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2496312" y="3332988"/>
            <a:ext cx="13716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2.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2482596" y="3525012"/>
            <a:ext cx="1940814" cy="150876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2496312" y="3525012"/>
            <a:ext cx="13716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3.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4560570" y="2647188"/>
            <a:ext cx="2119122" cy="1042416"/>
          </a:xfrm>
          <a:prstGeom prst="rect">
            <a:avLst/>
          </a:prstGeom>
          <a:solidFill>
            <a:srgbClr val="F0F4FF"/>
          </a:solidFill>
          <a:ln w="12700">
            <a:solidFill>
              <a:srgbClr val="1A4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4560570" y="2647188"/>
            <a:ext cx="2119122" cy="260604"/>
          </a:xfrm>
          <a:prstGeom prst="rect">
            <a:avLst/>
          </a:prstGeom>
          <a:solidFill>
            <a:srgbClr val="1A4D8B"/>
          </a:solidFill>
          <a:ln w="12700">
            <a:solidFill>
              <a:srgbClr val="1A4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4560570" y="2647188"/>
            <a:ext cx="2119122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MIEDOS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4615434" y="2921508"/>
            <a:ext cx="2009394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1A4D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¿Qué lo paraliza?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4642866" y="3140964"/>
            <a:ext cx="1940814" cy="150876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4656582" y="3140964"/>
            <a:ext cx="13716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4642866" y="3332988"/>
            <a:ext cx="1940814" cy="150876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4656582" y="3332988"/>
            <a:ext cx="13716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2.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4642866" y="3525012"/>
            <a:ext cx="1940814" cy="150876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4656582" y="3525012"/>
            <a:ext cx="13716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3.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hape 67"/>
          <p:cNvSpPr/>
          <p:nvPr/>
        </p:nvSpPr>
        <p:spPr>
          <a:xfrm>
            <a:off x="6720840" y="2647188"/>
            <a:ext cx="2119122" cy="1042416"/>
          </a:xfrm>
          <a:prstGeom prst="rect">
            <a:avLst/>
          </a:prstGeom>
          <a:solidFill>
            <a:srgbClr val="FFFBF0"/>
          </a:solidFill>
          <a:ln w="12700">
            <a:solidFill>
              <a:srgbClr val="7A4B00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hape 68"/>
          <p:cNvSpPr/>
          <p:nvPr/>
        </p:nvSpPr>
        <p:spPr>
          <a:xfrm>
            <a:off x="6720840" y="2647188"/>
            <a:ext cx="2119122" cy="260604"/>
          </a:xfrm>
          <a:prstGeom prst="rect">
            <a:avLst/>
          </a:prstGeom>
          <a:solidFill>
            <a:srgbClr val="7A4B00"/>
          </a:solidFill>
          <a:ln w="12700">
            <a:solidFill>
              <a:srgbClr val="7A4B00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6720840" y="2647188"/>
            <a:ext cx="2119122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GATILLOS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6775704" y="2921508"/>
            <a:ext cx="2009394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7A4B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¿Qué activa su decisión?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6803136" y="3140964"/>
            <a:ext cx="1940814" cy="150876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6816852" y="3140964"/>
            <a:ext cx="13716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6803136" y="3332988"/>
            <a:ext cx="1940814" cy="150876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6816852" y="3332988"/>
            <a:ext cx="13716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2.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Shape 75"/>
          <p:cNvSpPr/>
          <p:nvPr/>
        </p:nvSpPr>
        <p:spPr>
          <a:xfrm>
            <a:off x="6803136" y="3525012"/>
            <a:ext cx="1940814" cy="150876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Text 76"/>
          <p:cNvSpPr/>
          <p:nvPr/>
        </p:nvSpPr>
        <p:spPr>
          <a:xfrm>
            <a:off x="6816852" y="3525012"/>
            <a:ext cx="13716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3.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Shape 77"/>
          <p:cNvSpPr/>
          <p:nvPr/>
        </p:nvSpPr>
        <p:spPr>
          <a:xfrm>
            <a:off x="240030" y="3758184"/>
            <a:ext cx="8641080" cy="246888"/>
          </a:xfrm>
          <a:prstGeom prst="rect">
            <a:avLst/>
          </a:prstGeom>
          <a:solidFill>
            <a:srgbClr val="E8D5F5"/>
          </a:solidFill>
          <a:ln w="12700">
            <a:solidFill>
              <a:srgbClr val="6B2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308610" y="3758184"/>
            <a:ext cx="85039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1" i="0" u="none" strike="noStrike" kern="1200" cap="none" spc="0" normalizeH="0" baseline="0" noProof="0" dirty="0">
                <a:ln>
                  <a:noFill/>
                </a:ln>
                <a:solidFill>
                  <a:srgbClr val="6B2D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  /  MENSAJE ANCLA — ¿Cómo le hablarías a este avatar con todo lo anterior?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Shape 79"/>
          <p:cNvSpPr/>
          <p:nvPr/>
        </p:nvSpPr>
        <p:spPr>
          <a:xfrm>
            <a:off x="240030" y="4032504"/>
            <a:ext cx="8641080" cy="20574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Text 80"/>
          <p:cNvSpPr/>
          <p:nvPr/>
        </p:nvSpPr>
        <p:spPr>
          <a:xfrm>
            <a:off x="342900" y="4032504"/>
            <a:ext cx="843534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0" i="1" u="none" strike="noStrike" kern="120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Escribe aquí el mensaje principal que usarías para conectar con este avatar...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Shape 83"/>
          <p:cNvSpPr/>
          <p:nvPr/>
        </p:nvSpPr>
        <p:spPr>
          <a:xfrm>
            <a:off x="0" y="4992624"/>
            <a:ext cx="9121140" cy="150876"/>
          </a:xfrm>
          <a:prstGeom prst="rect">
            <a:avLst/>
          </a:prstGeom>
          <a:solidFill>
            <a:srgbClr val="6B2D8B"/>
          </a:solidFill>
          <a:ln w="12700">
            <a:solidFill>
              <a:srgbClr val="6B2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Text 84"/>
          <p:cNvSpPr/>
          <p:nvPr/>
        </p:nvSpPr>
        <p:spPr>
          <a:xfrm>
            <a:off x="0" y="4992624"/>
            <a:ext cx="912114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0" cap="none" spc="1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40030" y="123444"/>
            <a:ext cx="2331720" cy="288036"/>
          </a:xfrm>
          <a:prstGeom prst="rect">
            <a:avLst/>
          </a:prstGeom>
          <a:solidFill>
            <a:srgbClr val="C8601A"/>
          </a:solidFill>
          <a:ln w="12700">
            <a:solidFill>
              <a:srgbClr val="C860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40030" y="123444"/>
            <a:ext cx="2331720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PLANTILLA AVATAR — COMPLETA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829300" y="150876"/>
            <a:ext cx="301752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Avatar 01  |  Mentoría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40030" y="493776"/>
            <a:ext cx="8641080" cy="3771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Avatar: Programa de Mentoría VENDE MÁS, VIVE MEJOR®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40030" y="905256"/>
            <a:ext cx="8641080" cy="30861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40030" y="960120"/>
            <a:ext cx="8641080" cy="246888"/>
          </a:xfrm>
          <a:prstGeom prst="rect">
            <a:avLst/>
          </a:prstGeom>
          <a:solidFill>
            <a:srgbClr val="6B2D8B"/>
          </a:solidFill>
          <a:ln w="12700">
            <a:solidFill>
              <a:srgbClr val="6B2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308610" y="960120"/>
            <a:ext cx="85039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 /  IDENTIDAD DEL AVATAR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40030" y="1234440"/>
            <a:ext cx="1879092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94894" y="1234440"/>
            <a:ext cx="1810512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1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Nombre: </a:t>
            </a:r>
            <a:r>
              <a:rPr kumimoji="0" lang="en-US" sz="713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Sofía Ramírez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160270" y="1234440"/>
            <a:ext cx="1056132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215134" y="1234440"/>
            <a:ext cx="987552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1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Edad: </a:t>
            </a:r>
            <a:r>
              <a:rPr kumimoji="0" lang="en-US" sz="713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34 años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257550" y="1234440"/>
            <a:ext cx="2290572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312414" y="1234440"/>
            <a:ext cx="2221992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1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Profesión: </a:t>
            </a:r>
            <a:r>
              <a:rPr kumimoji="0" lang="en-US" sz="713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Emprendedora / Coach de bienestar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589270" y="1234440"/>
            <a:ext cx="2976372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644134" y="1234440"/>
            <a:ext cx="2907792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1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Situación actual: </a:t>
            </a:r>
            <a:r>
              <a:rPr kumimoji="0" lang="en-US" sz="713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Tiene clientes pero no vende con consistencia. Trabaja mucho y gana poco.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40030" y="1632204"/>
            <a:ext cx="8641080" cy="246888"/>
          </a:xfrm>
          <a:prstGeom prst="rect">
            <a:avLst/>
          </a:prstGeom>
          <a:solidFill>
            <a:srgbClr val="5A2277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08610" y="1632204"/>
            <a:ext cx="85039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  /  NIVEL DE CONCIENCIA (Schwartz) — ¿Dónde está hoy tu avatar?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40030" y="1906524"/>
            <a:ext cx="1405890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08610" y="1995678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00634" y="1906524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Inconsciente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1680210" y="1906524"/>
            <a:ext cx="1405890" cy="342900"/>
          </a:xfrm>
          <a:prstGeom prst="rect">
            <a:avLst/>
          </a:prstGeom>
          <a:solidFill>
            <a:srgbClr val="6B2D8B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748790" y="1995678"/>
            <a:ext cx="164592" cy="16459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940814" y="1906524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C. del Problema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3120390" y="1906524"/>
            <a:ext cx="1405890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188970" y="1995678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3380994" y="1906524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C. de la Solución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4560570" y="1906524"/>
            <a:ext cx="1405890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629150" y="1995678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4821174" y="1906524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C. del Producto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000750" y="1906524"/>
            <a:ext cx="1405890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069330" y="1995678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261354" y="1906524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Más Consciente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7440930" y="1906524"/>
            <a:ext cx="1405890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7509510" y="1995678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7701534" y="1906524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Súper Consciente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240030" y="2318004"/>
            <a:ext cx="8641080" cy="246888"/>
          </a:xfrm>
          <a:prstGeom prst="rect">
            <a:avLst/>
          </a:prstGeom>
          <a:solidFill>
            <a:srgbClr val="C8601A"/>
          </a:solidFill>
          <a:ln w="12700">
            <a:solidFill>
              <a:srgbClr val="C860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308610" y="2318004"/>
            <a:ext cx="85039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  /  LOS 4 NIVELES EMOCIONALES (Klaric)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240030" y="2592324"/>
            <a:ext cx="2119122" cy="1097280"/>
          </a:xfrm>
          <a:prstGeom prst="rect">
            <a:avLst/>
          </a:prstGeom>
          <a:solidFill>
            <a:srgbClr val="FFF0F0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240030" y="2592324"/>
            <a:ext cx="2119122" cy="246888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240030" y="2592324"/>
            <a:ext cx="2119122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DOLORES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294894" y="2852928"/>
            <a:ext cx="203682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8" b="0" i="1" u="none" strike="noStrike" kern="1200" cap="none" spc="0" normalizeH="0" baseline="0" noProof="0" dirty="0">
                <a:ln>
                  <a:noFill/>
                </a:ln>
                <a:solidFill>
                  <a:srgbClr val="8B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¿Qué le quita el sueño?</a:t>
            </a:r>
            <a:endParaRPr kumimoji="0" lang="en-US" sz="63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308610" y="3038094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329184" y="3038094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8B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Llega a fin de mes sin saber cuánto va a ganar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308610" y="3257550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329184" y="3257550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8B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 siente incómoda al cobrar y acepta descuentos por miedo a perder clientes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308610" y="3477006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329184" y="3477006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8B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Ve a otras coaches ganar bien y siente que ella se quedó atrás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2400300" y="2592324"/>
            <a:ext cx="2119122" cy="1097280"/>
          </a:xfrm>
          <a:prstGeom prst="rect">
            <a:avLst/>
          </a:prstGeom>
          <a:solidFill>
            <a:srgbClr val="F0FFF4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2400300" y="2592324"/>
            <a:ext cx="2119122" cy="246888"/>
          </a:xfrm>
          <a:prstGeom prst="rect">
            <a:avLst/>
          </a:prstGeom>
          <a:solidFill>
            <a:srgbClr val="1A6B3A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2400300" y="2592324"/>
            <a:ext cx="2119122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DESEOS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2455164" y="2852928"/>
            <a:ext cx="203682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8" b="0" i="1" u="none" strike="noStrike" kern="1200" cap="none" spc="0" normalizeH="0" baseline="0" noProof="0" dirty="0">
                <a:ln>
                  <a:noFill/>
                </a:ln>
                <a:solidFill>
                  <a:srgbClr val="1A6B3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¿Qué quiere lograr/sentir?</a:t>
            </a:r>
            <a:endParaRPr kumimoji="0" lang="en-US" sz="63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2468880" y="3038094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2489454" y="3038094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1A6B3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Tener ingresos predecibles sin trabajar el doble de horas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2468880" y="3257550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2489454" y="3257550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1A6B3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Sentirse segura y poderosa al presentar sus precios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2468880" y="3477006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2489454" y="3477006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1A6B3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Ser reconocida como referente en su nicho y cobrar lo que vale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4560570" y="2592324"/>
            <a:ext cx="2119122" cy="1097280"/>
          </a:xfrm>
          <a:prstGeom prst="rect">
            <a:avLst/>
          </a:prstGeom>
          <a:solidFill>
            <a:srgbClr val="F0F4FF"/>
          </a:solidFill>
          <a:ln w="12700">
            <a:solidFill>
              <a:srgbClr val="1A4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4560570" y="2592324"/>
            <a:ext cx="2119122" cy="246888"/>
          </a:xfrm>
          <a:prstGeom prst="rect">
            <a:avLst/>
          </a:prstGeom>
          <a:solidFill>
            <a:srgbClr val="1A4D8B"/>
          </a:solidFill>
          <a:ln w="12700">
            <a:solidFill>
              <a:srgbClr val="1A4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4560570" y="2592324"/>
            <a:ext cx="2119122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MIEDOS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4615434" y="2852928"/>
            <a:ext cx="203682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8" b="0" i="1" u="none" strike="noStrike" kern="1200" cap="none" spc="0" normalizeH="0" baseline="0" noProof="0" dirty="0">
                <a:ln>
                  <a:noFill/>
                </a:ln>
                <a:solidFill>
                  <a:srgbClr val="1A4D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¿Qué lo paraliza?</a:t>
            </a:r>
            <a:endParaRPr kumimoji="0" lang="en-US" sz="63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4629150" y="3038094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4649724" y="3038094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1A4D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Invertir en otra mentoría y que tampoco funcione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4629150" y="3257550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4649724" y="3257550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1A4D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Que sus clientes se vayan si sube sus precios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4629150" y="3477006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4649724" y="3477006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1A4D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 tener el perfil o la historia 'correcta' para vender en grande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hape 67"/>
          <p:cNvSpPr/>
          <p:nvPr/>
        </p:nvSpPr>
        <p:spPr>
          <a:xfrm>
            <a:off x="6720840" y="2592324"/>
            <a:ext cx="2119122" cy="1097280"/>
          </a:xfrm>
          <a:prstGeom prst="rect">
            <a:avLst/>
          </a:prstGeom>
          <a:solidFill>
            <a:srgbClr val="FFFBF0"/>
          </a:solidFill>
          <a:ln w="12700">
            <a:solidFill>
              <a:srgbClr val="7A4B00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hape 68"/>
          <p:cNvSpPr/>
          <p:nvPr/>
        </p:nvSpPr>
        <p:spPr>
          <a:xfrm>
            <a:off x="6720840" y="2592324"/>
            <a:ext cx="2119122" cy="246888"/>
          </a:xfrm>
          <a:prstGeom prst="rect">
            <a:avLst/>
          </a:prstGeom>
          <a:solidFill>
            <a:srgbClr val="7A4B00"/>
          </a:solidFill>
          <a:ln w="12700">
            <a:solidFill>
              <a:srgbClr val="7A4B00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6720840" y="2592324"/>
            <a:ext cx="2119122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GATILLOS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6775704" y="2852928"/>
            <a:ext cx="203682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8" b="0" i="1" u="none" strike="noStrike" kern="1200" cap="none" spc="0" normalizeH="0" baseline="0" noProof="0" dirty="0">
                <a:ln>
                  <a:noFill/>
                </a:ln>
                <a:solidFill>
                  <a:srgbClr val="7A4B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¿Qué activa su decisión?</a:t>
            </a:r>
            <a:endParaRPr kumimoji="0" lang="en-US" sz="63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6789420" y="3038094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6809994" y="3038094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7A4B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Ver testimonios de mujeres emprendedoras como ella que duplicaron ingresos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6789420" y="3257550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6809994" y="3257550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7A4B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Una garantía clara que reduzca el riesgo de la inversión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Shape 75"/>
          <p:cNvSpPr/>
          <p:nvPr/>
        </p:nvSpPr>
        <p:spPr>
          <a:xfrm>
            <a:off x="6789420" y="3477006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Text 76"/>
          <p:cNvSpPr/>
          <p:nvPr/>
        </p:nvSpPr>
        <p:spPr>
          <a:xfrm>
            <a:off x="6809994" y="3477006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7A4B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Sentir que hay una comunidad que la va a acompañar, no un curso solitario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Shape 77"/>
          <p:cNvSpPr/>
          <p:nvPr/>
        </p:nvSpPr>
        <p:spPr>
          <a:xfrm>
            <a:off x="240030" y="3758184"/>
            <a:ext cx="8641080" cy="233172"/>
          </a:xfrm>
          <a:prstGeom prst="rect">
            <a:avLst/>
          </a:prstGeom>
          <a:solidFill>
            <a:srgbClr val="E8D5F5"/>
          </a:solidFill>
          <a:ln w="12700">
            <a:solidFill>
              <a:srgbClr val="6B2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308610" y="3758184"/>
            <a:ext cx="8503920" cy="2331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6B2D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  /  MENSAJE ANCLA — ¿Cómo le hablarías a este avatar?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Shape 79"/>
          <p:cNvSpPr/>
          <p:nvPr/>
        </p:nvSpPr>
        <p:spPr>
          <a:xfrm>
            <a:off x="240030" y="4018788"/>
            <a:ext cx="8641080" cy="219456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Text 80"/>
          <p:cNvSpPr/>
          <p:nvPr/>
        </p:nvSpPr>
        <p:spPr>
          <a:xfrm>
            <a:off x="342900" y="4018788"/>
            <a:ext cx="84353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0" i="1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"Sofía, si ya tienes clientes pero el dinero no alcanza, el problema no es tu talento — es tu sistema de ventas. En VENDE MÁS, VIVE MEJOR te damos el método exacto para cobrar lo que mereces, con confianza y sin descuentos."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Shape 81"/>
          <p:cNvSpPr/>
          <p:nvPr/>
        </p:nvSpPr>
        <p:spPr>
          <a:xfrm>
            <a:off x="240030" y="4272534"/>
            <a:ext cx="8641080" cy="178308"/>
          </a:xfrm>
          <a:prstGeom prst="rect">
            <a:avLst/>
          </a:prstGeom>
          <a:solidFill>
            <a:srgbClr val="FFF8DC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Text 82"/>
          <p:cNvSpPr/>
          <p:nvPr/>
        </p:nvSpPr>
        <p:spPr>
          <a:xfrm>
            <a:off x="342900" y="4272534"/>
            <a:ext cx="836676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1" i="1" u="none" strike="noStrike" kern="1200" cap="none" spc="0" normalizeH="0" baseline="0" noProof="0" dirty="0">
                <a:ln>
                  <a:noFill/>
                </a:ln>
                <a:solidFill>
                  <a:srgbClr val="7A5C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✏️  Schwartz = CUÁNDO hablar  |  Klaric = CÓMO hablar  |  Mensaje Ancla = QUÉ decir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Shape 83"/>
          <p:cNvSpPr/>
          <p:nvPr/>
        </p:nvSpPr>
        <p:spPr>
          <a:xfrm>
            <a:off x="0" y="4992624"/>
            <a:ext cx="9121140" cy="150876"/>
          </a:xfrm>
          <a:prstGeom prst="rect">
            <a:avLst/>
          </a:prstGeom>
          <a:solidFill>
            <a:srgbClr val="6B2D8B"/>
          </a:solidFill>
          <a:ln w="12700">
            <a:solidFill>
              <a:srgbClr val="6B2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Text 84"/>
          <p:cNvSpPr/>
          <p:nvPr/>
        </p:nvSpPr>
        <p:spPr>
          <a:xfrm>
            <a:off x="0" y="4992624"/>
            <a:ext cx="912114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0" cap="none" spc="1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40030" y="123444"/>
            <a:ext cx="2331720" cy="288036"/>
          </a:xfrm>
          <a:prstGeom prst="rect">
            <a:avLst/>
          </a:prstGeom>
          <a:solidFill>
            <a:srgbClr val="C8601A"/>
          </a:solidFill>
          <a:ln w="12700">
            <a:solidFill>
              <a:srgbClr val="C860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40030" y="123444"/>
            <a:ext cx="2331720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PLANTILLA AVATAR — COMPLETA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829300" y="150876"/>
            <a:ext cx="301752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Avatar 02  |  Telefonía Premium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40030" y="493776"/>
            <a:ext cx="8641080" cy="3771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Avatar: Vendedor de Teléfonos de Gama Alta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40030" y="905256"/>
            <a:ext cx="8641080" cy="30861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40030" y="960120"/>
            <a:ext cx="8641080" cy="246888"/>
          </a:xfrm>
          <a:prstGeom prst="rect">
            <a:avLst/>
          </a:prstGeom>
          <a:solidFill>
            <a:srgbClr val="6B2D8B"/>
          </a:solidFill>
          <a:ln w="12700">
            <a:solidFill>
              <a:srgbClr val="6B2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308610" y="960120"/>
            <a:ext cx="85039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 /  IDENTIDAD DEL AVATAR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40030" y="1234440"/>
            <a:ext cx="1879092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94894" y="1234440"/>
            <a:ext cx="1810512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1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Nombre: </a:t>
            </a:r>
            <a:r>
              <a:rPr kumimoji="0" lang="en-US" sz="713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Carlos Mendoza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160270" y="1234440"/>
            <a:ext cx="1056132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215134" y="1234440"/>
            <a:ext cx="987552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1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Edad: </a:t>
            </a:r>
            <a:r>
              <a:rPr kumimoji="0" lang="en-US" sz="713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39 años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257550" y="1234440"/>
            <a:ext cx="2290572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312414" y="1234440"/>
            <a:ext cx="2221992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1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Profesión: </a:t>
            </a:r>
            <a:r>
              <a:rPr kumimoji="0" lang="en-US" sz="713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Gerente de ventas / Directivo corporativo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589270" y="1234440"/>
            <a:ext cx="2976372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644134" y="1234440"/>
            <a:ext cx="2907792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1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Situación actual: </a:t>
            </a:r>
            <a:r>
              <a:rPr kumimoji="0" lang="en-US" sz="713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Usa un teléfono de rango medio. Siente que ya no refleja su nivel profesional.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40030" y="1632204"/>
            <a:ext cx="8641080" cy="246888"/>
          </a:xfrm>
          <a:prstGeom prst="rect">
            <a:avLst/>
          </a:prstGeom>
          <a:solidFill>
            <a:srgbClr val="5A2277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08610" y="1632204"/>
            <a:ext cx="85039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  /  NIVEL DE CONCIENCIA (Schwartz) — ¿Dónde está hoy tu avatar?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40030" y="1906524"/>
            <a:ext cx="1405890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08610" y="1995678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00634" y="1906524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Inconsciente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1680210" y="1906524"/>
            <a:ext cx="1405890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748790" y="1995678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940814" y="1906524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C. del Problema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3120390" y="1906524"/>
            <a:ext cx="1405890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188970" y="1995678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3380994" y="1906524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C. de la Solución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4560570" y="1906524"/>
            <a:ext cx="1405890" cy="342900"/>
          </a:xfrm>
          <a:prstGeom prst="rect">
            <a:avLst/>
          </a:prstGeom>
          <a:solidFill>
            <a:srgbClr val="6B2D8B"/>
          </a:solidFill>
          <a:ln w="12700">
            <a:solidFill>
              <a:srgbClr val="5A227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629150" y="1995678"/>
            <a:ext cx="164592" cy="16459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4821174" y="1906524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C. del Producto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000750" y="1906524"/>
            <a:ext cx="1405890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069330" y="1995678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261354" y="1906524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Más Consciente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7440930" y="1906524"/>
            <a:ext cx="1405890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7509510" y="1995678"/>
            <a:ext cx="164592" cy="164592"/>
          </a:xfrm>
          <a:prstGeom prst="ellipse">
            <a:avLst/>
          </a:prstGeom>
          <a:solidFill>
            <a:srgbClr val="DDDDDD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7701534" y="1906524"/>
            <a:ext cx="1110996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Súper Consciente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240030" y="2318004"/>
            <a:ext cx="8641080" cy="246888"/>
          </a:xfrm>
          <a:prstGeom prst="rect">
            <a:avLst/>
          </a:prstGeom>
          <a:solidFill>
            <a:srgbClr val="C8601A"/>
          </a:solidFill>
          <a:ln w="12700">
            <a:solidFill>
              <a:srgbClr val="C860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308610" y="2318004"/>
            <a:ext cx="850392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  /  LOS 4 NIVELES EMOCIONALES (Klaric)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240030" y="2592324"/>
            <a:ext cx="2119122" cy="1097280"/>
          </a:xfrm>
          <a:prstGeom prst="rect">
            <a:avLst/>
          </a:prstGeom>
          <a:solidFill>
            <a:srgbClr val="FFF0F0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240030" y="2592324"/>
            <a:ext cx="2119122" cy="246888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240030" y="2592324"/>
            <a:ext cx="2119122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DOLORES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294894" y="2852928"/>
            <a:ext cx="203682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8" b="0" i="1" u="none" strike="noStrike" kern="1200" cap="none" spc="0" normalizeH="0" baseline="0" noProof="0" dirty="0">
                <a:ln>
                  <a:noFill/>
                </a:ln>
                <a:solidFill>
                  <a:srgbClr val="8B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¿Qué le quita el sueño?</a:t>
            </a:r>
            <a:endParaRPr kumimoji="0" lang="en-US" sz="63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308610" y="3038094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329184" y="3038094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8B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Su teléfono se queda sin batería en reuniones importantes y lo hace ver poco profesional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308610" y="3257550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329184" y="3257550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8B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 cámara no da la talla para las fotos de viajes y eventos de empresa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308610" y="3477006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329184" y="3477006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8B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Cuando saca el teléfono en juntas de alto nivel, siente que no encaja con el grupo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2400300" y="2592324"/>
            <a:ext cx="2119122" cy="1097280"/>
          </a:xfrm>
          <a:prstGeom prst="rect">
            <a:avLst/>
          </a:prstGeom>
          <a:solidFill>
            <a:srgbClr val="F0FFF4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2400300" y="2592324"/>
            <a:ext cx="2119122" cy="246888"/>
          </a:xfrm>
          <a:prstGeom prst="rect">
            <a:avLst/>
          </a:prstGeom>
          <a:solidFill>
            <a:srgbClr val="1A6B3A"/>
          </a:solidFill>
          <a:ln w="12700">
            <a:solidFill>
              <a:srgbClr val="1A6B3A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2400300" y="2592324"/>
            <a:ext cx="2119122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DESEOS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2455164" y="2852928"/>
            <a:ext cx="203682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8" b="0" i="1" u="none" strike="noStrike" kern="1200" cap="none" spc="0" normalizeH="0" baseline="0" noProof="0" dirty="0">
                <a:ln>
                  <a:noFill/>
                </a:ln>
                <a:solidFill>
                  <a:srgbClr val="1A6B3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¿Qué quiere lograr/sentir?</a:t>
            </a:r>
            <a:endParaRPr kumimoji="0" lang="en-US" sz="63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2468880" y="3038094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2489454" y="3038094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1A6B3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Tener el mejor dispositivo del mercado como símbolo de su nivel de éxito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2468880" y="3257550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2489454" y="3257550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1A6B3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Sentir que su herramienta de trabajo refleja quién es y a dónde ha llegado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2468880" y="3477006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2489454" y="3477006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1A6B3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Demostrar a su círculo que está al mismo nivel que los mejores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4560570" y="2592324"/>
            <a:ext cx="2119122" cy="1097280"/>
          </a:xfrm>
          <a:prstGeom prst="rect">
            <a:avLst/>
          </a:prstGeom>
          <a:solidFill>
            <a:srgbClr val="F0F4FF"/>
          </a:solidFill>
          <a:ln w="12700">
            <a:solidFill>
              <a:srgbClr val="1A4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4560570" y="2592324"/>
            <a:ext cx="2119122" cy="246888"/>
          </a:xfrm>
          <a:prstGeom prst="rect">
            <a:avLst/>
          </a:prstGeom>
          <a:solidFill>
            <a:srgbClr val="1A4D8B"/>
          </a:solidFill>
          <a:ln w="12700">
            <a:solidFill>
              <a:srgbClr val="1A4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4560570" y="2592324"/>
            <a:ext cx="2119122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MIEDOS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4615434" y="2852928"/>
            <a:ext cx="203682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8" b="0" i="1" u="none" strike="noStrike" kern="1200" cap="none" spc="0" normalizeH="0" baseline="0" noProof="0" dirty="0">
                <a:ln>
                  <a:noFill/>
                </a:ln>
                <a:solidFill>
                  <a:srgbClr val="1A4D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¿Qué lo paraliza?</a:t>
            </a:r>
            <a:endParaRPr kumimoji="0" lang="en-US" sz="63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4629150" y="3038094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4649724" y="3038094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1A4D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Pagar más de $1,000 USD y que en 6 meses salga un modelo mejor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4629150" y="3257550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4649724" y="3257550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1A4D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Que el teléfono se dañe o le roben y haber perdido esa inversión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4629150" y="3477006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4649724" y="3477006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1A4D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Que en su empresa lo vean como alguien que gasta de forma innecesaria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hape 67"/>
          <p:cNvSpPr/>
          <p:nvPr/>
        </p:nvSpPr>
        <p:spPr>
          <a:xfrm>
            <a:off x="6720840" y="2592324"/>
            <a:ext cx="2119122" cy="1097280"/>
          </a:xfrm>
          <a:prstGeom prst="rect">
            <a:avLst/>
          </a:prstGeom>
          <a:solidFill>
            <a:srgbClr val="FFFBF0"/>
          </a:solidFill>
          <a:ln w="12700">
            <a:solidFill>
              <a:srgbClr val="7A4B00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hape 68"/>
          <p:cNvSpPr/>
          <p:nvPr/>
        </p:nvSpPr>
        <p:spPr>
          <a:xfrm>
            <a:off x="6720840" y="2592324"/>
            <a:ext cx="2119122" cy="246888"/>
          </a:xfrm>
          <a:prstGeom prst="rect">
            <a:avLst/>
          </a:prstGeom>
          <a:solidFill>
            <a:srgbClr val="7A4B00"/>
          </a:solidFill>
          <a:ln w="12700">
            <a:solidFill>
              <a:srgbClr val="7A4B00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6720840" y="2592324"/>
            <a:ext cx="2119122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GATILLOS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6775704" y="2852928"/>
            <a:ext cx="203682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8" b="0" i="1" u="none" strike="noStrike" kern="1200" cap="none" spc="0" normalizeH="0" baseline="0" noProof="0" dirty="0">
                <a:ln>
                  <a:noFill/>
                </a:ln>
                <a:solidFill>
                  <a:srgbClr val="7A4B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¿Qué activa su decisión?</a:t>
            </a:r>
            <a:endParaRPr kumimoji="0" lang="en-US" sz="63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6789420" y="3038094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6809994" y="3038094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7A4B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Ver a un colega o competidor directo con el mismo modelo que está considerando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6789420" y="3257550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6809994" y="3257550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7A4B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Un plan de financiamiento que diluya el costo mensual a menos de su hora de trabajo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Shape 75"/>
          <p:cNvSpPr/>
          <p:nvPr/>
        </p:nvSpPr>
        <p:spPr>
          <a:xfrm>
            <a:off x="6789420" y="3477006"/>
            <a:ext cx="1981962" cy="1783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Text 76"/>
          <p:cNvSpPr/>
          <p:nvPr/>
        </p:nvSpPr>
        <p:spPr>
          <a:xfrm>
            <a:off x="6809994" y="3477006"/>
            <a:ext cx="195453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1200" cap="none" spc="0" normalizeH="0" baseline="0" noProof="0" dirty="0">
                <a:ln>
                  <a:noFill/>
                </a:ln>
                <a:solidFill>
                  <a:srgbClr val="7A4B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Bonus exclusivo: configuración premium, accesorios de lujo o garantía extendida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Shape 77"/>
          <p:cNvSpPr/>
          <p:nvPr/>
        </p:nvSpPr>
        <p:spPr>
          <a:xfrm>
            <a:off x="240030" y="3758184"/>
            <a:ext cx="8641080" cy="233172"/>
          </a:xfrm>
          <a:prstGeom prst="rect">
            <a:avLst/>
          </a:prstGeom>
          <a:solidFill>
            <a:srgbClr val="E8D5F5"/>
          </a:solidFill>
          <a:ln w="12700">
            <a:solidFill>
              <a:srgbClr val="6B2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308610" y="3758184"/>
            <a:ext cx="8503920" cy="2331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6B2D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  /  MENSAJE ANCLA — ¿Cómo le hablarías a este avatar?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Shape 79"/>
          <p:cNvSpPr/>
          <p:nvPr/>
        </p:nvSpPr>
        <p:spPr>
          <a:xfrm>
            <a:off x="240030" y="4018788"/>
            <a:ext cx="8641080" cy="219456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Text 80"/>
          <p:cNvSpPr/>
          <p:nvPr/>
        </p:nvSpPr>
        <p:spPr>
          <a:xfrm>
            <a:off x="342900" y="4018788"/>
            <a:ext cx="84353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0" i="1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"Carlos, este no es solo un teléfono — es la herramienta que proyecta quién eres antes de que abras la boca. Con el iPhone 16 Pro Max tienes batería para el día más exigente, cámara profesional y el status que ya ganaste. Financiado desde $58/mes."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Shape 81"/>
          <p:cNvSpPr/>
          <p:nvPr/>
        </p:nvSpPr>
        <p:spPr>
          <a:xfrm>
            <a:off x="240030" y="4272534"/>
            <a:ext cx="8641080" cy="178308"/>
          </a:xfrm>
          <a:prstGeom prst="rect">
            <a:avLst/>
          </a:prstGeom>
          <a:solidFill>
            <a:srgbClr val="FFF8DC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Text 82"/>
          <p:cNvSpPr/>
          <p:nvPr/>
        </p:nvSpPr>
        <p:spPr>
          <a:xfrm>
            <a:off x="342900" y="4272534"/>
            <a:ext cx="8366760" cy="1783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3" b="1" i="1" u="none" strike="noStrike" kern="1200" cap="none" spc="0" normalizeH="0" baseline="0" noProof="0" dirty="0">
                <a:ln>
                  <a:noFill/>
                </a:ln>
                <a:solidFill>
                  <a:srgbClr val="7A5C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✏️  Schwartz = CUÁNDO hablar  |  Klaric = CÓMO hablar  |  Mensaje Ancla = QUÉ decir</a:t>
            </a:r>
            <a:endParaRPr kumimoji="0" lang="en-US" sz="7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Shape 83"/>
          <p:cNvSpPr/>
          <p:nvPr/>
        </p:nvSpPr>
        <p:spPr>
          <a:xfrm>
            <a:off x="0" y="4992624"/>
            <a:ext cx="9121140" cy="150876"/>
          </a:xfrm>
          <a:prstGeom prst="rect">
            <a:avLst/>
          </a:prstGeom>
          <a:solidFill>
            <a:srgbClr val="6B2D8B"/>
          </a:solidFill>
          <a:ln w="12700">
            <a:solidFill>
              <a:srgbClr val="6B2D8B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Text 84"/>
          <p:cNvSpPr/>
          <p:nvPr/>
        </p:nvSpPr>
        <p:spPr>
          <a:xfrm>
            <a:off x="0" y="4992624"/>
            <a:ext cx="9121140" cy="1508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0" u="none" strike="noStrike" kern="0" cap="none" spc="1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CANALES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0" y="914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DÍA 1 · Módulo 3  |  Video 06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713232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Sistema de Prospección Diaria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841248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1481328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384048" y="1481328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CANAL 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331720" y="1481328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331720" y="1481328"/>
            <a:ext cx="64465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WhatsApp / Referidos → táctica + mensaje apertura + meta: ___ contactos/día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65760" y="2286000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84048" y="2286000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CANAL 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331720" y="2286000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423160" y="2286000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Instagram / LinkedIn → contenido + leads por día: ___ conversaciones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65760" y="3090672"/>
            <a:ext cx="1920240" cy="749808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84048" y="3090672"/>
            <a:ext cx="1883664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CANAL 3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331720" y="3090672"/>
            <a:ext cx="6446520" cy="749808"/>
          </a:xfrm>
          <a:prstGeom prst="rect">
            <a:avLst/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423160" y="3090672"/>
            <a:ext cx="6263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Visitas / Eventos → guión + contactos/semana + seguimiento 48h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65760" y="4663440"/>
            <a:ext cx="8412480" cy="411480"/>
          </a:xfrm>
          <a:prstGeom prst="rect">
            <a:avLst/>
          </a:prstGeom>
          <a:solidFill>
            <a:srgbClr val="FEF3C7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02920" y="46634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✏️  LA REGLA: El 20% que prospecta activamente todos los días genera el 80% de los ingresos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85953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✏️  ESCRIBE EN 1 MINUTO...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¿Qué vas a aplicar de este video?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41732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41732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Definí con precisión a mi cliente ideal</a:t>
            </a:r>
            <a:endParaRPr kumimoji="0" lang="es-NI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20040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25196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25196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29184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Sé exactamente quién SÍ es y quién NO es mi cliente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035040" y="1508760"/>
            <a:ext cx="2651760" cy="1097280"/>
          </a:xfrm>
          <a:prstGeom prst="rect">
            <a:avLst/>
          </a:prstGeom>
          <a:solidFill>
            <a:srgbClr val="6B21A8">
              <a:alpha val="80000"/>
            </a:srgbClr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086600" y="1325880"/>
            <a:ext cx="365760" cy="365760"/>
          </a:xfrm>
          <a:prstGeom prst="ellipse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086600" y="130759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126480" y="16002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Tengo mi sistema de prospección activa en 3 canales con el mensaje correcto para mi cliente ideal </a:t>
            </a:r>
            <a:endParaRPr kumimoji="0" lang="es-NI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371600" y="4023360"/>
            <a:ext cx="6400800" cy="640080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371600" y="402336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 aprendizajes se pierden si no se fijan — TOMA NOTA AHORA MISMO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274320" y="4983480"/>
            <a:ext cx="8595360" cy="160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EF3C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CLARIBELUP360  |  VENDE MÁS, VIVE MEJOR®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D0FA4-F619-3361-E924-767DF661E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912BE91-F860-DE45-D1F4-2F0A94A11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30" y="1110673"/>
            <a:ext cx="3041315" cy="2907064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CC4CEF8E-99A3-92CA-0FCB-D3DDDEB7800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454175" y="1506651"/>
            <a:ext cx="2235750" cy="21130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s-ES" sz="2000" dirty="0">
                <a:latin typeface="Raleway"/>
                <a:cs typeface="Raleway"/>
              </a:rPr>
              <a:t>VENDE MÁS, VIVE MEJOR</a:t>
            </a:r>
            <a:br>
              <a:rPr lang="es-ES" sz="2000" dirty="0">
                <a:latin typeface="Raleway"/>
                <a:cs typeface="Raleway"/>
              </a:rPr>
            </a:br>
            <a:r>
              <a:rPr lang="es-ES" sz="2000" dirty="0">
                <a:latin typeface="Raleway"/>
                <a:cs typeface="Raleway"/>
              </a:rPr>
              <a:t>12 Lecciones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D05820E-1925-B7E6-6766-4D13F3C7B8E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16" y="3201634"/>
            <a:ext cx="947066" cy="92717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7CAF2E6-4DE1-EC22-9751-6611A67CC209}"/>
              </a:ext>
            </a:extLst>
          </p:cNvPr>
          <p:cNvSpPr txBox="1"/>
          <p:nvPr/>
        </p:nvSpPr>
        <p:spPr>
          <a:xfrm>
            <a:off x="6024136" y="3324912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5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Tu cliente IDEAL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5F2088BB-58D2-828A-293F-2A36FF68163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26" y="2122637"/>
            <a:ext cx="947066" cy="92717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3390C5CF-90FB-DF2B-7FDA-960580020F55}"/>
              </a:ext>
            </a:extLst>
          </p:cNvPr>
          <p:cNvSpPr txBox="1"/>
          <p:nvPr/>
        </p:nvSpPr>
        <p:spPr>
          <a:xfrm>
            <a:off x="6345546" y="2245915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4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Reprograma tu relación con el dinero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8634DE98-4DA6-4B73-2025-79127896CBD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554" y="1039385"/>
            <a:ext cx="947066" cy="92717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0E455E77-381E-11CF-9D5C-1526EDF7489F}"/>
              </a:ext>
            </a:extLst>
          </p:cNvPr>
          <p:cNvSpPr txBox="1"/>
          <p:nvPr/>
        </p:nvSpPr>
        <p:spPr>
          <a:xfrm>
            <a:off x="6054974" y="116266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3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Vendedor de alto valor 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FFBAF977-5072-1F65-3949-545B13E18C1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04" y="262477"/>
            <a:ext cx="947066" cy="92717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603014B2-F963-810C-5B47-2C89BB5150FF}"/>
              </a:ext>
            </a:extLst>
          </p:cNvPr>
          <p:cNvSpPr txBox="1"/>
          <p:nvPr/>
        </p:nvSpPr>
        <p:spPr>
          <a:xfrm>
            <a:off x="5274274" y="262477"/>
            <a:ext cx="85368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 creencias que sabotean tus ventas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533B6F66-945E-EC65-FEEA-90EB21C46C1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808" y="-10076"/>
            <a:ext cx="947066" cy="927170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EB0B6BC9-1640-AD11-BE16-5DBDECDF63F7}"/>
              </a:ext>
            </a:extLst>
          </p:cNvPr>
          <p:cNvSpPr txBox="1"/>
          <p:nvPr/>
        </p:nvSpPr>
        <p:spPr>
          <a:xfrm>
            <a:off x="4140228" y="113202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Bienvenida y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Mente del Vendedor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2E2CEA9-A1E0-1B94-F106-9225D11B9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686" y="257092"/>
            <a:ext cx="947066" cy="92717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E214D7E8-8FC5-ADFB-1EC1-21D53AD98001}"/>
              </a:ext>
            </a:extLst>
          </p:cNvPr>
          <p:cNvSpPr txBox="1"/>
          <p:nvPr/>
        </p:nvSpPr>
        <p:spPr>
          <a:xfrm>
            <a:off x="3066106" y="380370"/>
            <a:ext cx="853681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12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Plan de Acción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801F8619-A64C-52ED-4375-2B889CA1E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64" y="979335"/>
            <a:ext cx="947066" cy="92717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470010BE-1A0F-3B0C-6AFA-17E4BA4BC2CA}"/>
              </a:ext>
            </a:extLst>
          </p:cNvPr>
          <p:cNvSpPr txBox="1"/>
          <p:nvPr/>
        </p:nvSpPr>
        <p:spPr>
          <a:xfrm>
            <a:off x="2276884" y="1102613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11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Automatización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CRM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FAEF9924-7192-A6B2-689E-0AA2CA102F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47" y="2061606"/>
            <a:ext cx="947066" cy="927170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A6007BD0-AFCB-A786-33BC-FD77FC15AEA3}"/>
              </a:ext>
            </a:extLst>
          </p:cNvPr>
          <p:cNvSpPr txBox="1"/>
          <p:nvPr/>
        </p:nvSpPr>
        <p:spPr>
          <a:xfrm>
            <a:off x="1963367" y="2184884"/>
            <a:ext cx="85368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10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Fórmula 3-2-1 en REDES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SOCIALES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75E684A3-BBC7-B9E4-E038-629FDAF04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61" y="3156079"/>
            <a:ext cx="947066" cy="92717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C7DA3D19-8611-86FD-1287-3A4A728F7D1E}"/>
              </a:ext>
            </a:extLst>
          </p:cNvPr>
          <p:cNvSpPr txBox="1"/>
          <p:nvPr/>
        </p:nvSpPr>
        <p:spPr>
          <a:xfrm>
            <a:off x="2243081" y="3279357"/>
            <a:ext cx="853681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9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endParaRPr kumimoji="0" lang="es-ES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Ventas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 PISO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aleway"/>
              <a:ea typeface="+mn-ea"/>
              <a:cs typeface="Raleway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282EF504-C8BD-D1E6-8683-00C6E37DE8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99" y="3922180"/>
            <a:ext cx="947066" cy="92717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77EBE3F9-1209-3282-0BB8-D6436A04B6D9}"/>
              </a:ext>
            </a:extLst>
          </p:cNvPr>
          <p:cNvSpPr txBox="1"/>
          <p:nvPr/>
        </p:nvSpPr>
        <p:spPr>
          <a:xfrm>
            <a:off x="3051619" y="404545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8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Televenta con Neurociencia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BCC09559-716E-3D52-69C7-5A8DA2C13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92" y="4205380"/>
            <a:ext cx="947066" cy="927170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93434D6F-D3CB-ABDE-DDD9-E361104039DD}"/>
              </a:ext>
            </a:extLst>
          </p:cNvPr>
          <p:cNvSpPr txBox="1"/>
          <p:nvPr/>
        </p:nvSpPr>
        <p:spPr>
          <a:xfrm>
            <a:off x="4120912" y="4328658"/>
            <a:ext cx="853681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7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VENDE con el 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Método CONECTA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EE3C2B18-AAA9-219C-BE09-BF98ECB883D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81" y="3968070"/>
            <a:ext cx="947066" cy="92717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E0A706E6-AEDF-0BC6-B10C-A9869A9E8268}"/>
              </a:ext>
            </a:extLst>
          </p:cNvPr>
          <p:cNvSpPr txBox="1"/>
          <p:nvPr/>
        </p:nvSpPr>
        <p:spPr>
          <a:xfrm>
            <a:off x="5191901" y="4091348"/>
            <a:ext cx="85368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6</a:t>
            </a: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b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</a:b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aleway"/>
                <a:ea typeface="+mn-ea"/>
                <a:cs typeface="Raleway"/>
              </a:rPr>
              <a:t>Los 3 Cerebros del Comprador</a:t>
            </a:r>
          </a:p>
        </p:txBody>
      </p:sp>
    </p:spTree>
    <p:extLst>
      <p:ext uri="{BB962C8B-B14F-4D97-AF65-F5344CB8AC3E}">
        <p14:creationId xmlns:p14="http://schemas.microsoft.com/office/powerpoint/2010/main" val="2558626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6858000" y="0"/>
            <a:ext cx="2286000" cy="16459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48640" y="150876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 3 Cerebros del Comprador: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548640" y="228600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Vende a la Mente, No a la Gente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48640" y="2971800"/>
            <a:ext cx="4114800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N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4912</Words>
  <Application>Microsoft Office PowerPoint</Application>
  <PresentationFormat>Presentación en pantalla (16:9)</PresentationFormat>
  <Paragraphs>787</Paragraphs>
  <Slides>58</Slides>
  <Notes>46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58</vt:i4>
      </vt:variant>
    </vt:vector>
  </HeadingPairs>
  <TitlesOfParts>
    <vt:vector size="71" baseType="lpstr">
      <vt:lpstr>Aptos</vt:lpstr>
      <vt:lpstr>Arial</vt:lpstr>
      <vt:lpstr>Arial Black</vt:lpstr>
      <vt:lpstr>Arial-ItalicMT</vt:lpstr>
      <vt:lpstr>Calibri</vt:lpstr>
      <vt:lpstr>Helvetica Neue Light</vt:lpstr>
      <vt:lpstr>HelveticaNeueLTStd-Hv</vt:lpstr>
      <vt:lpstr>Montserrat</vt:lpstr>
      <vt:lpstr>Noteworthy Light</vt:lpstr>
      <vt:lpstr>Playfair Display</vt:lpstr>
      <vt:lpstr>Raleway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V01 — Bienvenida al Intensivo</dc:title>
  <dc:subject>PptxGenJS Presentation</dc:subject>
  <dc:creator>PptxGenJS</dc:creator>
  <cp:lastModifiedBy>ACADHIC, S.A.</cp:lastModifiedBy>
  <cp:revision>3</cp:revision>
  <dcterms:created xsi:type="dcterms:W3CDTF">2026-05-05T00:13:45Z</dcterms:created>
  <dcterms:modified xsi:type="dcterms:W3CDTF">2026-05-19T00:32:28Z</dcterms:modified>
</cp:coreProperties>
</file>