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93" r:id="rId3"/>
    <p:sldId id="257" r:id="rId4"/>
    <p:sldId id="276" r:id="rId5"/>
    <p:sldId id="878" r:id="rId6"/>
    <p:sldId id="888" r:id="rId7"/>
    <p:sldId id="879" r:id="rId8"/>
    <p:sldId id="881" r:id="rId9"/>
    <p:sldId id="880" r:id="rId10"/>
    <p:sldId id="882" r:id="rId11"/>
    <p:sldId id="883" r:id="rId12"/>
    <p:sldId id="884" r:id="rId13"/>
    <p:sldId id="885" r:id="rId14"/>
    <p:sldId id="886" r:id="rId15"/>
    <p:sldId id="887" r:id="rId16"/>
  </p:sldIdLst>
  <p:sldSz cx="9753600" cy="7315200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Playfair Display" pitchFamily="2" charset="77"/>
      <p:regular r:id="rId21"/>
      <p:bold r:id="rId22"/>
      <p:italic r:id="rId23"/>
      <p:boldItalic r:id="rId24"/>
    </p:embeddedFont>
    <p:embeddedFont>
      <p:font typeface="Playfair Display Bold" pitchFamily="2" charset="77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 autoAdjust="0"/>
    <p:restoredTop sz="94609" autoAdjust="0"/>
  </p:normalViewPr>
  <p:slideViewPr>
    <p:cSldViewPr>
      <p:cViewPr varScale="1">
        <p:scale>
          <a:sx n="77" d="100"/>
          <a:sy n="77" d="100"/>
        </p:scale>
        <p:origin x="192" y="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42FE2-CA42-64EB-5AD3-B4FDF0DB9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vinter, frost, utomhus, kall&#10;&#10;AI-genererat innehåll kan vara felaktigt.">
            <a:extLst>
              <a:ext uri="{FF2B5EF4-FFF2-40B4-BE49-F238E27FC236}">
                <a16:creationId xmlns:a16="http://schemas.microsoft.com/office/drawing/2014/main" id="{343A49F8-D3EE-B29D-4FD0-5AA5E554E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0594" y="-345676"/>
            <a:ext cx="16608194" cy="8270476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556B7DB-EEB2-81A7-A391-00F89E0A36A5}"/>
              </a:ext>
            </a:extLst>
          </p:cNvPr>
          <p:cNvSpPr txBox="1"/>
          <p:nvPr/>
        </p:nvSpPr>
        <p:spPr>
          <a:xfrm>
            <a:off x="1245193" y="1132929"/>
            <a:ext cx="7594007" cy="435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31"/>
              </a:lnSpc>
            </a:pPr>
            <a:r>
              <a:rPr lang="sv-SE" sz="3392" b="1" dirty="0">
                <a:latin typeface="Playfair Display Bold"/>
                <a:ea typeface="Playfair Display Bold"/>
                <a:cs typeface="Playfair Display Bold"/>
                <a:sym typeface="Playfair Display Bold"/>
              </a:rPr>
              <a:t>Välkommen på </a:t>
            </a:r>
          </a:p>
          <a:p>
            <a:pPr algn="l">
              <a:lnSpc>
                <a:spcPts val="3731"/>
              </a:lnSpc>
            </a:pPr>
            <a:r>
              <a:rPr lang="sv-SE" sz="3392" b="1" dirty="0"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</a:p>
          <a:p>
            <a:pPr algn="l">
              <a:lnSpc>
                <a:spcPts val="3731"/>
              </a:lnSpc>
            </a:pPr>
            <a:r>
              <a:rPr lang="sv-SE" sz="3392" b="1" dirty="0">
                <a:latin typeface="Playfair Display Bold"/>
                <a:ea typeface="Playfair Display Bold"/>
                <a:cs typeface="Playfair Display Bold"/>
                <a:sym typeface="Playfair Display Bold"/>
              </a:rPr>
              <a:t>VÄGEN IN till din Kropp och själ.</a:t>
            </a:r>
            <a:endParaRPr lang="sv-SE" sz="1776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>
              <a:lnSpc>
                <a:spcPts val="2486"/>
              </a:lnSpc>
            </a:pPr>
            <a:br>
              <a:rPr lang="sv-SE" sz="1776" dirty="0"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lang="sv-SE" sz="1776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>
              <a:lnSpc>
                <a:spcPts val="2486"/>
              </a:lnSpc>
            </a:pPr>
            <a:r>
              <a:rPr lang="sv-SE" sz="1776" dirty="0">
                <a:latin typeface="Playfair Display"/>
                <a:ea typeface="Playfair Display"/>
                <a:cs typeface="Playfair Display"/>
                <a:sym typeface="Playfair Display"/>
              </a:rPr>
              <a:t>Från mörker till pånyttfödelse och blomstring </a:t>
            </a:r>
            <a:br>
              <a:rPr lang="sv-SE" sz="1776" dirty="0"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sv-SE" sz="1776" dirty="0">
                <a:latin typeface="Playfair Display"/>
                <a:ea typeface="Playfair Display"/>
                <a:cs typeface="Playfair Display"/>
                <a:sym typeface="Playfair Display"/>
              </a:rPr>
              <a:t>med de Nordiska Gudinnorna.</a:t>
            </a:r>
          </a:p>
          <a:p>
            <a:pPr algn="l">
              <a:lnSpc>
                <a:spcPts val="2486"/>
              </a:lnSpc>
            </a:pPr>
            <a:endParaRPr lang="sv-SE" sz="1776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>
              <a:lnSpc>
                <a:spcPts val="2486"/>
              </a:lnSpc>
            </a:pPr>
            <a:r>
              <a:rPr lang="sv-SE" sz="1776" dirty="0">
                <a:latin typeface="Playfair Display"/>
                <a:ea typeface="Playfair Display"/>
                <a:cs typeface="Playfair Display"/>
                <a:sym typeface="Playfair Display"/>
              </a:rPr>
              <a:t>Varje tillfälle föreläsning, guidad meditation – viktigt vara ostörd. </a:t>
            </a:r>
          </a:p>
          <a:p>
            <a:pPr algn="l">
              <a:lnSpc>
                <a:spcPts val="2486"/>
              </a:lnSpc>
            </a:pPr>
            <a:endParaRPr lang="sv-SE" sz="1776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>
              <a:lnSpc>
                <a:spcPts val="2486"/>
              </a:lnSpc>
            </a:pPr>
            <a:endParaRPr lang="sv-SE" sz="1776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l">
              <a:lnSpc>
                <a:spcPts val="3320"/>
              </a:lnSpc>
            </a:pPr>
            <a:endParaRPr lang="sv-SE" sz="1776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40608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F8E4B-F639-EF72-A31A-EE889A48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4A458AB9-5E96-F018-B938-6A17C6DF9111}"/>
              </a:ext>
            </a:extLst>
          </p:cNvPr>
          <p:cNvSpPr txBox="1"/>
          <p:nvPr/>
        </p:nvSpPr>
        <p:spPr>
          <a:xfrm>
            <a:off x="4876800" y="990600"/>
            <a:ext cx="4710229" cy="622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800" b="1" dirty="0" err="1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Väva</a:t>
            </a:r>
            <a:r>
              <a:rPr lang="en-US" sz="4800" b="1" dirty="0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4800" b="1" dirty="0" err="1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vaken</a:t>
            </a:r>
            <a:r>
              <a:rPr lang="en-US" sz="4800" b="1" dirty="0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 </a:t>
            </a:r>
          </a:p>
          <a:p>
            <a:pPr algn="l"/>
            <a:r>
              <a:rPr lang="en-US" sz="4800" b="1" dirty="0" err="1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eller</a:t>
            </a:r>
            <a:r>
              <a:rPr lang="en-US" sz="4800" b="1" dirty="0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4800" b="1" dirty="0" err="1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sovande</a:t>
            </a:r>
            <a:endParaRPr lang="en-US" sz="4800" b="1" dirty="0">
              <a:latin typeface="Playfair Display" pitchFamily="2" charset="77"/>
              <a:ea typeface="Playfair Display Bold"/>
              <a:cs typeface="Playfair Display Bold"/>
              <a:sym typeface="Playfair Display Bold"/>
            </a:endParaRPr>
          </a:p>
          <a:p>
            <a:r>
              <a:rPr lang="sv-SE" sz="2400" dirty="0"/>
              <a:t>Den sovande eller vakna Nornan som väver ditt liv</a:t>
            </a:r>
          </a:p>
          <a:p>
            <a:endParaRPr lang="sv-SE" sz="2400" dirty="0"/>
          </a:p>
          <a:p>
            <a:r>
              <a:rPr lang="sv-SE" sz="2400" dirty="0"/>
              <a:t>Vad behöver du välja för att vara vaken och medveten till DIN KROPP, SJÄL &amp; ditt livs väv?</a:t>
            </a:r>
            <a:br>
              <a:rPr lang="sv-SE" sz="3200" dirty="0"/>
            </a:br>
            <a:endParaRPr lang="sv-SE" sz="3200" dirty="0"/>
          </a:p>
          <a:p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38B28C0-9BB8-F60C-8FDB-909F8340A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75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500" b="0" i="0" u="none" strike="noStrike" cap="none" normalizeH="0" baseline="0">
                <a:ln>
                  <a:noFill/>
                </a:ln>
                <a:solidFill>
                  <a:srgbClr val="2E2B2B"/>
                </a:solidFill>
                <a:effectLst/>
                <a:latin typeface="Montserrat" pitchFamily="2" charset="77"/>
              </a:rPr>
              <a:t>18 november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Bildobjekt 4" descr="En bild som visar Människoansikte, person, klädsel, inomhus&#10;&#10;AI-genererat innehåll kan vara felaktigt.">
            <a:extLst>
              <a:ext uri="{FF2B5EF4-FFF2-40B4-BE49-F238E27FC236}">
                <a16:creationId xmlns:a16="http://schemas.microsoft.com/office/drawing/2014/main" id="{66376EF7-506E-DE1E-004E-B2233A2B3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00" y="0"/>
            <a:ext cx="10128457" cy="74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8F832-5B41-94C2-31EB-765846C00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288EE824-A44A-A11A-9F0F-DEB8139AC831}"/>
              </a:ext>
            </a:extLst>
          </p:cNvPr>
          <p:cNvSpPr txBox="1"/>
          <p:nvPr/>
        </p:nvSpPr>
        <p:spPr>
          <a:xfrm>
            <a:off x="4876801" y="990600"/>
            <a:ext cx="4267200" cy="671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 b="1" dirty="0" err="1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Att</a:t>
            </a:r>
            <a:r>
              <a:rPr lang="en-US" sz="4800" b="1" dirty="0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4800" b="1" dirty="0" err="1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läka</a:t>
            </a:r>
            <a:r>
              <a:rPr lang="en-US" sz="4800" b="1" dirty="0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 DÅ nu</a:t>
            </a:r>
          </a:p>
          <a:p>
            <a:br>
              <a:rPr lang="sv-SE" sz="2800" dirty="0"/>
            </a:br>
            <a:r>
              <a:rPr lang="sv-SE" sz="2800" dirty="0"/>
              <a:t>Känna och möta det som varit istället för att hålla fast vid det, släppa taget. </a:t>
            </a:r>
          </a:p>
          <a:p>
            <a:endParaRPr lang="sv-SE" sz="2800" dirty="0"/>
          </a:p>
          <a:p>
            <a:r>
              <a:rPr lang="sv-SE" sz="2800" dirty="0"/>
              <a:t>Så att näringen från dina rötter kan fylla dig med livskraft.</a:t>
            </a:r>
            <a:br>
              <a:rPr lang="sv-SE" sz="3200" dirty="0"/>
            </a:br>
            <a:endParaRPr lang="sv-SE" sz="3200" dirty="0"/>
          </a:p>
          <a:p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B18A195-CFF0-2748-7405-CD1975DDE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75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500" b="0" i="0" u="none" strike="noStrike" cap="none" normalizeH="0" baseline="0">
                <a:ln>
                  <a:noFill/>
                </a:ln>
                <a:solidFill>
                  <a:srgbClr val="2E2B2B"/>
                </a:solidFill>
                <a:effectLst/>
                <a:latin typeface="Montserrat" pitchFamily="2" charset="77"/>
              </a:rPr>
              <a:t>18 november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Bildobjekt 4" descr="En bild som visar Människoansikte, person, klädsel, inomhus&#10;&#10;AI-genererat innehåll kan vara felaktigt.">
            <a:extLst>
              <a:ext uri="{FF2B5EF4-FFF2-40B4-BE49-F238E27FC236}">
                <a16:creationId xmlns:a16="http://schemas.microsoft.com/office/drawing/2014/main" id="{2B630FDE-B2B0-A217-29F1-D675B4018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00" y="0"/>
            <a:ext cx="10128457" cy="74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46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ED2E7-D43A-2293-4597-ACD7F84A4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BF8483D4-CE01-408E-493A-0E2733D8B826}"/>
              </a:ext>
            </a:extLst>
          </p:cNvPr>
          <p:cNvSpPr txBox="1"/>
          <p:nvPr/>
        </p:nvSpPr>
        <p:spPr>
          <a:xfrm>
            <a:off x="4876801" y="990600"/>
            <a:ext cx="3886200" cy="5358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 b="1" dirty="0" err="1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Att</a:t>
            </a:r>
            <a:r>
              <a:rPr lang="en-US" sz="4800" b="1" dirty="0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 VARA nu</a:t>
            </a:r>
          </a:p>
          <a:p>
            <a:br>
              <a:rPr lang="sv-SE" sz="2800" dirty="0"/>
            </a:br>
            <a:r>
              <a:rPr lang="sv-SE" sz="2800" dirty="0"/>
              <a:t>Att VARA närvarande </a:t>
            </a:r>
            <a:br>
              <a:rPr lang="sv-SE" sz="2800" dirty="0"/>
            </a:br>
            <a:r>
              <a:rPr lang="sv-SE" sz="2800" dirty="0"/>
              <a:t>i nuet, det enda vi har.</a:t>
            </a:r>
          </a:p>
          <a:p>
            <a:endParaRPr lang="sv-SE" sz="2800" dirty="0"/>
          </a:p>
          <a:p>
            <a:r>
              <a:rPr lang="sv-SE" sz="2800" dirty="0"/>
              <a:t>STANNA i nuet, kroppen, känslorna, hos dig</a:t>
            </a:r>
          </a:p>
          <a:p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E26D2F7-763D-8A64-D508-47E988163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75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500" b="0" i="0" u="none" strike="noStrike" cap="none" normalizeH="0" baseline="0">
                <a:ln>
                  <a:noFill/>
                </a:ln>
                <a:solidFill>
                  <a:srgbClr val="2E2B2B"/>
                </a:solidFill>
                <a:effectLst/>
                <a:latin typeface="Montserrat" pitchFamily="2" charset="77"/>
              </a:rPr>
              <a:t>18 november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Bildobjekt 4" descr="En bild som visar Människoansikte, person, klädsel, inomhus&#10;&#10;AI-genererat innehåll kan vara felaktigt.">
            <a:extLst>
              <a:ext uri="{FF2B5EF4-FFF2-40B4-BE49-F238E27FC236}">
                <a16:creationId xmlns:a16="http://schemas.microsoft.com/office/drawing/2014/main" id="{470440CB-614B-13EC-F625-D7BAE37D5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00" y="0"/>
            <a:ext cx="10128457" cy="74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7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32BD7-323B-032C-D0DE-AA1FAD94C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1894C63-7857-B79A-EB74-C4E60CEBFBB3}"/>
              </a:ext>
            </a:extLst>
          </p:cNvPr>
          <p:cNvSpPr txBox="1"/>
          <p:nvPr/>
        </p:nvSpPr>
        <p:spPr>
          <a:xfrm>
            <a:off x="4876801" y="990600"/>
            <a:ext cx="4343400" cy="5789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 b="1" dirty="0" err="1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Att</a:t>
            </a:r>
            <a:r>
              <a:rPr lang="en-US" sz="4800" b="1" dirty="0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 LÄNGTA nu</a:t>
            </a:r>
          </a:p>
          <a:p>
            <a:br>
              <a:rPr lang="sv-SE" sz="2800" dirty="0"/>
            </a:br>
            <a:r>
              <a:rPr lang="sv-SE" sz="2800" dirty="0"/>
              <a:t>Att låta din själs längtan och kärlek KÄNNAS nu. Utan strävan, förväntan, jakt. </a:t>
            </a:r>
          </a:p>
          <a:p>
            <a:endParaRPr lang="sv-SE" sz="2800" dirty="0"/>
          </a:p>
          <a:p>
            <a:r>
              <a:rPr lang="sv-SE" sz="2800" dirty="0"/>
              <a:t>Att låta din längtan vara ett frö från din själ. </a:t>
            </a:r>
          </a:p>
          <a:p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45EB4C-9BC6-1164-C2F5-866AF9A7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75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500" b="0" i="0" u="none" strike="noStrike" cap="none" normalizeH="0" baseline="0">
                <a:ln>
                  <a:noFill/>
                </a:ln>
                <a:solidFill>
                  <a:srgbClr val="2E2B2B"/>
                </a:solidFill>
                <a:effectLst/>
                <a:latin typeface="Montserrat" pitchFamily="2" charset="77"/>
              </a:rPr>
              <a:t>18 november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Bildobjekt 4" descr="En bild som visar Människoansikte, person, klädsel, inomhus&#10;&#10;AI-genererat innehåll kan vara felaktigt.">
            <a:extLst>
              <a:ext uri="{FF2B5EF4-FFF2-40B4-BE49-F238E27FC236}">
                <a16:creationId xmlns:a16="http://schemas.microsoft.com/office/drawing/2014/main" id="{88C02476-9641-C32D-685B-56965A943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00" y="0"/>
            <a:ext cx="10128457" cy="74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D5AB1-9D46-D05D-4D1F-04B23C85A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37279822-921D-EE96-6957-B04729836B79}"/>
              </a:ext>
            </a:extLst>
          </p:cNvPr>
          <p:cNvSpPr txBox="1"/>
          <p:nvPr/>
        </p:nvSpPr>
        <p:spPr>
          <a:xfrm>
            <a:off x="4876800" y="762000"/>
            <a:ext cx="4710229" cy="7574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800" b="1" dirty="0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HEMUPPGIFT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b="1" noProof="1">
              <a:ea typeface="Playfair Display"/>
              <a:cs typeface="Playfair Display"/>
              <a:sym typeface="Playfair Displa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noProof="1">
                <a:ea typeface="Playfair Display"/>
                <a:cs typeface="Playfair Display"/>
                <a:sym typeface="Playfair Display"/>
              </a:rPr>
              <a:t>Gör ett altare </a:t>
            </a:r>
            <a:r>
              <a:rPr lang="sv-SE" sz="2400" noProof="1">
                <a:ea typeface="Playfair Display"/>
                <a:cs typeface="Playfair Display"/>
                <a:sym typeface="Playfair Display"/>
              </a:rPr>
              <a:t>för Nornorna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noProof="1">
                <a:ea typeface="Playfair Display"/>
                <a:cs typeface="Playfair Display"/>
                <a:sym typeface="Playfair Display"/>
              </a:rPr>
              <a:t>Välj stillhet, tystnad, gå inåt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noProof="1">
                <a:ea typeface="Playfair Display"/>
                <a:cs typeface="Playfair Display"/>
                <a:sym typeface="Playfair Display"/>
              </a:rPr>
              <a:t>Möt Nornonra </a:t>
            </a:r>
            <a:r>
              <a:rPr lang="sv-SE" sz="2400" noProof="1">
                <a:ea typeface="Playfair Display"/>
                <a:cs typeface="Playfair Display"/>
                <a:sym typeface="Playfair Display"/>
              </a:rPr>
              <a:t>en stund varje dag, gärna på morgonen i meditation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noProof="1">
                <a:ea typeface="Playfair Display"/>
                <a:cs typeface="Playfair Display"/>
                <a:sym typeface="Playfair Display"/>
              </a:rPr>
              <a:t>Soundtrack/låtlista </a:t>
            </a:r>
            <a:r>
              <a:rPr lang="sv-SE" sz="2400" noProof="1">
                <a:ea typeface="Playfair Display"/>
                <a:cs typeface="Playfair Display"/>
                <a:sym typeface="Playfair Display"/>
              </a:rPr>
              <a:t>för din längtan och din själs drömmar</a:t>
            </a:r>
            <a:br>
              <a:rPr lang="sv-SE" sz="2400" noProof="1">
                <a:ea typeface="Playfair Display"/>
                <a:cs typeface="Playfair Display"/>
                <a:sym typeface="Playfair Display"/>
              </a:rPr>
            </a:br>
            <a:endParaRPr lang="sv-SE" sz="2400" noProof="1">
              <a:ea typeface="Playfair Display"/>
              <a:cs typeface="Playfair Display"/>
              <a:sym typeface="Playfair Display"/>
            </a:endParaRPr>
          </a:p>
          <a:p>
            <a:r>
              <a:rPr lang="sv-SE" sz="2400" b="1" noProof="1">
                <a:ea typeface="Playfair Display"/>
                <a:cs typeface="Playfair Display"/>
                <a:sym typeface="Playfair Display"/>
              </a:rPr>
              <a:t>KÄNN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noProof="1">
                <a:ea typeface="Playfair Display"/>
                <a:cs typeface="Playfair Display"/>
                <a:sym typeface="Playfair Display"/>
              </a:rPr>
              <a:t>Vad behöver du för att läka DÅ?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noProof="1">
                <a:ea typeface="Playfair Display"/>
                <a:cs typeface="Playfair Display"/>
                <a:sym typeface="Playfair Display"/>
              </a:rPr>
              <a:t>Välj det som gör dig närvarande NU?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noProof="1">
                <a:ea typeface="Playfair Display"/>
                <a:cs typeface="Playfair Display"/>
                <a:sym typeface="Playfair Display"/>
              </a:rPr>
              <a:t>KÄNN och bejaka din själs längtan</a:t>
            </a:r>
          </a:p>
          <a:p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EBE201C-6370-C2ED-8AC7-3D75A02E9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75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500" b="0" i="0" u="none" strike="noStrike" cap="none" normalizeH="0" baseline="0">
                <a:ln>
                  <a:noFill/>
                </a:ln>
                <a:solidFill>
                  <a:srgbClr val="2E2B2B"/>
                </a:solidFill>
                <a:effectLst/>
                <a:latin typeface="Montserrat" pitchFamily="2" charset="77"/>
              </a:rPr>
              <a:t>18 november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Bildobjekt 4" descr="En bild som visar Människoansikte, person, klädsel, inomhus&#10;&#10;AI-genererat innehåll kan vara felaktigt.">
            <a:extLst>
              <a:ext uri="{FF2B5EF4-FFF2-40B4-BE49-F238E27FC236}">
                <a16:creationId xmlns:a16="http://schemas.microsoft.com/office/drawing/2014/main" id="{99CE99E4-8529-9653-ACDC-5237BA0FC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00" y="0"/>
            <a:ext cx="10128457" cy="74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6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7404E-512E-C63A-DD66-A2CA678E1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66725D22-9DCF-2AF5-AF7B-01EE51968F07}"/>
              </a:ext>
            </a:extLst>
          </p:cNvPr>
          <p:cNvSpPr txBox="1"/>
          <p:nvPr/>
        </p:nvSpPr>
        <p:spPr>
          <a:xfrm>
            <a:off x="4704055" y="457200"/>
            <a:ext cx="4710229" cy="756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800" b="1" dirty="0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RESAN</a:t>
            </a:r>
          </a:p>
          <a:p>
            <a:r>
              <a:rPr lang="en-US" dirty="0" err="1">
                <a:ea typeface="Playfair Display"/>
                <a:cs typeface="Playfair Display"/>
                <a:sym typeface="Playfair Display"/>
              </a:rPr>
              <a:t>Möta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Urd, det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förflutna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–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erkänna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,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känna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och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rena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.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Låta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rötterna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fyllas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med ljus,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näring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och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livskraft</a:t>
            </a:r>
            <a:endParaRPr lang="en-US" dirty="0">
              <a:ea typeface="Playfair Display"/>
              <a:cs typeface="Playfair Display"/>
              <a:sym typeface="Playfair Display"/>
            </a:endParaRPr>
          </a:p>
          <a:p>
            <a:endParaRPr lang="en-US" dirty="0">
              <a:ea typeface="Playfair Display"/>
              <a:cs typeface="Playfair Display"/>
              <a:sym typeface="Playfair Display"/>
            </a:endParaRPr>
          </a:p>
          <a:p>
            <a:r>
              <a:rPr lang="en-US" dirty="0" err="1">
                <a:ea typeface="Playfair Display"/>
                <a:cs typeface="Playfair Display"/>
                <a:sym typeface="Playfair Display"/>
              </a:rPr>
              <a:t>Möta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Verdandi, det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som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hindrar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dig från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att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vara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nu. Rena det och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fyllas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med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närvaro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, magi och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förundran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.</a:t>
            </a:r>
          </a:p>
          <a:p>
            <a:endParaRPr lang="en-US" dirty="0">
              <a:ea typeface="Playfair Display"/>
              <a:cs typeface="Playfair Display"/>
              <a:sym typeface="Playfair Display"/>
            </a:endParaRPr>
          </a:p>
          <a:p>
            <a:r>
              <a:rPr lang="en-US" dirty="0" err="1">
                <a:ea typeface="Playfair Display"/>
                <a:cs typeface="Playfair Display"/>
                <a:sym typeface="Playfair Display"/>
              </a:rPr>
              <a:t>Möta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oro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och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tvivel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inför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framtiden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. Rena det och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bejaka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din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längtan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. </a:t>
            </a:r>
          </a:p>
          <a:p>
            <a:endParaRPr lang="en-US" dirty="0">
              <a:ea typeface="Playfair Display"/>
              <a:cs typeface="Playfair Display"/>
              <a:sym typeface="Playfair Display"/>
            </a:endParaRPr>
          </a:p>
          <a:p>
            <a:r>
              <a:rPr lang="en-US" dirty="0" err="1">
                <a:ea typeface="Playfair Display"/>
                <a:cs typeface="Playfair Display"/>
                <a:sym typeface="Playfair Display"/>
              </a:rPr>
              <a:t>Känn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din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längtan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NU. </a:t>
            </a:r>
          </a:p>
          <a:p>
            <a:endParaRPr lang="en-US" dirty="0">
              <a:ea typeface="Playfair Display"/>
              <a:cs typeface="Playfair Display"/>
              <a:sym typeface="Playfair Display"/>
            </a:endParaRPr>
          </a:p>
          <a:p>
            <a:r>
              <a:rPr lang="en-US" dirty="0">
                <a:ea typeface="Playfair Display"/>
                <a:cs typeface="Playfair Display"/>
                <a:sym typeface="Playfair Display"/>
              </a:rPr>
              <a:t>Ta med din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längtan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ner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i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Urds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brunn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och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låt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den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få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bada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I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ursprungets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källa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och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få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slå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rot.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Så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din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längtan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får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näring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och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livskraft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. </a:t>
            </a:r>
          </a:p>
          <a:p>
            <a:endParaRPr lang="en-US" dirty="0">
              <a:ea typeface="Playfair Display"/>
              <a:cs typeface="Playfair Display"/>
              <a:sym typeface="Playfair Display"/>
            </a:endParaRPr>
          </a:p>
          <a:p>
            <a:r>
              <a:rPr lang="en-US" dirty="0">
                <a:ea typeface="Playfair Display"/>
                <a:cs typeface="Playfair Display"/>
                <a:sym typeface="Playfair Display"/>
              </a:rPr>
              <a:t>Ta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emot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en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Gåva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från Nornorna för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att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vaket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väva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 din </a:t>
            </a:r>
            <a:r>
              <a:rPr lang="en-US" dirty="0" err="1">
                <a:ea typeface="Playfair Display"/>
                <a:cs typeface="Playfair Display"/>
                <a:sym typeface="Playfair Display"/>
              </a:rPr>
              <a:t>livsväv</a:t>
            </a:r>
            <a:r>
              <a:rPr lang="en-US" dirty="0">
                <a:ea typeface="Playfair Display"/>
                <a:cs typeface="Playfair Display"/>
                <a:sym typeface="Playfair Display"/>
              </a:rPr>
              <a:t>.</a:t>
            </a: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38E760E-07FF-432B-6C86-B39F325E6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75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500" b="0" i="0" u="none" strike="noStrike" cap="none" normalizeH="0" baseline="0">
                <a:ln>
                  <a:noFill/>
                </a:ln>
                <a:solidFill>
                  <a:srgbClr val="2E2B2B"/>
                </a:solidFill>
                <a:effectLst/>
                <a:latin typeface="Montserrat" pitchFamily="2" charset="77"/>
              </a:rPr>
              <a:t>18 november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Bildobjekt 4" descr="En bild som visar Människoansikte, person, klädsel, inomhus&#10;&#10;AI-genererat innehåll kan vara felaktigt.">
            <a:extLst>
              <a:ext uri="{FF2B5EF4-FFF2-40B4-BE49-F238E27FC236}">
                <a16:creationId xmlns:a16="http://schemas.microsoft.com/office/drawing/2014/main" id="{7BBFC2CF-1DF8-030D-1B31-7CCD2C8D7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00" y="0"/>
            <a:ext cx="10128457" cy="74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4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illustration, tecknad serie, konst&#10;&#10;AI-genererat innehåll kan vara felaktigt.">
            <a:extLst>
              <a:ext uri="{FF2B5EF4-FFF2-40B4-BE49-F238E27FC236}">
                <a16:creationId xmlns:a16="http://schemas.microsoft.com/office/drawing/2014/main" id="{4C29A902-58CF-7F3B-EDF9-BAFC89640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685800"/>
            <a:ext cx="10976971" cy="61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0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9" y="0"/>
            <a:ext cx="9751161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2209" cy="73152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Bildobjekt 4" descr="En bild som visar vax, Ljusstake, belysning, flamma&#10;&#10;AI-genererat innehåll kan vara felaktigt.">
            <a:extLst>
              <a:ext uri="{FF2B5EF4-FFF2-40B4-BE49-F238E27FC236}">
                <a16:creationId xmlns:a16="http://schemas.microsoft.com/office/drawing/2014/main" id="{D89D80F5-6CA2-5CB0-B1B2-A953D2638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875" y="-247338"/>
            <a:ext cx="11499931" cy="75438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0651C6BD-85E6-214C-1DE9-934356922D8B}"/>
              </a:ext>
            </a:extLst>
          </p:cNvPr>
          <p:cNvSpPr txBox="1"/>
          <p:nvPr/>
        </p:nvSpPr>
        <p:spPr>
          <a:xfrm>
            <a:off x="5105400" y="1219200"/>
            <a:ext cx="3057751" cy="202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Playfair Display" pitchFamily="2" charset="77"/>
                <a:ea typeface="+mj-ea"/>
                <a:cs typeface="+mj-cs"/>
                <a:sym typeface="Playfair Display Bold"/>
              </a:rPr>
              <a:t>VÄGEN IN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  <a:sym typeface="Playfair Display Bold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  <a:sym typeface="Playfair Display Bold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  <a:sym typeface="Playfair Display Bold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C78E9C5-9ED0-D4A0-E265-4E0D44850F44}"/>
              </a:ext>
            </a:extLst>
          </p:cNvPr>
          <p:cNvSpPr txBox="1"/>
          <p:nvPr/>
        </p:nvSpPr>
        <p:spPr>
          <a:xfrm>
            <a:off x="5105400" y="1696505"/>
            <a:ext cx="5257800" cy="39922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sym typeface="Playfair Display Bold"/>
              </a:rPr>
              <a:t>V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i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möter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en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Gudinna per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månad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sym typeface="Playfair Display Bold"/>
              </a:rPr>
              <a:t>GE HENNE PLATS I DITT LIV.</a:t>
            </a:r>
            <a:br>
              <a:rPr lang="en-US" sz="2000" b="1" dirty="0">
                <a:solidFill>
                  <a:schemeClr val="bg1"/>
                </a:solidFill>
                <a:sym typeface="Playfair Display Bold"/>
              </a:rPr>
            </a:br>
            <a:endParaRPr lang="en-US" sz="2000" b="1" dirty="0">
              <a:solidFill>
                <a:schemeClr val="bg1"/>
              </a:solidFill>
              <a:sym typeface="Playfair Display Bold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sym typeface="Playfair Display Bold"/>
              </a:rPr>
              <a:t>Skapa </a:t>
            </a:r>
            <a:r>
              <a:rPr lang="en-US" sz="2000" b="1" dirty="0" err="1">
                <a:solidFill>
                  <a:schemeClr val="bg1"/>
                </a:solidFill>
                <a:sym typeface="Playfair Display Bold"/>
              </a:rPr>
              <a:t>ett</a:t>
            </a:r>
            <a:r>
              <a:rPr lang="en-US" sz="2000" b="1" dirty="0">
                <a:solidFill>
                  <a:schemeClr val="bg1"/>
                </a:solidFill>
                <a:sym typeface="Playfair Display Bold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sym typeface="Playfair Display Bold"/>
              </a:rPr>
              <a:t>altare</a:t>
            </a:r>
            <a:r>
              <a:rPr lang="en-US" sz="2000" b="1" dirty="0">
                <a:solidFill>
                  <a:schemeClr val="bg1"/>
                </a:solidFill>
                <a:sym typeface="Playfair Display Bold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för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henne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med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symboler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</a:t>
            </a:r>
            <a:br>
              <a:rPr lang="en-US" sz="2000" dirty="0">
                <a:solidFill>
                  <a:schemeClr val="bg1"/>
                </a:solidFill>
                <a:sym typeface="Playfair Display Bold"/>
              </a:rPr>
            </a:b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som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påminner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dig om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henne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och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hennes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kvaliteter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.</a:t>
            </a:r>
            <a:br>
              <a:rPr lang="en-US" sz="2000" dirty="0">
                <a:solidFill>
                  <a:schemeClr val="bg1"/>
                </a:solidFill>
                <a:sym typeface="Playfair Display Bold"/>
              </a:rPr>
            </a:br>
            <a:endParaRPr lang="en-US" sz="2000" dirty="0">
              <a:solidFill>
                <a:schemeClr val="bg1"/>
              </a:solidFill>
              <a:sym typeface="Playfair Display Bold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sym typeface="Playfair Display Bold"/>
              </a:rPr>
              <a:t>Ge dig </a:t>
            </a:r>
            <a:r>
              <a:rPr lang="en-US" sz="2000" b="1" dirty="0" err="1">
                <a:solidFill>
                  <a:schemeClr val="bg1"/>
                </a:solidFill>
                <a:sym typeface="Playfair Display Bold"/>
              </a:rPr>
              <a:t>tid</a:t>
            </a:r>
            <a:r>
              <a:rPr lang="en-US" sz="2000" b="1" dirty="0">
                <a:solidFill>
                  <a:schemeClr val="bg1"/>
                </a:solidFill>
                <a:sym typeface="Playfair Display Bold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sym typeface="Playfair Display Bold"/>
              </a:rPr>
              <a:t>en</a:t>
            </a:r>
            <a:r>
              <a:rPr lang="en-US" sz="2000" b="1" dirty="0">
                <a:solidFill>
                  <a:schemeClr val="bg1"/>
                </a:solidFill>
                <a:sym typeface="Playfair Display Bold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sym typeface="Playfair Display Bold"/>
              </a:rPr>
              <a:t>stund</a:t>
            </a:r>
            <a:r>
              <a:rPr lang="en-US" sz="2000" b="1" dirty="0">
                <a:solidFill>
                  <a:schemeClr val="bg1"/>
                </a:solidFill>
                <a:sym typeface="Playfair Display Bold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sym typeface="Playfair Display Bold"/>
              </a:rPr>
              <a:t>varje</a:t>
            </a:r>
            <a:r>
              <a:rPr lang="en-US" sz="2000" b="1" dirty="0">
                <a:solidFill>
                  <a:schemeClr val="bg1"/>
                </a:solidFill>
                <a:sym typeface="Playfair Display Bold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sym typeface="Playfair Display Bold"/>
              </a:rPr>
              <a:t>dag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,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gärna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på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morgonen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för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att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bjuda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in Gudinnan t ex </a:t>
            </a:r>
            <a:br>
              <a:rPr lang="en-US" sz="2000" dirty="0">
                <a:solidFill>
                  <a:schemeClr val="bg1"/>
                </a:solidFill>
                <a:sym typeface="Playfair Display Bold"/>
              </a:rPr>
            </a:b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i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meditation.</a:t>
            </a:r>
            <a:br>
              <a:rPr lang="en-US" sz="2000" dirty="0">
                <a:solidFill>
                  <a:schemeClr val="bg1"/>
                </a:solidFill>
                <a:sym typeface="Playfair Display Bold"/>
              </a:rPr>
            </a:br>
            <a:endParaRPr lang="en-US" sz="2000" dirty="0">
              <a:solidFill>
                <a:schemeClr val="bg1"/>
              </a:solidFill>
              <a:sym typeface="Playfair Display Bold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sym typeface="Playfair Display Bold"/>
              </a:rPr>
              <a:t>Prata med Gudinnan 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–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ställ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frågor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, dela, </a:t>
            </a:r>
            <a:br>
              <a:rPr lang="en-US" sz="2000" dirty="0">
                <a:solidFill>
                  <a:schemeClr val="bg1"/>
                </a:solidFill>
                <a:sym typeface="Playfair Display Bold"/>
              </a:rPr>
            </a:b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prata med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henne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,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ge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henne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dina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problem/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bördor</a:t>
            </a:r>
            <a:r>
              <a:rPr lang="en-US" sz="2000" dirty="0">
                <a:solidFill>
                  <a:schemeClr val="bg1"/>
                </a:solidFill>
                <a:sym typeface="Playfair Display Bold"/>
              </a:rPr>
              <a:t> och be om </a:t>
            </a:r>
            <a:r>
              <a:rPr lang="en-US" sz="2000" dirty="0" err="1">
                <a:solidFill>
                  <a:schemeClr val="bg1"/>
                </a:solidFill>
                <a:sym typeface="Playfair Display Bold"/>
              </a:rPr>
              <a:t>vägledning</a:t>
            </a:r>
            <a:endParaRPr lang="en-US" sz="2000" dirty="0">
              <a:solidFill>
                <a:schemeClr val="bg1"/>
              </a:solidFill>
              <a:sym typeface="Playfair Display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F79684-4A69-5E64-ABD4-21744BB9A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9" y="0"/>
            <a:ext cx="9751161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2209" cy="73152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Bildobjekt 8" descr="En bild som visar klädsel, person, utomhus, Ögonblicksbild&#10;&#10;AI-genererat innehåll kan vara felaktigt.">
            <a:extLst>
              <a:ext uri="{FF2B5EF4-FFF2-40B4-BE49-F238E27FC236}">
                <a16:creationId xmlns:a16="http://schemas.microsoft.com/office/drawing/2014/main" id="{925EC2AF-8A35-FC41-E3BC-04755967E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879"/>
          <a:stretch>
            <a:fillRect/>
          </a:stretch>
        </p:blipFill>
        <p:spPr>
          <a:xfrm>
            <a:off x="5030449" y="-152400"/>
            <a:ext cx="6607598" cy="7467600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10C80DAD-E85C-A2FF-9C5A-9926BADD0F90}"/>
              </a:ext>
            </a:extLst>
          </p:cNvPr>
          <p:cNvSpPr txBox="1"/>
          <p:nvPr/>
        </p:nvSpPr>
        <p:spPr>
          <a:xfrm>
            <a:off x="479685" y="1066800"/>
            <a:ext cx="3057751" cy="202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latin typeface="Playfair Display" pitchFamily="2" charset="77"/>
                <a:ea typeface="+mj-ea"/>
                <a:cs typeface="+mj-cs"/>
                <a:sym typeface="Playfair Display Bold"/>
              </a:rPr>
              <a:t>True Budy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dirty="0">
              <a:latin typeface="+mj-lt"/>
              <a:ea typeface="+mj-ea"/>
              <a:cs typeface="+mj-cs"/>
              <a:sym typeface="Playfair Display Bold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dirty="0">
              <a:latin typeface="+mj-lt"/>
              <a:ea typeface="+mj-ea"/>
              <a:cs typeface="+mj-cs"/>
              <a:sym typeface="Playfair Display Bold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dirty="0">
              <a:latin typeface="+mj-lt"/>
              <a:ea typeface="+mj-ea"/>
              <a:cs typeface="+mj-cs"/>
              <a:sym typeface="Playfair Display Bold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895AD527-2FE3-17A0-1C1E-2BE4E6A8F587}"/>
              </a:ext>
            </a:extLst>
          </p:cNvPr>
          <p:cNvSpPr txBox="1"/>
          <p:nvPr/>
        </p:nvSpPr>
        <p:spPr>
          <a:xfrm>
            <a:off x="457200" y="1981200"/>
            <a:ext cx="4265952" cy="399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500" b="1" noProof="1">
                <a:sym typeface="Playfair Display Bold"/>
              </a:rPr>
              <a:t>Valfri möjlighet, en ny per månad. SVARA på mail inför nästa träff i december OM du önskar en True Budy december-januari.</a:t>
            </a:r>
            <a:br>
              <a:rPr lang="sv-SE" sz="1500" b="1" noProof="1">
                <a:sym typeface="Playfair Display Bold"/>
              </a:rPr>
            </a:br>
            <a:endParaRPr lang="sv-SE" sz="1500" b="1" noProof="1">
              <a:sym typeface="Playfair Display Bold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500" noProof="1">
                <a:sym typeface="Playfair Display Bold"/>
              </a:rPr>
              <a:t>Kontakt 1 gång i veckan t ex 20 min; 10 min delning/person. Sätt tiden!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500" noProof="1">
                <a:sym typeface="Playfair Display Bold"/>
              </a:rPr>
              <a:t>DELA upplevelser av kontakt med Kropp, själ, Gudinnan och naturen.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500" noProof="1">
                <a:sym typeface="Playfair Display Bold"/>
              </a:rPr>
              <a:t>LYSSNA på varandra utan att ge råd, komma med lösningar eller förslag.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500" noProof="1">
                <a:sym typeface="Playfair Display Bold"/>
              </a:rPr>
              <a:t>LYSSNA med hjärtat i närvaro.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500" noProof="1">
                <a:sym typeface="Playfair Display Bold"/>
              </a:rPr>
              <a:t>BEVITTNA varandras process I kärlek och öppenhet bortom bedömande, värderingar och åsikter. </a:t>
            </a:r>
          </a:p>
        </p:txBody>
      </p:sp>
    </p:spTree>
    <p:extLst>
      <p:ext uri="{BB962C8B-B14F-4D97-AF65-F5344CB8AC3E}">
        <p14:creationId xmlns:p14="http://schemas.microsoft.com/office/powerpoint/2010/main" val="154221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2F706-7901-91E5-6F45-64B4757E2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Människoansikte, staty, klädsel&#10;&#10;AI-genererat innehåll kan vara felaktigt.">
            <a:extLst>
              <a:ext uri="{FF2B5EF4-FFF2-40B4-BE49-F238E27FC236}">
                <a16:creationId xmlns:a16="http://schemas.microsoft.com/office/drawing/2014/main" id="{6E93BD8A-AC5A-D660-9F99-727C7DCA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1" y="-533400"/>
            <a:ext cx="10866120" cy="1185152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26C521B-8179-CF2B-74FC-C0EB617A2A2A}"/>
              </a:ext>
            </a:extLst>
          </p:cNvPr>
          <p:cNvSpPr txBox="1"/>
          <p:nvPr/>
        </p:nvSpPr>
        <p:spPr>
          <a:xfrm>
            <a:off x="5257800" y="1295400"/>
            <a:ext cx="4969623" cy="178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8"/>
              </a:lnSpc>
            </a:pPr>
            <a:r>
              <a:rPr lang="en-US" sz="3886" b="1" dirty="0">
                <a:solidFill>
                  <a:srgbClr val="EBD9C9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Gudinnan NATT</a:t>
            </a:r>
            <a:endParaRPr lang="en-US" sz="3886" b="1" dirty="0">
              <a:solidFill>
                <a:srgbClr val="FF3131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algn="l">
              <a:lnSpc>
                <a:spcPts val="2849"/>
              </a:lnSpc>
            </a:pPr>
            <a:endParaRPr lang="en-US" sz="3886" b="1" dirty="0">
              <a:solidFill>
                <a:srgbClr val="FF3131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algn="l">
              <a:lnSpc>
                <a:spcPts val="2849"/>
              </a:lnSpc>
            </a:pPr>
            <a:endParaRPr lang="en-US" sz="3886" b="1" dirty="0">
              <a:solidFill>
                <a:srgbClr val="FF3131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algn="l">
              <a:lnSpc>
                <a:spcPts val="3804"/>
              </a:lnSpc>
            </a:pPr>
            <a:endParaRPr lang="en-US" sz="3886" b="1" dirty="0">
              <a:solidFill>
                <a:srgbClr val="FF3131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CF571E03-1912-4B68-2F2B-C4D860E880A7}"/>
              </a:ext>
            </a:extLst>
          </p:cNvPr>
          <p:cNvSpPr txBox="1"/>
          <p:nvPr/>
        </p:nvSpPr>
        <p:spPr>
          <a:xfrm>
            <a:off x="5274038" y="1899625"/>
            <a:ext cx="3946161" cy="1171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9"/>
              </a:lnSpc>
            </a:pPr>
            <a:r>
              <a:rPr lang="sv-SE" sz="2400" dirty="0">
                <a:solidFill>
                  <a:schemeClr val="bg1"/>
                </a:solidFill>
              </a:rPr>
              <a:t>Håller dig likt en urmoder </a:t>
            </a:r>
            <a:br>
              <a:rPr lang="sv-SE" sz="2400" dirty="0">
                <a:solidFill>
                  <a:schemeClr val="bg1"/>
                </a:solidFill>
              </a:rPr>
            </a:br>
            <a:r>
              <a:rPr lang="sv-SE" sz="2400" dirty="0">
                <a:solidFill>
                  <a:schemeClr val="bg1"/>
                </a:solidFill>
              </a:rPr>
              <a:t>i Kärlekens famn. Låt henne förbli hos och med dig.</a:t>
            </a:r>
            <a:endParaRPr lang="en-US" sz="3200" dirty="0">
              <a:solidFill>
                <a:schemeClr val="bg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38030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EE174-C943-0075-B8E7-C88ECF725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36B0E48C-AA56-49FF-AE70-ED1E4026E1F3}"/>
              </a:ext>
            </a:extLst>
          </p:cNvPr>
          <p:cNvSpPr txBox="1"/>
          <p:nvPr/>
        </p:nvSpPr>
        <p:spPr>
          <a:xfrm>
            <a:off x="4876800" y="990600"/>
            <a:ext cx="4710229" cy="7715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1"/>
              </a:lnSpc>
            </a:pPr>
            <a:r>
              <a:rPr lang="en-US" sz="4800" b="1" dirty="0" err="1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Nornorna</a:t>
            </a:r>
            <a:endParaRPr lang="en-US" sz="4800" b="1" dirty="0">
              <a:latin typeface="Playfair Display" pitchFamily="2" charset="77"/>
              <a:ea typeface="Playfair Display Bold"/>
              <a:cs typeface="Playfair Display Bold"/>
              <a:sym typeface="Playfair Display Bold"/>
            </a:endParaRPr>
          </a:p>
          <a:p>
            <a:r>
              <a:rPr lang="sv-SE" sz="2400" dirty="0"/>
              <a:t>Framträder tidigt i skapelsen</a:t>
            </a:r>
          </a:p>
          <a:p>
            <a:endParaRPr lang="sv-SE" sz="2400" dirty="0"/>
          </a:p>
          <a:p>
            <a:r>
              <a:rPr lang="sv-SE" sz="2400" dirty="0"/>
              <a:t>Ger lag, ordning och öde till Livet. </a:t>
            </a:r>
          </a:p>
          <a:p>
            <a:r>
              <a:rPr lang="sv-SE" sz="2400" dirty="0"/>
              <a:t>De ger riktning till Livets potential </a:t>
            </a:r>
            <a:r>
              <a:rPr lang="sv-SE" sz="2000" dirty="0"/>
              <a:t>(annars drivande potential utan riktning) </a:t>
            </a:r>
          </a:p>
          <a:p>
            <a:endParaRPr lang="sv-SE" sz="2400" dirty="0"/>
          </a:p>
          <a:p>
            <a:r>
              <a:rPr lang="sv-SE" sz="2400" dirty="0"/>
              <a:t>Beskrivs som de mest kraftfulla bestämmande krafterna i Kosmos. </a:t>
            </a:r>
            <a:br>
              <a:rPr lang="sv-SE" sz="2400" dirty="0"/>
            </a:br>
            <a:r>
              <a:rPr lang="sv-SE" sz="2400" dirty="0"/>
              <a:t>Skapade liv och beslutade om dess öde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Varje människa har en egen ödesnorna/Gudinna</a:t>
            </a:r>
          </a:p>
          <a:p>
            <a:endParaRPr lang="sv-SE" sz="3200" dirty="0"/>
          </a:p>
          <a:p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6EE2873-02DD-0E71-81B5-63FCE6E15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75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500" b="0" i="0" u="none" strike="noStrike" cap="none" normalizeH="0" baseline="0">
                <a:ln>
                  <a:noFill/>
                </a:ln>
                <a:solidFill>
                  <a:srgbClr val="2E2B2B"/>
                </a:solidFill>
                <a:effectLst/>
                <a:latin typeface="Montserrat" pitchFamily="2" charset="77"/>
              </a:rPr>
              <a:t>18 november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Bildobjekt 4" descr="En bild som visar Människoansikte, person, klädsel, inomhus&#10;&#10;AI-genererat innehåll kan vara felaktigt.">
            <a:extLst>
              <a:ext uri="{FF2B5EF4-FFF2-40B4-BE49-F238E27FC236}">
                <a16:creationId xmlns:a16="http://schemas.microsoft.com/office/drawing/2014/main" id="{168C8CFF-49E4-0427-EE35-B66841A2E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00" y="0"/>
            <a:ext cx="10128457" cy="74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4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9E61E-2BCA-D7AB-837F-3904CCA09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998B60F-CF85-3397-3689-191BCA594D79}"/>
              </a:ext>
            </a:extLst>
          </p:cNvPr>
          <p:cNvSpPr txBox="1"/>
          <p:nvPr/>
        </p:nvSpPr>
        <p:spPr>
          <a:xfrm>
            <a:off x="4876800" y="990600"/>
            <a:ext cx="4710229" cy="746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1"/>
              </a:lnSpc>
            </a:pPr>
            <a:r>
              <a:rPr lang="en-US" sz="4800" b="1" dirty="0" err="1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Nornorna</a:t>
            </a:r>
            <a:endParaRPr lang="en-US" sz="4800" b="1" dirty="0">
              <a:latin typeface="Playfair Display" pitchFamily="2" charset="77"/>
              <a:ea typeface="Playfair Display Bold"/>
              <a:cs typeface="Playfair Display Bold"/>
              <a:sym typeface="Playfair Display Bold"/>
            </a:endParaRPr>
          </a:p>
          <a:p>
            <a:r>
              <a:rPr lang="sv-SE" sz="3200" dirty="0"/>
              <a:t>Väver Livets väv </a:t>
            </a:r>
          </a:p>
          <a:p>
            <a:endParaRPr lang="sv-SE" sz="3200" dirty="0"/>
          </a:p>
          <a:p>
            <a:r>
              <a:rPr lang="sv-SE" sz="2800" dirty="0"/>
              <a:t>De väver vid rötterna till Livets träd, Yggdrasil (kroppen) intill Urds brunn och vattnar trädets rötter</a:t>
            </a:r>
          </a:p>
          <a:p>
            <a:endParaRPr lang="sv-SE" sz="2800" dirty="0"/>
          </a:p>
          <a:p>
            <a:r>
              <a:rPr lang="sv-SE" sz="2800" dirty="0"/>
              <a:t>Gyllene heligt vatten </a:t>
            </a:r>
            <a:br>
              <a:rPr lang="sv-SE" sz="2800" dirty="0"/>
            </a:br>
            <a:r>
              <a:rPr lang="sv-SE" sz="2800" dirty="0"/>
              <a:t>– ursprungets källa…</a:t>
            </a:r>
          </a:p>
          <a:p>
            <a:br>
              <a:rPr lang="sv-SE" sz="3200" dirty="0"/>
            </a:br>
            <a:endParaRPr lang="sv-SE" sz="3200" dirty="0"/>
          </a:p>
          <a:p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37DE4A8-BB7C-1870-360B-AB7379966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75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500" b="0" i="0" u="none" strike="noStrike" cap="none" normalizeH="0" baseline="0">
                <a:ln>
                  <a:noFill/>
                </a:ln>
                <a:solidFill>
                  <a:srgbClr val="2E2B2B"/>
                </a:solidFill>
                <a:effectLst/>
                <a:latin typeface="Montserrat" pitchFamily="2" charset="77"/>
              </a:rPr>
              <a:t>18 november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Bildobjekt 4" descr="En bild som visar Människoansikte, person, klädsel, inomhus&#10;&#10;AI-genererat innehåll kan vara felaktigt.">
            <a:extLst>
              <a:ext uri="{FF2B5EF4-FFF2-40B4-BE49-F238E27FC236}">
                <a16:creationId xmlns:a16="http://schemas.microsoft.com/office/drawing/2014/main" id="{A5449392-B854-5A8C-7309-03EF6FF4D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00" y="0"/>
            <a:ext cx="10128457" cy="74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4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A21F6-8A7C-AD3D-4A94-22A6A24A2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BD77B28D-B3D5-AB6E-D29E-5054995396DA}"/>
              </a:ext>
            </a:extLst>
          </p:cNvPr>
          <p:cNvSpPr txBox="1"/>
          <p:nvPr/>
        </p:nvSpPr>
        <p:spPr>
          <a:xfrm>
            <a:off x="4876800" y="990600"/>
            <a:ext cx="4710229" cy="7284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1"/>
              </a:lnSpc>
            </a:pPr>
            <a:r>
              <a:rPr lang="en-US" sz="4800" b="1" dirty="0" err="1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Nornorna</a:t>
            </a:r>
            <a:endParaRPr lang="en-US" sz="4800" b="1" dirty="0">
              <a:latin typeface="Playfair Display" pitchFamily="2" charset="77"/>
              <a:ea typeface="Playfair Display Bold"/>
              <a:cs typeface="Playfair Display Bold"/>
              <a:sym typeface="Playfair Display Bold"/>
            </a:endParaRPr>
          </a:p>
          <a:p>
            <a:r>
              <a:rPr lang="sv-SE" sz="3200" dirty="0"/>
              <a:t>Väver livets väv </a:t>
            </a:r>
          </a:p>
          <a:p>
            <a:endParaRPr lang="sv-S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Äldsta nornan Urd (ursprung, början) håller livets ”instruktion”, hjälper dig att läka det förflutna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Verdandi öppnar dig för nuet (blivandet, varande, sker nu)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Skuld guidar dig att drömma framtiden intill varande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Kalla in dem…</a:t>
            </a:r>
            <a:br>
              <a:rPr lang="sv-SE" sz="3200" dirty="0"/>
            </a:br>
            <a:endParaRPr lang="sv-SE" sz="3200" dirty="0"/>
          </a:p>
          <a:p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9271361-6AA3-8D3A-7042-B5177EDC0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75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500" b="0" i="0" u="none" strike="noStrike" cap="none" normalizeH="0" baseline="0">
                <a:ln>
                  <a:noFill/>
                </a:ln>
                <a:solidFill>
                  <a:srgbClr val="2E2B2B"/>
                </a:solidFill>
                <a:effectLst/>
                <a:latin typeface="Montserrat" pitchFamily="2" charset="77"/>
              </a:rPr>
              <a:t>18 november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Bildobjekt 4" descr="En bild som visar Människoansikte, person, klädsel, inomhus&#10;&#10;AI-genererat innehåll kan vara felaktigt.">
            <a:extLst>
              <a:ext uri="{FF2B5EF4-FFF2-40B4-BE49-F238E27FC236}">
                <a16:creationId xmlns:a16="http://schemas.microsoft.com/office/drawing/2014/main" id="{E3165FC1-37CE-5CC3-DCCD-8BBD6CFD7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00" y="0"/>
            <a:ext cx="10128457" cy="74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3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E1CBB-CF7F-9174-D9D1-BCB4379A0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E2DA389-2DFB-5B4D-B68E-E73EF1E8CA73}"/>
              </a:ext>
            </a:extLst>
          </p:cNvPr>
          <p:cNvSpPr txBox="1"/>
          <p:nvPr/>
        </p:nvSpPr>
        <p:spPr>
          <a:xfrm>
            <a:off x="4267200" y="990600"/>
            <a:ext cx="5029200" cy="8410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41"/>
              </a:lnSpc>
            </a:pPr>
            <a:r>
              <a:rPr lang="en-US" sz="4800" b="1" dirty="0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Dela </a:t>
            </a:r>
            <a:r>
              <a:rPr lang="en-US" sz="4800" b="1" dirty="0" err="1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tryggt</a:t>
            </a:r>
            <a:r>
              <a:rPr lang="en-US" sz="4800" b="1" dirty="0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  <a:t>…</a:t>
            </a:r>
            <a:br>
              <a:rPr lang="en-US" sz="4800" b="1" dirty="0">
                <a:latin typeface="Playfair Display" pitchFamily="2" charset="77"/>
                <a:ea typeface="Playfair Display Bold"/>
                <a:cs typeface="Playfair Display Bold"/>
                <a:sym typeface="Playfair Display Bold"/>
              </a:rPr>
            </a:br>
            <a:endParaRPr lang="en-US" sz="4800" b="1" dirty="0">
              <a:latin typeface="Playfair Display" pitchFamily="2" charset="77"/>
              <a:ea typeface="Playfair Display Bold"/>
              <a:cs typeface="Playfair Display Bold"/>
              <a:sym typeface="Playfair Display Bold"/>
            </a:endParaRPr>
          </a:p>
          <a:p>
            <a:r>
              <a:rPr lang="sv-SE" b="1" dirty="0"/>
              <a:t>Med möjligheten att bli bevittnad i kärlek </a:t>
            </a:r>
            <a:r>
              <a:rPr lang="sv-SE" dirty="0"/>
              <a:t>– utan goda råd, lösningar, tröst. Bara bevittnas i det du väljer att dela.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•        Finns det något i det förflutna som ännu påverkar och tar energi från dig? Hur skulle det kännas att lämna det till Nornan Urd för att läka det som varit i djupet? </a:t>
            </a:r>
            <a:br>
              <a:rPr lang="sv-SE" dirty="0"/>
            </a:br>
            <a:endParaRPr lang="sv-SE" dirty="0"/>
          </a:p>
          <a:p>
            <a:r>
              <a:rPr lang="sv-SE" dirty="0"/>
              <a:t>•        På vilka sätt flyr du från att vara i nuet? Vad skulle det ge dig att vara mer närvarande?</a:t>
            </a:r>
            <a:br>
              <a:rPr lang="sv-SE" dirty="0"/>
            </a:br>
            <a:endParaRPr lang="sv-SE" dirty="0"/>
          </a:p>
          <a:p>
            <a:r>
              <a:rPr lang="sv-SE" dirty="0"/>
              <a:t>•        Vad är det som oroar dig inför framtiden och hur påverkar oron dig, din kraft och din energi?</a:t>
            </a:r>
            <a:br>
              <a:rPr lang="sv-SE" dirty="0"/>
            </a:br>
            <a:endParaRPr lang="sv-SE" dirty="0"/>
          </a:p>
          <a:p>
            <a:r>
              <a:rPr lang="sv-SE" dirty="0"/>
              <a:t>•        Finn och ta in en symbol från naturen som påminner dig om det som du drömmer om att vara, göra, skapa och uppleva under 2026.</a:t>
            </a:r>
          </a:p>
          <a:p>
            <a:br>
              <a:rPr lang="sv-SE" sz="3200" dirty="0"/>
            </a:b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2634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just">
              <a:lnSpc>
                <a:spcPts val="3517"/>
              </a:lnSpc>
            </a:pPr>
            <a:endParaRPr lang="en-US" sz="3053" dirty="0"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7B2F73C-EFD0-3B81-FFA4-917BFAEB3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75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500" b="0" i="0" u="none" strike="noStrike" cap="none" normalizeH="0" baseline="0">
                <a:ln>
                  <a:noFill/>
                </a:ln>
                <a:solidFill>
                  <a:srgbClr val="2E2B2B"/>
                </a:solidFill>
                <a:effectLst/>
                <a:latin typeface="Montserrat" pitchFamily="2" charset="77"/>
              </a:rPr>
              <a:t>18 november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Bildobjekt 4" descr="En bild som visar Människoansikte, person, klädsel, inomhus&#10;&#10;AI-genererat innehåll kan vara felaktigt.">
            <a:extLst>
              <a:ext uri="{FF2B5EF4-FFF2-40B4-BE49-F238E27FC236}">
                <a16:creationId xmlns:a16="http://schemas.microsoft.com/office/drawing/2014/main" id="{B88E071A-5239-0DC8-6DD1-EFFD58A9A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8400" y="0"/>
            <a:ext cx="10128457" cy="74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3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37669</TotalTime>
  <Words>824</Words>
  <Application>Microsoft Macintosh PowerPoint</Application>
  <PresentationFormat>Anpassad</PresentationFormat>
  <Paragraphs>130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Playfair Display Bold</vt:lpstr>
      <vt:lpstr>Playfair Display</vt:lpstr>
      <vt:lpstr>Montserrat</vt:lpstr>
      <vt:lpstr>Arial</vt:lpstr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nordiska gudinnor</dc:title>
  <cp:lastModifiedBy>Lina Lanestrand</cp:lastModifiedBy>
  <cp:revision>51</cp:revision>
  <cp:lastPrinted>2026-01-20T17:04:49Z</cp:lastPrinted>
  <dcterms:created xsi:type="dcterms:W3CDTF">2006-08-16T00:00:00Z</dcterms:created>
  <dcterms:modified xsi:type="dcterms:W3CDTF">2026-01-21T10:26:33Z</dcterms:modified>
  <dc:identifier>DAGx1qtATg4</dc:identifier>
</cp:coreProperties>
</file>