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7"/>
  </p:handoutMasterIdLst>
  <p:sldIdLst>
    <p:sldId id="256" r:id="rId2"/>
    <p:sldId id="310" r:id="rId3"/>
    <p:sldId id="311" r:id="rId4"/>
    <p:sldId id="282" r:id="rId5"/>
    <p:sldId id="306" r:id="rId6"/>
    <p:sldId id="283" r:id="rId7"/>
    <p:sldId id="297" r:id="rId8"/>
    <p:sldId id="298" r:id="rId9"/>
    <p:sldId id="284" r:id="rId10"/>
    <p:sldId id="286" r:id="rId11"/>
    <p:sldId id="301" r:id="rId12"/>
    <p:sldId id="271" r:id="rId13"/>
    <p:sldId id="300" r:id="rId14"/>
    <p:sldId id="299" r:id="rId15"/>
    <p:sldId id="287" r:id="rId16"/>
    <p:sldId id="302" r:id="rId17"/>
    <p:sldId id="303" r:id="rId18"/>
    <p:sldId id="276" r:id="rId19"/>
    <p:sldId id="290" r:id="rId20"/>
    <p:sldId id="307" r:id="rId21"/>
    <p:sldId id="308" r:id="rId22"/>
    <p:sldId id="291" r:id="rId23"/>
    <p:sldId id="295" r:id="rId24"/>
    <p:sldId id="281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BDDC2-ECDA-1817-617E-5B211FB5E35D}" v="1613" dt="2026-01-01T19:05:28.979"/>
    <p1510:client id="{DC4F7BDE-A4D9-A4EE-A203-E10EF93FAF0D}" v="172" dt="2026-01-02T21:39:40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64AC7D-BFB2-4C2C-A1EA-318B0068F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EDD25-4AEE-489A-BDD8-373FE0838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4A1C0-AA50-4CD3-A34C-C26E598AC9B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2A7B7-B9D5-4A21-B536-93C638025D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23748-6CA2-4C05-A5B5-A6CC6D577D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7523B-E6BA-45C1-BF04-BA9CCBAC0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1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80FFC-F174-4BD6-897C-72E699EE7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286" y="5485983"/>
            <a:ext cx="2045531" cy="8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2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90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116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68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66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5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366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8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2B7E7-950E-4985-A8AC-101144BC7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7253" y="5818593"/>
            <a:ext cx="204843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4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9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06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6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5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0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1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9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BD61312-90FA-4861-89FE-DA069CD45CCD}" type="datetimeFigureOut">
              <a:rPr lang="en-GB" smtClean="0"/>
              <a:t>03/01/2026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957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Ephesians%203%3A14-19&amp;version=NIV#fen-NIV-29267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CA58-159E-4FC0-B4B8-C9DF83B36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586380"/>
            <a:ext cx="8825658" cy="3329581"/>
          </a:xfrm>
        </p:spPr>
        <p:txBody>
          <a:bodyPr/>
          <a:lstStyle/>
          <a:p>
            <a:r>
              <a:rPr lang="en-US" sz="3600" dirty="0"/>
              <a:t>Welcome to Coffee and Conversation Jan 2026!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starting at 10am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48D12-16D0-4046-A44F-32F25F61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425" y="4062202"/>
            <a:ext cx="8888188" cy="158322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92D050"/>
                </a:solidFill>
                <a:effectLst/>
                <a:latin typeface="Calibri"/>
                <a:ea typeface="Calibri"/>
                <a:cs typeface="Calibri"/>
              </a:rPr>
              <a:t>We’ll see you in a few minutes with your coffee and journa</a:t>
            </a:r>
            <a:r>
              <a:rPr lang="en-US" sz="1800" b="1" dirty="0">
                <a:solidFill>
                  <a:srgbClr val="92D050"/>
                </a:solidFill>
                <a:latin typeface="Calibri"/>
                <a:ea typeface="Calibri"/>
                <a:cs typeface="Calibri"/>
              </a:rPr>
              <a:t>l to hand </a:t>
            </a:r>
            <a:endParaRPr lang="en-US" sz="18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92D050"/>
                </a:solidFill>
                <a:effectLst/>
                <a:latin typeface="Calibri"/>
                <a:ea typeface="Calibri"/>
                <a:cs typeface="Calibri"/>
              </a:rPr>
              <a:t>In the meantime pop in the chat where you are joining us from … </a:t>
            </a:r>
            <a:r>
              <a:rPr lang="en-US" sz="1800" b="1" dirty="0">
                <a:solidFill>
                  <a:srgbClr val="92D050"/>
                </a:solidFill>
                <a:latin typeface="Calibri"/>
                <a:ea typeface="Calibri"/>
                <a:cs typeface="Calibri"/>
              </a:rPr>
              <a:t>AND IF THERE IS A WORSHIP SONG THAT BLESSED  YOU IN 2025, ALSO PUT IT IN THE CHAT</a:t>
            </a:r>
            <a:endParaRPr lang="en-US" sz="18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92D050"/>
                </a:solidFill>
                <a:latin typeface="Calibri" panose="020F0502020204030204" pitchFamily="34" charset="0"/>
              </a:rPr>
              <a:t>Gaynor &amp;  Sharon x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9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book and pen on a table by a window&#10;&#10;AI-generated content may be incorrect.">
            <a:extLst>
              <a:ext uri="{FF2B5EF4-FFF2-40B4-BE49-F238E27FC236}">
                <a16:creationId xmlns:a16="http://schemas.microsoft.com/office/drawing/2014/main" id="{F313D26A-7AF0-9202-4080-4601A0F6D5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alphaModFix amt="40000"/>
          </a:blip>
          <a:srcRect t="23391" r="90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9C4FC-8B23-6E4D-EFA3-669C34E9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5600">
                <a:solidFill>
                  <a:schemeClr val="tx1"/>
                </a:solidFill>
              </a:rPr>
            </a:br>
            <a:br>
              <a:rPr lang="en-US" sz="5600">
                <a:solidFill>
                  <a:schemeClr val="tx1"/>
                </a:solidFill>
              </a:rPr>
            </a:br>
            <a:br>
              <a:rPr lang="en-US" sz="5600">
                <a:solidFill>
                  <a:schemeClr val="tx1"/>
                </a:solidFill>
              </a:rPr>
            </a:br>
            <a:r>
              <a:rPr lang="en-US" sz="5600">
                <a:solidFill>
                  <a:schemeClr val="tx1"/>
                </a:solidFill>
              </a:rPr>
              <a:t>​Other tools ...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E7C2-F2AB-BE16-1D52-1ACA37C0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19" y="2296141"/>
            <a:ext cx="3330328" cy="1641986"/>
          </a:xfrm>
        </p:spPr>
        <p:txBody>
          <a:bodyPr>
            <a:noAutofit/>
          </a:bodyPr>
          <a:lstStyle/>
          <a:p>
            <a:r>
              <a:rPr lang="en-US" sz="3600" dirty="0"/>
              <a:t>What is Jesus drawing my attention to?</a:t>
            </a:r>
          </a:p>
        </p:txBody>
      </p:sp>
      <p:pic>
        <p:nvPicPr>
          <p:cNvPr id="5" name="Content Placeholder 4" descr="A person holding a pan with gold&#10;&#10;AI-generated content may be incorrect.">
            <a:extLst>
              <a:ext uri="{FF2B5EF4-FFF2-40B4-BE49-F238E27FC236}">
                <a16:creationId xmlns:a16="http://schemas.microsoft.com/office/drawing/2014/main" id="{73552B9B-50C6-D780-582B-5CDE121F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16" r="-1" b="-1"/>
          <a:stretch>
            <a:fillRect/>
          </a:stretch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6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DBD639-6ABD-4BF6-A54C-DACF1017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Reflecting Back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9C5F4-BAFE-40F9-8585-B91F28DCD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endParaRPr lang="en-US" sz="4200" dirty="0"/>
          </a:p>
          <a:p>
            <a:pPr marL="457200" lvl="1" indent="0" algn="just" fontAlgn="base">
              <a:buNone/>
            </a:pPr>
            <a:endParaRPr lang="en-US" sz="2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E501B-B95E-F40D-2627-C4DBB71B1B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0735" y="1343094"/>
            <a:ext cx="11121265" cy="51000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/>
              <a:t>We have used  this tool in previous years' January coffee mornings – included in follow up information in case useful to you. When you do this exercise it can be helpful to have camera or diary to hand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3A971-EBB2-A56D-A953-28BD0FBE2DB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107523" y="2038074"/>
            <a:ext cx="7329694" cy="455322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US" sz="4200" dirty="0"/>
              <a:t>Draw a line across a page in your journal (Jan – Dec)</a:t>
            </a:r>
          </a:p>
          <a:p>
            <a:r>
              <a:rPr lang="en-US" sz="4200" dirty="0"/>
              <a:t>Think back through 2025:</a:t>
            </a:r>
          </a:p>
          <a:p>
            <a:pPr lvl="1" algn="just" fontAlgn="base"/>
            <a:r>
              <a:rPr lang="en-US" sz="4200" b="0" i="0" dirty="0">
                <a:effectLst/>
                <a:latin typeface="Calibri" panose="020F0502020204030204" pitchFamily="34" charset="0"/>
              </a:rPr>
              <a:t>‘Word(s)’ for the year</a:t>
            </a:r>
          </a:p>
          <a:p>
            <a:pPr lvl="1" algn="just"/>
            <a:r>
              <a:rPr lang="en-US" sz="4200" dirty="0">
                <a:latin typeface="Calibri"/>
                <a:ea typeface="Calibri"/>
                <a:cs typeface="Calibri"/>
              </a:rPr>
              <a:t>Things to celebrate and give thanks for</a:t>
            </a:r>
          </a:p>
          <a:p>
            <a:pPr lvl="1" algn="just" fontAlgn="base"/>
            <a:r>
              <a:rPr lang="en-US" sz="4200" b="0" i="0" dirty="0">
                <a:effectLst/>
                <a:latin typeface="Calibri" panose="020F0502020204030204" pitchFamily="34" charset="0"/>
              </a:rPr>
              <a:t>Any insights into core values?</a:t>
            </a:r>
          </a:p>
          <a:p>
            <a:pPr lvl="1" algn="just" fontAlgn="base"/>
            <a:r>
              <a:rPr lang="en-US" sz="4200" dirty="0">
                <a:latin typeface="Calibri" panose="020F0502020204030204" pitchFamily="34" charset="0"/>
              </a:rPr>
              <a:t>Key bible verses or nudges from God?</a:t>
            </a:r>
          </a:p>
          <a:p>
            <a:pPr lvl="1" algn="just" fontAlgn="base"/>
            <a:r>
              <a:rPr lang="en-US" sz="4200" b="0" i="0" dirty="0">
                <a:effectLst/>
                <a:latin typeface="Calibri" panose="020F0502020204030204" pitchFamily="34" charset="0"/>
              </a:rPr>
              <a:t>Career / personal life highlights?</a:t>
            </a:r>
          </a:p>
          <a:p>
            <a:pPr lvl="1" algn="just" fontAlgn="base"/>
            <a:r>
              <a:rPr lang="en-US" sz="4200" dirty="0">
                <a:latin typeface="Calibri" panose="020F0502020204030204" pitchFamily="34" charset="0"/>
              </a:rPr>
              <a:t>Key people / mentors /influencers</a:t>
            </a:r>
          </a:p>
          <a:p>
            <a:pPr lvl="1" algn="just" fontAlgn="base"/>
            <a:r>
              <a:rPr lang="en-US" sz="4200" dirty="0">
                <a:latin typeface="Calibri" panose="020F0502020204030204" pitchFamily="34" charset="0"/>
              </a:rPr>
              <a:t>Big challenges</a:t>
            </a:r>
          </a:p>
          <a:p>
            <a:pPr lvl="1" algn="just" fontAlgn="base"/>
            <a:r>
              <a:rPr lang="en-US" sz="4200" b="0" i="0" dirty="0">
                <a:effectLst/>
                <a:latin typeface="Calibri" panose="020F0502020204030204" pitchFamily="34" charset="0"/>
              </a:rPr>
              <a:t>Big opportunities</a:t>
            </a:r>
          </a:p>
          <a:p>
            <a:pPr lvl="1" algn="just" fontAlgn="base"/>
            <a:r>
              <a:rPr lang="en-US" sz="4200" dirty="0">
                <a:latin typeface="Calibri" panose="020F0502020204030204" pitchFamily="34" charset="0"/>
              </a:rPr>
              <a:t>Life incidents</a:t>
            </a:r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pPr lvl="1" algn="just"/>
            <a:r>
              <a:rPr lang="en-US" sz="4200" dirty="0">
                <a:latin typeface="Calibri"/>
                <a:ea typeface="Calibri"/>
                <a:cs typeface="Calibri"/>
              </a:rPr>
              <a:t>Areas of sadness</a:t>
            </a:r>
          </a:p>
          <a:p>
            <a:pPr lvl="1" algn="just"/>
            <a:r>
              <a:rPr lang="en-US" sz="4200" dirty="0">
                <a:latin typeface="Calibri"/>
                <a:ea typeface="Calibri"/>
                <a:cs typeface="Calibri"/>
              </a:rPr>
              <a:t>Areas of growth</a:t>
            </a:r>
          </a:p>
          <a:p>
            <a:pPr lvl="1" algn="just" fontAlgn="base"/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98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2FE664-7AE1-4FD5-8D98-7169F9B2F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4447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07FB68D8-E42A-45A3-85FF-A75B3E77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0355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378AFD60-F48C-4B53-86B2-50EA0728E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144846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7C4493-3075-C9FB-B410-74920AED3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82905" y="647698"/>
            <a:ext cx="3712727" cy="556213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5A239-28C8-D1B2-62A6-F961C6C576D8}"/>
              </a:ext>
            </a:extLst>
          </p:cNvPr>
          <p:cNvSpPr txBox="1"/>
          <p:nvPr/>
        </p:nvSpPr>
        <p:spPr>
          <a:xfrm>
            <a:off x="6292851" y="1258570"/>
            <a:ext cx="4821292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Think about different areas of your life (you may want to choose other labels </a:t>
            </a:r>
            <a:r>
              <a:rPr lang="en-US" sz="2000" err="1"/>
              <a:t>eg</a:t>
            </a:r>
            <a:r>
              <a:rPr lang="en-US" sz="2000" dirty="0"/>
              <a:t>) food, habits, relationships, eating … (whatever feels helpful to you, whatever God is nudging) ….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Think about what went well  - notice what was more challenging 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Be aware of any perfectionist tendencies!</a:t>
            </a:r>
          </a:p>
        </p:txBody>
      </p:sp>
    </p:spTree>
    <p:extLst>
      <p:ext uri="{BB962C8B-B14F-4D97-AF65-F5344CB8AC3E}">
        <p14:creationId xmlns:p14="http://schemas.microsoft.com/office/powerpoint/2010/main" val="403369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89046-250E-160E-BAB4-D847F70EA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6BA054-7E4C-690B-4FDF-7270C552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9888"/>
            <a:ext cx="8825657" cy="1225085"/>
          </a:xfrm>
        </p:spPr>
        <p:txBody>
          <a:bodyPr/>
          <a:lstStyle/>
          <a:p>
            <a:r>
              <a:rPr lang="en-US" b="1" dirty="0"/>
              <a:t>Other questions to consider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63CA1-1C30-E8BA-337D-D5D4C2B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1991089"/>
            <a:ext cx="8825658" cy="383696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Have you been given any words, verses or prophesies in the year?</a:t>
            </a:r>
            <a:endParaRPr lang="en-US" dirty="0"/>
          </a:p>
          <a:p>
            <a:endParaRPr lang="en-US" sz="2400" b="1" dirty="0"/>
          </a:p>
          <a:p>
            <a:r>
              <a:rPr lang="en-US" sz="2400" b="1" dirty="0"/>
              <a:t>DID YOU FIND JOY and laughter IN UNEXPECTED PLACES OR ACTIVITIES?</a:t>
            </a:r>
          </a:p>
          <a:p>
            <a:endParaRPr lang="en-US" sz="2400" b="1" dirty="0"/>
          </a:p>
          <a:p>
            <a:r>
              <a:rPr lang="en-US" sz="2400" b="1" dirty="0"/>
              <a:t>WHERE did I notice heaviness, tension or pain?</a:t>
            </a:r>
          </a:p>
          <a:p>
            <a:endParaRPr lang="en-US" sz="2400" b="1" dirty="0"/>
          </a:p>
          <a:p>
            <a:r>
              <a:rPr lang="en-US" sz="2400" b="1" dirty="0"/>
              <a:t>Are there places or patterns of sin I need to repent of?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93302-792D-8E41-5312-0398D9031E2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14600"/>
            <a:ext cx="4395788" cy="41322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dirty="0"/>
          </a:p>
          <a:p>
            <a:pPr marL="457200" lvl="1" indent="0" algn="just" fontAlgn="base">
              <a:buNone/>
            </a:pPr>
            <a:endParaRPr lang="en-US" sz="2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BB4EB-2036-CB68-AA49-107A596F42E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69175" y="2501900"/>
            <a:ext cx="4822825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b="0" i="0" dirty="0">
              <a:effectLst/>
              <a:latin typeface="Century Gothic"/>
            </a:endParaRPr>
          </a:p>
          <a:p>
            <a:pPr lvl="1" algn="just" fontAlgn="base"/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23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D1B43-DCC0-F8C4-A178-9D5997DD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18" y="-808949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surrender</a:t>
            </a:r>
          </a:p>
        </p:txBody>
      </p:sp>
      <p:pic>
        <p:nvPicPr>
          <p:cNvPr id="7" name="Content Placeholder 6" descr="A rocky beach with a body of water and a ship in the distance&#10;&#10;Description automatically generated">
            <a:extLst>
              <a:ext uri="{FF2B5EF4-FFF2-40B4-BE49-F238E27FC236}">
                <a16:creationId xmlns:a16="http://schemas.microsoft.com/office/drawing/2014/main" id="{638A5C2B-1C51-A3C4-8484-7AF8E2ADF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31714" r="-1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F272B-C665-0BF3-5680-ABFC84C2A888}"/>
              </a:ext>
            </a:extLst>
          </p:cNvPr>
          <p:cNvSpPr txBox="1"/>
          <p:nvPr/>
        </p:nvSpPr>
        <p:spPr>
          <a:xfrm>
            <a:off x="844825" y="2981739"/>
            <a:ext cx="26835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When you have taken some time to reflect on 2025 … whatever is bubbling up for you, surrender it to God</a:t>
            </a:r>
          </a:p>
        </p:txBody>
      </p:sp>
    </p:spTree>
    <p:extLst>
      <p:ext uri="{BB962C8B-B14F-4D97-AF65-F5344CB8AC3E}">
        <p14:creationId xmlns:p14="http://schemas.microsoft.com/office/powerpoint/2010/main" val="106257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9528-3B59-EB67-322C-611B713D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1F6EBB-3ED8-EF6F-66E3-0877586B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1558603"/>
            <a:ext cx="8825657" cy="1915647"/>
          </a:xfrm>
        </p:spPr>
        <p:txBody>
          <a:bodyPr/>
          <a:lstStyle/>
          <a:p>
            <a:r>
              <a:rPr lang="en-US" b="1" dirty="0"/>
              <a:t>Stepping into 2026</a:t>
            </a:r>
            <a:endParaRPr lang="en-GB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CC7E9-CB07-21AE-DE0D-FA54DBAD1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3805555"/>
            <a:ext cx="8825658" cy="860400"/>
          </a:xfrm>
        </p:spPr>
        <p:txBody>
          <a:bodyPr>
            <a:normAutofit/>
          </a:bodyPr>
          <a:lstStyle/>
          <a:p>
            <a:r>
              <a:rPr lang="en-US" sz="2400" b="1" dirty="0"/>
              <a:t>POP ONE WORD IN THE CHAT TO DESCRIBE HOW YOU ARE FEELIING GOING INTO THE NEW YEAR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41F1B-01BF-D07C-9749-91CED0C1CB3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14600"/>
            <a:ext cx="4395788" cy="41322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dirty="0"/>
          </a:p>
          <a:p>
            <a:pPr marL="457200" lvl="1" indent="0" algn="just" fontAlgn="base">
              <a:buNone/>
            </a:pPr>
            <a:endParaRPr lang="en-US" sz="2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9A4EA-9BAC-F5F3-E73D-F810747C0B7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69175" y="2501900"/>
            <a:ext cx="4822825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b="0" i="0" dirty="0">
              <a:effectLst/>
              <a:latin typeface="Century Gothic"/>
            </a:endParaRPr>
          </a:p>
          <a:p>
            <a:pPr lvl="1" algn="just" fontAlgn="base"/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205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0EDFBE-6CAB-B647-2568-89FDAE30E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314773"/>
            <a:ext cx="4166509" cy="49090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EBEBEB"/>
                </a:solidFill>
              </a:rPr>
              <a:t>How do you want to 'be' at the end of 3, 6, 9 or 12 months? 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b="1" dirty="0">
              <a:solidFill>
                <a:srgbClr val="EBEBEB"/>
              </a:solidFill>
            </a:endParaRPr>
          </a:p>
          <a:p>
            <a:r>
              <a:rPr lang="en-US" sz="2400" b="1" dirty="0">
                <a:solidFill>
                  <a:srgbClr val="EBEBEB"/>
                </a:solidFill>
              </a:rPr>
              <a:t>What do you want to </a:t>
            </a:r>
            <a:r>
              <a:rPr lang="en-US" sz="2400" b="1" err="1">
                <a:solidFill>
                  <a:srgbClr val="EBEBEB"/>
                </a:solidFill>
              </a:rPr>
              <a:t>prioritise</a:t>
            </a:r>
            <a:r>
              <a:rPr lang="en-US" sz="2400" b="1" dirty="0">
                <a:solidFill>
                  <a:srgbClr val="EBEBEB"/>
                </a:solidFill>
              </a:rPr>
              <a:t> or change?</a:t>
            </a:r>
          </a:p>
          <a:p>
            <a:pPr marL="0" indent="0">
              <a:buNone/>
            </a:pPr>
            <a:endParaRPr lang="en-US" sz="2400" b="1" dirty="0">
              <a:solidFill>
                <a:srgbClr val="EBEBEB"/>
              </a:solidFill>
            </a:endParaRPr>
          </a:p>
          <a:p>
            <a:r>
              <a:rPr lang="en-US" sz="2400" b="1" dirty="0">
                <a:solidFill>
                  <a:srgbClr val="EBEBEB"/>
                </a:solidFill>
              </a:rPr>
              <a:t>Notice which of the segments you are drawn to (or add your own)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A white circle with black text&#10;&#10;AI-generated content may be incorrect.">
            <a:extLst>
              <a:ext uri="{FF2B5EF4-FFF2-40B4-BE49-F238E27FC236}">
                <a16:creationId xmlns:a16="http://schemas.microsoft.com/office/drawing/2014/main" id="{1441A776-20B7-4249-780A-DF1B8447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418" y="647698"/>
            <a:ext cx="3713036" cy="5562601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14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E3F8D-ECB8-4B4A-9D7E-594C705C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596136"/>
            <a:ext cx="4745385" cy="879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Stepping into 2026</a:t>
            </a:r>
          </a:p>
        </p:txBody>
      </p:sp>
      <p:pic>
        <p:nvPicPr>
          <p:cNvPr id="6" name="Content Placeholder 5" descr="A sunset over the ocean with Sunset Beach in the background&#10;&#10;Description automatically generated">
            <a:extLst>
              <a:ext uri="{FF2B5EF4-FFF2-40B4-BE49-F238E27FC236}">
                <a16:creationId xmlns:a16="http://schemas.microsoft.com/office/drawing/2014/main" id="{A5D418CC-D41F-B1DD-85AB-208EC7E36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4000" r="6192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16DB9-CC5D-4C71-81D8-0D0E14C12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>
              <a:effectLst/>
            </a:endParaRPr>
          </a:p>
          <a:p>
            <a:endParaRPr lang="en-US"/>
          </a:p>
          <a:p>
            <a:pPr marL="0" indent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70196-9C27-57E2-D88A-B30252C5EF62}"/>
              </a:ext>
            </a:extLst>
          </p:cNvPr>
          <p:cNvSpPr txBox="1"/>
          <p:nvPr/>
        </p:nvSpPr>
        <p:spPr>
          <a:xfrm>
            <a:off x="5278783" y="1149901"/>
            <a:ext cx="6626603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What from 2025 are you taking into 2026? What are you saying goodbye to?</a:t>
            </a:r>
          </a:p>
          <a:p>
            <a:pPr marL="285750" indent="-285750">
              <a:buFont typeface="Wingdings"/>
              <a:buChar char="Ø"/>
            </a:pPr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What are your best hopes for 2026?</a:t>
            </a:r>
            <a:endParaRPr lang="en-GB" dirty="0"/>
          </a:p>
          <a:p>
            <a:pPr marL="285750" indent="-285750">
              <a:buFont typeface="Wingdings"/>
              <a:buChar char="Ø"/>
            </a:pPr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What would you prioritise this year if there were no constraints? Are those real constraints?</a:t>
            </a:r>
          </a:p>
          <a:p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Do you have a word for the year? Could you talk to Jesus about that?</a:t>
            </a:r>
          </a:p>
          <a:p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Which (tiny) steps might you need to take? (which might include saying no to something if we are saying yes to something else)</a:t>
            </a:r>
          </a:p>
          <a:p>
            <a:pPr marL="285750" indent="-285750">
              <a:buFont typeface="Wingdings"/>
              <a:buChar char="Ø"/>
            </a:pPr>
            <a:endParaRPr lang="en-GB" sz="2000" dirty="0"/>
          </a:p>
          <a:p>
            <a:pPr marL="285750" indent="-285750">
              <a:buFont typeface="Wingdings"/>
              <a:buChar char="Ø"/>
            </a:pPr>
            <a:r>
              <a:rPr lang="en-GB" sz="2000" dirty="0"/>
              <a:t>What boundaries do I need to put in place to prioritise my wellbeing?</a:t>
            </a:r>
          </a:p>
        </p:txBody>
      </p:sp>
    </p:spTree>
    <p:extLst>
      <p:ext uri="{BB962C8B-B14F-4D97-AF65-F5344CB8AC3E}">
        <p14:creationId xmlns:p14="http://schemas.microsoft.com/office/powerpoint/2010/main" val="135392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90D5F-9D34-9167-9AC0-41B935D0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What are your non negotiables each day, week, month?</a:t>
            </a:r>
          </a:p>
        </p:txBody>
      </p:sp>
      <p:pic>
        <p:nvPicPr>
          <p:cNvPr id="5" name="Content Placeholder 4" descr="A close up of a vine&#10;&#10;AI-generated content may be incorrect.">
            <a:extLst>
              <a:ext uri="{FF2B5EF4-FFF2-40B4-BE49-F238E27FC236}">
                <a16:creationId xmlns:a16="http://schemas.microsoft.com/office/drawing/2014/main" id="{D14BF69B-0695-1BE5-BE4F-4423C9178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rcRect l="13254" r="13254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2E5D3-C681-FD6E-82D1-C4E00B708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932" y="3430437"/>
            <a:ext cx="3287196" cy="28179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/>
          </a:p>
          <a:p>
            <a:endParaRPr lang="en-US" dirty="0"/>
          </a:p>
          <a:p>
            <a:r>
              <a:rPr lang="en-US" sz="2800" dirty="0"/>
              <a:t>Think about what fills your tank (habits, people, activities)</a:t>
            </a:r>
          </a:p>
        </p:txBody>
      </p:sp>
    </p:spTree>
    <p:extLst>
      <p:ext uri="{BB962C8B-B14F-4D97-AF65-F5344CB8AC3E}">
        <p14:creationId xmlns:p14="http://schemas.microsoft.com/office/powerpoint/2010/main" val="2903990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A921-EA1A-C79F-8646-F53EDF09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8FD13D-7020-6318-343A-9348BBE72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How are you feeling this morning – pop the number in the chat</a:t>
            </a: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On a scale of cat how are you feeling today? - Campfire ...">
            <a:extLst>
              <a:ext uri="{FF2B5EF4-FFF2-40B4-BE49-F238E27FC236}">
                <a16:creationId xmlns:a16="http://schemas.microsoft.com/office/drawing/2014/main" id="{223C6E23-9FBB-5D46-C5B6-27E77021C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3" r="2" b="3763"/>
          <a:stretch>
            <a:fillRect/>
          </a:stretch>
        </p:blipFill>
        <p:spPr>
          <a:xfrm>
            <a:off x="6093992" y="957130"/>
            <a:ext cx="5449889" cy="4943736"/>
          </a:xfrm>
          <a:prstGeom prst="rect">
            <a:avLst/>
          </a:prstGeom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8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EF47A-4AA3-3510-27C4-E8B1564BA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590521"/>
            <a:ext cx="4741641" cy="131910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What do you need for the journey?</a:t>
            </a:r>
          </a:p>
        </p:txBody>
      </p:sp>
      <p:pic>
        <p:nvPicPr>
          <p:cNvPr id="5" name="Content Placeholder 4" descr="A person walking on a path with a backpack&#10;&#10;AI-generated content may be incorrect.">
            <a:extLst>
              <a:ext uri="{FF2B5EF4-FFF2-40B4-BE49-F238E27FC236}">
                <a16:creationId xmlns:a16="http://schemas.microsoft.com/office/drawing/2014/main" id="{714CD6B5-D00A-2A76-6CD6-B5F4B1724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rcRect r="-2" b="1227"/>
          <a:stretch>
            <a:fillRect/>
          </a:stretch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C4FC9-F401-400C-95A5-7A57B1E8A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2381" y="2451100"/>
            <a:ext cx="513577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</a:t>
            </a:r>
            <a:r>
              <a:rPr lang="en-US" sz="2000" dirty="0"/>
              <a:t>longside those habits …</a:t>
            </a:r>
          </a:p>
          <a:p>
            <a:r>
              <a:rPr lang="en-US" sz="2000" dirty="0"/>
              <a:t>Is anything going to get in the way?</a:t>
            </a:r>
            <a:endParaRPr lang="en-US" sz="2000"/>
          </a:p>
          <a:p>
            <a:r>
              <a:rPr lang="en-US" sz="2000" dirty="0"/>
              <a:t>How will you cultivate gratitude?</a:t>
            </a:r>
            <a:endParaRPr lang="en-US" sz="2000"/>
          </a:p>
          <a:p>
            <a:r>
              <a:rPr lang="en-US" sz="2000" dirty="0"/>
              <a:t>How do check in with yourself monthly, quarterly </a:t>
            </a:r>
            <a:r>
              <a:rPr lang="en-US" sz="2000" dirty="0" err="1"/>
              <a:t>etc</a:t>
            </a:r>
            <a:r>
              <a:rPr lang="en-US" sz="2000" dirty="0"/>
              <a:t>?</a:t>
            </a:r>
            <a:endParaRPr lang="en-US" sz="2000"/>
          </a:p>
          <a:p>
            <a:r>
              <a:rPr lang="en-US" sz="2000" dirty="0"/>
              <a:t>Who can you be accountable to?</a:t>
            </a:r>
            <a:endParaRPr lang="en-US" sz="2000"/>
          </a:p>
          <a:p>
            <a:r>
              <a:rPr lang="en-US" sz="2000" dirty="0"/>
              <a:t>How to cultivate play and creativity?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1099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A6DF-D880-0AAF-BE23-E0667D0C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B3C1-8076-9BA0-4D49-32597F96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Next steps – take some time this wend</a:t>
            </a:r>
            <a:endParaRPr lang="en-GB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A18B3-DB57-FAB4-6F6C-2BB3FE6BA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559" y="1152983"/>
            <a:ext cx="9185275" cy="47495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3A640-FE8F-F309-466C-1F4422C7DD22}"/>
              </a:ext>
            </a:extLst>
          </p:cNvPr>
          <p:cNvSpPr txBox="1"/>
          <p:nvPr/>
        </p:nvSpPr>
        <p:spPr>
          <a:xfrm>
            <a:off x="646110" y="6001430"/>
            <a:ext cx="88539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Or schedule an email 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42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7C701-60B1-C807-9F9A-22133CBD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Habit trackers</a:t>
            </a:r>
          </a:p>
        </p:txBody>
      </p:sp>
      <p:pic>
        <p:nvPicPr>
          <p:cNvPr id="7" name="Content Placeholder 6" descr="A grid of circles with numbers&#10;&#10;AI-generated content may be incorrect.">
            <a:extLst>
              <a:ext uri="{FF2B5EF4-FFF2-40B4-BE49-F238E27FC236}">
                <a16:creationId xmlns:a16="http://schemas.microsoft.com/office/drawing/2014/main" id="{8869D4CA-1983-04B0-78CC-6ADDB2C06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5458" y="640081"/>
            <a:ext cx="8229613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864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9F42-5B92-A7F0-DD42-34642B7D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moment to reflect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BE6E-00D2-5720-26F1-8AB4D9510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What is God drawing your attention to?</a:t>
            </a:r>
          </a:p>
          <a:p>
            <a:r>
              <a:rPr lang="en-US" sz="2400" dirty="0"/>
              <a:t>What are you taking away from this morning?</a:t>
            </a:r>
          </a:p>
          <a:p>
            <a:r>
              <a:rPr lang="en-US" sz="2400" dirty="0"/>
              <a:t>Has something stirred in you which needs some more time between you and God?</a:t>
            </a:r>
          </a:p>
          <a:p>
            <a:r>
              <a:rPr lang="en-US" sz="2400" dirty="0"/>
              <a:t>Which questions resonated and you need to go deeper</a:t>
            </a:r>
          </a:p>
          <a:p>
            <a:r>
              <a:rPr lang="en-US" sz="2400" dirty="0"/>
              <a:t>What support do you need?</a:t>
            </a:r>
          </a:p>
        </p:txBody>
      </p:sp>
    </p:spTree>
    <p:extLst>
      <p:ext uri="{BB962C8B-B14F-4D97-AF65-F5344CB8AC3E}">
        <p14:creationId xmlns:p14="http://schemas.microsoft.com/office/powerpoint/2010/main" val="1075587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7D02-C1E1-38B0-FB92-A69E5737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C73AB-2B43-ED01-6F35-F3B38F598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3200" b="1">
                <a:latin typeface="system-ui"/>
              </a:rPr>
              <a:t>A Prayer for the Ephesians (3:14-19)</a:t>
            </a:r>
            <a:endParaRPr lang="en-US" sz="3200" b="1" dirty="0">
              <a:latin typeface="system-ui"/>
            </a:endParaRPr>
          </a:p>
          <a:p>
            <a:pPr>
              <a:buNone/>
            </a:pPr>
            <a:r>
              <a:rPr lang="en-US" b="1" baseline="30000" dirty="0">
                <a:latin typeface="system-ui"/>
              </a:rPr>
              <a:t>14 </a:t>
            </a:r>
            <a:r>
              <a:rPr lang="en-US" dirty="0">
                <a:latin typeface="system-ui"/>
              </a:rPr>
              <a:t>For this reason I kneel before the Father, </a:t>
            </a:r>
            <a:r>
              <a:rPr lang="en-US" b="1" baseline="30000" dirty="0">
                <a:latin typeface="system-ui"/>
              </a:rPr>
              <a:t>15 </a:t>
            </a:r>
            <a:r>
              <a:rPr lang="en-US" dirty="0">
                <a:latin typeface="system-ui"/>
              </a:rPr>
              <a:t>from whom every family</a:t>
            </a:r>
            <a:r>
              <a:rPr lang="en-US" baseline="30000" dirty="0">
                <a:latin typeface="system-ui"/>
              </a:rPr>
              <a:t>[</a:t>
            </a:r>
            <a:r>
              <a:rPr lang="en-US" baseline="30000" dirty="0"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baseline="30000" dirty="0">
                <a:latin typeface="system-ui"/>
              </a:rPr>
              <a:t>]</a:t>
            </a:r>
            <a:r>
              <a:rPr lang="en-US" dirty="0">
                <a:latin typeface="system-ui"/>
              </a:rPr>
              <a:t> in heaven and on earth derives its name. </a:t>
            </a:r>
            <a:r>
              <a:rPr lang="en-US" b="1" baseline="30000" dirty="0">
                <a:latin typeface="system-ui"/>
              </a:rPr>
              <a:t>16 </a:t>
            </a:r>
            <a:r>
              <a:rPr lang="en-US" dirty="0">
                <a:latin typeface="system-ui"/>
              </a:rPr>
              <a:t>I pray that out of his glorious riches he may strengthen you with power through his Spirit in your inner being, </a:t>
            </a:r>
            <a:r>
              <a:rPr lang="en-US" b="1" baseline="30000" dirty="0">
                <a:latin typeface="system-ui"/>
              </a:rPr>
              <a:t>17 </a:t>
            </a:r>
            <a:r>
              <a:rPr lang="en-US" dirty="0">
                <a:latin typeface="system-ui"/>
              </a:rPr>
              <a:t>so that Christ may dwell in your hearts through faith. And I pray that you, being rooted and established in love, </a:t>
            </a:r>
            <a:r>
              <a:rPr lang="en-US" b="1" baseline="30000" dirty="0">
                <a:latin typeface="system-ui"/>
              </a:rPr>
              <a:t>18 </a:t>
            </a:r>
            <a:r>
              <a:rPr lang="en-US" dirty="0">
                <a:latin typeface="system-ui"/>
              </a:rPr>
              <a:t>may have power, together with all the Lord’s holy people, to grasp how wide and long and high and deep is the love of Christ, </a:t>
            </a:r>
            <a:r>
              <a:rPr lang="en-US" b="1" baseline="30000" dirty="0">
                <a:latin typeface="system-ui"/>
              </a:rPr>
              <a:t>19 </a:t>
            </a:r>
            <a:r>
              <a:rPr lang="en-US" dirty="0">
                <a:latin typeface="system-ui"/>
              </a:rPr>
              <a:t>and to know this love that surpasses knowledge—that you may be filled to the measure of all the fullness of God.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44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4546-23AC-EDE0-9ED4-39F75C2D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2D6B4-6691-8F0A-31D0-46D091AF6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you have any questions don't hesitate to be in touch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>
                <a:ea typeface="+mj-lt"/>
                <a:cs typeface="+mj-lt"/>
              </a:rPr>
              <a:t>sharonbell@fit-fish.co.uk</a:t>
            </a:r>
          </a:p>
        </p:txBody>
      </p:sp>
    </p:spTree>
    <p:extLst>
      <p:ext uri="{BB962C8B-B14F-4D97-AF65-F5344CB8AC3E}">
        <p14:creationId xmlns:p14="http://schemas.microsoft.com/office/powerpoint/2010/main" val="178844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406A-87EE-D128-8089-9134212D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Stepping intentionally into 2026</a:t>
            </a:r>
            <a:br>
              <a:rPr lang="en-US" sz="3600" dirty="0"/>
            </a:b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29147-2833-EC2D-ADE4-04F62A6D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68718"/>
            <a:ext cx="8946541" cy="4779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Look after yourself</a:t>
            </a:r>
          </a:p>
          <a:p>
            <a:r>
              <a:rPr lang="en-US" dirty="0"/>
              <a:t>Only reflect at the level you would like to – this isn't a mass counselling session (you may want to speak to a professional about some of the things that emerge) </a:t>
            </a:r>
          </a:p>
          <a:p>
            <a:r>
              <a:rPr lang="en-US" dirty="0"/>
              <a:t>Only share what you would like to in the chat (but do chat to me!)</a:t>
            </a:r>
          </a:p>
          <a:p>
            <a:r>
              <a:rPr lang="en-US" dirty="0"/>
              <a:t>Some questions may be better worked through together with a friend or in your small group</a:t>
            </a:r>
          </a:p>
          <a:p>
            <a:r>
              <a:rPr lang="en-US" dirty="0"/>
              <a:t>Lots of material – we add to it each year, the idea being to give you lots of prompts for thought. You may find worship music helpful</a:t>
            </a:r>
          </a:p>
          <a:p>
            <a:r>
              <a:rPr lang="en-US" dirty="0"/>
              <a:t>Apologies if we go 10 mins over!</a:t>
            </a:r>
          </a:p>
          <a:p>
            <a:r>
              <a:rPr lang="en-US" dirty="0"/>
              <a:t>If we can help, you have Gaynor's contact details, Sharon's on the last slide – and we will share these slides</a:t>
            </a:r>
          </a:p>
        </p:txBody>
      </p:sp>
    </p:spTree>
    <p:extLst>
      <p:ext uri="{BB962C8B-B14F-4D97-AF65-F5344CB8AC3E}">
        <p14:creationId xmlns:p14="http://schemas.microsoft.com/office/powerpoint/2010/main" val="215848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C96E7-1E64-6AD6-B67F-505D6B5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400" dirty="0"/>
            </a:br>
            <a:br>
              <a:rPr lang="en-US" sz="5400" dirty="0"/>
            </a:br>
            <a:endParaRPr lang="en-US" sz="5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candle&#10;&#10;Description automatically generated">
            <a:extLst>
              <a:ext uri="{FF2B5EF4-FFF2-40B4-BE49-F238E27FC236}">
                <a16:creationId xmlns:a16="http://schemas.microsoft.com/office/drawing/2014/main" id="{0D73B36D-45B1-7D84-9727-B1A99CE62F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314331" y="647698"/>
            <a:ext cx="4929708" cy="5562139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D1C03-E241-421C-F9BA-81AEB7478933}"/>
              </a:ext>
            </a:extLst>
          </p:cNvPr>
          <p:cNvSpPr txBox="1"/>
          <p:nvPr/>
        </p:nvSpPr>
        <p:spPr>
          <a:xfrm>
            <a:off x="8199782" y="1523999"/>
            <a:ext cx="356152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As I enter prayer now, I pause to be still; to breathe slowly; to re-centre my scattered senses upon the presence of God.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2DDB8-6D7C-C445-91EB-F5F525B20F89}"/>
              </a:ext>
            </a:extLst>
          </p:cNvPr>
          <p:cNvSpPr txBox="1"/>
          <p:nvPr/>
        </p:nvSpPr>
        <p:spPr>
          <a:xfrm>
            <a:off x="8116956" y="5632173"/>
            <a:ext cx="3677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Prayer above taken from the </a:t>
            </a:r>
            <a:r>
              <a:rPr lang="en-GB" dirty="0" err="1"/>
              <a:t>Lecti</a:t>
            </a:r>
            <a:r>
              <a:rPr lang="en-GB" dirty="0"/>
              <a:t> 365 app</a:t>
            </a:r>
          </a:p>
        </p:txBody>
      </p:sp>
    </p:spTree>
    <p:extLst>
      <p:ext uri="{BB962C8B-B14F-4D97-AF65-F5344CB8AC3E}">
        <p14:creationId xmlns:p14="http://schemas.microsoft.com/office/powerpoint/2010/main" val="323496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th in a field with trees in the background&#10;&#10;AI-generated content may be incorrect.">
            <a:extLst>
              <a:ext uri="{FF2B5EF4-FFF2-40B4-BE49-F238E27FC236}">
                <a16:creationId xmlns:a16="http://schemas.microsoft.com/office/drawing/2014/main" id="{A9A4D94B-2751-5BD5-7224-C4374E669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alphaModFix amt="40000"/>
          </a:blip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9074BC-15D4-BD1D-4D11-BAD51F98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31" y="2411083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John 15 v 1-8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DBD639-6ABD-4BF6-A54C-DACF101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1558603"/>
            <a:ext cx="8825657" cy="1915647"/>
          </a:xfrm>
        </p:spPr>
        <p:txBody>
          <a:bodyPr/>
          <a:lstStyle/>
          <a:p>
            <a:r>
              <a:rPr lang="en-US" b="1" dirty="0"/>
              <a:t>Reflecting Back</a:t>
            </a:r>
            <a:endParaRPr lang="en-GB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0B95B-C3FD-4DC9-E6CE-166CD9388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3805555"/>
            <a:ext cx="8825658" cy="860400"/>
          </a:xfrm>
        </p:spPr>
        <p:txBody>
          <a:bodyPr>
            <a:normAutofit/>
          </a:bodyPr>
          <a:lstStyle/>
          <a:p>
            <a:r>
              <a:rPr lang="en-US" sz="2400" b="1" dirty="0"/>
              <a:t>WHAT STANDS OUT AS YOU THINK BACK OVER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9C5F4-BAFE-40F9-8585-B91F28DCD3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14600"/>
            <a:ext cx="4395788" cy="41322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dirty="0"/>
          </a:p>
          <a:p>
            <a:pPr marL="457200" lvl="1" indent="0" algn="just" fontAlgn="base">
              <a:buNone/>
            </a:pPr>
            <a:endParaRPr lang="en-US" sz="2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3A971-EBB2-A56D-A953-28BD0FBE2DB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69175" y="2501900"/>
            <a:ext cx="4822825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b="0" i="0" dirty="0">
              <a:effectLst/>
              <a:latin typeface="Century Gothic"/>
            </a:endParaRPr>
          </a:p>
          <a:p>
            <a:pPr lvl="1" algn="just" fontAlgn="base"/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58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A iceberg in the water&#10;&#10;AI-generated content may be incorrect.">
            <a:extLst>
              <a:ext uri="{FF2B5EF4-FFF2-40B4-BE49-F238E27FC236}">
                <a16:creationId xmlns:a16="http://schemas.microsoft.com/office/drawing/2014/main" id="{9C0BD8D1-3D40-AA0F-037D-52C8AD01C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22821" y="647698"/>
            <a:ext cx="3712727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482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AEB54-2382-29AE-BD0F-554044F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0E3E6D-C53E-654B-5FE8-1D0C852B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834945"/>
            <a:ext cx="8825657" cy="1225085"/>
          </a:xfrm>
        </p:spPr>
        <p:txBody>
          <a:bodyPr/>
          <a:lstStyle/>
          <a:p>
            <a:r>
              <a:rPr lang="en-US" b="1" dirty="0"/>
              <a:t>Reflecting Back – some questions to consider</a:t>
            </a:r>
            <a:endParaRPr lang="en-GB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09BA00-7CAA-6425-7AD8-3ABCB76D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2364900"/>
            <a:ext cx="8825658" cy="3836960"/>
          </a:xfrm>
        </p:spPr>
        <p:txBody>
          <a:bodyPr>
            <a:normAutofit/>
          </a:bodyPr>
          <a:lstStyle/>
          <a:p>
            <a:r>
              <a:rPr lang="en-US" sz="2400" b="1" dirty="0"/>
              <a:t>WHAT FEELINGS SURFACE FOR YOU AS YOU THINK BACK?</a:t>
            </a:r>
          </a:p>
          <a:p>
            <a:endParaRPr lang="en-US" sz="2400" b="1" dirty="0"/>
          </a:p>
          <a:p>
            <a:r>
              <a:rPr lang="en-US" sz="2400" b="1" dirty="0"/>
              <a:t>WHERE Have THERE BEEN MOMENTS OF JOY? WHAT ARE YOU CELEBRATING FROM 2025?</a:t>
            </a:r>
          </a:p>
          <a:p>
            <a:endParaRPr lang="en-US" sz="2400" b="1" dirty="0"/>
          </a:p>
          <a:p>
            <a:r>
              <a:rPr lang="en-US" sz="2400" b="1" dirty="0"/>
              <a:t>WHERE HAVE THERE BEEN LOSSES OR DISAPPOINTMENTS?</a:t>
            </a:r>
          </a:p>
          <a:p>
            <a:endParaRPr lang="en-US" sz="2400" b="1" dirty="0"/>
          </a:p>
          <a:p>
            <a:r>
              <a:rPr lang="en-US" sz="2400" b="1" dirty="0"/>
              <a:t>WHAT HAS JESUS BEEN TEACHING YOU?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37DA2-9A7E-5B2D-17C1-BB70F81A46F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14600"/>
            <a:ext cx="4395788" cy="41322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dirty="0"/>
          </a:p>
          <a:p>
            <a:pPr marL="457200" lvl="1" indent="0" algn="just" fontAlgn="base">
              <a:buNone/>
            </a:pPr>
            <a:endParaRPr lang="en-US" sz="2400" b="0" i="0" dirty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3A230-9E39-B9A1-6C1A-7343A1C8A6B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69175" y="2501900"/>
            <a:ext cx="4822825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200" b="0" i="0" dirty="0">
              <a:effectLst/>
              <a:latin typeface="Century Gothic"/>
            </a:endParaRPr>
          </a:p>
          <a:p>
            <a:pPr lvl="1" algn="just" fontAlgn="base"/>
            <a:endParaRPr lang="en-US" sz="4200" b="0" i="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46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2A341-70CA-FDBF-0B80-6486E723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490" y="3512488"/>
            <a:ext cx="3352375" cy="1111811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Feelings wheel – helps with finding a language for feelings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A circular chart with different emotions&#10;&#10;Description automatically generated">
            <a:extLst>
              <a:ext uri="{FF2B5EF4-FFF2-40B4-BE49-F238E27FC236}">
                <a16:creationId xmlns:a16="http://schemas.microsoft.com/office/drawing/2014/main" id="{0AD64E80-2834-E539-9ADF-1184D0355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2912" y="647698"/>
            <a:ext cx="5632546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7821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6616</TotalTime>
  <Words>1049</Words>
  <Application>Microsoft Macintosh PowerPoint</Application>
  <PresentationFormat>Widescreen</PresentationFormat>
  <Paragraphs>120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Century Gothic</vt:lpstr>
      <vt:lpstr>Segoe UI</vt:lpstr>
      <vt:lpstr>system-ui</vt:lpstr>
      <vt:lpstr>Wingdings</vt:lpstr>
      <vt:lpstr>Wingdings 3</vt:lpstr>
      <vt:lpstr>Ion</vt:lpstr>
      <vt:lpstr>Welcome to Coffee and Conversation Jan 2026!  starting at 10am</vt:lpstr>
      <vt:lpstr>PowerPoint Presentation</vt:lpstr>
      <vt:lpstr>Stepping intentionally into 2026 </vt:lpstr>
      <vt:lpstr>  </vt:lpstr>
      <vt:lpstr>John 15 v 1-8 </vt:lpstr>
      <vt:lpstr>Reflecting Back</vt:lpstr>
      <vt:lpstr>PowerPoint Presentation</vt:lpstr>
      <vt:lpstr>Reflecting Back – some questions to consider</vt:lpstr>
      <vt:lpstr>  Feelings wheel – helps with finding a language for feelings</vt:lpstr>
      <vt:lpstr>   ​Other tools ...</vt:lpstr>
      <vt:lpstr>What is Jesus drawing my attention to?</vt:lpstr>
      <vt:lpstr>Reflecting Back </vt:lpstr>
      <vt:lpstr>PowerPoint Presentation</vt:lpstr>
      <vt:lpstr>Other questions to consider</vt:lpstr>
      <vt:lpstr>surrender</vt:lpstr>
      <vt:lpstr>Stepping into 2026</vt:lpstr>
      <vt:lpstr>PowerPoint Presentation</vt:lpstr>
      <vt:lpstr>Stepping into 2026</vt:lpstr>
      <vt:lpstr>What are your non negotiables each day, week, month?</vt:lpstr>
      <vt:lpstr>What do you need for the journey?</vt:lpstr>
      <vt:lpstr>Next steps – take some time this wend</vt:lpstr>
      <vt:lpstr>Habit trackers</vt:lpstr>
      <vt:lpstr>A moment to reflect 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the world of work whilst in Lockdown</dc:title>
  <dc:creator>Sharon Bell</dc:creator>
  <cp:lastModifiedBy>Gaynor van der Burton</cp:lastModifiedBy>
  <cp:revision>693</cp:revision>
  <dcterms:created xsi:type="dcterms:W3CDTF">2020-04-14T16:42:57Z</dcterms:created>
  <dcterms:modified xsi:type="dcterms:W3CDTF">2026-01-07T09:47:46Z</dcterms:modified>
</cp:coreProperties>
</file>