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7" r:id="rId3"/>
    <p:sldId id="272" r:id="rId4"/>
    <p:sldId id="273" r:id="rId5"/>
    <p:sldId id="269" r:id="rId6"/>
    <p:sldId id="270" r:id="rId7"/>
    <p:sldId id="271" r:id="rId8"/>
    <p:sldId id="268" r:id="rId9"/>
    <p:sldId id="274" r:id="rId10"/>
    <p:sldId id="266" r:id="rId11"/>
    <p:sldId id="265" r:id="rId12"/>
  </p:sldIdLst>
  <p:sldSz cx="24382413"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427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93"/>
    <p:restoredTop sz="94966"/>
  </p:normalViewPr>
  <p:slideViewPr>
    <p:cSldViewPr snapToGrid="0" snapToObjects="1">
      <p:cViewPr varScale="1">
        <p:scale>
          <a:sx n="60" d="100"/>
          <a:sy n="60" d="100"/>
        </p:scale>
        <p:origin x="40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7802" y="2244726"/>
            <a:ext cx="18286810" cy="4775200"/>
          </a:xfrm>
        </p:spPr>
        <p:txBody>
          <a:bodyPr anchor="b"/>
          <a:lstStyle>
            <a:lvl1pPr algn="ctr">
              <a:defRPr sz="11999"/>
            </a:lvl1pPr>
          </a:lstStyle>
          <a:p>
            <a:r>
              <a:rPr lang="en-US"/>
              <a:t>Click to edit Master title style</a:t>
            </a:r>
            <a:endParaRPr lang="en-US" dirty="0"/>
          </a:p>
        </p:txBody>
      </p:sp>
      <p:sp>
        <p:nvSpPr>
          <p:cNvPr id="3" name="Subtitle 2"/>
          <p:cNvSpPr>
            <a:spLocks noGrp="1"/>
          </p:cNvSpPr>
          <p:nvPr>
            <p:ph type="subTitle" idx="1"/>
          </p:nvPr>
        </p:nvSpPr>
        <p:spPr>
          <a:xfrm>
            <a:off x="3047802" y="7204076"/>
            <a:ext cx="18286810" cy="3311524"/>
          </a:xfrm>
        </p:spPr>
        <p:txBody>
          <a:bodyPr/>
          <a:lstStyle>
            <a:lvl1pPr marL="0" indent="0" algn="ctr">
              <a:buNone/>
              <a:defRPr sz="4800"/>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8/25/22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05916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8/25/22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135404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8664" y="730250"/>
            <a:ext cx="5257458"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76291" y="730250"/>
            <a:ext cx="15467593"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8/25/22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4211459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8/25/22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237821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592" y="3419477"/>
            <a:ext cx="21029831" cy="5705474"/>
          </a:xfrm>
        </p:spPr>
        <p:txBody>
          <a:bodyPr anchor="b"/>
          <a:lstStyle>
            <a:lvl1pPr>
              <a:defRPr sz="11999"/>
            </a:lvl1pPr>
          </a:lstStyle>
          <a:p>
            <a:r>
              <a:rPr lang="en-US"/>
              <a:t>Click to edit Master title style</a:t>
            </a:r>
            <a:endParaRPr lang="en-US" dirty="0"/>
          </a:p>
        </p:txBody>
      </p:sp>
      <p:sp>
        <p:nvSpPr>
          <p:cNvPr id="3" name="Text Placeholder 2"/>
          <p:cNvSpPr>
            <a:spLocks noGrp="1"/>
          </p:cNvSpPr>
          <p:nvPr>
            <p:ph type="body" idx="1"/>
          </p:nvPr>
        </p:nvSpPr>
        <p:spPr>
          <a:xfrm>
            <a:off x="1663592" y="9178927"/>
            <a:ext cx="21029831" cy="3000374"/>
          </a:xfrm>
        </p:spPr>
        <p:txBody>
          <a:bodyPr/>
          <a:lstStyle>
            <a:lvl1pPr marL="0" indent="0">
              <a:buNone/>
              <a:defRPr sz="4800">
                <a:solidFill>
                  <a:schemeClr val="tx1">
                    <a:tint val="75000"/>
                  </a:schemeClr>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61B5A9-2553-9A42-9C03-AC7FFEB1FF32}" type="datetimeFigureOut">
              <a:rPr lang="en-US" smtClean="0"/>
              <a:t>8/25/22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283997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676291" y="3651250"/>
            <a:ext cx="10362526"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343596" y="3651250"/>
            <a:ext cx="10362526"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61B5A9-2553-9A42-9C03-AC7FFEB1FF32}" type="datetimeFigureOut">
              <a:rPr lang="en-US" smtClean="0"/>
              <a:t>8/25/22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440269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467" y="730251"/>
            <a:ext cx="21029831" cy="2651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679467" y="3362326"/>
            <a:ext cx="10314903" cy="1647824"/>
          </a:xfrm>
        </p:spPr>
        <p:txBody>
          <a:bodyPr anchor="b"/>
          <a:lstStyle>
            <a:lvl1pPr marL="0" indent="0">
              <a:buNone/>
              <a:defRPr sz="4800" b="1"/>
            </a:lvl1pPr>
            <a:lvl2pPr marL="914354" indent="0">
              <a:buNone/>
              <a:defRPr sz="4000" b="1"/>
            </a:lvl2pPr>
            <a:lvl3pPr marL="1828709" indent="0">
              <a:buNone/>
              <a:defRPr sz="3600" b="1"/>
            </a:lvl3pPr>
            <a:lvl4pPr marL="2743063" indent="0">
              <a:buNone/>
              <a:defRPr sz="3200" b="1"/>
            </a:lvl4pPr>
            <a:lvl5pPr marL="3657417" indent="0">
              <a:buNone/>
              <a:defRPr sz="3200" b="1"/>
            </a:lvl5pPr>
            <a:lvl6pPr marL="4571771" indent="0">
              <a:buNone/>
              <a:defRPr sz="3200" b="1"/>
            </a:lvl6pPr>
            <a:lvl7pPr marL="5486126" indent="0">
              <a:buNone/>
              <a:defRPr sz="3200" b="1"/>
            </a:lvl7pPr>
            <a:lvl8pPr marL="6400480" indent="0">
              <a:buNone/>
              <a:defRPr sz="3200" b="1"/>
            </a:lvl8pPr>
            <a:lvl9pPr marL="7314834" indent="0">
              <a:buNone/>
              <a:defRPr sz="3200" b="1"/>
            </a:lvl9pPr>
          </a:lstStyle>
          <a:p>
            <a:pPr lvl="0"/>
            <a:r>
              <a:rPr lang="en-US"/>
              <a:t>Click to edit Master text styles</a:t>
            </a:r>
          </a:p>
        </p:txBody>
      </p:sp>
      <p:sp>
        <p:nvSpPr>
          <p:cNvPr id="4" name="Content Placeholder 3"/>
          <p:cNvSpPr>
            <a:spLocks noGrp="1"/>
          </p:cNvSpPr>
          <p:nvPr>
            <p:ph sz="half" idx="2"/>
          </p:nvPr>
        </p:nvSpPr>
        <p:spPr>
          <a:xfrm>
            <a:off x="1679467" y="5010150"/>
            <a:ext cx="10314903"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343597" y="3362326"/>
            <a:ext cx="10365701" cy="1647824"/>
          </a:xfrm>
        </p:spPr>
        <p:txBody>
          <a:bodyPr anchor="b"/>
          <a:lstStyle>
            <a:lvl1pPr marL="0" indent="0">
              <a:buNone/>
              <a:defRPr sz="4800" b="1"/>
            </a:lvl1pPr>
            <a:lvl2pPr marL="914354" indent="0">
              <a:buNone/>
              <a:defRPr sz="4000" b="1"/>
            </a:lvl2pPr>
            <a:lvl3pPr marL="1828709" indent="0">
              <a:buNone/>
              <a:defRPr sz="3600" b="1"/>
            </a:lvl3pPr>
            <a:lvl4pPr marL="2743063" indent="0">
              <a:buNone/>
              <a:defRPr sz="3200" b="1"/>
            </a:lvl4pPr>
            <a:lvl5pPr marL="3657417" indent="0">
              <a:buNone/>
              <a:defRPr sz="3200" b="1"/>
            </a:lvl5pPr>
            <a:lvl6pPr marL="4571771" indent="0">
              <a:buNone/>
              <a:defRPr sz="3200" b="1"/>
            </a:lvl6pPr>
            <a:lvl7pPr marL="5486126" indent="0">
              <a:buNone/>
              <a:defRPr sz="3200" b="1"/>
            </a:lvl7pPr>
            <a:lvl8pPr marL="6400480" indent="0">
              <a:buNone/>
              <a:defRPr sz="3200" b="1"/>
            </a:lvl8pPr>
            <a:lvl9pPr marL="7314834"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43597" y="5010150"/>
            <a:ext cx="10365701"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61B5A9-2553-9A42-9C03-AC7FFEB1FF32}" type="datetimeFigureOut">
              <a:rPr lang="en-US" smtClean="0"/>
              <a:t>8/25/22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945390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61B5A9-2553-9A42-9C03-AC7FFEB1FF32}" type="datetimeFigureOut">
              <a:rPr lang="en-US" smtClean="0"/>
              <a:t>8/25/22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85115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61B5A9-2553-9A42-9C03-AC7FFEB1FF32}" type="datetimeFigureOut">
              <a:rPr lang="en-US" smtClean="0"/>
              <a:t>8/25/22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89780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468" y="914400"/>
            <a:ext cx="7863962" cy="3200400"/>
          </a:xfrm>
        </p:spPr>
        <p:txBody>
          <a:bodyPr anchor="b"/>
          <a:lstStyle>
            <a:lvl1pPr>
              <a:defRPr sz="6400"/>
            </a:lvl1pPr>
          </a:lstStyle>
          <a:p>
            <a:r>
              <a:rPr lang="en-US"/>
              <a:t>Click to edit Master title style</a:t>
            </a:r>
            <a:endParaRPr lang="en-US" dirty="0"/>
          </a:p>
        </p:txBody>
      </p:sp>
      <p:sp>
        <p:nvSpPr>
          <p:cNvPr id="3" name="Content Placeholder 2"/>
          <p:cNvSpPr>
            <a:spLocks noGrp="1"/>
          </p:cNvSpPr>
          <p:nvPr>
            <p:ph idx="1"/>
          </p:nvPr>
        </p:nvSpPr>
        <p:spPr>
          <a:xfrm>
            <a:off x="10365701" y="1974851"/>
            <a:ext cx="12343597"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79468" y="4114800"/>
            <a:ext cx="7863962" cy="7623176"/>
          </a:xfrm>
        </p:spPr>
        <p:txBody>
          <a:bodyPr/>
          <a:lstStyle>
            <a:lvl1pPr marL="0" indent="0">
              <a:buNone/>
              <a:defRPr sz="3200"/>
            </a:lvl1pPr>
            <a:lvl2pPr marL="914354" indent="0">
              <a:buNone/>
              <a:defRPr sz="2800"/>
            </a:lvl2pPr>
            <a:lvl3pPr marL="1828709" indent="0">
              <a:buNone/>
              <a:defRPr sz="2400"/>
            </a:lvl3pPr>
            <a:lvl4pPr marL="2743063" indent="0">
              <a:buNone/>
              <a:defRPr sz="2000"/>
            </a:lvl4pPr>
            <a:lvl5pPr marL="3657417" indent="0">
              <a:buNone/>
              <a:defRPr sz="2000"/>
            </a:lvl5pPr>
            <a:lvl6pPr marL="4571771" indent="0">
              <a:buNone/>
              <a:defRPr sz="2000"/>
            </a:lvl6pPr>
            <a:lvl7pPr marL="5486126" indent="0">
              <a:buNone/>
              <a:defRPr sz="2000"/>
            </a:lvl7pPr>
            <a:lvl8pPr marL="6400480" indent="0">
              <a:buNone/>
              <a:defRPr sz="2000"/>
            </a:lvl8pPr>
            <a:lvl9pPr marL="7314834"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861B5A9-2553-9A42-9C03-AC7FFEB1FF32}" type="datetimeFigureOut">
              <a:rPr lang="en-US" smtClean="0"/>
              <a:t>8/25/22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405544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468" y="914400"/>
            <a:ext cx="7863962" cy="3200400"/>
          </a:xfrm>
        </p:spPr>
        <p:txBody>
          <a:bodyPr anchor="b"/>
          <a:lstStyle>
            <a:lvl1pPr>
              <a:defRPr sz="6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365701" y="1974851"/>
            <a:ext cx="12343597" cy="9747250"/>
          </a:xfrm>
        </p:spPr>
        <p:txBody>
          <a:bodyPr anchor="t"/>
          <a:lstStyle>
            <a:lvl1pPr marL="0" indent="0">
              <a:buNone/>
              <a:defRPr sz="6400"/>
            </a:lvl1pPr>
            <a:lvl2pPr marL="914354" indent="0">
              <a:buNone/>
              <a:defRPr sz="5600"/>
            </a:lvl2pPr>
            <a:lvl3pPr marL="1828709" indent="0">
              <a:buNone/>
              <a:defRPr sz="4800"/>
            </a:lvl3pPr>
            <a:lvl4pPr marL="2743063" indent="0">
              <a:buNone/>
              <a:defRPr sz="4000"/>
            </a:lvl4pPr>
            <a:lvl5pPr marL="3657417" indent="0">
              <a:buNone/>
              <a:defRPr sz="4000"/>
            </a:lvl5pPr>
            <a:lvl6pPr marL="4571771" indent="0">
              <a:buNone/>
              <a:defRPr sz="4000"/>
            </a:lvl6pPr>
            <a:lvl7pPr marL="5486126" indent="0">
              <a:buNone/>
              <a:defRPr sz="4000"/>
            </a:lvl7pPr>
            <a:lvl8pPr marL="6400480" indent="0">
              <a:buNone/>
              <a:defRPr sz="4000"/>
            </a:lvl8pPr>
            <a:lvl9pPr marL="7314834" indent="0">
              <a:buNone/>
              <a:defRPr sz="4000"/>
            </a:lvl9pPr>
          </a:lstStyle>
          <a:p>
            <a:r>
              <a:rPr lang="en-US"/>
              <a:t>Click icon to add picture</a:t>
            </a:r>
            <a:endParaRPr lang="en-US" dirty="0"/>
          </a:p>
        </p:txBody>
      </p:sp>
      <p:sp>
        <p:nvSpPr>
          <p:cNvPr id="4" name="Text Placeholder 3"/>
          <p:cNvSpPr>
            <a:spLocks noGrp="1"/>
          </p:cNvSpPr>
          <p:nvPr>
            <p:ph type="body" sz="half" idx="2"/>
          </p:nvPr>
        </p:nvSpPr>
        <p:spPr>
          <a:xfrm>
            <a:off x="1679468" y="4114800"/>
            <a:ext cx="7863962" cy="7623176"/>
          </a:xfrm>
        </p:spPr>
        <p:txBody>
          <a:bodyPr/>
          <a:lstStyle>
            <a:lvl1pPr marL="0" indent="0">
              <a:buNone/>
              <a:defRPr sz="3200"/>
            </a:lvl1pPr>
            <a:lvl2pPr marL="914354" indent="0">
              <a:buNone/>
              <a:defRPr sz="2800"/>
            </a:lvl2pPr>
            <a:lvl3pPr marL="1828709" indent="0">
              <a:buNone/>
              <a:defRPr sz="2400"/>
            </a:lvl3pPr>
            <a:lvl4pPr marL="2743063" indent="0">
              <a:buNone/>
              <a:defRPr sz="2000"/>
            </a:lvl4pPr>
            <a:lvl5pPr marL="3657417" indent="0">
              <a:buNone/>
              <a:defRPr sz="2000"/>
            </a:lvl5pPr>
            <a:lvl6pPr marL="4571771" indent="0">
              <a:buNone/>
              <a:defRPr sz="2000"/>
            </a:lvl6pPr>
            <a:lvl7pPr marL="5486126" indent="0">
              <a:buNone/>
              <a:defRPr sz="2000"/>
            </a:lvl7pPr>
            <a:lvl8pPr marL="6400480" indent="0">
              <a:buNone/>
              <a:defRPr sz="2000"/>
            </a:lvl8pPr>
            <a:lvl9pPr marL="7314834"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861B5A9-2553-9A42-9C03-AC7FFEB1FF32}" type="datetimeFigureOut">
              <a:rPr lang="en-US" smtClean="0"/>
              <a:t>8/25/22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807696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291" y="730251"/>
            <a:ext cx="21029831"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76291" y="3651250"/>
            <a:ext cx="21029831"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76291" y="12712701"/>
            <a:ext cx="5486043"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C861B5A9-2553-9A42-9C03-AC7FFEB1FF32}" type="datetimeFigureOut">
              <a:rPr lang="en-US" smtClean="0"/>
              <a:t>8/25/22</a:t>
            </a:fld>
            <a:endParaRPr lang="en-US"/>
          </a:p>
        </p:txBody>
      </p:sp>
      <p:sp>
        <p:nvSpPr>
          <p:cNvPr id="5" name="Footer Placeholder 4"/>
          <p:cNvSpPr>
            <a:spLocks noGrp="1"/>
          </p:cNvSpPr>
          <p:nvPr>
            <p:ph type="ftr" sz="quarter" idx="3"/>
          </p:nvPr>
        </p:nvSpPr>
        <p:spPr>
          <a:xfrm>
            <a:off x="8076675" y="12712701"/>
            <a:ext cx="8229064"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20079" y="12712701"/>
            <a:ext cx="5486043"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824E5D9F-5D4E-F748-B74B-4AFC880669FA}" type="slidenum">
              <a:rPr lang="en-US" smtClean="0"/>
              <a:t>‹#›</a:t>
            </a:fld>
            <a:endParaRPr lang="en-US"/>
          </a:p>
        </p:txBody>
      </p:sp>
    </p:spTree>
    <p:extLst>
      <p:ext uri="{BB962C8B-B14F-4D97-AF65-F5344CB8AC3E}">
        <p14:creationId xmlns:p14="http://schemas.microsoft.com/office/powerpoint/2010/main" val="3505058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828709"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177" indent="-457177" algn="l" defTabSz="1828709"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531" indent="-457177" algn="l" defTabSz="1828709"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5886" indent="-457177" algn="l" defTabSz="1828709"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240"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594"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D2325AE-1A5E-8C42-A4DD-272590FDE5F7}"/>
              </a:ext>
            </a:extLst>
          </p:cNvPr>
          <p:cNvSpPr/>
          <p:nvPr/>
        </p:nvSpPr>
        <p:spPr>
          <a:xfrm>
            <a:off x="-1" y="11836076"/>
            <a:ext cx="24382413" cy="187947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6" name="Rectangle 5">
            <a:extLst>
              <a:ext uri="{FF2B5EF4-FFF2-40B4-BE49-F238E27FC236}">
                <a16:creationId xmlns:a16="http://schemas.microsoft.com/office/drawing/2014/main" id="{809D139D-8B9F-DA40-A20E-AF3C27ACA20E}"/>
              </a:ext>
            </a:extLst>
          </p:cNvPr>
          <p:cNvSpPr/>
          <p:nvPr/>
        </p:nvSpPr>
        <p:spPr>
          <a:xfrm>
            <a:off x="10172038" y="3987988"/>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7" name="TextBox 6">
            <a:extLst>
              <a:ext uri="{FF2B5EF4-FFF2-40B4-BE49-F238E27FC236}">
                <a16:creationId xmlns:a16="http://schemas.microsoft.com/office/drawing/2014/main" id="{A5D3B931-52AE-E24A-9E60-EB26D9E95391}"/>
              </a:ext>
            </a:extLst>
          </p:cNvPr>
          <p:cNvSpPr txBox="1"/>
          <p:nvPr/>
        </p:nvSpPr>
        <p:spPr>
          <a:xfrm>
            <a:off x="809329" y="4154798"/>
            <a:ext cx="22763754" cy="5631926"/>
          </a:xfrm>
          <a:prstGeom prst="rect">
            <a:avLst/>
          </a:prstGeom>
          <a:noFill/>
        </p:spPr>
        <p:txBody>
          <a:bodyPr wrap="square" rtlCol="0">
            <a:spAutoFit/>
          </a:bodyPr>
          <a:lstStyle/>
          <a:p>
            <a:pPr algn="ctr"/>
            <a:r>
              <a:rPr lang="en-US" sz="11999" b="1" dirty="0">
                <a:solidFill>
                  <a:schemeClr val="bg1"/>
                </a:solidFill>
                <a:latin typeface="NanumGothic ExtraBold" panose="020D0604000000000000" pitchFamily="34" charset="-127"/>
                <a:ea typeface="NanumGothic ExtraBold" panose="020D0604000000000000" pitchFamily="34" charset="-127"/>
              </a:rPr>
              <a:t>For More Productivity and Better Outcomes, Stay in the Moment</a:t>
            </a:r>
          </a:p>
        </p:txBody>
      </p:sp>
    </p:spTree>
    <p:extLst>
      <p:ext uri="{BB962C8B-B14F-4D97-AF65-F5344CB8AC3E}">
        <p14:creationId xmlns:p14="http://schemas.microsoft.com/office/powerpoint/2010/main" val="3369236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4831990"/>
            <a:ext cx="21207619" cy="4240007"/>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You'll improve productivity if you focus on the "right now" slice of your life. It's really all you have control over, isn't it? Your past is behind you, and your future is far from guaranteed or controllable. </a:t>
            </a:r>
            <a:r>
              <a:rPr lang="en-US" sz="4800">
                <a:solidFill>
                  <a:schemeClr val="bg1"/>
                </a:solidFill>
                <a:latin typeface="NanumGothic" panose="020D0604000000000000" pitchFamily="34" charset="-127"/>
                <a:ea typeface="NanumGothic" panose="020D0604000000000000" pitchFamily="34" charset="-127"/>
              </a:rPr>
              <a:t>Start spending more time in the present moment, totally immersed in your current existence, and you'll see more productivity and better results in your life.</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974289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10172038" y="4953125"/>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5390799" y="5176624"/>
            <a:ext cx="13600814" cy="1754198"/>
          </a:xfrm>
          <a:prstGeom prst="rect">
            <a:avLst/>
          </a:prstGeom>
          <a:noFill/>
        </p:spPr>
        <p:txBody>
          <a:bodyPr wrap="square" rtlCol="0">
            <a:spAutoFit/>
          </a:bodyPr>
          <a:lstStyle/>
          <a:p>
            <a:pPr algn="ctr"/>
            <a:r>
              <a:rPr lang="en-US" sz="10799" b="1" dirty="0">
                <a:solidFill>
                  <a:schemeClr val="bg1"/>
                </a:solidFill>
                <a:latin typeface="NanumGothic ExtraBold" panose="020D0604000000000000" pitchFamily="34" charset="-127"/>
                <a:ea typeface="NanumGothic ExtraBold" panose="020D0604000000000000" pitchFamily="34" charset="-127"/>
              </a:rPr>
              <a:t>YOUR BRANDING</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522373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5253034"/>
            <a:ext cx="21207619" cy="3397918"/>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Do you remember when multitasking was all the rage? In the 1990s, self-professed productivity gurus told us to constantly juggle multiple tasks. We were told that most big achievers in life could do several different things at once, all of them successfully and at a high level of productivity.</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837469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4410944"/>
            <a:ext cx="21207619" cy="5082097"/>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Best-selling books talked about multitasking to improve virtually every aspect of our lives. We were told we could do so much more in less time, giving us more free time to do whatever we wanted.</a:t>
            </a:r>
          </a:p>
          <a:p>
            <a:pPr>
              <a:lnSpc>
                <a:spcPct val="114000"/>
              </a:lnSpc>
            </a:pPr>
            <a:endParaRPr lang="en-US" sz="4800" dirty="0">
              <a:solidFill>
                <a:schemeClr val="bg1"/>
              </a:solidFill>
              <a:latin typeface="NanumGothic" panose="020D0604000000000000" pitchFamily="34" charset="-127"/>
              <a:ea typeface="NanumGothic" panose="020D0604000000000000" pitchFamily="34" charset="-127"/>
            </a:endParaRPr>
          </a:p>
          <a:p>
            <a:pPr>
              <a:lnSpc>
                <a:spcPct val="114000"/>
              </a:lnSpc>
            </a:pPr>
            <a:r>
              <a:rPr lang="en-US" sz="4800" dirty="0">
                <a:solidFill>
                  <a:schemeClr val="bg1"/>
                </a:solidFill>
                <a:latin typeface="NanumGothic" panose="020D0604000000000000" pitchFamily="34" charset="-127"/>
                <a:ea typeface="NanumGothic" panose="020D0604000000000000" pitchFamily="34" charset="-127"/>
              </a:rPr>
              <a:t>After a few years of generating billions of dollars in self-improvement sales, multitasking was unmasked.</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000027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4831990"/>
            <a:ext cx="21207619" cy="4240007"/>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It was found to be a productivity killer. Millions of people woke up to the reality that the best way to get something done is to do one thing at a time. Focus on a single task until it is completed. Then begin tackling something else. This was and still is the single best way to maximize your time and minimize your effort.</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2921383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5689789"/>
            <a:ext cx="21207619" cy="2524409"/>
          </a:xfrm>
          <a:prstGeom prst="rect">
            <a:avLst/>
          </a:prstGeom>
          <a:noFill/>
        </p:spPr>
        <p:txBody>
          <a:bodyPr wrap="square" rtlCol="0" anchor="ctr">
            <a:spAutoFit/>
          </a:bodyPr>
          <a:lstStyle/>
          <a:p>
            <a:pPr>
              <a:lnSpc>
                <a:spcPct val="114000"/>
              </a:lnSpc>
            </a:pPr>
            <a:r>
              <a:rPr lang="en-US" sz="7200" dirty="0">
                <a:solidFill>
                  <a:schemeClr val="bg1"/>
                </a:solidFill>
                <a:latin typeface="NanumGothic" panose="020D0604000000000000" pitchFamily="34" charset="-127"/>
                <a:ea typeface="NanumGothic" panose="020D0604000000000000" pitchFamily="34" charset="-127"/>
              </a:rPr>
              <a:t>Giving All Your Attention to the Current Moment Is All about Focus</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19783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5253034"/>
            <a:ext cx="21207619" cy="3397918"/>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One of the oldest carpentry axioms tells us to "Measure twice, cut once." This minimizes errors. You don't spend more money than you need to on lumber. You're not wasting money on wood you miscut because you were in a rush with your measurement.</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450132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4831990"/>
            <a:ext cx="21207619" cy="4240007"/>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In other words, the entire focus is on the present moment. That moment is measuring the piece of lumber you are about to cut. You're not thinking about an upcoming vacation or what you'll eat for dinner. That can cause you to make a mistake. Nothing else should exist except whatever it is you're going to be cutting.</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3096570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4410944"/>
            <a:ext cx="21207619" cy="5082097"/>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Then you measure it again. Your focus is so intense on getting this right that you understand the importance of double-checking your work. This is a simple example of living in the moment. The best carpenters are present in their current actions. They understand that letting their minds wander could lead to an incorrect measurement. That means having to buy more materials to replace their mistakes.</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219197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 name="TextBox 3">
            <a:extLst>
              <a:ext uri="{FF2B5EF4-FFF2-40B4-BE49-F238E27FC236}">
                <a16:creationId xmlns:a16="http://schemas.microsoft.com/office/drawing/2014/main" id="{FE768C2D-A510-4448-8363-C639ACC32551}"/>
              </a:ext>
            </a:extLst>
          </p:cNvPr>
          <p:cNvSpPr txBox="1"/>
          <p:nvPr/>
        </p:nvSpPr>
        <p:spPr>
          <a:xfrm>
            <a:off x="1587395" y="4831989"/>
            <a:ext cx="21207619" cy="4240007"/>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A lack of focus on carpentry could also mean smashing your thumb with a hammer. Or worse, if you aren't paying attention while using a saw.</a:t>
            </a:r>
          </a:p>
          <a:p>
            <a:pPr>
              <a:lnSpc>
                <a:spcPct val="114000"/>
              </a:lnSpc>
            </a:pPr>
            <a:endParaRPr lang="en-US" sz="4800" dirty="0">
              <a:solidFill>
                <a:schemeClr val="bg1"/>
              </a:solidFill>
              <a:latin typeface="NanumGothic" panose="020D0604000000000000" pitchFamily="34" charset="-127"/>
              <a:ea typeface="NanumGothic" panose="020D0604000000000000" pitchFamily="34" charset="-127"/>
            </a:endParaRPr>
          </a:p>
          <a:p>
            <a:pPr>
              <a:lnSpc>
                <a:spcPct val="114000"/>
              </a:lnSpc>
            </a:pPr>
            <a:r>
              <a:rPr lang="en-US" sz="4800" dirty="0">
                <a:solidFill>
                  <a:schemeClr val="bg1"/>
                </a:solidFill>
                <a:latin typeface="NanumGothic" panose="020D0604000000000000" pitchFamily="34" charset="-127"/>
                <a:ea typeface="NanumGothic" panose="020D0604000000000000" pitchFamily="34" charset="-127"/>
              </a:rPr>
              <a:t>We use these real-world examples of the importance of focus to help you appreciate living in the current moment.</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69900316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TotalTime>
  <Words>509</Words>
  <Application>Microsoft Macintosh PowerPoint</Application>
  <PresentationFormat>Custom</PresentationFormat>
  <Paragraphs>15</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NanumGothic</vt:lpstr>
      <vt:lpstr>NanumGothic ExtraBold</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Ted Payne</dc:creator>
  <cp:lastModifiedBy>ted payne</cp:lastModifiedBy>
  <cp:revision>12</cp:revision>
  <dcterms:created xsi:type="dcterms:W3CDTF">2020-01-17T01:40:39Z</dcterms:created>
  <dcterms:modified xsi:type="dcterms:W3CDTF">2022-08-26T02:05:39Z</dcterms:modified>
</cp:coreProperties>
</file>