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7" r:id="rId4"/>
  </p:sldMasterIdLst>
  <p:notesMasterIdLst>
    <p:notesMasterId r:id="rId16"/>
  </p:notesMasterIdLst>
  <p:handoutMasterIdLst>
    <p:handoutMasterId r:id="rId17"/>
  </p:handoutMasterIdLst>
  <p:sldIdLst>
    <p:sldId id="268" r:id="rId5"/>
    <p:sldId id="269" r:id="rId6"/>
    <p:sldId id="274" r:id="rId7"/>
    <p:sldId id="294" r:id="rId8"/>
    <p:sldId id="270" r:id="rId9"/>
    <p:sldId id="271" r:id="rId10"/>
    <p:sldId id="292" r:id="rId11"/>
    <p:sldId id="289" r:id="rId12"/>
    <p:sldId id="286" r:id="rId13"/>
    <p:sldId id="287" r:id="rId14"/>
    <p:sldId id="288" r:id="rId15"/>
  </p:sldIdLst>
  <p:sldSz cx="12192000" cy="6858000"/>
  <p:notesSz cx="7104063" cy="10234613"/>
  <p:defaultTextStyle>
    <a:defPPr rtl="0">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616C"/>
    <a:srgbClr val="217CB1"/>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4" autoAdjust="0"/>
    <p:restoredTop sz="95876" autoAdjust="0"/>
  </p:normalViewPr>
  <p:slideViewPr>
    <p:cSldViewPr snapToGrid="0" snapToObjects="1">
      <p:cViewPr varScale="1">
        <p:scale>
          <a:sx n="104" d="100"/>
          <a:sy n="104" d="100"/>
        </p:scale>
        <p:origin x="642" y="318"/>
      </p:cViewPr>
      <p:guideLst/>
    </p:cSldViewPr>
  </p:slideViewPr>
  <p:notesTextViewPr>
    <p:cViewPr>
      <p:scale>
        <a:sx n="1" d="1"/>
        <a:sy n="1" d="1"/>
      </p:scale>
      <p:origin x="0" y="0"/>
    </p:cViewPr>
  </p:notesTextViewPr>
  <p:notesViewPr>
    <p:cSldViewPr snapToGrid="0" snapToObjects="1">
      <p:cViewPr varScale="1">
        <p:scale>
          <a:sx n="86" d="100"/>
          <a:sy n="86" d="100"/>
        </p:scale>
        <p:origin x="299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21EAB02-C5D7-441F-94E1-1DFAF8438C71}"/>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a:extLst>
              <a:ext uri="{FF2B5EF4-FFF2-40B4-BE49-F238E27FC236}">
                <a16:creationId xmlns:a16="http://schemas.microsoft.com/office/drawing/2014/main" id="{461ECA3A-1DAA-4857-A79C-BD305F8FD5EF}"/>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300E0152-FD71-476E-93B4-2748553546FC}" type="datetimeFigureOut">
              <a:rPr lang="fr-FR" smtClean="0"/>
              <a:t>06/12/2025</a:t>
            </a:fld>
            <a:endParaRPr lang="fr-FR"/>
          </a:p>
        </p:txBody>
      </p:sp>
      <p:sp>
        <p:nvSpPr>
          <p:cNvPr id="4" name="Espace réservé du pied de page 3">
            <a:extLst>
              <a:ext uri="{FF2B5EF4-FFF2-40B4-BE49-F238E27FC236}">
                <a16:creationId xmlns:a16="http://schemas.microsoft.com/office/drawing/2014/main" id="{AD882947-8B7E-474F-B2B9-8F7B6419AD2B}"/>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a:p>
        </p:txBody>
      </p:sp>
      <p:sp>
        <p:nvSpPr>
          <p:cNvPr id="5" name="Espace réservé du numéro de diapositive 4">
            <a:extLst>
              <a:ext uri="{FF2B5EF4-FFF2-40B4-BE49-F238E27FC236}">
                <a16:creationId xmlns:a16="http://schemas.microsoft.com/office/drawing/2014/main" id="{9E524388-0661-40D8-A5D4-4FDBAC9D35EF}"/>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B1074615-8211-4040-8E35-D931AC58C4FE}" type="slidenum">
              <a:rPr lang="fr-FR" smtClean="0"/>
              <a:t>‹N°›</a:t>
            </a:fld>
            <a:endParaRPr lang="fr-FR"/>
          </a:p>
        </p:txBody>
      </p:sp>
    </p:spTree>
    <p:extLst>
      <p:ext uri="{BB962C8B-B14F-4D97-AF65-F5344CB8AC3E}">
        <p14:creationId xmlns:p14="http://schemas.microsoft.com/office/powerpoint/2010/main" val="10164530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noProof="0"/>
          </a:p>
        </p:txBody>
      </p:sp>
      <p:sp>
        <p:nvSpPr>
          <p:cNvPr id="3" name="Espace réservé de la date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7E818C28-E326-4E30-9CF2-2C1A4C894E1E}" type="datetimeFigureOut">
              <a:rPr lang="fr-FR" noProof="0" smtClean="0"/>
              <a:t>06/12/2025</a:t>
            </a:fld>
            <a:endParaRPr lang="fr-FR" noProof="0"/>
          </a:p>
        </p:txBody>
      </p:sp>
      <p:sp>
        <p:nvSpPr>
          <p:cNvPr id="4" name="Espace réservé de l'image des diapositives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fr-FR" noProof="0"/>
          </a:p>
        </p:txBody>
      </p:sp>
      <p:sp>
        <p:nvSpPr>
          <p:cNvPr id="5" name="Espace réservé des not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noProof="0"/>
          </a:p>
        </p:txBody>
      </p:sp>
      <p:sp>
        <p:nvSpPr>
          <p:cNvPr id="7" name="Espace réservé du numéro de diapositive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319E0709-8032-4F3E-A041-680E7FBB13CC}" type="slidenum">
              <a:rPr lang="fr-FR" noProof="0" smtClean="0"/>
              <a:t>‹N°›</a:t>
            </a:fld>
            <a:endParaRPr lang="fr-FR" noProof="0"/>
          </a:p>
        </p:txBody>
      </p:sp>
    </p:spTree>
    <p:extLst>
      <p:ext uri="{BB962C8B-B14F-4D97-AF65-F5344CB8AC3E}">
        <p14:creationId xmlns:p14="http://schemas.microsoft.com/office/powerpoint/2010/main" val="857117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1</a:t>
            </a:fld>
            <a:endParaRPr lang="fr-FR"/>
          </a:p>
        </p:txBody>
      </p:sp>
    </p:spTree>
    <p:extLst>
      <p:ext uri="{BB962C8B-B14F-4D97-AF65-F5344CB8AC3E}">
        <p14:creationId xmlns:p14="http://schemas.microsoft.com/office/powerpoint/2010/main" val="1689695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2</a:t>
            </a:fld>
            <a:endParaRPr lang="fr-FR"/>
          </a:p>
        </p:txBody>
      </p:sp>
    </p:spTree>
    <p:extLst>
      <p:ext uri="{BB962C8B-B14F-4D97-AF65-F5344CB8AC3E}">
        <p14:creationId xmlns:p14="http://schemas.microsoft.com/office/powerpoint/2010/main" val="2616203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3</a:t>
            </a:fld>
            <a:endParaRPr lang="fr-FR"/>
          </a:p>
        </p:txBody>
      </p:sp>
    </p:spTree>
    <p:extLst>
      <p:ext uri="{BB962C8B-B14F-4D97-AF65-F5344CB8AC3E}">
        <p14:creationId xmlns:p14="http://schemas.microsoft.com/office/powerpoint/2010/main" val="3114505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4</a:t>
            </a:fld>
            <a:endParaRPr lang="fr-FR"/>
          </a:p>
        </p:txBody>
      </p:sp>
    </p:spTree>
    <p:extLst>
      <p:ext uri="{BB962C8B-B14F-4D97-AF65-F5344CB8AC3E}">
        <p14:creationId xmlns:p14="http://schemas.microsoft.com/office/powerpoint/2010/main" val="1182873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5</a:t>
            </a:fld>
            <a:endParaRPr lang="fr-FR"/>
          </a:p>
        </p:txBody>
      </p:sp>
    </p:spTree>
    <p:extLst>
      <p:ext uri="{BB962C8B-B14F-4D97-AF65-F5344CB8AC3E}">
        <p14:creationId xmlns:p14="http://schemas.microsoft.com/office/powerpoint/2010/main" val="774359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6</a:t>
            </a:fld>
            <a:endParaRPr lang="fr-FR"/>
          </a:p>
        </p:txBody>
      </p:sp>
    </p:spTree>
    <p:extLst>
      <p:ext uri="{BB962C8B-B14F-4D97-AF65-F5344CB8AC3E}">
        <p14:creationId xmlns:p14="http://schemas.microsoft.com/office/powerpoint/2010/main" val="3207135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7</a:t>
            </a:fld>
            <a:endParaRPr lang="fr-FR"/>
          </a:p>
        </p:txBody>
      </p:sp>
    </p:spTree>
    <p:extLst>
      <p:ext uri="{BB962C8B-B14F-4D97-AF65-F5344CB8AC3E}">
        <p14:creationId xmlns:p14="http://schemas.microsoft.com/office/powerpoint/2010/main" val="2666676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8</a:t>
            </a:fld>
            <a:endParaRPr lang="fr-FR"/>
          </a:p>
        </p:txBody>
      </p:sp>
    </p:spTree>
    <p:extLst>
      <p:ext uri="{BB962C8B-B14F-4D97-AF65-F5344CB8AC3E}">
        <p14:creationId xmlns:p14="http://schemas.microsoft.com/office/powerpoint/2010/main" val="3880430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9</a:t>
            </a:fld>
            <a:endParaRPr lang="fr-FR"/>
          </a:p>
        </p:txBody>
      </p:sp>
    </p:spTree>
    <p:extLst>
      <p:ext uri="{BB962C8B-B14F-4D97-AF65-F5344CB8AC3E}">
        <p14:creationId xmlns:p14="http://schemas.microsoft.com/office/powerpoint/2010/main" val="800101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10</a:t>
            </a:fld>
            <a:endParaRPr lang="fr-FR"/>
          </a:p>
        </p:txBody>
      </p:sp>
    </p:spTree>
    <p:extLst>
      <p:ext uri="{BB962C8B-B14F-4D97-AF65-F5344CB8AC3E}">
        <p14:creationId xmlns:p14="http://schemas.microsoft.com/office/powerpoint/2010/main" val="3172538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19E0709-8032-4F3E-A041-680E7FBB13CC}" type="slidenum">
              <a:rPr lang="fr-FR" smtClean="0"/>
              <a:t>11</a:t>
            </a:fld>
            <a:endParaRPr lang="fr-FR"/>
          </a:p>
        </p:txBody>
      </p:sp>
    </p:spTree>
    <p:extLst>
      <p:ext uri="{BB962C8B-B14F-4D97-AF65-F5344CB8AC3E}">
        <p14:creationId xmlns:p14="http://schemas.microsoft.com/office/powerpoint/2010/main" val="1738234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589213" y="2514600"/>
            <a:ext cx="8915399" cy="2262781"/>
          </a:xfrm>
        </p:spPr>
        <p:txBody>
          <a:bodyPr rtlCol="0" anchor="b">
            <a:normAutofit/>
          </a:bodyPr>
          <a:lstStyle>
            <a:lvl1pPr>
              <a:defRPr sz="5400"/>
            </a:lvl1pPr>
          </a:lstStyle>
          <a:p>
            <a:pPr rtl="0"/>
            <a:r>
              <a:rPr lang="fr-FR" noProof="0"/>
              <a:t>Modifiez le style du titre</a:t>
            </a:r>
          </a:p>
        </p:txBody>
      </p:sp>
      <p:sp>
        <p:nvSpPr>
          <p:cNvPr id="3" name="Sous-titre 2"/>
          <p:cNvSpPr>
            <a:spLocks noGrp="1"/>
          </p:cNvSpPr>
          <p:nvPr>
            <p:ph type="subTitle" idx="1"/>
          </p:nvPr>
        </p:nvSpPr>
        <p:spPr>
          <a:xfrm>
            <a:off x="2589213" y="4777379"/>
            <a:ext cx="8915399" cy="1126283"/>
          </a:xfrm>
        </p:spPr>
        <p:txBody>
          <a:bodyPr rtlCol="0"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fr-FR" noProof="0"/>
              <a:t>Modifiez le style des sous-titres du masque</a:t>
            </a:r>
          </a:p>
        </p:txBody>
      </p:sp>
      <p:sp>
        <p:nvSpPr>
          <p:cNvPr id="4" name="Espace réservé à la date 3"/>
          <p:cNvSpPr>
            <a:spLocks noGrp="1"/>
          </p:cNvSpPr>
          <p:nvPr>
            <p:ph type="dt" sz="half" idx="10"/>
          </p:nvPr>
        </p:nvSpPr>
        <p:spPr/>
        <p:txBody>
          <a:bodyPr rtlCol="0"/>
          <a:lstStyle/>
          <a:p>
            <a:pPr rtl="0"/>
            <a:fld id="{84D57ED5-9CB3-4471-9B6F-968F3C8F84E1}" type="datetime1">
              <a:rPr lang="fr-FR" noProof="0" smtClean="0"/>
              <a:t>06/12/2025</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7" name="Forme libre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fr-FR"/>
          </a:p>
        </p:txBody>
      </p:sp>
      <p:sp>
        <p:nvSpPr>
          <p:cNvPr id="6" name="Espace réservé au numéro de diapositive 5"/>
          <p:cNvSpPr>
            <a:spLocks noGrp="1"/>
          </p:cNvSpPr>
          <p:nvPr>
            <p:ph type="sldNum" sz="quarter" idx="12"/>
          </p:nvPr>
        </p:nvSpPr>
        <p:spPr>
          <a:xfrm>
            <a:off x="531812" y="4529540"/>
            <a:ext cx="779767" cy="365125"/>
          </a:xfrm>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16327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592925" y="624110"/>
            <a:ext cx="8911687" cy="1280890"/>
          </a:xfrm>
        </p:spPr>
        <p:txBody>
          <a:bodyPr rtlCol="0"/>
          <a:lstStyle/>
          <a:p>
            <a:pPr rtl="0"/>
            <a:r>
              <a:rPr lang="fr-FR" noProof="0"/>
              <a:t>Modifiez le style du titre</a:t>
            </a:r>
          </a:p>
        </p:txBody>
      </p:sp>
      <p:sp>
        <p:nvSpPr>
          <p:cNvPr id="3" name="Espace réservé au contenu 2"/>
          <p:cNvSpPr>
            <a:spLocks noGrp="1"/>
          </p:cNvSpPr>
          <p:nvPr>
            <p:ph idx="1" hasCustomPrompt="1"/>
          </p:nvPr>
        </p:nvSpPr>
        <p:spPr>
          <a:xfrm>
            <a:off x="2589212" y="2133600"/>
            <a:ext cx="8915400" cy="3777622"/>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à la date 3"/>
          <p:cNvSpPr>
            <a:spLocks noGrp="1"/>
          </p:cNvSpPr>
          <p:nvPr>
            <p:ph type="dt" sz="half" idx="10"/>
          </p:nvPr>
        </p:nvSpPr>
        <p:spPr/>
        <p:txBody>
          <a:bodyPr rtlCol="0"/>
          <a:lstStyle/>
          <a:p>
            <a:pPr rtl="0"/>
            <a:fld id="{6860E4D8-56D9-4E46-AB44-CADDEB05CB81}" type="datetime1">
              <a:rPr lang="fr-FR" noProof="0" smtClean="0"/>
              <a:t>06/12/2025</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8" name="Forme libre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Espace réservé du numéro de diapositive 5"/>
          <p:cNvSpPr>
            <a:spLocks noGrp="1"/>
          </p:cNvSpPr>
          <p:nvPr>
            <p:ph type="sldNum" sz="quarter" idx="12"/>
          </p:nvPr>
        </p:nvSpPr>
        <p:spPr/>
        <p:txBody>
          <a:bodyPr rtlCol="0"/>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1071431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589212" y="2058750"/>
            <a:ext cx="8915399" cy="1468800"/>
          </a:xfrm>
        </p:spPr>
        <p:txBody>
          <a:bodyPr rtlCol="0" anchor="b"/>
          <a:lstStyle>
            <a:lvl1pPr algn="l">
              <a:defRPr sz="4000" b="0" cap="none"/>
            </a:lvl1pPr>
          </a:lstStyle>
          <a:p>
            <a:pPr rtl="0"/>
            <a:r>
              <a:rPr lang="fr-FR" noProof="0"/>
              <a:t>Modifiez le style du titre</a:t>
            </a:r>
          </a:p>
        </p:txBody>
      </p:sp>
      <p:sp>
        <p:nvSpPr>
          <p:cNvPr id="3" name="Espace réservé du texte 2"/>
          <p:cNvSpPr>
            <a:spLocks noGrp="1"/>
          </p:cNvSpPr>
          <p:nvPr>
            <p:ph type="body" idx="1" hasCustomPrompt="1"/>
          </p:nvPr>
        </p:nvSpPr>
        <p:spPr>
          <a:xfrm>
            <a:off x="2589212" y="3530129"/>
            <a:ext cx="8915399" cy="860400"/>
          </a:xfrm>
        </p:spPr>
        <p:txBody>
          <a:bodyPr rtlCol="0"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a:t>Modifiez les styles du texte du masque</a:t>
            </a:r>
          </a:p>
        </p:txBody>
      </p:sp>
      <p:sp>
        <p:nvSpPr>
          <p:cNvPr id="4" name="Espace réservé à la date 3"/>
          <p:cNvSpPr>
            <a:spLocks noGrp="1"/>
          </p:cNvSpPr>
          <p:nvPr>
            <p:ph type="dt" sz="half" idx="10"/>
          </p:nvPr>
        </p:nvSpPr>
        <p:spPr/>
        <p:txBody>
          <a:bodyPr rtlCol="0"/>
          <a:lstStyle/>
          <a:p>
            <a:pPr rtl="0"/>
            <a:fld id="{5279CF87-C1F1-40D9-9D6B-15972AB0160A}" type="datetime1">
              <a:rPr lang="fr-FR" noProof="0" smtClean="0"/>
              <a:t>06/12/2025</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9" name="Forme libre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Espace réservé au numéro de diapositive 5"/>
          <p:cNvSpPr>
            <a:spLocks noGrp="1"/>
          </p:cNvSpPr>
          <p:nvPr>
            <p:ph type="sldNum" sz="quarter" idx="12"/>
          </p:nvPr>
        </p:nvSpPr>
        <p:spPr>
          <a:xfrm>
            <a:off x="531812" y="3244139"/>
            <a:ext cx="779767" cy="365125"/>
          </a:xfrm>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204439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re 7"/>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sz="half" idx="1" hasCustomPrompt="1"/>
          </p:nvPr>
        </p:nvSpPr>
        <p:spPr>
          <a:xfrm>
            <a:off x="2589212" y="2133600"/>
            <a:ext cx="4313864" cy="3777622"/>
          </a:xfrm>
        </p:spPr>
        <p:txBody>
          <a:bodyPr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p:cNvSpPr>
            <a:spLocks noGrp="1"/>
          </p:cNvSpPr>
          <p:nvPr>
            <p:ph sz="half" idx="2" hasCustomPrompt="1"/>
          </p:nvPr>
        </p:nvSpPr>
        <p:spPr>
          <a:xfrm>
            <a:off x="7190747" y="2126222"/>
            <a:ext cx="4313864" cy="3777622"/>
          </a:xfrm>
        </p:spPr>
        <p:txBody>
          <a:bodyPr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à la date 4"/>
          <p:cNvSpPr>
            <a:spLocks noGrp="1"/>
          </p:cNvSpPr>
          <p:nvPr>
            <p:ph type="dt" sz="half" idx="10"/>
          </p:nvPr>
        </p:nvSpPr>
        <p:spPr/>
        <p:txBody>
          <a:bodyPr rtlCol="0"/>
          <a:lstStyle/>
          <a:p>
            <a:pPr rtl="0"/>
            <a:fld id="{5ADDB20C-1774-4B16-9666-0BE66B3E81AC}" type="datetime1">
              <a:rPr lang="fr-FR" noProof="0" smtClean="0"/>
              <a:t>06/12/2025</a:t>
            </a:fld>
            <a:endParaRPr lang="fr-FR" noProof="0"/>
          </a:p>
        </p:txBody>
      </p:sp>
      <p:sp>
        <p:nvSpPr>
          <p:cNvPr id="6" name="Espace réservé au pied de page 5"/>
          <p:cNvSpPr>
            <a:spLocks noGrp="1"/>
          </p:cNvSpPr>
          <p:nvPr>
            <p:ph type="ftr" sz="quarter" idx="11"/>
          </p:nvPr>
        </p:nvSpPr>
        <p:spPr/>
        <p:txBody>
          <a:bodyPr rtlCol="0"/>
          <a:lstStyle/>
          <a:p>
            <a:pPr rtl="0"/>
            <a:endParaRPr lang="fr-FR" noProof="0"/>
          </a:p>
        </p:txBody>
      </p:sp>
      <p:sp>
        <p:nvSpPr>
          <p:cNvPr id="10" name="Forme libre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Espace réservé au numéro de diapositive 5"/>
          <p:cNvSpPr>
            <a:spLocks noGrp="1"/>
          </p:cNvSpPr>
          <p:nvPr>
            <p:ph type="sldNum" sz="quarter" idx="12"/>
          </p:nvPr>
        </p:nvSpPr>
        <p:spPr>
          <a:xfrm>
            <a:off x="531812" y="787782"/>
            <a:ext cx="779767" cy="365125"/>
          </a:xfrm>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3545651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re 9"/>
          <p:cNvSpPr>
            <a:spLocks noGrp="1"/>
          </p:cNvSpPr>
          <p:nvPr>
            <p:ph type="title"/>
          </p:nvPr>
        </p:nvSpPr>
        <p:spPr/>
        <p:txBody>
          <a:bodyPr rtlCol="0"/>
          <a:lstStyle/>
          <a:p>
            <a:pPr rtl="0"/>
            <a:r>
              <a:rPr lang="fr-FR" noProof="0"/>
              <a:t>Modifiez le style du titre</a:t>
            </a:r>
          </a:p>
        </p:txBody>
      </p:sp>
      <p:sp>
        <p:nvSpPr>
          <p:cNvPr id="3" name="Espace réservé du texte 2"/>
          <p:cNvSpPr>
            <a:spLocks noGrp="1"/>
          </p:cNvSpPr>
          <p:nvPr>
            <p:ph type="body" idx="1" hasCustomPrompt="1"/>
          </p:nvPr>
        </p:nvSpPr>
        <p:spPr>
          <a:xfrm>
            <a:off x="2939373" y="1972703"/>
            <a:ext cx="3992732" cy="576262"/>
          </a:xfrm>
        </p:spPr>
        <p:txBody>
          <a:bodyPr rtlCol="0"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p:cNvSpPr>
            <a:spLocks noGrp="1"/>
          </p:cNvSpPr>
          <p:nvPr>
            <p:ph sz="half" idx="2" hasCustomPrompt="1"/>
          </p:nvPr>
        </p:nvSpPr>
        <p:spPr>
          <a:xfrm>
            <a:off x="2589212" y="2548966"/>
            <a:ext cx="4342893" cy="3354060"/>
          </a:xfrm>
        </p:spPr>
        <p:txBody>
          <a:bodyPr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au texte 4"/>
          <p:cNvSpPr>
            <a:spLocks noGrp="1"/>
          </p:cNvSpPr>
          <p:nvPr>
            <p:ph type="body" sz="quarter" idx="3" hasCustomPrompt="1"/>
          </p:nvPr>
        </p:nvSpPr>
        <p:spPr>
          <a:xfrm>
            <a:off x="7506629" y="1969475"/>
            <a:ext cx="3999001" cy="576262"/>
          </a:xfrm>
        </p:spPr>
        <p:txBody>
          <a:bodyPr rtlCol="0"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6" name="Espace réservé du contenu 5"/>
          <p:cNvSpPr>
            <a:spLocks noGrp="1"/>
          </p:cNvSpPr>
          <p:nvPr>
            <p:ph sz="quarter" idx="4" hasCustomPrompt="1"/>
          </p:nvPr>
        </p:nvSpPr>
        <p:spPr>
          <a:xfrm>
            <a:off x="7166957" y="2545738"/>
            <a:ext cx="4338674" cy="3354060"/>
          </a:xfrm>
        </p:spPr>
        <p:txBody>
          <a:bodyPr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à la date 6"/>
          <p:cNvSpPr>
            <a:spLocks noGrp="1"/>
          </p:cNvSpPr>
          <p:nvPr>
            <p:ph type="dt" sz="half" idx="10"/>
          </p:nvPr>
        </p:nvSpPr>
        <p:spPr/>
        <p:txBody>
          <a:bodyPr rtlCol="0"/>
          <a:lstStyle/>
          <a:p>
            <a:pPr rtl="0"/>
            <a:fld id="{1F37DF42-8FE2-4196-B087-A644399BE082}" type="datetime1">
              <a:rPr lang="fr-FR" noProof="0" smtClean="0"/>
              <a:t>06/12/2025</a:t>
            </a:fld>
            <a:endParaRPr lang="fr-FR" noProof="0"/>
          </a:p>
        </p:txBody>
      </p:sp>
      <p:sp>
        <p:nvSpPr>
          <p:cNvPr id="8" name="Espace réservé au pied de page 7"/>
          <p:cNvSpPr>
            <a:spLocks noGrp="1"/>
          </p:cNvSpPr>
          <p:nvPr>
            <p:ph type="ftr" sz="quarter" idx="11"/>
          </p:nvPr>
        </p:nvSpPr>
        <p:spPr/>
        <p:txBody>
          <a:bodyPr rtlCol="0"/>
          <a:lstStyle/>
          <a:p>
            <a:pPr rtl="0"/>
            <a:endParaRPr lang="fr-FR" noProof="0"/>
          </a:p>
        </p:txBody>
      </p:sp>
      <p:sp>
        <p:nvSpPr>
          <p:cNvPr id="12" name="Forme libre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Espace réservé au numéro de diapositive 5"/>
          <p:cNvSpPr>
            <a:spLocks noGrp="1"/>
          </p:cNvSpPr>
          <p:nvPr>
            <p:ph type="sldNum" sz="quarter" idx="12"/>
          </p:nvPr>
        </p:nvSpPr>
        <p:spPr>
          <a:xfrm>
            <a:off x="531812" y="787782"/>
            <a:ext cx="779767" cy="365125"/>
          </a:xfrm>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1858928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à la date 2"/>
          <p:cNvSpPr>
            <a:spLocks noGrp="1"/>
          </p:cNvSpPr>
          <p:nvPr>
            <p:ph type="dt" sz="half" idx="10"/>
          </p:nvPr>
        </p:nvSpPr>
        <p:spPr/>
        <p:txBody>
          <a:bodyPr rtlCol="0"/>
          <a:lstStyle/>
          <a:p>
            <a:pPr rtl="0"/>
            <a:fld id="{77F14278-47B3-4AF1-B425-FB0B9F1A0E06}" type="datetime1">
              <a:rPr lang="fr-FR" noProof="0" smtClean="0"/>
              <a:t>06/12/2025</a:t>
            </a:fld>
            <a:endParaRPr lang="fr-FR" noProof="0"/>
          </a:p>
        </p:txBody>
      </p:sp>
      <p:sp>
        <p:nvSpPr>
          <p:cNvPr id="4" name="Espace réservé au pied de page 3"/>
          <p:cNvSpPr>
            <a:spLocks noGrp="1"/>
          </p:cNvSpPr>
          <p:nvPr>
            <p:ph type="ftr" sz="quarter" idx="11"/>
          </p:nvPr>
        </p:nvSpPr>
        <p:spPr/>
        <p:txBody>
          <a:bodyPr rtlCol="0"/>
          <a:lstStyle/>
          <a:p>
            <a:pPr rtl="0"/>
            <a:endParaRPr lang="fr-FR" noProof="0"/>
          </a:p>
        </p:txBody>
      </p:sp>
      <p:sp>
        <p:nvSpPr>
          <p:cNvPr id="7" name="Forme libre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Espace réservé du numéro de diapositive 4"/>
          <p:cNvSpPr>
            <a:spLocks noGrp="1"/>
          </p:cNvSpPr>
          <p:nvPr>
            <p:ph type="sldNum" sz="quarter" idx="12"/>
          </p:nvPr>
        </p:nvSpPr>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3312232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à la date 1"/>
          <p:cNvSpPr>
            <a:spLocks noGrp="1"/>
          </p:cNvSpPr>
          <p:nvPr>
            <p:ph type="dt" sz="half" idx="10"/>
          </p:nvPr>
        </p:nvSpPr>
        <p:spPr/>
        <p:txBody>
          <a:bodyPr rtlCol="0"/>
          <a:lstStyle/>
          <a:p>
            <a:pPr rtl="0"/>
            <a:fld id="{A9AA5441-00F0-4727-A8C3-46A783FC5724}" type="datetime1">
              <a:rPr lang="fr-FR" noProof="0" smtClean="0"/>
              <a:t>06/12/2025</a:t>
            </a:fld>
            <a:endParaRPr lang="fr-FR" noProof="0"/>
          </a:p>
        </p:txBody>
      </p:sp>
      <p:sp>
        <p:nvSpPr>
          <p:cNvPr id="3" name="Espace réservé au pied de page 2"/>
          <p:cNvSpPr>
            <a:spLocks noGrp="1"/>
          </p:cNvSpPr>
          <p:nvPr>
            <p:ph type="ftr" sz="quarter" idx="11"/>
          </p:nvPr>
        </p:nvSpPr>
        <p:spPr/>
        <p:txBody>
          <a:bodyPr rtlCol="0"/>
          <a:lstStyle/>
          <a:p>
            <a:pPr rtl="0"/>
            <a:endParaRPr lang="fr-FR" noProof="0"/>
          </a:p>
        </p:txBody>
      </p:sp>
      <p:sp>
        <p:nvSpPr>
          <p:cNvPr id="6" name="Forme libre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Espace réservé du numéro de diapositive 3"/>
          <p:cNvSpPr>
            <a:spLocks noGrp="1"/>
          </p:cNvSpPr>
          <p:nvPr>
            <p:ph type="sldNum" sz="quarter" idx="12"/>
          </p:nvPr>
        </p:nvSpPr>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3945293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589212" y="446088"/>
            <a:ext cx="3505199" cy="976312"/>
          </a:xfrm>
        </p:spPr>
        <p:txBody>
          <a:bodyPr rtlCol="0" anchor="b"/>
          <a:lstStyle>
            <a:lvl1pPr algn="l">
              <a:defRPr sz="2000" b="0"/>
            </a:lvl1pPr>
          </a:lstStyle>
          <a:p>
            <a:pPr rtl="0"/>
            <a:r>
              <a:rPr lang="fr-FR" noProof="0"/>
              <a:t>Modifiez le style du titre</a:t>
            </a:r>
          </a:p>
        </p:txBody>
      </p:sp>
      <p:sp>
        <p:nvSpPr>
          <p:cNvPr id="3" name="Espace réservé du contenu 2"/>
          <p:cNvSpPr>
            <a:spLocks noGrp="1"/>
          </p:cNvSpPr>
          <p:nvPr>
            <p:ph idx="1" hasCustomPrompt="1"/>
          </p:nvPr>
        </p:nvSpPr>
        <p:spPr>
          <a:xfrm>
            <a:off x="6323012" y="446088"/>
            <a:ext cx="5181600" cy="5414963"/>
          </a:xfrm>
        </p:spPr>
        <p:txBody>
          <a:bodyPr rtlCol="0" anchor="ctr">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au texte 3"/>
          <p:cNvSpPr>
            <a:spLocks noGrp="1"/>
          </p:cNvSpPr>
          <p:nvPr>
            <p:ph type="body" sz="half" idx="2" hasCustomPrompt="1"/>
          </p:nvPr>
        </p:nvSpPr>
        <p:spPr>
          <a:xfrm>
            <a:off x="2589212" y="1598613"/>
            <a:ext cx="3505199" cy="4262436"/>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5" name="Espace réservé à la date 4"/>
          <p:cNvSpPr>
            <a:spLocks noGrp="1"/>
          </p:cNvSpPr>
          <p:nvPr>
            <p:ph type="dt" sz="half" idx="10"/>
          </p:nvPr>
        </p:nvSpPr>
        <p:spPr/>
        <p:txBody>
          <a:bodyPr rtlCol="0"/>
          <a:lstStyle/>
          <a:p>
            <a:pPr rtl="0"/>
            <a:fld id="{C032274E-A475-49B8-A4A0-80F13BCA3C3A}" type="datetime1">
              <a:rPr lang="fr-FR" noProof="0" smtClean="0"/>
              <a:t>06/12/2025</a:t>
            </a:fld>
            <a:endParaRPr lang="fr-FR" noProof="0"/>
          </a:p>
        </p:txBody>
      </p:sp>
      <p:sp>
        <p:nvSpPr>
          <p:cNvPr id="6" name="Espace réservé au pied de page 5"/>
          <p:cNvSpPr>
            <a:spLocks noGrp="1"/>
          </p:cNvSpPr>
          <p:nvPr>
            <p:ph type="ftr" sz="quarter" idx="11"/>
          </p:nvPr>
        </p:nvSpPr>
        <p:spPr/>
        <p:txBody>
          <a:bodyPr rtlCol="0"/>
          <a:lstStyle/>
          <a:p>
            <a:pPr rtl="0"/>
            <a:endParaRPr lang="fr-FR" noProof="0"/>
          </a:p>
        </p:txBody>
      </p:sp>
      <p:sp>
        <p:nvSpPr>
          <p:cNvPr id="9" name="Forme libre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Espace réservé du numéro de diapositive 6"/>
          <p:cNvSpPr>
            <a:spLocks noGrp="1"/>
          </p:cNvSpPr>
          <p:nvPr>
            <p:ph type="sldNum" sz="quarter" idx="12"/>
          </p:nvPr>
        </p:nvSpPr>
        <p:spPr/>
        <p:txBody>
          <a:bodyPr rtlCol="0"/>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2764066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589213" y="4800600"/>
            <a:ext cx="8915400" cy="566738"/>
          </a:xfrm>
        </p:spPr>
        <p:txBody>
          <a:bodyPr rtlCol="0" anchor="b">
            <a:normAutofit/>
          </a:bodyPr>
          <a:lstStyle>
            <a:lvl1pPr algn="l">
              <a:defRPr sz="2400" b="0"/>
            </a:lvl1pPr>
          </a:lstStyle>
          <a:p>
            <a:pPr rtl="0"/>
            <a:r>
              <a:rPr lang="fr-FR" noProof="0"/>
              <a:t>Modifiez le style du titre</a:t>
            </a:r>
          </a:p>
        </p:txBody>
      </p:sp>
      <p:sp>
        <p:nvSpPr>
          <p:cNvPr id="3" name="Espace réservé pour une image 2"/>
          <p:cNvSpPr>
            <a:spLocks noGrp="1" noChangeAspect="1"/>
          </p:cNvSpPr>
          <p:nvPr>
            <p:ph type="pic" idx="1" hasCustomPrompt="1"/>
          </p:nvPr>
        </p:nvSpPr>
        <p:spPr>
          <a:xfrm>
            <a:off x="2589212" y="634965"/>
            <a:ext cx="8915400" cy="3854970"/>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fr-FR" noProof="0"/>
              <a:t>Cliquez sur l’icône pour ajouter une image</a:t>
            </a:r>
          </a:p>
        </p:txBody>
      </p:sp>
      <p:sp>
        <p:nvSpPr>
          <p:cNvPr id="4" name="Espace réservé au texte 3"/>
          <p:cNvSpPr>
            <a:spLocks noGrp="1"/>
          </p:cNvSpPr>
          <p:nvPr>
            <p:ph type="body" sz="half" idx="2" hasCustomPrompt="1"/>
          </p:nvPr>
        </p:nvSpPr>
        <p:spPr>
          <a:xfrm>
            <a:off x="2589213" y="5367338"/>
            <a:ext cx="8915400"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5" name="Espace réservé à la date 4"/>
          <p:cNvSpPr>
            <a:spLocks noGrp="1"/>
          </p:cNvSpPr>
          <p:nvPr>
            <p:ph type="dt" sz="half" idx="10"/>
          </p:nvPr>
        </p:nvSpPr>
        <p:spPr/>
        <p:txBody>
          <a:bodyPr rtlCol="0"/>
          <a:lstStyle/>
          <a:p>
            <a:pPr rtl="0"/>
            <a:fld id="{F9CED46A-8872-470A-807E-03961E183B93}" type="datetime1">
              <a:rPr lang="fr-FR" noProof="0" smtClean="0"/>
              <a:t>06/12/2025</a:t>
            </a:fld>
            <a:endParaRPr lang="fr-FR" noProof="0"/>
          </a:p>
        </p:txBody>
      </p:sp>
      <p:sp>
        <p:nvSpPr>
          <p:cNvPr id="6" name="Espace réservé au pied de page 5"/>
          <p:cNvSpPr>
            <a:spLocks noGrp="1"/>
          </p:cNvSpPr>
          <p:nvPr>
            <p:ph type="ftr" sz="quarter" idx="11"/>
          </p:nvPr>
        </p:nvSpPr>
        <p:spPr/>
        <p:txBody>
          <a:bodyPr rtlCol="0"/>
          <a:lstStyle/>
          <a:p>
            <a:pPr rtl="0"/>
            <a:endParaRPr lang="fr-FR" noProof="0"/>
          </a:p>
        </p:txBody>
      </p:sp>
      <p:sp>
        <p:nvSpPr>
          <p:cNvPr id="9" name="Forme libre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Espace réservé au numéro de diapositive 6"/>
          <p:cNvSpPr>
            <a:spLocks noGrp="1"/>
          </p:cNvSpPr>
          <p:nvPr>
            <p:ph type="sldNum" sz="quarter" idx="12"/>
          </p:nvPr>
        </p:nvSpPr>
        <p:spPr>
          <a:xfrm>
            <a:off x="531812" y="4983087"/>
            <a:ext cx="779767" cy="365125"/>
          </a:xfrm>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4245432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re 1"/>
          <p:cNvSpPr>
            <a:spLocks noGrp="1"/>
          </p:cNvSpPr>
          <p:nvPr>
            <p:ph type="title"/>
          </p:nvPr>
        </p:nvSpPr>
        <p:spPr>
          <a:xfrm>
            <a:off x="2589212" y="609600"/>
            <a:ext cx="8915399" cy="3117040"/>
          </a:xfrm>
        </p:spPr>
        <p:txBody>
          <a:bodyPr rtlCol="0" anchor="ctr">
            <a:normAutofit/>
          </a:bodyPr>
          <a:lstStyle>
            <a:lvl1pPr algn="l">
              <a:defRPr sz="4800" b="0" cap="none"/>
            </a:lvl1pPr>
          </a:lstStyle>
          <a:p>
            <a:pPr rtl="0"/>
            <a:r>
              <a:rPr lang="fr-FR" noProof="0"/>
              <a:t>Modifiez le style du titre</a:t>
            </a:r>
          </a:p>
        </p:txBody>
      </p:sp>
      <p:sp>
        <p:nvSpPr>
          <p:cNvPr id="3" name="Espace réservé du texte 2"/>
          <p:cNvSpPr>
            <a:spLocks noGrp="1"/>
          </p:cNvSpPr>
          <p:nvPr>
            <p:ph type="body" idx="1" hasCustomPrompt="1"/>
          </p:nvPr>
        </p:nvSpPr>
        <p:spPr>
          <a:xfrm>
            <a:off x="2589212" y="4354046"/>
            <a:ext cx="8915399" cy="1555864"/>
          </a:xfrm>
        </p:spPr>
        <p:txBody>
          <a:bodyPr rtlCol="0"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a:t>Modifiez les styles du texte du masque</a:t>
            </a:r>
          </a:p>
        </p:txBody>
      </p:sp>
      <p:sp>
        <p:nvSpPr>
          <p:cNvPr id="4" name="Espace réservé à la date 3"/>
          <p:cNvSpPr>
            <a:spLocks noGrp="1"/>
          </p:cNvSpPr>
          <p:nvPr>
            <p:ph type="dt" sz="half" idx="10"/>
          </p:nvPr>
        </p:nvSpPr>
        <p:spPr/>
        <p:txBody>
          <a:bodyPr rtlCol="0"/>
          <a:lstStyle/>
          <a:p>
            <a:pPr rtl="0"/>
            <a:fld id="{82C21BD6-09AD-4CE8-91E4-0CCB39C35B1C}" type="datetime1">
              <a:rPr lang="fr-FR" noProof="0" smtClean="0"/>
              <a:t>06/12/2025</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9" name="Forme libre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Espace réservé au numéro de diapositive 5"/>
          <p:cNvSpPr>
            <a:spLocks noGrp="1"/>
          </p:cNvSpPr>
          <p:nvPr>
            <p:ph type="sldNum" sz="quarter" idx="12"/>
          </p:nvPr>
        </p:nvSpPr>
        <p:spPr>
          <a:xfrm>
            <a:off x="531812" y="3244139"/>
            <a:ext cx="779767" cy="365125"/>
          </a:xfrm>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312889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849949" y="609600"/>
            <a:ext cx="8393926" cy="2895600"/>
          </a:xfrm>
        </p:spPr>
        <p:txBody>
          <a:bodyPr rtlCol="0" anchor="ctr">
            <a:normAutofit/>
          </a:bodyPr>
          <a:lstStyle>
            <a:lvl1pPr algn="l">
              <a:defRPr sz="4800" b="0" cap="none"/>
            </a:lvl1pPr>
          </a:lstStyle>
          <a:p>
            <a:pPr rtl="0"/>
            <a:r>
              <a:rPr lang="fr-FR" noProof="0"/>
              <a:t>Modifiez le style du titre</a:t>
            </a:r>
          </a:p>
        </p:txBody>
      </p:sp>
      <p:sp>
        <p:nvSpPr>
          <p:cNvPr id="13" name="Espace réservé au texte 9"/>
          <p:cNvSpPr>
            <a:spLocks noGrp="1"/>
          </p:cNvSpPr>
          <p:nvPr>
            <p:ph type="body" sz="quarter" idx="13" hasCustomPrompt="1"/>
          </p:nvPr>
        </p:nvSpPr>
        <p:spPr>
          <a:xfrm>
            <a:off x="3275012" y="3505200"/>
            <a:ext cx="7536554" cy="381000"/>
          </a:xfrm>
        </p:spPr>
        <p:txBody>
          <a:bodyPr rtlCol="0"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fr-FR" noProof="0"/>
              <a:t>Modifiez les styles du texte du masque</a:t>
            </a:r>
          </a:p>
        </p:txBody>
      </p:sp>
      <p:sp>
        <p:nvSpPr>
          <p:cNvPr id="3" name="Espace réservé du texte 2"/>
          <p:cNvSpPr>
            <a:spLocks noGrp="1"/>
          </p:cNvSpPr>
          <p:nvPr>
            <p:ph type="body" idx="1" hasCustomPrompt="1"/>
          </p:nvPr>
        </p:nvSpPr>
        <p:spPr>
          <a:xfrm>
            <a:off x="2589212" y="4354046"/>
            <a:ext cx="8915399" cy="1555864"/>
          </a:xfrm>
        </p:spPr>
        <p:txBody>
          <a:bodyPr rtlCol="0"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a:t>Modifiez les styles du texte du masque</a:t>
            </a:r>
          </a:p>
        </p:txBody>
      </p:sp>
      <p:sp>
        <p:nvSpPr>
          <p:cNvPr id="4" name="Espace réservé à la date 3"/>
          <p:cNvSpPr>
            <a:spLocks noGrp="1"/>
          </p:cNvSpPr>
          <p:nvPr>
            <p:ph type="dt" sz="half" idx="10"/>
          </p:nvPr>
        </p:nvSpPr>
        <p:spPr/>
        <p:txBody>
          <a:bodyPr rtlCol="0"/>
          <a:lstStyle/>
          <a:p>
            <a:pPr rtl="0"/>
            <a:fld id="{3C77B77F-91DD-4C26-904A-477D7569DB10}" type="datetime1">
              <a:rPr lang="fr-FR" noProof="0" smtClean="0"/>
              <a:t>06/12/2025</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11" name="Forme libre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Espace réservé au numéro de diapositive 5"/>
          <p:cNvSpPr>
            <a:spLocks noGrp="1"/>
          </p:cNvSpPr>
          <p:nvPr>
            <p:ph type="sldNum" sz="quarter" idx="12"/>
          </p:nvPr>
        </p:nvSpPr>
        <p:spPr>
          <a:xfrm>
            <a:off x="531812" y="3244139"/>
            <a:ext cx="779767" cy="365125"/>
          </a:xfrm>
        </p:spPr>
        <p:txBody>
          <a:bodyPr rtlCol="0"/>
          <a:lstStyle/>
          <a:p>
            <a:pPr rtl="0"/>
            <a:fld id="{D57F1E4F-1CFF-5643-939E-217C01CDF565}" type="slidenum">
              <a:rPr lang="fr-FR" noProof="0" smtClean="0"/>
              <a:pPr rtl="0"/>
              <a:t>‹N°›</a:t>
            </a:fld>
            <a:endParaRPr lang="fr-FR" noProof="0"/>
          </a:p>
        </p:txBody>
      </p:sp>
      <p:sp>
        <p:nvSpPr>
          <p:cNvPr id="14" name="Zone de texte 13"/>
          <p:cNvSpPr txBox="1"/>
          <p:nvPr/>
        </p:nvSpPr>
        <p:spPr>
          <a:xfrm>
            <a:off x="2467652" y="648005"/>
            <a:ext cx="609600" cy="584776"/>
          </a:xfrm>
          <a:prstGeom prst="rect">
            <a:avLst/>
          </a:prstGeom>
        </p:spPr>
        <p:txBody>
          <a:bodyPr vert="horz" lIns="91440" tIns="45720" rIns="91440" bIns="45720" rtlCol="0" anchor="ctr">
            <a:noAutofit/>
          </a:bodyPr>
          <a:lstStyle/>
          <a:p>
            <a:pPr lvl="0" rtl="0"/>
            <a:r>
              <a:rPr lang="fr-FR" sz="8000" noProof="0">
                <a:ln w="3175" cmpd="sng">
                  <a:noFill/>
                </a:ln>
                <a:solidFill>
                  <a:schemeClr val="accent1"/>
                </a:solidFill>
                <a:effectLst/>
                <a:latin typeface="Arial"/>
              </a:rPr>
              <a:t>“</a:t>
            </a:r>
          </a:p>
        </p:txBody>
      </p:sp>
      <p:sp>
        <p:nvSpPr>
          <p:cNvPr id="15" name="Zone de texte 14"/>
          <p:cNvSpPr txBox="1"/>
          <p:nvPr/>
        </p:nvSpPr>
        <p:spPr>
          <a:xfrm>
            <a:off x="11114852" y="2905306"/>
            <a:ext cx="609600" cy="584776"/>
          </a:xfrm>
          <a:prstGeom prst="rect">
            <a:avLst/>
          </a:prstGeom>
        </p:spPr>
        <p:txBody>
          <a:bodyPr vert="horz" lIns="91440" tIns="45720" rIns="91440" bIns="45720" rtlCol="0" anchor="ctr">
            <a:noAutofit/>
          </a:bodyPr>
          <a:lstStyle/>
          <a:p>
            <a:pPr lvl="0" rtl="0"/>
            <a:r>
              <a:rPr lang="fr-FR" sz="8000" noProof="0">
                <a:ln w="3175" cmpd="sng">
                  <a:noFill/>
                </a:ln>
                <a:solidFill>
                  <a:schemeClr val="accent1"/>
                </a:solidFill>
                <a:effectLst/>
                <a:latin typeface="Arial"/>
              </a:rPr>
              <a:t>”</a:t>
            </a:r>
          </a:p>
        </p:txBody>
      </p:sp>
    </p:spTree>
    <p:extLst>
      <p:ext uri="{BB962C8B-B14F-4D97-AF65-F5344CB8AC3E}">
        <p14:creationId xmlns:p14="http://schemas.microsoft.com/office/powerpoint/2010/main" val="4195960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de nom">
    <p:spTree>
      <p:nvGrpSpPr>
        <p:cNvPr id="1" name=""/>
        <p:cNvGrpSpPr/>
        <p:nvPr/>
      </p:nvGrpSpPr>
      <p:grpSpPr>
        <a:xfrm>
          <a:off x="0" y="0"/>
          <a:ext cx="0" cy="0"/>
          <a:chOff x="0" y="0"/>
          <a:chExt cx="0" cy="0"/>
        </a:xfrm>
      </p:grpSpPr>
      <p:sp>
        <p:nvSpPr>
          <p:cNvPr id="2" name="Titre 1"/>
          <p:cNvSpPr>
            <a:spLocks noGrp="1"/>
          </p:cNvSpPr>
          <p:nvPr>
            <p:ph type="title"/>
          </p:nvPr>
        </p:nvSpPr>
        <p:spPr>
          <a:xfrm>
            <a:off x="2589213" y="2438400"/>
            <a:ext cx="8915400" cy="2724845"/>
          </a:xfrm>
        </p:spPr>
        <p:txBody>
          <a:bodyPr rtlCol="0" anchor="b">
            <a:normAutofit/>
          </a:bodyPr>
          <a:lstStyle>
            <a:lvl1pPr algn="l">
              <a:defRPr sz="4800" b="0"/>
            </a:lvl1pPr>
          </a:lstStyle>
          <a:p>
            <a:pPr rtl="0"/>
            <a:r>
              <a:rPr lang="fr-FR" noProof="0"/>
              <a:t>Modifiez le style du titre</a:t>
            </a:r>
          </a:p>
        </p:txBody>
      </p:sp>
      <p:sp>
        <p:nvSpPr>
          <p:cNvPr id="4" name="Espace réservé au texte 3"/>
          <p:cNvSpPr>
            <a:spLocks noGrp="1"/>
          </p:cNvSpPr>
          <p:nvPr>
            <p:ph type="body" sz="half" idx="2" hasCustomPrompt="1"/>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rtl="0">
              <a:buNone/>
            </a:pPr>
            <a:r>
              <a:rPr lang="fr-FR" noProof="0"/>
              <a:t>Modifiez les styles du texte du masque</a:t>
            </a:r>
          </a:p>
        </p:txBody>
      </p:sp>
      <p:sp>
        <p:nvSpPr>
          <p:cNvPr id="5" name="Espace réservé à la date 4"/>
          <p:cNvSpPr>
            <a:spLocks noGrp="1"/>
          </p:cNvSpPr>
          <p:nvPr>
            <p:ph type="dt" sz="half" idx="10"/>
          </p:nvPr>
        </p:nvSpPr>
        <p:spPr/>
        <p:txBody>
          <a:bodyPr rtlCol="0"/>
          <a:lstStyle/>
          <a:p>
            <a:pPr rtl="0"/>
            <a:fld id="{A5B576B8-8ED3-45F8-A9CD-F28881F0C374}" type="datetime1">
              <a:rPr lang="fr-FR" noProof="0" smtClean="0"/>
              <a:t>06/12/2025</a:t>
            </a:fld>
            <a:endParaRPr lang="fr-FR" noProof="0"/>
          </a:p>
        </p:txBody>
      </p:sp>
      <p:sp>
        <p:nvSpPr>
          <p:cNvPr id="6" name="Espace réservé au pied de page 5"/>
          <p:cNvSpPr>
            <a:spLocks noGrp="1"/>
          </p:cNvSpPr>
          <p:nvPr>
            <p:ph type="ftr" sz="quarter" idx="11"/>
          </p:nvPr>
        </p:nvSpPr>
        <p:spPr/>
        <p:txBody>
          <a:bodyPr rtlCol="0"/>
          <a:lstStyle/>
          <a:p>
            <a:pPr rtl="0"/>
            <a:endParaRPr lang="fr-FR" noProof="0"/>
          </a:p>
        </p:txBody>
      </p:sp>
      <p:sp>
        <p:nvSpPr>
          <p:cNvPr id="9" name="Forme libre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Espace réservé au numéro de diapositive 6"/>
          <p:cNvSpPr>
            <a:spLocks noGrp="1"/>
          </p:cNvSpPr>
          <p:nvPr>
            <p:ph type="sldNum" sz="quarter" idx="12"/>
          </p:nvPr>
        </p:nvSpPr>
        <p:spPr>
          <a:xfrm>
            <a:off x="531812" y="4983087"/>
            <a:ext cx="779767" cy="365125"/>
          </a:xfrm>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4191375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ion Carte de nom">
    <p:spTree>
      <p:nvGrpSpPr>
        <p:cNvPr id="1" name=""/>
        <p:cNvGrpSpPr/>
        <p:nvPr/>
      </p:nvGrpSpPr>
      <p:grpSpPr>
        <a:xfrm>
          <a:off x="0" y="0"/>
          <a:ext cx="0" cy="0"/>
          <a:chOff x="0" y="0"/>
          <a:chExt cx="0" cy="0"/>
        </a:xfrm>
      </p:grpSpPr>
      <p:sp>
        <p:nvSpPr>
          <p:cNvPr id="12" name="Titre 1"/>
          <p:cNvSpPr>
            <a:spLocks noGrp="1"/>
          </p:cNvSpPr>
          <p:nvPr>
            <p:ph type="title"/>
          </p:nvPr>
        </p:nvSpPr>
        <p:spPr>
          <a:xfrm>
            <a:off x="2849949" y="609600"/>
            <a:ext cx="8393926" cy="2895600"/>
          </a:xfrm>
        </p:spPr>
        <p:txBody>
          <a:bodyPr rtlCol="0" anchor="ctr">
            <a:normAutofit/>
          </a:bodyPr>
          <a:lstStyle>
            <a:lvl1pPr algn="l">
              <a:defRPr sz="4800" b="0" cap="none"/>
            </a:lvl1pPr>
          </a:lstStyle>
          <a:p>
            <a:pPr rtl="0"/>
            <a:r>
              <a:rPr lang="fr-FR" noProof="0"/>
              <a:t>Modifiez le style du titre</a:t>
            </a:r>
          </a:p>
        </p:txBody>
      </p:sp>
      <p:sp>
        <p:nvSpPr>
          <p:cNvPr id="21" name="Espace réservé au texte 9"/>
          <p:cNvSpPr>
            <a:spLocks noGrp="1"/>
          </p:cNvSpPr>
          <p:nvPr>
            <p:ph type="body" sz="quarter" idx="13" hasCustomPrompt="1"/>
          </p:nvPr>
        </p:nvSpPr>
        <p:spPr>
          <a:xfrm>
            <a:off x="2589212" y="4343400"/>
            <a:ext cx="8915400" cy="838200"/>
          </a:xfrm>
        </p:spPr>
        <p:txBody>
          <a:bodyPr rtlCol="0"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fr-FR" noProof="0"/>
              <a:t>Modifiez les styles du texte du masque</a:t>
            </a:r>
          </a:p>
        </p:txBody>
      </p:sp>
      <p:sp>
        <p:nvSpPr>
          <p:cNvPr id="4" name="Espace réservé au texte 3"/>
          <p:cNvSpPr>
            <a:spLocks noGrp="1"/>
          </p:cNvSpPr>
          <p:nvPr>
            <p:ph type="body" sz="half" idx="2" hasCustomPrompt="1"/>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rtl="0">
              <a:buNone/>
            </a:pPr>
            <a:r>
              <a:rPr lang="fr-FR" noProof="0"/>
              <a:t>Modifiez les styles du texte du masque</a:t>
            </a:r>
          </a:p>
        </p:txBody>
      </p:sp>
      <p:sp>
        <p:nvSpPr>
          <p:cNvPr id="5" name="Espace réservé à la date 4"/>
          <p:cNvSpPr>
            <a:spLocks noGrp="1"/>
          </p:cNvSpPr>
          <p:nvPr>
            <p:ph type="dt" sz="half" idx="10"/>
          </p:nvPr>
        </p:nvSpPr>
        <p:spPr/>
        <p:txBody>
          <a:bodyPr rtlCol="0"/>
          <a:lstStyle/>
          <a:p>
            <a:pPr rtl="0"/>
            <a:fld id="{0D3911E0-6481-4779-BFDD-376D075B4423}" type="datetime1">
              <a:rPr lang="fr-FR" noProof="0" smtClean="0"/>
              <a:t>06/12/2025</a:t>
            </a:fld>
            <a:endParaRPr lang="fr-FR" noProof="0"/>
          </a:p>
        </p:txBody>
      </p:sp>
      <p:sp>
        <p:nvSpPr>
          <p:cNvPr id="6" name="Espace réservé au pied de page 5"/>
          <p:cNvSpPr>
            <a:spLocks noGrp="1"/>
          </p:cNvSpPr>
          <p:nvPr>
            <p:ph type="ftr" sz="quarter" idx="11"/>
          </p:nvPr>
        </p:nvSpPr>
        <p:spPr/>
        <p:txBody>
          <a:bodyPr rtlCol="0"/>
          <a:lstStyle/>
          <a:p>
            <a:pPr rtl="0"/>
            <a:endParaRPr lang="fr-FR" noProof="0"/>
          </a:p>
        </p:txBody>
      </p:sp>
      <p:sp>
        <p:nvSpPr>
          <p:cNvPr id="11" name="Forme libre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Espace réservé au numéro de diapositive 6"/>
          <p:cNvSpPr>
            <a:spLocks noGrp="1"/>
          </p:cNvSpPr>
          <p:nvPr>
            <p:ph type="sldNum" sz="quarter" idx="12"/>
          </p:nvPr>
        </p:nvSpPr>
        <p:spPr>
          <a:xfrm>
            <a:off x="531812" y="4983087"/>
            <a:ext cx="779767" cy="365125"/>
          </a:xfrm>
        </p:spPr>
        <p:txBody>
          <a:bodyPr rtlCol="0"/>
          <a:lstStyle/>
          <a:p>
            <a:pPr rtl="0"/>
            <a:fld id="{D57F1E4F-1CFF-5643-939E-217C01CDF565}" type="slidenum">
              <a:rPr lang="fr-FR" noProof="0" smtClean="0"/>
              <a:pPr rtl="0"/>
              <a:t>‹N°›</a:t>
            </a:fld>
            <a:endParaRPr lang="fr-FR" noProof="0"/>
          </a:p>
        </p:txBody>
      </p:sp>
      <p:sp>
        <p:nvSpPr>
          <p:cNvPr id="17" name="Zone de texte 16"/>
          <p:cNvSpPr txBox="1"/>
          <p:nvPr/>
        </p:nvSpPr>
        <p:spPr>
          <a:xfrm>
            <a:off x="2467652" y="648005"/>
            <a:ext cx="609600" cy="584776"/>
          </a:xfrm>
          <a:prstGeom prst="rect">
            <a:avLst/>
          </a:prstGeom>
        </p:spPr>
        <p:txBody>
          <a:bodyPr vert="horz" lIns="91440" tIns="45720" rIns="91440" bIns="45720" rtlCol="0" anchor="ctr">
            <a:noAutofit/>
          </a:bodyPr>
          <a:lstStyle/>
          <a:p>
            <a:pPr lvl="0" rtl="0"/>
            <a:r>
              <a:rPr lang="fr-FR" sz="8000" noProof="0">
                <a:ln w="3175" cmpd="sng">
                  <a:noFill/>
                </a:ln>
                <a:solidFill>
                  <a:schemeClr val="accent1"/>
                </a:solidFill>
                <a:effectLst/>
                <a:latin typeface="Arial"/>
              </a:rPr>
              <a:t>“</a:t>
            </a:r>
          </a:p>
        </p:txBody>
      </p:sp>
      <p:sp>
        <p:nvSpPr>
          <p:cNvPr id="18" name="Zone de texte 17"/>
          <p:cNvSpPr txBox="1"/>
          <p:nvPr/>
        </p:nvSpPr>
        <p:spPr>
          <a:xfrm>
            <a:off x="11114852" y="2905306"/>
            <a:ext cx="609600" cy="584776"/>
          </a:xfrm>
          <a:prstGeom prst="rect">
            <a:avLst/>
          </a:prstGeom>
        </p:spPr>
        <p:txBody>
          <a:bodyPr vert="horz" lIns="91440" tIns="45720" rIns="91440" bIns="45720" rtlCol="0" anchor="ctr">
            <a:noAutofit/>
          </a:bodyPr>
          <a:lstStyle/>
          <a:p>
            <a:pPr lvl="0" rtl="0"/>
            <a:r>
              <a:rPr lang="fr-FR" sz="8000" noProof="0">
                <a:ln w="3175" cmpd="sng">
                  <a:noFill/>
                </a:ln>
                <a:solidFill>
                  <a:schemeClr val="accent1"/>
                </a:solidFill>
                <a:effectLst/>
                <a:latin typeface="Arial"/>
              </a:rPr>
              <a:t>”</a:t>
            </a:r>
          </a:p>
        </p:txBody>
      </p:sp>
    </p:spTree>
    <p:extLst>
      <p:ext uri="{BB962C8B-B14F-4D97-AF65-F5344CB8AC3E}">
        <p14:creationId xmlns:p14="http://schemas.microsoft.com/office/powerpoint/2010/main" val="3140453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re 1"/>
          <p:cNvSpPr>
            <a:spLocks noGrp="1"/>
          </p:cNvSpPr>
          <p:nvPr>
            <p:ph type="title"/>
          </p:nvPr>
        </p:nvSpPr>
        <p:spPr>
          <a:xfrm>
            <a:off x="2589212" y="627407"/>
            <a:ext cx="8915399" cy="2880020"/>
          </a:xfrm>
        </p:spPr>
        <p:txBody>
          <a:bodyPr rtlCol="0" anchor="ctr">
            <a:normAutofit/>
          </a:bodyPr>
          <a:lstStyle>
            <a:lvl1pPr algn="l">
              <a:defRPr sz="4800" b="0"/>
            </a:lvl1pPr>
          </a:lstStyle>
          <a:p>
            <a:pPr rtl="0"/>
            <a:r>
              <a:rPr lang="fr-FR" noProof="0"/>
              <a:t>Modifiez le style du titre</a:t>
            </a:r>
          </a:p>
        </p:txBody>
      </p:sp>
      <p:sp>
        <p:nvSpPr>
          <p:cNvPr id="21" name="Espace réservé du texte 9"/>
          <p:cNvSpPr>
            <a:spLocks noGrp="1"/>
          </p:cNvSpPr>
          <p:nvPr>
            <p:ph type="body" sz="quarter" idx="13" hasCustomPrompt="1"/>
          </p:nvPr>
        </p:nvSpPr>
        <p:spPr>
          <a:xfrm>
            <a:off x="2589212" y="4343400"/>
            <a:ext cx="8915400" cy="838200"/>
          </a:xfrm>
        </p:spPr>
        <p:txBody>
          <a:bodyPr rtlCol="0"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fr-FR" noProof="0"/>
              <a:t>Modifiez les styles du texte du masque</a:t>
            </a:r>
          </a:p>
        </p:txBody>
      </p:sp>
      <p:sp>
        <p:nvSpPr>
          <p:cNvPr id="4" name="Espace réservé au texte 3"/>
          <p:cNvSpPr>
            <a:spLocks noGrp="1"/>
          </p:cNvSpPr>
          <p:nvPr>
            <p:ph type="body" sz="half" idx="2" hasCustomPrompt="1"/>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rtl="0">
              <a:buNone/>
            </a:pPr>
            <a:r>
              <a:rPr lang="fr-FR" noProof="0"/>
              <a:t>Modifiez les styles du texte du masque</a:t>
            </a:r>
          </a:p>
        </p:txBody>
      </p:sp>
      <p:sp>
        <p:nvSpPr>
          <p:cNvPr id="5" name="Espace réservé à la date 4"/>
          <p:cNvSpPr>
            <a:spLocks noGrp="1"/>
          </p:cNvSpPr>
          <p:nvPr>
            <p:ph type="dt" sz="half" idx="10"/>
          </p:nvPr>
        </p:nvSpPr>
        <p:spPr/>
        <p:txBody>
          <a:bodyPr rtlCol="0"/>
          <a:lstStyle/>
          <a:p>
            <a:pPr rtl="0"/>
            <a:fld id="{5E9C6408-3BC8-40DF-BC19-0E01079E3CE3}" type="datetime1">
              <a:rPr lang="fr-FR" noProof="0" smtClean="0"/>
              <a:t>06/12/2025</a:t>
            </a:fld>
            <a:endParaRPr lang="fr-FR" noProof="0"/>
          </a:p>
        </p:txBody>
      </p:sp>
      <p:sp>
        <p:nvSpPr>
          <p:cNvPr id="6" name="Espace réservé au pied de page 5"/>
          <p:cNvSpPr>
            <a:spLocks noGrp="1"/>
          </p:cNvSpPr>
          <p:nvPr>
            <p:ph type="ftr" sz="quarter" idx="11"/>
          </p:nvPr>
        </p:nvSpPr>
        <p:spPr/>
        <p:txBody>
          <a:bodyPr rtlCol="0"/>
          <a:lstStyle/>
          <a:p>
            <a:pPr rtl="0"/>
            <a:endParaRPr lang="fr-FR" noProof="0"/>
          </a:p>
        </p:txBody>
      </p:sp>
      <p:sp>
        <p:nvSpPr>
          <p:cNvPr id="9" name="Forme libre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Espace réservé au numéro de diapositive 6"/>
          <p:cNvSpPr>
            <a:spLocks noGrp="1"/>
          </p:cNvSpPr>
          <p:nvPr>
            <p:ph type="sldNum" sz="quarter" idx="12"/>
          </p:nvPr>
        </p:nvSpPr>
        <p:spPr>
          <a:xfrm>
            <a:off x="531812" y="4983087"/>
            <a:ext cx="779767" cy="365125"/>
          </a:xfrm>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2063380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texte vertical 2"/>
          <p:cNvSpPr>
            <a:spLocks noGrp="1"/>
          </p:cNvSpPr>
          <p:nvPr>
            <p:ph type="body" orient="vert" idx="1" hasCustomPrompt="1"/>
          </p:nvPr>
        </p:nvSpPr>
        <p:spPr/>
        <p:txBody>
          <a:bodyPr vert="eaVert" rtlCol="0" anchor="t"/>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à la date 3"/>
          <p:cNvSpPr>
            <a:spLocks noGrp="1"/>
          </p:cNvSpPr>
          <p:nvPr>
            <p:ph type="dt" sz="half" idx="10"/>
          </p:nvPr>
        </p:nvSpPr>
        <p:spPr/>
        <p:txBody>
          <a:bodyPr rtlCol="0"/>
          <a:lstStyle/>
          <a:p>
            <a:pPr rtl="0"/>
            <a:fld id="{475489E5-EE2A-4D3B-B34D-823A7028B4FB}" type="datetime1">
              <a:rPr lang="fr-FR" noProof="0" smtClean="0"/>
              <a:t>06/12/2025</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8" name="Forme libre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Espace réservé du numéro de diapositive 5"/>
          <p:cNvSpPr>
            <a:spLocks noGrp="1"/>
          </p:cNvSpPr>
          <p:nvPr>
            <p:ph type="sldNum" sz="quarter" idx="12"/>
          </p:nvPr>
        </p:nvSpPr>
        <p:spPr/>
        <p:txBody>
          <a:bodyPr rtlCol="0"/>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2901321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294812" y="627405"/>
            <a:ext cx="2207601" cy="5283817"/>
          </a:xfrm>
        </p:spPr>
        <p:txBody>
          <a:bodyPr vert="eaVert" rtlCol="0" anchor="ctr"/>
          <a:lstStyle/>
          <a:p>
            <a:pPr rtl="0"/>
            <a:r>
              <a:rPr lang="fr-FR" noProof="0"/>
              <a:t>Modifiez le style du titre</a:t>
            </a:r>
          </a:p>
        </p:txBody>
      </p:sp>
      <p:sp>
        <p:nvSpPr>
          <p:cNvPr id="3" name="Espace réservé du texte vertical 2"/>
          <p:cNvSpPr>
            <a:spLocks noGrp="1"/>
          </p:cNvSpPr>
          <p:nvPr>
            <p:ph type="body" orient="vert" idx="1" hasCustomPrompt="1"/>
          </p:nvPr>
        </p:nvSpPr>
        <p:spPr>
          <a:xfrm>
            <a:off x="2589212" y="627405"/>
            <a:ext cx="6477000" cy="5283817"/>
          </a:xfrm>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à la date 3"/>
          <p:cNvSpPr>
            <a:spLocks noGrp="1"/>
          </p:cNvSpPr>
          <p:nvPr>
            <p:ph type="dt" sz="half" idx="10"/>
          </p:nvPr>
        </p:nvSpPr>
        <p:spPr/>
        <p:txBody>
          <a:bodyPr rtlCol="0"/>
          <a:lstStyle/>
          <a:p>
            <a:pPr rtl="0"/>
            <a:fld id="{CD123ACB-C9EE-4C9E-B8CE-AAAC5E9A0232}" type="datetime1">
              <a:rPr lang="fr-FR" noProof="0" smtClean="0"/>
              <a:t>06/12/2025</a:t>
            </a:fld>
            <a:endParaRPr lang="fr-FR" noProof="0"/>
          </a:p>
        </p:txBody>
      </p:sp>
      <p:sp>
        <p:nvSpPr>
          <p:cNvPr id="5" name="Espace réservé au pied de page 4"/>
          <p:cNvSpPr>
            <a:spLocks noGrp="1"/>
          </p:cNvSpPr>
          <p:nvPr>
            <p:ph type="ftr" sz="quarter" idx="11"/>
          </p:nvPr>
        </p:nvSpPr>
        <p:spPr/>
        <p:txBody>
          <a:bodyPr rtlCol="0"/>
          <a:lstStyle/>
          <a:p>
            <a:pPr rtl="0"/>
            <a:endParaRPr lang="fr-FR" noProof="0"/>
          </a:p>
        </p:txBody>
      </p:sp>
      <p:sp>
        <p:nvSpPr>
          <p:cNvPr id="8" name="Forme libre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Espace réservé du numéro de diapositive 5"/>
          <p:cNvSpPr>
            <a:spLocks noGrp="1"/>
          </p:cNvSpPr>
          <p:nvPr>
            <p:ph type="sldNum" sz="quarter" idx="12"/>
          </p:nvPr>
        </p:nvSpPr>
        <p:spPr/>
        <p:txBody>
          <a:bodyPr rtlCol="0"/>
          <a:lstStyle/>
          <a:p>
            <a:pPr rtl="0"/>
            <a:fld id="{D57F1E4F-1CFF-5643-939E-217C01CDF565}" type="slidenum">
              <a:rPr lang="fr-FR" noProof="0" smtClean="0"/>
              <a:pPr/>
              <a:t>‹N°›</a:t>
            </a:fld>
            <a:endParaRPr lang="fr-FR" noProof="0"/>
          </a:p>
        </p:txBody>
      </p:sp>
    </p:spTree>
    <p:extLst>
      <p:ext uri="{BB962C8B-B14F-4D97-AF65-F5344CB8AC3E}">
        <p14:creationId xmlns:p14="http://schemas.microsoft.com/office/powerpoint/2010/main" val="261913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e 22"/>
          <p:cNvGrpSpPr/>
          <p:nvPr/>
        </p:nvGrpSpPr>
        <p:grpSpPr>
          <a:xfrm>
            <a:off x="1" y="228600"/>
            <a:ext cx="2851516" cy="6638628"/>
            <a:chOff x="2487613" y="285750"/>
            <a:chExt cx="2428875" cy="5654676"/>
          </a:xfrm>
          <a:solidFill>
            <a:schemeClr val="accent1">
              <a:lumMod val="75000"/>
              <a:alpha val="40000"/>
            </a:schemeClr>
          </a:solidFill>
        </p:grpSpPr>
        <p:sp>
          <p:nvSpPr>
            <p:cNvPr id="24" name="Forme libre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fr-FR"/>
            </a:p>
          </p:txBody>
        </p:sp>
        <p:sp>
          <p:nvSpPr>
            <p:cNvPr id="25" name="Forme libre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fr-FR"/>
            </a:p>
          </p:txBody>
        </p:sp>
        <p:sp>
          <p:nvSpPr>
            <p:cNvPr id="26" name="Forme libre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fr-FR"/>
            </a:p>
          </p:txBody>
        </p:sp>
        <p:sp>
          <p:nvSpPr>
            <p:cNvPr id="27" name="Forme libre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fr-FR"/>
            </a:p>
          </p:txBody>
        </p:sp>
        <p:sp>
          <p:nvSpPr>
            <p:cNvPr id="28" name="Forme libre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fr-FR"/>
            </a:p>
          </p:txBody>
        </p:sp>
        <p:sp>
          <p:nvSpPr>
            <p:cNvPr id="29" name="Forme libre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fr-FR"/>
            </a:p>
          </p:txBody>
        </p:sp>
        <p:sp>
          <p:nvSpPr>
            <p:cNvPr id="30" name="Forme libre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fr-FR"/>
            </a:p>
          </p:txBody>
        </p:sp>
        <p:sp>
          <p:nvSpPr>
            <p:cNvPr id="31" name="Forme libre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fr-FR"/>
            </a:p>
          </p:txBody>
        </p:sp>
        <p:sp>
          <p:nvSpPr>
            <p:cNvPr id="32" name="Forme libre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fr-FR"/>
            </a:p>
          </p:txBody>
        </p:sp>
        <p:sp>
          <p:nvSpPr>
            <p:cNvPr id="33" name="Forme libre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fr-FR"/>
            </a:p>
          </p:txBody>
        </p:sp>
        <p:sp>
          <p:nvSpPr>
            <p:cNvPr id="34" name="Forme libre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fr-FR"/>
            </a:p>
          </p:txBody>
        </p:sp>
        <p:sp>
          <p:nvSpPr>
            <p:cNvPr id="35" name="Forme libre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fr-FR"/>
            </a:p>
          </p:txBody>
        </p:sp>
      </p:grpSp>
      <p:grpSp>
        <p:nvGrpSpPr>
          <p:cNvPr id="10" name="Groupe 9"/>
          <p:cNvGrpSpPr/>
          <p:nvPr/>
        </p:nvGrpSpPr>
        <p:grpSpPr>
          <a:xfrm>
            <a:off x="27221" y="-30"/>
            <a:ext cx="2356674" cy="6853283"/>
            <a:chOff x="6627813" y="195452"/>
            <a:chExt cx="1952625" cy="5678299"/>
          </a:xfrm>
          <a:solidFill>
            <a:schemeClr val="accent1"/>
          </a:solidFill>
        </p:grpSpPr>
        <p:sp>
          <p:nvSpPr>
            <p:cNvPr id="11" name="Forme libre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fr-FR"/>
            </a:p>
          </p:txBody>
        </p:sp>
        <p:sp>
          <p:nvSpPr>
            <p:cNvPr id="12" name="Forme libre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fr-FR"/>
            </a:p>
          </p:txBody>
        </p:sp>
        <p:sp>
          <p:nvSpPr>
            <p:cNvPr id="13" name="Forme libre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fr-FR"/>
            </a:p>
          </p:txBody>
        </p:sp>
        <p:sp>
          <p:nvSpPr>
            <p:cNvPr id="14" name="Forme libre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fr-FR"/>
            </a:p>
          </p:txBody>
        </p:sp>
        <p:sp>
          <p:nvSpPr>
            <p:cNvPr id="15" name="Forme libre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fr-FR"/>
            </a:p>
          </p:txBody>
        </p:sp>
        <p:sp>
          <p:nvSpPr>
            <p:cNvPr id="16" name="Forme libre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fr-FR"/>
            </a:p>
          </p:txBody>
        </p:sp>
        <p:sp>
          <p:nvSpPr>
            <p:cNvPr id="17" name="Forme libre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fr-FR"/>
            </a:p>
          </p:txBody>
        </p:sp>
        <p:sp>
          <p:nvSpPr>
            <p:cNvPr id="18" name="Forme libre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fr-FR"/>
            </a:p>
          </p:txBody>
        </p:sp>
        <p:sp>
          <p:nvSpPr>
            <p:cNvPr id="19" name="Forme libre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fr-FR"/>
            </a:p>
          </p:txBody>
        </p:sp>
        <p:sp>
          <p:nvSpPr>
            <p:cNvPr id="20" name="Forme libre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fr-FR"/>
            </a:p>
          </p:txBody>
        </p:sp>
        <p:sp>
          <p:nvSpPr>
            <p:cNvPr id="21" name="Forme libre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fr-FR"/>
            </a:p>
          </p:txBody>
        </p:sp>
        <p:sp>
          <p:nvSpPr>
            <p:cNvPr id="22" name="Forme libre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fr-FR"/>
            </a:p>
          </p:txBody>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Espace réservé au titre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pPr rtl="0"/>
            <a:r>
              <a:rPr lang="fr-FR" noProof="0"/>
              <a:t>Modifiez le style du titre</a:t>
            </a:r>
          </a:p>
        </p:txBody>
      </p:sp>
      <p:sp>
        <p:nvSpPr>
          <p:cNvPr id="3" name="Espace réservé du texte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4" name="Espace réservé à la date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BF2D40E6-123C-44C7-96E6-E5EB17E95AC5}" type="datetime1">
              <a:rPr lang="fr-FR" noProof="0" smtClean="0"/>
              <a:t>06/12/2025</a:t>
            </a:fld>
            <a:endParaRPr lang="fr-FR" noProof="0"/>
          </a:p>
        </p:txBody>
      </p:sp>
      <p:sp>
        <p:nvSpPr>
          <p:cNvPr id="5" name="Espace réservé au pied de page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endParaRPr lang="fr-FR" noProof="0"/>
          </a:p>
        </p:txBody>
      </p:sp>
      <p:sp>
        <p:nvSpPr>
          <p:cNvPr id="6" name="Espace réservé du numéro de diapositive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rtl="0"/>
            <a:fld id="{D57F1E4F-1CFF-5643-939E-217C01CDF565}" type="slidenum">
              <a:rPr lang="fr-FR" noProof="0" smtClean="0"/>
              <a:pPr rtl="0"/>
              <a:t>‹N°›</a:t>
            </a:fld>
            <a:endParaRPr lang="fr-FR" noProof="0"/>
          </a:p>
        </p:txBody>
      </p:sp>
    </p:spTree>
    <p:extLst>
      <p:ext uri="{BB962C8B-B14F-4D97-AF65-F5344CB8AC3E}">
        <p14:creationId xmlns:p14="http://schemas.microsoft.com/office/powerpoint/2010/main" val="60952317"/>
      </p:ext>
    </p:extLst>
  </p:cSld>
  <p:clrMap bg1="dk1" tx1="lt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57" name="Freeform: Shape 56">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46525B">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1083733" y="3962400"/>
            <a:ext cx="5454227" cy="958911"/>
          </a:xfrm>
        </p:spPr>
        <p:txBody>
          <a:bodyPr rtlCol="0">
            <a:normAutofit/>
          </a:bodyPr>
          <a:lstStyle/>
          <a:p>
            <a:pPr rtl="0">
              <a:lnSpc>
                <a:spcPct val="90000"/>
              </a:lnSpc>
            </a:pPr>
            <a:r>
              <a:rPr lang="fr-FR" sz="2800" dirty="0">
                <a:solidFill>
                  <a:srgbClr val="FFFFFF"/>
                </a:solidFill>
              </a:rPr>
              <a:t>Performance mentale</a:t>
            </a:r>
          </a:p>
        </p:txBody>
      </p:sp>
      <p:sp>
        <p:nvSpPr>
          <p:cNvPr id="13" name="Sous-titre 12">
            <a:extLst>
              <a:ext uri="{FF2B5EF4-FFF2-40B4-BE49-F238E27FC236}">
                <a16:creationId xmlns:a16="http://schemas.microsoft.com/office/drawing/2014/main" id="{F05262DB-6398-4AF9-96A3-041CFB112303}"/>
              </a:ext>
            </a:extLst>
          </p:cNvPr>
          <p:cNvSpPr>
            <a:spLocks noGrp="1"/>
          </p:cNvSpPr>
          <p:nvPr>
            <p:ph type="subTitle" idx="1"/>
          </p:nvPr>
        </p:nvSpPr>
        <p:spPr>
          <a:xfrm>
            <a:off x="1083733" y="4944531"/>
            <a:ext cx="5454227" cy="524935"/>
          </a:xfrm>
        </p:spPr>
        <p:txBody>
          <a:bodyPr rtlCol="0">
            <a:normAutofit/>
          </a:bodyPr>
          <a:lstStyle/>
          <a:p>
            <a:pPr rtl="0"/>
            <a:r>
              <a:rPr lang="fr-FR" dirty="0">
                <a:solidFill>
                  <a:srgbClr val="FFFFFF"/>
                </a:solidFill>
              </a:rPr>
              <a:t>Cyril et Tonia ORLAY</a:t>
            </a:r>
          </a:p>
        </p:txBody>
      </p:sp>
    </p:spTree>
    <p:extLst>
      <p:ext uri="{BB962C8B-B14F-4D97-AF65-F5344CB8AC3E}">
        <p14:creationId xmlns:p14="http://schemas.microsoft.com/office/powerpoint/2010/main" val="31294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1FF9CEF5-A50D-4B8B-9852-D76F70378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0" y="-2762"/>
            <a:ext cx="12192000" cy="6857990"/>
          </a:xfrm>
          <a:prstGeom prst="rect">
            <a:avLst/>
          </a:prstGeom>
        </p:spPr>
      </p:pic>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1170758" y="589343"/>
            <a:ext cx="7556863" cy="705830"/>
          </a:xfrm>
        </p:spPr>
        <p:txBody>
          <a:bodyPr rtlCol="0">
            <a:normAutofit/>
          </a:bodyPr>
          <a:lstStyle/>
          <a:p>
            <a:pPr rtl="0"/>
            <a:r>
              <a:rPr lang="fr-FR" sz="3300" dirty="0"/>
              <a:t>Les programmes de formation 2024</a:t>
            </a:r>
          </a:p>
        </p:txBody>
      </p:sp>
      <p:sp>
        <p:nvSpPr>
          <p:cNvPr id="13" name="Sous-titre 12">
            <a:extLst>
              <a:ext uri="{FF2B5EF4-FFF2-40B4-BE49-F238E27FC236}">
                <a16:creationId xmlns:a16="http://schemas.microsoft.com/office/drawing/2014/main" id="{F05262DB-6398-4AF9-96A3-041CFB112303}"/>
              </a:ext>
            </a:extLst>
          </p:cNvPr>
          <p:cNvSpPr>
            <a:spLocks noGrp="1"/>
          </p:cNvSpPr>
          <p:nvPr>
            <p:ph type="subTitle" idx="1"/>
          </p:nvPr>
        </p:nvSpPr>
        <p:spPr>
          <a:xfrm>
            <a:off x="2198121" y="1881357"/>
            <a:ext cx="7795758" cy="3431429"/>
          </a:xfrm>
        </p:spPr>
        <p:txBody>
          <a:bodyPr rtlCol="0">
            <a:normAutofit fontScale="92500"/>
          </a:bodyPr>
          <a:lstStyle/>
          <a:p>
            <a:pPr rtl="0"/>
            <a:r>
              <a:rPr lang="fr-FR" dirty="0"/>
              <a:t>Formation collective………………………………………………………………3</a:t>
            </a:r>
          </a:p>
          <a:p>
            <a:pPr marL="285750" indent="-285750" rtl="0">
              <a:buFont typeface="Wingdings" panose="05000000000000000000" pitchFamily="2" charset="2"/>
              <a:buChar char="Ø"/>
            </a:pPr>
            <a:r>
              <a:rPr lang="fr-FR" dirty="0"/>
              <a:t>	Performance mentale………………………………………………......4-5</a:t>
            </a:r>
          </a:p>
          <a:p>
            <a:pPr marL="285750" indent="-285750" rtl="0">
              <a:buFont typeface="Wingdings" panose="05000000000000000000" pitchFamily="2" charset="2"/>
              <a:buChar char="Ø"/>
            </a:pPr>
            <a:endParaRPr lang="fr-FR" dirty="0"/>
          </a:p>
          <a:p>
            <a:pPr rtl="0"/>
            <a:r>
              <a:rPr lang="fr-FR" dirty="0"/>
              <a:t>Modules complémentaires……………………………………………………...13</a:t>
            </a:r>
          </a:p>
          <a:p>
            <a:pPr marL="285750" indent="-285750" rtl="0">
              <a:buFont typeface="Wingdings" panose="05000000000000000000" pitchFamily="2" charset="2"/>
              <a:buChar char="Ø"/>
            </a:pPr>
            <a:r>
              <a:rPr lang="fr-FR" dirty="0"/>
              <a:t>Master class et e-learning…………………………………………..…14 à 17</a:t>
            </a:r>
          </a:p>
          <a:p>
            <a:pPr rtl="0"/>
            <a:r>
              <a:rPr lang="fr-FR" dirty="0"/>
              <a:t>Aspect séquentiel…………………………………………………………………18</a:t>
            </a:r>
          </a:p>
          <a:p>
            <a:pPr rtl="0"/>
            <a:r>
              <a:rPr lang="fr-FR" dirty="0"/>
              <a:t>Tarifs……………………………………………………………………………...…..19</a:t>
            </a:r>
          </a:p>
          <a:p>
            <a:pPr marL="285750" indent="-285750" rtl="0">
              <a:buFont typeface="Wingdings" panose="05000000000000000000" pitchFamily="2" charset="2"/>
              <a:buChar char="Ø"/>
            </a:pPr>
            <a:endParaRPr lang="fr-FR" dirty="0"/>
          </a:p>
        </p:txBody>
      </p:sp>
      <p:sp>
        <p:nvSpPr>
          <p:cNvPr id="53" name="Rectangle 52">
            <a:extLst>
              <a:ext uri="{FF2B5EF4-FFF2-40B4-BE49-F238E27FC236}">
                <a16:creationId xmlns:a16="http://schemas.microsoft.com/office/drawing/2014/main" id="{30684D86-C9D1-40C3-A9B6-EC935C731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54" name="Freeform 33">
            <a:extLst>
              <a:ext uri="{FF2B5EF4-FFF2-40B4-BE49-F238E27FC236}">
                <a16:creationId xmlns:a16="http://schemas.microsoft.com/office/drawing/2014/main" id="{1EDF7896-F56A-49DA-90F3-F5CE8B98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fr-FR"/>
          </a:p>
        </p:txBody>
      </p:sp>
    </p:spTree>
    <p:extLst>
      <p:ext uri="{BB962C8B-B14F-4D97-AF65-F5344CB8AC3E}">
        <p14:creationId xmlns:p14="http://schemas.microsoft.com/office/powerpoint/2010/main" val="75142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57" name="Freeform: Shape 56">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46525B">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1083733" y="3962400"/>
            <a:ext cx="5454227" cy="958911"/>
          </a:xfrm>
        </p:spPr>
        <p:txBody>
          <a:bodyPr rtlCol="0">
            <a:normAutofit/>
          </a:bodyPr>
          <a:lstStyle/>
          <a:p>
            <a:pPr rtl="0">
              <a:lnSpc>
                <a:spcPct val="90000"/>
              </a:lnSpc>
            </a:pPr>
            <a:r>
              <a:rPr lang="fr-FR" sz="2800" dirty="0">
                <a:solidFill>
                  <a:srgbClr val="FFFFFF"/>
                </a:solidFill>
              </a:rPr>
              <a:t>Formation collective</a:t>
            </a:r>
          </a:p>
        </p:txBody>
      </p:sp>
      <p:sp>
        <p:nvSpPr>
          <p:cNvPr id="3" name="ZoneTexte 2">
            <a:extLst>
              <a:ext uri="{FF2B5EF4-FFF2-40B4-BE49-F238E27FC236}">
                <a16:creationId xmlns:a16="http://schemas.microsoft.com/office/drawing/2014/main" id="{92B86580-45E7-71E3-69A0-01AB83610BD7}"/>
              </a:ext>
            </a:extLst>
          </p:cNvPr>
          <p:cNvSpPr txBox="1"/>
          <p:nvPr/>
        </p:nvSpPr>
        <p:spPr>
          <a:xfrm>
            <a:off x="7892898" y="3398410"/>
            <a:ext cx="3930771" cy="2862322"/>
          </a:xfrm>
          <a:prstGeom prst="rect">
            <a:avLst/>
          </a:prstGeom>
          <a:solidFill>
            <a:srgbClr val="52616C"/>
          </a:solidFill>
        </p:spPr>
        <p:txBody>
          <a:bodyPr wrap="square" rtlCol="0">
            <a:spAutoFit/>
          </a:bodyPr>
          <a:lstStyle/>
          <a:p>
            <a:pPr algn="just"/>
            <a:r>
              <a:rPr lang="fr-FR" dirty="0"/>
              <a:t>Dans le cadre de la formation collective, celle-ci est structurée en </a:t>
            </a:r>
            <a:r>
              <a:rPr lang="fr-FR" u="sng" dirty="0"/>
              <a:t>2 modules de base </a:t>
            </a:r>
            <a:r>
              <a:rPr lang="fr-FR" dirty="0"/>
              <a:t>de la « performance mentale ».</a:t>
            </a:r>
          </a:p>
          <a:p>
            <a:pPr algn="just"/>
            <a:endParaRPr lang="fr-FR" dirty="0"/>
          </a:p>
          <a:p>
            <a:pPr algn="just"/>
            <a:r>
              <a:rPr lang="fr-FR" dirty="0"/>
              <a:t>Les modules peuvent être </a:t>
            </a:r>
            <a:r>
              <a:rPr lang="fr-FR" u="sng" dirty="0"/>
              <a:t>réalisés en tout ou partie </a:t>
            </a:r>
            <a:r>
              <a:rPr lang="fr-FR" dirty="0"/>
              <a:t>en fonction des besoins, des prérequis du module, et être complétés avec de l’auto formation.</a:t>
            </a:r>
          </a:p>
        </p:txBody>
      </p:sp>
    </p:spTree>
    <p:extLst>
      <p:ext uri="{BB962C8B-B14F-4D97-AF65-F5344CB8AC3E}">
        <p14:creationId xmlns:p14="http://schemas.microsoft.com/office/powerpoint/2010/main" val="39057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3" name="ZoneTexte 2">
            <a:extLst>
              <a:ext uri="{FF2B5EF4-FFF2-40B4-BE49-F238E27FC236}">
                <a16:creationId xmlns:a16="http://schemas.microsoft.com/office/drawing/2014/main" id="{92B86580-45E7-71E3-69A0-01AB83610BD7}"/>
              </a:ext>
            </a:extLst>
          </p:cNvPr>
          <p:cNvSpPr txBox="1"/>
          <p:nvPr/>
        </p:nvSpPr>
        <p:spPr>
          <a:xfrm>
            <a:off x="1317192" y="1005588"/>
            <a:ext cx="9557614" cy="5150384"/>
          </a:xfrm>
          <a:prstGeom prst="rect">
            <a:avLst/>
          </a:prstGeom>
          <a:solidFill>
            <a:schemeClr val="accent3">
              <a:lumMod val="20000"/>
              <a:lumOff val="80000"/>
            </a:schemeClr>
          </a:solidFill>
        </p:spPr>
        <p:txBody>
          <a:bodyPr wrap="square" rtlCol="0">
            <a:spAutoFit/>
          </a:bodyPr>
          <a:lstStyle/>
          <a:p>
            <a:pPr algn="just"/>
            <a:r>
              <a:rPr lang="fr-FR" dirty="0">
                <a:solidFill>
                  <a:schemeClr val="bg2">
                    <a:lumMod val="60000"/>
                    <a:lumOff val="40000"/>
                  </a:schemeClr>
                </a:solidFill>
              </a:rPr>
              <a:t>A l’issu de la formation, le stagiaire sera capable de :</a:t>
            </a:r>
          </a:p>
          <a:p>
            <a:pPr marL="342900" lvl="0" indent="-342900" algn="just">
              <a:buFont typeface="Symbol" panose="05050102010706020507" pitchFamily="18" charset="2"/>
              <a:buChar char=""/>
            </a:pP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Comprendre</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les bases de la personnalité et du fonctionnement individuel pour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améliorer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la gestion de soi et des autres dans un contexte professionnel.</a:t>
            </a:r>
            <a:endParaRPr lang="fr-FR" sz="1800" dirty="0">
              <a:solidFill>
                <a:schemeClr val="bg2">
                  <a:lumMod val="75000"/>
                </a:schemeClr>
              </a:solidFill>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Utiliser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des méthodes de profilage pour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identifier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les traits de personnalité et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adapter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les stratégies de communication et de gestion en entreprise.</a:t>
            </a:r>
            <a:endParaRPr lang="fr-FR" sz="1800" dirty="0">
              <a:solidFill>
                <a:schemeClr val="bg2">
                  <a:lumMod val="75000"/>
                </a:schemeClr>
              </a:solidFill>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Comprendre</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les mécanismes du stress et ses impacts sur la performance et le bien-être au travail.</a:t>
            </a:r>
            <a:endParaRPr lang="fr-FR" sz="1800" dirty="0">
              <a:solidFill>
                <a:schemeClr val="bg2">
                  <a:lumMod val="75000"/>
                </a:schemeClr>
              </a:solidFill>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Maîtriser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des techniques de relaxation scientifiquement prouvées pour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réduire</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le stress et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améliorer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la productivité et la qualité de vie au travail.</a:t>
            </a:r>
            <a:endParaRPr lang="fr-FR" sz="1800" dirty="0">
              <a:solidFill>
                <a:schemeClr val="bg2">
                  <a:lumMod val="75000"/>
                </a:schemeClr>
              </a:solidFill>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Identifier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les manifestations de l'ego et ses effets sur la prise de décision dans un contexte professionnel.</a:t>
            </a:r>
            <a:endParaRPr lang="fr-FR" sz="1800" dirty="0">
              <a:solidFill>
                <a:schemeClr val="bg2">
                  <a:lumMod val="75000"/>
                </a:schemeClr>
              </a:solidFill>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Appliquer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des stratégies pour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prendre</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des décisions équilibrées et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favoriser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un environnement de travail harmonieux et productif.</a:t>
            </a:r>
            <a:endParaRPr lang="fr-FR" sz="1800" dirty="0">
              <a:solidFill>
                <a:schemeClr val="bg2">
                  <a:lumMod val="75000"/>
                </a:schemeClr>
              </a:solidFill>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Gérer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efficacement les relations interpersonnelles pour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améliorer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la collaboration et la communication au sein des équipes.</a:t>
            </a:r>
            <a:endParaRPr lang="fr-FR" sz="1800" dirty="0">
              <a:solidFill>
                <a:schemeClr val="bg2">
                  <a:lumMod val="75000"/>
                </a:schemeClr>
              </a:solidFill>
              <a:effectLst/>
              <a:latin typeface="Calibri" panose="020F0502020204030204" pitchFamily="34" charset="0"/>
              <a:ea typeface="Calibri" panose="020F0502020204030204" pitchFamily="34" charset="0"/>
            </a:endParaRPr>
          </a:p>
          <a:p>
            <a:pPr marL="342900" lvl="0" indent="-342900" algn="just">
              <a:lnSpc>
                <a:spcPct val="113000"/>
              </a:lnSpc>
              <a:spcAft>
                <a:spcPts val="0"/>
              </a:spcAft>
              <a:buFont typeface="Symbol" panose="05050102010706020507" pitchFamily="18" charset="2"/>
              <a:buChar char=""/>
            </a:pP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Réduire</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les conflits et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développer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des compétences en résolution de problèmes pour </a:t>
            </a:r>
            <a:r>
              <a:rPr lang="fr-FR" sz="1800" b="1"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optimiser</a:t>
            </a:r>
            <a:r>
              <a:rPr lang="fr-FR" sz="1800" dirty="0">
                <a:solidFill>
                  <a:schemeClr val="bg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la performance collective.</a:t>
            </a:r>
            <a:endParaRPr lang="fr-FR" sz="1800" dirty="0">
              <a:solidFill>
                <a:schemeClr val="bg2">
                  <a:lumMod val="75000"/>
                </a:schemeClr>
              </a:solidFill>
              <a:effectLst/>
              <a:latin typeface="Calibri" panose="020F0502020204030204" pitchFamily="34" charset="0"/>
              <a:ea typeface="Calibri" panose="020F0502020204030204" pitchFamily="34" charset="0"/>
            </a:endParaRPr>
          </a:p>
          <a:p>
            <a:pPr algn="just"/>
            <a:endParaRPr lang="fr-FR" dirty="0">
              <a:solidFill>
                <a:schemeClr val="bg2">
                  <a:lumMod val="60000"/>
                  <a:lumOff val="40000"/>
                </a:schemeClr>
              </a:solidFill>
            </a:endParaRPr>
          </a:p>
        </p:txBody>
      </p:sp>
    </p:spTree>
    <p:extLst>
      <p:ext uri="{BB962C8B-B14F-4D97-AF65-F5344CB8AC3E}">
        <p14:creationId xmlns:p14="http://schemas.microsoft.com/office/powerpoint/2010/main" val="4138258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0" y="6438"/>
            <a:ext cx="12192000" cy="6857990"/>
          </a:xfrm>
          <a:prstGeom prst="rect">
            <a:avLst/>
          </a:prstGeom>
        </p:spPr>
      </p:pic>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428397" y="727902"/>
            <a:ext cx="5309317" cy="1072996"/>
          </a:xfrm>
        </p:spPr>
        <p:txBody>
          <a:bodyPr rtlCol="0">
            <a:normAutofit fontScale="90000"/>
          </a:bodyPr>
          <a:lstStyle/>
          <a:p>
            <a:pPr algn="ctr" rtl="0"/>
            <a:r>
              <a:rPr lang="fr-FR" sz="3300" dirty="0">
                <a:solidFill>
                  <a:srgbClr val="FFFF99"/>
                </a:solidFill>
              </a:rPr>
              <a:t>PERFORMANCE </a:t>
            </a:r>
            <a:br>
              <a:rPr lang="fr-FR" sz="3300" dirty="0">
                <a:solidFill>
                  <a:srgbClr val="FFFF99"/>
                </a:solidFill>
              </a:rPr>
            </a:br>
            <a:r>
              <a:rPr lang="fr-FR" sz="3300" dirty="0">
                <a:solidFill>
                  <a:srgbClr val="FFFF99"/>
                </a:solidFill>
              </a:rPr>
              <a:t>MENTALE</a:t>
            </a:r>
          </a:p>
        </p:txBody>
      </p:sp>
      <p:sp>
        <p:nvSpPr>
          <p:cNvPr id="13" name="Sous-titre 12">
            <a:extLst>
              <a:ext uri="{FF2B5EF4-FFF2-40B4-BE49-F238E27FC236}">
                <a16:creationId xmlns:a16="http://schemas.microsoft.com/office/drawing/2014/main" id="{F05262DB-6398-4AF9-96A3-041CFB112303}"/>
              </a:ext>
            </a:extLst>
          </p:cNvPr>
          <p:cNvSpPr>
            <a:spLocks noGrp="1"/>
          </p:cNvSpPr>
          <p:nvPr>
            <p:ph type="subTitle" idx="1"/>
          </p:nvPr>
        </p:nvSpPr>
        <p:spPr>
          <a:xfrm>
            <a:off x="827316" y="2254119"/>
            <a:ext cx="4658373" cy="3918534"/>
          </a:xfrm>
          <a:solidFill>
            <a:schemeClr val="tx1"/>
          </a:solidFill>
        </p:spPr>
        <p:txBody>
          <a:bodyPr rtlCol="0">
            <a:normAutofit fontScale="25000" lnSpcReduction="20000"/>
          </a:bodyPr>
          <a:lstStyle/>
          <a:p>
            <a:pPr rtl="0"/>
            <a:r>
              <a:rPr lang="fr-FR" sz="6400" b="1" dirty="0">
                <a:solidFill>
                  <a:schemeClr val="bg1"/>
                </a:solidFill>
              </a:rPr>
              <a:t>Pour qui ?</a:t>
            </a:r>
          </a:p>
          <a:p>
            <a:pPr algn="just">
              <a:buFont typeface="Arial" panose="020B0604020202020204" pitchFamily="34" charset="0"/>
              <a:buChar char="•"/>
            </a:pPr>
            <a:r>
              <a:rPr lang="fr-FR" sz="4800" b="0" i="0" dirty="0">
                <a:solidFill>
                  <a:schemeClr val="bg2">
                    <a:lumMod val="60000"/>
                    <a:lumOff val="40000"/>
                  </a:schemeClr>
                </a:solidFill>
                <a:effectLst/>
                <a:highlight>
                  <a:srgbClr val="FFFFFF"/>
                </a:highlight>
                <a:latin typeface="Söhne"/>
              </a:rPr>
              <a:t>  </a:t>
            </a:r>
            <a:r>
              <a:rPr lang="fr-FR" sz="4800" b="0" i="0" dirty="0">
                <a:solidFill>
                  <a:schemeClr val="bg1"/>
                </a:solidFill>
                <a:effectLst/>
                <a:highlight>
                  <a:srgbClr val="FFFFFF"/>
                </a:highlight>
                <a:latin typeface="Söhne"/>
              </a:rPr>
              <a:t>Professionnels de tous niveaux hiérarchiques (cadres, managers, employés).</a:t>
            </a:r>
          </a:p>
          <a:p>
            <a:pPr algn="just">
              <a:buFont typeface="Arial" panose="020B0604020202020204" pitchFamily="34" charset="0"/>
              <a:buChar char="•"/>
            </a:pPr>
            <a:r>
              <a:rPr lang="fr-FR" sz="4800" b="0" i="0" dirty="0">
                <a:solidFill>
                  <a:schemeClr val="bg1"/>
                </a:solidFill>
                <a:effectLst/>
                <a:highlight>
                  <a:srgbClr val="FFFFFF"/>
                </a:highlight>
                <a:latin typeface="Söhne"/>
              </a:rPr>
              <a:t>  Personnes en reconversion professionnelle ou en période de transition de carrière. </a:t>
            </a:r>
          </a:p>
          <a:p>
            <a:pPr algn="just">
              <a:buFont typeface="Arial" panose="020B0604020202020204" pitchFamily="34" charset="0"/>
              <a:buChar char="•"/>
            </a:pPr>
            <a:r>
              <a:rPr lang="fr-FR" sz="4800" b="0" i="0" dirty="0">
                <a:solidFill>
                  <a:schemeClr val="bg1"/>
                </a:solidFill>
                <a:effectLst/>
                <a:highlight>
                  <a:srgbClr val="FFFFFF"/>
                </a:highlight>
                <a:latin typeface="Söhne"/>
              </a:rPr>
              <a:t> Athlètes de différents niveaux et disciplines sportives.</a:t>
            </a:r>
          </a:p>
          <a:p>
            <a:pPr algn="just">
              <a:buFont typeface="Arial" panose="020B0604020202020204" pitchFamily="34" charset="0"/>
              <a:buChar char="•"/>
            </a:pPr>
            <a:r>
              <a:rPr lang="fr-FR" sz="4800" b="0" i="0" dirty="0">
                <a:solidFill>
                  <a:schemeClr val="bg1"/>
                </a:solidFill>
                <a:effectLst/>
                <a:highlight>
                  <a:srgbClr val="FFFFFF"/>
                </a:highlight>
                <a:latin typeface="Söhne"/>
              </a:rPr>
              <a:t> Entrepreneurs et chefs d'entreprise désireux de renforcer leur leadership et leur efficacité.</a:t>
            </a:r>
          </a:p>
          <a:p>
            <a:pPr algn="just">
              <a:buFont typeface="Arial" panose="020B0604020202020204" pitchFamily="34" charset="0"/>
              <a:buChar char="•"/>
            </a:pPr>
            <a:r>
              <a:rPr lang="fr-FR" sz="4800" b="0" i="0" dirty="0">
                <a:solidFill>
                  <a:schemeClr val="bg1"/>
                </a:solidFill>
                <a:effectLst/>
                <a:highlight>
                  <a:srgbClr val="FFFFFF"/>
                </a:highlight>
                <a:latin typeface="Söhne"/>
              </a:rPr>
              <a:t>  Artistes et créatifs cherchant à optimiser leur potentiel créatif.</a:t>
            </a:r>
          </a:p>
          <a:p>
            <a:pPr algn="just">
              <a:buFont typeface="Arial" panose="020B0604020202020204" pitchFamily="34" charset="0"/>
              <a:buChar char="•"/>
            </a:pPr>
            <a:r>
              <a:rPr lang="fr-FR" sz="4800" b="0" i="0" dirty="0">
                <a:solidFill>
                  <a:schemeClr val="bg1"/>
                </a:solidFill>
                <a:effectLst/>
                <a:highlight>
                  <a:srgbClr val="FFFFFF"/>
                </a:highlight>
                <a:latin typeface="Söhne"/>
              </a:rPr>
              <a:t>  Entrepreneurs et chefs d'entreprise désireux de renforcer leur leadership et leur efficacité.</a:t>
            </a:r>
          </a:p>
          <a:p>
            <a:pPr algn="just">
              <a:buFont typeface="Arial" panose="020B0604020202020204" pitchFamily="34" charset="0"/>
              <a:buChar char="•"/>
            </a:pPr>
            <a:r>
              <a:rPr lang="fr-FR" sz="4800" b="0" i="0" dirty="0">
                <a:solidFill>
                  <a:schemeClr val="bg1"/>
                </a:solidFill>
                <a:effectLst/>
                <a:highlight>
                  <a:srgbClr val="FFFFFF"/>
                </a:highlight>
                <a:latin typeface="Söhne"/>
              </a:rPr>
              <a:t> Étudiants en quête d'amélioration de leurs performances académiques.</a:t>
            </a:r>
          </a:p>
          <a:p>
            <a:pPr algn="just">
              <a:buFont typeface="Arial" panose="020B0604020202020204" pitchFamily="34" charset="0"/>
              <a:buChar char="•"/>
            </a:pPr>
            <a:r>
              <a:rPr lang="fr-FR" sz="4800" b="0" i="0" dirty="0">
                <a:solidFill>
                  <a:schemeClr val="bg1"/>
                </a:solidFill>
                <a:effectLst/>
                <a:highlight>
                  <a:srgbClr val="FFFFFF"/>
                </a:highlight>
                <a:latin typeface="Söhne"/>
              </a:rPr>
              <a:t> Toute personne intéressée par la maximisation de son potentiel ou celui des autres (liste ci-dessus).</a:t>
            </a:r>
          </a:p>
        </p:txBody>
      </p:sp>
      <p:sp>
        <p:nvSpPr>
          <p:cNvPr id="3" name="ZoneTexte 2">
            <a:extLst>
              <a:ext uri="{FF2B5EF4-FFF2-40B4-BE49-F238E27FC236}">
                <a16:creationId xmlns:a16="http://schemas.microsoft.com/office/drawing/2014/main" id="{9490A938-6E65-933E-8EB2-6CD570722222}"/>
              </a:ext>
            </a:extLst>
          </p:cNvPr>
          <p:cNvSpPr txBox="1"/>
          <p:nvPr/>
        </p:nvSpPr>
        <p:spPr>
          <a:xfrm>
            <a:off x="6109805" y="608618"/>
            <a:ext cx="5667603" cy="5339923"/>
          </a:xfrm>
          <a:prstGeom prst="rect">
            <a:avLst/>
          </a:prstGeom>
          <a:solidFill>
            <a:schemeClr val="tx1"/>
          </a:solidFill>
        </p:spPr>
        <p:txBody>
          <a:bodyPr wrap="square" rtlCol="0">
            <a:spAutoFit/>
          </a:bodyPr>
          <a:lstStyle/>
          <a:p>
            <a:r>
              <a:rPr lang="fr-FR" sz="1700" b="1" dirty="0">
                <a:solidFill>
                  <a:schemeClr val="bg1"/>
                </a:solidFill>
                <a:effectLst/>
              </a:rPr>
              <a:t>OBJECTIFS</a:t>
            </a:r>
          </a:p>
          <a:p>
            <a:endParaRPr lang="fr-FR" sz="1200" b="1" dirty="0">
              <a:solidFill>
                <a:schemeClr val="bg1"/>
              </a:solidFill>
            </a:endParaRPr>
          </a:p>
          <a:p>
            <a:pPr algn="just"/>
            <a:r>
              <a:rPr lang="fr-FR" sz="1200" b="1" dirty="0">
                <a:solidFill>
                  <a:schemeClr val="accent2">
                    <a:lumMod val="75000"/>
                  </a:schemeClr>
                </a:solidFill>
                <a:effectLst/>
                <a:latin typeface="Söhne"/>
              </a:rPr>
              <a:t>Module 1 : </a:t>
            </a:r>
            <a:r>
              <a:rPr lang="fr-FR" sz="1200" b="1" dirty="0">
                <a:solidFill>
                  <a:schemeClr val="tx2">
                    <a:lumMod val="50000"/>
                  </a:schemeClr>
                </a:solidFill>
                <a:effectLst/>
                <a:latin typeface="Söhne"/>
              </a:rPr>
              <a:t>Résonance numérique / Compréhension de Soi (en 4 parties)</a:t>
            </a:r>
          </a:p>
          <a:p>
            <a:pPr marL="228600" indent="-228600" algn="just">
              <a:buFont typeface="+mj-lt"/>
              <a:buAutoNum type="arabicPeriod"/>
            </a:pPr>
            <a:r>
              <a:rPr lang="fr-FR" sz="1200" dirty="0">
                <a:solidFill>
                  <a:schemeClr val="bg1"/>
                </a:solidFill>
                <a:latin typeface="Söhne"/>
              </a:rPr>
              <a:t>​​</a:t>
            </a:r>
            <a:r>
              <a:rPr lang="fr-FR" sz="1200" dirty="0">
                <a:solidFill>
                  <a:schemeClr val="bg1"/>
                </a:solidFill>
                <a:effectLst/>
                <a:latin typeface="Söhne"/>
              </a:rPr>
              <a:t>​Identifier les bases de la personnalité et du fonctionnement individuel pour améliorer la gestion de soi et des autres dans un contexte professionnel.</a:t>
            </a:r>
          </a:p>
          <a:p>
            <a:pPr marL="228600" indent="-228600" algn="just">
              <a:buFont typeface="+mj-lt"/>
              <a:buAutoNum type="arabicPeriod"/>
            </a:pPr>
            <a:r>
              <a:rPr lang="fr-FR" sz="1200" dirty="0">
                <a:solidFill>
                  <a:schemeClr val="bg1"/>
                </a:solidFill>
                <a:effectLst/>
                <a:latin typeface="Söhne"/>
              </a:rPr>
              <a:t>Utiliser des méthodes de profilage pour repérer les traits de personnalité et adapter les stratégies de communication et de gestion en entreprise.</a:t>
            </a:r>
          </a:p>
          <a:p>
            <a:pPr algn="just"/>
            <a:r>
              <a:rPr lang="fr-FR" sz="1200" b="1" dirty="0">
                <a:solidFill>
                  <a:schemeClr val="accent2">
                    <a:lumMod val="75000"/>
                  </a:schemeClr>
                </a:solidFill>
                <a:effectLst/>
                <a:latin typeface="Söhne"/>
              </a:rPr>
              <a:t>Module 2 : </a:t>
            </a:r>
          </a:p>
          <a:p>
            <a:pPr algn="just"/>
            <a:r>
              <a:rPr lang="fr-FR" sz="1200" b="1" dirty="0">
                <a:solidFill>
                  <a:schemeClr val="tx2">
                    <a:lumMod val="50000"/>
                  </a:schemeClr>
                </a:solidFill>
                <a:latin typeface="Söhne"/>
              </a:rPr>
              <a:t>STREAM 1 : </a:t>
            </a:r>
            <a:r>
              <a:rPr lang="fr-FR" sz="1200" b="1" dirty="0">
                <a:solidFill>
                  <a:schemeClr val="tx2">
                    <a:lumMod val="50000"/>
                  </a:schemeClr>
                </a:solidFill>
                <a:effectLst/>
                <a:latin typeface="Söhne"/>
              </a:rPr>
              <a:t>Gestion du Stress</a:t>
            </a:r>
            <a:endParaRPr lang="fr-FR" sz="1200" dirty="0">
              <a:solidFill>
                <a:schemeClr val="bg1"/>
              </a:solidFill>
              <a:effectLst/>
              <a:latin typeface="Söhne"/>
            </a:endParaRPr>
          </a:p>
          <a:p>
            <a:pPr marL="342900" indent="-342900" algn="just">
              <a:buFont typeface="+mj-lt"/>
              <a:buAutoNum type="arabicPeriod"/>
            </a:pPr>
            <a:r>
              <a:rPr lang="fr-FR" sz="1200" dirty="0">
                <a:solidFill>
                  <a:schemeClr val="bg1"/>
                </a:solidFill>
                <a:latin typeface="Söhne"/>
              </a:rPr>
              <a:t>Décrire les mécanismes du stress et ses impacts sur la performance et le bien-être au travail.</a:t>
            </a:r>
          </a:p>
          <a:p>
            <a:pPr marL="342900" indent="-342900" algn="just">
              <a:buFont typeface="+mj-lt"/>
              <a:buAutoNum type="arabicPeriod"/>
            </a:pPr>
            <a:r>
              <a:rPr lang="fr-FR" sz="1200" dirty="0">
                <a:solidFill>
                  <a:schemeClr val="bg1"/>
                </a:solidFill>
                <a:latin typeface="Söhne"/>
              </a:rPr>
              <a:t>Appliquer des techniques de relaxation validées pour réduire le stress et renforcer la productivité et la qualité de vie au travail.</a:t>
            </a:r>
          </a:p>
          <a:p>
            <a:pPr algn="just"/>
            <a:r>
              <a:rPr lang="fr-FR" sz="1200" b="1" dirty="0">
                <a:solidFill>
                  <a:schemeClr val="tx2">
                    <a:lumMod val="50000"/>
                  </a:schemeClr>
                </a:solidFill>
                <a:effectLst/>
                <a:latin typeface="Söhne"/>
              </a:rPr>
              <a:t>STREAM 2 : Gestion de l'Ego et Prise de Décision</a:t>
            </a:r>
          </a:p>
          <a:p>
            <a:pPr marL="342900" indent="-342900" algn="just">
              <a:buFont typeface="+mj-lt"/>
              <a:buAutoNum type="arabicPeriod"/>
            </a:pPr>
            <a:r>
              <a:rPr lang="fr-FR" sz="1200" dirty="0">
                <a:solidFill>
                  <a:schemeClr val="bg1"/>
                </a:solidFill>
                <a:latin typeface="Söhne"/>
              </a:rPr>
              <a:t>Identifier les manifestations de l’ego et leurs effets sur la prise de décision en contexte professionnel.</a:t>
            </a:r>
          </a:p>
          <a:p>
            <a:pPr marL="342900" indent="-342900" algn="just">
              <a:buFont typeface="+mj-lt"/>
              <a:buAutoNum type="arabicPeriod"/>
            </a:pPr>
            <a:r>
              <a:rPr lang="fr-FR" sz="1200" dirty="0">
                <a:solidFill>
                  <a:schemeClr val="bg1"/>
                </a:solidFill>
                <a:latin typeface="Söhne"/>
              </a:rPr>
              <a:t>Appliquer des stratégies pour maintenir des décisions équilibrées et favoriser un environnement de travail harmonieux et productif.</a:t>
            </a:r>
          </a:p>
          <a:p>
            <a:pPr algn="just"/>
            <a:r>
              <a:rPr lang="fr-FR" sz="1200" b="1" dirty="0">
                <a:solidFill>
                  <a:schemeClr val="tx2">
                    <a:lumMod val="50000"/>
                  </a:schemeClr>
                </a:solidFill>
                <a:effectLst/>
                <a:latin typeface="Söhne"/>
              </a:rPr>
              <a:t>STREAM 3 : Dynamiques Relationnelles</a:t>
            </a:r>
          </a:p>
          <a:p>
            <a:pPr algn="just">
              <a:buFont typeface="+mj-lt"/>
              <a:buAutoNum type="arabicPeriod"/>
            </a:pPr>
            <a:r>
              <a:rPr lang="fr-FR" sz="1200" dirty="0">
                <a:solidFill>
                  <a:schemeClr val="bg1"/>
                </a:solidFill>
                <a:effectLst/>
                <a:latin typeface="Söhne"/>
              </a:rPr>
              <a:t>      Gérer efficacement les relations interpersonnelles pour améliorer la collaboration et la communication au sein des équipes.</a:t>
            </a:r>
          </a:p>
          <a:p>
            <a:pPr algn="just">
              <a:buFont typeface="+mj-lt"/>
              <a:buAutoNum type="arabicPeriod"/>
            </a:pPr>
            <a:r>
              <a:rPr lang="fr-FR" sz="1200" dirty="0">
                <a:solidFill>
                  <a:schemeClr val="bg1"/>
                </a:solidFill>
                <a:effectLst/>
                <a:latin typeface="Söhne"/>
              </a:rPr>
              <a:t>       Réduire les conflits et développer des compétences en résolution de problèmes pour optimiser la performance collective.</a:t>
            </a:r>
          </a:p>
          <a:p>
            <a:pPr algn="just"/>
            <a:r>
              <a:rPr lang="fr-FR" sz="1200" b="1" dirty="0">
                <a:solidFill>
                  <a:schemeClr val="tx2">
                    <a:lumMod val="50000"/>
                  </a:schemeClr>
                </a:solidFill>
                <a:latin typeface="Söhne"/>
              </a:rPr>
              <a:t>STREAM 4 : Champ scalaires</a:t>
            </a:r>
          </a:p>
          <a:p>
            <a:pPr algn="just">
              <a:buFont typeface="+mj-lt"/>
              <a:buAutoNum type="arabicPeriod"/>
            </a:pPr>
            <a:r>
              <a:rPr lang="fr-FR" sz="1200" dirty="0">
                <a:solidFill>
                  <a:schemeClr val="bg1"/>
                </a:solidFill>
                <a:latin typeface="Söhne"/>
              </a:rPr>
              <a:t>      Décrire les principes du champ scalaire et leur rôle dans la cohérence cognitive et émotionnelle.</a:t>
            </a:r>
          </a:p>
          <a:p>
            <a:pPr algn="just">
              <a:buFont typeface="+mj-lt"/>
              <a:buAutoNum type="arabicPeriod"/>
            </a:pPr>
            <a:r>
              <a:rPr lang="fr-FR" sz="1200" dirty="0">
                <a:solidFill>
                  <a:schemeClr val="bg1"/>
                </a:solidFill>
                <a:latin typeface="Söhne"/>
              </a:rPr>
              <a:t>Appliquer les dynamiques scalaires pour stabiliser l’énergie interne et soutenir la performance mentale.</a:t>
            </a:r>
            <a:endParaRPr lang="fr-FR" sz="1200" dirty="0">
              <a:solidFill>
                <a:schemeClr val="bg1"/>
              </a:solidFill>
              <a:effectLst/>
              <a:latin typeface="Söhne"/>
            </a:endParaRPr>
          </a:p>
        </p:txBody>
      </p:sp>
    </p:spTree>
    <p:extLst>
      <p:ext uri="{BB962C8B-B14F-4D97-AF65-F5344CB8AC3E}">
        <p14:creationId xmlns:p14="http://schemas.microsoft.com/office/powerpoint/2010/main" val="383831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78377" y="10"/>
            <a:ext cx="12192000" cy="6857990"/>
          </a:xfrm>
          <a:prstGeom prst="rect">
            <a:avLst/>
          </a:prstGeom>
        </p:spPr>
      </p:pic>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7110931" y="79583"/>
            <a:ext cx="3151725" cy="705830"/>
          </a:xfrm>
        </p:spPr>
        <p:txBody>
          <a:bodyPr rtlCol="0">
            <a:normAutofit/>
          </a:bodyPr>
          <a:lstStyle/>
          <a:p>
            <a:pPr rtl="0"/>
            <a:r>
              <a:rPr lang="fr-FR" sz="3300" dirty="0"/>
              <a:t>PROGRAMME</a:t>
            </a:r>
          </a:p>
        </p:txBody>
      </p:sp>
      <p:sp>
        <p:nvSpPr>
          <p:cNvPr id="13" name="Sous-titre 12">
            <a:extLst>
              <a:ext uri="{FF2B5EF4-FFF2-40B4-BE49-F238E27FC236}">
                <a16:creationId xmlns:a16="http://schemas.microsoft.com/office/drawing/2014/main" id="{F05262DB-6398-4AF9-96A3-041CFB112303}"/>
              </a:ext>
            </a:extLst>
          </p:cNvPr>
          <p:cNvSpPr>
            <a:spLocks noGrp="1"/>
          </p:cNvSpPr>
          <p:nvPr>
            <p:ph type="subTitle" idx="1"/>
          </p:nvPr>
        </p:nvSpPr>
        <p:spPr>
          <a:xfrm>
            <a:off x="398608" y="170749"/>
            <a:ext cx="6235338" cy="6507588"/>
          </a:xfrm>
          <a:solidFill>
            <a:schemeClr val="tx1"/>
          </a:solidFill>
        </p:spPr>
        <p:txBody>
          <a:bodyPr rtlCol="0">
            <a:normAutofit fontScale="92500"/>
          </a:bodyPr>
          <a:lstStyle/>
          <a:p>
            <a:pPr algn="just" rtl="0">
              <a:spcBef>
                <a:spcPts val="600"/>
              </a:spcBef>
            </a:pPr>
            <a:r>
              <a:rPr lang="fr-FR" sz="1200" b="0" i="0" dirty="0">
                <a:solidFill>
                  <a:schemeClr val="tx2">
                    <a:lumMod val="50000"/>
                  </a:schemeClr>
                </a:solidFill>
                <a:effectLst/>
                <a:highlight>
                  <a:srgbClr val="FFFFFF"/>
                </a:highlight>
                <a:latin typeface="Söhne"/>
              </a:rPr>
              <a:t>MODULE 1 : </a:t>
            </a:r>
            <a:r>
              <a:rPr lang="fr-FR" sz="1200" b="1" dirty="0">
                <a:solidFill>
                  <a:schemeClr val="tx2">
                    <a:lumMod val="50000"/>
                  </a:schemeClr>
                </a:solidFill>
                <a:effectLst/>
                <a:latin typeface="Söhne"/>
              </a:rPr>
              <a:t>Compréhension de Soi </a:t>
            </a:r>
            <a:endParaRPr lang="fr-FR" sz="1200" b="0" i="0" dirty="0">
              <a:solidFill>
                <a:schemeClr val="tx2">
                  <a:lumMod val="50000"/>
                </a:schemeClr>
              </a:solidFill>
              <a:effectLst/>
              <a:highlight>
                <a:srgbClr val="FFFFFF"/>
              </a:highlight>
              <a:latin typeface="Söhne"/>
            </a:endParaRP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Introduction à la psychologie cognitive et comportementale.</a:t>
            </a: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Techniques de profilage basées sur la psychologie.</a:t>
            </a: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Méthodologie pratique sur l'auto-évaluation et l'évaluation des autres.</a:t>
            </a: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Application des connaissances pour améliorer la communication et l'interaction sociale.</a:t>
            </a:r>
          </a:p>
          <a:p>
            <a:pPr algn="just">
              <a:spcBef>
                <a:spcPts val="600"/>
              </a:spcBef>
            </a:pPr>
            <a:r>
              <a:rPr lang="fr-FR" sz="1200" b="0" i="0" dirty="0">
                <a:solidFill>
                  <a:srgbClr val="0D0D0D"/>
                </a:solidFill>
                <a:effectLst/>
                <a:highlight>
                  <a:srgbClr val="FFFFFF"/>
                </a:highlight>
                <a:latin typeface="Söhne"/>
              </a:rPr>
              <a:t>  </a:t>
            </a:r>
            <a:r>
              <a:rPr lang="fr-FR" sz="1200" b="0" i="0" dirty="0">
                <a:solidFill>
                  <a:schemeClr val="tx2">
                    <a:lumMod val="50000"/>
                  </a:schemeClr>
                </a:solidFill>
                <a:effectLst/>
                <a:highlight>
                  <a:srgbClr val="FFFFFF"/>
                </a:highlight>
                <a:latin typeface="Söhne"/>
              </a:rPr>
              <a:t>MODULE 2 : STREAM 1 / </a:t>
            </a:r>
            <a:r>
              <a:rPr lang="fr-FR" sz="1200" b="1" dirty="0">
                <a:solidFill>
                  <a:schemeClr val="tx2">
                    <a:lumMod val="50000"/>
                  </a:schemeClr>
                </a:solidFill>
                <a:effectLst/>
                <a:latin typeface="Söhne"/>
              </a:rPr>
              <a:t>Gestion du Stress et des émotions</a:t>
            </a: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Fondements neuroscientifiques du stress.</a:t>
            </a:r>
          </a:p>
          <a:p>
            <a:pPr marL="171450" indent="-171450" algn="just">
              <a:spcBef>
                <a:spcPts val="600"/>
              </a:spcBef>
              <a:buFont typeface="Courier New" panose="02070309020205020404" pitchFamily="49" charset="0"/>
              <a:buChar char="o"/>
            </a:pPr>
            <a:r>
              <a:rPr lang="fr-FR" sz="1200" dirty="0">
                <a:solidFill>
                  <a:schemeClr val="bg1"/>
                </a:solidFill>
                <a:latin typeface="Söhne"/>
              </a:rPr>
              <a:t>Technique d’identification des stress (blessures, peur, traumatismes etc…) =&gt; test musculaire de kinésiologie</a:t>
            </a:r>
            <a:endParaRPr lang="fr-FR" sz="1200" dirty="0">
              <a:solidFill>
                <a:schemeClr val="bg1"/>
              </a:solidFill>
              <a:effectLst/>
              <a:latin typeface="Söhne"/>
            </a:endParaRP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Techniques de relaxation : Utilisation des ondes cérébrales dans la gestion du stress.</a:t>
            </a: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Pratiques guidées et création de routines personnelles de relaxation et gestion des émotions.</a:t>
            </a:r>
          </a:p>
          <a:p>
            <a:pPr algn="just">
              <a:spcBef>
                <a:spcPts val="600"/>
              </a:spcBef>
            </a:pPr>
            <a:r>
              <a:rPr lang="fr-FR" sz="1200" b="0" i="0" dirty="0">
                <a:solidFill>
                  <a:srgbClr val="0D0D0D"/>
                </a:solidFill>
                <a:effectLst/>
                <a:highlight>
                  <a:srgbClr val="FFFFFF"/>
                </a:highlight>
                <a:latin typeface="Söhne"/>
              </a:rPr>
              <a:t>  </a:t>
            </a:r>
            <a:r>
              <a:rPr lang="fr-FR" sz="1200" b="0" i="0" dirty="0">
                <a:solidFill>
                  <a:schemeClr val="tx2">
                    <a:lumMod val="50000"/>
                  </a:schemeClr>
                </a:solidFill>
                <a:effectLst/>
                <a:highlight>
                  <a:srgbClr val="FFFFFF"/>
                </a:highlight>
                <a:latin typeface="Söhne"/>
              </a:rPr>
              <a:t>STREAM 2 / </a:t>
            </a:r>
            <a:r>
              <a:rPr lang="fr-FR" sz="1200" b="1" dirty="0">
                <a:solidFill>
                  <a:schemeClr val="tx2">
                    <a:lumMod val="50000"/>
                  </a:schemeClr>
                </a:solidFill>
                <a:effectLst/>
                <a:latin typeface="Söhne"/>
              </a:rPr>
              <a:t>Gestion de l'Ego et Prise de Décision</a:t>
            </a: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Théories psychologiques sur l'ego et l'auto-perception.</a:t>
            </a: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Techniques de prise de décision rationnelle et émotionnelle.</a:t>
            </a: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Les différentes méthodes d'apprentissage / d'intégration de l'information</a:t>
            </a:r>
            <a:r>
              <a:rPr lang="fr-FR" sz="1200" dirty="0">
                <a:solidFill>
                  <a:schemeClr val="bg1"/>
                </a:solidFill>
                <a:latin typeface="Söhne"/>
              </a:rPr>
              <a:t>.</a:t>
            </a:r>
            <a:endParaRPr lang="fr-FR" sz="1200" dirty="0">
              <a:solidFill>
                <a:schemeClr val="bg1"/>
              </a:solidFill>
              <a:effectLst/>
              <a:latin typeface="Söhne"/>
            </a:endParaRPr>
          </a:p>
          <a:p>
            <a:pPr marL="171450" indent="-171450" algn="just">
              <a:spcBef>
                <a:spcPts val="600"/>
              </a:spcBef>
              <a:buFont typeface="Courier New" panose="02070309020205020404" pitchFamily="49" charset="0"/>
              <a:buChar char="o"/>
            </a:pPr>
            <a:r>
              <a:rPr lang="fr-FR" sz="1200" dirty="0">
                <a:solidFill>
                  <a:schemeClr val="bg1"/>
                </a:solidFill>
                <a:effectLst/>
                <a:latin typeface="Söhne"/>
              </a:rPr>
              <a:t>Développement de méthodologies personnelles pour atteindre des objectifs à long terme.</a:t>
            </a:r>
          </a:p>
          <a:p>
            <a:pPr algn="just">
              <a:spcBef>
                <a:spcPts val="600"/>
              </a:spcBef>
            </a:pPr>
            <a:r>
              <a:rPr lang="fr-FR" sz="1200" b="0" i="0" dirty="0">
                <a:solidFill>
                  <a:srgbClr val="0D0D0D"/>
                </a:solidFill>
                <a:effectLst/>
                <a:highlight>
                  <a:srgbClr val="FFFFFF"/>
                </a:highlight>
                <a:latin typeface="Söhne"/>
              </a:rPr>
              <a:t>  </a:t>
            </a:r>
            <a:r>
              <a:rPr lang="fr-FR" sz="1200" b="0" i="0" dirty="0">
                <a:solidFill>
                  <a:schemeClr val="tx2">
                    <a:lumMod val="50000"/>
                  </a:schemeClr>
                </a:solidFill>
                <a:effectLst/>
                <a:highlight>
                  <a:srgbClr val="FFFFFF"/>
                </a:highlight>
                <a:latin typeface="Söhne"/>
              </a:rPr>
              <a:t>STREAM 3 / </a:t>
            </a:r>
            <a:r>
              <a:rPr lang="fr-FR" sz="1200" b="1" dirty="0">
                <a:solidFill>
                  <a:schemeClr val="tx2">
                    <a:lumMod val="50000"/>
                  </a:schemeClr>
                </a:solidFill>
                <a:effectLst/>
                <a:latin typeface="Söhne"/>
              </a:rPr>
              <a:t>Dynamiques Relationnelles</a:t>
            </a:r>
          </a:p>
          <a:p>
            <a:pPr algn="just">
              <a:spcBef>
                <a:spcPts val="600"/>
              </a:spcBef>
              <a:buFont typeface="Arial" panose="020B0604020202020204" pitchFamily="34" charset="0"/>
              <a:buChar char="•"/>
            </a:pPr>
            <a:r>
              <a:rPr lang="fr-FR" sz="1200" dirty="0">
                <a:solidFill>
                  <a:schemeClr val="bg1"/>
                </a:solidFill>
                <a:effectLst/>
                <a:latin typeface="Söhne"/>
              </a:rPr>
              <a:t> Principes de communication interpersonnelle.</a:t>
            </a:r>
          </a:p>
          <a:p>
            <a:pPr algn="just">
              <a:spcBef>
                <a:spcPts val="600"/>
              </a:spcBef>
              <a:buFont typeface="Arial" panose="020B0604020202020204" pitchFamily="34" charset="0"/>
              <a:buChar char="•"/>
            </a:pPr>
            <a:r>
              <a:rPr lang="fr-FR" sz="1200" dirty="0">
                <a:solidFill>
                  <a:schemeClr val="bg1"/>
                </a:solidFill>
                <a:effectLst/>
                <a:latin typeface="Söhne"/>
              </a:rPr>
              <a:t> Techniques de résolution de conflits et de négociation.</a:t>
            </a:r>
          </a:p>
          <a:p>
            <a:pPr algn="just">
              <a:spcBef>
                <a:spcPts val="600"/>
              </a:spcBef>
              <a:buFont typeface="Arial" panose="020B0604020202020204" pitchFamily="34" charset="0"/>
              <a:buChar char="•"/>
            </a:pPr>
            <a:r>
              <a:rPr lang="fr-FR" sz="1200" dirty="0">
                <a:solidFill>
                  <a:schemeClr val="bg1"/>
                </a:solidFill>
                <a:effectLst/>
                <a:latin typeface="Söhne"/>
              </a:rPr>
              <a:t> Ateliers sur la gestion des relations toxiques et la promotion de relations saines.</a:t>
            </a:r>
          </a:p>
          <a:p>
            <a:pPr algn="just">
              <a:spcBef>
                <a:spcPts val="600"/>
              </a:spcBef>
              <a:buFont typeface="Arial" panose="020B0604020202020204" pitchFamily="34" charset="0"/>
              <a:buChar char="•"/>
            </a:pPr>
            <a:r>
              <a:rPr lang="fr-FR" sz="1200" dirty="0">
                <a:solidFill>
                  <a:schemeClr val="bg1"/>
                </a:solidFill>
                <a:effectLst/>
                <a:latin typeface="Söhne"/>
              </a:rPr>
              <a:t> Stratégies pour maintenir un environnement de travail harmonieux.</a:t>
            </a:r>
          </a:p>
          <a:p>
            <a:pPr algn="just">
              <a:spcBef>
                <a:spcPts val="600"/>
              </a:spcBef>
            </a:pPr>
            <a:r>
              <a:rPr lang="fr-FR" sz="1200" dirty="0">
                <a:solidFill>
                  <a:schemeClr val="tx2">
                    <a:lumMod val="50000"/>
                  </a:schemeClr>
                </a:solidFill>
                <a:highlight>
                  <a:srgbClr val="FFFFFF"/>
                </a:highlight>
                <a:latin typeface="Söhne"/>
              </a:rPr>
              <a:t>STREAM 4 / </a:t>
            </a:r>
            <a:r>
              <a:rPr lang="fr-FR" sz="1200" b="1" dirty="0">
                <a:solidFill>
                  <a:schemeClr val="tx2">
                    <a:lumMod val="50000"/>
                  </a:schemeClr>
                </a:solidFill>
                <a:latin typeface="Söhne"/>
              </a:rPr>
              <a:t>Dynamiques Relationnelles</a:t>
            </a:r>
          </a:p>
          <a:p>
            <a:pPr algn="just">
              <a:spcBef>
                <a:spcPts val="600"/>
              </a:spcBef>
              <a:buFont typeface="Arial" panose="020B0604020202020204" pitchFamily="34" charset="0"/>
              <a:buChar char="•"/>
            </a:pPr>
            <a:r>
              <a:rPr lang="fr-FR" sz="1200" dirty="0">
                <a:solidFill>
                  <a:schemeClr val="bg1"/>
                </a:solidFill>
                <a:latin typeface="Söhne"/>
              </a:rPr>
              <a:t> Introduction aux modèles informationnels et scalaires.</a:t>
            </a:r>
          </a:p>
          <a:p>
            <a:pPr algn="just">
              <a:spcBef>
                <a:spcPts val="600"/>
              </a:spcBef>
              <a:buFont typeface="Arial" panose="020B0604020202020204" pitchFamily="34" charset="0"/>
              <a:buChar char="•"/>
            </a:pPr>
            <a:r>
              <a:rPr lang="fr-FR" sz="1200" dirty="0">
                <a:solidFill>
                  <a:schemeClr val="bg1"/>
                </a:solidFill>
                <a:latin typeface="Söhne"/>
              </a:rPr>
              <a:t>Mécanismes de circulation de l’énergie scalaire et impacts sur la stabilité mentale.</a:t>
            </a:r>
          </a:p>
          <a:p>
            <a:pPr algn="just">
              <a:spcBef>
                <a:spcPts val="600"/>
              </a:spcBef>
              <a:buFont typeface="Arial" panose="020B0604020202020204" pitchFamily="34" charset="0"/>
              <a:buChar char="•"/>
            </a:pPr>
            <a:r>
              <a:rPr lang="fr-FR" sz="1200" dirty="0">
                <a:solidFill>
                  <a:schemeClr val="bg1"/>
                </a:solidFill>
                <a:latin typeface="Söhne"/>
              </a:rPr>
              <a:t>Techniques d’identification des perturbations scalaires (brouillage interne, surcharge, fuites d’énergie).</a:t>
            </a:r>
          </a:p>
          <a:p>
            <a:pPr algn="just">
              <a:spcBef>
                <a:spcPts val="600"/>
              </a:spcBef>
              <a:buFont typeface="Arial" panose="020B0604020202020204" pitchFamily="34" charset="0"/>
              <a:buChar char="•"/>
            </a:pPr>
            <a:r>
              <a:rPr lang="fr-FR" sz="1200" dirty="0">
                <a:solidFill>
                  <a:schemeClr val="bg1"/>
                </a:solidFill>
                <a:latin typeface="Söhne"/>
              </a:rPr>
              <a:t>Applications pratiques du champ scalaire pour renforcer l’attention, la clarté et la performance globale.</a:t>
            </a:r>
            <a:endParaRPr lang="fr-FR" sz="1200" b="0" i="0" dirty="0">
              <a:solidFill>
                <a:srgbClr val="0D0D0D"/>
              </a:solidFill>
              <a:effectLst/>
              <a:highlight>
                <a:srgbClr val="FFFFFF"/>
              </a:highlight>
              <a:latin typeface="Söhne"/>
            </a:endParaRPr>
          </a:p>
        </p:txBody>
      </p:sp>
      <p:sp>
        <p:nvSpPr>
          <p:cNvPr id="3" name="ZoneTexte 2">
            <a:extLst>
              <a:ext uri="{FF2B5EF4-FFF2-40B4-BE49-F238E27FC236}">
                <a16:creationId xmlns:a16="http://schemas.microsoft.com/office/drawing/2014/main" id="{9490A938-6E65-933E-8EB2-6CD570722222}"/>
              </a:ext>
            </a:extLst>
          </p:cNvPr>
          <p:cNvSpPr txBox="1"/>
          <p:nvPr/>
        </p:nvSpPr>
        <p:spPr>
          <a:xfrm>
            <a:off x="7110932" y="965076"/>
            <a:ext cx="4276165" cy="3200876"/>
          </a:xfrm>
          <a:prstGeom prst="rect">
            <a:avLst/>
          </a:prstGeom>
          <a:solidFill>
            <a:schemeClr val="tx1"/>
          </a:solidFill>
        </p:spPr>
        <p:txBody>
          <a:bodyPr wrap="square" rtlCol="0">
            <a:spAutoFit/>
          </a:bodyPr>
          <a:lstStyle/>
          <a:p>
            <a:r>
              <a:rPr lang="fr-FR" sz="1600" b="1" dirty="0">
                <a:solidFill>
                  <a:srgbClr val="0A5587"/>
                </a:solidFill>
                <a:effectLst/>
              </a:rPr>
              <a:t>Moyens Pédagogiques &amp; techniques</a:t>
            </a:r>
          </a:p>
          <a:p>
            <a:endParaRPr lang="fr-FR" sz="500" b="1" dirty="0">
              <a:effectLst/>
            </a:endParaRPr>
          </a:p>
          <a:p>
            <a:pPr algn="just">
              <a:buFont typeface="Arial" panose="020B0604020202020204" pitchFamily="34" charset="0"/>
              <a:buChar char="•"/>
            </a:pPr>
            <a:r>
              <a:rPr lang="fr-FR" sz="1200" dirty="0">
                <a:solidFill>
                  <a:schemeClr val="bg1"/>
                </a:solidFill>
                <a:effectLst/>
                <a:latin typeface="Söhne"/>
              </a:rPr>
              <a:t> Séances de formation individuelle et en groupe en direct</a:t>
            </a:r>
          </a:p>
          <a:p>
            <a:pPr algn="just">
              <a:buFont typeface="Arial" panose="020B0604020202020204" pitchFamily="34" charset="0"/>
              <a:buChar char="•"/>
            </a:pPr>
            <a:r>
              <a:rPr lang="fr-FR" sz="1200" dirty="0">
                <a:solidFill>
                  <a:schemeClr val="bg1"/>
                </a:solidFill>
                <a:effectLst/>
                <a:latin typeface="Söhne"/>
              </a:rPr>
              <a:t> Accueil des stagiaires en salle virtuelle ZOOM</a:t>
            </a:r>
          </a:p>
          <a:p>
            <a:pPr algn="just">
              <a:buFont typeface="Arial" panose="020B0604020202020204" pitchFamily="34" charset="0"/>
              <a:buChar char="•"/>
            </a:pPr>
            <a:r>
              <a:rPr lang="fr-FR" sz="1200" dirty="0">
                <a:solidFill>
                  <a:schemeClr val="bg1"/>
                </a:solidFill>
                <a:effectLst/>
                <a:latin typeface="Söhne"/>
              </a:rPr>
              <a:t> Cours interactifs en direct avec des supports multimédia</a:t>
            </a:r>
          </a:p>
          <a:p>
            <a:pPr algn="just">
              <a:buFont typeface="Arial" panose="020B0604020202020204" pitchFamily="34" charset="0"/>
              <a:buChar char="•"/>
            </a:pPr>
            <a:r>
              <a:rPr lang="fr-FR" sz="1200" dirty="0">
                <a:solidFill>
                  <a:schemeClr val="bg1"/>
                </a:solidFill>
                <a:effectLst/>
                <a:latin typeface="Söhne"/>
              </a:rPr>
              <a:t> Études de cas concrets</a:t>
            </a:r>
          </a:p>
          <a:p>
            <a:pPr algn="just">
              <a:buFont typeface="Arial" panose="020B0604020202020204" pitchFamily="34" charset="0"/>
              <a:buChar char="•"/>
            </a:pPr>
            <a:r>
              <a:rPr lang="fr-FR" sz="1200" dirty="0">
                <a:solidFill>
                  <a:schemeClr val="bg1"/>
                </a:solidFill>
                <a:effectLst/>
                <a:latin typeface="Söhne"/>
              </a:rPr>
              <a:t> Évaluations formatives continues pour suivre les progrès</a:t>
            </a:r>
          </a:p>
          <a:p>
            <a:pPr algn="just">
              <a:buFont typeface="Arial" panose="020B0604020202020204" pitchFamily="34" charset="0"/>
              <a:buChar char="•"/>
            </a:pPr>
            <a:r>
              <a:rPr lang="fr-FR" sz="1200" dirty="0">
                <a:solidFill>
                  <a:schemeClr val="bg1"/>
                </a:solidFill>
                <a:latin typeface="Söhne"/>
              </a:rPr>
              <a:t> QUIZZ en salle Zoom</a:t>
            </a:r>
          </a:p>
          <a:p>
            <a:pPr algn="just">
              <a:buFont typeface="Arial" panose="020B0604020202020204" pitchFamily="34" charset="0"/>
              <a:buChar char="•"/>
            </a:pPr>
            <a:r>
              <a:rPr lang="fr-FR" sz="1200" dirty="0">
                <a:solidFill>
                  <a:schemeClr val="bg1"/>
                </a:solidFill>
                <a:effectLst/>
                <a:latin typeface="Söhne"/>
              </a:rPr>
              <a:t> Documents supports à disposition sur la platef</a:t>
            </a:r>
            <a:r>
              <a:rPr lang="fr-FR" sz="1200" dirty="0">
                <a:solidFill>
                  <a:schemeClr val="bg1"/>
                </a:solidFill>
                <a:latin typeface="Söhne"/>
              </a:rPr>
              <a:t>orme Système io</a:t>
            </a:r>
            <a:endParaRPr lang="fr-FR" sz="1200" dirty="0">
              <a:solidFill>
                <a:schemeClr val="bg1"/>
              </a:solidFill>
              <a:effectLst/>
            </a:endParaRPr>
          </a:p>
          <a:p>
            <a:pPr algn="just"/>
            <a:r>
              <a:rPr lang="fr-FR" sz="1600" dirty="0">
                <a:solidFill>
                  <a:schemeClr val="bg1"/>
                </a:solidFill>
              </a:rPr>
              <a:t>​​</a:t>
            </a:r>
          </a:p>
          <a:p>
            <a:pPr algn="just"/>
            <a:r>
              <a:rPr lang="fr-FR" sz="1600" b="1" dirty="0">
                <a:solidFill>
                  <a:srgbClr val="0A5587"/>
                </a:solidFill>
                <a:effectLst/>
              </a:rPr>
              <a:t>Evaluation &amp; suivi</a:t>
            </a:r>
          </a:p>
          <a:p>
            <a:pPr algn="just"/>
            <a:endParaRPr lang="fr-FR" sz="500" b="1" dirty="0">
              <a:effectLst/>
            </a:endParaRPr>
          </a:p>
          <a:p>
            <a:pPr algn="just">
              <a:buFont typeface="Arial" panose="020B0604020202020204" pitchFamily="34" charset="0"/>
              <a:buChar char="•"/>
            </a:pPr>
            <a:r>
              <a:rPr lang="fr-FR" sz="1200" dirty="0">
                <a:solidFill>
                  <a:schemeClr val="bg1"/>
                </a:solidFill>
                <a:effectLst/>
                <a:latin typeface="Söhne"/>
              </a:rPr>
              <a:t> Feuilles de présence</a:t>
            </a:r>
          </a:p>
          <a:p>
            <a:pPr algn="just">
              <a:buFont typeface="Arial" panose="020B0604020202020204" pitchFamily="34" charset="0"/>
              <a:buChar char="•"/>
            </a:pPr>
            <a:r>
              <a:rPr lang="fr-FR" sz="1200" dirty="0">
                <a:solidFill>
                  <a:schemeClr val="bg1"/>
                </a:solidFill>
                <a:effectLst/>
                <a:latin typeface="Söhne"/>
              </a:rPr>
              <a:t> Tests écrits à la fin de chaque module (QCM - validation à 80% de bonnes réponses)</a:t>
            </a:r>
          </a:p>
          <a:p>
            <a:pPr algn="just">
              <a:buFont typeface="Arial" panose="020B0604020202020204" pitchFamily="34" charset="0"/>
              <a:buChar char="•"/>
            </a:pPr>
            <a:r>
              <a:rPr lang="fr-FR" sz="1200" dirty="0">
                <a:solidFill>
                  <a:schemeClr val="bg1"/>
                </a:solidFill>
                <a:effectLst/>
                <a:latin typeface="Söhne"/>
              </a:rPr>
              <a:t> Travail de synthèse intégrant tous les apprentissages.</a:t>
            </a:r>
          </a:p>
          <a:p>
            <a:pPr>
              <a:buFont typeface="Arial" panose="020B0604020202020204" pitchFamily="34" charset="0"/>
              <a:buChar char="•"/>
            </a:pPr>
            <a:r>
              <a:rPr lang="fr-FR" sz="1200" dirty="0">
                <a:solidFill>
                  <a:schemeClr val="bg1"/>
                </a:solidFill>
                <a:effectLst/>
                <a:latin typeface="Söhne"/>
              </a:rPr>
              <a:t> Feedback continu.</a:t>
            </a:r>
          </a:p>
        </p:txBody>
      </p:sp>
      <p:sp>
        <p:nvSpPr>
          <p:cNvPr id="4" name="ZoneTexte 3">
            <a:extLst>
              <a:ext uri="{FF2B5EF4-FFF2-40B4-BE49-F238E27FC236}">
                <a16:creationId xmlns:a16="http://schemas.microsoft.com/office/drawing/2014/main" id="{33331018-585B-424E-5D37-E1463BA30486}"/>
              </a:ext>
            </a:extLst>
          </p:cNvPr>
          <p:cNvSpPr txBox="1"/>
          <p:nvPr/>
        </p:nvSpPr>
        <p:spPr>
          <a:xfrm>
            <a:off x="7110931" y="4198732"/>
            <a:ext cx="4276165" cy="1523494"/>
          </a:xfrm>
          <a:prstGeom prst="rect">
            <a:avLst/>
          </a:prstGeom>
          <a:solidFill>
            <a:schemeClr val="tx1"/>
          </a:solidFill>
        </p:spPr>
        <p:txBody>
          <a:bodyPr wrap="square" rtlCol="0">
            <a:spAutoFit/>
          </a:bodyPr>
          <a:lstStyle/>
          <a:p>
            <a:r>
              <a:rPr lang="fr-FR" sz="1600" b="1" dirty="0">
                <a:solidFill>
                  <a:schemeClr val="accent2">
                    <a:lumMod val="60000"/>
                    <a:lumOff val="40000"/>
                  </a:schemeClr>
                </a:solidFill>
                <a:effectLst/>
              </a:rPr>
              <a:t>Les + d’EVOLUTION COACHING</a:t>
            </a:r>
          </a:p>
          <a:p>
            <a:endParaRPr lang="fr-FR" sz="700" b="1" dirty="0">
              <a:solidFill>
                <a:schemeClr val="accent2">
                  <a:lumMod val="60000"/>
                  <a:lumOff val="40000"/>
                </a:schemeClr>
              </a:solidFill>
              <a:effectLst/>
            </a:endParaRPr>
          </a:p>
          <a:p>
            <a:pPr marL="285750" indent="-285750" algn="just">
              <a:buFontTx/>
              <a:buChar char="-"/>
            </a:pPr>
            <a:r>
              <a:rPr lang="fr-FR" sz="1200" dirty="0">
                <a:solidFill>
                  <a:schemeClr val="bg1"/>
                </a:solidFill>
                <a:latin typeface="Söhne"/>
              </a:rPr>
              <a:t>Plus de 10 ans d’expérience dans l’accompagnement</a:t>
            </a:r>
          </a:p>
          <a:p>
            <a:pPr algn="just"/>
            <a:endParaRPr lang="fr-FR" sz="500" dirty="0">
              <a:solidFill>
                <a:schemeClr val="bg1"/>
              </a:solidFill>
              <a:latin typeface="Söhne"/>
            </a:endParaRPr>
          </a:p>
          <a:p>
            <a:pPr marL="285750" indent="-285750" algn="just">
              <a:buFontTx/>
              <a:buChar char="-"/>
            </a:pPr>
            <a:r>
              <a:rPr lang="fr-FR" sz="1200" dirty="0">
                <a:solidFill>
                  <a:schemeClr val="bg1"/>
                </a:solidFill>
                <a:latin typeface="Söhne"/>
              </a:rPr>
              <a:t>Connaissances poussées du fonctionnement du cerveau, des neurosciences</a:t>
            </a:r>
          </a:p>
          <a:p>
            <a:pPr algn="just"/>
            <a:endParaRPr lang="fr-FR" sz="500" dirty="0">
              <a:solidFill>
                <a:schemeClr val="bg1"/>
              </a:solidFill>
              <a:latin typeface="Söhne"/>
            </a:endParaRPr>
          </a:p>
          <a:p>
            <a:pPr marL="285750" indent="-285750" algn="just">
              <a:buFontTx/>
              <a:buChar char="-"/>
            </a:pPr>
            <a:r>
              <a:rPr lang="fr-FR" sz="1200" dirty="0">
                <a:solidFill>
                  <a:schemeClr val="bg1"/>
                </a:solidFill>
                <a:latin typeface="Söhne"/>
              </a:rPr>
              <a:t>Certification en kinésiologie, méthode de thérapie alternative de gestion des émotions et du stress</a:t>
            </a:r>
          </a:p>
        </p:txBody>
      </p:sp>
      <p:sp>
        <p:nvSpPr>
          <p:cNvPr id="6" name="ZoneTexte 5">
            <a:extLst>
              <a:ext uri="{FF2B5EF4-FFF2-40B4-BE49-F238E27FC236}">
                <a16:creationId xmlns:a16="http://schemas.microsoft.com/office/drawing/2014/main" id="{10D34B81-0DBF-36EF-8CF7-5C9DBD56407E}"/>
              </a:ext>
            </a:extLst>
          </p:cNvPr>
          <p:cNvSpPr txBox="1"/>
          <p:nvPr/>
        </p:nvSpPr>
        <p:spPr>
          <a:xfrm>
            <a:off x="7405007" y="5755007"/>
            <a:ext cx="4637315" cy="923330"/>
          </a:xfrm>
          <a:prstGeom prst="rect">
            <a:avLst/>
          </a:prstGeom>
          <a:noFill/>
        </p:spPr>
        <p:txBody>
          <a:bodyPr wrap="square" rtlCol="0">
            <a:spAutoFit/>
          </a:bodyPr>
          <a:lstStyle/>
          <a:p>
            <a:r>
              <a:rPr lang="fr-FR" b="1" dirty="0"/>
              <a:t>Durée totale</a:t>
            </a:r>
            <a:r>
              <a:rPr lang="fr-FR" dirty="0"/>
              <a:t> : 12 jours / 84 heures  </a:t>
            </a:r>
          </a:p>
          <a:p>
            <a:r>
              <a:rPr lang="fr-FR" dirty="0"/>
              <a:t>+ formation individuelle</a:t>
            </a:r>
          </a:p>
          <a:p>
            <a:r>
              <a:rPr lang="fr-FR" u="sng" dirty="0"/>
              <a:t>Distanciel ZOOM, pas de prérequis</a:t>
            </a:r>
          </a:p>
        </p:txBody>
      </p:sp>
    </p:spTree>
    <p:extLst>
      <p:ext uri="{BB962C8B-B14F-4D97-AF65-F5344CB8AC3E}">
        <p14:creationId xmlns:p14="http://schemas.microsoft.com/office/powerpoint/2010/main" val="339968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57" name="Freeform: Shape 56">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46525B">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1083733" y="3962400"/>
            <a:ext cx="5454227" cy="958911"/>
          </a:xfrm>
        </p:spPr>
        <p:txBody>
          <a:bodyPr rtlCol="0">
            <a:normAutofit/>
          </a:bodyPr>
          <a:lstStyle/>
          <a:p>
            <a:pPr rtl="0">
              <a:lnSpc>
                <a:spcPct val="90000"/>
              </a:lnSpc>
            </a:pPr>
            <a:r>
              <a:rPr lang="fr-FR" sz="2800" dirty="0">
                <a:solidFill>
                  <a:srgbClr val="FFFFFF"/>
                </a:solidFill>
              </a:rPr>
              <a:t>Formations complémentaires</a:t>
            </a:r>
          </a:p>
        </p:txBody>
      </p:sp>
      <p:sp>
        <p:nvSpPr>
          <p:cNvPr id="3" name="ZoneTexte 2">
            <a:extLst>
              <a:ext uri="{FF2B5EF4-FFF2-40B4-BE49-F238E27FC236}">
                <a16:creationId xmlns:a16="http://schemas.microsoft.com/office/drawing/2014/main" id="{F1DD3DDF-AE97-7547-04B3-E987915AF99E}"/>
              </a:ext>
            </a:extLst>
          </p:cNvPr>
          <p:cNvSpPr txBox="1"/>
          <p:nvPr/>
        </p:nvSpPr>
        <p:spPr>
          <a:xfrm>
            <a:off x="7892898" y="3840328"/>
            <a:ext cx="3930771" cy="1754326"/>
          </a:xfrm>
          <a:prstGeom prst="rect">
            <a:avLst/>
          </a:prstGeom>
          <a:solidFill>
            <a:srgbClr val="52616C"/>
          </a:solidFill>
        </p:spPr>
        <p:txBody>
          <a:bodyPr wrap="square" rtlCol="0">
            <a:spAutoFit/>
          </a:bodyPr>
          <a:lstStyle/>
          <a:p>
            <a:pPr algn="just"/>
            <a:r>
              <a:rPr lang="fr-FR" dirty="0"/>
              <a:t>Dans le cadre de la formation autonome, afin d’approfondir les notions abordées dans les 2 modules de base, nous proposons des masters class et des formations en e-learning.</a:t>
            </a:r>
          </a:p>
        </p:txBody>
      </p:sp>
    </p:spTree>
    <p:extLst>
      <p:ext uri="{BB962C8B-B14F-4D97-AF65-F5344CB8AC3E}">
        <p14:creationId xmlns:p14="http://schemas.microsoft.com/office/powerpoint/2010/main" val="319148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0" y="21787"/>
            <a:ext cx="12192000" cy="6857990"/>
          </a:xfrm>
          <a:prstGeom prst="rect">
            <a:avLst/>
          </a:prstGeom>
        </p:spPr>
      </p:pic>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3159578" y="277163"/>
            <a:ext cx="6130126" cy="705830"/>
          </a:xfrm>
        </p:spPr>
        <p:txBody>
          <a:bodyPr rtlCol="0">
            <a:normAutofit/>
          </a:bodyPr>
          <a:lstStyle/>
          <a:p>
            <a:pPr rtl="0"/>
            <a:r>
              <a:rPr lang="fr-FR" sz="3300" dirty="0"/>
              <a:t>Formation complémentaire</a:t>
            </a:r>
          </a:p>
        </p:txBody>
      </p:sp>
      <p:sp>
        <p:nvSpPr>
          <p:cNvPr id="13" name="Sous-titre 12">
            <a:extLst>
              <a:ext uri="{FF2B5EF4-FFF2-40B4-BE49-F238E27FC236}">
                <a16:creationId xmlns:a16="http://schemas.microsoft.com/office/drawing/2014/main" id="{F05262DB-6398-4AF9-96A3-041CFB112303}"/>
              </a:ext>
            </a:extLst>
          </p:cNvPr>
          <p:cNvSpPr>
            <a:spLocks noGrp="1"/>
          </p:cNvSpPr>
          <p:nvPr>
            <p:ph type="subTitle" idx="1"/>
          </p:nvPr>
        </p:nvSpPr>
        <p:spPr>
          <a:xfrm>
            <a:off x="1828799" y="2616423"/>
            <a:ext cx="8556707" cy="3909168"/>
          </a:xfrm>
          <a:solidFill>
            <a:schemeClr val="tx1"/>
          </a:solidFill>
        </p:spPr>
        <p:txBody>
          <a:bodyPr rtlCol="0">
            <a:noAutofit/>
          </a:bodyPr>
          <a:lstStyle/>
          <a:p>
            <a:pPr algn="just">
              <a:spcBef>
                <a:spcPts val="0"/>
              </a:spcBef>
            </a:pPr>
            <a:r>
              <a:rPr lang="fr-FR" sz="1200" dirty="0">
                <a:solidFill>
                  <a:schemeClr val="bg1"/>
                </a:solidFill>
                <a:latin typeface="Söhne"/>
              </a:rPr>
              <a:t>Pour compléter le Module 1 de notre formation sur la Compréhension de Soi, nous proposons une Master class dédiée au développement des différents profils, conçue pour approfondir la compréhension des divers profils psychologiques et comportementaux, enrichissant ainsi les connaissances acquises dans le module de base (mécanismes généraux).</a:t>
            </a:r>
          </a:p>
          <a:p>
            <a:pPr algn="just">
              <a:spcBef>
                <a:spcPts val="0"/>
              </a:spcBef>
            </a:pPr>
            <a:endParaRPr lang="fr-FR" sz="1200" dirty="0">
              <a:solidFill>
                <a:schemeClr val="bg1"/>
              </a:solidFill>
              <a:latin typeface="Söhne"/>
            </a:endParaRPr>
          </a:p>
          <a:p>
            <a:pPr algn="just">
              <a:spcBef>
                <a:spcPts val="0"/>
              </a:spcBef>
              <a:buFont typeface="+mj-lt"/>
              <a:buAutoNum type="arabicPeriod"/>
            </a:pPr>
            <a:r>
              <a:rPr lang="fr-FR" sz="1200" b="1" dirty="0">
                <a:solidFill>
                  <a:schemeClr val="bg1"/>
                </a:solidFill>
                <a:latin typeface="Söhne"/>
              </a:rPr>
              <a:t> Introduction aux Profils Psychologiques</a:t>
            </a:r>
            <a:endParaRPr lang="fr-FR" sz="1200" dirty="0">
              <a:solidFill>
                <a:schemeClr val="bg1"/>
              </a:solidFill>
              <a:latin typeface="Söhne"/>
            </a:endParaRPr>
          </a:p>
          <a:p>
            <a:pPr marL="742950" lvl="1" indent="-285750" algn="just">
              <a:spcBef>
                <a:spcPts val="0"/>
              </a:spcBef>
              <a:buFont typeface="+mj-lt"/>
              <a:buAutoNum type="arabicPeriod"/>
            </a:pPr>
            <a:r>
              <a:rPr lang="fr-FR" sz="1200" dirty="0">
                <a:solidFill>
                  <a:schemeClr val="bg1"/>
                </a:solidFill>
                <a:latin typeface="Söhne"/>
              </a:rPr>
              <a:t>Présentation des principaux types de profils et de leur importance dans la compréhension de soi et des autres.</a:t>
            </a:r>
          </a:p>
          <a:p>
            <a:pPr marL="742950" lvl="1" indent="-285750" algn="just">
              <a:spcBef>
                <a:spcPts val="0"/>
              </a:spcBef>
              <a:buFont typeface="+mj-lt"/>
              <a:buAutoNum type="arabicPeriod"/>
            </a:pPr>
            <a:r>
              <a:rPr lang="fr-FR" sz="1200" dirty="0">
                <a:solidFill>
                  <a:schemeClr val="bg1"/>
                </a:solidFill>
                <a:latin typeface="Söhne"/>
              </a:rPr>
              <a:t>Explication des caractéristiques clés de chaque profil (comment il fonctionne, dysfonctionne et comment l’aborder/accompagner).</a:t>
            </a:r>
          </a:p>
          <a:p>
            <a:pPr marL="742950" lvl="1" indent="-285750" algn="just">
              <a:spcBef>
                <a:spcPts val="0"/>
              </a:spcBef>
              <a:buFont typeface="+mj-lt"/>
              <a:buAutoNum type="arabicPeriod"/>
            </a:pPr>
            <a:endParaRPr lang="fr-FR" sz="1200" dirty="0">
              <a:solidFill>
                <a:schemeClr val="bg1"/>
              </a:solidFill>
              <a:latin typeface="Söhne"/>
            </a:endParaRPr>
          </a:p>
          <a:p>
            <a:pPr algn="just">
              <a:spcBef>
                <a:spcPts val="0"/>
              </a:spcBef>
              <a:buFont typeface="+mj-lt"/>
              <a:buAutoNum type="arabicPeriod"/>
            </a:pPr>
            <a:r>
              <a:rPr lang="fr-FR" sz="1200" b="1" dirty="0">
                <a:solidFill>
                  <a:schemeClr val="bg1"/>
                </a:solidFill>
                <a:latin typeface="Söhne"/>
              </a:rPr>
              <a:t> Stratégies d'Interaction</a:t>
            </a:r>
            <a:endParaRPr lang="fr-FR" sz="1200" dirty="0">
              <a:solidFill>
                <a:schemeClr val="bg1"/>
              </a:solidFill>
              <a:latin typeface="Söhne"/>
            </a:endParaRPr>
          </a:p>
          <a:p>
            <a:pPr marL="742950" lvl="1" indent="-285750" algn="just">
              <a:spcBef>
                <a:spcPts val="0"/>
              </a:spcBef>
              <a:buFont typeface="+mj-lt"/>
              <a:buAutoNum type="arabicPeriod"/>
            </a:pPr>
            <a:r>
              <a:rPr lang="fr-FR" sz="1200" dirty="0">
                <a:solidFill>
                  <a:schemeClr val="bg1"/>
                </a:solidFill>
                <a:latin typeface="Söhne"/>
              </a:rPr>
              <a:t>Techniques pour adapter la communication et les interactions en fonction des différents profils.</a:t>
            </a:r>
          </a:p>
          <a:p>
            <a:pPr marL="742950" lvl="1" indent="-285750" algn="just">
              <a:spcBef>
                <a:spcPts val="0"/>
              </a:spcBef>
              <a:buFont typeface="+mj-lt"/>
              <a:buAutoNum type="arabicPeriod"/>
            </a:pPr>
            <a:r>
              <a:rPr lang="fr-FR" sz="1200" dirty="0">
                <a:solidFill>
                  <a:schemeClr val="bg1"/>
                </a:solidFill>
                <a:latin typeface="Söhne"/>
              </a:rPr>
              <a:t>Conseils pratiques pour améliorer les relations interpersonnelles et professionnelles en tenant compte des divers profils.</a:t>
            </a:r>
          </a:p>
          <a:p>
            <a:pPr algn="just">
              <a:spcBef>
                <a:spcPts val="0"/>
              </a:spcBef>
            </a:pPr>
            <a:endParaRPr lang="fr-FR" sz="1200" b="1" dirty="0">
              <a:solidFill>
                <a:schemeClr val="bg1"/>
              </a:solidFill>
              <a:latin typeface="Söhne"/>
            </a:endParaRPr>
          </a:p>
          <a:p>
            <a:pPr algn="just">
              <a:spcBef>
                <a:spcPts val="0"/>
              </a:spcBef>
            </a:pPr>
            <a:r>
              <a:rPr lang="fr-FR" sz="1200" b="1" dirty="0">
                <a:solidFill>
                  <a:schemeClr val="bg1"/>
                </a:solidFill>
                <a:latin typeface="Söhne"/>
              </a:rPr>
              <a:t>Pourquoi ce master class est Essentielle ?</a:t>
            </a:r>
          </a:p>
          <a:p>
            <a:pPr algn="just">
              <a:spcBef>
                <a:spcPts val="0"/>
              </a:spcBef>
            </a:pPr>
            <a:r>
              <a:rPr lang="fr-FR" sz="1200" dirty="0">
                <a:solidFill>
                  <a:schemeClr val="bg1"/>
                </a:solidFill>
                <a:latin typeface="Söhne"/>
              </a:rPr>
              <a:t>Cette formation vous offre une opportunité unique de voir comment les concepts théoriques se traduisent dans des situations réelles, renforçant ainsi votre capacité à comprendre et à interagir efficacement avec différents types de personnes. En approfondissant votre connaissance des profils psychologiques, vous serez mieux équipé pour améliorer vos relations personnelles et professionnelles, et pour gérer plus efficacement les dynamiques de groupe.</a:t>
            </a:r>
          </a:p>
          <a:p>
            <a:pPr algn="just">
              <a:spcBef>
                <a:spcPts val="0"/>
              </a:spcBef>
            </a:pPr>
            <a:endParaRPr lang="fr-FR" sz="1200" dirty="0">
              <a:solidFill>
                <a:schemeClr val="bg1"/>
              </a:solidFill>
              <a:latin typeface="Söhne"/>
            </a:endParaRPr>
          </a:p>
          <a:p>
            <a:pPr algn="just">
              <a:spcBef>
                <a:spcPts val="0"/>
              </a:spcBef>
            </a:pPr>
            <a:r>
              <a:rPr lang="fr-FR" sz="1200" dirty="0">
                <a:solidFill>
                  <a:schemeClr val="bg1"/>
                </a:solidFill>
                <a:latin typeface="Söhne"/>
              </a:rPr>
              <a:t>En intégrant cette master class à votre formation, vous enrichirez votre compréhension de soi et des autres, complétant ainsi de manière significative les enseignements du Module 1.</a:t>
            </a:r>
          </a:p>
          <a:p>
            <a:endParaRPr lang="fr-FR" sz="1200" b="1" dirty="0">
              <a:solidFill>
                <a:schemeClr val="bg1"/>
              </a:solidFill>
              <a:latin typeface="Söhne"/>
            </a:endParaRPr>
          </a:p>
        </p:txBody>
      </p:sp>
      <p:sp>
        <p:nvSpPr>
          <p:cNvPr id="3" name="ZoneTexte 2">
            <a:extLst>
              <a:ext uri="{FF2B5EF4-FFF2-40B4-BE49-F238E27FC236}">
                <a16:creationId xmlns:a16="http://schemas.microsoft.com/office/drawing/2014/main" id="{B5089A18-613F-3264-6ABE-230614135D69}"/>
              </a:ext>
            </a:extLst>
          </p:cNvPr>
          <p:cNvSpPr txBox="1"/>
          <p:nvPr/>
        </p:nvSpPr>
        <p:spPr>
          <a:xfrm>
            <a:off x="1817646" y="1363664"/>
            <a:ext cx="8556707" cy="923330"/>
          </a:xfrm>
          <a:prstGeom prst="rect">
            <a:avLst/>
          </a:prstGeom>
          <a:solidFill>
            <a:schemeClr val="tx2"/>
          </a:solidFill>
        </p:spPr>
        <p:txBody>
          <a:bodyPr wrap="square" rtlCol="0">
            <a:spAutoFit/>
          </a:bodyPr>
          <a:lstStyle/>
          <a:p>
            <a:r>
              <a:rPr lang="fr-FR" sz="1800" b="1" dirty="0">
                <a:solidFill>
                  <a:schemeClr val="bg1"/>
                </a:solidFill>
                <a:latin typeface="Söhne"/>
              </a:rPr>
              <a:t>Complément MODULE 1 : Master class sur les différents profils psychologiques</a:t>
            </a:r>
          </a:p>
          <a:p>
            <a:r>
              <a:rPr lang="fr-FR" b="1" dirty="0">
                <a:solidFill>
                  <a:schemeClr val="bg1"/>
                </a:solidFill>
                <a:latin typeface="Söhne"/>
              </a:rPr>
              <a:t>14</a:t>
            </a:r>
            <a:r>
              <a:rPr lang="fr-FR" sz="1800" b="1" dirty="0">
                <a:solidFill>
                  <a:schemeClr val="bg1"/>
                </a:solidFill>
                <a:latin typeface="Söhne"/>
              </a:rPr>
              <a:t> heures de formation pour les 27 profils</a:t>
            </a:r>
            <a:r>
              <a:rPr lang="fr-FR" b="1" dirty="0">
                <a:solidFill>
                  <a:schemeClr val="bg1"/>
                </a:solidFill>
                <a:latin typeface="Söhne"/>
              </a:rPr>
              <a:t> à raison de 30 minutes en moyenne par profil</a:t>
            </a:r>
          </a:p>
          <a:p>
            <a:r>
              <a:rPr lang="fr-FR" b="1" dirty="0">
                <a:solidFill>
                  <a:schemeClr val="bg1"/>
                </a:solidFill>
                <a:latin typeface="Söhne"/>
              </a:rPr>
              <a:t>PACK COMPLET LUNE SOLEIL TERRE </a:t>
            </a:r>
          </a:p>
        </p:txBody>
      </p:sp>
    </p:spTree>
    <p:extLst>
      <p:ext uri="{BB962C8B-B14F-4D97-AF65-F5344CB8AC3E}">
        <p14:creationId xmlns:p14="http://schemas.microsoft.com/office/powerpoint/2010/main" val="43046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0" y="21787"/>
            <a:ext cx="12192000" cy="6857990"/>
          </a:xfrm>
          <a:prstGeom prst="rect">
            <a:avLst/>
          </a:prstGeom>
        </p:spPr>
      </p:pic>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3704849" y="483713"/>
            <a:ext cx="4782302" cy="705830"/>
          </a:xfrm>
        </p:spPr>
        <p:txBody>
          <a:bodyPr rtlCol="0">
            <a:normAutofit fontScale="90000"/>
          </a:bodyPr>
          <a:lstStyle/>
          <a:p>
            <a:pPr rtl="0"/>
            <a:r>
              <a:rPr lang="fr-FR" sz="3300" dirty="0"/>
              <a:t>Formations autonomes</a:t>
            </a:r>
          </a:p>
        </p:txBody>
      </p:sp>
      <p:sp>
        <p:nvSpPr>
          <p:cNvPr id="13" name="Sous-titre 12">
            <a:extLst>
              <a:ext uri="{FF2B5EF4-FFF2-40B4-BE49-F238E27FC236}">
                <a16:creationId xmlns:a16="http://schemas.microsoft.com/office/drawing/2014/main" id="{F05262DB-6398-4AF9-96A3-041CFB112303}"/>
              </a:ext>
            </a:extLst>
          </p:cNvPr>
          <p:cNvSpPr>
            <a:spLocks noGrp="1"/>
          </p:cNvSpPr>
          <p:nvPr>
            <p:ph type="subTitle" idx="1"/>
          </p:nvPr>
        </p:nvSpPr>
        <p:spPr>
          <a:xfrm>
            <a:off x="1860921" y="2432461"/>
            <a:ext cx="8556707" cy="3143746"/>
          </a:xfrm>
          <a:solidFill>
            <a:schemeClr val="tx1"/>
          </a:solidFill>
        </p:spPr>
        <p:txBody>
          <a:bodyPr rtlCol="0">
            <a:noAutofit/>
          </a:bodyPr>
          <a:lstStyle/>
          <a:p>
            <a:pPr algn="just"/>
            <a:r>
              <a:rPr lang="fr-FR" sz="1200" dirty="0">
                <a:solidFill>
                  <a:schemeClr val="bg1"/>
                </a:solidFill>
                <a:latin typeface="Söhne"/>
              </a:rPr>
              <a:t>Pour compléter le Module 1 de notre formation sur la Performance Mentale Sous Haute Pression, nous proposons un </a:t>
            </a:r>
            <a:r>
              <a:rPr lang="fr-FR" sz="1200" b="1" dirty="0">
                <a:solidFill>
                  <a:schemeClr val="bg1"/>
                </a:solidFill>
                <a:latin typeface="Söhne"/>
              </a:rPr>
              <a:t>Pack Vidéo d'Auto-Formation</a:t>
            </a:r>
            <a:r>
              <a:rPr lang="fr-FR" sz="1200" dirty="0">
                <a:solidFill>
                  <a:schemeClr val="bg1"/>
                </a:solidFill>
                <a:latin typeface="Söhne"/>
              </a:rPr>
              <a:t> axé sur des cas pratiques. Ce pack vidéo est conçu pour vous aider à mieux intégrer et appliquer les connaissances acquises dans le module.</a:t>
            </a:r>
          </a:p>
          <a:p>
            <a:pPr algn="just"/>
            <a:r>
              <a:rPr lang="fr-FR" sz="1200" b="1" dirty="0">
                <a:solidFill>
                  <a:schemeClr val="bg1"/>
                </a:solidFill>
                <a:latin typeface="Söhne"/>
              </a:rPr>
              <a:t>Pourquoi des Cas Pratiques ?</a:t>
            </a:r>
          </a:p>
          <a:p>
            <a:pPr algn="just">
              <a:spcBef>
                <a:spcPts val="0"/>
              </a:spcBef>
            </a:pPr>
            <a:r>
              <a:rPr lang="fr-FR" sz="1200" dirty="0">
                <a:solidFill>
                  <a:schemeClr val="bg1"/>
                </a:solidFill>
                <a:latin typeface="Söhne"/>
              </a:rPr>
              <a:t>Les cas pratiques offrent une opportunité unique de voir comment les concepts théoriques se traduisent dans des situations réelles. En visionnant ces vidéos, vous pourrez :</a:t>
            </a:r>
          </a:p>
          <a:p>
            <a:pPr algn="just">
              <a:buFont typeface="Arial" panose="020B0604020202020204" pitchFamily="34" charset="0"/>
              <a:buChar char="•"/>
            </a:pPr>
            <a:r>
              <a:rPr lang="fr-FR" sz="1200" b="1" dirty="0">
                <a:solidFill>
                  <a:schemeClr val="bg1"/>
                </a:solidFill>
                <a:latin typeface="Söhne"/>
              </a:rPr>
              <a:t> Observer des exemples concrets</a:t>
            </a:r>
            <a:r>
              <a:rPr lang="fr-FR" sz="1200" dirty="0">
                <a:solidFill>
                  <a:schemeClr val="bg1"/>
                </a:solidFill>
                <a:latin typeface="Söhne"/>
              </a:rPr>
              <a:t> de l'application des techniques de compréhension de soi et d'auto-évaluation.</a:t>
            </a:r>
          </a:p>
          <a:p>
            <a:pPr algn="just">
              <a:buFont typeface="Arial" panose="020B0604020202020204" pitchFamily="34" charset="0"/>
              <a:buChar char="•"/>
            </a:pPr>
            <a:r>
              <a:rPr lang="fr-FR" sz="1200" b="1" dirty="0">
                <a:solidFill>
                  <a:schemeClr val="bg1"/>
                </a:solidFill>
                <a:latin typeface="Söhne"/>
              </a:rPr>
              <a:t> Développer une meilleure compréhension</a:t>
            </a:r>
            <a:r>
              <a:rPr lang="fr-FR" sz="1200" dirty="0">
                <a:solidFill>
                  <a:schemeClr val="bg1"/>
                </a:solidFill>
                <a:latin typeface="Söhne"/>
              </a:rPr>
              <a:t> de vos propres réactions et comportements en vous identifiant aux situations présentées.</a:t>
            </a:r>
          </a:p>
          <a:p>
            <a:pPr algn="just">
              <a:buFont typeface="Arial" panose="020B0604020202020204" pitchFamily="34" charset="0"/>
              <a:buChar char="•"/>
            </a:pPr>
            <a:r>
              <a:rPr lang="fr-FR" sz="1200" b="1" dirty="0">
                <a:solidFill>
                  <a:schemeClr val="bg1"/>
                </a:solidFill>
                <a:latin typeface="Söhne"/>
              </a:rPr>
              <a:t> Renforcer vos compétences</a:t>
            </a:r>
            <a:r>
              <a:rPr lang="fr-FR" sz="1200" dirty="0">
                <a:solidFill>
                  <a:schemeClr val="bg1"/>
                </a:solidFill>
                <a:latin typeface="Söhne"/>
              </a:rPr>
              <a:t> en matière de communication et d'interaction sociale grâce à des scénarios réalistes.</a:t>
            </a:r>
          </a:p>
          <a:p>
            <a:pPr algn="just">
              <a:buFont typeface="Arial" panose="020B0604020202020204" pitchFamily="34" charset="0"/>
              <a:buChar char="•"/>
            </a:pPr>
            <a:r>
              <a:rPr lang="fr-FR" sz="1200" b="1" dirty="0">
                <a:solidFill>
                  <a:schemeClr val="bg1"/>
                </a:solidFill>
                <a:latin typeface="Söhne"/>
              </a:rPr>
              <a:t> Intégrer plus efficacement</a:t>
            </a:r>
            <a:r>
              <a:rPr lang="fr-FR" sz="1200" dirty="0">
                <a:solidFill>
                  <a:schemeClr val="bg1"/>
                </a:solidFill>
                <a:latin typeface="Söhne"/>
              </a:rPr>
              <a:t> les stratégies apprises en les voyant mises en œuvre dans des contextes variés.</a:t>
            </a:r>
          </a:p>
          <a:p>
            <a:pPr algn="just"/>
            <a:r>
              <a:rPr lang="fr-FR" sz="1200" dirty="0">
                <a:solidFill>
                  <a:schemeClr val="bg1"/>
                </a:solidFill>
                <a:latin typeface="Söhne"/>
              </a:rPr>
              <a:t>Ce pack vidéo est un complément essentiel pour solidifier vos apprentissages et les transformer en compétences pratiques, vous permettant ainsi d'améliorer votre performance mentale sous haute pression.</a:t>
            </a:r>
          </a:p>
          <a:p>
            <a:endParaRPr lang="fr-FR" sz="1200" b="1" dirty="0">
              <a:solidFill>
                <a:schemeClr val="bg1"/>
              </a:solidFill>
              <a:latin typeface="Söhne"/>
            </a:endParaRPr>
          </a:p>
        </p:txBody>
      </p:sp>
      <p:sp>
        <p:nvSpPr>
          <p:cNvPr id="3" name="ZoneTexte 2">
            <a:extLst>
              <a:ext uri="{FF2B5EF4-FFF2-40B4-BE49-F238E27FC236}">
                <a16:creationId xmlns:a16="http://schemas.microsoft.com/office/drawing/2014/main" id="{9ED22F32-F4FE-FB05-5041-E013ECB66053}"/>
              </a:ext>
            </a:extLst>
          </p:cNvPr>
          <p:cNvSpPr txBox="1"/>
          <p:nvPr/>
        </p:nvSpPr>
        <p:spPr>
          <a:xfrm>
            <a:off x="1860920" y="1465306"/>
            <a:ext cx="8556707" cy="646331"/>
          </a:xfrm>
          <a:prstGeom prst="rect">
            <a:avLst/>
          </a:prstGeom>
          <a:solidFill>
            <a:schemeClr val="tx2"/>
          </a:solidFill>
        </p:spPr>
        <p:txBody>
          <a:bodyPr wrap="square" rtlCol="0">
            <a:spAutoFit/>
          </a:bodyPr>
          <a:lstStyle/>
          <a:p>
            <a:r>
              <a:rPr lang="fr-FR" sz="1800" b="1" dirty="0">
                <a:solidFill>
                  <a:schemeClr val="bg1"/>
                </a:solidFill>
                <a:latin typeface="Söhne"/>
              </a:rPr>
              <a:t>Complément MODULE 1 : E-learning de cas pratiques</a:t>
            </a:r>
          </a:p>
          <a:p>
            <a:r>
              <a:rPr lang="fr-FR" sz="1800" b="1" dirty="0">
                <a:solidFill>
                  <a:schemeClr val="bg1"/>
                </a:solidFill>
                <a:latin typeface="Söhne"/>
              </a:rPr>
              <a:t>17 vidéos / 22 heures de formation. </a:t>
            </a:r>
          </a:p>
        </p:txBody>
      </p:sp>
    </p:spTree>
    <p:extLst>
      <p:ext uri="{BB962C8B-B14F-4D97-AF65-F5344CB8AC3E}">
        <p14:creationId xmlns:p14="http://schemas.microsoft.com/office/powerpoint/2010/main" val="246243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0" y="21787"/>
            <a:ext cx="12192000" cy="6857990"/>
          </a:xfrm>
          <a:prstGeom prst="rect">
            <a:avLst/>
          </a:prstGeom>
        </p:spPr>
      </p:pic>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3704849" y="561965"/>
            <a:ext cx="4782302" cy="705830"/>
          </a:xfrm>
        </p:spPr>
        <p:txBody>
          <a:bodyPr rtlCol="0">
            <a:normAutofit fontScale="90000"/>
          </a:bodyPr>
          <a:lstStyle/>
          <a:p>
            <a:pPr rtl="0"/>
            <a:r>
              <a:rPr lang="fr-FR" sz="3300" dirty="0"/>
              <a:t>Formations autonomes</a:t>
            </a:r>
          </a:p>
        </p:txBody>
      </p:sp>
      <p:sp>
        <p:nvSpPr>
          <p:cNvPr id="13" name="Sous-titre 12">
            <a:extLst>
              <a:ext uri="{FF2B5EF4-FFF2-40B4-BE49-F238E27FC236}">
                <a16:creationId xmlns:a16="http://schemas.microsoft.com/office/drawing/2014/main" id="{F05262DB-6398-4AF9-96A3-041CFB112303}"/>
              </a:ext>
            </a:extLst>
          </p:cNvPr>
          <p:cNvSpPr>
            <a:spLocks noGrp="1"/>
          </p:cNvSpPr>
          <p:nvPr>
            <p:ph type="subTitle" idx="1"/>
          </p:nvPr>
        </p:nvSpPr>
        <p:spPr>
          <a:xfrm>
            <a:off x="1817646" y="2695259"/>
            <a:ext cx="8556707" cy="3150370"/>
          </a:xfrm>
          <a:solidFill>
            <a:schemeClr val="tx1"/>
          </a:solidFill>
        </p:spPr>
        <p:txBody>
          <a:bodyPr rtlCol="0">
            <a:noAutofit/>
          </a:bodyPr>
          <a:lstStyle/>
          <a:p>
            <a:pPr algn="just"/>
            <a:r>
              <a:rPr lang="fr-FR" sz="1200" dirty="0">
                <a:solidFill>
                  <a:schemeClr val="bg1"/>
                </a:solidFill>
                <a:latin typeface="Söhne"/>
              </a:rPr>
              <a:t>Pour compléter le Module 3 de notre formation, nous proposons une </a:t>
            </a:r>
            <a:r>
              <a:rPr lang="fr-FR" sz="1200" b="1" dirty="0">
                <a:solidFill>
                  <a:schemeClr val="bg1"/>
                </a:solidFill>
                <a:latin typeface="Söhne"/>
              </a:rPr>
              <a:t>Master Class intitulée "Tout sur l'Ego"</a:t>
            </a:r>
            <a:r>
              <a:rPr lang="fr-FR" sz="1200" dirty="0">
                <a:solidFill>
                  <a:schemeClr val="bg1"/>
                </a:solidFill>
                <a:latin typeface="Söhne"/>
              </a:rPr>
              <a:t>. Cette master class est conçue pour approfondir votre compréhension de l'ego et son impact sur les dynamiques personnelles et professionnelles, en fournissant des connaissances pratiques et applicables.</a:t>
            </a:r>
          </a:p>
          <a:p>
            <a:pPr algn="just"/>
            <a:r>
              <a:rPr lang="fr-FR" sz="1200" b="1" dirty="0">
                <a:solidFill>
                  <a:schemeClr val="bg1"/>
                </a:solidFill>
                <a:latin typeface="Söhne"/>
              </a:rPr>
              <a:t>Pourquoi une Master Class sur l'Ego ?</a:t>
            </a:r>
          </a:p>
          <a:p>
            <a:pPr algn="just"/>
            <a:r>
              <a:rPr lang="fr-FR" sz="1200" dirty="0">
                <a:solidFill>
                  <a:schemeClr val="bg1"/>
                </a:solidFill>
                <a:latin typeface="Söhne"/>
              </a:rPr>
              <a:t>Comprendre l'ego est essentiel pour gérer efficacement ses interactions et décisions. Cette master class vous offre :</a:t>
            </a:r>
          </a:p>
          <a:p>
            <a:pPr algn="just">
              <a:buFont typeface="Arial" panose="020B0604020202020204" pitchFamily="34" charset="0"/>
              <a:buChar char="•"/>
            </a:pPr>
            <a:r>
              <a:rPr lang="fr-FR" sz="1200" b="1" dirty="0">
                <a:solidFill>
                  <a:schemeClr val="bg1"/>
                </a:solidFill>
                <a:latin typeface="Söhne"/>
              </a:rPr>
              <a:t> Des insights approfondis</a:t>
            </a:r>
            <a:r>
              <a:rPr lang="fr-FR" sz="1200" dirty="0">
                <a:solidFill>
                  <a:schemeClr val="bg1"/>
                </a:solidFill>
                <a:latin typeface="Söhne"/>
              </a:rPr>
              <a:t> sur les théories psychologiques concernant l'ego et l'auto-perception.</a:t>
            </a:r>
          </a:p>
          <a:p>
            <a:pPr algn="just">
              <a:buFont typeface="Arial" panose="020B0604020202020204" pitchFamily="34" charset="0"/>
              <a:buChar char="•"/>
            </a:pPr>
            <a:r>
              <a:rPr lang="fr-FR" sz="1200" b="1" dirty="0">
                <a:solidFill>
                  <a:schemeClr val="bg1"/>
                </a:solidFill>
                <a:latin typeface="Söhne"/>
              </a:rPr>
              <a:t> Des exemples concrets</a:t>
            </a:r>
            <a:r>
              <a:rPr lang="fr-FR" sz="1200" dirty="0">
                <a:solidFill>
                  <a:schemeClr val="bg1"/>
                </a:solidFill>
                <a:latin typeface="Söhne"/>
              </a:rPr>
              <a:t> illustrant comment l'ego influence les comportements et les interactions.</a:t>
            </a:r>
          </a:p>
          <a:p>
            <a:pPr algn="just">
              <a:buFont typeface="Arial" panose="020B0604020202020204" pitchFamily="34" charset="0"/>
              <a:buChar char="•"/>
            </a:pPr>
            <a:r>
              <a:rPr lang="fr-FR" sz="1200" b="1" dirty="0">
                <a:solidFill>
                  <a:schemeClr val="bg1"/>
                </a:solidFill>
                <a:latin typeface="Söhne"/>
              </a:rPr>
              <a:t> Des stratégies pratiques</a:t>
            </a:r>
            <a:r>
              <a:rPr lang="fr-FR" sz="1200" dirty="0">
                <a:solidFill>
                  <a:schemeClr val="bg1"/>
                </a:solidFill>
                <a:latin typeface="Söhne"/>
              </a:rPr>
              <a:t> pour reconnaître et gérer les impacts de l'ego dans divers contextes relationnels et professionnels.</a:t>
            </a:r>
          </a:p>
          <a:p>
            <a:pPr algn="just">
              <a:buFont typeface="Arial" panose="020B0604020202020204" pitchFamily="34" charset="0"/>
              <a:buChar char="•"/>
            </a:pPr>
            <a:r>
              <a:rPr lang="fr-FR" sz="1200" b="1" dirty="0">
                <a:solidFill>
                  <a:schemeClr val="bg1"/>
                </a:solidFill>
                <a:latin typeface="Söhne"/>
              </a:rPr>
              <a:t> Des techniques avancées</a:t>
            </a:r>
            <a:r>
              <a:rPr lang="fr-FR" sz="1200" dirty="0">
                <a:solidFill>
                  <a:schemeClr val="bg1"/>
                </a:solidFill>
                <a:latin typeface="Söhne"/>
              </a:rPr>
              <a:t> pour améliorer la prise de décision en intégrant des approches rationnelles et émotionnelles.</a:t>
            </a:r>
          </a:p>
          <a:p>
            <a:pPr algn="just"/>
            <a:r>
              <a:rPr lang="fr-FR" sz="1200" dirty="0">
                <a:solidFill>
                  <a:schemeClr val="bg1"/>
                </a:solidFill>
                <a:latin typeface="Söhne"/>
              </a:rPr>
              <a:t>Participer à cette master class vous permettra de transformer les connaissances théoriques du Module 3 en compétences pratiques, améliorant ainsi votre capacité à comprendre et gérer l'ego, favorisant des interactions et des décisions plus équilibrées et efficaces.</a:t>
            </a:r>
          </a:p>
          <a:p>
            <a:endParaRPr lang="fr-FR" sz="1200" b="1" dirty="0">
              <a:solidFill>
                <a:schemeClr val="bg1"/>
              </a:solidFill>
              <a:latin typeface="Söhne"/>
            </a:endParaRPr>
          </a:p>
        </p:txBody>
      </p:sp>
      <p:sp>
        <p:nvSpPr>
          <p:cNvPr id="3" name="ZoneTexte 2">
            <a:extLst>
              <a:ext uri="{FF2B5EF4-FFF2-40B4-BE49-F238E27FC236}">
                <a16:creationId xmlns:a16="http://schemas.microsoft.com/office/drawing/2014/main" id="{1A4EE7A1-DF66-ED32-A94E-C1795FFB12CB}"/>
              </a:ext>
            </a:extLst>
          </p:cNvPr>
          <p:cNvSpPr txBox="1"/>
          <p:nvPr/>
        </p:nvSpPr>
        <p:spPr>
          <a:xfrm>
            <a:off x="1817646" y="1656043"/>
            <a:ext cx="8556707" cy="646331"/>
          </a:xfrm>
          <a:prstGeom prst="rect">
            <a:avLst/>
          </a:prstGeom>
          <a:solidFill>
            <a:schemeClr val="tx2"/>
          </a:solidFill>
        </p:spPr>
        <p:txBody>
          <a:bodyPr wrap="square" rtlCol="0">
            <a:spAutoFit/>
          </a:bodyPr>
          <a:lstStyle/>
          <a:p>
            <a:r>
              <a:rPr lang="fr-FR" sz="1800" b="1" dirty="0">
                <a:solidFill>
                  <a:schemeClr val="bg1"/>
                </a:solidFill>
                <a:latin typeface="Söhne"/>
              </a:rPr>
              <a:t>Complément MODULE 3 : Master class « tout sur l’ego »</a:t>
            </a:r>
          </a:p>
          <a:p>
            <a:r>
              <a:rPr lang="fr-FR" sz="1800" b="1" dirty="0">
                <a:solidFill>
                  <a:schemeClr val="bg1"/>
                </a:solidFill>
                <a:latin typeface="Söhne"/>
              </a:rPr>
              <a:t>15 vidéos / 33 heures de formation. </a:t>
            </a:r>
          </a:p>
        </p:txBody>
      </p:sp>
    </p:spTree>
    <p:extLst>
      <p:ext uri="{BB962C8B-B14F-4D97-AF65-F5344CB8AC3E}">
        <p14:creationId xmlns:p14="http://schemas.microsoft.com/office/powerpoint/2010/main" val="367021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points lumineux">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0" y="21787"/>
            <a:ext cx="12192000" cy="6857990"/>
          </a:xfrm>
          <a:prstGeom prst="rect">
            <a:avLst/>
          </a:prstGeom>
        </p:spPr>
      </p:pic>
      <p:sp>
        <p:nvSpPr>
          <p:cNvPr id="2" name="Titre 1">
            <a:extLst>
              <a:ext uri="{FF2B5EF4-FFF2-40B4-BE49-F238E27FC236}">
                <a16:creationId xmlns:a16="http://schemas.microsoft.com/office/drawing/2014/main" id="{F266081D-517B-5D43-A7B4-E67DDEDC0B31}"/>
              </a:ext>
            </a:extLst>
          </p:cNvPr>
          <p:cNvSpPr>
            <a:spLocks noGrp="1"/>
          </p:cNvSpPr>
          <p:nvPr>
            <p:ph type="ctrTitle"/>
          </p:nvPr>
        </p:nvSpPr>
        <p:spPr>
          <a:xfrm>
            <a:off x="3748124" y="277163"/>
            <a:ext cx="4782302" cy="705830"/>
          </a:xfrm>
        </p:spPr>
        <p:txBody>
          <a:bodyPr rtlCol="0">
            <a:normAutofit fontScale="90000"/>
          </a:bodyPr>
          <a:lstStyle/>
          <a:p>
            <a:pPr rtl="0"/>
            <a:r>
              <a:rPr lang="fr-FR" sz="3300" dirty="0"/>
              <a:t>Formations autonomes</a:t>
            </a:r>
          </a:p>
        </p:txBody>
      </p:sp>
      <p:sp>
        <p:nvSpPr>
          <p:cNvPr id="13" name="Sous-titre 12">
            <a:extLst>
              <a:ext uri="{FF2B5EF4-FFF2-40B4-BE49-F238E27FC236}">
                <a16:creationId xmlns:a16="http://schemas.microsoft.com/office/drawing/2014/main" id="{F05262DB-6398-4AF9-96A3-041CFB112303}"/>
              </a:ext>
            </a:extLst>
          </p:cNvPr>
          <p:cNvSpPr>
            <a:spLocks noGrp="1"/>
          </p:cNvSpPr>
          <p:nvPr>
            <p:ph type="subTitle" idx="1"/>
          </p:nvPr>
        </p:nvSpPr>
        <p:spPr>
          <a:xfrm>
            <a:off x="1860922" y="2510666"/>
            <a:ext cx="8556707" cy="3824820"/>
          </a:xfrm>
          <a:solidFill>
            <a:schemeClr val="tx1"/>
          </a:solidFill>
        </p:spPr>
        <p:txBody>
          <a:bodyPr rtlCol="0">
            <a:noAutofit/>
          </a:bodyPr>
          <a:lstStyle/>
          <a:p>
            <a:pPr algn="just"/>
            <a:r>
              <a:rPr lang="fr-FR" sz="1200" dirty="0">
                <a:solidFill>
                  <a:schemeClr val="bg1"/>
                </a:solidFill>
                <a:latin typeface="Söhne"/>
              </a:rPr>
              <a:t>Pour compléter le Module 4 de notre formation, nous proposons une Master Class intitulée "L'Ennéagramme et les Dynamiques Relationnelles". Cette master class est conçue pour enrichir votre compréhension des dynamiques relationnelles à travers l'outil puissant de l'Ennéagramme.</a:t>
            </a:r>
          </a:p>
          <a:p>
            <a:pPr algn="just"/>
            <a:r>
              <a:rPr lang="fr-FR" sz="1200" b="1" dirty="0">
                <a:solidFill>
                  <a:schemeClr val="bg1"/>
                </a:solidFill>
                <a:latin typeface="Söhne"/>
              </a:rPr>
              <a:t>Pourquoi une Master Class sur l'Ennéagramme ?</a:t>
            </a:r>
          </a:p>
          <a:p>
            <a:pPr marL="171450" indent="-171450" algn="just">
              <a:buFont typeface="Arial" panose="020B0604020202020204" pitchFamily="34" charset="0"/>
              <a:buChar char="•"/>
            </a:pPr>
            <a:r>
              <a:rPr lang="fr-FR" sz="1200" dirty="0">
                <a:solidFill>
                  <a:schemeClr val="bg1"/>
                </a:solidFill>
                <a:latin typeface="Söhne"/>
              </a:rPr>
              <a:t>L'Ennéagramme est un modèle de typologie des personnalités qui offre des insights profonds sur les motivations, les peurs et les comportements des individus. </a:t>
            </a:r>
          </a:p>
          <a:p>
            <a:pPr marL="171450" indent="-171450" algn="just">
              <a:buFont typeface="Arial" panose="020B0604020202020204" pitchFamily="34" charset="0"/>
              <a:buChar char="•"/>
            </a:pPr>
            <a:r>
              <a:rPr lang="fr-FR" sz="1200" dirty="0">
                <a:solidFill>
                  <a:schemeClr val="bg1"/>
                </a:solidFill>
                <a:latin typeface="Söhne"/>
              </a:rPr>
              <a:t>Cette master class vous offre : Une introduction détaillée à l'Ennéagramme et à ses neuf types de personnalité.</a:t>
            </a:r>
          </a:p>
          <a:p>
            <a:pPr marL="171450" indent="-171450" algn="just">
              <a:buFont typeface="Arial" panose="020B0604020202020204" pitchFamily="34" charset="0"/>
              <a:buChar char="•"/>
            </a:pPr>
            <a:r>
              <a:rPr lang="fr-FR" sz="1200" dirty="0">
                <a:solidFill>
                  <a:schemeClr val="bg1"/>
                </a:solidFill>
                <a:latin typeface="Söhne"/>
              </a:rPr>
              <a:t>Des exemples pratiques montrant comment chaque type de personnalité interagit et réagit dans divers contextes relationnels.</a:t>
            </a:r>
          </a:p>
          <a:p>
            <a:pPr marL="171450" indent="-171450" algn="just">
              <a:buFont typeface="Arial" panose="020B0604020202020204" pitchFamily="34" charset="0"/>
              <a:buChar char="•"/>
            </a:pPr>
            <a:r>
              <a:rPr lang="fr-FR" sz="1200" dirty="0">
                <a:solidFill>
                  <a:schemeClr val="bg1"/>
                </a:solidFill>
                <a:latin typeface="Söhne"/>
              </a:rPr>
              <a:t>Des stratégies spécifiques pour améliorer la communication et la gestion des conflits en comprenant mieux les dynamiques relationnelles.</a:t>
            </a:r>
          </a:p>
          <a:p>
            <a:pPr marL="171450" indent="-171450" algn="just">
              <a:buFont typeface="Arial" panose="020B0604020202020204" pitchFamily="34" charset="0"/>
              <a:buChar char="•"/>
            </a:pPr>
            <a:r>
              <a:rPr lang="fr-FR" sz="1200" dirty="0">
                <a:solidFill>
                  <a:schemeClr val="bg1"/>
                </a:solidFill>
                <a:latin typeface="Söhne"/>
              </a:rPr>
              <a:t>Des techniques pour favoriser des relations saines en appliquant les principes de l'Ennéagramme dans des contextes professionnels et personnels.</a:t>
            </a:r>
          </a:p>
          <a:p>
            <a:pPr algn="just"/>
            <a:r>
              <a:rPr lang="fr-FR" sz="1200" dirty="0">
                <a:solidFill>
                  <a:schemeClr val="bg1"/>
                </a:solidFill>
                <a:latin typeface="Söhne"/>
              </a:rPr>
              <a:t>En participant à cette master class, vous pourrez intégrer les connaissances de l'Ennéagramme pour améliorer vos compétences en communication et en gestion des relations, complétant ainsi les enseignements du Module 4 et renforçant votre capacité à créer et maintenir des relations harmonieuses et efficaces.</a:t>
            </a:r>
          </a:p>
          <a:p>
            <a:endParaRPr lang="fr-FR" sz="1200" b="1" dirty="0">
              <a:solidFill>
                <a:schemeClr val="bg1"/>
              </a:solidFill>
              <a:latin typeface="Söhne"/>
            </a:endParaRPr>
          </a:p>
        </p:txBody>
      </p:sp>
      <p:sp>
        <p:nvSpPr>
          <p:cNvPr id="3" name="ZoneTexte 2">
            <a:extLst>
              <a:ext uri="{FF2B5EF4-FFF2-40B4-BE49-F238E27FC236}">
                <a16:creationId xmlns:a16="http://schemas.microsoft.com/office/drawing/2014/main" id="{58DDFA1B-07CB-CBEA-C120-39581E0A574B}"/>
              </a:ext>
            </a:extLst>
          </p:cNvPr>
          <p:cNvSpPr txBox="1"/>
          <p:nvPr/>
        </p:nvSpPr>
        <p:spPr>
          <a:xfrm>
            <a:off x="1860922" y="1469571"/>
            <a:ext cx="8556707" cy="646331"/>
          </a:xfrm>
          <a:prstGeom prst="rect">
            <a:avLst/>
          </a:prstGeom>
          <a:solidFill>
            <a:schemeClr val="tx2"/>
          </a:solidFill>
        </p:spPr>
        <p:txBody>
          <a:bodyPr wrap="square" rtlCol="0">
            <a:spAutoFit/>
          </a:bodyPr>
          <a:lstStyle/>
          <a:p>
            <a:r>
              <a:rPr lang="fr-FR" sz="1800" b="1" dirty="0">
                <a:solidFill>
                  <a:schemeClr val="bg1"/>
                </a:solidFill>
                <a:latin typeface="Söhne"/>
              </a:rPr>
              <a:t>Complément MODULE 4 : Master class « Ennéagramme»</a:t>
            </a:r>
          </a:p>
          <a:p>
            <a:r>
              <a:rPr lang="fr-FR" sz="1800" b="1" dirty="0">
                <a:solidFill>
                  <a:schemeClr val="bg1"/>
                </a:solidFill>
                <a:latin typeface="Söhne"/>
              </a:rPr>
              <a:t>6 vidéos / 8 heures de formation. </a:t>
            </a:r>
          </a:p>
        </p:txBody>
      </p:sp>
    </p:spTree>
    <p:extLst>
      <p:ext uri="{BB962C8B-B14F-4D97-AF65-F5344CB8AC3E}">
        <p14:creationId xmlns:p14="http://schemas.microsoft.com/office/powerpoint/2010/main" val="136548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Volute">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B8F5F2-61AB-4CE6-A5E3-F34B87B0EE42}">
  <ds:schemaRefs>
    <ds:schemaRef ds:uri="http://schemas.openxmlformats.org/package/2006/metadata/core-properties"/>
    <ds:schemaRef ds:uri="http://purl.org/dc/dcmitype/"/>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purl.org/dc/terms/"/>
    <ds:schemaRef ds:uri="16c05727-aa75-4e4a-9b5f-8a80a1165891"/>
    <ds:schemaRef ds:uri="71af3243-3dd4-4a8d-8c0d-dd76da1f02a5"/>
    <ds:schemaRef ds:uri="http://purl.org/dc/elements/1.1/"/>
  </ds:schemaRefs>
</ds:datastoreItem>
</file>

<file path=customXml/itemProps2.xml><?xml version="1.0" encoding="utf-8"?>
<ds:datastoreItem xmlns:ds="http://schemas.openxmlformats.org/officeDocument/2006/customXml" ds:itemID="{D575CB40-8686-4C48-810A-C2974D3D3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7C3E52-A0B1-49C0-88BD-66B715EE8B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Préparation d’un événement - Conception Volute</Template>
  <TotalTime>1252</TotalTime>
  <Words>1929</Words>
  <Application>Microsoft Office PowerPoint</Application>
  <PresentationFormat>Grand écran</PresentationFormat>
  <Paragraphs>167</Paragraphs>
  <Slides>11</Slides>
  <Notes>11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11</vt:i4>
      </vt:variant>
    </vt:vector>
  </HeadingPairs>
  <TitlesOfParts>
    <vt:vector size="20" baseType="lpstr">
      <vt:lpstr>Arial</vt:lpstr>
      <vt:lpstr>Calibri</vt:lpstr>
      <vt:lpstr>Century Gothic</vt:lpstr>
      <vt:lpstr>Courier New</vt:lpstr>
      <vt:lpstr>Söhne</vt:lpstr>
      <vt:lpstr>Symbol</vt:lpstr>
      <vt:lpstr>Wingdings</vt:lpstr>
      <vt:lpstr>Wingdings 3</vt:lpstr>
      <vt:lpstr>Volute</vt:lpstr>
      <vt:lpstr>Performance mentale</vt:lpstr>
      <vt:lpstr>Les programmes de formation 2024</vt:lpstr>
      <vt:lpstr>Formation collective</vt:lpstr>
      <vt:lpstr>Présentation PowerPoint</vt:lpstr>
      <vt:lpstr>PERFORMANCE  MENTALE</vt:lpstr>
      <vt:lpstr>PROGRAMME</vt:lpstr>
      <vt:lpstr>Formations complémentaires</vt:lpstr>
      <vt:lpstr>Formation complémentaire</vt:lpstr>
      <vt:lpstr>Formations autonomes</vt:lpstr>
      <vt:lpstr>Formations autonomes</vt:lpstr>
      <vt:lpstr>Formations autonomes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mentale</dc:title>
  <dc:creator>Tonia Rodriguez</dc:creator>
  <cp:lastModifiedBy>Tonia Rodriguez</cp:lastModifiedBy>
  <cp:revision>46</cp:revision>
  <dcterms:created xsi:type="dcterms:W3CDTF">2024-05-02T10:35:17Z</dcterms:created>
  <dcterms:modified xsi:type="dcterms:W3CDTF">2025-12-06T15:25:45Z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