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Italiana"/>
      <p:regular r:id="rId51"/>
    </p:embeddedFont>
    <p:embeddedFont>
      <p:font typeface="Libre Franklin"/>
      <p:regular r:id="rId52"/>
      <p:bold r:id="rId53"/>
      <p:italic r:id="rId54"/>
      <p:boldItalic r:id="rId55"/>
    </p:embeddedFont>
    <p:embeddedFont>
      <p:font typeface="Roboto"/>
      <p:regular r:id="rId56"/>
      <p:bold r:id="rId57"/>
      <p:italic r:id="rId58"/>
      <p:boldItalic r:id="rId59"/>
    </p:embeddedFont>
    <p:embeddedFont>
      <p:font typeface="PT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36F8E9-948F-4A0E-A289-95490C4E4B07}">
  <a:tblStyle styleId="{8236F8E9-948F-4A0E-A289-95490C4E4B0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TSans-italic.fntdata"/><Relationship Id="rId61" Type="http://schemas.openxmlformats.org/officeDocument/2006/relationships/font" Target="fonts/PTSans-bold.fntdata"/><Relationship Id="rId20" Type="http://schemas.openxmlformats.org/officeDocument/2006/relationships/slide" Target="slides/slide14.xml"/><Relationship Id="rId63" Type="http://schemas.openxmlformats.org/officeDocument/2006/relationships/font" Target="fonts/PT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PTSans-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Italiana-regular.fntdata"/><Relationship Id="rId50" Type="http://schemas.openxmlformats.org/officeDocument/2006/relationships/slide" Target="slides/slide44.xml"/><Relationship Id="rId53" Type="http://schemas.openxmlformats.org/officeDocument/2006/relationships/font" Target="fonts/LibreFranklin-bold.fntdata"/><Relationship Id="rId52" Type="http://schemas.openxmlformats.org/officeDocument/2006/relationships/font" Target="fonts/LibreFranklin-regular.fntdata"/><Relationship Id="rId11" Type="http://schemas.openxmlformats.org/officeDocument/2006/relationships/slide" Target="slides/slide5.xml"/><Relationship Id="rId55" Type="http://schemas.openxmlformats.org/officeDocument/2006/relationships/font" Target="fonts/LibreFranklin-boldItalic.fntdata"/><Relationship Id="rId10" Type="http://schemas.openxmlformats.org/officeDocument/2006/relationships/slide" Target="slides/slide4.xml"/><Relationship Id="rId54" Type="http://schemas.openxmlformats.org/officeDocument/2006/relationships/font" Target="fonts/LibreFranklin-italic.fntdata"/><Relationship Id="rId13" Type="http://schemas.openxmlformats.org/officeDocument/2006/relationships/slide" Target="slides/slide7.xml"/><Relationship Id="rId57" Type="http://schemas.openxmlformats.org/officeDocument/2006/relationships/font" Target="fonts/Roboto-bold.fntdata"/><Relationship Id="rId12" Type="http://schemas.openxmlformats.org/officeDocument/2006/relationships/slide" Target="slides/slide6.xml"/><Relationship Id="rId56" Type="http://schemas.openxmlformats.org/officeDocument/2006/relationships/font" Target="fonts/Roboto-regular.fntdata"/><Relationship Id="rId15" Type="http://schemas.openxmlformats.org/officeDocument/2006/relationships/slide" Target="slides/slide9.xml"/><Relationship Id="rId59" Type="http://schemas.openxmlformats.org/officeDocument/2006/relationships/font" Target="fonts/Roboto-boldItalic.fntdata"/><Relationship Id="rId14" Type="http://schemas.openxmlformats.org/officeDocument/2006/relationships/slide" Target="slides/slide8.xml"/><Relationship Id="rId58" Type="http://schemas.openxmlformats.org/officeDocument/2006/relationships/font" Target="fonts/Robo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affc6407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affc6407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ad40b256c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6ad40b256c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ad40b256c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ad40b256c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ad40b256c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6ad40b256c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ad40b256c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6ad40b256c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6ad40b256c_1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6ad40b256c_1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ad40b256c_1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6ad40b256c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6ad40b256c_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6ad40b256c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ad40b256c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ad40b256c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ad40b256c_1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ad40b256c_1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6ad40b256c_1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6ad40b256c_1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affc640762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affc640762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6ad40b256c_1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6ad40b256c_1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6ad40b256c_1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6ad40b256c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6ad40b256c_1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6ad40b256c_1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ad40b256c_1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6ad40b256c_1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6ad40b256c_1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6ad40b256c_1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6ad40b256c_1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6ad40b256c_1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6ad40b256c_1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6ad40b256c_1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6ad40b256c_1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6ad40b256c_1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6ad40b256c_1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6ad40b256c_1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6ad40b256c_1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6ad40b256c_1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affc640762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affc640762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6ad40b256c_1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6ad40b256c_1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ad40b256c_1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6ad40b256c_1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6ad40b256c_1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6ad40b256c_1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6ad40b256c_1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6ad40b256c_1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6ad40b256c_1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6ad40b256c_1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6ad40b256c_1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6ad40b256c_1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6ad40b256c_1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6ad40b256c_1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6ad40b256c_1_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6ad40b256c_1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6ad40b256c_1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6ad40b256c_1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6ad40b256c_1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6ad40b256c_1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ad40b25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6ad40b25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6ad40b256c_1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6ad40b256c_1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we are using uppi and nedri adn not efst and nest because there are only only 3 rows and the corners already imply that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6ad40b256c_1_9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6ad40b256c_1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6ad40b256c_1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6ad40b256c_1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6ad40b256c_1_9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6ad40b256c_1_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Th</a:t>
            </a:r>
            <a:r>
              <a:rPr lang="en" sz="1200">
                <a:latin typeface="Libre Franklin"/>
                <a:ea typeface="Libre Franklin"/>
                <a:cs typeface="Libre Franklin"/>
                <a:sym typeface="Libre Franklin"/>
              </a:rPr>
              <a:t>e </a:t>
            </a:r>
            <a:r>
              <a:rPr lang="en" sz="1200">
                <a:solidFill>
                  <a:schemeClr val="dk1"/>
                </a:solidFill>
                <a:latin typeface="Libre Franklin"/>
                <a:ea typeface="Libre Franklin"/>
                <a:cs typeface="Libre Franklin"/>
                <a:sym typeface="Libre Franklin"/>
              </a:rPr>
              <a:t>Nær inflection is a bit strange because Nærri has the additional meaning of almost/nearly which is more common and ⅔ of the adverbs also function as their own preposition with dative </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t/>
            </a:r>
            <a:endParaRPr sz="1200">
              <a:solidFill>
                <a:schemeClr val="dk1"/>
              </a:solidFill>
              <a:latin typeface="Libre Franklin"/>
              <a:ea typeface="Libre Franklin"/>
              <a:cs typeface="Libre Franklin"/>
              <a:sym typeface="Libre Franklin"/>
            </a:endParaRPr>
          </a:p>
          <a:p>
            <a:pPr indent="0" lvl="0" marL="0" rtl="0" algn="l">
              <a:spcBef>
                <a:spcPts val="0"/>
              </a:spcBef>
              <a:spcAft>
                <a:spcPts val="0"/>
              </a:spcAft>
              <a:buNone/>
            </a:pPr>
            <a:r>
              <a:rPr lang="en" sz="1200">
                <a:solidFill>
                  <a:schemeClr val="dk1"/>
                </a:solidFill>
                <a:latin typeface="Libre Franklin"/>
                <a:ea typeface="Libre Franklin"/>
                <a:cs typeface="Libre Franklin"/>
                <a:sym typeface="Libre Franklin"/>
              </a:rPr>
              <a:t>nálægt</a:t>
            </a:r>
            <a:endParaRPr sz="1200">
              <a:solidFill>
                <a:schemeClr val="dk1"/>
              </a:solidFill>
              <a:latin typeface="Libre Franklin"/>
              <a:ea typeface="Libre Franklin"/>
              <a:cs typeface="Libre Franklin"/>
              <a:sym typeface="Libre Frankli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6ad40b256c_1_1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6ad40b256c_1_1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ad40b256c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6ad40b256c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6ad40b256c_1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6ad40b256c_1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ad40b256c_1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6ad40b256c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ad40b256c_1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6ad40b256c_1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 few rules of thumb that you can use. Á is more likely for surfaces, restaurants, and cities in northern Iceland, for example.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ad40b256c_1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6ad40b256c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ink"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85950" y="1097280"/>
            <a:ext cx="4059900" cy="2436900"/>
          </a:xfrm>
          <a:prstGeom prst="rect">
            <a:avLst/>
          </a:prstGeom>
          <a:noFill/>
        </p:spPr>
        <p:txBody>
          <a:bodyPr anchorCtr="0" anchor="t" bIns="91425" lIns="91425" spcFirstLastPara="1" rIns="91425" wrap="square" tIns="91425">
            <a:noAutofit/>
          </a:bodyPr>
          <a:lstStyle>
            <a:lvl1pPr lvl="0" algn="l">
              <a:lnSpc>
                <a:spcPct val="85000"/>
              </a:lnSpc>
              <a:spcBef>
                <a:spcPts val="0"/>
              </a:spcBef>
              <a:spcAft>
                <a:spcPts val="0"/>
              </a:spcAft>
              <a:buSzPts val="4500"/>
              <a:buFont typeface="Loved by the King"/>
              <a:buNone/>
              <a:defRPr sz="6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0" name="Google Shape;10;p2"/>
          <p:cNvSpPr txBox="1"/>
          <p:nvPr>
            <p:ph idx="1" type="subTitle"/>
          </p:nvPr>
        </p:nvSpPr>
        <p:spPr>
          <a:xfrm>
            <a:off x="713225" y="3685032"/>
            <a:ext cx="3858900" cy="365700"/>
          </a:xfrm>
          <a:prstGeom prst="rect">
            <a:avLst/>
          </a:prstGeom>
          <a:solidFill>
            <a:schemeClr val="dk2"/>
          </a:solidFill>
        </p:spPr>
        <p:txBody>
          <a:bodyPr anchorCtr="0" anchor="ctr" bIns="91425" lIns="91425" spcFirstLastPara="1" rIns="91425" wrap="square" tIns="91425">
            <a:noAutofit/>
          </a:bodyPr>
          <a:lstStyle>
            <a:lvl1pPr lvl="0">
              <a:spcBef>
                <a:spcPts val="0"/>
              </a:spcBef>
              <a:spcAft>
                <a:spcPts val="0"/>
              </a:spcAft>
              <a:buSzPts val="1400"/>
              <a:buNone/>
              <a:defRPr sz="1500">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 name="Google Shape;11;p2"/>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2" name="Google Shape;12;p2"/>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txBox="1"/>
          <p:nvPr>
            <p:ph hasCustomPrompt="1" type="title"/>
          </p:nvPr>
        </p:nvSpPr>
        <p:spPr>
          <a:xfrm>
            <a:off x="1074750" y="2400559"/>
            <a:ext cx="7146900" cy="1805400"/>
          </a:xfrm>
          <a:prstGeom prst="rect">
            <a:avLst/>
          </a:prstGeom>
        </p:spPr>
        <p:txBody>
          <a:bodyPr anchorCtr="0" anchor="t" bIns="91425" lIns="91425" spcFirstLastPara="1" rIns="91425" wrap="square" tIns="91425">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p:nvPr>
            <p:ph idx="1" type="subTitle"/>
          </p:nvPr>
        </p:nvSpPr>
        <p:spPr>
          <a:xfrm>
            <a:off x="1072950" y="4206041"/>
            <a:ext cx="7150500" cy="365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cxnSp>
        <p:nvCxnSpPr>
          <p:cNvPr id="58" name="Google Shape;58;p11"/>
          <p:cNvCxnSpPr/>
          <p:nvPr/>
        </p:nvCxnSpPr>
        <p:spPr>
          <a:xfrm rot="10800000">
            <a:off x="2280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59" name="Google Shape;59;p11"/>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60" name="Google Shape;60;p11"/>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62" name="Shape 62"/>
        <p:cNvGrpSpPr/>
        <p:nvPr/>
      </p:nvGrpSpPr>
      <p:grpSpPr>
        <a:xfrm>
          <a:off x="0" y="0"/>
          <a:ext cx="0" cy="0"/>
          <a:chOff x="0" y="0"/>
          <a:chExt cx="0" cy="0"/>
        </a:xfrm>
      </p:grpSpPr>
      <p:sp>
        <p:nvSpPr>
          <p:cNvPr id="63" name="Google Shape;63;p13"/>
          <p:cNvSpPr txBox="1"/>
          <p:nvPr>
            <p:ph type="title"/>
          </p:nvPr>
        </p:nvSpPr>
        <p:spPr>
          <a:xfrm>
            <a:off x="1942768" y="1435297"/>
            <a:ext cx="2506200" cy="457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4" name="Google Shape;64;p13"/>
          <p:cNvSpPr txBox="1"/>
          <p:nvPr>
            <p:ph idx="1" type="subTitle"/>
          </p:nvPr>
        </p:nvSpPr>
        <p:spPr>
          <a:xfrm>
            <a:off x="1942768" y="1738319"/>
            <a:ext cx="2506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 name="Google Shape;65;p13"/>
          <p:cNvSpPr txBox="1"/>
          <p:nvPr>
            <p:ph idx="2" type="title"/>
          </p:nvPr>
        </p:nvSpPr>
        <p:spPr>
          <a:xfrm flipH="1">
            <a:off x="5668585" y="1435288"/>
            <a:ext cx="2506500" cy="457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6" name="Google Shape;66;p13"/>
          <p:cNvSpPr txBox="1"/>
          <p:nvPr>
            <p:ph idx="3" type="subTitle"/>
          </p:nvPr>
        </p:nvSpPr>
        <p:spPr>
          <a:xfrm flipH="1">
            <a:off x="5668564" y="1738309"/>
            <a:ext cx="2506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 name="Google Shape;67;p13"/>
          <p:cNvSpPr txBox="1"/>
          <p:nvPr>
            <p:ph hasCustomPrompt="1" idx="4" type="title"/>
          </p:nvPr>
        </p:nvSpPr>
        <p:spPr>
          <a:xfrm>
            <a:off x="968915" y="1449700"/>
            <a:ext cx="822900" cy="822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p:nvPr>
            <p:ph hasCustomPrompt="1" idx="5" type="title"/>
          </p:nvPr>
        </p:nvSpPr>
        <p:spPr>
          <a:xfrm flipH="1">
            <a:off x="4691490" y="1449700"/>
            <a:ext cx="822900" cy="822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p:nvPr>
            <p:ph idx="6"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70" name="Google Shape;70;p13"/>
          <p:cNvSpPr txBox="1"/>
          <p:nvPr>
            <p:ph idx="7" type="title"/>
          </p:nvPr>
        </p:nvSpPr>
        <p:spPr>
          <a:xfrm>
            <a:off x="1942768" y="3120771"/>
            <a:ext cx="2506200" cy="457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 name="Google Shape;71;p13"/>
          <p:cNvSpPr txBox="1"/>
          <p:nvPr>
            <p:ph idx="8" type="subTitle"/>
          </p:nvPr>
        </p:nvSpPr>
        <p:spPr>
          <a:xfrm>
            <a:off x="1942768" y="3425027"/>
            <a:ext cx="25065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 name="Google Shape;72;p13"/>
          <p:cNvSpPr txBox="1"/>
          <p:nvPr>
            <p:ph idx="9" type="title"/>
          </p:nvPr>
        </p:nvSpPr>
        <p:spPr>
          <a:xfrm flipH="1">
            <a:off x="5668585" y="3120771"/>
            <a:ext cx="2506500" cy="457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3" name="Google Shape;73;p13"/>
          <p:cNvSpPr txBox="1"/>
          <p:nvPr>
            <p:ph idx="13" type="subTitle"/>
          </p:nvPr>
        </p:nvSpPr>
        <p:spPr>
          <a:xfrm flipH="1">
            <a:off x="5668564" y="3425028"/>
            <a:ext cx="2506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 name="Google Shape;74;p13"/>
          <p:cNvSpPr txBox="1"/>
          <p:nvPr>
            <p:ph hasCustomPrompt="1" idx="14" type="title"/>
          </p:nvPr>
        </p:nvSpPr>
        <p:spPr>
          <a:xfrm>
            <a:off x="968915" y="3135800"/>
            <a:ext cx="822900" cy="822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p:nvPr>
            <p:ph hasCustomPrompt="1" idx="15" type="title"/>
          </p:nvPr>
        </p:nvSpPr>
        <p:spPr>
          <a:xfrm flipH="1">
            <a:off x="4691490" y="3135800"/>
            <a:ext cx="822900" cy="822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cxnSp>
        <p:nvCxnSpPr>
          <p:cNvPr id="76" name="Google Shape;76;p13"/>
          <p:cNvCxnSpPr/>
          <p:nvPr/>
        </p:nvCxnSpPr>
        <p:spPr>
          <a:xfrm>
            <a:off x="2280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77" name="Google Shape;77;p13"/>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4">
    <p:spTree>
      <p:nvGrpSpPr>
        <p:cNvPr id="78" name="Shape 78"/>
        <p:cNvGrpSpPr/>
        <p:nvPr/>
      </p:nvGrpSpPr>
      <p:grpSpPr>
        <a:xfrm>
          <a:off x="0" y="0"/>
          <a:ext cx="0" cy="0"/>
          <a:chOff x="0" y="0"/>
          <a:chExt cx="0" cy="0"/>
        </a:xfrm>
      </p:grpSpPr>
      <p:sp>
        <p:nvSpPr>
          <p:cNvPr id="79" name="Google Shape;79;p14"/>
          <p:cNvSpPr txBox="1"/>
          <p:nvPr>
            <p:ph type="title"/>
          </p:nvPr>
        </p:nvSpPr>
        <p:spPr>
          <a:xfrm>
            <a:off x="4297300" y="3605600"/>
            <a:ext cx="4116600" cy="457200"/>
          </a:xfrm>
          <a:prstGeom prst="rect">
            <a:avLst/>
          </a:prstGeom>
          <a:solidFill>
            <a:schemeClr val="dk2"/>
          </a:solidFill>
        </p:spPr>
        <p:txBody>
          <a:bodyPr anchorCtr="0" anchor="ctr" bIns="91425" lIns="91425" spcFirstLastPara="1" rIns="91425" wrap="square" tIns="91425">
            <a:noAutofit/>
          </a:bodyPr>
          <a:lstStyle>
            <a:lvl1pPr lvl="0" rtl="0" algn="r">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0" name="Google Shape;80;p14"/>
          <p:cNvSpPr txBox="1"/>
          <p:nvPr>
            <p:ph idx="1" type="subTitle"/>
          </p:nvPr>
        </p:nvSpPr>
        <p:spPr>
          <a:xfrm>
            <a:off x="3926575" y="1080713"/>
            <a:ext cx="4487400" cy="244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30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cxnSp>
        <p:nvCxnSpPr>
          <p:cNvPr id="81" name="Google Shape;81;p14"/>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82" name="Google Shape;82;p14"/>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2">
    <p:spTree>
      <p:nvGrpSpPr>
        <p:cNvPr id="83" name="Shape 83"/>
        <p:cNvGrpSpPr/>
        <p:nvPr/>
      </p:nvGrpSpPr>
      <p:grpSpPr>
        <a:xfrm>
          <a:off x="0" y="0"/>
          <a:ext cx="0" cy="0"/>
          <a:chOff x="0" y="0"/>
          <a:chExt cx="0" cy="0"/>
        </a:xfrm>
      </p:grpSpPr>
      <p:sp>
        <p:nvSpPr>
          <p:cNvPr id="84" name="Google Shape;84;p15"/>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85" name="Google Shape;85;p15"/>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86" name="Google Shape;86;p15"/>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4">
    <p:spTree>
      <p:nvGrpSpPr>
        <p:cNvPr id="87" name="Shape 87"/>
        <p:cNvGrpSpPr/>
        <p:nvPr/>
      </p:nvGrpSpPr>
      <p:grpSpPr>
        <a:xfrm>
          <a:off x="0" y="0"/>
          <a:ext cx="0" cy="0"/>
          <a:chOff x="0" y="0"/>
          <a:chExt cx="0" cy="0"/>
        </a:xfrm>
      </p:grpSpPr>
      <p:sp>
        <p:nvSpPr>
          <p:cNvPr id="88" name="Google Shape;88;p16"/>
          <p:cNvSpPr txBox="1"/>
          <p:nvPr>
            <p:ph type="title"/>
          </p:nvPr>
        </p:nvSpPr>
        <p:spPr>
          <a:xfrm>
            <a:off x="980818" y="1836851"/>
            <a:ext cx="2914800" cy="5487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9" name="Google Shape;89;p16"/>
          <p:cNvSpPr txBox="1"/>
          <p:nvPr>
            <p:ph idx="1" type="subTitle"/>
          </p:nvPr>
        </p:nvSpPr>
        <p:spPr>
          <a:xfrm>
            <a:off x="981307" y="2300749"/>
            <a:ext cx="2913900" cy="1005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cxnSp>
        <p:nvCxnSpPr>
          <p:cNvPr id="90" name="Google Shape;90;p16"/>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91" name="Google Shape;91;p16"/>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92" name="Shape 92"/>
        <p:cNvGrpSpPr/>
        <p:nvPr/>
      </p:nvGrpSpPr>
      <p:grpSpPr>
        <a:xfrm>
          <a:off x="0" y="0"/>
          <a:ext cx="0" cy="0"/>
          <a:chOff x="0" y="0"/>
          <a:chExt cx="0" cy="0"/>
        </a:xfrm>
      </p:grpSpPr>
      <p:sp>
        <p:nvSpPr>
          <p:cNvPr id="93" name="Google Shape;93;p17"/>
          <p:cNvSpPr txBox="1"/>
          <p:nvPr>
            <p:ph type="title"/>
          </p:nvPr>
        </p:nvSpPr>
        <p:spPr>
          <a:xfrm>
            <a:off x="724950" y="1703871"/>
            <a:ext cx="4220400" cy="10482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4" name="Google Shape;94;p17"/>
          <p:cNvSpPr txBox="1"/>
          <p:nvPr>
            <p:ph idx="1" type="subTitle"/>
          </p:nvPr>
        </p:nvSpPr>
        <p:spPr>
          <a:xfrm>
            <a:off x="725816" y="2708229"/>
            <a:ext cx="4218900" cy="73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5" name="Google Shape;95;p17"/>
          <p:cNvSpPr/>
          <p:nvPr>
            <p:ph idx="2" type="pic"/>
          </p:nvPr>
        </p:nvSpPr>
        <p:spPr>
          <a:xfrm>
            <a:off x="5221958" y="541800"/>
            <a:ext cx="3922800" cy="4059900"/>
          </a:xfrm>
          <a:prstGeom prst="rect">
            <a:avLst/>
          </a:prstGeom>
          <a:noFill/>
          <a:ln>
            <a:noFill/>
          </a:ln>
        </p:spPr>
      </p:sp>
      <p:cxnSp>
        <p:nvCxnSpPr>
          <p:cNvPr id="96" name="Google Shape;96;p17"/>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97" name="Google Shape;97;p17"/>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4">
    <p:spTree>
      <p:nvGrpSpPr>
        <p:cNvPr id="98" name="Shape 98"/>
        <p:cNvGrpSpPr/>
        <p:nvPr/>
      </p:nvGrpSpPr>
      <p:grpSpPr>
        <a:xfrm>
          <a:off x="0" y="0"/>
          <a:ext cx="0" cy="0"/>
          <a:chOff x="0" y="0"/>
          <a:chExt cx="0" cy="0"/>
        </a:xfrm>
      </p:grpSpPr>
      <p:sp>
        <p:nvSpPr>
          <p:cNvPr id="99" name="Google Shape;99;p18"/>
          <p:cNvSpPr txBox="1"/>
          <p:nvPr>
            <p:ph idx="1" type="body"/>
          </p:nvPr>
        </p:nvSpPr>
        <p:spPr>
          <a:xfrm>
            <a:off x="794950" y="1403350"/>
            <a:ext cx="3749400" cy="3196200"/>
          </a:xfrm>
          <a:prstGeom prst="rect">
            <a:avLst/>
          </a:prstGeom>
        </p:spPr>
        <p:txBody>
          <a:bodyPr anchorCtr="0" anchor="t" bIns="91425" lIns="91425" spcFirstLastPara="1" rIns="91425" wrap="square" tIns="91425">
            <a:noAutofit/>
          </a:bodyPr>
          <a:lstStyle>
            <a:lvl1pPr indent="-330200" lvl="0" marL="457200" rtl="0">
              <a:lnSpc>
                <a:spcPct val="100000"/>
              </a:lnSpc>
              <a:spcBef>
                <a:spcPts val="0"/>
              </a:spcBef>
              <a:spcAft>
                <a:spcPts val="0"/>
              </a:spcAft>
              <a:buClr>
                <a:schemeClr val="dk2"/>
              </a:buClr>
              <a:buSzPts val="1600"/>
              <a:buChar char="●"/>
              <a:defRPr sz="1600"/>
            </a:lvl1pPr>
            <a:lvl2pPr indent="-330200" lvl="1" marL="914400" rtl="0">
              <a:lnSpc>
                <a:spcPct val="100000"/>
              </a:lnSpc>
              <a:spcBef>
                <a:spcPts val="0"/>
              </a:spcBef>
              <a:spcAft>
                <a:spcPts val="0"/>
              </a:spcAft>
              <a:buSzPts val="1600"/>
              <a:buFont typeface="Nunito Light"/>
              <a:buChar char="○"/>
              <a:defRPr sz="1600"/>
            </a:lvl2pPr>
            <a:lvl3pPr indent="-330200" lvl="2" marL="1371600" rtl="0">
              <a:lnSpc>
                <a:spcPct val="100000"/>
              </a:lnSpc>
              <a:spcBef>
                <a:spcPts val="0"/>
              </a:spcBef>
              <a:spcAft>
                <a:spcPts val="0"/>
              </a:spcAft>
              <a:buSzPts val="1600"/>
              <a:buFont typeface="Nunito Light"/>
              <a:buChar char="■"/>
              <a:defRPr sz="1600"/>
            </a:lvl3pPr>
            <a:lvl4pPr indent="-330200" lvl="3" marL="1828800" rtl="0">
              <a:lnSpc>
                <a:spcPct val="100000"/>
              </a:lnSpc>
              <a:spcBef>
                <a:spcPts val="0"/>
              </a:spcBef>
              <a:spcAft>
                <a:spcPts val="0"/>
              </a:spcAft>
              <a:buSzPts val="1600"/>
              <a:buFont typeface="Nunito Light"/>
              <a:buChar char="●"/>
              <a:defRPr sz="1600"/>
            </a:lvl4pPr>
            <a:lvl5pPr indent="-330200" lvl="4" marL="2286000" rtl="0">
              <a:lnSpc>
                <a:spcPct val="100000"/>
              </a:lnSpc>
              <a:spcBef>
                <a:spcPts val="0"/>
              </a:spcBef>
              <a:spcAft>
                <a:spcPts val="0"/>
              </a:spcAft>
              <a:buSzPts val="1600"/>
              <a:buFont typeface="Nunito Light"/>
              <a:buChar char="○"/>
              <a:defRPr sz="1600"/>
            </a:lvl5pPr>
            <a:lvl6pPr indent="-330200" lvl="5" marL="2743200" rtl="0">
              <a:lnSpc>
                <a:spcPct val="100000"/>
              </a:lnSpc>
              <a:spcBef>
                <a:spcPts val="0"/>
              </a:spcBef>
              <a:spcAft>
                <a:spcPts val="0"/>
              </a:spcAft>
              <a:buSzPts val="1600"/>
              <a:buFont typeface="Nunito Light"/>
              <a:buChar char="■"/>
              <a:defRPr sz="1600"/>
            </a:lvl6pPr>
            <a:lvl7pPr indent="-330200" lvl="6" marL="3200400" rtl="0">
              <a:lnSpc>
                <a:spcPct val="100000"/>
              </a:lnSpc>
              <a:spcBef>
                <a:spcPts val="0"/>
              </a:spcBef>
              <a:spcAft>
                <a:spcPts val="0"/>
              </a:spcAft>
              <a:buSzPts val="1600"/>
              <a:buFont typeface="Nunito Light"/>
              <a:buChar char="●"/>
              <a:defRPr sz="1600"/>
            </a:lvl7pPr>
            <a:lvl8pPr indent="-330200" lvl="7" marL="3657600" rtl="0">
              <a:lnSpc>
                <a:spcPct val="100000"/>
              </a:lnSpc>
              <a:spcBef>
                <a:spcPts val="0"/>
              </a:spcBef>
              <a:spcAft>
                <a:spcPts val="0"/>
              </a:spcAft>
              <a:buSzPts val="1600"/>
              <a:buFont typeface="Nunito Light"/>
              <a:buChar char="○"/>
              <a:defRPr sz="1600"/>
            </a:lvl8pPr>
            <a:lvl9pPr indent="-330200" lvl="8" marL="4114800" rtl="0">
              <a:lnSpc>
                <a:spcPct val="100000"/>
              </a:lnSpc>
              <a:spcBef>
                <a:spcPts val="0"/>
              </a:spcBef>
              <a:spcAft>
                <a:spcPts val="0"/>
              </a:spcAft>
              <a:buSzPts val="1600"/>
              <a:buFont typeface="Nunito Light"/>
              <a:buChar char="■"/>
              <a:defRPr sz="1600"/>
            </a:lvl9pPr>
          </a:lstStyle>
          <a:p/>
        </p:txBody>
      </p:sp>
      <p:sp>
        <p:nvSpPr>
          <p:cNvPr id="100" name="Google Shape;100;p18"/>
          <p:cNvSpPr txBox="1"/>
          <p:nvPr>
            <p:ph idx="2" type="body"/>
          </p:nvPr>
        </p:nvSpPr>
        <p:spPr>
          <a:xfrm>
            <a:off x="4599650" y="1403350"/>
            <a:ext cx="3749400" cy="3196200"/>
          </a:xfrm>
          <a:prstGeom prst="rect">
            <a:avLst/>
          </a:prstGeom>
        </p:spPr>
        <p:txBody>
          <a:bodyPr anchorCtr="0" anchor="t" bIns="91425" lIns="91425" spcFirstLastPara="1" rIns="91425" wrap="square" tIns="91425">
            <a:noAutofit/>
          </a:bodyPr>
          <a:lstStyle>
            <a:lvl1pPr indent="-330200" lvl="0" marL="457200" rtl="0">
              <a:lnSpc>
                <a:spcPct val="100000"/>
              </a:lnSpc>
              <a:spcBef>
                <a:spcPts val="300"/>
              </a:spcBef>
              <a:spcAft>
                <a:spcPts val="0"/>
              </a:spcAft>
              <a:buClr>
                <a:schemeClr val="dk2"/>
              </a:buClr>
              <a:buSzPts val="1600"/>
              <a:buChar char="●"/>
              <a:defRPr sz="1600"/>
            </a:lvl1pPr>
            <a:lvl2pPr indent="-330200" lvl="1" marL="914400" rtl="0">
              <a:lnSpc>
                <a:spcPct val="100000"/>
              </a:lnSpc>
              <a:spcBef>
                <a:spcPts val="0"/>
              </a:spcBef>
              <a:spcAft>
                <a:spcPts val="0"/>
              </a:spcAft>
              <a:buSzPts val="1600"/>
              <a:buFont typeface="Nunito Light"/>
              <a:buChar char="○"/>
              <a:defRPr sz="1600"/>
            </a:lvl2pPr>
            <a:lvl3pPr indent="-330200" lvl="2" marL="1371600" rtl="0">
              <a:lnSpc>
                <a:spcPct val="100000"/>
              </a:lnSpc>
              <a:spcBef>
                <a:spcPts val="0"/>
              </a:spcBef>
              <a:spcAft>
                <a:spcPts val="0"/>
              </a:spcAft>
              <a:buSzPts val="1600"/>
              <a:buFont typeface="Nunito Light"/>
              <a:buChar char="■"/>
              <a:defRPr sz="1600"/>
            </a:lvl3pPr>
            <a:lvl4pPr indent="-330200" lvl="3" marL="1828800" rtl="0">
              <a:lnSpc>
                <a:spcPct val="100000"/>
              </a:lnSpc>
              <a:spcBef>
                <a:spcPts val="0"/>
              </a:spcBef>
              <a:spcAft>
                <a:spcPts val="0"/>
              </a:spcAft>
              <a:buSzPts val="1600"/>
              <a:buFont typeface="Nunito Light"/>
              <a:buChar char="●"/>
              <a:defRPr sz="1600"/>
            </a:lvl4pPr>
            <a:lvl5pPr indent="-330200" lvl="4" marL="2286000" rtl="0">
              <a:lnSpc>
                <a:spcPct val="100000"/>
              </a:lnSpc>
              <a:spcBef>
                <a:spcPts val="0"/>
              </a:spcBef>
              <a:spcAft>
                <a:spcPts val="0"/>
              </a:spcAft>
              <a:buSzPts val="1600"/>
              <a:buFont typeface="Nunito Light"/>
              <a:buChar char="○"/>
              <a:defRPr sz="1600"/>
            </a:lvl5pPr>
            <a:lvl6pPr indent="-330200" lvl="5" marL="2743200" rtl="0">
              <a:lnSpc>
                <a:spcPct val="100000"/>
              </a:lnSpc>
              <a:spcBef>
                <a:spcPts val="0"/>
              </a:spcBef>
              <a:spcAft>
                <a:spcPts val="0"/>
              </a:spcAft>
              <a:buSzPts val="1600"/>
              <a:buFont typeface="Nunito Light"/>
              <a:buChar char="■"/>
              <a:defRPr sz="1600"/>
            </a:lvl6pPr>
            <a:lvl7pPr indent="-330200" lvl="6" marL="3200400" rtl="0">
              <a:lnSpc>
                <a:spcPct val="100000"/>
              </a:lnSpc>
              <a:spcBef>
                <a:spcPts val="0"/>
              </a:spcBef>
              <a:spcAft>
                <a:spcPts val="0"/>
              </a:spcAft>
              <a:buSzPts val="1600"/>
              <a:buFont typeface="Nunito Light"/>
              <a:buChar char="●"/>
              <a:defRPr sz="1600"/>
            </a:lvl7pPr>
            <a:lvl8pPr indent="-330200" lvl="7" marL="3657600" rtl="0">
              <a:lnSpc>
                <a:spcPct val="100000"/>
              </a:lnSpc>
              <a:spcBef>
                <a:spcPts val="0"/>
              </a:spcBef>
              <a:spcAft>
                <a:spcPts val="0"/>
              </a:spcAft>
              <a:buSzPts val="1600"/>
              <a:buFont typeface="Nunito Light"/>
              <a:buChar char="○"/>
              <a:defRPr sz="1600"/>
            </a:lvl8pPr>
            <a:lvl9pPr indent="-330200" lvl="8" marL="4114800" rtl="0">
              <a:lnSpc>
                <a:spcPct val="100000"/>
              </a:lnSpc>
              <a:spcBef>
                <a:spcPts val="0"/>
              </a:spcBef>
              <a:spcAft>
                <a:spcPts val="0"/>
              </a:spcAft>
              <a:buSzPts val="1600"/>
              <a:buFont typeface="Nunito Light"/>
              <a:buChar char="■"/>
              <a:defRPr sz="1600"/>
            </a:lvl9pPr>
          </a:lstStyle>
          <a:p/>
        </p:txBody>
      </p:sp>
      <p:sp>
        <p:nvSpPr>
          <p:cNvPr id="101" name="Google Shape;101;p18"/>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2" name="Google Shape;102;p18"/>
          <p:cNvSpPr txBox="1"/>
          <p:nvPr>
            <p:ph idx="3" type="subTitle"/>
          </p:nvPr>
        </p:nvSpPr>
        <p:spPr>
          <a:xfrm>
            <a:off x="720150" y="1024500"/>
            <a:ext cx="7704000" cy="365700"/>
          </a:xfrm>
          <a:prstGeom prst="rect">
            <a:avLst/>
          </a:prstGeom>
        </p:spPr>
        <p:txBody>
          <a:bodyPr anchorCtr="0" anchor="t" bIns="91425" lIns="91425" spcFirstLastPara="1" rIns="91425" wrap="square" tIns="91425">
            <a:noAutofit/>
          </a:bodyPr>
          <a:lstStyle>
            <a:lvl1pPr lvl="0" rtl="0" algn="ctr">
              <a:lnSpc>
                <a:spcPct val="100000"/>
              </a:lnSpc>
              <a:spcBef>
                <a:spcPts val="30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103" name="Google Shape;103;p18"/>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04" name="Google Shape;104;p18"/>
          <p:cNvCxnSpPr/>
          <p:nvPr/>
        </p:nvCxnSpPr>
        <p:spPr>
          <a:xfrm rot="10800000">
            <a:off x="2280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05" name="Google Shape;105;p18"/>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4_1">
    <p:spTree>
      <p:nvGrpSpPr>
        <p:cNvPr id="106" name="Shape 106"/>
        <p:cNvGrpSpPr/>
        <p:nvPr/>
      </p:nvGrpSpPr>
      <p:grpSpPr>
        <a:xfrm>
          <a:off x="0" y="0"/>
          <a:ext cx="0" cy="0"/>
          <a:chOff x="0" y="0"/>
          <a:chExt cx="0" cy="0"/>
        </a:xfrm>
      </p:grpSpPr>
      <p:sp>
        <p:nvSpPr>
          <p:cNvPr id="107" name="Google Shape;107;p19"/>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08" name="Google Shape;108;p19"/>
          <p:cNvSpPr txBox="1"/>
          <p:nvPr>
            <p:ph idx="1" type="subTitle"/>
          </p:nvPr>
        </p:nvSpPr>
        <p:spPr>
          <a:xfrm>
            <a:off x="721879" y="2916936"/>
            <a:ext cx="250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9" name="Google Shape;109;p19"/>
          <p:cNvSpPr txBox="1"/>
          <p:nvPr>
            <p:ph idx="2" type="subTitle"/>
          </p:nvPr>
        </p:nvSpPr>
        <p:spPr>
          <a:xfrm>
            <a:off x="3321150" y="2916936"/>
            <a:ext cx="250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19"/>
          <p:cNvSpPr txBox="1"/>
          <p:nvPr>
            <p:ph idx="3" type="subTitle"/>
          </p:nvPr>
        </p:nvSpPr>
        <p:spPr>
          <a:xfrm>
            <a:off x="5920421" y="2916936"/>
            <a:ext cx="25017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1" name="Google Shape;111;p19"/>
          <p:cNvSpPr txBox="1"/>
          <p:nvPr>
            <p:ph idx="4" type="title"/>
          </p:nvPr>
        </p:nvSpPr>
        <p:spPr>
          <a:xfrm>
            <a:off x="719929" y="2697480"/>
            <a:ext cx="2505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2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12" name="Google Shape;112;p19"/>
          <p:cNvSpPr txBox="1"/>
          <p:nvPr>
            <p:ph idx="5" type="title"/>
          </p:nvPr>
        </p:nvSpPr>
        <p:spPr>
          <a:xfrm>
            <a:off x="3319200" y="2697480"/>
            <a:ext cx="2505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2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13" name="Google Shape;113;p19"/>
          <p:cNvSpPr txBox="1"/>
          <p:nvPr>
            <p:ph idx="6" type="title"/>
          </p:nvPr>
        </p:nvSpPr>
        <p:spPr>
          <a:xfrm>
            <a:off x="5918471" y="2697480"/>
            <a:ext cx="2505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2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114" name="Google Shape;114;p19"/>
          <p:cNvCxnSpPr/>
          <p:nvPr/>
        </p:nvCxnSpPr>
        <p:spPr>
          <a:xfrm rot="10800000">
            <a:off x="2280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15" name="Google Shape;115;p19"/>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16" name="Google Shape;116;p19"/>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17" name="Shape 117"/>
        <p:cNvGrpSpPr/>
        <p:nvPr/>
      </p:nvGrpSpPr>
      <p:grpSpPr>
        <a:xfrm>
          <a:off x="0" y="0"/>
          <a:ext cx="0" cy="0"/>
          <a:chOff x="0" y="0"/>
          <a:chExt cx="0" cy="0"/>
        </a:xfrm>
      </p:grpSpPr>
      <p:sp>
        <p:nvSpPr>
          <p:cNvPr id="118" name="Google Shape;118;p20"/>
          <p:cNvSpPr txBox="1"/>
          <p:nvPr>
            <p:ph type="title"/>
          </p:nvPr>
        </p:nvSpPr>
        <p:spPr>
          <a:xfrm>
            <a:off x="2384760" y="1520172"/>
            <a:ext cx="19782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9" name="Google Shape;119;p20"/>
          <p:cNvSpPr txBox="1"/>
          <p:nvPr>
            <p:ph idx="1" type="subTitle"/>
          </p:nvPr>
        </p:nvSpPr>
        <p:spPr>
          <a:xfrm>
            <a:off x="2384760" y="1737603"/>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 name="Google Shape;120;p20"/>
          <p:cNvSpPr txBox="1"/>
          <p:nvPr>
            <p:ph idx="2" type="title"/>
          </p:nvPr>
        </p:nvSpPr>
        <p:spPr>
          <a:xfrm>
            <a:off x="5746653" y="1520172"/>
            <a:ext cx="19782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1" name="Google Shape;121;p20"/>
          <p:cNvSpPr txBox="1"/>
          <p:nvPr>
            <p:ph idx="3" type="subTitle"/>
          </p:nvPr>
        </p:nvSpPr>
        <p:spPr>
          <a:xfrm>
            <a:off x="5746653" y="1737603"/>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20"/>
          <p:cNvSpPr txBox="1"/>
          <p:nvPr>
            <p:ph idx="4" type="title"/>
          </p:nvPr>
        </p:nvSpPr>
        <p:spPr>
          <a:xfrm>
            <a:off x="2384760" y="3136924"/>
            <a:ext cx="19752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 name="Google Shape;123;p20"/>
          <p:cNvSpPr txBox="1"/>
          <p:nvPr>
            <p:ph idx="5" type="subTitle"/>
          </p:nvPr>
        </p:nvSpPr>
        <p:spPr>
          <a:xfrm>
            <a:off x="2384760" y="3354355"/>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 name="Google Shape;124;p20"/>
          <p:cNvSpPr txBox="1"/>
          <p:nvPr>
            <p:ph idx="6" type="title"/>
          </p:nvPr>
        </p:nvSpPr>
        <p:spPr>
          <a:xfrm>
            <a:off x="5746653" y="3136924"/>
            <a:ext cx="19782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5" name="Google Shape;125;p20"/>
          <p:cNvSpPr txBox="1"/>
          <p:nvPr>
            <p:ph idx="7" type="subTitle"/>
          </p:nvPr>
        </p:nvSpPr>
        <p:spPr>
          <a:xfrm>
            <a:off x="5746653" y="3354355"/>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20"/>
          <p:cNvSpPr txBox="1"/>
          <p:nvPr>
            <p:ph idx="8"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127" name="Google Shape;127;p20"/>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28" name="Google Shape;128;p20"/>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97050" y="2413595"/>
            <a:ext cx="5949900" cy="827400"/>
          </a:xfrm>
          <a:prstGeom prst="rect">
            <a:avLst/>
          </a:prstGeom>
          <a:noFill/>
        </p:spPr>
        <p:txBody>
          <a:bodyPr anchorCtr="0" anchor="t"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5" name="Google Shape;15;p3"/>
          <p:cNvSpPr txBox="1"/>
          <p:nvPr>
            <p:ph hasCustomPrompt="1" idx="2" type="title"/>
          </p:nvPr>
        </p:nvSpPr>
        <p:spPr>
          <a:xfrm>
            <a:off x="4023300" y="1321004"/>
            <a:ext cx="1097400" cy="1097400"/>
          </a:xfrm>
          <a:prstGeom prst="rect">
            <a:avLst/>
          </a:prstGeom>
          <a:solidFill>
            <a:schemeClr val="dk2"/>
          </a:solidFill>
        </p:spPr>
        <p:txBody>
          <a:bodyPr anchorCtr="0" anchor="ctr" bIns="91425" lIns="91425" spcFirstLastPara="1" rIns="91425" wrap="square" tIns="91425">
            <a:noAutofit/>
          </a:bodyPr>
          <a:lstStyle>
            <a:lvl1pPr lvl="0" rtl="0">
              <a:spcBef>
                <a:spcPts val="0"/>
              </a:spcBef>
              <a:spcAft>
                <a:spcPts val="0"/>
              </a:spcAft>
              <a:buSzPts val="6000"/>
              <a:buNone/>
              <a:defRPr sz="55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p:nvPr>
            <p:ph idx="1" type="subTitle"/>
          </p:nvPr>
        </p:nvSpPr>
        <p:spPr>
          <a:xfrm>
            <a:off x="1599300" y="3456796"/>
            <a:ext cx="5945400" cy="365700"/>
          </a:xfrm>
          <a:prstGeom prst="rect">
            <a:avLst/>
          </a:prstGeom>
          <a:solidFill>
            <a:schemeClr val="dk2"/>
          </a:soli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cxnSp>
        <p:nvCxnSpPr>
          <p:cNvPr id="17" name="Google Shape;17;p3"/>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8" name="Google Shape;18;p3"/>
          <p:cNvCxnSpPr/>
          <p:nvPr/>
        </p:nvCxnSpPr>
        <p:spPr>
          <a:xfrm rot="10800000">
            <a:off x="2280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9" name="Google Shape;19;p3"/>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129" name="Shape 129"/>
        <p:cNvGrpSpPr/>
        <p:nvPr/>
      </p:nvGrpSpPr>
      <p:grpSpPr>
        <a:xfrm>
          <a:off x="0" y="0"/>
          <a:ext cx="0" cy="0"/>
          <a:chOff x="0" y="0"/>
          <a:chExt cx="0" cy="0"/>
        </a:xfrm>
      </p:grpSpPr>
      <p:sp>
        <p:nvSpPr>
          <p:cNvPr id="130" name="Google Shape;130;p21"/>
          <p:cNvSpPr txBox="1"/>
          <p:nvPr>
            <p:ph type="title"/>
          </p:nvPr>
        </p:nvSpPr>
        <p:spPr>
          <a:xfrm>
            <a:off x="724933" y="2946892"/>
            <a:ext cx="1752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1" name="Google Shape;131;p21"/>
          <p:cNvSpPr txBox="1"/>
          <p:nvPr>
            <p:ph idx="1" type="subTitle"/>
          </p:nvPr>
        </p:nvSpPr>
        <p:spPr>
          <a:xfrm>
            <a:off x="724933" y="3176908"/>
            <a:ext cx="1752600" cy="72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21"/>
          <p:cNvSpPr txBox="1"/>
          <p:nvPr>
            <p:ph idx="2" type="title"/>
          </p:nvPr>
        </p:nvSpPr>
        <p:spPr>
          <a:xfrm>
            <a:off x="2703603" y="2946892"/>
            <a:ext cx="1752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3" name="Google Shape;133;p21"/>
          <p:cNvSpPr txBox="1"/>
          <p:nvPr>
            <p:ph idx="3" type="subTitle"/>
          </p:nvPr>
        </p:nvSpPr>
        <p:spPr>
          <a:xfrm>
            <a:off x="2703603" y="3176908"/>
            <a:ext cx="1752600" cy="72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4" name="Google Shape;134;p21"/>
          <p:cNvSpPr txBox="1"/>
          <p:nvPr>
            <p:ph idx="4" type="title"/>
          </p:nvPr>
        </p:nvSpPr>
        <p:spPr>
          <a:xfrm>
            <a:off x="4686076" y="2950526"/>
            <a:ext cx="17505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5" name="Google Shape;135;p21"/>
          <p:cNvSpPr txBox="1"/>
          <p:nvPr>
            <p:ph idx="5" type="subTitle"/>
          </p:nvPr>
        </p:nvSpPr>
        <p:spPr>
          <a:xfrm>
            <a:off x="4685026" y="3181720"/>
            <a:ext cx="1752600" cy="72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p21"/>
          <p:cNvSpPr txBox="1"/>
          <p:nvPr>
            <p:ph idx="6" type="title"/>
          </p:nvPr>
        </p:nvSpPr>
        <p:spPr>
          <a:xfrm>
            <a:off x="6666467" y="2950526"/>
            <a:ext cx="1752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7" name="Google Shape;137;p21"/>
          <p:cNvSpPr txBox="1"/>
          <p:nvPr>
            <p:ph idx="7" type="subTitle"/>
          </p:nvPr>
        </p:nvSpPr>
        <p:spPr>
          <a:xfrm>
            <a:off x="6666467" y="3181720"/>
            <a:ext cx="1752600" cy="72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21"/>
          <p:cNvSpPr txBox="1"/>
          <p:nvPr>
            <p:ph idx="8"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139" name="Google Shape;139;p21"/>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40" name="Google Shape;140;p21"/>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41" name="Shape 141"/>
        <p:cNvGrpSpPr/>
        <p:nvPr/>
      </p:nvGrpSpPr>
      <p:grpSpPr>
        <a:xfrm>
          <a:off x="0" y="0"/>
          <a:ext cx="0" cy="0"/>
          <a:chOff x="0" y="0"/>
          <a:chExt cx="0" cy="0"/>
        </a:xfrm>
      </p:grpSpPr>
      <p:sp>
        <p:nvSpPr>
          <p:cNvPr id="142" name="Google Shape;142;p22"/>
          <p:cNvSpPr txBox="1"/>
          <p:nvPr>
            <p:ph type="title"/>
          </p:nvPr>
        </p:nvSpPr>
        <p:spPr>
          <a:xfrm>
            <a:off x="2286184" y="1246547"/>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3" name="Google Shape;143;p22"/>
          <p:cNvSpPr txBox="1"/>
          <p:nvPr>
            <p:ph idx="1" type="subTitle"/>
          </p:nvPr>
        </p:nvSpPr>
        <p:spPr>
          <a:xfrm>
            <a:off x="2286184" y="1461597"/>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22"/>
          <p:cNvSpPr txBox="1"/>
          <p:nvPr>
            <p:ph idx="2" type="title"/>
          </p:nvPr>
        </p:nvSpPr>
        <p:spPr>
          <a:xfrm>
            <a:off x="5846877" y="1246547"/>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 name="Google Shape;145;p22"/>
          <p:cNvSpPr txBox="1"/>
          <p:nvPr>
            <p:ph idx="3" type="subTitle"/>
          </p:nvPr>
        </p:nvSpPr>
        <p:spPr>
          <a:xfrm>
            <a:off x="5846877" y="1461597"/>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22"/>
          <p:cNvSpPr txBox="1"/>
          <p:nvPr>
            <p:ph idx="4" type="title"/>
          </p:nvPr>
        </p:nvSpPr>
        <p:spPr>
          <a:xfrm>
            <a:off x="2286184" y="2424341"/>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7" name="Google Shape;147;p22"/>
          <p:cNvSpPr txBox="1"/>
          <p:nvPr>
            <p:ph idx="5" type="subTitle"/>
          </p:nvPr>
        </p:nvSpPr>
        <p:spPr>
          <a:xfrm>
            <a:off x="2286184" y="2636391"/>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22"/>
          <p:cNvSpPr txBox="1"/>
          <p:nvPr>
            <p:ph idx="6" type="title"/>
          </p:nvPr>
        </p:nvSpPr>
        <p:spPr>
          <a:xfrm>
            <a:off x="5846877" y="2421341"/>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9" name="Google Shape;149;p22"/>
          <p:cNvSpPr txBox="1"/>
          <p:nvPr>
            <p:ph idx="7" type="subTitle"/>
          </p:nvPr>
        </p:nvSpPr>
        <p:spPr>
          <a:xfrm>
            <a:off x="5846877" y="2636391"/>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 name="Google Shape;150;p22"/>
          <p:cNvSpPr txBox="1"/>
          <p:nvPr>
            <p:ph idx="8" type="title"/>
          </p:nvPr>
        </p:nvSpPr>
        <p:spPr>
          <a:xfrm>
            <a:off x="5846877" y="3602134"/>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1" name="Google Shape;151;p22"/>
          <p:cNvSpPr txBox="1"/>
          <p:nvPr>
            <p:ph idx="9" type="subTitle"/>
          </p:nvPr>
        </p:nvSpPr>
        <p:spPr>
          <a:xfrm>
            <a:off x="5846877" y="3817184"/>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22"/>
          <p:cNvSpPr txBox="1"/>
          <p:nvPr>
            <p:ph idx="13" type="title"/>
          </p:nvPr>
        </p:nvSpPr>
        <p:spPr>
          <a:xfrm>
            <a:off x="2286184" y="3602134"/>
            <a:ext cx="19860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3" name="Google Shape;153;p22"/>
          <p:cNvSpPr txBox="1"/>
          <p:nvPr>
            <p:ph idx="14" type="subTitle"/>
          </p:nvPr>
        </p:nvSpPr>
        <p:spPr>
          <a:xfrm>
            <a:off x="2286184" y="3817184"/>
            <a:ext cx="19860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4" name="Google Shape;154;p22"/>
          <p:cNvSpPr txBox="1"/>
          <p:nvPr>
            <p:ph idx="15"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155" name="Google Shape;155;p22"/>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56" name="Google Shape;156;p22"/>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157" name="Shape 157"/>
        <p:cNvGrpSpPr/>
        <p:nvPr/>
      </p:nvGrpSpPr>
      <p:grpSpPr>
        <a:xfrm>
          <a:off x="0" y="0"/>
          <a:ext cx="0" cy="0"/>
          <a:chOff x="0" y="0"/>
          <a:chExt cx="0" cy="0"/>
        </a:xfrm>
      </p:grpSpPr>
      <p:sp>
        <p:nvSpPr>
          <p:cNvPr id="158" name="Google Shape;158;p23"/>
          <p:cNvSpPr txBox="1"/>
          <p:nvPr>
            <p:ph type="title"/>
          </p:nvPr>
        </p:nvSpPr>
        <p:spPr>
          <a:xfrm>
            <a:off x="718637" y="1877726"/>
            <a:ext cx="1986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9" name="Google Shape;159;p23"/>
          <p:cNvSpPr txBox="1"/>
          <p:nvPr>
            <p:ph idx="1" type="subTitle"/>
          </p:nvPr>
        </p:nvSpPr>
        <p:spPr>
          <a:xfrm>
            <a:off x="718637" y="2092776"/>
            <a:ext cx="19860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0" name="Google Shape;160;p23"/>
          <p:cNvSpPr txBox="1"/>
          <p:nvPr>
            <p:ph idx="2" type="title"/>
          </p:nvPr>
        </p:nvSpPr>
        <p:spPr>
          <a:xfrm>
            <a:off x="3579000" y="1877726"/>
            <a:ext cx="1986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1" name="Google Shape;161;p23"/>
          <p:cNvSpPr txBox="1"/>
          <p:nvPr>
            <p:ph idx="3" type="subTitle"/>
          </p:nvPr>
        </p:nvSpPr>
        <p:spPr>
          <a:xfrm>
            <a:off x="3579000" y="2092776"/>
            <a:ext cx="19860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2" name="Google Shape;162;p23"/>
          <p:cNvSpPr txBox="1"/>
          <p:nvPr>
            <p:ph idx="4" type="title"/>
          </p:nvPr>
        </p:nvSpPr>
        <p:spPr>
          <a:xfrm>
            <a:off x="718637" y="3608639"/>
            <a:ext cx="1986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3" name="Google Shape;163;p23"/>
          <p:cNvSpPr txBox="1"/>
          <p:nvPr>
            <p:ph idx="5" type="subTitle"/>
          </p:nvPr>
        </p:nvSpPr>
        <p:spPr>
          <a:xfrm>
            <a:off x="718637" y="3823689"/>
            <a:ext cx="19860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 name="Google Shape;164;p23"/>
          <p:cNvSpPr txBox="1"/>
          <p:nvPr>
            <p:ph idx="6" type="title"/>
          </p:nvPr>
        </p:nvSpPr>
        <p:spPr>
          <a:xfrm>
            <a:off x="3579000" y="3608639"/>
            <a:ext cx="1986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5" name="Google Shape;165;p23"/>
          <p:cNvSpPr txBox="1"/>
          <p:nvPr>
            <p:ph idx="7" type="subTitle"/>
          </p:nvPr>
        </p:nvSpPr>
        <p:spPr>
          <a:xfrm>
            <a:off x="3579000" y="3823689"/>
            <a:ext cx="19860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 name="Google Shape;166;p23"/>
          <p:cNvSpPr txBox="1"/>
          <p:nvPr>
            <p:ph idx="8" type="title"/>
          </p:nvPr>
        </p:nvSpPr>
        <p:spPr>
          <a:xfrm>
            <a:off x="6439363" y="1877726"/>
            <a:ext cx="1986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7" name="Google Shape;167;p23"/>
          <p:cNvSpPr txBox="1"/>
          <p:nvPr>
            <p:ph idx="9" type="subTitle"/>
          </p:nvPr>
        </p:nvSpPr>
        <p:spPr>
          <a:xfrm>
            <a:off x="6439363" y="2092776"/>
            <a:ext cx="19860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8" name="Google Shape;168;p23"/>
          <p:cNvSpPr txBox="1"/>
          <p:nvPr>
            <p:ph idx="13" type="title"/>
          </p:nvPr>
        </p:nvSpPr>
        <p:spPr>
          <a:xfrm>
            <a:off x="6439363" y="3608639"/>
            <a:ext cx="19860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000">
                <a:solidFill>
                  <a:schemeClr val="dk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9" name="Google Shape;169;p23"/>
          <p:cNvSpPr txBox="1"/>
          <p:nvPr>
            <p:ph idx="14" type="subTitle"/>
          </p:nvPr>
        </p:nvSpPr>
        <p:spPr>
          <a:xfrm>
            <a:off x="6439363" y="3823689"/>
            <a:ext cx="19860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0" name="Google Shape;170;p23"/>
          <p:cNvSpPr txBox="1"/>
          <p:nvPr>
            <p:ph idx="15"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171" name="Google Shape;171;p23"/>
          <p:cNvCxnSpPr/>
          <p:nvPr/>
        </p:nvCxnSpPr>
        <p:spPr>
          <a:xfrm rot="10800000">
            <a:off x="2280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72" name="Google Shape;172;p23"/>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73" name="Google Shape;173;p23"/>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74" name="Shape 174"/>
        <p:cNvGrpSpPr/>
        <p:nvPr/>
      </p:nvGrpSpPr>
      <p:grpSpPr>
        <a:xfrm>
          <a:off x="0" y="0"/>
          <a:ext cx="0" cy="0"/>
          <a:chOff x="0" y="0"/>
          <a:chExt cx="0" cy="0"/>
        </a:xfrm>
      </p:grpSpPr>
      <p:sp>
        <p:nvSpPr>
          <p:cNvPr id="175" name="Google Shape;175;p24"/>
          <p:cNvSpPr txBox="1"/>
          <p:nvPr>
            <p:ph hasCustomPrompt="1" type="title"/>
          </p:nvPr>
        </p:nvSpPr>
        <p:spPr>
          <a:xfrm>
            <a:off x="4225200" y="584526"/>
            <a:ext cx="41988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6" name="Google Shape;176;p24"/>
          <p:cNvSpPr txBox="1"/>
          <p:nvPr>
            <p:ph idx="1" type="subTitle"/>
          </p:nvPr>
        </p:nvSpPr>
        <p:spPr>
          <a:xfrm>
            <a:off x="4225200" y="1379255"/>
            <a:ext cx="4198800" cy="365700"/>
          </a:xfrm>
          <a:prstGeom prst="rect">
            <a:avLst/>
          </a:prstGeom>
          <a:solidFill>
            <a:schemeClr val="dk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PT Sans"/>
              <a:buNone/>
              <a:defRPr sz="1600">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7" name="Google Shape;177;p24"/>
          <p:cNvSpPr txBox="1"/>
          <p:nvPr>
            <p:ph hasCustomPrompt="1" idx="2" type="title"/>
          </p:nvPr>
        </p:nvSpPr>
        <p:spPr>
          <a:xfrm>
            <a:off x="4225200" y="1955349"/>
            <a:ext cx="41988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8" name="Google Shape;178;p24"/>
          <p:cNvSpPr txBox="1"/>
          <p:nvPr>
            <p:ph idx="3" type="subTitle"/>
          </p:nvPr>
        </p:nvSpPr>
        <p:spPr>
          <a:xfrm>
            <a:off x="4225200" y="2751025"/>
            <a:ext cx="4198800" cy="365700"/>
          </a:xfrm>
          <a:prstGeom prst="rect">
            <a:avLst/>
          </a:prstGeom>
          <a:solidFill>
            <a:schemeClr val="dk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PT Sans"/>
              <a:buNone/>
              <a:defRPr sz="1600">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79" name="Google Shape;179;p24"/>
          <p:cNvSpPr txBox="1"/>
          <p:nvPr>
            <p:ph hasCustomPrompt="1" idx="4" type="title"/>
          </p:nvPr>
        </p:nvSpPr>
        <p:spPr>
          <a:xfrm>
            <a:off x="4225200" y="3321398"/>
            <a:ext cx="41988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0" name="Google Shape;180;p24"/>
          <p:cNvSpPr txBox="1"/>
          <p:nvPr>
            <p:ph idx="5" type="subTitle"/>
          </p:nvPr>
        </p:nvSpPr>
        <p:spPr>
          <a:xfrm>
            <a:off x="4225200" y="4117074"/>
            <a:ext cx="4198800" cy="365700"/>
          </a:xfrm>
          <a:prstGeom prst="rect">
            <a:avLst/>
          </a:prstGeom>
          <a:solidFill>
            <a:schemeClr val="dk2"/>
          </a:solidFill>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PT Sans"/>
              <a:buNone/>
              <a:defRPr sz="1600">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cxnSp>
        <p:nvCxnSpPr>
          <p:cNvPr id="181" name="Google Shape;181;p24"/>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82" name="Google Shape;182;p24"/>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183" name="Shape 183"/>
        <p:cNvGrpSpPr/>
        <p:nvPr/>
      </p:nvGrpSpPr>
      <p:grpSpPr>
        <a:xfrm>
          <a:off x="0" y="0"/>
          <a:ext cx="0" cy="0"/>
          <a:chOff x="0" y="0"/>
          <a:chExt cx="0" cy="0"/>
        </a:xfrm>
      </p:grpSpPr>
      <p:sp>
        <p:nvSpPr>
          <p:cNvPr id="184" name="Google Shape;184;p25"/>
          <p:cNvSpPr txBox="1"/>
          <p:nvPr>
            <p:ph type="title"/>
          </p:nvPr>
        </p:nvSpPr>
        <p:spPr>
          <a:xfrm>
            <a:off x="1474555" y="2816100"/>
            <a:ext cx="2772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5" name="Google Shape;185;p25"/>
          <p:cNvSpPr txBox="1"/>
          <p:nvPr>
            <p:ph idx="2" type="title"/>
          </p:nvPr>
        </p:nvSpPr>
        <p:spPr>
          <a:xfrm>
            <a:off x="4896845" y="2816100"/>
            <a:ext cx="2772600" cy="36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6" name="Google Shape;186;p25"/>
          <p:cNvSpPr txBox="1"/>
          <p:nvPr>
            <p:ph hasCustomPrompt="1" idx="3" type="title"/>
          </p:nvPr>
        </p:nvSpPr>
        <p:spPr>
          <a:xfrm>
            <a:off x="2449405" y="1483158"/>
            <a:ext cx="822900" cy="822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6000"/>
              <a:buNone/>
              <a:defRPr sz="2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7" name="Google Shape;187;p25"/>
          <p:cNvSpPr txBox="1"/>
          <p:nvPr>
            <p:ph idx="1" type="subTitle"/>
          </p:nvPr>
        </p:nvSpPr>
        <p:spPr>
          <a:xfrm>
            <a:off x="1475605" y="3030407"/>
            <a:ext cx="27705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88" name="Google Shape;188;p25"/>
          <p:cNvSpPr txBox="1"/>
          <p:nvPr>
            <p:ph hasCustomPrompt="1" idx="4" type="title"/>
          </p:nvPr>
        </p:nvSpPr>
        <p:spPr>
          <a:xfrm>
            <a:off x="5871695" y="1483158"/>
            <a:ext cx="822900" cy="8229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6000"/>
              <a:buNone/>
              <a:defRPr sz="2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9" name="Google Shape;189;p25"/>
          <p:cNvSpPr txBox="1"/>
          <p:nvPr>
            <p:ph idx="5" type="subTitle"/>
          </p:nvPr>
        </p:nvSpPr>
        <p:spPr>
          <a:xfrm>
            <a:off x="4897895" y="3030407"/>
            <a:ext cx="2770500" cy="91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190" name="Google Shape;190;p25"/>
          <p:cNvSpPr txBox="1"/>
          <p:nvPr>
            <p:ph idx="6"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191" name="Google Shape;191;p25"/>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192" name="Google Shape;192;p25"/>
          <p:cNvCxnSpPr/>
          <p:nvPr/>
        </p:nvCxnSpPr>
        <p:spPr>
          <a:xfrm rot="10800000">
            <a:off x="2280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93" name="Google Shape;193;p25"/>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94" name="Shape 194"/>
        <p:cNvGrpSpPr/>
        <p:nvPr/>
      </p:nvGrpSpPr>
      <p:grpSpPr>
        <a:xfrm>
          <a:off x="0" y="0"/>
          <a:ext cx="0" cy="0"/>
          <a:chOff x="0" y="0"/>
          <a:chExt cx="0" cy="0"/>
        </a:xfrm>
      </p:grpSpPr>
      <p:sp>
        <p:nvSpPr>
          <p:cNvPr id="195" name="Google Shape;195;p26"/>
          <p:cNvSpPr txBox="1"/>
          <p:nvPr>
            <p:ph type="title"/>
          </p:nvPr>
        </p:nvSpPr>
        <p:spPr>
          <a:xfrm>
            <a:off x="4944900" y="589150"/>
            <a:ext cx="3475200" cy="10932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3000"/>
              <a:buNone/>
              <a:defRPr sz="7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6" name="Google Shape;196;p26"/>
          <p:cNvSpPr txBox="1"/>
          <p:nvPr>
            <p:ph idx="1" type="subTitle"/>
          </p:nvPr>
        </p:nvSpPr>
        <p:spPr>
          <a:xfrm>
            <a:off x="4942200" y="1687698"/>
            <a:ext cx="3477900" cy="91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7" name="Google Shape;197;p26"/>
          <p:cNvSpPr txBox="1"/>
          <p:nvPr/>
        </p:nvSpPr>
        <p:spPr>
          <a:xfrm>
            <a:off x="5170800" y="3529050"/>
            <a:ext cx="3249000" cy="65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Libre Franklin"/>
                <a:ea typeface="Libre Franklin"/>
                <a:cs typeface="Libre Franklin"/>
                <a:sym typeface="Libre Franklin"/>
              </a:rPr>
              <a:t>CREDITS: This presentation template was created by </a:t>
            </a:r>
            <a:r>
              <a:rPr b="1" lang="en" sz="1200">
                <a:solidFill>
                  <a:schemeClr val="dk1"/>
                </a:solidFill>
                <a:uFill>
                  <a:noFill/>
                </a:uFill>
                <a:latin typeface="Libre Franklin"/>
                <a:ea typeface="Libre Franklin"/>
                <a:cs typeface="Libre Franklin"/>
                <a:sym typeface="Libre Franklin"/>
                <a:hlinkClick r:id="rId2">
                  <a:extLst>
                    <a:ext uri="{A12FA001-AC4F-418D-AE19-62706E023703}">
                      <ahyp:hlinkClr val="tx"/>
                    </a:ext>
                  </a:extLst>
                </a:hlinkClick>
              </a:rPr>
              <a:t>Slidesgo</a:t>
            </a:r>
            <a:r>
              <a:rPr lang="en" sz="1200">
                <a:solidFill>
                  <a:schemeClr val="dk1"/>
                </a:solidFill>
                <a:latin typeface="Libre Franklin"/>
                <a:ea typeface="Libre Franklin"/>
                <a:cs typeface="Libre Franklin"/>
                <a:sym typeface="Libre Franklin"/>
              </a:rPr>
              <a:t>, including icons by </a:t>
            </a:r>
            <a:r>
              <a:rPr b="1" lang="en" sz="1200">
                <a:solidFill>
                  <a:schemeClr val="dk1"/>
                </a:solidFill>
                <a:uFill>
                  <a:noFill/>
                </a:uFill>
                <a:latin typeface="Libre Franklin"/>
                <a:ea typeface="Libre Franklin"/>
                <a:cs typeface="Libre Franklin"/>
                <a:sym typeface="Libre Franklin"/>
                <a:hlinkClick r:id="rId3">
                  <a:extLst>
                    <a:ext uri="{A12FA001-AC4F-418D-AE19-62706E023703}">
                      <ahyp:hlinkClr val="tx"/>
                    </a:ext>
                  </a:extLst>
                </a:hlinkClick>
              </a:rPr>
              <a:t>Flaticon</a:t>
            </a:r>
            <a:r>
              <a:rPr lang="en" sz="1200">
                <a:solidFill>
                  <a:schemeClr val="dk1"/>
                </a:solidFill>
                <a:latin typeface="Libre Franklin"/>
                <a:ea typeface="Libre Franklin"/>
                <a:cs typeface="Libre Franklin"/>
                <a:sym typeface="Libre Franklin"/>
              </a:rPr>
              <a:t>, infographics &amp; images by </a:t>
            </a:r>
            <a:r>
              <a:rPr b="1" lang="en" sz="1200">
                <a:solidFill>
                  <a:schemeClr val="dk1"/>
                </a:solidFill>
                <a:uFill>
                  <a:noFill/>
                </a:uFill>
                <a:latin typeface="Libre Franklin"/>
                <a:ea typeface="Libre Franklin"/>
                <a:cs typeface="Libre Franklin"/>
                <a:sym typeface="Libre Franklin"/>
                <a:hlinkClick r:id="rId4">
                  <a:extLst>
                    <a:ext uri="{A12FA001-AC4F-418D-AE19-62706E023703}">
                      <ahyp:hlinkClr val="tx"/>
                    </a:ext>
                  </a:extLst>
                </a:hlinkClick>
              </a:rPr>
              <a:t>Freepik</a:t>
            </a:r>
            <a:endParaRPr b="1" sz="1200">
              <a:solidFill>
                <a:schemeClr val="dk1"/>
              </a:solidFill>
              <a:latin typeface="Libre Franklin"/>
              <a:ea typeface="Libre Franklin"/>
              <a:cs typeface="Libre Franklin"/>
              <a:sym typeface="Libre Franklin"/>
            </a:endParaRPr>
          </a:p>
        </p:txBody>
      </p:sp>
      <p:cxnSp>
        <p:nvCxnSpPr>
          <p:cNvPr id="198" name="Google Shape;198;p26"/>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199" name="Google Shape;199;p26"/>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00" name="Shape 200"/>
        <p:cNvGrpSpPr/>
        <p:nvPr/>
      </p:nvGrpSpPr>
      <p:grpSpPr>
        <a:xfrm>
          <a:off x="0" y="0"/>
          <a:ext cx="0" cy="0"/>
          <a:chOff x="0" y="0"/>
          <a:chExt cx="0" cy="0"/>
        </a:xfrm>
      </p:grpSpPr>
      <p:cxnSp>
        <p:nvCxnSpPr>
          <p:cNvPr id="201" name="Google Shape;201;p27"/>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202" name="Google Shape;202;p27"/>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solidFill>
          <a:schemeClr val="lt1"/>
        </a:solidFill>
      </p:bgPr>
    </p:bg>
    <p:spTree>
      <p:nvGrpSpPr>
        <p:cNvPr id="203" name="Shape 203"/>
        <p:cNvGrpSpPr/>
        <p:nvPr/>
      </p:nvGrpSpPr>
      <p:grpSpPr>
        <a:xfrm>
          <a:off x="0" y="0"/>
          <a:ext cx="0" cy="0"/>
          <a:chOff x="0" y="0"/>
          <a:chExt cx="0" cy="0"/>
        </a:xfrm>
      </p:grpSpPr>
      <p:cxnSp>
        <p:nvCxnSpPr>
          <p:cNvPr id="204" name="Google Shape;204;p28"/>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205" name="Google Shape;205;p28"/>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206" name="Shape 206"/>
        <p:cNvGrpSpPr/>
        <p:nvPr/>
      </p:nvGrpSpPr>
      <p:grpSpPr>
        <a:xfrm>
          <a:off x="0" y="0"/>
          <a:ext cx="0" cy="0"/>
          <a:chOff x="0" y="0"/>
          <a:chExt cx="0" cy="0"/>
        </a:xfrm>
      </p:grpSpPr>
      <p:sp>
        <p:nvSpPr>
          <p:cNvPr id="207" name="Google Shape;207;p29"/>
          <p:cNvSpPr txBox="1"/>
          <p:nvPr>
            <p:ph type="ctrTitle"/>
          </p:nvPr>
        </p:nvSpPr>
        <p:spPr>
          <a:xfrm>
            <a:off x="1039975" y="1324500"/>
            <a:ext cx="70641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8" name="Google Shape;208;p29"/>
          <p:cNvSpPr txBox="1"/>
          <p:nvPr>
            <p:ph idx="1" type="subTitle"/>
          </p:nvPr>
        </p:nvSpPr>
        <p:spPr>
          <a:xfrm>
            <a:off x="1040000" y="3377100"/>
            <a:ext cx="7064100" cy="44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cxnSp>
        <p:nvCxnSpPr>
          <p:cNvPr id="209" name="Google Shape;209;p2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0" name="Google Shape;210;p29"/>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11" name="Google Shape;211;p2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2" name="Google Shape;212;p29"/>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213" name="Shape 213"/>
        <p:cNvGrpSpPr/>
        <p:nvPr/>
      </p:nvGrpSpPr>
      <p:grpSpPr>
        <a:xfrm>
          <a:off x="0" y="0"/>
          <a:ext cx="0" cy="0"/>
          <a:chOff x="0" y="0"/>
          <a:chExt cx="0" cy="0"/>
        </a:xfrm>
      </p:grpSpPr>
      <p:sp>
        <p:nvSpPr>
          <p:cNvPr id="214" name="Google Shape;214;p30"/>
          <p:cNvSpPr txBox="1"/>
          <p:nvPr>
            <p:ph type="ctrTitle"/>
          </p:nvPr>
        </p:nvSpPr>
        <p:spPr>
          <a:xfrm>
            <a:off x="685950" y="1097280"/>
            <a:ext cx="4059900" cy="2436900"/>
          </a:xfrm>
          <a:prstGeom prst="rect">
            <a:avLst/>
          </a:prstGeom>
          <a:noFill/>
        </p:spPr>
        <p:txBody>
          <a:bodyPr anchorCtr="0" anchor="t" bIns="91425" lIns="91425" spcFirstLastPara="1" rIns="91425" wrap="square" tIns="91425">
            <a:noAutofit/>
          </a:bodyPr>
          <a:lstStyle>
            <a:lvl1pPr lvl="0" rtl="0" algn="l">
              <a:lnSpc>
                <a:spcPct val="85000"/>
              </a:lnSpc>
              <a:spcBef>
                <a:spcPts val="0"/>
              </a:spcBef>
              <a:spcAft>
                <a:spcPts val="0"/>
              </a:spcAft>
              <a:buSzPts val="4500"/>
              <a:buFont typeface="Loved by the King"/>
              <a:buNone/>
              <a:defRPr sz="6000"/>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215" name="Google Shape;215;p30"/>
          <p:cNvSpPr txBox="1"/>
          <p:nvPr>
            <p:ph idx="1" type="subTitle"/>
          </p:nvPr>
        </p:nvSpPr>
        <p:spPr>
          <a:xfrm>
            <a:off x="713225" y="3685032"/>
            <a:ext cx="3858900" cy="365700"/>
          </a:xfrm>
          <a:prstGeom prst="rect">
            <a:avLst/>
          </a:prstGeom>
          <a:solidFill>
            <a:schemeClr val="dk2"/>
          </a:solidFill>
        </p:spPr>
        <p:txBody>
          <a:bodyPr anchorCtr="0" anchor="ctr" bIns="91425" lIns="91425" spcFirstLastPara="1" rIns="91425" wrap="square" tIns="91425">
            <a:noAutofit/>
          </a:bodyPr>
          <a:lstStyle>
            <a:lvl1pPr lvl="0" rtl="0">
              <a:spcBef>
                <a:spcPts val="0"/>
              </a:spcBef>
              <a:spcAft>
                <a:spcPts val="0"/>
              </a:spcAft>
              <a:buSzPts val="1400"/>
              <a:buNone/>
              <a:defRPr sz="1500">
                <a:solidFill>
                  <a:schemeClr val="lt1"/>
                </a:solidFill>
                <a:latin typeface="Libre Franklin"/>
                <a:ea typeface="Libre Franklin"/>
                <a:cs typeface="Libre Franklin"/>
                <a:sym typeface="Libre Frankl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16" name="Google Shape;216;p30"/>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217" name="Google Shape;217;p30"/>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p:txBody>
      </p:sp>
      <p:sp>
        <p:nvSpPr>
          <p:cNvPr id="22" name="Google Shape;22;p4"/>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lvl1pPr indent="-330200" lvl="0" marL="457200" rtl="0" algn="ctr">
              <a:lnSpc>
                <a:spcPct val="100000"/>
              </a:lnSpc>
              <a:spcBef>
                <a:spcPts val="0"/>
              </a:spcBef>
              <a:spcAft>
                <a:spcPts val="0"/>
              </a:spcAft>
              <a:buSzPts val="1600"/>
              <a:buFont typeface="Mulish SemiBold"/>
              <a:buAutoNum type="arabicPeriod"/>
              <a:defRPr/>
            </a:lvl1pPr>
            <a:lvl2pPr indent="-330200" lvl="1" marL="914400" rtl="0">
              <a:lnSpc>
                <a:spcPct val="100000"/>
              </a:lnSpc>
              <a:spcBef>
                <a:spcPts val="0"/>
              </a:spcBef>
              <a:spcAft>
                <a:spcPts val="0"/>
              </a:spcAft>
              <a:buSzPts val="1600"/>
              <a:buFont typeface="Roboto Condensed Light"/>
              <a:buAutoNum type="alphaLcPeriod"/>
              <a:defRPr sz="1600"/>
            </a:lvl2pPr>
            <a:lvl3pPr indent="-330200" lvl="2" marL="1371600" rtl="0">
              <a:lnSpc>
                <a:spcPct val="100000"/>
              </a:lnSpc>
              <a:spcBef>
                <a:spcPts val="0"/>
              </a:spcBef>
              <a:spcAft>
                <a:spcPts val="0"/>
              </a:spcAft>
              <a:buSzPts val="1600"/>
              <a:buFont typeface="Roboto Condensed Light"/>
              <a:buAutoNum type="romanLcPeriod"/>
              <a:defRPr sz="1600"/>
            </a:lvl3pPr>
            <a:lvl4pPr indent="-330200" lvl="3" marL="1828800" rtl="0">
              <a:lnSpc>
                <a:spcPct val="100000"/>
              </a:lnSpc>
              <a:spcBef>
                <a:spcPts val="0"/>
              </a:spcBef>
              <a:spcAft>
                <a:spcPts val="0"/>
              </a:spcAft>
              <a:buSzPts val="1600"/>
              <a:buFont typeface="Roboto Condensed Light"/>
              <a:buAutoNum type="arabicPeriod"/>
              <a:defRPr sz="1600"/>
            </a:lvl4pPr>
            <a:lvl5pPr indent="-330200" lvl="4" marL="2286000" rtl="0">
              <a:lnSpc>
                <a:spcPct val="100000"/>
              </a:lnSpc>
              <a:spcBef>
                <a:spcPts val="0"/>
              </a:spcBef>
              <a:spcAft>
                <a:spcPts val="0"/>
              </a:spcAft>
              <a:buSzPts val="1600"/>
              <a:buFont typeface="Roboto Condensed Light"/>
              <a:buAutoNum type="alphaLcPeriod"/>
              <a:defRPr sz="1600"/>
            </a:lvl5pPr>
            <a:lvl6pPr indent="-330200" lvl="5" marL="2743200" rtl="0">
              <a:lnSpc>
                <a:spcPct val="100000"/>
              </a:lnSpc>
              <a:spcBef>
                <a:spcPts val="0"/>
              </a:spcBef>
              <a:spcAft>
                <a:spcPts val="0"/>
              </a:spcAft>
              <a:buSzPts val="1600"/>
              <a:buFont typeface="Roboto Condensed Light"/>
              <a:buAutoNum type="romanLcPeriod"/>
              <a:defRPr sz="1600"/>
            </a:lvl6pPr>
            <a:lvl7pPr indent="-330200" lvl="6" marL="3200400" rtl="0">
              <a:lnSpc>
                <a:spcPct val="100000"/>
              </a:lnSpc>
              <a:spcBef>
                <a:spcPts val="0"/>
              </a:spcBef>
              <a:spcAft>
                <a:spcPts val="0"/>
              </a:spcAft>
              <a:buSzPts val="1600"/>
              <a:buFont typeface="Roboto Condensed Light"/>
              <a:buAutoNum type="arabicPeriod"/>
              <a:defRPr sz="1600"/>
            </a:lvl7pPr>
            <a:lvl8pPr indent="-330200" lvl="7" marL="3657600" rtl="0">
              <a:lnSpc>
                <a:spcPct val="100000"/>
              </a:lnSpc>
              <a:spcBef>
                <a:spcPts val="0"/>
              </a:spcBef>
              <a:spcAft>
                <a:spcPts val="0"/>
              </a:spcAft>
              <a:buSzPts val="1600"/>
              <a:buFont typeface="Roboto Condensed Light"/>
              <a:buAutoNum type="alphaLcPeriod"/>
              <a:defRPr sz="1600"/>
            </a:lvl8pPr>
            <a:lvl9pPr indent="-330200" lvl="8" marL="4114800" rtl="0">
              <a:lnSpc>
                <a:spcPct val="100000"/>
              </a:lnSpc>
              <a:spcBef>
                <a:spcPts val="0"/>
              </a:spcBef>
              <a:spcAft>
                <a:spcPts val="0"/>
              </a:spcAft>
              <a:buSzPts val="1600"/>
              <a:buFont typeface="Roboto Condensed Light"/>
              <a:buAutoNum type="romanLcPeriod"/>
              <a:defRPr sz="1600"/>
            </a:lvl9pPr>
          </a:lstStyle>
          <a:p/>
        </p:txBody>
      </p:sp>
      <p:cxnSp>
        <p:nvCxnSpPr>
          <p:cNvPr id="23" name="Google Shape;23;p4"/>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24" name="Google Shape;24;p4"/>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5546992" y="2824352"/>
            <a:ext cx="27975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 name="Google Shape;27;p5"/>
          <p:cNvSpPr txBox="1"/>
          <p:nvPr>
            <p:ph idx="2" type="title"/>
          </p:nvPr>
        </p:nvSpPr>
        <p:spPr>
          <a:xfrm>
            <a:off x="5547292" y="1401402"/>
            <a:ext cx="2797500" cy="365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 name="Google Shape;28;p5"/>
          <p:cNvSpPr txBox="1"/>
          <p:nvPr>
            <p:ph idx="1" type="subTitle"/>
          </p:nvPr>
        </p:nvSpPr>
        <p:spPr>
          <a:xfrm>
            <a:off x="5547292" y="1770427"/>
            <a:ext cx="27975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 name="Google Shape;29;p5"/>
          <p:cNvSpPr txBox="1"/>
          <p:nvPr>
            <p:ph idx="3" type="subTitle"/>
          </p:nvPr>
        </p:nvSpPr>
        <p:spPr>
          <a:xfrm>
            <a:off x="5546992" y="3193377"/>
            <a:ext cx="27981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 name="Google Shape;30;p5"/>
          <p:cNvSpPr txBox="1"/>
          <p:nvPr>
            <p:ph idx="4"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p:txBody>
      </p:sp>
      <p:cxnSp>
        <p:nvCxnSpPr>
          <p:cNvPr id="31" name="Google Shape;31;p5"/>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32" name="Google Shape;32;p5"/>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Clr>
                <a:schemeClr val="lt1"/>
              </a:buClr>
              <a:buSzPts val="3500"/>
              <a:buNone/>
              <a:defRPr>
                <a:solidFill>
                  <a:schemeClr val="lt1"/>
                </a:solidFill>
              </a:defRPr>
            </a:lvl2pPr>
            <a:lvl3pPr lvl="2" rtl="0" algn="ctr">
              <a:spcBef>
                <a:spcPts val="0"/>
              </a:spcBef>
              <a:spcAft>
                <a:spcPts val="0"/>
              </a:spcAft>
              <a:buClr>
                <a:schemeClr val="lt1"/>
              </a:buClr>
              <a:buSzPts val="3500"/>
              <a:buNone/>
              <a:defRPr>
                <a:solidFill>
                  <a:schemeClr val="lt1"/>
                </a:solidFill>
              </a:defRPr>
            </a:lvl3pPr>
            <a:lvl4pPr lvl="3" rtl="0" algn="ctr">
              <a:spcBef>
                <a:spcPts val="0"/>
              </a:spcBef>
              <a:spcAft>
                <a:spcPts val="0"/>
              </a:spcAft>
              <a:buClr>
                <a:schemeClr val="lt1"/>
              </a:buClr>
              <a:buSzPts val="3500"/>
              <a:buNone/>
              <a:defRPr>
                <a:solidFill>
                  <a:schemeClr val="lt1"/>
                </a:solidFill>
              </a:defRPr>
            </a:lvl4pPr>
            <a:lvl5pPr lvl="4" rtl="0" algn="ctr">
              <a:spcBef>
                <a:spcPts val="0"/>
              </a:spcBef>
              <a:spcAft>
                <a:spcPts val="0"/>
              </a:spcAft>
              <a:buClr>
                <a:schemeClr val="lt1"/>
              </a:buClr>
              <a:buSzPts val="3500"/>
              <a:buNone/>
              <a:defRPr>
                <a:solidFill>
                  <a:schemeClr val="lt1"/>
                </a:solidFill>
              </a:defRPr>
            </a:lvl5pPr>
            <a:lvl6pPr lvl="5" rtl="0" algn="ctr">
              <a:spcBef>
                <a:spcPts val="0"/>
              </a:spcBef>
              <a:spcAft>
                <a:spcPts val="0"/>
              </a:spcAft>
              <a:buClr>
                <a:schemeClr val="lt1"/>
              </a:buClr>
              <a:buSzPts val="3500"/>
              <a:buNone/>
              <a:defRPr>
                <a:solidFill>
                  <a:schemeClr val="lt1"/>
                </a:solidFill>
              </a:defRPr>
            </a:lvl6pPr>
            <a:lvl7pPr lvl="6" rtl="0" algn="ctr">
              <a:spcBef>
                <a:spcPts val="0"/>
              </a:spcBef>
              <a:spcAft>
                <a:spcPts val="0"/>
              </a:spcAft>
              <a:buClr>
                <a:schemeClr val="lt1"/>
              </a:buClr>
              <a:buSzPts val="3500"/>
              <a:buNone/>
              <a:defRPr>
                <a:solidFill>
                  <a:schemeClr val="lt1"/>
                </a:solidFill>
              </a:defRPr>
            </a:lvl7pPr>
            <a:lvl8pPr lvl="7" rtl="0" algn="ctr">
              <a:spcBef>
                <a:spcPts val="0"/>
              </a:spcBef>
              <a:spcAft>
                <a:spcPts val="0"/>
              </a:spcAft>
              <a:buClr>
                <a:schemeClr val="lt1"/>
              </a:buClr>
              <a:buSzPts val="3500"/>
              <a:buNone/>
              <a:defRPr>
                <a:solidFill>
                  <a:schemeClr val="lt1"/>
                </a:solidFill>
              </a:defRPr>
            </a:lvl8pPr>
            <a:lvl9pPr lvl="8" rtl="0" algn="ctr">
              <a:spcBef>
                <a:spcPts val="0"/>
              </a:spcBef>
              <a:spcAft>
                <a:spcPts val="0"/>
              </a:spcAft>
              <a:buClr>
                <a:schemeClr val="lt1"/>
              </a:buClr>
              <a:buSzPts val="3500"/>
              <a:buNone/>
              <a:defRPr>
                <a:solidFill>
                  <a:schemeClr val="lt1"/>
                </a:solidFill>
              </a:defRPr>
            </a:lvl9pPr>
          </a:lstStyle>
          <a:p/>
        </p:txBody>
      </p:sp>
      <p:cxnSp>
        <p:nvCxnSpPr>
          <p:cNvPr id="35" name="Google Shape;35;p6"/>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36" name="Google Shape;36;p6"/>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txBox="1"/>
          <p:nvPr>
            <p:ph idx="1" type="body"/>
          </p:nvPr>
        </p:nvSpPr>
        <p:spPr>
          <a:xfrm>
            <a:off x="714000" y="1622696"/>
            <a:ext cx="4668000" cy="2194500"/>
          </a:xfrm>
          <a:prstGeom prst="rect">
            <a:avLst/>
          </a:prstGeom>
        </p:spPr>
        <p:txBody>
          <a:bodyPr anchorCtr="0" anchor="ctr" bIns="91425" lIns="91425" spcFirstLastPara="1" rIns="91425" wrap="square" tIns="91425">
            <a:noAutofit/>
          </a:bodyPr>
          <a:lstStyle>
            <a:lvl1pPr indent="-330200" lvl="0" marL="457200" rtl="0">
              <a:lnSpc>
                <a:spcPct val="100000"/>
              </a:lnSpc>
              <a:spcBef>
                <a:spcPts val="0"/>
              </a:spcBef>
              <a:spcAft>
                <a:spcPts val="0"/>
              </a:spcAft>
              <a:buClr>
                <a:schemeClr val="dk2"/>
              </a:buClr>
              <a:buSzPts val="1600"/>
              <a:buFont typeface="Nunito Light"/>
              <a:buChar char="●"/>
              <a:defRPr/>
            </a:lvl1pPr>
            <a:lvl2pPr indent="-330200" lvl="1" marL="914400" rtl="0">
              <a:lnSpc>
                <a:spcPct val="100000"/>
              </a:lnSpc>
              <a:spcBef>
                <a:spcPts val="0"/>
              </a:spcBef>
              <a:spcAft>
                <a:spcPts val="0"/>
              </a:spcAft>
              <a:buSzPts val="1600"/>
              <a:buFont typeface="Nunito Light"/>
              <a:buChar char="○"/>
              <a:defRPr/>
            </a:lvl2pPr>
            <a:lvl3pPr indent="-323850" lvl="2" marL="1371600" rtl="0">
              <a:lnSpc>
                <a:spcPct val="100000"/>
              </a:lnSpc>
              <a:spcBef>
                <a:spcPts val="1600"/>
              </a:spcBef>
              <a:spcAft>
                <a:spcPts val="0"/>
              </a:spcAft>
              <a:buSzPts val="1500"/>
              <a:buFont typeface="Nunito Light"/>
              <a:buChar char="■"/>
              <a:defRPr/>
            </a:lvl3pPr>
            <a:lvl4pPr indent="-323850" lvl="3" marL="1828800" rtl="0">
              <a:lnSpc>
                <a:spcPct val="100000"/>
              </a:lnSpc>
              <a:spcBef>
                <a:spcPts val="1600"/>
              </a:spcBef>
              <a:spcAft>
                <a:spcPts val="0"/>
              </a:spcAft>
              <a:buSzPts val="1500"/>
              <a:buFont typeface="Nunito Light"/>
              <a:buChar char="●"/>
              <a:defRPr/>
            </a:lvl4pPr>
            <a:lvl5pPr indent="-317500" lvl="4" marL="2286000" rtl="0">
              <a:lnSpc>
                <a:spcPct val="100000"/>
              </a:lnSpc>
              <a:spcBef>
                <a:spcPts val="1600"/>
              </a:spcBef>
              <a:spcAft>
                <a:spcPts val="0"/>
              </a:spcAft>
              <a:buSzPts val="1400"/>
              <a:buFont typeface="Nunito Light"/>
              <a:buChar char="○"/>
              <a:defRPr/>
            </a:lvl5pPr>
            <a:lvl6pPr indent="-317500" lvl="5" marL="2743200" rtl="0">
              <a:lnSpc>
                <a:spcPct val="100000"/>
              </a:lnSpc>
              <a:spcBef>
                <a:spcPts val="1600"/>
              </a:spcBef>
              <a:spcAft>
                <a:spcPts val="0"/>
              </a:spcAft>
              <a:buSzPts val="1400"/>
              <a:buFont typeface="Nunito Light"/>
              <a:buChar char="■"/>
              <a:defRPr/>
            </a:lvl6pPr>
            <a:lvl7pPr indent="-311150" lvl="6" marL="3200400" rtl="0">
              <a:lnSpc>
                <a:spcPct val="100000"/>
              </a:lnSpc>
              <a:spcBef>
                <a:spcPts val="1600"/>
              </a:spcBef>
              <a:spcAft>
                <a:spcPts val="0"/>
              </a:spcAft>
              <a:buSzPts val="1300"/>
              <a:buFont typeface="Nunito Light"/>
              <a:buChar char="●"/>
              <a:defRPr/>
            </a:lvl7pPr>
            <a:lvl8pPr indent="-311150" lvl="7" marL="3657600" rtl="0">
              <a:lnSpc>
                <a:spcPct val="100000"/>
              </a:lnSpc>
              <a:spcBef>
                <a:spcPts val="1600"/>
              </a:spcBef>
              <a:spcAft>
                <a:spcPts val="0"/>
              </a:spcAft>
              <a:buSzPts val="1300"/>
              <a:buFont typeface="Nunito Light"/>
              <a:buChar char="○"/>
              <a:defRPr/>
            </a:lvl8pPr>
            <a:lvl9pPr indent="-317500" lvl="8" marL="4114800" rtl="0">
              <a:lnSpc>
                <a:spcPct val="100000"/>
              </a:lnSpc>
              <a:spcBef>
                <a:spcPts val="1600"/>
              </a:spcBef>
              <a:spcAft>
                <a:spcPts val="1600"/>
              </a:spcAft>
              <a:buSzPts val="1400"/>
              <a:buFont typeface="Nunito Light"/>
              <a:buChar char="■"/>
              <a:defRPr/>
            </a:lvl9pPr>
          </a:lstStyle>
          <a:p/>
        </p:txBody>
      </p:sp>
      <p:sp>
        <p:nvSpPr>
          <p:cNvPr id="39" name="Google Shape;39;p7"/>
          <p:cNvSpPr txBox="1"/>
          <p:nvPr>
            <p:ph type="title"/>
          </p:nvPr>
        </p:nvSpPr>
        <p:spPr>
          <a:xfrm>
            <a:off x="720000" y="365760"/>
            <a:ext cx="7704000" cy="548700"/>
          </a:xfrm>
          <a:prstGeom prst="rect">
            <a:avLst/>
          </a:prstGeom>
          <a:noFill/>
        </p:spPr>
        <p:txBody>
          <a:bodyPr anchorCtr="0" anchor="t" bIns="91425" lIns="91425" spcFirstLastPara="1" rIns="91425" wrap="square" tIns="91425">
            <a:noAutofit/>
          </a:bodyPr>
          <a:lstStyle>
            <a:lvl1pPr lvl="0" rtl="0" algn="l">
              <a:spcBef>
                <a:spcPts val="0"/>
              </a:spcBef>
              <a:spcAft>
                <a:spcPts val="0"/>
              </a:spcAft>
              <a:buSzPts val="28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40" name="Google Shape;40;p7"/>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cxnSp>
        <p:nvCxnSpPr>
          <p:cNvPr id="41" name="Google Shape;41;p7"/>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3959886" y="1482300"/>
            <a:ext cx="4470600" cy="2178900"/>
          </a:xfrm>
          <a:prstGeom prst="rect">
            <a:avLst/>
          </a:prstGeom>
        </p:spPr>
        <p:txBody>
          <a:bodyPr anchorCtr="0" anchor="t" bIns="91425" lIns="91425" spcFirstLastPara="1" rIns="91425" wrap="square" tIns="91425">
            <a:noAutofit/>
          </a:bodyPr>
          <a:lstStyle>
            <a:lvl1pPr lvl="0" algn="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cxnSp>
        <p:nvCxnSpPr>
          <p:cNvPr id="44" name="Google Shape;44;p8"/>
          <p:cNvCxnSpPr/>
          <p:nvPr/>
        </p:nvCxnSpPr>
        <p:spPr>
          <a:xfrm>
            <a:off x="8802305"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45" name="Google Shape;45;p8"/>
          <p:cNvCxnSpPr/>
          <p:nvPr/>
        </p:nvCxnSpPr>
        <p:spPr>
          <a:xfrm rot="10800000">
            <a:off x="701455"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txBox="1"/>
          <p:nvPr>
            <p:ph type="title"/>
          </p:nvPr>
        </p:nvSpPr>
        <p:spPr>
          <a:xfrm>
            <a:off x="738450" y="1611000"/>
            <a:ext cx="4358400" cy="822900"/>
          </a:xfrm>
          <a:prstGeom prst="rect">
            <a:avLst/>
          </a:prstGeom>
          <a:noFill/>
        </p:spPr>
        <p:txBody>
          <a:bodyPr anchorCtr="0" anchor="ctr" bIns="91425" lIns="91425" spcFirstLastPara="1" rIns="91425" wrap="square" tIns="91425">
            <a:noAutofit/>
          </a:bodyPr>
          <a:lstStyle>
            <a:lvl1pPr lvl="0" rtl="0" algn="l">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9"/>
          <p:cNvSpPr txBox="1"/>
          <p:nvPr>
            <p:ph idx="1" type="subTitle"/>
          </p:nvPr>
        </p:nvSpPr>
        <p:spPr>
          <a:xfrm>
            <a:off x="738450" y="2435099"/>
            <a:ext cx="4358400" cy="1097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cxnSp>
        <p:nvCxnSpPr>
          <p:cNvPr id="49" name="Google Shape;49;p9"/>
          <p:cNvCxnSpPr/>
          <p:nvPr/>
        </p:nvCxnSpPr>
        <p:spPr>
          <a:xfrm>
            <a:off x="329850" y="550225"/>
            <a:ext cx="0" cy="4053300"/>
          </a:xfrm>
          <a:prstGeom prst="straightConnector1">
            <a:avLst/>
          </a:prstGeom>
          <a:noFill/>
          <a:ln cap="flat" cmpd="sng" w="9525">
            <a:solidFill>
              <a:schemeClr val="dk2"/>
            </a:solidFill>
            <a:prstDash val="solid"/>
            <a:round/>
            <a:headEnd len="med" w="med" type="none"/>
            <a:tailEnd len="med" w="med" type="none"/>
          </a:ln>
        </p:spPr>
      </p:cxnSp>
      <p:cxnSp>
        <p:nvCxnSpPr>
          <p:cNvPr id="50" name="Google Shape;50;p9"/>
          <p:cNvCxnSpPr/>
          <p:nvPr/>
        </p:nvCxnSpPr>
        <p:spPr>
          <a:xfrm>
            <a:off x="3847300" y="4905800"/>
            <a:ext cx="4583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type="title"/>
          </p:nvPr>
        </p:nvSpPr>
        <p:spPr>
          <a:xfrm>
            <a:off x="3847075" y="3592925"/>
            <a:ext cx="4583700" cy="10065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3000"/>
              <a:buNone/>
              <a:defRPr>
                <a:solidFill>
                  <a:schemeClr val="lt1"/>
                </a:solidFill>
                <a:highlight>
                  <a:schemeClr val="dk2"/>
                </a:highlight>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cxnSp>
        <p:nvCxnSpPr>
          <p:cNvPr id="53" name="Google Shape;53;p10"/>
          <p:cNvCxnSpPr/>
          <p:nvPr/>
        </p:nvCxnSpPr>
        <p:spPr>
          <a:xfrm rot="10800000">
            <a:off x="701455" y="4905800"/>
            <a:ext cx="4583400" cy="0"/>
          </a:xfrm>
          <a:prstGeom prst="straightConnector1">
            <a:avLst/>
          </a:prstGeom>
          <a:noFill/>
          <a:ln cap="flat" cmpd="sng" w="9525">
            <a:solidFill>
              <a:schemeClr val="lt1"/>
            </a:solidFill>
            <a:prstDash val="solid"/>
            <a:round/>
            <a:headEnd len="med" w="med" type="none"/>
            <a:tailEnd len="med" w="med" type="none"/>
          </a:ln>
        </p:spPr>
      </p:cxnSp>
      <p:cxnSp>
        <p:nvCxnSpPr>
          <p:cNvPr id="54" name="Google Shape;54;p10"/>
          <p:cNvCxnSpPr/>
          <p:nvPr/>
        </p:nvCxnSpPr>
        <p:spPr>
          <a:xfrm>
            <a:off x="8802305" y="550225"/>
            <a:ext cx="0" cy="40533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4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7750" y="365760"/>
            <a:ext cx="7708500" cy="548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Italiana"/>
              <a:buNone/>
              <a:defRPr b="1" sz="3000">
                <a:solidFill>
                  <a:schemeClr val="dk1"/>
                </a:solidFill>
                <a:latin typeface="Italiana"/>
                <a:ea typeface="Italiana"/>
                <a:cs typeface="Italiana"/>
                <a:sym typeface="Italiana"/>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692700" y="1351875"/>
            <a:ext cx="7711800" cy="32475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1pPr>
            <a:lvl2pPr indent="-317500" lvl="1" marL="9144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2pPr>
            <a:lvl3pPr indent="-317500" lvl="2" marL="13716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3pPr>
            <a:lvl4pPr indent="-317500" lvl="3" marL="18288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4pPr>
            <a:lvl5pPr indent="-317500" lvl="4" marL="22860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5pPr>
            <a:lvl6pPr indent="-317500" lvl="5" marL="27432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6pPr>
            <a:lvl7pPr indent="-317500" lvl="6" marL="32004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7pPr>
            <a:lvl8pPr indent="-317500" lvl="7" marL="36576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8pPr>
            <a:lvl9pPr indent="-317500" lvl="8" marL="4114800">
              <a:lnSpc>
                <a:spcPct val="100000"/>
              </a:lnSpc>
              <a:spcBef>
                <a:spcPts val="0"/>
              </a:spcBef>
              <a:spcAft>
                <a:spcPts val="0"/>
              </a:spcAft>
              <a:buClr>
                <a:schemeClr val="dk1"/>
              </a:buClr>
              <a:buSzPts val="1400"/>
              <a:buFont typeface="Libre Franklin"/>
              <a:buChar char="■"/>
              <a:defRPr>
                <a:solidFill>
                  <a:schemeClr val="dk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89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s://www.icelandicnow.com/icelandic-for-beginners" TargetMode="Externa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21" name="Shape 221"/>
        <p:cNvGrpSpPr/>
        <p:nvPr/>
      </p:nvGrpSpPr>
      <p:grpSpPr>
        <a:xfrm>
          <a:off x="0" y="0"/>
          <a:ext cx="0" cy="0"/>
          <a:chOff x="0" y="0"/>
          <a:chExt cx="0" cy="0"/>
        </a:xfrm>
      </p:grpSpPr>
      <p:sp>
        <p:nvSpPr>
          <p:cNvPr id="222" name="Google Shape;222;p31"/>
          <p:cNvSpPr txBox="1"/>
          <p:nvPr>
            <p:ph type="ctrTitle"/>
          </p:nvPr>
        </p:nvSpPr>
        <p:spPr>
          <a:xfrm>
            <a:off x="685950" y="429900"/>
            <a:ext cx="5081700" cy="31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Icelandic Prepositions and Spatial Relations</a:t>
            </a:r>
            <a:endParaRPr>
              <a:latin typeface="Libre Franklin"/>
              <a:ea typeface="Libre Franklin"/>
              <a:cs typeface="Libre Franklin"/>
              <a:sym typeface="Libre Franklin"/>
            </a:endParaRPr>
          </a:p>
        </p:txBody>
      </p:sp>
      <p:sp>
        <p:nvSpPr>
          <p:cNvPr id="223" name="Google Shape;223;p31"/>
          <p:cNvSpPr txBox="1"/>
          <p:nvPr>
            <p:ph idx="1" type="subTitle"/>
          </p:nvPr>
        </p:nvSpPr>
        <p:spPr>
          <a:xfrm>
            <a:off x="713225" y="3685032"/>
            <a:ext cx="3858900" cy="36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Presentation by Tbrennan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77" name="Shape 277"/>
        <p:cNvGrpSpPr/>
        <p:nvPr/>
      </p:nvGrpSpPr>
      <p:grpSpPr>
        <a:xfrm>
          <a:off x="0" y="0"/>
          <a:ext cx="0" cy="0"/>
          <a:chOff x="0" y="0"/>
          <a:chExt cx="0" cy="0"/>
        </a:xfrm>
      </p:grpSpPr>
      <p:sp>
        <p:nvSpPr>
          <p:cNvPr id="278" name="Google Shape;278;p40"/>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Til</a:t>
            </a:r>
            <a:endParaRPr/>
          </a:p>
        </p:txBody>
      </p:sp>
      <p:sp>
        <p:nvSpPr>
          <p:cNvPr id="279" name="Google Shape;279;p40"/>
          <p:cNvSpPr txBox="1"/>
          <p:nvPr>
            <p:ph idx="1" type="body"/>
          </p:nvPr>
        </p:nvSpPr>
        <p:spPr>
          <a:xfrm>
            <a:off x="719991" y="1106959"/>
            <a:ext cx="7704000" cy="354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1800"/>
              <a:t>Til</a:t>
            </a:r>
            <a:r>
              <a:rPr lang="en" sz="1800"/>
              <a:t>’s basic meaning is “To.” </a:t>
            </a:r>
            <a:endParaRPr sz="1800"/>
          </a:p>
          <a:p>
            <a:pPr indent="0" lvl="0" marL="457200" rtl="0" algn="l">
              <a:spcBef>
                <a:spcPts val="0"/>
              </a:spcBef>
              <a:spcAft>
                <a:spcPts val="0"/>
              </a:spcAft>
              <a:buNone/>
            </a:pPr>
            <a:r>
              <a:t/>
            </a:r>
            <a:endParaRPr sz="1800"/>
          </a:p>
          <a:p>
            <a:pPr indent="-355600" lvl="0" marL="457200" rtl="0" algn="l">
              <a:spcBef>
                <a:spcPts val="0"/>
              </a:spcBef>
              <a:spcAft>
                <a:spcPts val="0"/>
              </a:spcAft>
              <a:buSzPts val="2000"/>
              <a:buChar char="●"/>
            </a:pPr>
            <a:r>
              <a:rPr b="1" lang="en" sz="1800"/>
              <a:t>Til </a:t>
            </a:r>
            <a:r>
              <a:rPr lang="en" sz="1800"/>
              <a:t>is used to express going “To” a city, state, country, or person </a:t>
            </a:r>
            <a:endParaRPr sz="1800"/>
          </a:p>
          <a:p>
            <a:pPr indent="-330200" lvl="1" marL="914400" rtl="0" algn="l">
              <a:spcBef>
                <a:spcPts val="0"/>
              </a:spcBef>
              <a:spcAft>
                <a:spcPts val="0"/>
              </a:spcAft>
              <a:buSzPts val="1600"/>
              <a:buChar char="○"/>
            </a:pPr>
            <a:r>
              <a:rPr i="1" lang="en"/>
              <a:t>Example: </a:t>
            </a:r>
            <a:r>
              <a:rPr i="1" lang="en"/>
              <a:t>Ég fer </a:t>
            </a:r>
            <a:r>
              <a:rPr b="1" i="1" lang="en"/>
              <a:t>til </a:t>
            </a:r>
            <a:r>
              <a:rPr i="1" lang="en"/>
              <a:t>Bandaríkjanna.</a:t>
            </a:r>
            <a:endParaRPr i="1"/>
          </a:p>
          <a:p>
            <a:pPr indent="-330200" lvl="1" marL="914400" rtl="0" algn="l">
              <a:spcBef>
                <a:spcPts val="0"/>
              </a:spcBef>
              <a:spcAft>
                <a:spcPts val="0"/>
              </a:spcAft>
              <a:buSzPts val="1600"/>
              <a:buChar char="○"/>
            </a:pPr>
            <a:r>
              <a:rPr i="1" lang="en"/>
              <a:t>Example: Hann fór </a:t>
            </a:r>
            <a:r>
              <a:rPr b="1" i="1" lang="en"/>
              <a:t>til </a:t>
            </a:r>
            <a:r>
              <a:rPr i="1" lang="en"/>
              <a:t>Englands.</a:t>
            </a:r>
            <a:endParaRPr i="1"/>
          </a:p>
          <a:p>
            <a:pPr indent="-330200" lvl="1" marL="914400" rtl="0" algn="l">
              <a:spcBef>
                <a:spcPts val="0"/>
              </a:spcBef>
              <a:spcAft>
                <a:spcPts val="0"/>
              </a:spcAft>
              <a:buSzPts val="1600"/>
              <a:buChar char="○"/>
            </a:pPr>
            <a:r>
              <a:rPr i="1" lang="en"/>
              <a:t>Example: Við ætlum að fara </a:t>
            </a:r>
            <a:r>
              <a:rPr b="1" i="1" lang="en"/>
              <a:t>til</a:t>
            </a:r>
            <a:r>
              <a:rPr i="1" lang="en"/>
              <a:t> Spánar.</a:t>
            </a:r>
            <a:endParaRPr i="1"/>
          </a:p>
          <a:p>
            <a:pPr indent="-342900" lvl="1" marL="914400" rtl="0" algn="l">
              <a:spcBef>
                <a:spcPts val="0"/>
              </a:spcBef>
              <a:spcAft>
                <a:spcPts val="0"/>
              </a:spcAft>
              <a:buSzPts val="1800"/>
              <a:buChar char="○"/>
            </a:pPr>
            <a:r>
              <a:rPr i="1" lang="en"/>
              <a:t>Example: Kastaðu boltanum</a:t>
            </a:r>
            <a:r>
              <a:rPr b="1" i="1" lang="en"/>
              <a:t> til</a:t>
            </a:r>
            <a:r>
              <a:rPr i="1" lang="en"/>
              <a:t> mín.</a:t>
            </a:r>
            <a:r>
              <a:rPr i="1" lang="en" sz="1800"/>
              <a:t> </a:t>
            </a:r>
            <a:endParaRPr i="1" sz="1800"/>
          </a:p>
        </p:txBody>
      </p:sp>
      <p:pic>
        <p:nvPicPr>
          <p:cNvPr id="280" name="Google Shape;280;p40"/>
          <p:cNvPicPr preferRelativeResize="0"/>
          <p:nvPr/>
        </p:nvPicPr>
        <p:blipFill rotWithShape="1">
          <a:blip r:embed="rId3">
            <a:alphaModFix/>
          </a:blip>
          <a:srcRect b="0" l="-5840" r="-8904" t="0"/>
          <a:stretch/>
        </p:blipFill>
        <p:spPr>
          <a:xfrm>
            <a:off x="5160825" y="1988975"/>
            <a:ext cx="3733900" cy="32540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84" name="Shape 284"/>
        <p:cNvGrpSpPr/>
        <p:nvPr/>
      </p:nvGrpSpPr>
      <p:grpSpPr>
        <a:xfrm>
          <a:off x="0" y="0"/>
          <a:ext cx="0" cy="0"/>
          <a:chOff x="0" y="0"/>
          <a:chExt cx="0" cy="0"/>
        </a:xfrm>
      </p:grpSpPr>
      <p:sp>
        <p:nvSpPr>
          <p:cNvPr id="285" name="Google Shape;285;p41"/>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Frá</a:t>
            </a:r>
            <a:endParaRPr/>
          </a:p>
        </p:txBody>
      </p:sp>
      <p:sp>
        <p:nvSpPr>
          <p:cNvPr id="286" name="Google Shape;286;p41"/>
          <p:cNvSpPr txBox="1"/>
          <p:nvPr>
            <p:ph idx="1" type="body"/>
          </p:nvPr>
        </p:nvSpPr>
        <p:spPr>
          <a:xfrm>
            <a:off x="719991" y="1106959"/>
            <a:ext cx="7704000" cy="354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1800"/>
              <a:t>The counterpart of</a:t>
            </a:r>
            <a:r>
              <a:rPr b="1" lang="en" sz="1800"/>
              <a:t> Til</a:t>
            </a:r>
            <a:r>
              <a:rPr lang="en" sz="1800"/>
              <a:t> is </a:t>
            </a:r>
            <a:r>
              <a:rPr b="1" lang="en" sz="1800"/>
              <a:t>Frá</a:t>
            </a:r>
            <a:r>
              <a:rPr lang="en" sz="1800"/>
              <a:t>. Its basic meaning is “From”</a:t>
            </a:r>
            <a:endParaRPr sz="1800"/>
          </a:p>
          <a:p>
            <a:pPr indent="-342900" lvl="1" marL="914400" rtl="0" algn="l">
              <a:spcBef>
                <a:spcPts val="0"/>
              </a:spcBef>
              <a:spcAft>
                <a:spcPts val="0"/>
              </a:spcAft>
              <a:buSzPts val="1800"/>
              <a:buChar char="○"/>
            </a:pPr>
            <a:r>
              <a:rPr i="1" lang="en" sz="1800"/>
              <a:t>Example: </a:t>
            </a:r>
            <a:r>
              <a:rPr i="1" lang="en" sz="1800"/>
              <a:t>Hann fór </a:t>
            </a:r>
            <a:r>
              <a:rPr b="1" i="1" lang="en" sz="1800"/>
              <a:t>frá</a:t>
            </a:r>
            <a:r>
              <a:rPr i="1" lang="en" sz="1800"/>
              <a:t> Íslandi.</a:t>
            </a:r>
            <a:endParaRPr i="1" sz="1800"/>
          </a:p>
          <a:p>
            <a:pPr indent="-342900" lvl="1" marL="914400" rtl="0" algn="l">
              <a:spcBef>
                <a:spcPts val="0"/>
              </a:spcBef>
              <a:spcAft>
                <a:spcPts val="0"/>
              </a:spcAft>
              <a:buSzPts val="1800"/>
              <a:buChar char="○"/>
            </a:pPr>
            <a:r>
              <a:rPr i="1" lang="en" sz="1800"/>
              <a:t>Example: Taktu það </a:t>
            </a:r>
            <a:r>
              <a:rPr b="1" i="1" lang="en" sz="1800"/>
              <a:t>frá </a:t>
            </a:r>
            <a:r>
              <a:rPr i="1" lang="en" sz="1800"/>
              <a:t>honum. </a:t>
            </a:r>
            <a:endParaRPr i="1" sz="1800"/>
          </a:p>
          <a:p>
            <a:pPr indent="0" lvl="0" marL="914400" rtl="0" algn="l">
              <a:spcBef>
                <a:spcPts val="0"/>
              </a:spcBef>
              <a:spcAft>
                <a:spcPts val="0"/>
              </a:spcAft>
              <a:buNone/>
            </a:pPr>
            <a:r>
              <a:t/>
            </a:r>
            <a:endParaRPr sz="1800"/>
          </a:p>
          <a:p>
            <a:pPr indent="0" lvl="0" marL="0" rtl="0" algn="l">
              <a:spcBef>
                <a:spcPts val="0"/>
              </a:spcBef>
              <a:spcAft>
                <a:spcPts val="0"/>
              </a:spcAft>
              <a:buNone/>
            </a:pPr>
            <a:r>
              <a:t/>
            </a:r>
            <a:endParaRPr b="1" sz="1800"/>
          </a:p>
        </p:txBody>
      </p:sp>
      <p:pic>
        <p:nvPicPr>
          <p:cNvPr id="287" name="Google Shape;287;p41"/>
          <p:cNvPicPr preferRelativeResize="0"/>
          <p:nvPr/>
        </p:nvPicPr>
        <p:blipFill rotWithShape="1">
          <a:blip r:embed="rId3">
            <a:alphaModFix/>
          </a:blip>
          <a:srcRect b="0" l="-3803" r="-2432" t="0"/>
          <a:stretch/>
        </p:blipFill>
        <p:spPr>
          <a:xfrm>
            <a:off x="5080450" y="2436550"/>
            <a:ext cx="3044777" cy="20291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91" name="Shape 291"/>
        <p:cNvGrpSpPr/>
        <p:nvPr/>
      </p:nvGrpSpPr>
      <p:grpSpPr>
        <a:xfrm>
          <a:off x="0" y="0"/>
          <a:ext cx="0" cy="0"/>
          <a:chOff x="0" y="0"/>
          <a:chExt cx="0" cy="0"/>
        </a:xfrm>
      </p:grpSpPr>
      <p:sp>
        <p:nvSpPr>
          <p:cNvPr id="292" name="Google Shape;292;p42"/>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Að</a:t>
            </a:r>
            <a:endParaRPr/>
          </a:p>
        </p:txBody>
      </p:sp>
      <p:sp>
        <p:nvSpPr>
          <p:cNvPr id="293" name="Google Shape;293;p42"/>
          <p:cNvSpPr txBox="1"/>
          <p:nvPr>
            <p:ph idx="1" type="body"/>
          </p:nvPr>
        </p:nvSpPr>
        <p:spPr>
          <a:xfrm>
            <a:off x="719991" y="1106959"/>
            <a:ext cx="7704000" cy="354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1800"/>
              <a:t>Að’s </a:t>
            </a:r>
            <a:r>
              <a:rPr lang="en" sz="1800"/>
              <a:t>basic meaning is “Toward.” It implies movement to but not necessarily stopping or making it to a location.</a:t>
            </a:r>
            <a:endParaRPr sz="1800"/>
          </a:p>
          <a:p>
            <a:pPr indent="-330200" lvl="1" marL="914400" rtl="0" algn="l">
              <a:spcBef>
                <a:spcPts val="0"/>
              </a:spcBef>
              <a:spcAft>
                <a:spcPts val="0"/>
              </a:spcAft>
              <a:buSzPts val="1600"/>
              <a:buChar char="○"/>
            </a:pPr>
            <a:r>
              <a:rPr i="1" lang="en"/>
              <a:t>Example: Hann gekk </a:t>
            </a:r>
            <a:r>
              <a:rPr b="1" i="1" lang="en"/>
              <a:t>að </a:t>
            </a:r>
            <a:r>
              <a:rPr i="1" lang="en"/>
              <a:t>húsinu.</a:t>
            </a:r>
            <a:endParaRPr i="1"/>
          </a:p>
          <a:p>
            <a:pPr indent="0" lvl="0" marL="457200" rtl="0" algn="l">
              <a:spcBef>
                <a:spcPts val="0"/>
              </a:spcBef>
              <a:spcAft>
                <a:spcPts val="0"/>
              </a:spcAft>
              <a:buNone/>
            </a:pPr>
            <a:r>
              <a:t/>
            </a:r>
            <a:endParaRPr sz="1800"/>
          </a:p>
          <a:p>
            <a:pPr indent="-355600" lvl="0" marL="457200" rtl="0" algn="l">
              <a:spcBef>
                <a:spcPts val="0"/>
              </a:spcBef>
              <a:spcAft>
                <a:spcPts val="0"/>
              </a:spcAft>
              <a:buSzPts val="2000"/>
              <a:buChar char="●"/>
            </a:pPr>
            <a:r>
              <a:rPr b="1" lang="en" sz="1800"/>
              <a:t>Að</a:t>
            </a:r>
            <a:r>
              <a:rPr lang="en" sz="1800"/>
              <a:t> is also used with places that are stops along a path. For that reason, a one-way bus route to Reykjavik would use </a:t>
            </a:r>
            <a:r>
              <a:rPr b="1" lang="en" sz="1800"/>
              <a:t>Til</a:t>
            </a:r>
            <a:r>
              <a:rPr lang="en" sz="1800"/>
              <a:t>, but, if Reykjavík was just a single stop on a longer route, </a:t>
            </a:r>
            <a:r>
              <a:rPr b="1" lang="en" sz="1800"/>
              <a:t>Að </a:t>
            </a:r>
            <a:r>
              <a:rPr lang="en" sz="1800"/>
              <a:t>would be used.</a:t>
            </a:r>
            <a:endParaRPr sz="1800"/>
          </a:p>
          <a:p>
            <a:pPr indent="-330200" lvl="1" marL="914400" rtl="0" algn="l">
              <a:spcBef>
                <a:spcPts val="0"/>
              </a:spcBef>
              <a:spcAft>
                <a:spcPts val="0"/>
              </a:spcAft>
              <a:buSzPts val="1600"/>
              <a:buChar char="○"/>
            </a:pPr>
            <a:r>
              <a:rPr i="1" lang="en"/>
              <a:t>Rútan fer</a:t>
            </a:r>
            <a:r>
              <a:rPr b="1" i="1" lang="en"/>
              <a:t> til</a:t>
            </a:r>
            <a:r>
              <a:rPr i="1" lang="en"/>
              <a:t> Reykjavíkur. </a:t>
            </a:r>
            <a:endParaRPr i="1"/>
          </a:p>
          <a:p>
            <a:pPr indent="-330200" lvl="1" marL="914400" rtl="0" algn="l">
              <a:spcBef>
                <a:spcPts val="0"/>
              </a:spcBef>
              <a:spcAft>
                <a:spcPts val="0"/>
              </a:spcAft>
              <a:buSzPts val="1600"/>
              <a:buChar char="○"/>
            </a:pPr>
            <a:r>
              <a:rPr i="1" lang="en"/>
              <a:t>Rútan fer</a:t>
            </a:r>
            <a:r>
              <a:rPr b="1" i="1" lang="en"/>
              <a:t> að</a:t>
            </a:r>
            <a:r>
              <a:rPr i="1" lang="en"/>
              <a:t> Reykjavík.</a:t>
            </a:r>
            <a:endParaRPr i="1"/>
          </a:p>
        </p:txBody>
      </p:sp>
      <p:pic>
        <p:nvPicPr>
          <p:cNvPr id="294" name="Google Shape;294;p42"/>
          <p:cNvPicPr preferRelativeResize="0"/>
          <p:nvPr/>
        </p:nvPicPr>
        <p:blipFill rotWithShape="1">
          <a:blip r:embed="rId3">
            <a:alphaModFix/>
          </a:blip>
          <a:srcRect b="0" l="-4416" r="0" t="0"/>
          <a:stretch/>
        </p:blipFill>
        <p:spPr>
          <a:xfrm>
            <a:off x="5200750" y="3215425"/>
            <a:ext cx="3462900" cy="1724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98" name="Shape 298"/>
        <p:cNvGrpSpPr/>
        <p:nvPr/>
      </p:nvGrpSpPr>
      <p:grpSpPr>
        <a:xfrm>
          <a:off x="0" y="0"/>
          <a:ext cx="0" cy="0"/>
          <a:chOff x="0" y="0"/>
          <a:chExt cx="0" cy="0"/>
        </a:xfrm>
      </p:grpSpPr>
      <p:sp>
        <p:nvSpPr>
          <p:cNvPr id="299" name="Google Shape;299;p43"/>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Fyrir</a:t>
            </a:r>
            <a:endParaRPr/>
          </a:p>
        </p:txBody>
      </p:sp>
      <p:sp>
        <p:nvSpPr>
          <p:cNvPr id="300" name="Google Shape;300;p43"/>
          <p:cNvSpPr txBox="1"/>
          <p:nvPr>
            <p:ph idx="1" type="body"/>
          </p:nvPr>
        </p:nvSpPr>
        <p:spPr>
          <a:xfrm>
            <a:off x="716900" y="1051854"/>
            <a:ext cx="7704000" cy="2200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1800"/>
              <a:t>Fyrir </a:t>
            </a:r>
            <a:r>
              <a:rPr lang="en" sz="1800"/>
              <a:t>’s basic meaning is “In front of,” such as when talking about an obstruction.</a:t>
            </a:r>
            <a:endParaRPr sz="1800"/>
          </a:p>
          <a:p>
            <a:pPr indent="-330200" lvl="1" marL="914400" rtl="0" algn="l">
              <a:spcBef>
                <a:spcPts val="0"/>
              </a:spcBef>
              <a:spcAft>
                <a:spcPts val="0"/>
              </a:spcAft>
              <a:buSzPts val="1600"/>
              <a:buChar char="○"/>
            </a:pPr>
            <a:r>
              <a:rPr i="1" lang="en"/>
              <a:t>Example: Hárið er </a:t>
            </a:r>
            <a:r>
              <a:rPr b="1" i="1" lang="en"/>
              <a:t>fyrir </a:t>
            </a:r>
            <a:r>
              <a:rPr i="1" lang="en"/>
              <a:t>augunum í henni. </a:t>
            </a:r>
            <a:endParaRPr i="1"/>
          </a:p>
          <a:p>
            <a:pPr indent="-330200" lvl="1" marL="914400" rtl="0" algn="l">
              <a:spcBef>
                <a:spcPts val="0"/>
              </a:spcBef>
              <a:spcAft>
                <a:spcPts val="0"/>
              </a:spcAft>
              <a:buSzPts val="1600"/>
              <a:buChar char="○"/>
            </a:pPr>
            <a:r>
              <a:rPr i="1" lang="en"/>
              <a:t>Example: Maðurinn stóð </a:t>
            </a:r>
            <a:r>
              <a:rPr b="1" i="1" lang="en"/>
              <a:t>fyrir </a:t>
            </a:r>
            <a:r>
              <a:rPr i="1" lang="en"/>
              <a:t>dyrunum.</a:t>
            </a:r>
            <a:endParaRPr i="1"/>
          </a:p>
          <a:p>
            <a:pPr indent="-330200" lvl="1" marL="914400" rtl="0" algn="l">
              <a:spcBef>
                <a:spcPts val="0"/>
              </a:spcBef>
              <a:spcAft>
                <a:spcPts val="0"/>
              </a:spcAft>
              <a:buSzPts val="1600"/>
              <a:buChar char="○"/>
            </a:pPr>
            <a:r>
              <a:rPr i="1" lang="en"/>
              <a:t>Example: Afsakið, þú ert </a:t>
            </a:r>
            <a:r>
              <a:rPr b="1" i="1" lang="en"/>
              <a:t>fyrir </a:t>
            </a:r>
            <a:r>
              <a:rPr i="1" lang="en"/>
              <a:t>mér!</a:t>
            </a:r>
            <a:endParaRPr i="1"/>
          </a:p>
          <a:p>
            <a:pPr indent="0" lvl="0" marL="0" rtl="0" algn="l">
              <a:spcBef>
                <a:spcPts val="0"/>
              </a:spcBef>
              <a:spcAft>
                <a:spcPts val="0"/>
              </a:spcAft>
              <a:buNone/>
            </a:pPr>
            <a:r>
              <a:t/>
            </a:r>
            <a:endParaRPr i="1" sz="1600"/>
          </a:p>
        </p:txBody>
      </p:sp>
      <p:pic>
        <p:nvPicPr>
          <p:cNvPr id="301" name="Google Shape;301;p43"/>
          <p:cNvPicPr preferRelativeResize="0"/>
          <p:nvPr/>
        </p:nvPicPr>
        <p:blipFill>
          <a:blip r:embed="rId3">
            <a:alphaModFix/>
          </a:blip>
          <a:stretch>
            <a:fillRect/>
          </a:stretch>
        </p:blipFill>
        <p:spPr>
          <a:xfrm>
            <a:off x="6180900" y="1764650"/>
            <a:ext cx="1993825" cy="3004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05" name="Shape 305"/>
        <p:cNvGrpSpPr/>
        <p:nvPr/>
      </p:nvGrpSpPr>
      <p:grpSpPr>
        <a:xfrm>
          <a:off x="0" y="0"/>
          <a:ext cx="0" cy="0"/>
          <a:chOff x="0" y="0"/>
          <a:chExt cx="0" cy="0"/>
        </a:xfrm>
      </p:grpSpPr>
      <p:sp>
        <p:nvSpPr>
          <p:cNvPr id="306" name="Google Shape;306;p44"/>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Um</a:t>
            </a:r>
            <a:endParaRPr/>
          </a:p>
        </p:txBody>
      </p:sp>
      <p:sp>
        <p:nvSpPr>
          <p:cNvPr id="307" name="Google Shape;307;p44"/>
          <p:cNvSpPr txBox="1"/>
          <p:nvPr>
            <p:ph idx="1" type="body"/>
          </p:nvPr>
        </p:nvSpPr>
        <p:spPr>
          <a:xfrm>
            <a:off x="716900" y="1051848"/>
            <a:ext cx="7704000" cy="3453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Um </a:t>
            </a:r>
            <a:r>
              <a:rPr lang="en" sz="1800"/>
              <a:t>has multiple important basic meanings!</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Um</a:t>
            </a:r>
            <a:r>
              <a:rPr lang="en" sz="1800"/>
              <a:t> can mean “Around.”</a:t>
            </a:r>
            <a:endParaRPr sz="1800"/>
          </a:p>
          <a:p>
            <a:pPr indent="-330200" lvl="1" marL="914400" rtl="0" algn="l">
              <a:spcBef>
                <a:spcPts val="0"/>
              </a:spcBef>
              <a:spcAft>
                <a:spcPts val="0"/>
              </a:spcAft>
              <a:buSzPts val="1600"/>
              <a:buChar char="○"/>
            </a:pPr>
            <a:r>
              <a:rPr i="1" lang="en"/>
              <a:t>Example: Hún vafði klút </a:t>
            </a:r>
            <a:r>
              <a:rPr b="1" i="1" lang="en"/>
              <a:t>um </a:t>
            </a:r>
            <a:r>
              <a:rPr i="1" lang="en"/>
              <a:t>höfuðið.</a:t>
            </a:r>
            <a:endParaRPr i="1"/>
          </a:p>
          <a:p>
            <a:pPr indent="0" lvl="0" marL="914400" rtl="0" algn="l">
              <a:spcBef>
                <a:spcPts val="0"/>
              </a:spcBef>
              <a:spcAft>
                <a:spcPts val="0"/>
              </a:spcAft>
              <a:buNone/>
            </a:pPr>
            <a:r>
              <a:t/>
            </a:r>
            <a:endParaRPr i="1" sz="1800"/>
          </a:p>
          <a:p>
            <a:pPr indent="-342900" lvl="0" marL="457200" rtl="0" algn="l">
              <a:spcBef>
                <a:spcPts val="0"/>
              </a:spcBef>
              <a:spcAft>
                <a:spcPts val="0"/>
              </a:spcAft>
              <a:buSzPts val="1800"/>
              <a:buFont typeface="Roboto"/>
              <a:buChar char="●"/>
            </a:pPr>
            <a:r>
              <a:rPr b="1" lang="en" sz="1800"/>
              <a:t>Um</a:t>
            </a:r>
            <a:r>
              <a:rPr lang="en" sz="1800"/>
              <a:t> can also mean “Throughout.”</a:t>
            </a:r>
            <a:endParaRPr sz="1800"/>
          </a:p>
          <a:p>
            <a:pPr indent="-342900" lvl="1" marL="914400" rtl="0" algn="l">
              <a:spcBef>
                <a:spcPts val="0"/>
              </a:spcBef>
              <a:spcAft>
                <a:spcPts val="0"/>
              </a:spcAft>
              <a:buSzPts val="1800"/>
              <a:buFont typeface="Roboto"/>
              <a:buChar char="○"/>
            </a:pPr>
            <a:r>
              <a:rPr i="1" lang="en"/>
              <a:t>Example: Sprengingin heyrðist </a:t>
            </a:r>
            <a:r>
              <a:rPr b="1" i="1" lang="en"/>
              <a:t>um</a:t>
            </a:r>
            <a:r>
              <a:rPr i="1" lang="en"/>
              <a:t> alla borgina.</a:t>
            </a:r>
            <a:endParaRPr i="1"/>
          </a:p>
          <a:p>
            <a:pPr indent="0" lvl="0" marL="0" rtl="0" algn="l">
              <a:spcBef>
                <a:spcPts val="0"/>
              </a:spcBef>
              <a:spcAft>
                <a:spcPts val="0"/>
              </a:spcAft>
              <a:buNone/>
            </a:pPr>
            <a:r>
              <a:t/>
            </a:r>
            <a:endParaRPr i="1" sz="1600"/>
          </a:p>
          <a:p>
            <a:pPr indent="-330200" lvl="0" marL="457200" rtl="0" algn="l">
              <a:spcBef>
                <a:spcPts val="0"/>
              </a:spcBef>
              <a:spcAft>
                <a:spcPts val="0"/>
              </a:spcAft>
              <a:buSzPts val="1600"/>
              <a:buFont typeface="Libre Franklin SemiBold"/>
              <a:buChar char="●"/>
            </a:pPr>
            <a:r>
              <a:rPr b="1" lang="en" sz="1800"/>
              <a:t>Um</a:t>
            </a:r>
            <a:r>
              <a:rPr lang="en" sz="1800"/>
              <a:t>, when talking about a path, can mean “Through.”</a:t>
            </a:r>
            <a:endParaRPr i="1"/>
          </a:p>
          <a:p>
            <a:pPr indent="-330200" lvl="1" marL="914400" rtl="0" algn="l">
              <a:spcBef>
                <a:spcPts val="0"/>
              </a:spcBef>
              <a:spcAft>
                <a:spcPts val="0"/>
              </a:spcAft>
              <a:buSzPts val="1600"/>
              <a:buChar char="○"/>
            </a:pPr>
            <a:r>
              <a:rPr i="1" lang="en"/>
              <a:t>Example: Leiðin liggur </a:t>
            </a:r>
            <a:r>
              <a:rPr b="1" i="1" lang="en"/>
              <a:t>um </a:t>
            </a:r>
            <a:r>
              <a:rPr i="1" lang="en"/>
              <a:t>Þýskaland og Austurríki suður til Ítalíu.</a:t>
            </a:r>
            <a:endParaRPr i="1"/>
          </a:p>
          <a:p>
            <a:pPr indent="0" lvl="0" marL="0" rtl="0" algn="l">
              <a:spcBef>
                <a:spcPts val="0"/>
              </a:spcBef>
              <a:spcAft>
                <a:spcPts val="0"/>
              </a:spcAft>
              <a:buNone/>
            </a:pPr>
            <a:r>
              <a:t/>
            </a:r>
            <a:endParaRPr i="1" sz="1600"/>
          </a:p>
        </p:txBody>
      </p:sp>
      <p:pic>
        <p:nvPicPr>
          <p:cNvPr id="308" name="Google Shape;308;p44"/>
          <p:cNvPicPr preferRelativeResize="0"/>
          <p:nvPr/>
        </p:nvPicPr>
        <p:blipFill>
          <a:blip r:embed="rId3">
            <a:alphaModFix/>
          </a:blip>
          <a:stretch>
            <a:fillRect/>
          </a:stretch>
        </p:blipFill>
        <p:spPr>
          <a:xfrm>
            <a:off x="6471950" y="802475"/>
            <a:ext cx="1958825" cy="1958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12" name="Shape 312"/>
        <p:cNvGrpSpPr/>
        <p:nvPr/>
      </p:nvGrpSpPr>
      <p:grpSpPr>
        <a:xfrm>
          <a:off x="0" y="0"/>
          <a:ext cx="0" cy="0"/>
          <a:chOff x="0" y="0"/>
          <a:chExt cx="0" cy="0"/>
        </a:xfrm>
      </p:grpSpPr>
      <p:sp>
        <p:nvSpPr>
          <p:cNvPr id="313" name="Google Shape;313;p45"/>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Með</a:t>
            </a:r>
            <a:endParaRPr/>
          </a:p>
        </p:txBody>
      </p:sp>
      <p:sp>
        <p:nvSpPr>
          <p:cNvPr id="314" name="Google Shape;314;p45"/>
          <p:cNvSpPr txBox="1"/>
          <p:nvPr>
            <p:ph idx="1" type="body"/>
          </p:nvPr>
        </p:nvSpPr>
        <p:spPr>
          <a:xfrm>
            <a:off x="716900" y="1051847"/>
            <a:ext cx="7704000" cy="3788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1800"/>
              <a:t>Með </a:t>
            </a:r>
            <a:r>
              <a:rPr lang="en" sz="1800"/>
              <a:t>is used to show accompaniment.</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Með </a:t>
            </a:r>
            <a:r>
              <a:rPr lang="en" sz="1800"/>
              <a:t>with dative is for something in a group.</a:t>
            </a:r>
            <a:endParaRPr sz="1800"/>
          </a:p>
          <a:p>
            <a:pPr indent="-330200" lvl="1" marL="914400" rtl="0" algn="l">
              <a:spcBef>
                <a:spcPts val="0"/>
              </a:spcBef>
              <a:spcAft>
                <a:spcPts val="0"/>
              </a:spcAft>
              <a:buSzPts val="1600"/>
              <a:buChar char="○"/>
            </a:pPr>
            <a:r>
              <a:rPr i="1" lang="en"/>
              <a:t>Example: Hún er </a:t>
            </a:r>
            <a:r>
              <a:rPr b="1" i="1" lang="en"/>
              <a:t>með</a:t>
            </a:r>
            <a:r>
              <a:rPr i="1" lang="en"/>
              <a:t> mér.</a:t>
            </a:r>
            <a:endParaRPr i="1"/>
          </a:p>
          <a:p>
            <a:pPr indent="-330200" lvl="1" marL="914400" rtl="0" algn="l">
              <a:spcBef>
                <a:spcPts val="0"/>
              </a:spcBef>
              <a:spcAft>
                <a:spcPts val="0"/>
              </a:spcAft>
              <a:buSzPts val="1600"/>
              <a:buChar char="○"/>
            </a:pPr>
            <a:r>
              <a:rPr i="1" lang="en"/>
              <a:t>Example: Kjöt </a:t>
            </a:r>
            <a:r>
              <a:rPr b="1" i="1" lang="en"/>
              <a:t>með </a:t>
            </a:r>
            <a:r>
              <a:rPr i="1" lang="en"/>
              <a:t>kartöflum.</a:t>
            </a:r>
            <a:endParaRPr i="1"/>
          </a:p>
          <a:p>
            <a:pPr indent="0" lvl="0" marL="0" rtl="0" algn="l">
              <a:spcBef>
                <a:spcPts val="0"/>
              </a:spcBef>
              <a:spcAft>
                <a:spcPts val="0"/>
              </a:spcAft>
              <a:buNone/>
            </a:pPr>
            <a:r>
              <a:t/>
            </a:r>
            <a:endParaRPr i="1"/>
          </a:p>
          <a:p>
            <a:pPr indent="-330200" lvl="0" marL="457200" rtl="0" algn="l">
              <a:spcBef>
                <a:spcPts val="0"/>
              </a:spcBef>
              <a:spcAft>
                <a:spcPts val="0"/>
              </a:spcAft>
              <a:buSzPts val="1600"/>
              <a:buChar char="●"/>
            </a:pPr>
            <a:r>
              <a:rPr b="1" lang="en" sz="1800"/>
              <a:t>Með </a:t>
            </a:r>
            <a:r>
              <a:rPr lang="en" sz="1800"/>
              <a:t>with accusative is used when something is “Brought” somewhere or on someone’s person. </a:t>
            </a:r>
            <a:endParaRPr sz="1800"/>
          </a:p>
          <a:p>
            <a:pPr indent="-330200" lvl="1" marL="914400" rtl="0" algn="l">
              <a:spcBef>
                <a:spcPts val="0"/>
              </a:spcBef>
              <a:spcAft>
                <a:spcPts val="0"/>
              </a:spcAft>
              <a:buSzPts val="1600"/>
              <a:buChar char="○"/>
            </a:pPr>
            <a:r>
              <a:rPr i="1" lang="en"/>
              <a:t>Ég fór </a:t>
            </a:r>
            <a:r>
              <a:rPr b="1" i="1" lang="en"/>
              <a:t>með</a:t>
            </a:r>
            <a:r>
              <a:rPr i="1" lang="en"/>
              <a:t> strákinn til læknis. </a:t>
            </a:r>
            <a:endParaRPr i="1"/>
          </a:p>
          <a:p>
            <a:pPr indent="-330200" lvl="1" marL="914400" rtl="0" algn="l">
              <a:spcBef>
                <a:spcPts val="0"/>
              </a:spcBef>
              <a:spcAft>
                <a:spcPts val="0"/>
              </a:spcAft>
              <a:buSzPts val="1600"/>
              <a:buChar char="○"/>
            </a:pPr>
            <a:r>
              <a:rPr i="1" lang="en"/>
              <a:t>Ég er </a:t>
            </a:r>
            <a:r>
              <a:rPr b="1" i="1" lang="en"/>
              <a:t>með</a:t>
            </a:r>
            <a:r>
              <a:rPr i="1" lang="en"/>
              <a:t> penna.</a:t>
            </a:r>
            <a:endParaRPr i="1"/>
          </a:p>
          <a:p>
            <a:pPr indent="0" lvl="0" marL="0" rtl="0" algn="l">
              <a:spcBef>
                <a:spcPts val="0"/>
              </a:spcBef>
              <a:spcAft>
                <a:spcPts val="0"/>
              </a:spcAft>
              <a:buNone/>
            </a:pPr>
            <a:r>
              <a:t/>
            </a:r>
            <a:endParaRPr i="1" sz="1600"/>
          </a:p>
        </p:txBody>
      </p:sp>
      <p:pic>
        <p:nvPicPr>
          <p:cNvPr id="315" name="Google Shape;315;p45"/>
          <p:cNvPicPr preferRelativeResize="0"/>
          <p:nvPr/>
        </p:nvPicPr>
        <p:blipFill rotWithShape="1">
          <a:blip r:embed="rId3">
            <a:alphaModFix/>
          </a:blip>
          <a:srcRect b="4710" l="0" r="0" t="4710"/>
          <a:stretch/>
        </p:blipFill>
        <p:spPr>
          <a:xfrm>
            <a:off x="5787275" y="175325"/>
            <a:ext cx="2889125" cy="26168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19" name="Shape 319"/>
        <p:cNvGrpSpPr/>
        <p:nvPr/>
      </p:nvGrpSpPr>
      <p:grpSpPr>
        <a:xfrm>
          <a:off x="0" y="0"/>
          <a:ext cx="0" cy="0"/>
          <a:chOff x="0" y="0"/>
          <a:chExt cx="0" cy="0"/>
        </a:xfrm>
      </p:grpSpPr>
      <p:sp>
        <p:nvSpPr>
          <p:cNvPr id="320" name="Google Shape;320;p46"/>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Við and Hjá</a:t>
            </a:r>
            <a:endParaRPr/>
          </a:p>
        </p:txBody>
      </p:sp>
      <p:sp>
        <p:nvSpPr>
          <p:cNvPr id="321" name="Google Shape;321;p46"/>
          <p:cNvSpPr txBox="1"/>
          <p:nvPr>
            <p:ph idx="1" type="body"/>
          </p:nvPr>
        </p:nvSpPr>
        <p:spPr>
          <a:xfrm>
            <a:off x="716900" y="1051849"/>
            <a:ext cx="7704000" cy="409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1800"/>
              <a:t>Við and Hjá are often confused for each other as both roughly mean “At.”</a:t>
            </a:r>
            <a:endParaRPr sz="1800"/>
          </a:p>
          <a:p>
            <a:pPr indent="0" lvl="0" marL="457200" rtl="0" algn="l">
              <a:spcBef>
                <a:spcPts val="0"/>
              </a:spcBef>
              <a:spcAft>
                <a:spcPts val="0"/>
              </a:spcAft>
              <a:buNone/>
            </a:pPr>
            <a:r>
              <a:t/>
            </a:r>
            <a:endParaRPr sz="1900"/>
          </a:p>
          <a:p>
            <a:pPr indent="-355600" lvl="0" marL="457200" rtl="0" algn="l">
              <a:spcBef>
                <a:spcPts val="0"/>
              </a:spcBef>
              <a:spcAft>
                <a:spcPts val="0"/>
              </a:spcAft>
              <a:buSzPts val="2000"/>
              <a:buChar char="●"/>
            </a:pPr>
            <a:r>
              <a:rPr b="1" lang="en" sz="1700"/>
              <a:t>Hjá</a:t>
            </a:r>
            <a:r>
              <a:rPr lang="en" sz="1700"/>
              <a:t>’s basic meaning is</a:t>
            </a:r>
            <a:r>
              <a:rPr b="1" lang="en" sz="1700"/>
              <a:t> </a:t>
            </a:r>
            <a:r>
              <a:rPr lang="en" sz="1700"/>
              <a:t>in someone's place of residence, being in someone's care, or being close in the same area as something else. </a:t>
            </a:r>
            <a:endParaRPr sz="1700"/>
          </a:p>
          <a:p>
            <a:pPr indent="-323850" lvl="1" marL="914400" rtl="0" algn="l">
              <a:spcBef>
                <a:spcPts val="0"/>
              </a:spcBef>
              <a:spcAft>
                <a:spcPts val="0"/>
              </a:spcAft>
              <a:buSzPts val="1500"/>
              <a:buChar char="○"/>
            </a:pPr>
            <a:r>
              <a:rPr i="1" lang="en" sz="1500"/>
              <a:t>Example: Ég bý</a:t>
            </a:r>
            <a:r>
              <a:rPr b="1" i="1" lang="en" sz="1500"/>
              <a:t> hjá </a:t>
            </a:r>
            <a:r>
              <a:rPr i="1" lang="en" sz="1500"/>
              <a:t>mömmu minni.</a:t>
            </a:r>
            <a:endParaRPr i="1" sz="1500"/>
          </a:p>
          <a:p>
            <a:pPr indent="-323850" lvl="1" marL="914400" rtl="0" algn="l">
              <a:spcBef>
                <a:spcPts val="0"/>
              </a:spcBef>
              <a:spcAft>
                <a:spcPts val="0"/>
              </a:spcAft>
              <a:buSzPts val="1500"/>
              <a:buChar char="○"/>
            </a:pPr>
            <a:r>
              <a:rPr i="1" lang="en" sz="1500"/>
              <a:t>Example: Ég skildi þetta eftir </a:t>
            </a:r>
            <a:r>
              <a:rPr b="1" i="1" lang="en" sz="1500"/>
              <a:t>hjá</a:t>
            </a:r>
            <a:r>
              <a:rPr i="1" lang="en" sz="1500"/>
              <a:t> honum.</a:t>
            </a:r>
            <a:endParaRPr i="1" sz="1500"/>
          </a:p>
          <a:p>
            <a:pPr indent="-323850" lvl="1" marL="914400" rtl="0" algn="l">
              <a:spcBef>
                <a:spcPts val="0"/>
              </a:spcBef>
              <a:spcAft>
                <a:spcPts val="0"/>
              </a:spcAft>
              <a:buSzPts val="1500"/>
              <a:buChar char="○"/>
            </a:pPr>
            <a:r>
              <a:rPr i="1" lang="en" sz="1500"/>
              <a:t>Example: Má ég setjast </a:t>
            </a:r>
            <a:r>
              <a:rPr b="1" i="1" lang="en" sz="1500"/>
              <a:t>hjá</a:t>
            </a:r>
            <a:r>
              <a:rPr i="1" lang="en" sz="1500"/>
              <a:t> þér.</a:t>
            </a:r>
            <a:endParaRPr i="1" sz="1500"/>
          </a:p>
          <a:p>
            <a:pPr indent="0" lvl="0" marL="914400" rtl="0" algn="ctr">
              <a:spcBef>
                <a:spcPts val="0"/>
              </a:spcBef>
              <a:spcAft>
                <a:spcPts val="0"/>
              </a:spcAft>
              <a:buNone/>
            </a:pPr>
            <a:r>
              <a:t/>
            </a:r>
            <a:endParaRPr sz="1700"/>
          </a:p>
          <a:p>
            <a:pPr indent="-336550" lvl="0" marL="457200" rtl="0" algn="l">
              <a:spcBef>
                <a:spcPts val="0"/>
              </a:spcBef>
              <a:spcAft>
                <a:spcPts val="0"/>
              </a:spcAft>
              <a:buSzPts val="1700"/>
              <a:buChar char="●"/>
            </a:pPr>
            <a:r>
              <a:rPr b="1" lang="en" sz="1700"/>
              <a:t>Við</a:t>
            </a:r>
            <a:r>
              <a:rPr lang="en" sz="1700"/>
              <a:t>’s basic meaning is beside or close to, nearly touching. It is generally closer than </a:t>
            </a:r>
            <a:r>
              <a:rPr b="1" lang="en" sz="1700"/>
              <a:t>Hjá</a:t>
            </a:r>
            <a:r>
              <a:rPr lang="en" sz="1700"/>
              <a:t>, and some locations, such as furniture and streets, prefer </a:t>
            </a:r>
            <a:r>
              <a:rPr b="1" lang="en" sz="1700"/>
              <a:t>Við</a:t>
            </a:r>
            <a:r>
              <a:rPr lang="en" sz="1700"/>
              <a:t>.</a:t>
            </a:r>
            <a:endParaRPr sz="1700"/>
          </a:p>
          <a:p>
            <a:pPr indent="-323850" lvl="1" marL="914400" rtl="0" algn="l">
              <a:spcBef>
                <a:spcPts val="0"/>
              </a:spcBef>
              <a:spcAft>
                <a:spcPts val="0"/>
              </a:spcAft>
              <a:buSzPts val="1500"/>
              <a:buChar char="○"/>
            </a:pPr>
            <a:r>
              <a:rPr i="1" lang="en" sz="1500"/>
              <a:t>Example: Stóllinn er </a:t>
            </a:r>
            <a:r>
              <a:rPr b="1" i="1" lang="en" sz="1500"/>
              <a:t>við</a:t>
            </a:r>
            <a:r>
              <a:rPr i="1" lang="en" sz="1500"/>
              <a:t> borðið.</a:t>
            </a:r>
            <a:endParaRPr i="1" sz="1500"/>
          </a:p>
          <a:p>
            <a:pPr indent="-323850" lvl="1" marL="914400" rtl="0" algn="l">
              <a:spcBef>
                <a:spcPts val="0"/>
              </a:spcBef>
              <a:spcAft>
                <a:spcPts val="0"/>
              </a:spcAft>
              <a:buSzPts val="1500"/>
              <a:buChar char="○"/>
            </a:pPr>
            <a:r>
              <a:rPr i="1" lang="en" sz="1500"/>
              <a:t>Example: Hún er ávallt </a:t>
            </a:r>
            <a:r>
              <a:rPr b="1" i="1" lang="en" sz="1500"/>
              <a:t>við</a:t>
            </a:r>
            <a:r>
              <a:rPr i="1" lang="en" sz="1500"/>
              <a:t> símann.</a:t>
            </a:r>
            <a:endParaRPr i="1" sz="1500"/>
          </a:p>
          <a:p>
            <a:pPr indent="0" lvl="0" marL="0" rtl="0" algn="l">
              <a:spcBef>
                <a:spcPts val="0"/>
              </a:spcBef>
              <a:spcAft>
                <a:spcPts val="0"/>
              </a:spcAft>
              <a:buNone/>
            </a:pPr>
            <a:r>
              <a:t/>
            </a:r>
            <a:endParaRPr sz="1900"/>
          </a:p>
          <a:p>
            <a:pPr indent="0" lvl="0" marL="457200" rtl="0" algn="l">
              <a:spcBef>
                <a:spcPts val="0"/>
              </a:spcBef>
              <a:spcAft>
                <a:spcPts val="0"/>
              </a:spcAft>
              <a:buNone/>
            </a:pPr>
            <a:r>
              <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25" name="Shape 325"/>
        <p:cNvGrpSpPr/>
        <p:nvPr/>
      </p:nvGrpSpPr>
      <p:grpSpPr>
        <a:xfrm>
          <a:off x="0" y="0"/>
          <a:ext cx="0" cy="0"/>
          <a:chOff x="0" y="0"/>
          <a:chExt cx="0" cy="0"/>
        </a:xfrm>
      </p:grpSpPr>
      <p:sp>
        <p:nvSpPr>
          <p:cNvPr id="326" name="Google Shape;326;p47"/>
          <p:cNvSpPr txBox="1"/>
          <p:nvPr>
            <p:ph type="title"/>
          </p:nvPr>
        </p:nvSpPr>
        <p:spPr>
          <a:xfrm>
            <a:off x="5534117" y="248980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table is X the bed</a:t>
            </a:r>
            <a:endParaRPr/>
          </a:p>
        </p:txBody>
      </p:sp>
      <p:sp>
        <p:nvSpPr>
          <p:cNvPr id="327" name="Google Shape;327;p47"/>
          <p:cNvSpPr txBox="1"/>
          <p:nvPr>
            <p:ph idx="2" type="title"/>
          </p:nvPr>
        </p:nvSpPr>
        <p:spPr>
          <a:xfrm>
            <a:off x="5534417" y="106685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bed is X the wall</a:t>
            </a:r>
            <a:endParaRPr/>
          </a:p>
        </p:txBody>
      </p:sp>
      <p:sp>
        <p:nvSpPr>
          <p:cNvPr id="328" name="Google Shape;328;p47"/>
          <p:cNvSpPr txBox="1"/>
          <p:nvPr>
            <p:ph idx="1" type="subTitle"/>
          </p:nvPr>
        </p:nvSpPr>
        <p:spPr>
          <a:xfrm>
            <a:off x="5534417" y="1435877"/>
            <a:ext cx="27975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Við, because they are touching, that pretty close!</a:t>
            </a:r>
            <a:endParaRPr/>
          </a:p>
        </p:txBody>
      </p:sp>
      <p:sp>
        <p:nvSpPr>
          <p:cNvPr id="329" name="Google Shape;329;p47"/>
          <p:cNvSpPr txBox="1"/>
          <p:nvPr>
            <p:ph idx="3" type="subTitle"/>
          </p:nvPr>
        </p:nvSpPr>
        <p:spPr>
          <a:xfrm>
            <a:off x="5534117" y="2858827"/>
            <a:ext cx="2798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Hjá and Við both work here.</a:t>
            </a:r>
            <a:endParaRPr/>
          </a:p>
        </p:txBody>
      </p:sp>
      <p:sp>
        <p:nvSpPr>
          <p:cNvPr id="330" name="Google Shape;330;p47"/>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Using Við and Hjá</a:t>
            </a:r>
            <a:endParaRPr/>
          </a:p>
        </p:txBody>
      </p:sp>
      <p:pic>
        <p:nvPicPr>
          <p:cNvPr id="331" name="Google Shape;331;p47"/>
          <p:cNvPicPr preferRelativeResize="0"/>
          <p:nvPr/>
        </p:nvPicPr>
        <p:blipFill>
          <a:blip r:embed="rId3">
            <a:alphaModFix/>
          </a:blip>
          <a:stretch>
            <a:fillRect/>
          </a:stretch>
        </p:blipFill>
        <p:spPr>
          <a:xfrm>
            <a:off x="152400" y="1066847"/>
            <a:ext cx="5242201" cy="3445875"/>
          </a:xfrm>
          <a:prstGeom prst="rect">
            <a:avLst/>
          </a:prstGeom>
          <a:noFill/>
          <a:ln>
            <a:noFill/>
          </a:ln>
        </p:spPr>
      </p:pic>
      <p:sp>
        <p:nvSpPr>
          <p:cNvPr id="332" name="Google Shape;332;p47"/>
          <p:cNvSpPr txBox="1"/>
          <p:nvPr>
            <p:ph type="title"/>
          </p:nvPr>
        </p:nvSpPr>
        <p:spPr>
          <a:xfrm>
            <a:off x="5534117" y="385395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table is X the slippers</a:t>
            </a:r>
            <a:endParaRPr/>
          </a:p>
        </p:txBody>
      </p:sp>
      <p:sp>
        <p:nvSpPr>
          <p:cNvPr id="333" name="Google Shape;333;p47"/>
          <p:cNvSpPr txBox="1"/>
          <p:nvPr>
            <p:ph idx="3" type="subTitle"/>
          </p:nvPr>
        </p:nvSpPr>
        <p:spPr>
          <a:xfrm>
            <a:off x="5534125" y="4222974"/>
            <a:ext cx="2798100" cy="78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Hjá, since they are both close  in the same area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37" name="Shape 337"/>
        <p:cNvGrpSpPr/>
        <p:nvPr/>
      </p:nvGrpSpPr>
      <p:grpSpPr>
        <a:xfrm>
          <a:off x="0" y="0"/>
          <a:ext cx="0" cy="0"/>
          <a:chOff x="0" y="0"/>
          <a:chExt cx="0" cy="0"/>
        </a:xfrm>
      </p:grpSpPr>
      <p:sp>
        <p:nvSpPr>
          <p:cNvPr id="338" name="Google Shape;338;p48"/>
          <p:cNvSpPr txBox="1"/>
          <p:nvPr>
            <p:ph type="title"/>
          </p:nvPr>
        </p:nvSpPr>
        <p:spPr>
          <a:xfrm>
            <a:off x="5534117" y="248980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man is X the pole</a:t>
            </a:r>
            <a:endParaRPr/>
          </a:p>
        </p:txBody>
      </p:sp>
      <p:sp>
        <p:nvSpPr>
          <p:cNvPr id="339" name="Google Shape;339;p48"/>
          <p:cNvSpPr txBox="1"/>
          <p:nvPr>
            <p:ph idx="2" type="title"/>
          </p:nvPr>
        </p:nvSpPr>
        <p:spPr>
          <a:xfrm>
            <a:off x="5534417" y="106685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man is X the street</a:t>
            </a:r>
            <a:endParaRPr/>
          </a:p>
        </p:txBody>
      </p:sp>
      <p:sp>
        <p:nvSpPr>
          <p:cNvPr id="340" name="Google Shape;340;p48"/>
          <p:cNvSpPr txBox="1"/>
          <p:nvPr>
            <p:ph idx="1" type="subTitle"/>
          </p:nvPr>
        </p:nvSpPr>
        <p:spPr>
          <a:xfrm>
            <a:off x="5534417" y="1435877"/>
            <a:ext cx="27975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Við, streets often use við.</a:t>
            </a:r>
            <a:endParaRPr/>
          </a:p>
        </p:txBody>
      </p:sp>
      <p:sp>
        <p:nvSpPr>
          <p:cNvPr id="341" name="Google Shape;341;p48"/>
          <p:cNvSpPr txBox="1"/>
          <p:nvPr>
            <p:ph idx="3" type="subTitle"/>
          </p:nvPr>
        </p:nvSpPr>
        <p:spPr>
          <a:xfrm>
            <a:off x="5534117" y="2858827"/>
            <a:ext cx="2798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Við, he’s touching, very close.</a:t>
            </a:r>
            <a:endParaRPr/>
          </a:p>
          <a:p>
            <a:pPr indent="0" lvl="0" marL="0" rtl="0" algn="l">
              <a:spcBef>
                <a:spcPts val="0"/>
              </a:spcBef>
              <a:spcAft>
                <a:spcPts val="0"/>
              </a:spcAft>
              <a:buNone/>
            </a:pPr>
            <a:r>
              <a:t/>
            </a:r>
            <a:endParaRPr/>
          </a:p>
        </p:txBody>
      </p:sp>
      <p:sp>
        <p:nvSpPr>
          <p:cNvPr id="342" name="Google Shape;342;p48"/>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Practice Using Við and Hjá</a:t>
            </a:r>
            <a:endParaRPr/>
          </a:p>
        </p:txBody>
      </p:sp>
      <p:sp>
        <p:nvSpPr>
          <p:cNvPr id="343" name="Google Shape;343;p48"/>
          <p:cNvSpPr txBox="1"/>
          <p:nvPr>
            <p:ph type="title"/>
          </p:nvPr>
        </p:nvSpPr>
        <p:spPr>
          <a:xfrm>
            <a:off x="5534117" y="385395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dog is X the man</a:t>
            </a:r>
            <a:endParaRPr/>
          </a:p>
        </p:txBody>
      </p:sp>
      <p:sp>
        <p:nvSpPr>
          <p:cNvPr id="344" name="Google Shape;344;p48"/>
          <p:cNvSpPr txBox="1"/>
          <p:nvPr>
            <p:ph idx="3" type="subTitle"/>
          </p:nvPr>
        </p:nvSpPr>
        <p:spPr>
          <a:xfrm>
            <a:off x="5534117" y="4222977"/>
            <a:ext cx="2798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Hjá, close in the same area of interest.</a:t>
            </a:r>
            <a:endParaRPr/>
          </a:p>
        </p:txBody>
      </p:sp>
      <p:pic>
        <p:nvPicPr>
          <p:cNvPr id="345" name="Google Shape;345;p48"/>
          <p:cNvPicPr preferRelativeResize="0"/>
          <p:nvPr/>
        </p:nvPicPr>
        <p:blipFill rotWithShape="1">
          <a:blip r:embed="rId3">
            <a:alphaModFix/>
          </a:blip>
          <a:srcRect b="0" l="0" r="0" t="10889"/>
          <a:stretch/>
        </p:blipFill>
        <p:spPr>
          <a:xfrm>
            <a:off x="163275" y="1066850"/>
            <a:ext cx="5280425" cy="3496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49" name="Shape 349"/>
        <p:cNvGrpSpPr/>
        <p:nvPr/>
      </p:nvGrpSpPr>
      <p:grpSpPr>
        <a:xfrm>
          <a:off x="0" y="0"/>
          <a:ext cx="0" cy="0"/>
          <a:chOff x="0" y="0"/>
          <a:chExt cx="0" cy="0"/>
        </a:xfrm>
      </p:grpSpPr>
      <p:sp>
        <p:nvSpPr>
          <p:cNvPr id="350" name="Google Shape;350;p49"/>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Undir, Yfir, and Eftir</a:t>
            </a:r>
            <a:endParaRPr/>
          </a:p>
        </p:txBody>
      </p:sp>
      <p:sp>
        <p:nvSpPr>
          <p:cNvPr id="351" name="Google Shape;351;p49"/>
          <p:cNvSpPr txBox="1"/>
          <p:nvPr>
            <p:ph idx="1" type="body"/>
          </p:nvPr>
        </p:nvSpPr>
        <p:spPr>
          <a:xfrm>
            <a:off x="716900" y="1051848"/>
            <a:ext cx="7704000" cy="3482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1800"/>
              <a:t>Undir</a:t>
            </a:r>
            <a:r>
              <a:rPr lang="en" sz="1800"/>
              <a:t>’s basic meaning is “Under.”</a:t>
            </a:r>
            <a:endParaRPr sz="1800"/>
          </a:p>
          <a:p>
            <a:pPr indent="-355600" lvl="1" marL="914400" rtl="0" algn="l">
              <a:spcBef>
                <a:spcPts val="0"/>
              </a:spcBef>
              <a:spcAft>
                <a:spcPts val="0"/>
              </a:spcAft>
              <a:buSzPts val="2000"/>
              <a:buChar char="○"/>
            </a:pPr>
            <a:r>
              <a:rPr i="1" lang="en" sz="1600"/>
              <a:t>Example: Ég stend  </a:t>
            </a:r>
            <a:r>
              <a:rPr b="1" i="1" lang="en" sz="1600"/>
              <a:t>undir </a:t>
            </a:r>
            <a:r>
              <a:rPr i="1" lang="en" sz="1600"/>
              <a:t>regnhlífinni.</a:t>
            </a:r>
            <a:endParaRPr i="1"/>
          </a:p>
          <a:p>
            <a:pPr indent="-355600" lvl="1" marL="914400" rtl="0" algn="l">
              <a:spcBef>
                <a:spcPts val="0"/>
              </a:spcBef>
              <a:spcAft>
                <a:spcPts val="0"/>
              </a:spcAft>
              <a:buSzPts val="2000"/>
              <a:buChar char="○"/>
            </a:pPr>
            <a:r>
              <a:rPr i="1" lang="en" sz="1600"/>
              <a:t>Example: Hann </a:t>
            </a:r>
            <a:r>
              <a:rPr i="1" lang="en"/>
              <a:t>lítur </a:t>
            </a:r>
            <a:r>
              <a:rPr b="1" i="1" lang="en"/>
              <a:t>undir</a:t>
            </a:r>
            <a:r>
              <a:rPr i="1" lang="en"/>
              <a:t> borðið.</a:t>
            </a:r>
            <a:endParaRPr i="1" sz="1600"/>
          </a:p>
          <a:p>
            <a:pPr indent="0" lvl="0" marL="91440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Yfir</a:t>
            </a:r>
            <a:r>
              <a:rPr lang="en" sz="1800"/>
              <a:t>’s basic meaning is “Over” or “Across.”</a:t>
            </a:r>
            <a:endParaRPr sz="1800"/>
          </a:p>
          <a:p>
            <a:pPr indent="-342900" lvl="1" marL="914400" rtl="0" algn="l">
              <a:spcBef>
                <a:spcPts val="0"/>
              </a:spcBef>
              <a:spcAft>
                <a:spcPts val="0"/>
              </a:spcAft>
              <a:buSzPts val="1800"/>
              <a:buChar char="○"/>
            </a:pPr>
            <a:r>
              <a:rPr i="1" lang="en" sz="1600"/>
              <a:t>Example: </a:t>
            </a:r>
            <a:r>
              <a:rPr i="1" lang="en"/>
              <a:t>Ljósakrónan hangir </a:t>
            </a:r>
            <a:r>
              <a:rPr b="1" i="1" lang="en"/>
              <a:t>yfir </a:t>
            </a:r>
            <a:r>
              <a:rPr i="1" lang="en"/>
              <a:t>borðinu.</a:t>
            </a:r>
            <a:endParaRPr i="1"/>
          </a:p>
          <a:p>
            <a:pPr indent="-330200" lvl="1" marL="914400" rtl="0" algn="l">
              <a:spcBef>
                <a:spcPts val="0"/>
              </a:spcBef>
              <a:spcAft>
                <a:spcPts val="0"/>
              </a:spcAft>
              <a:buSzPts val="1600"/>
              <a:buChar char="○"/>
            </a:pPr>
            <a:r>
              <a:rPr i="1" lang="en"/>
              <a:t>Example: Settu sósuna </a:t>
            </a:r>
            <a:r>
              <a:rPr b="1" i="1" lang="en"/>
              <a:t>yfir </a:t>
            </a:r>
            <a:r>
              <a:rPr i="1" lang="en"/>
              <a:t>hrísgrjónið.</a:t>
            </a:r>
            <a:endParaRPr i="1"/>
          </a:p>
          <a:p>
            <a:pPr indent="-342900" lvl="1" marL="914400" rtl="0" algn="l">
              <a:spcBef>
                <a:spcPts val="0"/>
              </a:spcBef>
              <a:spcAft>
                <a:spcPts val="0"/>
              </a:spcAft>
              <a:buSzPts val="1800"/>
              <a:buChar char="○"/>
            </a:pPr>
            <a:r>
              <a:rPr i="1" lang="en" sz="1600"/>
              <a:t>Example: </a:t>
            </a:r>
            <a:r>
              <a:rPr i="1" lang="en"/>
              <a:t>Farðu </a:t>
            </a:r>
            <a:r>
              <a:rPr b="1" i="1" lang="en"/>
              <a:t>yfir</a:t>
            </a:r>
            <a:r>
              <a:rPr i="1" lang="en"/>
              <a:t> ána.</a:t>
            </a:r>
            <a:endParaRPr i="1"/>
          </a:p>
          <a:p>
            <a:pPr indent="0" lvl="0" marL="914400" rtl="0" algn="l">
              <a:spcBef>
                <a:spcPts val="0"/>
              </a:spcBef>
              <a:spcAft>
                <a:spcPts val="0"/>
              </a:spcAft>
              <a:buNone/>
            </a:pPr>
            <a:r>
              <a:t/>
            </a:r>
            <a:endParaRPr i="1" sz="1600"/>
          </a:p>
          <a:p>
            <a:pPr indent="-355600" lvl="0" marL="457200" rtl="0" algn="l">
              <a:spcBef>
                <a:spcPts val="0"/>
              </a:spcBef>
              <a:spcAft>
                <a:spcPts val="0"/>
              </a:spcAft>
              <a:buSzPts val="2000"/>
              <a:buChar char="●"/>
            </a:pPr>
            <a:r>
              <a:rPr b="1" lang="en" sz="1800"/>
              <a:t>Eftir</a:t>
            </a:r>
            <a:r>
              <a:rPr lang="en" sz="1800"/>
              <a:t>’s</a:t>
            </a:r>
            <a:r>
              <a:rPr lang="en" sz="1800"/>
              <a:t> basic meaning is “Across the surface of.”</a:t>
            </a:r>
            <a:endParaRPr sz="1800"/>
          </a:p>
          <a:p>
            <a:pPr indent="-317500" lvl="1" marL="914400" rtl="0" algn="l">
              <a:spcBef>
                <a:spcPts val="0"/>
              </a:spcBef>
              <a:spcAft>
                <a:spcPts val="0"/>
              </a:spcAft>
              <a:buSzPts val="1400"/>
              <a:buChar char="○"/>
            </a:pPr>
            <a:r>
              <a:rPr lang="en"/>
              <a:t>Example: Kötturinn gengur </a:t>
            </a:r>
            <a:r>
              <a:rPr b="1" lang="en"/>
              <a:t>eftir </a:t>
            </a:r>
            <a:r>
              <a:rPr lang="en"/>
              <a:t>þakinu.</a:t>
            </a:r>
            <a:endParaRPr/>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i="1"/>
          </a:p>
          <a:p>
            <a:pPr indent="0" lvl="0" marL="457200" rtl="0" algn="l">
              <a:spcBef>
                <a:spcPts val="0"/>
              </a:spcBef>
              <a:spcAft>
                <a:spcPts val="0"/>
              </a:spcAft>
              <a:buNone/>
            </a:pPr>
            <a:r>
              <a:t/>
            </a:r>
            <a:endParaRPr i="1"/>
          </a:p>
          <a:p>
            <a:pPr indent="0" lvl="0" marL="0" rtl="0" algn="l">
              <a:spcBef>
                <a:spcPts val="0"/>
              </a:spcBef>
              <a:spcAft>
                <a:spcPts val="0"/>
              </a:spcAft>
              <a:buNone/>
            </a:pPr>
            <a:r>
              <a:t/>
            </a:r>
            <a:endParaRPr i="1" sz="1600"/>
          </a:p>
        </p:txBody>
      </p:sp>
      <p:pic>
        <p:nvPicPr>
          <p:cNvPr id="352" name="Google Shape;352;p49"/>
          <p:cNvPicPr preferRelativeResize="0"/>
          <p:nvPr/>
        </p:nvPicPr>
        <p:blipFill rotWithShape="1">
          <a:blip r:embed="rId3">
            <a:alphaModFix/>
          </a:blip>
          <a:srcRect b="0" l="11131" r="11131" t="0"/>
          <a:stretch/>
        </p:blipFill>
        <p:spPr>
          <a:xfrm>
            <a:off x="6020725" y="1051851"/>
            <a:ext cx="2400174" cy="2174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27" name="Shape 227"/>
        <p:cNvGrpSpPr/>
        <p:nvPr/>
      </p:nvGrpSpPr>
      <p:grpSpPr>
        <a:xfrm>
          <a:off x="0" y="0"/>
          <a:ext cx="0" cy="0"/>
          <a:chOff x="0" y="0"/>
          <a:chExt cx="0" cy="0"/>
        </a:xfrm>
      </p:grpSpPr>
      <p:sp>
        <p:nvSpPr>
          <p:cNvPr id="228" name="Google Shape;228;p32"/>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Notice</a:t>
            </a:r>
            <a:endParaRPr/>
          </a:p>
        </p:txBody>
      </p:sp>
      <p:sp>
        <p:nvSpPr>
          <p:cNvPr id="229" name="Google Shape;229;p32"/>
          <p:cNvSpPr txBox="1"/>
          <p:nvPr>
            <p:ph idx="1" type="body"/>
          </p:nvPr>
        </p:nvSpPr>
        <p:spPr>
          <a:xfrm>
            <a:off x="938991" y="914457"/>
            <a:ext cx="7704000" cy="354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This </a:t>
            </a:r>
            <a:r>
              <a:rPr lang="en" sz="1800"/>
              <a:t>slideshow</a:t>
            </a:r>
            <a:r>
              <a:rPr lang="en" sz="1800"/>
              <a:t> is the stripped down version of a much larger and more comprehensive slideshow that I have made.</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 This version is focused much more on practicality than on </a:t>
            </a:r>
            <a:r>
              <a:rPr lang="en" sz="1800"/>
              <a:t>comprehensiveness.</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The full version will be made available for purchase at a later date.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56" name="Shape 356"/>
        <p:cNvGrpSpPr/>
        <p:nvPr/>
      </p:nvGrpSpPr>
      <p:grpSpPr>
        <a:xfrm>
          <a:off x="0" y="0"/>
          <a:ext cx="0" cy="0"/>
          <a:chOff x="0" y="0"/>
          <a:chExt cx="0" cy="0"/>
        </a:xfrm>
      </p:grpSpPr>
      <p:sp>
        <p:nvSpPr>
          <p:cNvPr id="357" name="Google Shape;357;p50"/>
          <p:cNvSpPr txBox="1"/>
          <p:nvPr>
            <p:ph type="title"/>
          </p:nvPr>
        </p:nvSpPr>
        <p:spPr>
          <a:xfrm>
            <a:off x="3960186" y="1482300"/>
            <a:ext cx="4470600" cy="21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400"/>
              <a:t>Motion Adverbs</a:t>
            </a:r>
            <a:endParaRPr sz="6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61" name="Shape 361"/>
        <p:cNvGrpSpPr/>
        <p:nvPr/>
      </p:nvGrpSpPr>
      <p:grpSpPr>
        <a:xfrm>
          <a:off x="0" y="0"/>
          <a:ext cx="0" cy="0"/>
          <a:chOff x="0" y="0"/>
          <a:chExt cx="0" cy="0"/>
        </a:xfrm>
      </p:grpSpPr>
      <p:sp>
        <p:nvSpPr>
          <p:cNvPr id="362" name="Google Shape;362;p51"/>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Adverbs and Motion </a:t>
            </a:r>
            <a:endParaRPr/>
          </a:p>
        </p:txBody>
      </p:sp>
      <p:sp>
        <p:nvSpPr>
          <p:cNvPr id="363" name="Google Shape;363;p51"/>
          <p:cNvSpPr txBox="1"/>
          <p:nvPr>
            <p:ph idx="1" type="body"/>
          </p:nvPr>
        </p:nvSpPr>
        <p:spPr>
          <a:xfrm>
            <a:off x="716900" y="1051856"/>
            <a:ext cx="7704000" cy="295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Adverbs are words that describe (for our purposes today) verbs for reasons such as motion.</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Some of these adverbs have different forms depending on whether there is motion present and, if motion is present, whether that motion is to or from the specified location.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Consider how Old English had words like Whence and Whither in addition to Where. These different forms captured this motion-related meaning.</a:t>
            </a:r>
            <a:endParaRPr sz="1800"/>
          </a:p>
          <a:p>
            <a:pPr indent="-330200" lvl="1" marL="914400" rtl="0" algn="l">
              <a:spcBef>
                <a:spcPts val="0"/>
              </a:spcBef>
              <a:spcAft>
                <a:spcPts val="0"/>
              </a:spcAft>
              <a:buSzPts val="1600"/>
              <a:buChar char="○"/>
            </a:pPr>
            <a:r>
              <a:rPr i="1" lang="en"/>
              <a:t>Example: Whence are you?</a:t>
            </a:r>
            <a:endParaRPr i="1"/>
          </a:p>
          <a:p>
            <a:pPr indent="-330200" lvl="1" marL="914400" rtl="0" algn="l">
              <a:spcBef>
                <a:spcPts val="0"/>
              </a:spcBef>
              <a:spcAft>
                <a:spcPts val="0"/>
              </a:spcAft>
              <a:buSzPts val="1600"/>
              <a:buChar char="○"/>
            </a:pPr>
            <a:r>
              <a:rPr i="1" lang="en"/>
              <a:t>Example: Whither did he go?</a:t>
            </a:r>
            <a:endParaRPr i="1"/>
          </a:p>
        </p:txBody>
      </p:sp>
      <p:pic>
        <p:nvPicPr>
          <p:cNvPr id="364" name="Google Shape;364;p51"/>
          <p:cNvPicPr preferRelativeResize="0"/>
          <p:nvPr/>
        </p:nvPicPr>
        <p:blipFill>
          <a:blip r:embed="rId3">
            <a:alphaModFix/>
          </a:blip>
          <a:stretch>
            <a:fillRect/>
          </a:stretch>
        </p:blipFill>
        <p:spPr>
          <a:xfrm>
            <a:off x="5302425" y="3713125"/>
            <a:ext cx="3128351" cy="12768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68" name="Shape 368"/>
        <p:cNvGrpSpPr/>
        <p:nvPr/>
      </p:nvGrpSpPr>
      <p:grpSpPr>
        <a:xfrm>
          <a:off x="0" y="0"/>
          <a:ext cx="0" cy="0"/>
          <a:chOff x="0" y="0"/>
          <a:chExt cx="0" cy="0"/>
        </a:xfrm>
      </p:grpSpPr>
      <p:sp>
        <p:nvSpPr>
          <p:cNvPr id="369" name="Google Shape;369;p52"/>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 and There</a:t>
            </a:r>
            <a:endParaRPr/>
          </a:p>
        </p:txBody>
      </p:sp>
      <p:sp>
        <p:nvSpPr>
          <p:cNvPr id="370" name="Google Shape;370;p52"/>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How you say “Here,” “There,” and “Where” all depend on motion.</a:t>
            </a:r>
            <a:endParaRPr sz="1800"/>
          </a:p>
        </p:txBody>
      </p:sp>
      <p:graphicFrame>
        <p:nvGraphicFramePr>
          <p:cNvPr id="371" name="Google Shape;371;p52"/>
          <p:cNvGraphicFramePr/>
          <p:nvPr/>
        </p:nvGraphicFramePr>
        <p:xfrm>
          <a:off x="1140050" y="1698000"/>
          <a:ext cx="3000000" cy="3000000"/>
        </p:xfrm>
        <a:graphic>
          <a:graphicData uri="http://schemas.openxmlformats.org/drawingml/2006/table">
            <a:tbl>
              <a:tblPr>
                <a:noFill/>
                <a:tableStyleId>{8236F8E9-948F-4A0E-A289-95490C4E4B07}</a:tableStyleId>
              </a:tblPr>
              <a:tblGrid>
                <a:gridCol w="1714425"/>
                <a:gridCol w="1714425"/>
                <a:gridCol w="1714425"/>
                <a:gridCol w="1714425"/>
              </a:tblGrid>
              <a:tr h="522900">
                <a:tc>
                  <a:txBody>
                    <a:bodyPr/>
                    <a:lstStyle/>
                    <a:p>
                      <a:pPr indent="0" lvl="0" marL="0" rtl="0" algn="l">
                        <a:spcBef>
                          <a:spcPts val="0"/>
                        </a:spcBef>
                        <a:spcAft>
                          <a:spcPts val="0"/>
                        </a:spcAft>
                        <a:buNone/>
                      </a:pPr>
                      <a:r>
                        <a:rPr b="1" lang="en" sz="1800"/>
                        <a:t>English </a:t>
                      </a:r>
                      <a:endParaRPr b="1" sz="18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700"/>
                        <a:t>Away from</a:t>
                      </a:r>
                      <a:endParaRPr b="1" sz="17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700"/>
                        <a:t>Static</a:t>
                      </a:r>
                      <a:endParaRPr b="1" sz="17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b="1" lang="en" sz="1800"/>
                        <a:t>Towards</a:t>
                      </a:r>
                      <a:endParaRPr b="1" sz="1800"/>
                    </a:p>
                  </a:txBody>
                  <a:tcPr marT="91425" marB="91425" marR="91425" marL="91425"/>
                </a:tc>
              </a:tr>
              <a:tr h="585050">
                <a:tc>
                  <a:txBody>
                    <a:bodyPr/>
                    <a:lstStyle/>
                    <a:p>
                      <a:pPr indent="0" lvl="0" marL="0" rtl="0" algn="l">
                        <a:spcBef>
                          <a:spcPts val="0"/>
                        </a:spcBef>
                        <a:spcAft>
                          <a:spcPts val="0"/>
                        </a:spcAft>
                        <a:buNone/>
                      </a:pPr>
                      <a:r>
                        <a:rPr b="1" lang="en" sz="1600"/>
                        <a:t>Here</a:t>
                      </a:r>
                      <a:endParaRPr b="1" sz="16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600"/>
                        <a:t>Héðan</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t>Hér</a:t>
                      </a:r>
                      <a:endParaRPr sz="16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600"/>
                        <a:t>Hingað</a:t>
                      </a:r>
                      <a:endParaRPr sz="1600"/>
                    </a:p>
                  </a:txBody>
                  <a:tcPr marT="91425" marB="91425" marR="91425" marL="91425"/>
                </a:tc>
              </a:tr>
              <a:tr h="585050">
                <a:tc>
                  <a:txBody>
                    <a:bodyPr/>
                    <a:lstStyle/>
                    <a:p>
                      <a:pPr indent="0" lvl="0" marL="0" rtl="0" algn="l">
                        <a:spcBef>
                          <a:spcPts val="0"/>
                        </a:spcBef>
                        <a:spcAft>
                          <a:spcPts val="0"/>
                        </a:spcAft>
                        <a:buNone/>
                      </a:pPr>
                      <a:r>
                        <a:rPr b="1" lang="en" sz="1600"/>
                        <a:t>There</a:t>
                      </a:r>
                      <a:endParaRPr b="1" sz="16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600"/>
                        <a:t>Þaðan</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t>Þar</a:t>
                      </a:r>
                      <a:endParaRPr sz="16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600"/>
                        <a:t>Þangað</a:t>
                      </a:r>
                      <a:endParaRPr sz="1600"/>
                    </a:p>
                  </a:txBody>
                  <a:tcPr marT="91425" marB="91425" marR="64000" marL="91425"/>
                </a:tc>
              </a:tr>
              <a:tr h="585050">
                <a:tc>
                  <a:txBody>
                    <a:bodyPr/>
                    <a:lstStyle/>
                    <a:p>
                      <a:pPr indent="0" lvl="0" marL="0" rtl="0" algn="l">
                        <a:spcBef>
                          <a:spcPts val="0"/>
                        </a:spcBef>
                        <a:spcAft>
                          <a:spcPts val="0"/>
                        </a:spcAft>
                        <a:buNone/>
                      </a:pPr>
                      <a:r>
                        <a:rPr b="1" lang="en" sz="1600"/>
                        <a:t>Where</a:t>
                      </a:r>
                      <a:endParaRPr b="1" sz="16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600"/>
                        <a:t>Hvaðan</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600"/>
                        <a:t>Hvar</a:t>
                      </a:r>
                      <a:endParaRPr sz="1600"/>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600"/>
                        <a:t>Hvert</a:t>
                      </a:r>
                      <a:endParaRPr sz="1600"/>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75" name="Shape 375"/>
        <p:cNvGrpSpPr/>
        <p:nvPr/>
      </p:nvGrpSpPr>
      <p:grpSpPr>
        <a:xfrm>
          <a:off x="0" y="0"/>
          <a:ext cx="0" cy="0"/>
          <a:chOff x="0" y="0"/>
          <a:chExt cx="0" cy="0"/>
        </a:xfrm>
      </p:grpSpPr>
      <p:sp>
        <p:nvSpPr>
          <p:cNvPr id="376" name="Google Shape;376;p53"/>
          <p:cNvSpPr txBox="1"/>
          <p:nvPr>
            <p:ph type="title"/>
          </p:nvPr>
        </p:nvSpPr>
        <p:spPr>
          <a:xfrm>
            <a:off x="664287" y="2571751"/>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 is from there</a:t>
            </a:r>
            <a:endParaRPr/>
          </a:p>
        </p:txBody>
      </p:sp>
      <p:sp>
        <p:nvSpPr>
          <p:cNvPr id="377" name="Google Shape;377;p53"/>
          <p:cNvSpPr txBox="1"/>
          <p:nvPr>
            <p:ph idx="1" type="subTitle"/>
          </p:nvPr>
        </p:nvSpPr>
        <p:spPr>
          <a:xfrm>
            <a:off x="664287" y="2786801"/>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Hann er þaðan</a:t>
            </a:r>
            <a:endParaRPr/>
          </a:p>
        </p:txBody>
      </p:sp>
      <p:sp>
        <p:nvSpPr>
          <p:cNvPr id="378" name="Google Shape;378;p53"/>
          <p:cNvSpPr txBox="1"/>
          <p:nvPr>
            <p:ph idx="2" type="title"/>
          </p:nvPr>
        </p:nvSpPr>
        <p:spPr>
          <a:xfrm>
            <a:off x="3524650" y="2571751"/>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 lives there</a:t>
            </a:r>
            <a:endParaRPr/>
          </a:p>
        </p:txBody>
      </p:sp>
      <p:sp>
        <p:nvSpPr>
          <p:cNvPr id="379" name="Google Shape;379;p53"/>
          <p:cNvSpPr txBox="1"/>
          <p:nvPr>
            <p:ph idx="3" type="subTitle"/>
          </p:nvPr>
        </p:nvSpPr>
        <p:spPr>
          <a:xfrm>
            <a:off x="3524650" y="2786801"/>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Hann býr þar</a:t>
            </a:r>
            <a:endParaRPr/>
          </a:p>
        </p:txBody>
      </p:sp>
      <p:sp>
        <p:nvSpPr>
          <p:cNvPr id="380" name="Google Shape;380;p53"/>
          <p:cNvSpPr txBox="1"/>
          <p:nvPr>
            <p:ph idx="4" type="title"/>
          </p:nvPr>
        </p:nvSpPr>
        <p:spPr>
          <a:xfrm>
            <a:off x="664287" y="3705102"/>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900"/>
              <a:t>Where is he from</a:t>
            </a:r>
            <a:endParaRPr sz="1900"/>
          </a:p>
        </p:txBody>
      </p:sp>
      <p:sp>
        <p:nvSpPr>
          <p:cNvPr id="381" name="Google Shape;381;p53"/>
          <p:cNvSpPr txBox="1"/>
          <p:nvPr>
            <p:ph idx="5" type="subTitle"/>
          </p:nvPr>
        </p:nvSpPr>
        <p:spPr>
          <a:xfrm>
            <a:off x="664287" y="3920152"/>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Hvaðan er hann</a:t>
            </a:r>
            <a:endParaRPr/>
          </a:p>
        </p:txBody>
      </p:sp>
      <p:sp>
        <p:nvSpPr>
          <p:cNvPr id="382" name="Google Shape;382;p53"/>
          <p:cNvSpPr txBox="1"/>
          <p:nvPr>
            <p:ph idx="6" type="title"/>
          </p:nvPr>
        </p:nvSpPr>
        <p:spPr>
          <a:xfrm>
            <a:off x="3524650" y="3705102"/>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Where is he </a:t>
            </a:r>
            <a:endParaRPr/>
          </a:p>
        </p:txBody>
      </p:sp>
      <p:sp>
        <p:nvSpPr>
          <p:cNvPr id="383" name="Google Shape;383;p53"/>
          <p:cNvSpPr txBox="1"/>
          <p:nvPr>
            <p:ph idx="7" type="subTitle"/>
          </p:nvPr>
        </p:nvSpPr>
        <p:spPr>
          <a:xfrm>
            <a:off x="3524650" y="3920152"/>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Hvar er hann</a:t>
            </a:r>
            <a:endParaRPr/>
          </a:p>
        </p:txBody>
      </p:sp>
      <p:sp>
        <p:nvSpPr>
          <p:cNvPr id="384" name="Google Shape;384;p53"/>
          <p:cNvSpPr txBox="1"/>
          <p:nvPr>
            <p:ph idx="8" type="title"/>
          </p:nvPr>
        </p:nvSpPr>
        <p:spPr>
          <a:xfrm>
            <a:off x="6385013" y="2571751"/>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 goes there</a:t>
            </a:r>
            <a:endParaRPr/>
          </a:p>
        </p:txBody>
      </p:sp>
      <p:sp>
        <p:nvSpPr>
          <p:cNvPr id="385" name="Google Shape;385;p53"/>
          <p:cNvSpPr txBox="1"/>
          <p:nvPr>
            <p:ph idx="9" type="subTitle"/>
          </p:nvPr>
        </p:nvSpPr>
        <p:spPr>
          <a:xfrm>
            <a:off x="6385013" y="2786801"/>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Hann fer þangað</a:t>
            </a:r>
            <a:endParaRPr/>
          </a:p>
        </p:txBody>
      </p:sp>
      <p:sp>
        <p:nvSpPr>
          <p:cNvPr id="386" name="Google Shape;386;p53"/>
          <p:cNvSpPr txBox="1"/>
          <p:nvPr>
            <p:ph idx="13" type="title"/>
          </p:nvPr>
        </p:nvSpPr>
        <p:spPr>
          <a:xfrm>
            <a:off x="6385013" y="3705102"/>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Where did he go</a:t>
            </a:r>
            <a:endParaRPr/>
          </a:p>
        </p:txBody>
      </p:sp>
      <p:sp>
        <p:nvSpPr>
          <p:cNvPr id="387" name="Google Shape;387;p53"/>
          <p:cNvSpPr txBox="1"/>
          <p:nvPr>
            <p:ph idx="14" type="subTitle"/>
          </p:nvPr>
        </p:nvSpPr>
        <p:spPr>
          <a:xfrm>
            <a:off x="6385013" y="3920152"/>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Hvert fór hann</a:t>
            </a:r>
            <a:endParaRPr/>
          </a:p>
        </p:txBody>
      </p:sp>
      <p:sp>
        <p:nvSpPr>
          <p:cNvPr id="388" name="Google Shape;388;p53"/>
          <p:cNvSpPr txBox="1"/>
          <p:nvPr>
            <p:ph idx="15"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Practice Here, There, and Where</a:t>
            </a:r>
            <a:endParaRPr/>
          </a:p>
        </p:txBody>
      </p:sp>
      <p:sp>
        <p:nvSpPr>
          <p:cNvPr id="389" name="Google Shape;389;p53"/>
          <p:cNvSpPr txBox="1"/>
          <p:nvPr>
            <p:ph idx="4" type="title"/>
          </p:nvPr>
        </p:nvSpPr>
        <p:spPr>
          <a:xfrm>
            <a:off x="718637" y="1361214"/>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900"/>
              <a:t>He’s from here</a:t>
            </a:r>
            <a:endParaRPr sz="1900"/>
          </a:p>
        </p:txBody>
      </p:sp>
      <p:sp>
        <p:nvSpPr>
          <p:cNvPr id="390" name="Google Shape;390;p53"/>
          <p:cNvSpPr txBox="1"/>
          <p:nvPr>
            <p:ph idx="5" type="subTitle"/>
          </p:nvPr>
        </p:nvSpPr>
        <p:spPr>
          <a:xfrm>
            <a:off x="718637" y="1576264"/>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Hann er héðan</a:t>
            </a:r>
            <a:endParaRPr/>
          </a:p>
        </p:txBody>
      </p:sp>
      <p:sp>
        <p:nvSpPr>
          <p:cNvPr id="391" name="Google Shape;391;p53"/>
          <p:cNvSpPr txBox="1"/>
          <p:nvPr>
            <p:ph idx="6" type="title"/>
          </p:nvPr>
        </p:nvSpPr>
        <p:spPr>
          <a:xfrm>
            <a:off x="3579000" y="1361214"/>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 is here </a:t>
            </a:r>
            <a:endParaRPr/>
          </a:p>
        </p:txBody>
      </p:sp>
      <p:sp>
        <p:nvSpPr>
          <p:cNvPr id="392" name="Google Shape;392;p53"/>
          <p:cNvSpPr txBox="1"/>
          <p:nvPr>
            <p:ph idx="7" type="subTitle"/>
          </p:nvPr>
        </p:nvSpPr>
        <p:spPr>
          <a:xfrm>
            <a:off x="3579000" y="1576264"/>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 er hér</a:t>
            </a:r>
            <a:endParaRPr/>
          </a:p>
        </p:txBody>
      </p:sp>
      <p:sp>
        <p:nvSpPr>
          <p:cNvPr id="393" name="Google Shape;393;p53"/>
          <p:cNvSpPr txBox="1"/>
          <p:nvPr>
            <p:ph idx="13" type="title"/>
          </p:nvPr>
        </p:nvSpPr>
        <p:spPr>
          <a:xfrm>
            <a:off x="6439363" y="1361214"/>
            <a:ext cx="1986000" cy="36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 went here</a:t>
            </a:r>
            <a:endParaRPr/>
          </a:p>
        </p:txBody>
      </p:sp>
      <p:sp>
        <p:nvSpPr>
          <p:cNvPr id="394" name="Google Shape;394;p53"/>
          <p:cNvSpPr txBox="1"/>
          <p:nvPr>
            <p:ph idx="14" type="subTitle"/>
          </p:nvPr>
        </p:nvSpPr>
        <p:spPr>
          <a:xfrm>
            <a:off x="6439363" y="1576264"/>
            <a:ext cx="1986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Hann fór hingað</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398" name="Shape 398"/>
        <p:cNvGrpSpPr/>
        <p:nvPr/>
      </p:nvGrpSpPr>
      <p:grpSpPr>
        <a:xfrm>
          <a:off x="0" y="0"/>
          <a:ext cx="0" cy="0"/>
          <a:chOff x="0" y="0"/>
          <a:chExt cx="0" cy="0"/>
        </a:xfrm>
      </p:grpSpPr>
      <p:sp>
        <p:nvSpPr>
          <p:cNvPr id="399" name="Google Shape;399;p54"/>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Note on Here and There</a:t>
            </a:r>
            <a:endParaRPr/>
          </a:p>
        </p:txBody>
      </p:sp>
      <p:sp>
        <p:nvSpPr>
          <p:cNvPr id="400" name="Google Shape;400;p54"/>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As you just learned, </a:t>
            </a:r>
            <a:r>
              <a:rPr b="1" lang="en" sz="1800"/>
              <a:t>Hér </a:t>
            </a:r>
            <a:r>
              <a:rPr lang="en" sz="1800"/>
              <a:t>and </a:t>
            </a:r>
            <a:r>
              <a:rPr b="1" lang="en" sz="1800"/>
              <a:t>Þar </a:t>
            </a:r>
            <a:r>
              <a:rPr lang="en" sz="1800"/>
              <a:t>are adverbs that mean “Here” and “There” without motion.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But, they can have an -na added to the ends to add closeness, usually used if something is visible. </a:t>
            </a:r>
            <a:endParaRPr sz="1800"/>
          </a:p>
          <a:p>
            <a:pPr indent="-330200" lvl="1" marL="914400" rtl="0" algn="l">
              <a:spcBef>
                <a:spcPts val="0"/>
              </a:spcBef>
              <a:spcAft>
                <a:spcPts val="0"/>
              </a:spcAft>
              <a:buSzPts val="1600"/>
              <a:buChar char="○"/>
            </a:pPr>
            <a:r>
              <a:rPr i="1" lang="en"/>
              <a:t>Example: Pabbi minn er </a:t>
            </a:r>
            <a:r>
              <a:rPr b="1" i="1" lang="en"/>
              <a:t>hérna</a:t>
            </a:r>
            <a:r>
              <a:rPr i="1" lang="en"/>
              <a:t> í eldhúsinu.</a:t>
            </a:r>
            <a:endParaRPr i="1"/>
          </a:p>
          <a:p>
            <a:pPr indent="-330200" lvl="1" marL="914400" rtl="0" algn="l">
              <a:spcBef>
                <a:spcPts val="0"/>
              </a:spcBef>
              <a:spcAft>
                <a:spcPts val="0"/>
              </a:spcAft>
              <a:buSzPts val="1600"/>
              <a:buChar char="○"/>
            </a:pPr>
            <a:r>
              <a:rPr i="1" lang="en"/>
              <a:t>Example: Hann gekk út í garðinn, </a:t>
            </a:r>
            <a:r>
              <a:rPr b="1" i="1" lang="en"/>
              <a:t>þar</a:t>
            </a:r>
            <a:r>
              <a:rPr i="1" lang="en"/>
              <a:t> voru há tré.</a:t>
            </a:r>
            <a:endParaRPr i="1"/>
          </a:p>
          <a:p>
            <a:pPr indent="-330200" lvl="1" marL="914400" rtl="0" algn="l">
              <a:spcBef>
                <a:spcPts val="0"/>
              </a:spcBef>
              <a:spcAft>
                <a:spcPts val="0"/>
              </a:spcAft>
              <a:buSzPts val="1600"/>
              <a:buChar char="○"/>
            </a:pPr>
            <a:r>
              <a:rPr i="1" lang="en"/>
              <a:t>Example: Hver er </a:t>
            </a:r>
            <a:r>
              <a:rPr b="1" i="1" lang="en"/>
              <a:t>þarna</a:t>
            </a:r>
            <a:r>
              <a:rPr i="1" lang="en"/>
              <a:t>?</a:t>
            </a:r>
            <a:endParaRPr i="1"/>
          </a:p>
          <a:p>
            <a:pPr indent="-330200" lvl="1" marL="914400" rtl="0" algn="l">
              <a:spcBef>
                <a:spcPts val="0"/>
              </a:spcBef>
              <a:spcAft>
                <a:spcPts val="0"/>
              </a:spcAft>
              <a:buSzPts val="1600"/>
              <a:buChar char="○"/>
            </a:pPr>
            <a:r>
              <a:rPr i="1" lang="en"/>
              <a:t>Example: Býrðu </a:t>
            </a:r>
            <a:r>
              <a:rPr b="1" i="1" lang="en"/>
              <a:t>hérna</a:t>
            </a:r>
            <a:r>
              <a:rPr i="1" lang="en"/>
              <a:t>?</a:t>
            </a:r>
            <a:endParaRPr i="1"/>
          </a:p>
          <a:p>
            <a:pPr indent="-330200" lvl="1" marL="914400" rtl="0" algn="l">
              <a:spcBef>
                <a:spcPts val="0"/>
              </a:spcBef>
              <a:spcAft>
                <a:spcPts val="0"/>
              </a:spcAft>
              <a:buSzPts val="1600"/>
              <a:buChar char="○"/>
            </a:pPr>
            <a:r>
              <a:rPr i="1" lang="en"/>
              <a:t>Example: Áttu heima </a:t>
            </a:r>
            <a:r>
              <a:rPr b="1" i="1" lang="en"/>
              <a:t>hér</a:t>
            </a:r>
            <a:r>
              <a:rPr i="1" lang="en"/>
              <a:t>?</a:t>
            </a:r>
            <a:endParaRPr i="1"/>
          </a:p>
        </p:txBody>
      </p:sp>
      <p:pic>
        <p:nvPicPr>
          <p:cNvPr id="401" name="Google Shape;401;p54"/>
          <p:cNvPicPr preferRelativeResize="0"/>
          <p:nvPr/>
        </p:nvPicPr>
        <p:blipFill rotWithShape="1">
          <a:blip r:embed="rId3">
            <a:alphaModFix/>
          </a:blip>
          <a:srcRect b="1419" l="0" r="0" t="-1420"/>
          <a:stretch/>
        </p:blipFill>
        <p:spPr>
          <a:xfrm>
            <a:off x="6396225" y="2485051"/>
            <a:ext cx="2114426" cy="21143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05" name="Shape 405"/>
        <p:cNvGrpSpPr/>
        <p:nvPr/>
      </p:nvGrpSpPr>
      <p:grpSpPr>
        <a:xfrm>
          <a:off x="0" y="0"/>
          <a:ext cx="0" cy="0"/>
          <a:chOff x="0" y="0"/>
          <a:chExt cx="0" cy="0"/>
        </a:xfrm>
      </p:grpSpPr>
      <p:sp>
        <p:nvSpPr>
          <p:cNvPr id="406" name="Google Shape;406;p55"/>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Left and Right</a:t>
            </a:r>
            <a:endParaRPr/>
          </a:p>
        </p:txBody>
      </p:sp>
      <p:sp>
        <p:nvSpPr>
          <p:cNvPr id="407" name="Google Shape;407;p55"/>
          <p:cNvSpPr txBox="1"/>
          <p:nvPr>
            <p:ph idx="1" type="body"/>
          </p:nvPr>
        </p:nvSpPr>
        <p:spPr>
          <a:xfrm>
            <a:off x="716900" y="1051846"/>
            <a:ext cx="7704000" cy="3672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800"/>
              <a:t>Vinstri and Hægri are </a:t>
            </a:r>
            <a:r>
              <a:rPr b="1" lang="en" sz="1800"/>
              <a:t>adjectives</a:t>
            </a:r>
            <a:r>
              <a:rPr lang="en" sz="1800"/>
              <a:t> that need to be applied to nouns even if the noun is just implied. These adjectives only exist in the comparative form, as left and right are a relative concept</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Vinstri</a:t>
            </a:r>
            <a:r>
              <a:rPr lang="en" sz="1800"/>
              <a:t> means left.</a:t>
            </a:r>
            <a:endParaRPr sz="1800"/>
          </a:p>
          <a:p>
            <a:pPr indent="-330200" lvl="1" marL="914400" rtl="0" algn="l">
              <a:spcBef>
                <a:spcPts val="0"/>
              </a:spcBef>
              <a:spcAft>
                <a:spcPts val="0"/>
              </a:spcAft>
              <a:buSzPts val="1600"/>
              <a:buChar char="○"/>
            </a:pPr>
            <a:r>
              <a:rPr i="1" lang="en"/>
              <a:t>Example: Hann lyfti </a:t>
            </a:r>
            <a:r>
              <a:rPr b="1" i="1" lang="en"/>
              <a:t>vinstri </a:t>
            </a:r>
            <a:r>
              <a:rPr i="1" lang="en"/>
              <a:t>hendinni</a:t>
            </a:r>
            <a:endParaRPr i="1"/>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b="1" lang="en" sz="1800"/>
              <a:t>Hægri</a:t>
            </a:r>
            <a:r>
              <a:rPr lang="en" sz="1800"/>
              <a:t> means right.</a:t>
            </a:r>
            <a:endParaRPr sz="1800"/>
          </a:p>
          <a:p>
            <a:pPr indent="-330200" lvl="1" marL="914400" rtl="0" algn="l">
              <a:spcBef>
                <a:spcPts val="0"/>
              </a:spcBef>
              <a:spcAft>
                <a:spcPts val="0"/>
              </a:spcAft>
              <a:buSzPts val="1600"/>
              <a:buChar char="○"/>
            </a:pPr>
            <a:r>
              <a:rPr i="1" lang="en"/>
              <a:t>Example: Hann er </a:t>
            </a:r>
            <a:r>
              <a:rPr b="1" i="1" lang="en"/>
              <a:t>í hægra </a:t>
            </a:r>
            <a:r>
              <a:rPr i="1" lang="en"/>
              <a:t>horninu</a:t>
            </a:r>
            <a:endParaRPr sz="2100">
              <a:solidFill>
                <a:srgbClr val="202124"/>
              </a:solidFill>
              <a:highlight>
                <a:srgbClr val="F8F9FA"/>
              </a:highlight>
              <a:latin typeface="Arial"/>
              <a:ea typeface="Arial"/>
              <a:cs typeface="Arial"/>
              <a:sym typeface="Arial"/>
            </a:endParaRPr>
          </a:p>
          <a:p>
            <a:pPr indent="0" lvl="0" marL="914400" rtl="0" algn="l">
              <a:spcBef>
                <a:spcPts val="0"/>
              </a:spcBef>
              <a:spcAft>
                <a:spcPts val="0"/>
              </a:spcAft>
              <a:buNone/>
            </a:pPr>
            <a:r>
              <a:t/>
            </a:r>
            <a:endParaRPr i="1"/>
          </a:p>
          <a:p>
            <a:pPr indent="0" lvl="0" marL="914400" rtl="0" algn="l">
              <a:spcBef>
                <a:spcPts val="0"/>
              </a:spcBef>
              <a:spcAft>
                <a:spcPts val="0"/>
              </a:spcAft>
              <a:buNone/>
            </a:pPr>
            <a:r>
              <a:t/>
            </a:r>
            <a:endParaRPr i="1"/>
          </a:p>
          <a:p>
            <a:pPr indent="0" lvl="0" marL="914400" rtl="0" algn="l">
              <a:spcBef>
                <a:spcPts val="0"/>
              </a:spcBef>
              <a:spcAft>
                <a:spcPts val="0"/>
              </a:spcAft>
              <a:buNone/>
            </a:pPr>
            <a:r>
              <a:t/>
            </a:r>
            <a:endParaRPr i="1"/>
          </a:p>
          <a:p>
            <a:pPr indent="0" lvl="0" marL="914400" rtl="0" algn="l">
              <a:spcBef>
                <a:spcPts val="0"/>
              </a:spcBef>
              <a:spcAft>
                <a:spcPts val="0"/>
              </a:spcAft>
              <a:buNone/>
            </a:pPr>
            <a:r>
              <a:t/>
            </a:r>
            <a:endParaRPr i="1"/>
          </a:p>
          <a:p>
            <a:pPr indent="0" lvl="0" marL="914400" rtl="0" algn="l">
              <a:spcBef>
                <a:spcPts val="0"/>
              </a:spcBef>
              <a:spcAft>
                <a:spcPts val="0"/>
              </a:spcAft>
              <a:buNone/>
            </a:pPr>
            <a:r>
              <a:t/>
            </a:r>
            <a:endParaRPr i="1"/>
          </a:p>
          <a:p>
            <a:pPr indent="0" lvl="0" marL="0" rtl="0" algn="l">
              <a:spcBef>
                <a:spcPts val="0"/>
              </a:spcBef>
              <a:spcAft>
                <a:spcPts val="0"/>
              </a:spcAft>
              <a:buNone/>
            </a:pPr>
            <a:r>
              <a:rPr i="1" lang="en" sz="1300"/>
              <a:t>horn n (-s, -) means corner</a:t>
            </a:r>
            <a:endParaRPr i="1" sz="1100"/>
          </a:p>
          <a:p>
            <a:pPr indent="0" lvl="0" marL="0" rtl="0" algn="l">
              <a:spcBef>
                <a:spcPts val="0"/>
              </a:spcBef>
              <a:spcAft>
                <a:spcPts val="0"/>
              </a:spcAft>
              <a:buNone/>
            </a:pPr>
            <a:r>
              <a:t/>
            </a:r>
            <a:endParaRPr/>
          </a:p>
        </p:txBody>
      </p:sp>
      <p:pic>
        <p:nvPicPr>
          <p:cNvPr id="408" name="Google Shape;408;p55"/>
          <p:cNvPicPr preferRelativeResize="0"/>
          <p:nvPr/>
        </p:nvPicPr>
        <p:blipFill>
          <a:blip r:embed="rId3">
            <a:alphaModFix/>
          </a:blip>
          <a:stretch>
            <a:fillRect/>
          </a:stretch>
        </p:blipFill>
        <p:spPr>
          <a:xfrm>
            <a:off x="5076676" y="1502706"/>
            <a:ext cx="3354100" cy="3354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12" name="Shape 412"/>
        <p:cNvGrpSpPr/>
        <p:nvPr/>
      </p:nvGrpSpPr>
      <p:grpSpPr>
        <a:xfrm>
          <a:off x="0" y="0"/>
          <a:ext cx="0" cy="0"/>
          <a:chOff x="0" y="0"/>
          <a:chExt cx="0" cy="0"/>
        </a:xfrm>
      </p:grpSpPr>
      <p:sp>
        <p:nvSpPr>
          <p:cNvPr id="413" name="Google Shape;413;p56"/>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Left and Right</a:t>
            </a:r>
            <a:endParaRPr/>
          </a:p>
        </p:txBody>
      </p:sp>
      <p:sp>
        <p:nvSpPr>
          <p:cNvPr id="414" name="Google Shape;414;p56"/>
          <p:cNvSpPr txBox="1"/>
          <p:nvPr>
            <p:ph idx="1" type="body"/>
          </p:nvPr>
        </p:nvSpPr>
        <p:spPr>
          <a:xfrm>
            <a:off x="716900" y="1051848"/>
            <a:ext cx="7704000" cy="223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800"/>
              <a:t>Til/frá vinstri/hægri </a:t>
            </a:r>
            <a:r>
              <a:rPr lang="en" sz="1800"/>
              <a:t>are adverbial phrases which mean “To/from the left/right.”</a:t>
            </a:r>
            <a:endParaRPr sz="1800"/>
          </a:p>
          <a:p>
            <a:pPr indent="-330200" lvl="1" marL="914400" rtl="0" algn="l">
              <a:spcBef>
                <a:spcPts val="0"/>
              </a:spcBef>
              <a:spcAft>
                <a:spcPts val="0"/>
              </a:spcAft>
              <a:buSzPts val="1600"/>
              <a:buChar char="○"/>
            </a:pPr>
            <a:r>
              <a:rPr i="1" lang="en"/>
              <a:t>Example: Hún stendur þarna </a:t>
            </a:r>
            <a:r>
              <a:rPr b="1" i="1" lang="en"/>
              <a:t>til vinstri.</a:t>
            </a:r>
            <a:endParaRPr b="1" i="1"/>
          </a:p>
          <a:p>
            <a:pPr indent="-330200" lvl="1" marL="914400" rtl="0" algn="l">
              <a:spcBef>
                <a:spcPts val="0"/>
              </a:spcBef>
              <a:spcAft>
                <a:spcPts val="0"/>
              </a:spcAft>
              <a:buSzPts val="1600"/>
              <a:buChar char="○"/>
            </a:pPr>
            <a:r>
              <a:rPr i="1" lang="en"/>
              <a:t>Example: Fara </a:t>
            </a:r>
            <a:r>
              <a:rPr b="1" i="1" lang="en"/>
              <a:t>til vinstri.</a:t>
            </a:r>
            <a:endParaRPr b="1" i="1"/>
          </a:p>
          <a:p>
            <a:pPr indent="-330200" lvl="1" marL="914400" rtl="0" algn="l">
              <a:spcBef>
                <a:spcPts val="0"/>
              </a:spcBef>
              <a:spcAft>
                <a:spcPts val="0"/>
              </a:spcAft>
              <a:buSzPts val="1600"/>
              <a:buChar char="○"/>
            </a:pPr>
            <a:r>
              <a:rPr i="1" lang="en"/>
              <a:t>Example: Hún er þriðja bókin </a:t>
            </a:r>
            <a:r>
              <a:rPr b="1" i="1" lang="en"/>
              <a:t>til hægri.</a:t>
            </a:r>
            <a:endParaRPr b="1" i="1"/>
          </a:p>
          <a:p>
            <a:pPr indent="-330200" lvl="1" marL="914400" rtl="0" algn="l">
              <a:spcBef>
                <a:spcPts val="0"/>
              </a:spcBef>
              <a:spcAft>
                <a:spcPts val="0"/>
              </a:spcAft>
              <a:buSzPts val="1600"/>
              <a:buChar char="○"/>
            </a:pPr>
            <a:r>
              <a:rPr i="1" lang="en"/>
              <a:t>Example: Skotið kom </a:t>
            </a:r>
            <a:r>
              <a:rPr b="1" i="1" lang="en"/>
              <a:t>frá hægri</a:t>
            </a:r>
            <a:r>
              <a:rPr i="1" lang="en"/>
              <a:t>.</a:t>
            </a:r>
            <a:endParaRPr b="1" i="1"/>
          </a:p>
          <a:p>
            <a:pPr indent="0" lvl="0" marL="0" rtl="0" algn="l">
              <a:spcBef>
                <a:spcPts val="0"/>
              </a:spcBef>
              <a:spcAft>
                <a:spcPts val="0"/>
              </a:spcAft>
              <a:buNone/>
            </a:pPr>
            <a:r>
              <a:t/>
            </a:r>
            <a:endParaRPr b="1" i="1"/>
          </a:p>
          <a:p>
            <a:pPr indent="0" lvl="0" marL="914400" rtl="0" algn="l">
              <a:spcBef>
                <a:spcPts val="0"/>
              </a:spcBef>
              <a:spcAft>
                <a:spcPts val="0"/>
              </a:spcAft>
              <a:buNone/>
            </a:pPr>
            <a:r>
              <a:t/>
            </a:r>
            <a:endParaRPr sz="1050">
              <a:solidFill>
                <a:srgbClr val="1F2937"/>
              </a:solidFill>
              <a:highlight>
                <a:srgbClr val="FFEFDB"/>
              </a:highlight>
              <a:latin typeface="Roboto"/>
              <a:ea typeface="Roboto"/>
              <a:cs typeface="Roboto"/>
              <a:sym typeface="Roboto"/>
            </a:endParaRPr>
          </a:p>
          <a:p>
            <a:pPr indent="0" lvl="0" marL="0" rtl="0" algn="l">
              <a:spcBef>
                <a:spcPts val="0"/>
              </a:spcBef>
              <a:spcAft>
                <a:spcPts val="0"/>
              </a:spcAft>
              <a:buNone/>
            </a:pPr>
            <a:r>
              <a:t/>
            </a:r>
            <a:endParaRPr sz="1050">
              <a:solidFill>
                <a:srgbClr val="1F2937"/>
              </a:solidFill>
              <a:highlight>
                <a:srgbClr val="FFEFDB"/>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18" name="Shape 418"/>
        <p:cNvGrpSpPr/>
        <p:nvPr/>
      </p:nvGrpSpPr>
      <p:grpSpPr>
        <a:xfrm>
          <a:off x="0" y="0"/>
          <a:ext cx="0" cy="0"/>
          <a:chOff x="0" y="0"/>
          <a:chExt cx="0" cy="0"/>
        </a:xfrm>
      </p:grpSpPr>
      <p:sp>
        <p:nvSpPr>
          <p:cNvPr id="419" name="Google Shape;419;p57"/>
          <p:cNvSpPr txBox="1"/>
          <p:nvPr>
            <p:ph type="title"/>
          </p:nvPr>
        </p:nvSpPr>
        <p:spPr>
          <a:xfrm>
            <a:off x="5546992" y="3048877"/>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is the flamingo running?</a:t>
            </a:r>
            <a:endParaRPr/>
          </a:p>
        </p:txBody>
      </p:sp>
      <p:sp>
        <p:nvSpPr>
          <p:cNvPr id="420" name="Google Shape;420;p57"/>
          <p:cNvSpPr txBox="1"/>
          <p:nvPr>
            <p:ph idx="2" type="title"/>
          </p:nvPr>
        </p:nvSpPr>
        <p:spPr>
          <a:xfrm>
            <a:off x="5547292" y="1625927"/>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is the light orange book? </a:t>
            </a:r>
            <a:endParaRPr/>
          </a:p>
        </p:txBody>
      </p:sp>
      <p:sp>
        <p:nvSpPr>
          <p:cNvPr id="421" name="Google Shape;421;p57"/>
          <p:cNvSpPr txBox="1"/>
          <p:nvPr>
            <p:ph idx="1" type="subTitle"/>
          </p:nvPr>
        </p:nvSpPr>
        <p:spPr>
          <a:xfrm>
            <a:off x="5547300" y="1879350"/>
            <a:ext cx="2797500" cy="8496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i="1" lang="en"/>
              <a:t>Ljósappelsínugula bókin er önnur frá vinstri á hillunni.</a:t>
            </a:r>
            <a:endParaRPr i="1"/>
          </a:p>
          <a:p>
            <a:pPr indent="0" lvl="0" marL="0" marR="38100" rtl="0" algn="l">
              <a:lnSpc>
                <a:spcPct val="128571"/>
              </a:lnSpc>
              <a:spcBef>
                <a:spcPts val="0"/>
              </a:spcBef>
              <a:spcAft>
                <a:spcPts val="0"/>
              </a:spcAft>
              <a:buNone/>
            </a:pPr>
            <a:r>
              <a:t/>
            </a:r>
            <a:endParaRPr/>
          </a:p>
          <a:p>
            <a:pPr indent="0" lvl="0" marL="0" marR="38100" rtl="0" algn="l">
              <a:lnSpc>
                <a:spcPct val="128571"/>
              </a:lnSpc>
              <a:spcBef>
                <a:spcPts val="0"/>
              </a:spcBef>
              <a:spcAft>
                <a:spcPts val="0"/>
              </a:spcAft>
              <a:buNone/>
            </a:pPr>
            <a:r>
              <a:t/>
            </a:r>
            <a:endParaRPr/>
          </a:p>
          <a:p>
            <a:pPr indent="0" lvl="0" marL="0" rtl="0" algn="l">
              <a:spcBef>
                <a:spcPts val="0"/>
              </a:spcBef>
              <a:spcAft>
                <a:spcPts val="0"/>
              </a:spcAft>
              <a:buNone/>
            </a:pPr>
            <a:r>
              <a:t/>
            </a:r>
            <a:endParaRPr/>
          </a:p>
        </p:txBody>
      </p:sp>
      <p:sp>
        <p:nvSpPr>
          <p:cNvPr id="422" name="Google Shape;422;p57"/>
          <p:cNvSpPr txBox="1"/>
          <p:nvPr>
            <p:ph idx="3" type="subTitle"/>
          </p:nvPr>
        </p:nvSpPr>
        <p:spPr>
          <a:xfrm>
            <a:off x="5546992" y="3417902"/>
            <a:ext cx="27981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i="1" lang="en"/>
              <a:t>Flamingóinn hleypur til hægri.</a:t>
            </a:r>
            <a:endParaRPr i="1"/>
          </a:p>
          <a:p>
            <a:pPr indent="0" lvl="0" marL="0" marR="38100" rtl="0" algn="l">
              <a:lnSpc>
                <a:spcPct val="128571"/>
              </a:lnSpc>
              <a:spcBef>
                <a:spcPts val="0"/>
              </a:spcBef>
              <a:spcAft>
                <a:spcPts val="0"/>
              </a:spcAft>
              <a:buNone/>
            </a:pPr>
            <a:r>
              <a:t/>
            </a:r>
            <a:endParaRPr/>
          </a:p>
        </p:txBody>
      </p:sp>
      <p:sp>
        <p:nvSpPr>
          <p:cNvPr id="423" name="Google Shape;423;p57"/>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Left and right practice </a:t>
            </a:r>
            <a:endParaRPr/>
          </a:p>
        </p:txBody>
      </p:sp>
      <p:pic>
        <p:nvPicPr>
          <p:cNvPr id="424" name="Google Shape;424;p57"/>
          <p:cNvPicPr preferRelativeResize="0"/>
          <p:nvPr/>
        </p:nvPicPr>
        <p:blipFill>
          <a:blip r:embed="rId3">
            <a:alphaModFix/>
          </a:blip>
          <a:stretch>
            <a:fillRect/>
          </a:stretch>
        </p:blipFill>
        <p:spPr>
          <a:xfrm>
            <a:off x="204100" y="914450"/>
            <a:ext cx="4185522" cy="1909900"/>
          </a:xfrm>
          <a:prstGeom prst="rect">
            <a:avLst/>
          </a:prstGeom>
          <a:noFill/>
          <a:ln>
            <a:noFill/>
          </a:ln>
        </p:spPr>
      </p:pic>
      <p:pic>
        <p:nvPicPr>
          <p:cNvPr id="425" name="Google Shape;425;p57"/>
          <p:cNvPicPr preferRelativeResize="0"/>
          <p:nvPr/>
        </p:nvPicPr>
        <p:blipFill>
          <a:blip r:embed="rId4">
            <a:alphaModFix/>
          </a:blip>
          <a:stretch>
            <a:fillRect/>
          </a:stretch>
        </p:blipFill>
        <p:spPr>
          <a:xfrm flipH="1">
            <a:off x="1871231" y="2856000"/>
            <a:ext cx="1668793" cy="190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29" name="Shape 429"/>
        <p:cNvGrpSpPr/>
        <p:nvPr/>
      </p:nvGrpSpPr>
      <p:grpSpPr>
        <a:xfrm>
          <a:off x="0" y="0"/>
          <a:ext cx="0" cy="0"/>
          <a:chOff x="0" y="0"/>
          <a:chExt cx="0" cy="0"/>
        </a:xfrm>
      </p:grpSpPr>
      <p:sp>
        <p:nvSpPr>
          <p:cNvPr id="430" name="Google Shape;430;p58"/>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Megin</a:t>
            </a:r>
            <a:endParaRPr/>
          </a:p>
        </p:txBody>
      </p:sp>
      <p:sp>
        <p:nvSpPr>
          <p:cNvPr id="431" name="Google Shape;431;p58"/>
          <p:cNvSpPr txBox="1"/>
          <p:nvPr>
            <p:ph idx="1" type="body"/>
          </p:nvPr>
        </p:nvSpPr>
        <p:spPr>
          <a:xfrm>
            <a:off x="716900" y="1051857"/>
            <a:ext cx="7704000" cy="354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Megin is a word that only exists in adverbial locational phrases, it forms the meaning “on the X side” after an adverb</a:t>
            </a:r>
            <a:endParaRPr sz="1800"/>
          </a:p>
          <a:p>
            <a:pPr indent="-330200" lvl="1" marL="914400" rtl="0" algn="l">
              <a:spcBef>
                <a:spcPts val="0"/>
              </a:spcBef>
              <a:spcAft>
                <a:spcPts val="0"/>
              </a:spcAft>
              <a:buSzPts val="1600"/>
              <a:buChar char="○"/>
            </a:pPr>
            <a:r>
              <a:rPr lang="en"/>
              <a:t>Example: Það eru  tvö herbergi </a:t>
            </a:r>
            <a:r>
              <a:rPr b="1" lang="en"/>
              <a:t>vinstra megin.</a:t>
            </a:r>
            <a:endParaRPr b="1"/>
          </a:p>
          <a:p>
            <a:pPr indent="-330200" lvl="1" marL="914400" rtl="0" algn="l">
              <a:spcBef>
                <a:spcPts val="0"/>
              </a:spcBef>
              <a:spcAft>
                <a:spcPts val="0"/>
              </a:spcAft>
              <a:buSzPts val="1600"/>
              <a:buChar char="○"/>
            </a:pPr>
            <a:r>
              <a:rPr lang="en"/>
              <a:t>Example: Hann stendur </a:t>
            </a:r>
            <a:r>
              <a:rPr b="1" lang="en"/>
              <a:t>hinum megin.</a:t>
            </a:r>
            <a:endParaRPr b="1"/>
          </a:p>
          <a:p>
            <a:pPr indent="0" lvl="0" marL="914400" rtl="0" algn="l">
              <a:spcBef>
                <a:spcPts val="0"/>
              </a:spcBef>
              <a:spcAft>
                <a:spcPts val="0"/>
              </a:spcAft>
              <a:buNone/>
            </a:pPr>
            <a:r>
              <a:t/>
            </a:r>
            <a:endParaRPr b="1" sz="1700"/>
          </a:p>
          <a:p>
            <a:pPr indent="-342900" lvl="0" marL="457200" rtl="0" algn="l">
              <a:spcBef>
                <a:spcPts val="0"/>
              </a:spcBef>
              <a:spcAft>
                <a:spcPts val="0"/>
              </a:spcAft>
              <a:buSzPts val="1800"/>
              <a:buChar char="●"/>
            </a:pPr>
            <a:r>
              <a:rPr lang="en" sz="1800"/>
              <a:t>Remember, the conventions you learned with the other prepositions still apply!</a:t>
            </a:r>
            <a:endParaRPr sz="1800"/>
          </a:p>
          <a:p>
            <a:pPr indent="-342900" lvl="1" marL="914400" rtl="0" algn="l">
              <a:spcBef>
                <a:spcPts val="0"/>
              </a:spcBef>
              <a:spcAft>
                <a:spcPts val="0"/>
              </a:spcAft>
              <a:buSzPts val="1800"/>
              <a:buChar char="○"/>
            </a:pPr>
            <a:r>
              <a:rPr i="1" lang="en"/>
              <a:t>Example: Hann ók </a:t>
            </a:r>
            <a:r>
              <a:rPr b="1" i="1" lang="en"/>
              <a:t>vinstra megin á veginum.</a:t>
            </a:r>
            <a:endParaRPr b="1">
              <a:solidFill>
                <a:srgbClr val="111827"/>
              </a:solidFill>
              <a:highlight>
                <a:srgbClr val="F9FAFB"/>
              </a:highlight>
              <a:latin typeface="Roboto"/>
              <a:ea typeface="Roboto"/>
              <a:cs typeface="Roboto"/>
              <a:sym typeface="Roboto"/>
            </a:endParaRPr>
          </a:p>
          <a:p>
            <a:pPr indent="-330200" lvl="1" marL="914400" rtl="0" algn="l">
              <a:spcBef>
                <a:spcPts val="0"/>
              </a:spcBef>
              <a:spcAft>
                <a:spcPts val="0"/>
              </a:spcAft>
              <a:buSzPts val="1600"/>
              <a:buChar char="○"/>
            </a:pPr>
            <a:r>
              <a:rPr i="1" lang="en"/>
              <a:t>Example: Borð og stólar eru </a:t>
            </a:r>
            <a:r>
              <a:rPr b="1" i="1" lang="en"/>
              <a:t>hægra megin í salnum.</a:t>
            </a:r>
            <a:endParaRPr b="1" i="1"/>
          </a:p>
          <a:p>
            <a:pPr indent="-330200" lvl="1" marL="914400" rtl="0" algn="l">
              <a:spcBef>
                <a:spcPts val="0"/>
              </a:spcBef>
              <a:spcAft>
                <a:spcPts val="0"/>
              </a:spcAft>
              <a:buSzPts val="1600"/>
              <a:buChar char="○"/>
            </a:pPr>
            <a:r>
              <a:rPr i="1" lang="en"/>
              <a:t>Example: Er ekki málverkið </a:t>
            </a:r>
            <a:r>
              <a:rPr b="1" i="1" lang="en"/>
              <a:t>hinum megin í stofunni</a:t>
            </a:r>
            <a:r>
              <a:rPr i="1" lang="en"/>
              <a:t>? - Nei, </a:t>
            </a:r>
            <a:r>
              <a:rPr b="1" i="1" lang="en"/>
              <a:t>hérna megin.</a:t>
            </a:r>
            <a:endParaRPr b="1" i="1"/>
          </a:p>
          <a:p>
            <a:pPr indent="0" lvl="0" marL="0" rtl="0" algn="l">
              <a:spcBef>
                <a:spcPts val="0"/>
              </a:spcBef>
              <a:spcAft>
                <a:spcPts val="0"/>
              </a:spcAft>
              <a:buNone/>
            </a:pPr>
            <a:r>
              <a:rPr i="1" lang="en" sz="1600"/>
              <a:t>. </a:t>
            </a:r>
            <a:endParaRPr i="1"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35" name="Shape 435"/>
        <p:cNvGrpSpPr/>
        <p:nvPr/>
      </p:nvGrpSpPr>
      <p:grpSpPr>
        <a:xfrm>
          <a:off x="0" y="0"/>
          <a:ext cx="0" cy="0"/>
          <a:chOff x="0" y="0"/>
          <a:chExt cx="0" cy="0"/>
        </a:xfrm>
      </p:grpSpPr>
      <p:sp>
        <p:nvSpPr>
          <p:cNvPr id="436" name="Google Shape;436;p59"/>
          <p:cNvSpPr txBox="1"/>
          <p:nvPr>
            <p:ph type="title"/>
          </p:nvPr>
        </p:nvSpPr>
        <p:spPr>
          <a:xfrm>
            <a:off x="5488375" y="2793148"/>
            <a:ext cx="2797500" cy="75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duck relative to the chicken?</a:t>
            </a:r>
            <a:endParaRPr/>
          </a:p>
        </p:txBody>
      </p:sp>
      <p:sp>
        <p:nvSpPr>
          <p:cNvPr id="437" name="Google Shape;437;p59"/>
          <p:cNvSpPr txBox="1"/>
          <p:nvPr>
            <p:ph idx="2" type="title"/>
          </p:nvPr>
        </p:nvSpPr>
        <p:spPr>
          <a:xfrm>
            <a:off x="5534267" y="1413827"/>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hen </a:t>
            </a:r>
            <a:r>
              <a:rPr lang="en"/>
              <a:t>relative to the road</a:t>
            </a:r>
            <a:r>
              <a:rPr lang="en"/>
              <a:t>?</a:t>
            </a:r>
            <a:endParaRPr/>
          </a:p>
        </p:txBody>
      </p:sp>
      <p:sp>
        <p:nvSpPr>
          <p:cNvPr id="438" name="Google Shape;438;p59"/>
          <p:cNvSpPr txBox="1"/>
          <p:nvPr>
            <p:ph idx="1" type="subTitle"/>
          </p:nvPr>
        </p:nvSpPr>
        <p:spPr>
          <a:xfrm>
            <a:off x="5534575" y="1774749"/>
            <a:ext cx="2797500" cy="7563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Hænan er vinstra megin við götuna.</a:t>
            </a:r>
            <a:endParaRPr i="1"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39" name="Google Shape;439;p59"/>
          <p:cNvSpPr txBox="1"/>
          <p:nvPr>
            <p:ph idx="3" type="subTitle"/>
          </p:nvPr>
        </p:nvSpPr>
        <p:spPr>
          <a:xfrm>
            <a:off x="5488379" y="3552777"/>
            <a:ext cx="2798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Öndin er hinum megin við götuna.</a:t>
            </a:r>
            <a:endParaRPr i="1"/>
          </a:p>
        </p:txBody>
      </p:sp>
      <p:sp>
        <p:nvSpPr>
          <p:cNvPr id="440" name="Google Shape;440;p59"/>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Practice: Megin practice </a:t>
            </a:r>
            <a:endParaRPr/>
          </a:p>
        </p:txBody>
      </p:sp>
      <p:sp>
        <p:nvSpPr>
          <p:cNvPr id="441" name="Google Shape;441;p59"/>
          <p:cNvSpPr txBox="1"/>
          <p:nvPr>
            <p:ph idx="3" type="subTitle"/>
          </p:nvPr>
        </p:nvSpPr>
        <p:spPr>
          <a:xfrm>
            <a:off x="5580154" y="4651602"/>
            <a:ext cx="2798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t/>
            </a:r>
            <a:endParaRPr/>
          </a:p>
        </p:txBody>
      </p:sp>
      <p:sp>
        <p:nvSpPr>
          <p:cNvPr id="442" name="Google Shape;442;p59"/>
          <p:cNvSpPr txBox="1"/>
          <p:nvPr/>
        </p:nvSpPr>
        <p:spPr>
          <a:xfrm>
            <a:off x="7286625" y="0"/>
            <a:ext cx="164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pic>
        <p:nvPicPr>
          <p:cNvPr id="443" name="Google Shape;443;p59"/>
          <p:cNvPicPr preferRelativeResize="0"/>
          <p:nvPr/>
        </p:nvPicPr>
        <p:blipFill>
          <a:blip r:embed="rId3">
            <a:alphaModFix/>
          </a:blip>
          <a:stretch>
            <a:fillRect/>
          </a:stretch>
        </p:blipFill>
        <p:spPr>
          <a:xfrm>
            <a:off x="402325" y="1774750"/>
            <a:ext cx="1452592" cy="1719050"/>
          </a:xfrm>
          <a:prstGeom prst="rect">
            <a:avLst/>
          </a:prstGeom>
          <a:noFill/>
          <a:ln>
            <a:noFill/>
          </a:ln>
        </p:spPr>
      </p:pic>
      <p:sp>
        <p:nvSpPr>
          <p:cNvPr id="444" name="Google Shape;444;p59"/>
          <p:cNvSpPr/>
          <p:nvPr/>
        </p:nvSpPr>
        <p:spPr>
          <a:xfrm>
            <a:off x="2010175" y="1853825"/>
            <a:ext cx="1834500" cy="2430300"/>
          </a:xfrm>
          <a:prstGeom prst="trapezoid">
            <a:avLst>
              <a:gd fmla="val 24165" name="adj"/>
            </a:avLst>
          </a:prstGeom>
          <a:solidFill>
            <a:srgbClr val="B7B7B7"/>
          </a:solidFill>
          <a:ln cap="flat" cmpd="sng" w="9525">
            <a:solidFill>
              <a:schemeClr val="dk1"/>
            </a:solidFill>
            <a:prstDash val="solid"/>
            <a:round/>
            <a:headEnd len="sm" w="sm" type="none"/>
            <a:tailEnd len="sm" w="sm" type="none"/>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pic>
        <p:nvPicPr>
          <p:cNvPr id="445" name="Google Shape;445;p59"/>
          <p:cNvPicPr preferRelativeResize="0"/>
          <p:nvPr/>
        </p:nvPicPr>
        <p:blipFill>
          <a:blip r:embed="rId4">
            <a:alphaModFix/>
          </a:blip>
          <a:stretch>
            <a:fillRect/>
          </a:stretch>
        </p:blipFill>
        <p:spPr>
          <a:xfrm>
            <a:off x="3264500" y="1718825"/>
            <a:ext cx="2615000" cy="1830900"/>
          </a:xfrm>
          <a:prstGeom prst="rect">
            <a:avLst/>
          </a:prstGeom>
          <a:noFill/>
          <a:ln>
            <a:noFill/>
          </a:ln>
        </p:spPr>
      </p:pic>
      <p:sp>
        <p:nvSpPr>
          <p:cNvPr id="446" name="Google Shape;446;p59"/>
          <p:cNvSpPr/>
          <p:nvPr/>
        </p:nvSpPr>
        <p:spPr>
          <a:xfrm>
            <a:off x="2758975" y="3365700"/>
            <a:ext cx="336900" cy="676800"/>
          </a:xfrm>
          <a:prstGeom prst="trapezoid">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447" name="Google Shape;447;p59"/>
          <p:cNvSpPr/>
          <p:nvPr/>
        </p:nvSpPr>
        <p:spPr>
          <a:xfrm>
            <a:off x="2904325" y="1853825"/>
            <a:ext cx="46200" cy="150300"/>
          </a:xfrm>
          <a:prstGeom prst="trapezoid">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448" name="Google Shape;448;p59"/>
          <p:cNvSpPr/>
          <p:nvPr/>
        </p:nvSpPr>
        <p:spPr>
          <a:xfrm>
            <a:off x="2856025" y="2595363"/>
            <a:ext cx="142800" cy="424200"/>
          </a:xfrm>
          <a:prstGeom prst="trapezoid">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449" name="Google Shape;449;p59"/>
          <p:cNvSpPr/>
          <p:nvPr/>
        </p:nvSpPr>
        <p:spPr>
          <a:xfrm>
            <a:off x="2881075" y="2115975"/>
            <a:ext cx="92700" cy="220500"/>
          </a:xfrm>
          <a:prstGeom prst="trapezoid">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33" name="Shape 233"/>
        <p:cNvGrpSpPr/>
        <p:nvPr/>
      </p:nvGrpSpPr>
      <p:grpSpPr>
        <a:xfrm>
          <a:off x="0" y="0"/>
          <a:ext cx="0" cy="0"/>
          <a:chOff x="0" y="0"/>
          <a:chExt cx="0" cy="0"/>
        </a:xfrm>
      </p:grpSpPr>
      <p:sp>
        <p:nvSpPr>
          <p:cNvPr id="234" name="Google Shape;234;p33"/>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Are You Going To Learn?</a:t>
            </a:r>
            <a:endParaRPr/>
          </a:p>
        </p:txBody>
      </p:sp>
      <p:sp>
        <p:nvSpPr>
          <p:cNvPr id="235" name="Google Shape;235;p33"/>
          <p:cNvSpPr txBox="1"/>
          <p:nvPr>
            <p:ph idx="1" type="body"/>
          </p:nvPr>
        </p:nvSpPr>
        <p:spPr>
          <a:xfrm>
            <a:off x="938991" y="914457"/>
            <a:ext cx="7704000" cy="354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 this presentation, my goal is to teach you how to talk about objects in relation to each other in space. To do this, we will look at various prepositions, prepositional phrases, adverbs, and adverbial phrases that concern spatial relationships.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We will NOT be looking at definitions for these words and phrases that do not have to do with spatial relationships.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We will NOT be covering the concept of motion, case, or declension in general, as it is assumed you already understand those basics.</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53" name="Shape 453"/>
        <p:cNvGrpSpPr/>
        <p:nvPr/>
      </p:nvGrpSpPr>
      <p:grpSpPr>
        <a:xfrm>
          <a:off x="0" y="0"/>
          <a:ext cx="0" cy="0"/>
          <a:chOff x="0" y="0"/>
          <a:chExt cx="0" cy="0"/>
        </a:xfrm>
      </p:grpSpPr>
      <p:sp>
        <p:nvSpPr>
          <p:cNvPr id="454" name="Google Shape;454;p60"/>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Middle</a:t>
            </a:r>
            <a:endParaRPr/>
          </a:p>
        </p:txBody>
      </p:sp>
      <p:sp>
        <p:nvSpPr>
          <p:cNvPr id="455" name="Google Shape;455;p60"/>
          <p:cNvSpPr txBox="1"/>
          <p:nvPr>
            <p:ph idx="1" type="body"/>
          </p:nvPr>
        </p:nvSpPr>
        <p:spPr>
          <a:xfrm>
            <a:off x="716900" y="1051858"/>
            <a:ext cx="7704000" cy="409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There are two ways to express the concept of “The middle” in Icelandic, One is with a noun and the other with an adjective.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Using an adjective, we apply the adjective miður to the noun we wish to discuss. This adjective only exists in the strong from.</a:t>
            </a:r>
            <a:endParaRPr sz="1800"/>
          </a:p>
          <a:p>
            <a:pPr indent="-342900" lvl="1" marL="914400" rtl="0" algn="l">
              <a:spcBef>
                <a:spcPts val="0"/>
              </a:spcBef>
              <a:spcAft>
                <a:spcPts val="0"/>
              </a:spcAft>
              <a:buSzPts val="1800"/>
              <a:buChar char="○"/>
            </a:pPr>
            <a:r>
              <a:rPr i="1" lang="en" sz="1800"/>
              <a:t>Example:  Hann er á </a:t>
            </a:r>
            <a:r>
              <a:rPr b="1" i="1" lang="en" sz="1800"/>
              <a:t>miðri </a:t>
            </a:r>
            <a:r>
              <a:rPr i="1" lang="en" sz="1800"/>
              <a:t>myndinni.</a:t>
            </a:r>
            <a:endParaRPr i="1"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Using a noun, we insert the word miðj/a (-u) before the noun we wish to discuss. Miðja requires the preposition í.</a:t>
            </a:r>
            <a:endParaRPr sz="1800"/>
          </a:p>
          <a:p>
            <a:pPr indent="-342900" lvl="1" marL="914400" rtl="0" algn="l">
              <a:spcBef>
                <a:spcPts val="0"/>
              </a:spcBef>
              <a:spcAft>
                <a:spcPts val="0"/>
              </a:spcAft>
              <a:buSzPts val="1800"/>
              <a:buChar char="○"/>
            </a:pPr>
            <a:r>
              <a:rPr i="1" lang="en" sz="1800"/>
              <a:t>Example: Hann er </a:t>
            </a:r>
            <a:r>
              <a:rPr b="1" i="1" lang="en" sz="1800"/>
              <a:t>í miðjunni</a:t>
            </a:r>
            <a:r>
              <a:rPr i="1" lang="en" sz="1800"/>
              <a:t> á myndinni.</a:t>
            </a:r>
            <a:endParaRPr i="1" sz="1800"/>
          </a:p>
          <a:p>
            <a:pPr indent="-342900" lvl="1" marL="914400" rtl="0" algn="l">
              <a:spcBef>
                <a:spcPts val="0"/>
              </a:spcBef>
              <a:spcAft>
                <a:spcPts val="0"/>
              </a:spcAft>
              <a:buSzPts val="1800"/>
              <a:buChar char="○"/>
            </a:pPr>
            <a:r>
              <a:rPr i="1" lang="en" sz="1800"/>
              <a:t>Example: Hann er </a:t>
            </a:r>
            <a:r>
              <a:rPr b="1" i="1" lang="en" sz="1800"/>
              <a:t>í miðju</a:t>
            </a:r>
            <a:r>
              <a:rPr i="1" lang="en" sz="1800"/>
              <a:t> myndarinnar.</a:t>
            </a:r>
            <a:endParaRPr i="1"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59" name="Shape 459"/>
        <p:cNvGrpSpPr/>
        <p:nvPr/>
      </p:nvGrpSpPr>
      <p:grpSpPr>
        <a:xfrm>
          <a:off x="0" y="0"/>
          <a:ext cx="0" cy="0"/>
          <a:chOff x="0" y="0"/>
          <a:chExt cx="0" cy="0"/>
        </a:xfrm>
      </p:grpSpPr>
      <p:sp>
        <p:nvSpPr>
          <p:cNvPr id="460" name="Google Shape;460;p61"/>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Hlið</a:t>
            </a:r>
            <a:endParaRPr/>
          </a:p>
        </p:txBody>
      </p:sp>
      <p:sp>
        <p:nvSpPr>
          <p:cNvPr id="461" name="Google Shape;461;p61"/>
          <p:cNvSpPr txBox="1"/>
          <p:nvPr>
            <p:ph idx="1" type="body"/>
          </p:nvPr>
        </p:nvSpPr>
        <p:spPr>
          <a:xfrm>
            <a:off x="716900" y="1051850"/>
            <a:ext cx="7704000" cy="37305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b="1" lang="en" sz="1800"/>
              <a:t>Hlið </a:t>
            </a:r>
            <a:r>
              <a:rPr lang="en" sz="1800"/>
              <a:t>is a feminine noun that means “Side.” </a:t>
            </a:r>
            <a:endParaRPr sz="1800"/>
          </a:p>
          <a:p>
            <a:pPr indent="-330200" lvl="1" marL="914400" marR="0" rtl="0" algn="l">
              <a:lnSpc>
                <a:spcPct val="100000"/>
              </a:lnSpc>
              <a:spcBef>
                <a:spcPts val="0"/>
              </a:spcBef>
              <a:spcAft>
                <a:spcPts val="0"/>
              </a:spcAft>
              <a:buSzPts val="1600"/>
              <a:buChar char="○"/>
            </a:pPr>
            <a:r>
              <a:rPr lang="en"/>
              <a:t>Example: Það er betra að sofa á vinstri</a:t>
            </a:r>
            <a:r>
              <a:rPr b="1" lang="en"/>
              <a:t> hliðinni.</a:t>
            </a:r>
            <a:endParaRPr b="1"/>
          </a:p>
          <a:p>
            <a:pPr indent="0" lvl="0" marL="0" marR="0" rtl="0" algn="l">
              <a:lnSpc>
                <a:spcPct val="100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 sz="1800"/>
              <a:t>You may also say that you are </a:t>
            </a:r>
            <a:r>
              <a:rPr b="1" lang="en" sz="1800"/>
              <a:t>Við hlið einhvers</a:t>
            </a:r>
            <a:r>
              <a:rPr lang="en" sz="1800"/>
              <a:t>, meaning “At somebody’s side.”</a:t>
            </a:r>
            <a:endParaRPr sz="1800"/>
          </a:p>
          <a:p>
            <a:pPr indent="-330200" lvl="1" marL="914400" rtl="0" algn="l">
              <a:spcBef>
                <a:spcPts val="0"/>
              </a:spcBef>
              <a:spcAft>
                <a:spcPts val="0"/>
              </a:spcAft>
              <a:buSzPts val="1600"/>
              <a:buChar char="○"/>
            </a:pPr>
            <a:r>
              <a:rPr lang="en"/>
              <a:t>Example: </a:t>
            </a:r>
            <a:r>
              <a:rPr b="1" lang="en"/>
              <a:t>Við hlið hans</a:t>
            </a:r>
            <a:r>
              <a:rPr lang="en"/>
              <a:t> sat Júlía.</a:t>
            </a:r>
            <a:endParaRPr/>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Við hliðina á</a:t>
            </a:r>
            <a:r>
              <a:rPr lang="en" sz="1800"/>
              <a:t> is a phrase that means “Next to.”</a:t>
            </a:r>
            <a:endParaRPr b="1" sz="1800"/>
          </a:p>
          <a:p>
            <a:pPr indent="-342900" lvl="1" marL="914400" rtl="0" algn="l">
              <a:spcBef>
                <a:spcPts val="0"/>
              </a:spcBef>
              <a:spcAft>
                <a:spcPts val="0"/>
              </a:spcAft>
              <a:buSzPts val="1800"/>
              <a:buChar char="○"/>
            </a:pPr>
            <a:r>
              <a:rPr lang="en"/>
              <a:t>Example: Hann settist </a:t>
            </a:r>
            <a:r>
              <a:rPr b="1" lang="en"/>
              <a:t>við hliðina á </a:t>
            </a:r>
            <a:r>
              <a:rPr lang="en"/>
              <a:t>mér.</a:t>
            </a:r>
            <a:endParaRPr/>
          </a:p>
          <a:p>
            <a:pPr indent="-342900" lvl="1" marL="914400" rtl="0" algn="l">
              <a:spcBef>
                <a:spcPts val="0"/>
              </a:spcBef>
              <a:spcAft>
                <a:spcPts val="0"/>
              </a:spcAft>
              <a:buSzPts val="1800"/>
              <a:buChar char="○"/>
            </a:pPr>
            <a:r>
              <a:rPr lang="en"/>
              <a:t>Example: Ég stóð </a:t>
            </a:r>
            <a:r>
              <a:rPr b="1" lang="en"/>
              <a:t>við hliðina á</a:t>
            </a:r>
            <a:r>
              <a:rPr lang="en"/>
              <a:t> henni.</a:t>
            </a:r>
            <a:endParaRPr sz="1800"/>
          </a:p>
          <a:p>
            <a:pPr indent="0" lvl="0" marL="0" rtl="0" algn="l">
              <a:lnSpc>
                <a:spcPct val="115000"/>
              </a:lnSpc>
              <a:spcBef>
                <a:spcPts val="0"/>
              </a:spcBef>
              <a:spcAft>
                <a:spcPts val="0"/>
              </a:spcAft>
              <a:buNone/>
            </a:pPr>
            <a:r>
              <a:t/>
            </a:r>
            <a:endParaRPr sz="1800"/>
          </a:p>
          <a:p>
            <a:pPr indent="0" lvl="0" marL="0" marR="0" rtl="0" algn="l">
              <a:lnSpc>
                <a:spcPct val="100000"/>
              </a:lnSpc>
              <a:spcBef>
                <a:spcPts val="800"/>
              </a:spcBef>
              <a:spcAft>
                <a:spcPts val="0"/>
              </a:spcAft>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65" name="Shape 465"/>
        <p:cNvGrpSpPr/>
        <p:nvPr/>
      </p:nvGrpSpPr>
      <p:grpSpPr>
        <a:xfrm>
          <a:off x="0" y="0"/>
          <a:ext cx="0" cy="0"/>
          <a:chOff x="0" y="0"/>
          <a:chExt cx="0" cy="0"/>
        </a:xfrm>
      </p:grpSpPr>
      <p:sp>
        <p:nvSpPr>
          <p:cNvPr id="466" name="Google Shape;466;p62"/>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Hlið phrases</a:t>
            </a:r>
            <a:endParaRPr/>
          </a:p>
        </p:txBody>
      </p:sp>
      <p:sp>
        <p:nvSpPr>
          <p:cNvPr id="467" name="Google Shape;467;p62"/>
          <p:cNvSpPr txBox="1"/>
          <p:nvPr>
            <p:ph idx="1" type="body"/>
          </p:nvPr>
        </p:nvSpPr>
        <p:spPr>
          <a:xfrm>
            <a:off x="716900" y="1051850"/>
            <a:ext cx="7704000" cy="37305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b="1" lang="en" sz="1800"/>
              <a:t>Til  hliðar</a:t>
            </a:r>
            <a:r>
              <a:rPr lang="en" sz="1800"/>
              <a:t> means “To the side,” such as when moving something.</a:t>
            </a:r>
            <a:endParaRPr sz="1800"/>
          </a:p>
          <a:p>
            <a:pPr indent="-342900" lvl="1" marL="914400" marR="0" rtl="0" algn="l">
              <a:lnSpc>
                <a:spcPct val="100000"/>
              </a:lnSpc>
              <a:spcBef>
                <a:spcPts val="0"/>
              </a:spcBef>
              <a:spcAft>
                <a:spcPts val="0"/>
              </a:spcAft>
              <a:buSzPts val="1800"/>
              <a:buChar char="○"/>
            </a:pPr>
            <a:r>
              <a:rPr lang="en"/>
              <a:t>Example: Settu tilfinningarnar </a:t>
            </a:r>
            <a:r>
              <a:rPr b="1" lang="en"/>
              <a:t>til hliðar.</a:t>
            </a:r>
            <a:endParaRPr b="1"/>
          </a:p>
          <a:p>
            <a:pPr indent="-342900" lvl="1" marL="914400" marR="0" rtl="0" algn="l">
              <a:lnSpc>
                <a:spcPct val="100000"/>
              </a:lnSpc>
              <a:spcBef>
                <a:spcPts val="0"/>
              </a:spcBef>
              <a:spcAft>
                <a:spcPts val="0"/>
              </a:spcAft>
              <a:buSzPts val="1800"/>
              <a:buChar char="○"/>
            </a:pPr>
            <a:r>
              <a:rPr lang="en"/>
              <a:t>Example:  Ég ýtti því </a:t>
            </a:r>
            <a:r>
              <a:rPr b="1" lang="en"/>
              <a:t>til hliðar.</a:t>
            </a:r>
            <a:endParaRPr b="1" sz="1800"/>
          </a:p>
          <a:p>
            <a:pPr indent="0" lvl="0" marL="0" marR="0" rtl="0" algn="l">
              <a:lnSpc>
                <a:spcPct val="100000"/>
              </a:lnSpc>
              <a:spcBef>
                <a:spcPts val="0"/>
              </a:spcBef>
              <a:spcAft>
                <a:spcPts val="0"/>
              </a:spcAft>
              <a:buNone/>
            </a:pPr>
            <a:r>
              <a:t/>
            </a:r>
            <a:endParaRPr/>
          </a:p>
          <a:p>
            <a:pPr indent="-355600" lvl="0" marL="457200" rtl="0" algn="l">
              <a:spcBef>
                <a:spcPts val="0"/>
              </a:spcBef>
              <a:spcAft>
                <a:spcPts val="0"/>
              </a:spcAft>
              <a:buSzPts val="2000"/>
              <a:buChar char="●"/>
            </a:pPr>
            <a:r>
              <a:rPr b="1" lang="en" sz="1800"/>
              <a:t>Hlið við hlið</a:t>
            </a:r>
            <a:r>
              <a:rPr lang="en" sz="1800"/>
              <a:t> means “Side by side.”</a:t>
            </a:r>
            <a:r>
              <a:rPr b="1" lang="en" sz="1800"/>
              <a:t> </a:t>
            </a:r>
            <a:endParaRPr b="1" sz="1800"/>
          </a:p>
          <a:p>
            <a:pPr indent="-342900" lvl="1" marL="914400" rtl="0" algn="l">
              <a:spcBef>
                <a:spcPts val="0"/>
              </a:spcBef>
              <a:spcAft>
                <a:spcPts val="0"/>
              </a:spcAft>
              <a:buSzPts val="1800"/>
              <a:buChar char="○"/>
            </a:pPr>
            <a:r>
              <a:rPr lang="en"/>
              <a:t>Example: Þau börðust </a:t>
            </a:r>
            <a:r>
              <a:rPr b="1" lang="en"/>
              <a:t>hlið við hlið.</a:t>
            </a:r>
            <a:endParaRPr/>
          </a:p>
          <a:p>
            <a:pPr indent="0" lvl="0" marL="914400" rtl="0" algn="l">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71" name="Shape 471"/>
        <p:cNvGrpSpPr/>
        <p:nvPr/>
      </p:nvGrpSpPr>
      <p:grpSpPr>
        <a:xfrm>
          <a:off x="0" y="0"/>
          <a:ext cx="0" cy="0"/>
          <a:chOff x="0" y="0"/>
          <a:chExt cx="0" cy="0"/>
        </a:xfrm>
      </p:grpSpPr>
      <p:sp>
        <p:nvSpPr>
          <p:cNvPr id="472" name="Google Shape;472;p63"/>
          <p:cNvSpPr txBox="1"/>
          <p:nvPr>
            <p:ph type="title"/>
          </p:nvPr>
        </p:nvSpPr>
        <p:spPr>
          <a:xfrm>
            <a:off x="3960186" y="1482300"/>
            <a:ext cx="4470600" cy="21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400"/>
              <a:t>Degree Adverbs </a:t>
            </a:r>
            <a:endParaRPr sz="6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76" name="Shape 476"/>
        <p:cNvGrpSpPr/>
        <p:nvPr/>
      </p:nvGrpSpPr>
      <p:grpSpPr>
        <a:xfrm>
          <a:off x="0" y="0"/>
          <a:ext cx="0" cy="0"/>
          <a:chOff x="0" y="0"/>
          <a:chExt cx="0" cy="0"/>
        </a:xfrm>
      </p:grpSpPr>
      <p:sp>
        <p:nvSpPr>
          <p:cNvPr id="477" name="Google Shape;477;p64"/>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Inflecting adverbs</a:t>
            </a:r>
            <a:endParaRPr/>
          </a:p>
        </p:txBody>
      </p:sp>
      <p:sp>
        <p:nvSpPr>
          <p:cNvPr id="478" name="Google Shape;478;p64"/>
          <p:cNvSpPr txBox="1"/>
          <p:nvPr>
            <p:ph idx="1" type="body"/>
          </p:nvPr>
        </p:nvSpPr>
        <p:spPr>
          <a:xfrm>
            <a:off x="716900" y="1051856"/>
            <a:ext cx="7704000" cy="317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Some </a:t>
            </a:r>
            <a:r>
              <a:rPr b="1" lang="en" sz="1800"/>
              <a:t>degree-inflecting adverbs</a:t>
            </a:r>
            <a:r>
              <a:rPr lang="en" sz="1800"/>
              <a:t> (not to be confused with their adjective forms) explain relative location.</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The forms of the adverb are called the positive form, the comparative form, and the superlative form.</a:t>
            </a:r>
            <a:endParaRPr sz="1800"/>
          </a:p>
          <a:p>
            <a:pPr indent="-330200" lvl="1" marL="914400" rtl="0" algn="l">
              <a:spcBef>
                <a:spcPts val="0"/>
              </a:spcBef>
              <a:spcAft>
                <a:spcPts val="0"/>
              </a:spcAft>
              <a:buSzPts val="1600"/>
              <a:buChar char="○"/>
            </a:pPr>
            <a:r>
              <a:rPr i="1" lang="en"/>
              <a:t>Example: Uppi-ofar-efst</a:t>
            </a:r>
            <a:endParaRPr i="1"/>
          </a:p>
          <a:p>
            <a:pPr indent="0" lvl="0" marL="914400" rtl="0" algn="l">
              <a:spcBef>
                <a:spcPts val="0"/>
              </a:spcBef>
              <a:spcAft>
                <a:spcPts val="0"/>
              </a:spcAft>
              <a:buNone/>
            </a:pPr>
            <a:r>
              <a:t/>
            </a:r>
            <a:endParaRPr i="1"/>
          </a:p>
          <a:p>
            <a:pPr indent="-355600" lvl="0" marL="457200" rtl="0" algn="l">
              <a:spcBef>
                <a:spcPts val="0"/>
              </a:spcBef>
              <a:spcAft>
                <a:spcPts val="0"/>
              </a:spcAft>
              <a:buSzPts val="2000"/>
              <a:buChar char="●"/>
            </a:pPr>
            <a:r>
              <a:rPr i="1" lang="en" sz="1800"/>
              <a:t>These words are often use alongside </a:t>
            </a:r>
            <a:r>
              <a:rPr b="1" i="1" lang="en" sz="1800"/>
              <a:t>Á </a:t>
            </a:r>
            <a:r>
              <a:rPr i="1" lang="en" sz="1800"/>
              <a:t>and </a:t>
            </a:r>
            <a:r>
              <a:rPr b="1" i="1" lang="en" sz="1800"/>
              <a:t>Í.</a:t>
            </a:r>
            <a:endParaRPr b="1" i="1" sz="1800"/>
          </a:p>
          <a:p>
            <a:pPr indent="0" lvl="0" marL="0" rtl="0" algn="l">
              <a:spcBef>
                <a:spcPts val="0"/>
              </a:spcBef>
              <a:spcAft>
                <a:spcPts val="0"/>
              </a:spcAft>
              <a:buNone/>
            </a:pPr>
            <a:r>
              <a:t/>
            </a:r>
            <a:endParaRPr i="1"/>
          </a:p>
          <a:p>
            <a:pPr indent="0" lvl="0" marL="0" rtl="0" algn="l">
              <a:spcBef>
                <a:spcPts val="0"/>
              </a:spcBef>
              <a:spcAft>
                <a:spcPts val="0"/>
              </a:spcAft>
              <a:buNone/>
            </a:pPr>
            <a:r>
              <a:t/>
            </a:r>
            <a:endParaRPr i="1"/>
          </a:p>
          <a:p>
            <a:pPr indent="0" lvl="0" marL="0" rtl="0" algn="l">
              <a:spcBef>
                <a:spcPts val="0"/>
              </a:spcBef>
              <a:spcAft>
                <a:spcPts val="0"/>
              </a:spcAft>
              <a:buNone/>
            </a:pPr>
            <a:r>
              <a:t/>
            </a:r>
            <a:endParaRPr i="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82" name="Shape 482"/>
        <p:cNvGrpSpPr/>
        <p:nvPr/>
      </p:nvGrpSpPr>
      <p:grpSpPr>
        <a:xfrm>
          <a:off x="0" y="0"/>
          <a:ext cx="0" cy="0"/>
          <a:chOff x="0" y="0"/>
          <a:chExt cx="0" cy="0"/>
        </a:xfrm>
      </p:grpSpPr>
      <p:sp>
        <p:nvSpPr>
          <p:cNvPr id="483" name="Google Shape;483;p65"/>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Up-higher-highest, Down-lower-lowest </a:t>
            </a:r>
            <a:endParaRPr/>
          </a:p>
        </p:txBody>
      </p:sp>
      <p:sp>
        <p:nvSpPr>
          <p:cNvPr id="484" name="Google Shape;484;p65"/>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ulish"/>
              <a:buChar char="●"/>
            </a:pPr>
            <a:r>
              <a:rPr b="1" lang="en" sz="1800"/>
              <a:t>Uppi-ofar-efst </a:t>
            </a:r>
            <a:r>
              <a:rPr lang="en" sz="1800"/>
              <a:t>represents being in a high(er) location</a:t>
            </a:r>
            <a:endParaRPr sz="1800"/>
          </a:p>
          <a:p>
            <a:pPr indent="-330200" lvl="1" marL="914400" rtl="0" algn="l">
              <a:spcBef>
                <a:spcPts val="0"/>
              </a:spcBef>
              <a:spcAft>
                <a:spcPts val="0"/>
              </a:spcAft>
              <a:buSzPts val="1600"/>
              <a:buChar char="○"/>
            </a:pPr>
            <a:r>
              <a:rPr i="1" lang="en"/>
              <a:t>Example: Ég verð </a:t>
            </a:r>
            <a:r>
              <a:rPr b="1" i="1" lang="en"/>
              <a:t>uppi.</a:t>
            </a:r>
            <a:endParaRPr sz="1050">
              <a:solidFill>
                <a:srgbClr val="111827"/>
              </a:solidFill>
              <a:highlight>
                <a:srgbClr val="F9FAFB"/>
              </a:highlight>
              <a:latin typeface="Roboto"/>
              <a:ea typeface="Roboto"/>
              <a:cs typeface="Roboto"/>
              <a:sym typeface="Roboto"/>
            </a:endParaRPr>
          </a:p>
          <a:p>
            <a:pPr indent="-330200" lvl="1" marL="914400" rtl="0" algn="l">
              <a:spcBef>
                <a:spcPts val="0"/>
              </a:spcBef>
              <a:spcAft>
                <a:spcPts val="0"/>
              </a:spcAft>
              <a:buSzPts val="1600"/>
              <a:buChar char="○"/>
            </a:pPr>
            <a:r>
              <a:rPr i="1" lang="en"/>
              <a:t>Example: Nafn hennar er </a:t>
            </a:r>
            <a:r>
              <a:rPr b="1" i="1" lang="en"/>
              <a:t>ofar</a:t>
            </a:r>
            <a:r>
              <a:rPr i="1" lang="en"/>
              <a:t> en hans </a:t>
            </a:r>
            <a:r>
              <a:rPr b="1" i="1" lang="en"/>
              <a:t>á</a:t>
            </a:r>
            <a:r>
              <a:rPr i="1" lang="en"/>
              <a:t> listanum.</a:t>
            </a:r>
            <a:endParaRPr i="1"/>
          </a:p>
          <a:p>
            <a:pPr indent="-330200" lvl="1" marL="914400" rtl="0" algn="l">
              <a:spcBef>
                <a:spcPts val="0"/>
              </a:spcBef>
              <a:spcAft>
                <a:spcPts val="0"/>
              </a:spcAft>
              <a:buSzPts val="1600"/>
              <a:buChar char="○"/>
            </a:pPr>
            <a:r>
              <a:rPr i="1" lang="en"/>
              <a:t>Example: </a:t>
            </a:r>
            <a:r>
              <a:rPr b="1" i="1" lang="en"/>
              <a:t>Efst</a:t>
            </a:r>
            <a:r>
              <a:rPr i="1" lang="en"/>
              <a:t> </a:t>
            </a:r>
            <a:r>
              <a:rPr b="1" i="1" lang="en"/>
              <a:t>á </a:t>
            </a:r>
            <a:r>
              <a:rPr i="1" lang="en"/>
              <a:t>blaðsíðu standa nokkur orð.</a:t>
            </a:r>
            <a:endParaRPr i="1"/>
          </a:p>
          <a:p>
            <a:pPr indent="0" lvl="0" marL="457200" rtl="0" algn="l">
              <a:spcBef>
                <a:spcPts val="0"/>
              </a:spcBef>
              <a:spcAft>
                <a:spcPts val="0"/>
              </a:spcAft>
              <a:buClr>
                <a:schemeClr val="dk1"/>
              </a:buClr>
              <a:buSzPts val="1100"/>
              <a:buFont typeface="Arial"/>
              <a:buNone/>
            </a:pPr>
            <a:r>
              <a:t/>
            </a:r>
            <a:endParaRPr i="1"/>
          </a:p>
          <a:p>
            <a:pPr indent="-330200" lvl="0" marL="457200" rtl="0" algn="l">
              <a:spcBef>
                <a:spcPts val="0"/>
              </a:spcBef>
              <a:spcAft>
                <a:spcPts val="0"/>
              </a:spcAft>
              <a:buSzPts val="1600"/>
              <a:buChar char="●"/>
            </a:pPr>
            <a:r>
              <a:rPr b="1" lang="en" sz="1800"/>
              <a:t>Niðri-neðar-neðst </a:t>
            </a:r>
            <a:r>
              <a:rPr lang="en" sz="1800"/>
              <a:t>represent being in a low(er) location</a:t>
            </a:r>
            <a:endParaRPr sz="1800"/>
          </a:p>
          <a:p>
            <a:pPr indent="-342900" lvl="1" marL="914400" rtl="0" algn="l">
              <a:spcBef>
                <a:spcPts val="0"/>
              </a:spcBef>
              <a:spcAft>
                <a:spcPts val="0"/>
              </a:spcAft>
              <a:buSzPts val="1800"/>
              <a:buChar char="○"/>
            </a:pPr>
            <a:r>
              <a:rPr i="1" lang="en"/>
              <a:t>Example: Húsið stendur</a:t>
            </a:r>
            <a:r>
              <a:rPr b="1" i="1" lang="en"/>
              <a:t> niðri á</a:t>
            </a:r>
            <a:r>
              <a:rPr i="1" lang="en"/>
              <a:t> sléttunni.</a:t>
            </a:r>
            <a:endParaRPr i="1"/>
          </a:p>
          <a:p>
            <a:pPr indent="-330200" lvl="1" marL="914400" rtl="0" algn="l">
              <a:spcBef>
                <a:spcPts val="0"/>
              </a:spcBef>
              <a:spcAft>
                <a:spcPts val="0"/>
              </a:spcAft>
              <a:buSzPts val="1600"/>
              <a:buChar char="○"/>
            </a:pPr>
            <a:r>
              <a:rPr i="1" lang="en"/>
              <a:t>Example: Diskarnir eru </a:t>
            </a:r>
            <a:r>
              <a:rPr b="1" i="1" lang="en"/>
              <a:t>neðar í </a:t>
            </a:r>
            <a:r>
              <a:rPr i="1" lang="en"/>
              <a:t>skápnum en bollarnir.</a:t>
            </a:r>
            <a:endParaRPr i="1"/>
          </a:p>
          <a:p>
            <a:pPr indent="-330200" lvl="1" marL="914400" rtl="0" algn="l">
              <a:spcBef>
                <a:spcPts val="0"/>
              </a:spcBef>
              <a:spcAft>
                <a:spcPts val="0"/>
              </a:spcAft>
              <a:buSzPts val="1600"/>
              <a:buChar char="○"/>
            </a:pPr>
            <a:r>
              <a:rPr i="1" lang="en"/>
              <a:t>Example: Þessar upplýsingar er að finna </a:t>
            </a:r>
            <a:r>
              <a:rPr b="1" i="1" lang="en"/>
              <a:t>neðst á</a:t>
            </a:r>
            <a:r>
              <a:rPr i="1" lang="en"/>
              <a:t> skjánum.</a:t>
            </a:r>
            <a:endParaRPr i="1"/>
          </a:p>
          <a:p>
            <a:pPr indent="0" lvl="0" marL="914400" rtl="0" algn="l">
              <a:spcBef>
                <a:spcPts val="0"/>
              </a:spcBef>
              <a:spcAft>
                <a:spcPts val="0"/>
              </a:spcAft>
              <a:buNone/>
            </a:pPr>
            <a:r>
              <a:t/>
            </a:r>
            <a:endParaRPr i="1" sz="1600"/>
          </a:p>
          <a:p>
            <a:pPr indent="0" lvl="0" marL="0" rtl="0" algn="l">
              <a:spcBef>
                <a:spcPts val="0"/>
              </a:spcBef>
              <a:spcAft>
                <a:spcPts val="0"/>
              </a:spcAft>
              <a:buNone/>
            </a:pPr>
            <a:r>
              <a:t/>
            </a:r>
            <a:endParaRPr i="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488" name="Shape 488"/>
        <p:cNvGrpSpPr/>
        <p:nvPr/>
      </p:nvGrpSpPr>
      <p:grpSpPr>
        <a:xfrm>
          <a:off x="0" y="0"/>
          <a:ext cx="0" cy="0"/>
          <a:chOff x="0" y="0"/>
          <a:chExt cx="0" cy="0"/>
        </a:xfrm>
      </p:grpSpPr>
      <p:sp>
        <p:nvSpPr>
          <p:cNvPr id="489" name="Google Shape;489;p66"/>
          <p:cNvSpPr txBox="1"/>
          <p:nvPr>
            <p:ph type="title"/>
          </p:nvPr>
        </p:nvSpPr>
        <p:spPr>
          <a:xfrm>
            <a:off x="5534126" y="3179463"/>
            <a:ext cx="32526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shovel?</a:t>
            </a:r>
            <a:endParaRPr/>
          </a:p>
        </p:txBody>
      </p:sp>
      <p:sp>
        <p:nvSpPr>
          <p:cNvPr id="490" name="Google Shape;490;p66"/>
          <p:cNvSpPr txBox="1"/>
          <p:nvPr>
            <p:ph idx="2" type="title"/>
          </p:nvPr>
        </p:nvSpPr>
        <p:spPr>
          <a:xfrm>
            <a:off x="5554675" y="1877425"/>
            <a:ext cx="3211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cat?</a:t>
            </a:r>
            <a:endParaRPr/>
          </a:p>
        </p:txBody>
      </p:sp>
      <p:sp>
        <p:nvSpPr>
          <p:cNvPr id="491" name="Google Shape;491;p66"/>
          <p:cNvSpPr txBox="1"/>
          <p:nvPr>
            <p:ph idx="1" type="subTitle"/>
          </p:nvPr>
        </p:nvSpPr>
        <p:spPr>
          <a:xfrm>
            <a:off x="5554675" y="2242651"/>
            <a:ext cx="2797500" cy="2823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Kötturinn er uppi í trénu.</a:t>
            </a:r>
            <a:endParaRPr i="1"/>
          </a:p>
          <a:p>
            <a:pPr indent="0" lvl="0" marL="0" marR="38100" rtl="0" algn="l">
              <a:lnSpc>
                <a:spcPct val="128571"/>
              </a:lnSpc>
              <a:spcBef>
                <a:spcPts val="0"/>
              </a:spcBef>
              <a:spcAft>
                <a:spcPts val="0"/>
              </a:spcAft>
              <a:buClr>
                <a:schemeClr val="dk1"/>
              </a:buClr>
              <a:buSzPts val="1100"/>
              <a:buFont typeface="Arial"/>
              <a:buNone/>
            </a:pPr>
            <a:r>
              <a:t/>
            </a:r>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92" name="Google Shape;492;p66"/>
          <p:cNvSpPr txBox="1"/>
          <p:nvPr>
            <p:ph idx="3" type="subTitle"/>
          </p:nvPr>
        </p:nvSpPr>
        <p:spPr>
          <a:xfrm>
            <a:off x="5534117" y="3548489"/>
            <a:ext cx="27981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Skóflan er niðri í moldinni.</a:t>
            </a:r>
            <a:endParaRPr i="1"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marR="38100" rtl="0" algn="l">
              <a:lnSpc>
                <a:spcPct val="128571"/>
              </a:lnSpc>
              <a:spcBef>
                <a:spcPts val="0"/>
              </a:spcBef>
              <a:spcAft>
                <a:spcPts val="0"/>
              </a:spcAft>
              <a:buClr>
                <a:schemeClr val="dk1"/>
              </a:buClr>
              <a:buSzPts val="1100"/>
              <a:buFont typeface="Arial"/>
              <a:buNone/>
            </a:pPr>
            <a:r>
              <a:t/>
            </a:r>
            <a:endParaRPr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3" name="Google Shape;493;p66"/>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Practice: Up-higher-highest, Down-lower-lowest </a:t>
            </a:r>
            <a:endParaRPr sz="2900"/>
          </a:p>
        </p:txBody>
      </p:sp>
      <p:sp>
        <p:nvSpPr>
          <p:cNvPr id="494" name="Google Shape;494;p66"/>
          <p:cNvSpPr txBox="1"/>
          <p:nvPr>
            <p:ph idx="3" type="subTitle"/>
          </p:nvPr>
        </p:nvSpPr>
        <p:spPr>
          <a:xfrm>
            <a:off x="5534126" y="4284200"/>
            <a:ext cx="30078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t/>
            </a:r>
            <a:endParaRPr b="1"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5" name="Google Shape;495;p66"/>
          <p:cNvSpPr txBox="1"/>
          <p:nvPr/>
        </p:nvSpPr>
        <p:spPr>
          <a:xfrm>
            <a:off x="1428750" y="1344775"/>
            <a:ext cx="3252600" cy="723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3500">
              <a:latin typeface="Libre Franklin"/>
              <a:ea typeface="Libre Franklin"/>
              <a:cs typeface="Libre Franklin"/>
              <a:sym typeface="Libre Franklin"/>
            </a:endParaRPr>
          </a:p>
        </p:txBody>
      </p:sp>
      <p:pic>
        <p:nvPicPr>
          <p:cNvPr id="496" name="Google Shape;496;p66"/>
          <p:cNvPicPr preferRelativeResize="0"/>
          <p:nvPr/>
        </p:nvPicPr>
        <p:blipFill>
          <a:blip r:embed="rId3">
            <a:alphaModFix/>
          </a:blip>
          <a:stretch>
            <a:fillRect/>
          </a:stretch>
        </p:blipFill>
        <p:spPr>
          <a:xfrm>
            <a:off x="917325" y="1183825"/>
            <a:ext cx="3670314" cy="2917779"/>
          </a:xfrm>
          <a:prstGeom prst="rect">
            <a:avLst/>
          </a:prstGeom>
          <a:noFill/>
          <a:ln>
            <a:noFill/>
          </a:ln>
        </p:spPr>
      </p:pic>
      <p:pic>
        <p:nvPicPr>
          <p:cNvPr id="497" name="Google Shape;497;p66"/>
          <p:cNvPicPr preferRelativeResize="0"/>
          <p:nvPr/>
        </p:nvPicPr>
        <p:blipFill>
          <a:blip r:embed="rId4">
            <a:alphaModFix/>
          </a:blip>
          <a:stretch>
            <a:fillRect/>
          </a:stretch>
        </p:blipFill>
        <p:spPr>
          <a:xfrm>
            <a:off x="1011025" y="2768650"/>
            <a:ext cx="3670326" cy="160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01" name="Shape 501"/>
        <p:cNvGrpSpPr/>
        <p:nvPr/>
      </p:nvGrpSpPr>
      <p:grpSpPr>
        <a:xfrm>
          <a:off x="0" y="0"/>
          <a:ext cx="0" cy="0"/>
          <a:chOff x="0" y="0"/>
          <a:chExt cx="0" cy="0"/>
        </a:xfrm>
      </p:grpSpPr>
      <p:sp>
        <p:nvSpPr>
          <p:cNvPr id="502" name="Google Shape;502;p67"/>
          <p:cNvSpPr txBox="1"/>
          <p:nvPr>
            <p:ph type="title"/>
          </p:nvPr>
        </p:nvSpPr>
        <p:spPr>
          <a:xfrm>
            <a:off x="5534426" y="2368888"/>
            <a:ext cx="32526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blue rectangle?</a:t>
            </a:r>
            <a:endParaRPr/>
          </a:p>
        </p:txBody>
      </p:sp>
      <p:sp>
        <p:nvSpPr>
          <p:cNvPr id="503" name="Google Shape;503;p67"/>
          <p:cNvSpPr txBox="1"/>
          <p:nvPr>
            <p:ph idx="2" type="title"/>
          </p:nvPr>
        </p:nvSpPr>
        <p:spPr>
          <a:xfrm>
            <a:off x="5534425" y="1066850"/>
            <a:ext cx="3211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red rectangle?</a:t>
            </a:r>
            <a:endParaRPr/>
          </a:p>
        </p:txBody>
      </p:sp>
      <p:sp>
        <p:nvSpPr>
          <p:cNvPr id="504" name="Google Shape;504;p67"/>
          <p:cNvSpPr txBox="1"/>
          <p:nvPr>
            <p:ph idx="1" type="subTitle"/>
          </p:nvPr>
        </p:nvSpPr>
        <p:spPr>
          <a:xfrm>
            <a:off x="5534417" y="1435877"/>
            <a:ext cx="27975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Rauði rétthyrningurinn er efst. </a:t>
            </a:r>
            <a:endParaRPr i="1"/>
          </a:p>
          <a:p>
            <a:pPr indent="0" lvl="0" marL="0" marR="38100" rtl="0" algn="l">
              <a:lnSpc>
                <a:spcPct val="128571"/>
              </a:lnSpc>
              <a:spcBef>
                <a:spcPts val="0"/>
              </a:spcBef>
              <a:spcAft>
                <a:spcPts val="0"/>
              </a:spcAft>
              <a:buClr>
                <a:schemeClr val="dk1"/>
              </a:buClr>
              <a:buSzPts val="1100"/>
              <a:buFont typeface="Arial"/>
              <a:buNone/>
            </a:pPr>
            <a:r>
              <a:t/>
            </a:r>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05" name="Google Shape;505;p67"/>
          <p:cNvSpPr txBox="1"/>
          <p:nvPr>
            <p:ph idx="3" type="subTitle"/>
          </p:nvPr>
        </p:nvSpPr>
        <p:spPr>
          <a:xfrm>
            <a:off x="5534417" y="2737914"/>
            <a:ext cx="27981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Blái rétthyrningurinn er neðst.</a:t>
            </a:r>
            <a:endParaRPr i="1"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6" name="Google Shape;506;p67"/>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Practice: Up-higher-highest, Down-lower-lowest </a:t>
            </a:r>
            <a:endParaRPr sz="2800"/>
          </a:p>
          <a:p>
            <a:pPr indent="0" lvl="0" marL="0" rtl="0" algn="l">
              <a:spcBef>
                <a:spcPts val="0"/>
              </a:spcBef>
              <a:spcAft>
                <a:spcPts val="0"/>
              </a:spcAft>
              <a:buNone/>
            </a:pPr>
            <a:r>
              <a:t/>
            </a:r>
            <a:endParaRPr/>
          </a:p>
        </p:txBody>
      </p:sp>
      <p:sp>
        <p:nvSpPr>
          <p:cNvPr id="507" name="Google Shape;507;p67"/>
          <p:cNvSpPr txBox="1"/>
          <p:nvPr>
            <p:ph type="title"/>
          </p:nvPr>
        </p:nvSpPr>
        <p:spPr>
          <a:xfrm>
            <a:off x="5534125" y="3853950"/>
            <a:ext cx="34671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green rectangle relative to the orange ?</a:t>
            </a:r>
            <a:endParaRPr/>
          </a:p>
        </p:txBody>
      </p:sp>
      <p:sp>
        <p:nvSpPr>
          <p:cNvPr id="508" name="Google Shape;508;p67"/>
          <p:cNvSpPr txBox="1"/>
          <p:nvPr>
            <p:ph idx="3" type="subTitle"/>
          </p:nvPr>
        </p:nvSpPr>
        <p:spPr>
          <a:xfrm>
            <a:off x="5534126" y="4222975"/>
            <a:ext cx="30078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i="1" lang="en"/>
              <a:t>Græni rétthyrningurinn er neðar en appelsínuguli </a:t>
            </a:r>
            <a:r>
              <a:rPr i="1" lang="en"/>
              <a:t>rétthyrningurinn.</a:t>
            </a:r>
            <a:endParaRPr i="1"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b="1"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509" name="Google Shape;509;p67"/>
          <p:cNvGraphicFramePr/>
          <p:nvPr/>
        </p:nvGraphicFramePr>
        <p:xfrm>
          <a:off x="952500" y="1432500"/>
          <a:ext cx="3000000" cy="3000000"/>
        </p:xfrm>
        <a:graphic>
          <a:graphicData uri="http://schemas.openxmlformats.org/drawingml/2006/table">
            <a:tbl>
              <a:tblPr>
                <a:noFill/>
                <a:tableStyleId>{8236F8E9-948F-4A0E-A289-95490C4E4B07}</a:tableStyleId>
              </a:tblPr>
              <a:tblGrid>
                <a:gridCol w="3525100"/>
              </a:tblGrid>
              <a:tr h="557425">
                <a:tc>
                  <a:txBody>
                    <a:bodyPr/>
                    <a:lstStyle/>
                    <a:p>
                      <a:pPr indent="0" lvl="0" marL="0" rtl="0" algn="l">
                        <a:spcBef>
                          <a:spcPts val="0"/>
                        </a:spcBef>
                        <a:spcAft>
                          <a:spcPts val="0"/>
                        </a:spcAft>
                        <a:buNone/>
                      </a:pPr>
                      <a:r>
                        <a:t/>
                      </a:r>
                      <a:endParaRPr/>
                    </a:p>
                  </a:txBody>
                  <a:tcPr marT="91425" marB="91425" marR="91425" marL="91425">
                    <a:solidFill>
                      <a:srgbClr val="FF0000"/>
                    </a:solidFill>
                  </a:tcPr>
                </a:tc>
              </a:tr>
              <a:tr h="557425">
                <a:tc>
                  <a:txBody>
                    <a:bodyPr/>
                    <a:lstStyle/>
                    <a:p>
                      <a:pPr indent="0" lvl="0" marL="0" rtl="0" algn="l">
                        <a:spcBef>
                          <a:spcPts val="0"/>
                        </a:spcBef>
                        <a:spcAft>
                          <a:spcPts val="0"/>
                        </a:spcAft>
                        <a:buNone/>
                      </a:pPr>
                      <a:r>
                        <a:t/>
                      </a:r>
                      <a:endParaRPr/>
                    </a:p>
                  </a:txBody>
                  <a:tcPr marT="91425" marB="91425" marR="91425" marL="91425">
                    <a:solidFill>
                      <a:srgbClr val="FF9900"/>
                    </a:solidFill>
                  </a:tcPr>
                </a:tc>
              </a:tr>
              <a:tr h="557425">
                <a:tc>
                  <a:txBody>
                    <a:bodyPr/>
                    <a:lstStyle/>
                    <a:p>
                      <a:pPr indent="0" lvl="0" marL="0" rtl="0" algn="l">
                        <a:spcBef>
                          <a:spcPts val="0"/>
                        </a:spcBef>
                        <a:spcAft>
                          <a:spcPts val="0"/>
                        </a:spcAft>
                        <a:buNone/>
                      </a:pPr>
                      <a:r>
                        <a:t/>
                      </a:r>
                      <a:endParaRPr/>
                    </a:p>
                  </a:txBody>
                  <a:tcPr marT="91425" marB="91425" marR="91425" marL="91425">
                    <a:lnR cap="flat" cmpd="sng" w="9525">
                      <a:solidFill>
                        <a:schemeClr val="dk1"/>
                      </a:solidFill>
                      <a:prstDash val="solid"/>
                      <a:round/>
                      <a:headEnd len="sm" w="sm" type="none"/>
                      <a:tailEnd len="sm" w="sm" type="none"/>
                    </a:lnR>
                    <a:solidFill>
                      <a:srgbClr val="FFFF00"/>
                    </a:solidFill>
                  </a:tcPr>
                </a:tc>
              </a:tr>
              <a:tr h="557425">
                <a:tc>
                  <a:txBody>
                    <a:bodyPr/>
                    <a:lstStyle/>
                    <a:p>
                      <a:pPr indent="0" lvl="0" marL="0" rtl="0" algn="l">
                        <a:spcBef>
                          <a:spcPts val="0"/>
                        </a:spcBef>
                        <a:spcAft>
                          <a:spcPts val="0"/>
                        </a:spcAft>
                        <a:buNone/>
                      </a:pPr>
                      <a:r>
                        <a:t/>
                      </a:r>
                      <a:endParaRPr/>
                    </a:p>
                  </a:txBody>
                  <a:tcPr marT="91425" marB="91425" marR="91425" marL="91425">
                    <a:solidFill>
                      <a:srgbClr val="00FF00"/>
                    </a:solidFill>
                  </a:tcPr>
                </a:tc>
              </a:tr>
              <a:tr h="557425">
                <a:tc>
                  <a:txBody>
                    <a:bodyPr/>
                    <a:lstStyle/>
                    <a:p>
                      <a:pPr indent="0" lvl="0" marL="0" rtl="0" algn="l">
                        <a:spcBef>
                          <a:spcPts val="0"/>
                        </a:spcBef>
                        <a:spcAft>
                          <a:spcPts val="0"/>
                        </a:spcAft>
                        <a:buNone/>
                      </a:pPr>
                      <a:r>
                        <a:t/>
                      </a:r>
                      <a:endParaRPr/>
                    </a:p>
                  </a:txBody>
                  <a:tcPr marT="91425" marB="91425" marR="91425" marL="91425">
                    <a:solidFill>
                      <a:srgbClr val="0000FF"/>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13" name="Shape 513"/>
        <p:cNvGrpSpPr/>
        <p:nvPr/>
      </p:nvGrpSpPr>
      <p:grpSpPr>
        <a:xfrm>
          <a:off x="0" y="0"/>
          <a:ext cx="0" cy="0"/>
          <a:chOff x="0" y="0"/>
          <a:chExt cx="0" cy="0"/>
        </a:xfrm>
      </p:grpSpPr>
      <p:sp>
        <p:nvSpPr>
          <p:cNvPr id="514" name="Google Shape;514;p68"/>
          <p:cNvSpPr txBox="1"/>
          <p:nvPr>
            <p:ph type="title"/>
          </p:nvPr>
        </p:nvSpPr>
        <p:spPr>
          <a:xfrm>
            <a:off x="5513876" y="2368888"/>
            <a:ext cx="32526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fish?</a:t>
            </a:r>
            <a:endParaRPr/>
          </a:p>
        </p:txBody>
      </p:sp>
      <p:sp>
        <p:nvSpPr>
          <p:cNvPr id="515" name="Google Shape;515;p68"/>
          <p:cNvSpPr txBox="1"/>
          <p:nvPr>
            <p:ph idx="2" type="title"/>
          </p:nvPr>
        </p:nvSpPr>
        <p:spPr>
          <a:xfrm>
            <a:off x="5534425" y="1066850"/>
            <a:ext cx="3211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bird?</a:t>
            </a:r>
            <a:endParaRPr/>
          </a:p>
        </p:txBody>
      </p:sp>
      <p:sp>
        <p:nvSpPr>
          <p:cNvPr id="516" name="Google Shape;516;p68"/>
          <p:cNvSpPr txBox="1"/>
          <p:nvPr>
            <p:ph idx="1" type="subTitle"/>
          </p:nvPr>
        </p:nvSpPr>
        <p:spPr>
          <a:xfrm>
            <a:off x="5534417" y="1432077"/>
            <a:ext cx="27975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Fuglinn er efst. </a:t>
            </a:r>
            <a:endParaRPr i="1"/>
          </a:p>
          <a:p>
            <a:pPr indent="0" lvl="0" marL="0" marR="38100" rtl="0" algn="l">
              <a:lnSpc>
                <a:spcPct val="128571"/>
              </a:lnSpc>
              <a:spcBef>
                <a:spcPts val="0"/>
              </a:spcBef>
              <a:spcAft>
                <a:spcPts val="0"/>
              </a:spcAft>
              <a:buClr>
                <a:schemeClr val="dk1"/>
              </a:buClr>
              <a:buSzPts val="1100"/>
              <a:buFont typeface="Arial"/>
              <a:buNone/>
            </a:pPr>
            <a:r>
              <a:t/>
            </a:r>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17" name="Google Shape;517;p68"/>
          <p:cNvSpPr txBox="1"/>
          <p:nvPr>
            <p:ph idx="3" type="subTitle"/>
          </p:nvPr>
        </p:nvSpPr>
        <p:spPr>
          <a:xfrm>
            <a:off x="5513867" y="2737914"/>
            <a:ext cx="27981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Fiskurinn er neðst.</a:t>
            </a:r>
            <a:endParaRPr i="1"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8" name="Google Shape;518;p68"/>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t>Practice: Efst, Neðst, Ofar, Neðar </a:t>
            </a:r>
            <a:endParaRPr sz="2900"/>
          </a:p>
        </p:txBody>
      </p:sp>
      <p:sp>
        <p:nvSpPr>
          <p:cNvPr id="519" name="Google Shape;519;p68"/>
          <p:cNvSpPr txBox="1"/>
          <p:nvPr>
            <p:ph type="title"/>
          </p:nvPr>
        </p:nvSpPr>
        <p:spPr>
          <a:xfrm>
            <a:off x="5534125" y="3853950"/>
            <a:ext cx="27117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900"/>
              <a:t>Where’s the cat relative to the fish ?</a:t>
            </a:r>
            <a:endParaRPr sz="1900"/>
          </a:p>
        </p:txBody>
      </p:sp>
      <p:sp>
        <p:nvSpPr>
          <p:cNvPr id="520" name="Google Shape;520;p68"/>
          <p:cNvSpPr txBox="1"/>
          <p:nvPr>
            <p:ph idx="3" type="subTitle"/>
          </p:nvPr>
        </p:nvSpPr>
        <p:spPr>
          <a:xfrm>
            <a:off x="5534126" y="4222975"/>
            <a:ext cx="30078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i="1" lang="en"/>
              <a:t>Kötturinn er ofar en fiskurinn</a:t>
            </a:r>
            <a:endParaRPr i="1" sz="21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t/>
            </a:r>
            <a:endParaRPr b="1"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1" name="Google Shape;521;p68"/>
          <p:cNvSpPr txBox="1"/>
          <p:nvPr/>
        </p:nvSpPr>
        <p:spPr>
          <a:xfrm>
            <a:off x="1428750" y="1344775"/>
            <a:ext cx="3252600" cy="723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3500">
              <a:latin typeface="Libre Franklin"/>
              <a:ea typeface="Libre Franklin"/>
              <a:cs typeface="Libre Franklin"/>
              <a:sym typeface="Libre Franklin"/>
            </a:endParaRPr>
          </a:p>
        </p:txBody>
      </p:sp>
      <p:pic>
        <p:nvPicPr>
          <p:cNvPr id="522" name="Google Shape;522;p68"/>
          <p:cNvPicPr preferRelativeResize="0"/>
          <p:nvPr/>
        </p:nvPicPr>
        <p:blipFill>
          <a:blip r:embed="rId3">
            <a:alphaModFix/>
          </a:blip>
          <a:stretch>
            <a:fillRect/>
          </a:stretch>
        </p:blipFill>
        <p:spPr>
          <a:xfrm>
            <a:off x="3129475" y="1163325"/>
            <a:ext cx="1939676" cy="1086212"/>
          </a:xfrm>
          <a:prstGeom prst="rect">
            <a:avLst/>
          </a:prstGeom>
          <a:noFill/>
          <a:ln>
            <a:noFill/>
          </a:ln>
        </p:spPr>
      </p:pic>
      <p:pic>
        <p:nvPicPr>
          <p:cNvPr id="523" name="Google Shape;523;p68"/>
          <p:cNvPicPr preferRelativeResize="0"/>
          <p:nvPr/>
        </p:nvPicPr>
        <p:blipFill>
          <a:blip r:embed="rId4">
            <a:alphaModFix/>
          </a:blip>
          <a:stretch>
            <a:fillRect/>
          </a:stretch>
        </p:blipFill>
        <p:spPr>
          <a:xfrm>
            <a:off x="529525" y="1559101"/>
            <a:ext cx="1010472" cy="2178900"/>
          </a:xfrm>
          <a:prstGeom prst="rect">
            <a:avLst/>
          </a:prstGeom>
          <a:noFill/>
          <a:ln>
            <a:noFill/>
          </a:ln>
        </p:spPr>
      </p:pic>
      <p:pic>
        <p:nvPicPr>
          <p:cNvPr id="524" name="Google Shape;524;p68"/>
          <p:cNvPicPr preferRelativeResize="0"/>
          <p:nvPr/>
        </p:nvPicPr>
        <p:blipFill>
          <a:blip r:embed="rId5">
            <a:alphaModFix/>
          </a:blip>
          <a:stretch>
            <a:fillRect/>
          </a:stretch>
        </p:blipFill>
        <p:spPr>
          <a:xfrm>
            <a:off x="1935350" y="2734601"/>
            <a:ext cx="2305198" cy="1821125"/>
          </a:xfrm>
          <a:prstGeom prst="rect">
            <a:avLst/>
          </a:prstGeom>
          <a:noFill/>
          <a:ln>
            <a:noFill/>
          </a:ln>
        </p:spPr>
      </p:pic>
      <p:sp>
        <p:nvSpPr>
          <p:cNvPr id="525" name="Google Shape;525;p68"/>
          <p:cNvSpPr txBox="1"/>
          <p:nvPr/>
        </p:nvSpPr>
        <p:spPr>
          <a:xfrm>
            <a:off x="720000" y="4555725"/>
            <a:ext cx="23598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300">
                <a:solidFill>
                  <a:schemeClr val="dk1"/>
                </a:solidFill>
                <a:latin typeface="Libre Franklin"/>
                <a:ea typeface="Libre Franklin"/>
                <a:cs typeface="Libre Franklin"/>
                <a:sym typeface="Libre Franklin"/>
              </a:rPr>
              <a:t>Hint: Use En for comparison</a:t>
            </a:r>
            <a:endParaRPr>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29" name="Shape 529"/>
        <p:cNvGrpSpPr/>
        <p:nvPr/>
      </p:nvGrpSpPr>
      <p:grpSpPr>
        <a:xfrm>
          <a:off x="0" y="0"/>
          <a:ext cx="0" cy="0"/>
          <a:chOff x="0" y="0"/>
          <a:chExt cx="0" cy="0"/>
        </a:xfrm>
      </p:grpSpPr>
      <p:sp>
        <p:nvSpPr>
          <p:cNvPr id="530" name="Google Shape;530;p69"/>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Upstairs and Downstairs</a:t>
            </a:r>
            <a:endParaRPr/>
          </a:p>
        </p:txBody>
      </p:sp>
      <p:sp>
        <p:nvSpPr>
          <p:cNvPr id="531" name="Google Shape;531;p69"/>
          <p:cNvSpPr txBox="1"/>
          <p:nvPr>
            <p:ph idx="1" type="body"/>
          </p:nvPr>
        </p:nvSpPr>
        <p:spPr>
          <a:xfrm>
            <a:off x="716900" y="1051846"/>
            <a:ext cx="7704000" cy="3672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800"/>
              <a:t>Uppi and Niðri can also be used to mean “Upstairs” and “Downstairs”</a:t>
            </a:r>
            <a:endParaRPr sz="1800"/>
          </a:p>
          <a:p>
            <a:pPr indent="-342900" lvl="1" marL="914400" rtl="0" algn="l">
              <a:spcBef>
                <a:spcPts val="0"/>
              </a:spcBef>
              <a:spcAft>
                <a:spcPts val="0"/>
              </a:spcAft>
              <a:buSzPts val="1800"/>
              <a:buChar char="○"/>
            </a:pPr>
            <a:r>
              <a:rPr i="1" lang="en" sz="1800"/>
              <a:t>Example: Baðherbergið er </a:t>
            </a:r>
            <a:r>
              <a:rPr b="1" i="1" lang="en" sz="1800"/>
              <a:t>uppi.</a:t>
            </a:r>
            <a:endParaRPr b="1" i="1" sz="1800"/>
          </a:p>
          <a:p>
            <a:pPr indent="-342900" lvl="1" marL="914400" rtl="0" algn="l">
              <a:spcBef>
                <a:spcPts val="0"/>
              </a:spcBef>
              <a:spcAft>
                <a:spcPts val="0"/>
              </a:spcAft>
              <a:buSzPts val="1800"/>
              <a:buChar char="○"/>
            </a:pPr>
            <a:r>
              <a:rPr i="1" lang="en" sz="1800"/>
              <a:t>Example: Eldhúsið er </a:t>
            </a:r>
            <a:r>
              <a:rPr b="1" i="1" lang="en" sz="1800"/>
              <a:t>niðri</a:t>
            </a:r>
            <a:r>
              <a:rPr i="1" lang="en" sz="1800"/>
              <a:t> og vinstra megin við stofuna.</a:t>
            </a:r>
            <a:endParaRPr i="1" sz="1800"/>
          </a:p>
          <a:p>
            <a:pPr indent="-342900" lvl="1" marL="914400" rtl="0" algn="l">
              <a:spcBef>
                <a:spcPts val="0"/>
              </a:spcBef>
              <a:spcAft>
                <a:spcPts val="0"/>
              </a:spcAft>
              <a:buSzPts val="1800"/>
              <a:buChar char="○"/>
            </a:pPr>
            <a:r>
              <a:rPr i="1" lang="en" sz="1800"/>
              <a:t>Example: Farðu </a:t>
            </a:r>
            <a:r>
              <a:rPr b="1" i="1" lang="en" sz="1800"/>
              <a:t>upp í </a:t>
            </a:r>
            <a:r>
              <a:rPr i="1" lang="en" sz="1800"/>
              <a:t>baðherbergi.</a:t>
            </a:r>
            <a:endParaRPr i="1" sz="1800"/>
          </a:p>
          <a:p>
            <a:pPr indent="0" lvl="0" marL="0" rtl="0" algn="l">
              <a:spcBef>
                <a:spcPts val="0"/>
              </a:spcBef>
              <a:spcAft>
                <a:spcPts val="0"/>
              </a:spcAft>
              <a:buNone/>
            </a:pPr>
            <a:r>
              <a:t/>
            </a:r>
            <a:endParaRPr/>
          </a:p>
        </p:txBody>
      </p:sp>
      <p:pic>
        <p:nvPicPr>
          <p:cNvPr id="532" name="Google Shape;532;p69"/>
          <p:cNvPicPr preferRelativeResize="0"/>
          <p:nvPr/>
        </p:nvPicPr>
        <p:blipFill rotWithShape="1">
          <a:blip r:embed="rId3">
            <a:alphaModFix/>
          </a:blip>
          <a:srcRect b="2733" l="0" r="0" t="0"/>
          <a:stretch/>
        </p:blipFill>
        <p:spPr>
          <a:xfrm>
            <a:off x="5690525" y="2189375"/>
            <a:ext cx="2979651" cy="2534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39" name="Shape 239"/>
        <p:cNvGrpSpPr/>
        <p:nvPr/>
      </p:nvGrpSpPr>
      <p:grpSpPr>
        <a:xfrm>
          <a:off x="0" y="0"/>
          <a:ext cx="0" cy="0"/>
          <a:chOff x="0" y="0"/>
          <a:chExt cx="0" cy="0"/>
        </a:xfrm>
      </p:grpSpPr>
      <p:sp>
        <p:nvSpPr>
          <p:cNvPr id="240" name="Google Shape;240;p34"/>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A Preposition</a:t>
            </a:r>
            <a:endParaRPr/>
          </a:p>
        </p:txBody>
      </p:sp>
      <p:sp>
        <p:nvSpPr>
          <p:cNvPr id="241" name="Google Shape;241;p34"/>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 preposition is a word that usually precedes a noun, pronoun, or noun phrase that explains the relationship between that noun and another part of the sentence, typically time and place.</a:t>
            </a:r>
            <a:endParaRPr sz="1800"/>
          </a:p>
          <a:p>
            <a:pPr indent="-330200" lvl="1" marL="914400" rtl="0" algn="l">
              <a:spcBef>
                <a:spcPts val="0"/>
              </a:spcBef>
              <a:spcAft>
                <a:spcPts val="0"/>
              </a:spcAft>
              <a:buSzPts val="1600"/>
              <a:buChar char="○"/>
            </a:pPr>
            <a:r>
              <a:rPr i="1" lang="en"/>
              <a:t>English examples: On, By, At, With</a:t>
            </a:r>
            <a:endParaRPr i="1"/>
          </a:p>
          <a:p>
            <a:pPr indent="-330200" lvl="1" marL="914400" rtl="0" algn="l">
              <a:spcBef>
                <a:spcPts val="0"/>
              </a:spcBef>
              <a:spcAft>
                <a:spcPts val="0"/>
              </a:spcAft>
              <a:buSzPts val="1600"/>
              <a:buChar char="○"/>
            </a:pPr>
            <a:r>
              <a:rPr i="1" lang="en"/>
              <a:t>Icelandic examples: Á, Í, Við, Hjá</a:t>
            </a:r>
            <a:endParaRPr i="1"/>
          </a:p>
          <a:p>
            <a:pPr indent="0" lvl="0" marL="914400" rtl="0" algn="l">
              <a:spcBef>
                <a:spcPts val="0"/>
              </a:spcBef>
              <a:spcAft>
                <a:spcPts val="0"/>
              </a:spcAft>
              <a:buNone/>
            </a:pPr>
            <a:r>
              <a:t/>
            </a:r>
            <a:endParaRPr i="1"/>
          </a:p>
          <a:p>
            <a:pPr indent="-342900" lvl="0" marL="457200" rtl="0" algn="l">
              <a:spcBef>
                <a:spcPts val="0"/>
              </a:spcBef>
              <a:spcAft>
                <a:spcPts val="0"/>
              </a:spcAft>
              <a:buSzPts val="1800"/>
              <a:buChar char="●"/>
            </a:pPr>
            <a:r>
              <a:rPr lang="en" sz="1800"/>
              <a:t>Often, prepositions can be combined with other parts of speech to form separate or more nuanced preposition phrases.</a:t>
            </a:r>
            <a:endParaRPr sz="1800"/>
          </a:p>
          <a:p>
            <a:pPr indent="-330200" lvl="1" marL="914400" rtl="0" algn="l">
              <a:spcBef>
                <a:spcPts val="0"/>
              </a:spcBef>
              <a:spcAft>
                <a:spcPts val="0"/>
              </a:spcAft>
              <a:buSzPts val="1600"/>
              <a:buChar char="○"/>
            </a:pPr>
            <a:r>
              <a:rPr i="1" lang="en"/>
              <a:t>English examples: Inside of, On top of</a:t>
            </a:r>
            <a:endParaRPr i="1"/>
          </a:p>
          <a:p>
            <a:pPr indent="-330200" lvl="1" marL="914400" rtl="0" algn="l">
              <a:spcBef>
                <a:spcPts val="0"/>
              </a:spcBef>
              <a:spcAft>
                <a:spcPts val="0"/>
              </a:spcAft>
              <a:buSzPts val="1600"/>
              <a:buChar char="○"/>
            </a:pPr>
            <a:r>
              <a:rPr i="1" lang="en"/>
              <a:t>Icelandic examples: Fyrir ofan, Við hliðina </a:t>
            </a:r>
            <a:endParaRPr i="1"/>
          </a:p>
          <a:p>
            <a:pPr indent="0" lvl="0" marL="914400" rtl="0" algn="l">
              <a:spcBef>
                <a:spcPts val="0"/>
              </a:spcBef>
              <a:spcAft>
                <a:spcPts val="0"/>
              </a:spcAft>
              <a:buNone/>
            </a:pPr>
            <a:r>
              <a:t/>
            </a:r>
            <a:endParaRPr/>
          </a:p>
          <a:p>
            <a:pPr indent="0" lvl="0" marL="457200" rtl="0" algn="l">
              <a:spcBef>
                <a:spcPts val="0"/>
              </a:spcBef>
              <a:spcAft>
                <a:spcPts val="0"/>
              </a:spcAft>
              <a:buNone/>
            </a:pPr>
            <a:r>
              <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36" name="Shape 536"/>
        <p:cNvGrpSpPr/>
        <p:nvPr/>
      </p:nvGrpSpPr>
      <p:grpSpPr>
        <a:xfrm>
          <a:off x="0" y="0"/>
          <a:ext cx="0" cy="0"/>
          <a:chOff x="0" y="0"/>
          <a:chExt cx="0" cy="0"/>
        </a:xfrm>
      </p:grpSpPr>
      <p:sp>
        <p:nvSpPr>
          <p:cNvPr id="537" name="Google Shape;537;p70"/>
          <p:cNvSpPr txBox="1"/>
          <p:nvPr>
            <p:ph type="title"/>
          </p:nvPr>
        </p:nvSpPr>
        <p:spPr>
          <a:xfrm>
            <a:off x="5534117" y="248980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rectangle?</a:t>
            </a:r>
            <a:endParaRPr/>
          </a:p>
        </p:txBody>
      </p:sp>
      <p:sp>
        <p:nvSpPr>
          <p:cNvPr id="538" name="Google Shape;538;p70"/>
          <p:cNvSpPr txBox="1"/>
          <p:nvPr>
            <p:ph idx="2" type="title"/>
          </p:nvPr>
        </p:nvSpPr>
        <p:spPr>
          <a:xfrm>
            <a:off x="5534417" y="106685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circle?</a:t>
            </a:r>
            <a:endParaRPr/>
          </a:p>
        </p:txBody>
      </p:sp>
      <p:sp>
        <p:nvSpPr>
          <p:cNvPr id="539" name="Google Shape;539;p70"/>
          <p:cNvSpPr txBox="1"/>
          <p:nvPr>
            <p:ph idx="1" type="subTitle"/>
          </p:nvPr>
        </p:nvSpPr>
        <p:spPr>
          <a:xfrm>
            <a:off x="5534417" y="1435877"/>
            <a:ext cx="27975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Hringurinn er uppi í vinstra horninu.</a:t>
            </a:r>
            <a:endParaRPr i="1"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a:p>
        </p:txBody>
      </p:sp>
      <p:sp>
        <p:nvSpPr>
          <p:cNvPr id="540" name="Google Shape;540;p70"/>
          <p:cNvSpPr txBox="1"/>
          <p:nvPr>
            <p:ph idx="3" type="subTitle"/>
          </p:nvPr>
        </p:nvSpPr>
        <p:spPr>
          <a:xfrm>
            <a:off x="5534117" y="2858827"/>
            <a:ext cx="27981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i="1" lang="en"/>
              <a:t>Rétthyrningurinn er í miðjunni hægra megin.</a:t>
            </a:r>
            <a:endParaRPr i="1"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1" name="Google Shape;541;p70"/>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t>Practice: All together!</a:t>
            </a:r>
            <a:endParaRPr sz="2900"/>
          </a:p>
        </p:txBody>
      </p:sp>
      <p:sp>
        <p:nvSpPr>
          <p:cNvPr id="542" name="Google Shape;542;p70"/>
          <p:cNvSpPr txBox="1"/>
          <p:nvPr>
            <p:ph type="title"/>
          </p:nvPr>
        </p:nvSpPr>
        <p:spPr>
          <a:xfrm>
            <a:off x="5534117" y="385395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Where’s the square?</a:t>
            </a:r>
            <a:endParaRPr/>
          </a:p>
        </p:txBody>
      </p:sp>
      <p:sp>
        <p:nvSpPr>
          <p:cNvPr id="543" name="Google Shape;543;p70"/>
          <p:cNvSpPr txBox="1"/>
          <p:nvPr>
            <p:ph idx="3" type="subTitle"/>
          </p:nvPr>
        </p:nvSpPr>
        <p:spPr>
          <a:xfrm>
            <a:off x="5534117" y="4222977"/>
            <a:ext cx="2798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Ferningurinn er niðri í vinstra horninu.</a:t>
            </a:r>
            <a:endParaRPr i="1" sz="2100">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t/>
            </a:r>
            <a:endParaRPr/>
          </a:p>
        </p:txBody>
      </p:sp>
      <p:sp>
        <p:nvSpPr>
          <p:cNvPr id="544" name="Google Shape;544;p70"/>
          <p:cNvSpPr txBox="1"/>
          <p:nvPr/>
        </p:nvSpPr>
        <p:spPr>
          <a:xfrm>
            <a:off x="7286625" y="0"/>
            <a:ext cx="164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sp>
        <p:nvSpPr>
          <p:cNvPr id="545" name="Google Shape;545;p70"/>
          <p:cNvSpPr txBox="1"/>
          <p:nvPr/>
        </p:nvSpPr>
        <p:spPr>
          <a:xfrm>
            <a:off x="878050" y="4558600"/>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300">
                <a:solidFill>
                  <a:schemeClr val="dk1"/>
                </a:solidFill>
                <a:latin typeface="Libre Franklin"/>
                <a:ea typeface="Libre Franklin"/>
                <a:cs typeface="Libre Franklin"/>
                <a:sym typeface="Libre Franklin"/>
              </a:rPr>
              <a:t>horn n (-s, -) means corner</a:t>
            </a:r>
            <a:endParaRPr i="1" sz="1100">
              <a:solidFill>
                <a:schemeClr val="dk1"/>
              </a:solidFill>
              <a:latin typeface="Libre Franklin"/>
              <a:ea typeface="Libre Franklin"/>
              <a:cs typeface="Libre Franklin"/>
              <a:sym typeface="Libre Franklin"/>
            </a:endParaRPr>
          </a:p>
        </p:txBody>
      </p:sp>
      <p:pic>
        <p:nvPicPr>
          <p:cNvPr id="546" name="Google Shape;546;p70"/>
          <p:cNvPicPr preferRelativeResize="0"/>
          <p:nvPr/>
        </p:nvPicPr>
        <p:blipFill>
          <a:blip r:embed="rId3">
            <a:alphaModFix/>
          </a:blip>
          <a:stretch>
            <a:fillRect/>
          </a:stretch>
        </p:blipFill>
        <p:spPr>
          <a:xfrm>
            <a:off x="1232650" y="1066860"/>
            <a:ext cx="3339340" cy="33393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50" name="Shape 550"/>
        <p:cNvGrpSpPr/>
        <p:nvPr/>
      </p:nvGrpSpPr>
      <p:grpSpPr>
        <a:xfrm>
          <a:off x="0" y="0"/>
          <a:ext cx="0" cy="0"/>
          <a:chOff x="0" y="0"/>
          <a:chExt cx="0" cy="0"/>
        </a:xfrm>
      </p:grpSpPr>
      <p:sp>
        <p:nvSpPr>
          <p:cNvPr id="551" name="Google Shape;551;p71"/>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Forward and back</a:t>
            </a:r>
            <a:endParaRPr/>
          </a:p>
        </p:txBody>
      </p:sp>
      <p:sp>
        <p:nvSpPr>
          <p:cNvPr id="552" name="Google Shape;552;p71"/>
          <p:cNvSpPr txBox="1"/>
          <p:nvPr>
            <p:ph idx="1" type="body"/>
          </p:nvPr>
        </p:nvSpPr>
        <p:spPr>
          <a:xfrm>
            <a:off x="716900" y="1051850"/>
            <a:ext cx="7704000" cy="3062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800"/>
              <a:t>*Framar-Fremst</a:t>
            </a:r>
            <a:r>
              <a:rPr lang="en" sz="1800"/>
              <a:t> represent being in a forward(er) location.</a:t>
            </a:r>
            <a:endParaRPr sz="1800"/>
          </a:p>
          <a:p>
            <a:pPr indent="-330200" lvl="1" marL="914400" rtl="0" algn="l">
              <a:spcBef>
                <a:spcPts val="0"/>
              </a:spcBef>
              <a:spcAft>
                <a:spcPts val="0"/>
              </a:spcAft>
              <a:buSzPts val="1600"/>
              <a:buChar char="○"/>
            </a:pPr>
            <a:r>
              <a:rPr i="1" lang="en"/>
              <a:t>Example: Myndin er </a:t>
            </a:r>
            <a:r>
              <a:rPr b="1" i="1" lang="en"/>
              <a:t>framar í </a:t>
            </a:r>
            <a:r>
              <a:rPr i="1" lang="en"/>
              <a:t>bókinni.</a:t>
            </a:r>
            <a:endParaRPr i="1"/>
          </a:p>
          <a:p>
            <a:pPr indent="-330200" lvl="1" marL="914400" rtl="0" algn="l">
              <a:spcBef>
                <a:spcPts val="0"/>
              </a:spcBef>
              <a:spcAft>
                <a:spcPts val="0"/>
              </a:spcAft>
              <a:buSzPts val="1600"/>
              <a:buChar char="○"/>
            </a:pPr>
            <a:r>
              <a:rPr i="1" lang="en"/>
              <a:t>Example:  Hún stendur </a:t>
            </a:r>
            <a:r>
              <a:rPr b="1" i="1" lang="en"/>
              <a:t>fremst á</a:t>
            </a:r>
            <a:r>
              <a:rPr i="1" lang="en"/>
              <a:t> myndinni.</a:t>
            </a:r>
            <a:endParaRPr b="1" sz="1800"/>
          </a:p>
          <a:p>
            <a:pPr indent="0" lvl="0" marL="457200" rtl="0" algn="l">
              <a:spcBef>
                <a:spcPts val="0"/>
              </a:spcBef>
              <a:spcAft>
                <a:spcPts val="0"/>
              </a:spcAft>
              <a:buNone/>
            </a:pPr>
            <a:r>
              <a:t/>
            </a:r>
            <a:endParaRPr i="1"/>
          </a:p>
          <a:p>
            <a:pPr indent="-330200" lvl="0" marL="457200" rtl="0" algn="l">
              <a:spcBef>
                <a:spcPts val="0"/>
              </a:spcBef>
              <a:spcAft>
                <a:spcPts val="0"/>
              </a:spcAft>
              <a:buSzPts val="1600"/>
              <a:buChar char="●"/>
            </a:pPr>
            <a:r>
              <a:rPr b="1" lang="en" sz="1800"/>
              <a:t>*Aftar-Aftast </a:t>
            </a:r>
            <a:r>
              <a:rPr lang="en" sz="1800"/>
              <a:t>represent being in a back(er) location.</a:t>
            </a:r>
            <a:endParaRPr sz="1800"/>
          </a:p>
          <a:p>
            <a:pPr indent="-342900" lvl="1" marL="914400" rtl="0" algn="l">
              <a:spcBef>
                <a:spcPts val="0"/>
              </a:spcBef>
              <a:spcAft>
                <a:spcPts val="0"/>
              </a:spcAft>
              <a:buSzPts val="1800"/>
              <a:buChar char="○"/>
            </a:pPr>
            <a:r>
              <a:rPr i="1" lang="en"/>
              <a:t>Example: Þarna – aðeins</a:t>
            </a:r>
            <a:r>
              <a:rPr b="1" i="1" lang="en"/>
              <a:t> aftar í</a:t>
            </a:r>
            <a:r>
              <a:rPr i="1" lang="en"/>
              <a:t> borðaröðinni – sat smávaxinn drengur.</a:t>
            </a:r>
            <a:endParaRPr sz="1050">
              <a:solidFill>
                <a:srgbClr val="111827"/>
              </a:solidFill>
              <a:highlight>
                <a:srgbClr val="FFFFFF"/>
              </a:highlight>
              <a:latin typeface="Roboto"/>
              <a:ea typeface="Roboto"/>
              <a:cs typeface="Roboto"/>
              <a:sym typeface="Roboto"/>
            </a:endParaRPr>
          </a:p>
          <a:p>
            <a:pPr indent="-342900" lvl="1" marL="914400" rtl="0" algn="l">
              <a:spcBef>
                <a:spcPts val="0"/>
              </a:spcBef>
              <a:spcAft>
                <a:spcPts val="0"/>
              </a:spcAft>
              <a:buSzPts val="1800"/>
              <a:buChar char="○"/>
            </a:pPr>
            <a:r>
              <a:rPr i="1" lang="en"/>
              <a:t>Example: Ég sat </a:t>
            </a:r>
            <a:r>
              <a:rPr b="1" i="1" lang="en"/>
              <a:t>aftast í</a:t>
            </a:r>
            <a:r>
              <a:rPr i="1" lang="en"/>
              <a:t> rútunni.</a:t>
            </a:r>
            <a:endParaRPr i="1"/>
          </a:p>
          <a:p>
            <a:pPr indent="0" lvl="0" marL="914400" rtl="0" algn="l">
              <a:spcBef>
                <a:spcPts val="0"/>
              </a:spcBef>
              <a:spcAft>
                <a:spcPts val="0"/>
              </a:spcAft>
              <a:buNone/>
            </a:pPr>
            <a:r>
              <a:t/>
            </a:r>
            <a:endParaRPr i="1" sz="1600"/>
          </a:p>
          <a:p>
            <a:pPr indent="-342900" lvl="0" marL="457200" rtl="0" algn="l">
              <a:spcBef>
                <a:spcPts val="0"/>
              </a:spcBef>
              <a:spcAft>
                <a:spcPts val="0"/>
              </a:spcAft>
              <a:buSzPts val="1800"/>
              <a:buChar char="●"/>
            </a:pPr>
            <a:r>
              <a:rPr b="1" i="1" lang="en" sz="1800"/>
              <a:t>Framarlega </a:t>
            </a:r>
            <a:r>
              <a:rPr i="1" lang="en" sz="1800"/>
              <a:t>and</a:t>
            </a:r>
            <a:r>
              <a:rPr b="1" i="1" lang="en" sz="1800"/>
              <a:t> Aftarlega </a:t>
            </a:r>
            <a:r>
              <a:rPr i="1" lang="en" sz="1800"/>
              <a:t>fill in these gaps.</a:t>
            </a:r>
            <a:endParaRPr i="1" sz="1800"/>
          </a:p>
          <a:p>
            <a:pPr indent="-342900" lvl="1" marL="914400" rtl="0" algn="l">
              <a:spcBef>
                <a:spcPts val="0"/>
              </a:spcBef>
              <a:spcAft>
                <a:spcPts val="0"/>
              </a:spcAft>
              <a:buSzPts val="1800"/>
              <a:buChar char="○"/>
            </a:pPr>
            <a:r>
              <a:rPr i="1" lang="en"/>
              <a:t>Example: Hann sat </a:t>
            </a:r>
            <a:r>
              <a:rPr b="1" i="1" lang="en"/>
              <a:t>framarlega </a:t>
            </a:r>
            <a:r>
              <a:rPr i="1" lang="en"/>
              <a:t>í rútunni.</a:t>
            </a:r>
            <a:endParaRPr i="1" sz="1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56" name="Shape 556"/>
        <p:cNvGrpSpPr/>
        <p:nvPr/>
      </p:nvGrpSpPr>
      <p:grpSpPr>
        <a:xfrm>
          <a:off x="0" y="0"/>
          <a:ext cx="0" cy="0"/>
          <a:chOff x="0" y="0"/>
          <a:chExt cx="0" cy="0"/>
        </a:xfrm>
      </p:grpSpPr>
      <p:sp>
        <p:nvSpPr>
          <p:cNvPr id="557" name="Google Shape;557;p72"/>
          <p:cNvSpPr txBox="1"/>
          <p:nvPr>
            <p:ph type="title"/>
          </p:nvPr>
        </p:nvSpPr>
        <p:spPr>
          <a:xfrm>
            <a:off x="5547000" y="2864175"/>
            <a:ext cx="3066300" cy="6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Where is the end of the book relative to the beginning ?</a:t>
            </a:r>
            <a:endParaRPr sz="1800"/>
          </a:p>
        </p:txBody>
      </p:sp>
      <p:sp>
        <p:nvSpPr>
          <p:cNvPr id="558" name="Google Shape;558;p72"/>
          <p:cNvSpPr txBox="1"/>
          <p:nvPr>
            <p:ph idx="2" type="title"/>
          </p:nvPr>
        </p:nvSpPr>
        <p:spPr>
          <a:xfrm>
            <a:off x="5547292" y="1768802"/>
            <a:ext cx="2797500" cy="36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is the table of contents?</a:t>
            </a:r>
            <a:endParaRPr/>
          </a:p>
        </p:txBody>
      </p:sp>
      <p:sp>
        <p:nvSpPr>
          <p:cNvPr id="559" name="Google Shape;559;p72"/>
          <p:cNvSpPr txBox="1"/>
          <p:nvPr>
            <p:ph idx="1" type="subTitle"/>
          </p:nvPr>
        </p:nvSpPr>
        <p:spPr>
          <a:xfrm>
            <a:off x="5547292" y="2137827"/>
            <a:ext cx="27975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lang="en"/>
              <a:t>Efnisyfirlitið er fremst í bókinni.</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a:p>
        </p:txBody>
      </p:sp>
      <p:sp>
        <p:nvSpPr>
          <p:cNvPr id="560" name="Google Shape;560;p72"/>
          <p:cNvSpPr txBox="1"/>
          <p:nvPr>
            <p:ph idx="3" type="subTitle"/>
          </p:nvPr>
        </p:nvSpPr>
        <p:spPr>
          <a:xfrm>
            <a:off x="5546992" y="3560777"/>
            <a:ext cx="2798100" cy="5487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n"/>
              <a:t>Endirinn er aftar í bókinni en upphafið.</a:t>
            </a:r>
            <a:endParaRPr/>
          </a:p>
          <a:p>
            <a:pPr indent="0" lvl="0" marL="0" marR="38100" rtl="0" algn="l">
              <a:lnSpc>
                <a:spcPct val="128571"/>
              </a:lnSpc>
              <a:spcBef>
                <a:spcPts val="0"/>
              </a:spcBef>
              <a:spcAft>
                <a:spcPts val="0"/>
              </a:spcAft>
              <a:buNone/>
            </a:pPr>
            <a:r>
              <a:t/>
            </a:r>
            <a:endParaRPr/>
          </a:p>
          <a:p>
            <a:pPr indent="0" lvl="0" marL="0" rtl="0" algn="l">
              <a:spcBef>
                <a:spcPts val="0"/>
              </a:spcBef>
              <a:spcAft>
                <a:spcPts val="0"/>
              </a:spcAft>
              <a:buNone/>
            </a:pPr>
            <a:r>
              <a:t/>
            </a:r>
            <a:endParaRPr/>
          </a:p>
        </p:txBody>
      </p:sp>
      <p:sp>
        <p:nvSpPr>
          <p:cNvPr id="561" name="Google Shape;561;p72"/>
          <p:cNvSpPr txBox="1"/>
          <p:nvPr>
            <p:ph idx="4"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Practice: Forward and back</a:t>
            </a:r>
            <a:endParaRPr/>
          </a:p>
        </p:txBody>
      </p:sp>
      <p:pic>
        <p:nvPicPr>
          <p:cNvPr id="562" name="Google Shape;562;p72"/>
          <p:cNvPicPr preferRelativeResize="0"/>
          <p:nvPr/>
        </p:nvPicPr>
        <p:blipFill>
          <a:blip r:embed="rId3">
            <a:alphaModFix/>
          </a:blip>
          <a:stretch>
            <a:fillRect/>
          </a:stretch>
        </p:blipFill>
        <p:spPr>
          <a:xfrm>
            <a:off x="944500" y="1444388"/>
            <a:ext cx="3576476" cy="2458825"/>
          </a:xfrm>
          <a:prstGeom prst="rect">
            <a:avLst/>
          </a:prstGeom>
          <a:noFill/>
          <a:ln>
            <a:noFill/>
          </a:ln>
        </p:spPr>
      </p:pic>
      <p:cxnSp>
        <p:nvCxnSpPr>
          <p:cNvPr id="563" name="Google Shape;563;p72"/>
          <p:cNvCxnSpPr/>
          <p:nvPr/>
        </p:nvCxnSpPr>
        <p:spPr>
          <a:xfrm flipH="1">
            <a:off x="4235325" y="1694100"/>
            <a:ext cx="1347000" cy="591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67" name="Shape 567"/>
        <p:cNvGrpSpPr/>
        <p:nvPr/>
      </p:nvGrpSpPr>
      <p:grpSpPr>
        <a:xfrm>
          <a:off x="0" y="0"/>
          <a:ext cx="0" cy="0"/>
          <a:chOff x="0" y="0"/>
          <a:chExt cx="0" cy="0"/>
        </a:xfrm>
      </p:grpSpPr>
      <p:sp>
        <p:nvSpPr>
          <p:cNvPr id="568" name="Google Shape;568;p73"/>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Far and Near</a:t>
            </a:r>
            <a:endParaRPr/>
          </a:p>
        </p:txBody>
      </p:sp>
      <p:sp>
        <p:nvSpPr>
          <p:cNvPr id="569" name="Google Shape;569;p73"/>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Langt-Lengra-Lengst </a:t>
            </a:r>
            <a:r>
              <a:rPr lang="en" sz="1800"/>
              <a:t>represent being in a far(er) location.</a:t>
            </a:r>
            <a:endParaRPr sz="1800"/>
          </a:p>
          <a:p>
            <a:pPr indent="-330200" lvl="1" marL="914400" rtl="0" algn="l">
              <a:spcBef>
                <a:spcPts val="0"/>
              </a:spcBef>
              <a:spcAft>
                <a:spcPts val="0"/>
              </a:spcAft>
              <a:buSzPts val="1600"/>
              <a:buChar char="○"/>
            </a:pPr>
            <a:r>
              <a:rPr i="1" lang="en"/>
              <a:t>Example: Það er </a:t>
            </a:r>
            <a:r>
              <a:rPr b="1" i="1" lang="en"/>
              <a:t>langt </a:t>
            </a:r>
            <a:r>
              <a:rPr i="1" lang="en"/>
              <a:t>þangað.</a:t>
            </a:r>
            <a:endParaRPr i="1"/>
          </a:p>
          <a:p>
            <a:pPr indent="-330200" lvl="1" marL="914400" rtl="0" algn="l">
              <a:spcBef>
                <a:spcPts val="0"/>
              </a:spcBef>
              <a:spcAft>
                <a:spcPts val="0"/>
              </a:spcAft>
              <a:buSzPts val="1600"/>
              <a:buChar char="○"/>
            </a:pPr>
            <a:r>
              <a:rPr i="1" lang="en"/>
              <a:t>Example: Hann gekk </a:t>
            </a:r>
            <a:r>
              <a:rPr b="1" i="1" lang="en"/>
              <a:t>lengra </a:t>
            </a:r>
            <a:r>
              <a:rPr i="1" lang="en"/>
              <a:t>í skógin.</a:t>
            </a:r>
            <a:endParaRPr i="1"/>
          </a:p>
          <a:p>
            <a:pPr indent="-330200" lvl="1" marL="914400" rtl="0" algn="l">
              <a:spcBef>
                <a:spcPts val="0"/>
              </a:spcBef>
              <a:spcAft>
                <a:spcPts val="0"/>
              </a:spcAft>
              <a:buSzPts val="1600"/>
              <a:buChar char="○"/>
            </a:pPr>
            <a:r>
              <a:rPr i="1" lang="en"/>
              <a:t>Example: Gloria er </a:t>
            </a:r>
            <a:r>
              <a:rPr b="1" i="1" lang="en"/>
              <a:t>lengst</a:t>
            </a:r>
            <a:r>
              <a:rPr i="1" lang="en"/>
              <a:t> í burtu.</a:t>
            </a:r>
            <a:endParaRPr i="1" sz="2100">
              <a:solidFill>
                <a:srgbClr val="202124"/>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chemeClr val="dk1"/>
              </a:buClr>
              <a:buSzPts val="1100"/>
              <a:buFont typeface="Arial"/>
              <a:buNone/>
            </a:pPr>
            <a:r>
              <a:t/>
            </a:r>
            <a:endParaRPr/>
          </a:p>
          <a:p>
            <a:pPr indent="-342900" lvl="0" marL="457200" marR="0" rtl="0" algn="l">
              <a:lnSpc>
                <a:spcPct val="100000"/>
              </a:lnSpc>
              <a:spcBef>
                <a:spcPts val="0"/>
              </a:spcBef>
              <a:spcAft>
                <a:spcPts val="0"/>
              </a:spcAft>
              <a:buSzPts val="1800"/>
              <a:buChar char="●"/>
            </a:pPr>
            <a:r>
              <a:rPr b="1" lang="en" sz="1800"/>
              <a:t>Nærri*-Nær*-Næst </a:t>
            </a:r>
            <a:r>
              <a:rPr lang="en" sz="1800"/>
              <a:t>represent being in a near(er) location.</a:t>
            </a:r>
            <a:endParaRPr sz="1800"/>
          </a:p>
          <a:p>
            <a:pPr indent="-330200" lvl="1" marL="914400" marR="0" rtl="0" algn="l">
              <a:lnSpc>
                <a:spcPct val="100000"/>
              </a:lnSpc>
              <a:spcBef>
                <a:spcPts val="0"/>
              </a:spcBef>
              <a:spcAft>
                <a:spcPts val="0"/>
              </a:spcAft>
              <a:buSzPts val="1600"/>
              <a:buChar char="○"/>
            </a:pPr>
            <a:r>
              <a:rPr lang="en"/>
              <a:t>Example: Farðu ekki </a:t>
            </a:r>
            <a:r>
              <a:rPr b="1" lang="en"/>
              <a:t>nærri</a:t>
            </a:r>
            <a:r>
              <a:rPr lang="en"/>
              <a:t> eldinum.</a:t>
            </a:r>
            <a:endParaRPr/>
          </a:p>
          <a:p>
            <a:pPr indent="-330200" lvl="1" marL="914400" rtl="0" algn="l">
              <a:spcBef>
                <a:spcPts val="0"/>
              </a:spcBef>
              <a:spcAft>
                <a:spcPts val="0"/>
              </a:spcAft>
              <a:buSzPts val="1600"/>
              <a:buChar char="○"/>
            </a:pPr>
            <a:r>
              <a:rPr lang="en"/>
              <a:t>Example: Ég vil helst búa </a:t>
            </a:r>
            <a:r>
              <a:rPr b="1" lang="en"/>
              <a:t>nær </a:t>
            </a:r>
            <a:r>
              <a:rPr lang="en"/>
              <a:t>miðborginni.</a:t>
            </a:r>
            <a:endParaRPr/>
          </a:p>
          <a:p>
            <a:pPr indent="-330200" lvl="1" marL="914400" rtl="0" algn="l">
              <a:spcBef>
                <a:spcPts val="0"/>
              </a:spcBef>
              <a:spcAft>
                <a:spcPts val="0"/>
              </a:spcAft>
              <a:buSzPts val="1600"/>
              <a:buChar char="○"/>
            </a:pPr>
            <a:r>
              <a:rPr lang="en"/>
              <a:t>Example: Hann var </a:t>
            </a:r>
            <a:r>
              <a:rPr b="1" lang="en"/>
              <a:t>næst </a:t>
            </a:r>
            <a:r>
              <a:rPr lang="en"/>
              <a:t>í röðinni.</a:t>
            </a:r>
            <a:endParaRPr sz="2100">
              <a:solidFill>
                <a:srgbClr val="202124"/>
              </a:solidFill>
              <a:highlight>
                <a:srgbClr val="F8F9FA"/>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573" name="Shape 573"/>
        <p:cNvGrpSpPr/>
        <p:nvPr/>
      </p:nvGrpSpPr>
      <p:grpSpPr>
        <a:xfrm>
          <a:off x="0" y="0"/>
          <a:ext cx="0" cy="0"/>
          <a:chOff x="0" y="0"/>
          <a:chExt cx="0" cy="0"/>
        </a:xfrm>
      </p:grpSpPr>
      <p:sp>
        <p:nvSpPr>
          <p:cNvPr id="574" name="Google Shape;574;p74"/>
          <p:cNvSpPr txBox="1"/>
          <p:nvPr>
            <p:ph idx="1" type="body"/>
          </p:nvPr>
        </p:nvSpPr>
        <p:spPr>
          <a:xfrm>
            <a:off x="714000" y="1249525"/>
            <a:ext cx="4668000" cy="317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600"/>
              <a:t>This free presentation </a:t>
            </a:r>
            <a:r>
              <a:rPr lang="en" sz="1600"/>
              <a:t>is a cut down version of a larger project which</a:t>
            </a:r>
            <a:r>
              <a:rPr lang="en" sz="1600"/>
              <a:t> represents over </a:t>
            </a:r>
            <a:r>
              <a:rPr b="1" lang="en" sz="1600"/>
              <a:t>50</a:t>
            </a:r>
            <a:r>
              <a:rPr b="1" lang="en" sz="1600"/>
              <a:t> hours</a:t>
            </a:r>
            <a:r>
              <a:rPr lang="en" sz="1600"/>
              <a:t> of dedicated research, writing, and effort, as well as a cumulation of years of learning.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If you learned anything, please consider leaving a donation through the QR code to the right, buying my</a:t>
            </a:r>
            <a:r>
              <a:rPr b="1" lang="en" sz="1600"/>
              <a:t> </a:t>
            </a:r>
            <a:r>
              <a:rPr b="1" lang="en" sz="1600" u="sng">
                <a:solidFill>
                  <a:schemeClr val="hlink"/>
                </a:solidFill>
                <a:hlinkClick r:id="rId3"/>
              </a:rPr>
              <a:t>Icelandic for Beginners Course</a:t>
            </a:r>
            <a:r>
              <a:rPr lang="en" sz="1600"/>
              <a:t>, or asking how you can continue to support me and my efforts to teach you Icelandic.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Thank you, and have a great rest of your day.</a:t>
            </a:r>
            <a:endParaRPr sz="1600"/>
          </a:p>
          <a:p>
            <a:pPr indent="0" lvl="0" marL="0" rtl="0" algn="l">
              <a:spcBef>
                <a:spcPts val="0"/>
              </a:spcBef>
              <a:spcAft>
                <a:spcPts val="0"/>
              </a:spcAft>
              <a:buNone/>
            </a:pPr>
            <a:r>
              <a:t/>
            </a:r>
            <a:endParaRPr sz="1600"/>
          </a:p>
        </p:txBody>
      </p:sp>
      <p:sp>
        <p:nvSpPr>
          <p:cNvPr id="575" name="Google Shape;575;p74"/>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Takk Fyrir Mig</a:t>
            </a:r>
            <a:endParaRPr/>
          </a:p>
        </p:txBody>
      </p:sp>
      <p:pic>
        <p:nvPicPr>
          <p:cNvPr id="576" name="Google Shape;576;p74"/>
          <p:cNvPicPr preferRelativeResize="0"/>
          <p:nvPr/>
        </p:nvPicPr>
        <p:blipFill>
          <a:blip r:embed="rId4">
            <a:alphaModFix/>
          </a:blip>
          <a:stretch>
            <a:fillRect/>
          </a:stretch>
        </p:blipFill>
        <p:spPr>
          <a:xfrm>
            <a:off x="5534400" y="1066860"/>
            <a:ext cx="3457200" cy="34572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45" name="Shape 245"/>
        <p:cNvGrpSpPr/>
        <p:nvPr/>
      </p:nvGrpSpPr>
      <p:grpSpPr>
        <a:xfrm>
          <a:off x="0" y="0"/>
          <a:ext cx="0" cy="0"/>
          <a:chOff x="0" y="0"/>
          <a:chExt cx="0" cy="0"/>
        </a:xfrm>
      </p:grpSpPr>
      <p:sp>
        <p:nvSpPr>
          <p:cNvPr id="246" name="Google Shape;246;p35"/>
          <p:cNvSpPr txBox="1"/>
          <p:nvPr>
            <p:ph type="title"/>
          </p:nvPr>
        </p:nvSpPr>
        <p:spPr>
          <a:xfrm>
            <a:off x="3959886" y="1482300"/>
            <a:ext cx="4470600" cy="21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400"/>
              <a:t>Simple Prepositions</a:t>
            </a:r>
            <a:endParaRPr sz="6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50" name="Shape 250"/>
        <p:cNvGrpSpPr/>
        <p:nvPr/>
      </p:nvGrpSpPr>
      <p:grpSpPr>
        <a:xfrm>
          <a:off x="0" y="0"/>
          <a:ext cx="0" cy="0"/>
          <a:chOff x="0" y="0"/>
          <a:chExt cx="0" cy="0"/>
        </a:xfrm>
      </p:grpSpPr>
      <p:sp>
        <p:nvSpPr>
          <p:cNvPr id="251" name="Google Shape;251;p36"/>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Note About Simple Prepositions</a:t>
            </a:r>
            <a:endParaRPr/>
          </a:p>
        </p:txBody>
      </p:sp>
      <p:sp>
        <p:nvSpPr>
          <p:cNvPr id="252" name="Google Shape;252;p36"/>
          <p:cNvSpPr txBox="1"/>
          <p:nvPr>
            <p:ph idx="1" type="body"/>
          </p:nvPr>
        </p:nvSpPr>
        <p:spPr>
          <a:xfrm>
            <a:off x="716900" y="1051857"/>
            <a:ext cx="7704000" cy="3439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It is very important to understand all the </a:t>
            </a:r>
            <a:r>
              <a:rPr i="1" lang="en" sz="1800"/>
              <a:t>basic meanings </a:t>
            </a:r>
            <a:r>
              <a:rPr lang="en" sz="1800"/>
              <a:t>of the simple prepositions that we will cover in this presentation.</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The </a:t>
            </a:r>
            <a:r>
              <a:rPr i="1" lang="en" sz="1800"/>
              <a:t>basic meanings</a:t>
            </a:r>
            <a:r>
              <a:rPr lang="en" sz="1800"/>
              <a:t> of these words will lend themselves to more complicated phrases later.</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 word’s </a:t>
            </a:r>
            <a:r>
              <a:rPr i="1" lang="en" sz="1800"/>
              <a:t>basic meaning</a:t>
            </a:r>
            <a:r>
              <a:rPr lang="en" sz="1800"/>
              <a:t> is not always </a:t>
            </a:r>
            <a:endParaRPr sz="1800"/>
          </a:p>
          <a:p>
            <a:pPr indent="0" lvl="0" marL="457200" rtl="0" algn="l">
              <a:spcBef>
                <a:spcPts val="0"/>
              </a:spcBef>
              <a:spcAft>
                <a:spcPts val="0"/>
              </a:spcAft>
              <a:buNone/>
            </a:pPr>
            <a:r>
              <a:rPr lang="en" sz="1800"/>
              <a:t>going to create the best translation in</a:t>
            </a:r>
            <a:endParaRPr sz="1800"/>
          </a:p>
          <a:p>
            <a:pPr indent="0" lvl="0" marL="457200" rtl="0" algn="l">
              <a:spcBef>
                <a:spcPts val="0"/>
              </a:spcBef>
              <a:spcAft>
                <a:spcPts val="0"/>
              </a:spcAft>
              <a:buNone/>
            </a:pPr>
            <a:r>
              <a:rPr lang="en" sz="1800"/>
              <a:t>English.</a:t>
            </a:r>
            <a:endParaRPr sz="1800"/>
          </a:p>
          <a:p>
            <a:pPr indent="0" lvl="0" marL="457200" rtl="0" algn="l">
              <a:spcBef>
                <a:spcPts val="0"/>
              </a:spcBef>
              <a:spcAft>
                <a:spcPts val="0"/>
              </a:spcAft>
              <a:buNone/>
            </a:pPr>
            <a:r>
              <a:t/>
            </a:r>
            <a:endParaRPr sz="1800"/>
          </a:p>
        </p:txBody>
      </p:sp>
      <p:pic>
        <p:nvPicPr>
          <p:cNvPr id="253" name="Google Shape;253;p36"/>
          <p:cNvPicPr preferRelativeResize="0"/>
          <p:nvPr/>
        </p:nvPicPr>
        <p:blipFill rotWithShape="1">
          <a:blip r:embed="rId3">
            <a:alphaModFix/>
          </a:blip>
          <a:srcRect b="0" l="8422" r="8431" t="0"/>
          <a:stretch/>
        </p:blipFill>
        <p:spPr>
          <a:xfrm>
            <a:off x="5651225" y="2370125"/>
            <a:ext cx="3183950" cy="2546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57" name="Shape 257"/>
        <p:cNvGrpSpPr/>
        <p:nvPr/>
      </p:nvGrpSpPr>
      <p:grpSpPr>
        <a:xfrm>
          <a:off x="0" y="0"/>
          <a:ext cx="0" cy="0"/>
          <a:chOff x="0" y="0"/>
          <a:chExt cx="0" cy="0"/>
        </a:xfrm>
      </p:grpSpPr>
      <p:sp>
        <p:nvSpPr>
          <p:cNvPr id="258" name="Google Shape;258;p37"/>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Á and Í</a:t>
            </a:r>
            <a:endParaRPr/>
          </a:p>
        </p:txBody>
      </p:sp>
      <p:sp>
        <p:nvSpPr>
          <p:cNvPr id="259" name="Google Shape;259;p37"/>
          <p:cNvSpPr txBox="1"/>
          <p:nvPr>
            <p:ph idx="1" type="body"/>
          </p:nvPr>
        </p:nvSpPr>
        <p:spPr>
          <a:xfrm>
            <a:off x="716900" y="1051849"/>
            <a:ext cx="7704000" cy="36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Á</a:t>
            </a:r>
            <a:r>
              <a:rPr lang="en" sz="1800"/>
              <a:t>’s basic meaning is “On the top of”</a:t>
            </a:r>
            <a:endParaRPr sz="1800"/>
          </a:p>
          <a:p>
            <a:pPr indent="-330200" lvl="1" marL="914400" rtl="0" algn="l">
              <a:spcBef>
                <a:spcPts val="0"/>
              </a:spcBef>
              <a:spcAft>
                <a:spcPts val="0"/>
              </a:spcAft>
              <a:buSzPts val="1600"/>
              <a:buChar char="○"/>
            </a:pPr>
            <a:r>
              <a:rPr i="1" lang="en"/>
              <a:t>Example: Kötturinn er </a:t>
            </a:r>
            <a:r>
              <a:rPr b="1" i="1" lang="en"/>
              <a:t>á</a:t>
            </a:r>
            <a:r>
              <a:rPr i="1" lang="en"/>
              <a:t> borðinu.</a:t>
            </a:r>
            <a:endParaRPr i="1"/>
          </a:p>
          <a:p>
            <a:pPr indent="-330200" lvl="1" marL="914400" rtl="0" algn="l">
              <a:spcBef>
                <a:spcPts val="0"/>
              </a:spcBef>
              <a:spcAft>
                <a:spcPts val="0"/>
              </a:spcAft>
              <a:buSzPts val="1600"/>
              <a:buChar char="○"/>
            </a:pPr>
            <a:r>
              <a:rPr i="1" lang="en"/>
              <a:t>Example: Kötturinn er </a:t>
            </a:r>
            <a:r>
              <a:rPr b="1" i="1" lang="en"/>
              <a:t>á</a:t>
            </a:r>
            <a:r>
              <a:rPr i="1" lang="en"/>
              <a:t> hillunni.</a:t>
            </a:r>
            <a:endParaRPr i="1"/>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Í</a:t>
            </a:r>
            <a:r>
              <a:rPr lang="en" sz="1800"/>
              <a:t>’s basic idea is is “In” </a:t>
            </a:r>
            <a:endParaRPr sz="1800"/>
          </a:p>
          <a:p>
            <a:pPr indent="-342900" lvl="1" marL="914400" rtl="0" algn="l">
              <a:spcBef>
                <a:spcPts val="0"/>
              </a:spcBef>
              <a:spcAft>
                <a:spcPts val="0"/>
              </a:spcAft>
              <a:buSzPts val="1800"/>
              <a:buChar char="○"/>
            </a:pPr>
            <a:r>
              <a:rPr i="1" lang="en"/>
              <a:t>Example: Kötturinn er</a:t>
            </a:r>
            <a:r>
              <a:rPr b="1" i="1" lang="en"/>
              <a:t> í</a:t>
            </a:r>
            <a:r>
              <a:rPr i="1" lang="en"/>
              <a:t> kassanum.</a:t>
            </a:r>
            <a:r>
              <a:rPr lang="en" sz="1800"/>
              <a:t> </a:t>
            </a:r>
            <a:endParaRPr sz="1800"/>
          </a:p>
        </p:txBody>
      </p:sp>
      <p:pic>
        <p:nvPicPr>
          <p:cNvPr id="260" name="Google Shape;260;p37"/>
          <p:cNvPicPr preferRelativeResize="0"/>
          <p:nvPr/>
        </p:nvPicPr>
        <p:blipFill>
          <a:blip r:embed="rId3">
            <a:alphaModFix/>
          </a:blip>
          <a:stretch>
            <a:fillRect/>
          </a:stretch>
        </p:blipFill>
        <p:spPr>
          <a:xfrm>
            <a:off x="5417000" y="2947925"/>
            <a:ext cx="3124500" cy="17644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64" name="Shape 264"/>
        <p:cNvGrpSpPr/>
        <p:nvPr/>
      </p:nvGrpSpPr>
      <p:grpSpPr>
        <a:xfrm>
          <a:off x="0" y="0"/>
          <a:ext cx="0" cy="0"/>
          <a:chOff x="0" y="0"/>
          <a:chExt cx="0" cy="0"/>
        </a:xfrm>
      </p:grpSpPr>
      <p:sp>
        <p:nvSpPr>
          <p:cNvPr id="265" name="Google Shape;265;p38"/>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Á and Í</a:t>
            </a:r>
            <a:endParaRPr/>
          </a:p>
        </p:txBody>
      </p:sp>
      <p:sp>
        <p:nvSpPr>
          <p:cNvPr id="266" name="Google Shape;266;p38"/>
          <p:cNvSpPr txBox="1"/>
          <p:nvPr>
            <p:ph idx="1" type="body"/>
          </p:nvPr>
        </p:nvSpPr>
        <p:spPr>
          <a:xfrm>
            <a:off x="719991" y="1106959"/>
            <a:ext cx="7704000" cy="354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1800"/>
              <a:t>In addition to meaning “On” and “In,” </a:t>
            </a:r>
            <a:r>
              <a:rPr b="1" lang="en" sz="1800"/>
              <a:t>Á</a:t>
            </a:r>
            <a:r>
              <a:rPr lang="en" sz="1800"/>
              <a:t> and </a:t>
            </a:r>
            <a:r>
              <a:rPr b="1" lang="en" sz="1800"/>
              <a:t>Í</a:t>
            </a:r>
            <a:r>
              <a:rPr lang="en" sz="1800"/>
              <a:t> are used to express that something is located “At” or going “To” a location, independent of whether English would use “At,” “In,” or “On.” </a:t>
            </a:r>
            <a:endParaRPr sz="1800"/>
          </a:p>
          <a:p>
            <a:pPr indent="0" lvl="0" marL="457200" rtl="0" algn="l">
              <a:spcBef>
                <a:spcPts val="0"/>
              </a:spcBef>
              <a:spcAft>
                <a:spcPts val="0"/>
              </a:spcAft>
              <a:buNone/>
            </a:pPr>
            <a:r>
              <a:t/>
            </a:r>
            <a:endParaRPr sz="1800"/>
          </a:p>
          <a:p>
            <a:pPr indent="-355600" lvl="0" marL="457200" rtl="0" algn="l">
              <a:spcBef>
                <a:spcPts val="0"/>
              </a:spcBef>
              <a:spcAft>
                <a:spcPts val="0"/>
              </a:spcAft>
              <a:buSzPts val="2000"/>
              <a:buChar char="●"/>
            </a:pPr>
            <a:r>
              <a:rPr lang="en" sz="1800"/>
              <a:t>The assignment of these prepositions is tied to the noun-location, and has to be memorized.</a:t>
            </a:r>
            <a:endParaRPr sz="1800"/>
          </a:p>
          <a:p>
            <a:pPr indent="0" lvl="0" marL="457200" rtl="0" algn="l">
              <a:spcBef>
                <a:spcPts val="0"/>
              </a:spcBef>
              <a:spcAft>
                <a:spcPts val="0"/>
              </a:spcAft>
              <a:buNone/>
            </a:pPr>
            <a:r>
              <a:t/>
            </a:r>
            <a:endParaRPr sz="1800"/>
          </a:p>
          <a:p>
            <a:pPr indent="-355600" lvl="0" marL="457200" rtl="0" algn="l">
              <a:spcBef>
                <a:spcPts val="0"/>
              </a:spcBef>
              <a:spcAft>
                <a:spcPts val="0"/>
              </a:spcAft>
              <a:buSzPts val="2000"/>
              <a:buChar char="●"/>
            </a:pPr>
            <a:r>
              <a:rPr lang="en" sz="1800"/>
              <a:t>Some examples of words that take Á</a:t>
            </a:r>
            <a:endParaRPr sz="1800"/>
          </a:p>
          <a:p>
            <a:pPr indent="-330200" lvl="1" marL="914400" rtl="0" algn="l">
              <a:spcBef>
                <a:spcPts val="0"/>
              </a:spcBef>
              <a:spcAft>
                <a:spcPts val="0"/>
              </a:spcAft>
              <a:buSzPts val="1600"/>
              <a:buChar char="○"/>
            </a:pPr>
            <a:r>
              <a:rPr i="1" lang="en"/>
              <a:t>McDonalds, Akureyri, Spánn</a:t>
            </a:r>
            <a:endParaRPr i="1"/>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sz="1800"/>
              <a:t>Some examples of words that take Í</a:t>
            </a:r>
            <a:endParaRPr sz="1800"/>
          </a:p>
          <a:p>
            <a:pPr indent="-342900" lvl="1" marL="914400" rtl="0" algn="l">
              <a:spcBef>
                <a:spcPts val="0"/>
              </a:spcBef>
              <a:spcAft>
                <a:spcPts val="0"/>
              </a:spcAft>
              <a:buSzPts val="1800"/>
              <a:buChar char="○"/>
            </a:pPr>
            <a:r>
              <a:rPr i="1" lang="en"/>
              <a:t>Bíll, Skóli, Reykjavík, Sími</a:t>
            </a:r>
            <a:endParaRPr i="1" sz="1800"/>
          </a:p>
        </p:txBody>
      </p:sp>
      <p:pic>
        <p:nvPicPr>
          <p:cNvPr id="267" name="Google Shape;267;p38"/>
          <p:cNvPicPr preferRelativeResize="0"/>
          <p:nvPr/>
        </p:nvPicPr>
        <p:blipFill rotWithShape="1">
          <a:blip r:embed="rId3">
            <a:alphaModFix/>
          </a:blip>
          <a:srcRect b="0" l="11797" r="11797" t="0"/>
          <a:stretch/>
        </p:blipFill>
        <p:spPr>
          <a:xfrm>
            <a:off x="5714541" y="2847726"/>
            <a:ext cx="1938575" cy="20291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alpha val="37340"/>
          </a:srgbClr>
        </a:solidFill>
      </p:bgPr>
    </p:bg>
    <p:spTree>
      <p:nvGrpSpPr>
        <p:cNvPr id="271" name="Shape 271"/>
        <p:cNvGrpSpPr/>
        <p:nvPr/>
      </p:nvGrpSpPr>
      <p:grpSpPr>
        <a:xfrm>
          <a:off x="0" y="0"/>
          <a:ext cx="0" cy="0"/>
          <a:chOff x="0" y="0"/>
          <a:chExt cx="0" cy="0"/>
        </a:xfrm>
      </p:grpSpPr>
      <p:sp>
        <p:nvSpPr>
          <p:cNvPr id="272" name="Google Shape;272;p39"/>
          <p:cNvSpPr txBox="1"/>
          <p:nvPr>
            <p:ph type="title"/>
          </p:nvPr>
        </p:nvSpPr>
        <p:spPr>
          <a:xfrm>
            <a:off x="720000" y="365760"/>
            <a:ext cx="7704000" cy="54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Af and Úr</a:t>
            </a:r>
            <a:endParaRPr/>
          </a:p>
        </p:txBody>
      </p:sp>
      <p:sp>
        <p:nvSpPr>
          <p:cNvPr id="273" name="Google Shape;273;p39"/>
          <p:cNvSpPr txBox="1"/>
          <p:nvPr>
            <p:ph idx="1" type="body"/>
          </p:nvPr>
        </p:nvSpPr>
        <p:spPr>
          <a:xfrm>
            <a:off x="719991" y="1106959"/>
            <a:ext cx="7704000" cy="354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1800"/>
              <a:t>Both </a:t>
            </a:r>
            <a:r>
              <a:rPr b="1" lang="en" sz="1800"/>
              <a:t>Á</a:t>
            </a:r>
            <a:r>
              <a:rPr lang="en" sz="1800"/>
              <a:t> and</a:t>
            </a:r>
            <a:r>
              <a:rPr b="1" lang="en" sz="1800"/>
              <a:t> Í</a:t>
            </a:r>
            <a:r>
              <a:rPr lang="en" sz="1800"/>
              <a:t> have natural counterparts which are used to talk about motion away from that location.</a:t>
            </a:r>
            <a:endParaRPr sz="1800"/>
          </a:p>
          <a:p>
            <a:pPr indent="0" lvl="0" marL="0" rtl="0" algn="l">
              <a:spcBef>
                <a:spcPts val="0"/>
              </a:spcBef>
              <a:spcAft>
                <a:spcPts val="0"/>
              </a:spcAft>
              <a:buNone/>
            </a:pPr>
            <a:r>
              <a:t/>
            </a:r>
            <a:endParaRPr sz="1800"/>
          </a:p>
          <a:p>
            <a:pPr indent="-355600" lvl="0" marL="457200" rtl="0" algn="l">
              <a:spcBef>
                <a:spcPts val="0"/>
              </a:spcBef>
              <a:spcAft>
                <a:spcPts val="0"/>
              </a:spcAft>
              <a:buSzPts val="2000"/>
              <a:buChar char="●"/>
            </a:pPr>
            <a:r>
              <a:rPr b="1" lang="en" sz="1800"/>
              <a:t>Af</a:t>
            </a:r>
            <a:r>
              <a:rPr lang="en" sz="1800"/>
              <a:t>’s basic meaning is “Off of.” It is the opposite of </a:t>
            </a:r>
            <a:r>
              <a:rPr b="1" lang="en" sz="1800"/>
              <a:t>Á</a:t>
            </a:r>
            <a:r>
              <a:rPr lang="en" sz="1800"/>
              <a:t>.</a:t>
            </a:r>
            <a:endParaRPr sz="1800"/>
          </a:p>
          <a:p>
            <a:pPr indent="-330200" lvl="1" marL="914400" rtl="0" algn="l">
              <a:spcBef>
                <a:spcPts val="0"/>
              </a:spcBef>
              <a:spcAft>
                <a:spcPts val="0"/>
              </a:spcAft>
              <a:buSzPts val="1600"/>
              <a:buChar char="○"/>
            </a:pPr>
            <a:r>
              <a:rPr i="1" lang="en"/>
              <a:t>Example: Hann tók matinn </a:t>
            </a:r>
            <a:r>
              <a:rPr b="1" i="1" lang="en"/>
              <a:t>af</a:t>
            </a:r>
            <a:r>
              <a:rPr i="1" lang="en"/>
              <a:t> borðinu.</a:t>
            </a:r>
            <a:endParaRPr i="1"/>
          </a:p>
          <a:p>
            <a:pPr indent="-330200" lvl="1" marL="914400" rtl="0" algn="l">
              <a:spcBef>
                <a:spcPts val="0"/>
              </a:spcBef>
              <a:spcAft>
                <a:spcPts val="0"/>
              </a:spcAft>
              <a:buSzPts val="1600"/>
              <a:buChar char="○"/>
            </a:pPr>
            <a:r>
              <a:rPr i="1" lang="en"/>
              <a:t>Example: Hún datt </a:t>
            </a:r>
            <a:r>
              <a:rPr b="1" i="1" lang="en"/>
              <a:t>af </a:t>
            </a:r>
            <a:r>
              <a:rPr i="1" lang="en"/>
              <a:t>reiðhjólinu.</a:t>
            </a:r>
            <a:endParaRPr/>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b="1" lang="en" sz="1800"/>
              <a:t>Ú</a:t>
            </a:r>
            <a:r>
              <a:rPr b="1" lang="en" sz="1800"/>
              <a:t>r’</a:t>
            </a:r>
            <a:r>
              <a:rPr lang="en" sz="1800"/>
              <a:t>s basic meaning is “Out of.” It is the opposite of </a:t>
            </a:r>
            <a:r>
              <a:rPr b="1" lang="en" sz="1800"/>
              <a:t>Í</a:t>
            </a:r>
            <a:r>
              <a:rPr lang="en" sz="1800"/>
              <a:t>.</a:t>
            </a:r>
            <a:endParaRPr sz="1800"/>
          </a:p>
          <a:p>
            <a:pPr indent="-330200" lvl="1" marL="914400" rtl="0" algn="l">
              <a:spcBef>
                <a:spcPts val="0"/>
              </a:spcBef>
              <a:spcAft>
                <a:spcPts val="0"/>
              </a:spcAft>
              <a:buSzPts val="1600"/>
              <a:buChar char="○"/>
            </a:pPr>
            <a:r>
              <a:rPr lang="en"/>
              <a:t>Example: Hann fór </a:t>
            </a:r>
            <a:r>
              <a:rPr b="1" lang="en"/>
              <a:t>úr </a:t>
            </a:r>
            <a:r>
              <a:rPr lang="en"/>
              <a:t>skólanum.</a:t>
            </a:r>
            <a:endParaRPr/>
          </a:p>
          <a:p>
            <a:pPr indent="-330200" lvl="1" marL="914400" rtl="0" algn="l">
              <a:spcBef>
                <a:spcPts val="0"/>
              </a:spcBef>
              <a:spcAft>
                <a:spcPts val="0"/>
              </a:spcAft>
              <a:buSzPts val="1600"/>
              <a:buChar char="○"/>
            </a:pPr>
            <a:r>
              <a:rPr lang="en"/>
              <a:t>Example: Stelpurnar komu </a:t>
            </a:r>
            <a:r>
              <a:rPr b="1" lang="en"/>
              <a:t>úr</a:t>
            </a:r>
            <a:r>
              <a:rPr lang="en"/>
              <a:t> þessari átt.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read and Pastry School Center by Slidesgo">
  <a:themeElements>
    <a:clrScheme name="Simple Light">
      <a:dk1>
        <a:srgbClr val="000000"/>
      </a:dk1>
      <a:lt1>
        <a:srgbClr val="F1EEE9"/>
      </a:lt1>
      <a:dk2>
        <a:srgbClr val="746852"/>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