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57" r:id="rId3"/>
    <p:sldId id="258" r:id="rId4"/>
    <p:sldId id="259" r:id="rId5"/>
    <p:sldId id="265" r:id="rId6"/>
    <p:sldId id="266" r:id="rId7"/>
    <p:sldId id="267" r:id="rId8"/>
    <p:sldId id="274" r:id="rId9"/>
    <p:sldId id="268" r:id="rId10"/>
    <p:sldId id="269" r:id="rId11"/>
    <p:sldId id="260" r:id="rId12"/>
    <p:sldId id="261" r:id="rId13"/>
    <p:sldId id="262" r:id="rId14"/>
    <p:sldId id="270" r:id="rId15"/>
    <p:sldId id="271" r:id="rId16"/>
    <p:sldId id="275" r:id="rId17"/>
    <p:sldId id="276" r:id="rId18"/>
    <p:sldId id="277" r:id="rId19"/>
    <p:sldId id="278" r:id="rId20"/>
    <p:sldId id="279" r:id="rId21"/>
    <p:sldId id="280" r:id="rId22"/>
    <p:sldId id="281" r:id="rId23"/>
    <p:sldId id="28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778B"/>
    <a:srgbClr val="9292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p:restoredTop sz="90976"/>
  </p:normalViewPr>
  <p:slideViewPr>
    <p:cSldViewPr snapToGrid="0" snapToObjects="1">
      <p:cViewPr varScale="1">
        <p:scale>
          <a:sx n="103" d="100"/>
          <a:sy n="103" d="100"/>
        </p:scale>
        <p:origin x="8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A3B33E-6A39-D340-BF34-F74A98BC351B}" type="datetimeFigureOut">
              <a:rPr lang="en-US" smtClean="0"/>
              <a:t>6/13/2023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A5B2DB-18CA-C441-9F09-C802950D29AA}" type="slidenum">
              <a:rPr lang="en-US" smtClean="0"/>
              <a:t>‹#›</a:t>
            </a:fld>
            <a:endParaRPr lang="en-US"/>
          </a:p>
        </p:txBody>
      </p:sp>
    </p:spTree>
    <p:extLst>
      <p:ext uri="{BB962C8B-B14F-4D97-AF65-F5344CB8AC3E}">
        <p14:creationId xmlns:p14="http://schemas.microsoft.com/office/powerpoint/2010/main" val="1811687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A5B2DB-18CA-C441-9F09-C802950D29AA}" type="slidenum">
              <a:rPr lang="en-US" smtClean="0"/>
              <a:t>2</a:t>
            </a:fld>
            <a:endParaRPr lang="en-US"/>
          </a:p>
        </p:txBody>
      </p:sp>
    </p:spTree>
    <p:extLst>
      <p:ext uri="{BB962C8B-B14F-4D97-AF65-F5344CB8AC3E}">
        <p14:creationId xmlns:p14="http://schemas.microsoft.com/office/powerpoint/2010/main" val="439793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A5B2DB-18CA-C441-9F09-C802950D29AA}" type="slidenum">
              <a:rPr lang="en-US" smtClean="0"/>
              <a:t>5</a:t>
            </a:fld>
            <a:endParaRPr lang="en-US"/>
          </a:p>
        </p:txBody>
      </p:sp>
    </p:spTree>
    <p:extLst>
      <p:ext uri="{BB962C8B-B14F-4D97-AF65-F5344CB8AC3E}">
        <p14:creationId xmlns:p14="http://schemas.microsoft.com/office/powerpoint/2010/main" val="153114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A5B2DB-18CA-C441-9F09-C802950D29AA}" type="slidenum">
              <a:rPr lang="en-US" smtClean="0"/>
              <a:t>6</a:t>
            </a:fld>
            <a:endParaRPr lang="en-US"/>
          </a:p>
        </p:txBody>
      </p:sp>
    </p:spTree>
    <p:extLst>
      <p:ext uri="{BB962C8B-B14F-4D97-AF65-F5344CB8AC3E}">
        <p14:creationId xmlns:p14="http://schemas.microsoft.com/office/powerpoint/2010/main" val="2016799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EFF3CB-0C2C-E44A-A5B3-F500DF3CC9D1}" type="datetime1">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119772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E81B86-6CAA-E64C-9651-375F7AA35A00}" type="datetime1">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835809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6BDA7D-9DB3-2048-A8A9-DAD198095EAD}" type="datetime1">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754790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5343A4-B7DA-4046-B35A-F6E4ED337FF8}" type="datetime1">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887266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8717AF-3EAB-5946-B219-C368E82A10A3}" type="datetime1">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153923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852E26-13B7-1148-B5D1-7942951008CB}" type="datetime1">
              <a:rPr lang="en-US" smtClean="0"/>
              <a:t>6/13/2023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1415667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48B995-DD20-1443-B68C-D2CA45300ACE}" type="datetime1">
              <a:rPr lang="en-US" smtClean="0"/>
              <a:t>6/13/2023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1155607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7424620-FC96-F240-B9BC-86BDAD910020}" type="datetime1">
              <a:rPr lang="en-US" smtClean="0"/>
              <a:t>6/13/2023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460628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48EA9D-D3F5-564E-BF56-3C16F40BFCAA}" type="datetime1">
              <a:rPr lang="en-US" smtClean="0"/>
              <a:t>6/13/2023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98719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703564-E53D-884C-8D10-2DEB0C3F61DA}" type="datetime1">
              <a:rPr lang="en-US" smtClean="0"/>
              <a:t>6/13/2023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1316118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BA08B0-6ACC-C343-ACB1-2AC782450A4D}" type="datetime1">
              <a:rPr lang="en-US" smtClean="0"/>
              <a:t>6/13/2023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24D7D8-FD69-2E4B-9A8E-E9EAB6C7BC74}" type="slidenum">
              <a:rPr lang="en-US" smtClean="0"/>
              <a:t>‹#›</a:t>
            </a:fld>
            <a:endParaRPr lang="en-US"/>
          </a:p>
        </p:txBody>
      </p:sp>
    </p:spTree>
    <p:extLst>
      <p:ext uri="{BB962C8B-B14F-4D97-AF65-F5344CB8AC3E}">
        <p14:creationId xmlns:p14="http://schemas.microsoft.com/office/powerpoint/2010/main" val="914905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C4D754-C8D5-5B4C-A181-66D42328599B}" type="datetime1">
              <a:rPr lang="en-US" smtClean="0"/>
              <a:t>6/13/2023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24D7D8-FD69-2E4B-9A8E-E9EAB6C7BC74}" type="slidenum">
              <a:rPr lang="en-US" smtClean="0"/>
              <a:t>‹#›</a:t>
            </a:fld>
            <a:endParaRPr lang="en-US"/>
          </a:p>
        </p:txBody>
      </p:sp>
    </p:spTree>
    <p:extLst>
      <p:ext uri="{BB962C8B-B14F-4D97-AF65-F5344CB8AC3E}">
        <p14:creationId xmlns:p14="http://schemas.microsoft.com/office/powerpoint/2010/main" val="2054855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4098851" y="822694"/>
            <a:ext cx="3505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2800" b="1" dirty="0">
                <a:latin typeface="Helvetica" charset="0"/>
              </a:rPr>
              <a:t>HOW TO CREATE</a:t>
            </a:r>
          </a:p>
        </p:txBody>
      </p:sp>
      <p:sp>
        <p:nvSpPr>
          <p:cNvPr id="6" name="TextBox 3"/>
          <p:cNvSpPr txBox="1">
            <a:spLocks noChangeArrowheads="1"/>
          </p:cNvSpPr>
          <p:nvPr/>
        </p:nvSpPr>
        <p:spPr bwMode="auto">
          <a:xfrm>
            <a:off x="3032051" y="1356094"/>
            <a:ext cx="5867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4400" b="1" dirty="0">
                <a:latin typeface="Helvetica" charset="0"/>
              </a:rPr>
              <a:t>BUYER PERSONAS</a:t>
            </a:r>
          </a:p>
        </p:txBody>
      </p:sp>
      <p:sp>
        <p:nvSpPr>
          <p:cNvPr id="7" name="TextBox 4"/>
          <p:cNvSpPr txBox="1">
            <a:spLocks noChangeArrowheads="1"/>
          </p:cNvSpPr>
          <p:nvPr/>
        </p:nvSpPr>
        <p:spPr bwMode="auto">
          <a:xfrm>
            <a:off x="4327451" y="2118094"/>
            <a:ext cx="2971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2000" b="1">
                <a:latin typeface="Helvetica" charset="0"/>
              </a:rPr>
              <a:t>FOR YOUR BUSINESS</a:t>
            </a:r>
          </a:p>
        </p:txBody>
      </p:sp>
      <p:cxnSp>
        <p:nvCxnSpPr>
          <p:cNvPr id="8" name="Straight Connector 7"/>
          <p:cNvCxnSpPr/>
          <p:nvPr/>
        </p:nvCxnSpPr>
        <p:spPr>
          <a:xfrm>
            <a:off x="3260651" y="2346694"/>
            <a:ext cx="990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299251" y="2346694"/>
            <a:ext cx="990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032051" y="1127494"/>
            <a:ext cx="990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451651" y="1127494"/>
            <a:ext cx="990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p:nvPicPr>
        <p:blipFill>
          <a:blip r:embed="rId2"/>
          <a:stretch>
            <a:fillRect/>
          </a:stretch>
        </p:blipFill>
        <p:spPr>
          <a:xfrm>
            <a:off x="732214" y="3375678"/>
            <a:ext cx="10406696" cy="3825164"/>
          </a:xfrm>
          <a:prstGeom prst="rect">
            <a:avLst/>
          </a:prstGeom>
        </p:spPr>
      </p:pic>
      <p:sp>
        <p:nvSpPr>
          <p:cNvPr id="13" name="Slide Number Placeholder 12"/>
          <p:cNvSpPr>
            <a:spLocks noGrp="1"/>
          </p:cNvSpPr>
          <p:nvPr>
            <p:ph type="sldNum" sz="quarter" idx="12"/>
          </p:nvPr>
        </p:nvSpPr>
        <p:spPr/>
        <p:txBody>
          <a:bodyPr/>
          <a:lstStyle/>
          <a:p>
            <a:fld id="{3324D7D8-FD69-2E4B-9A8E-E9EAB6C7BC74}" type="slidenum">
              <a:rPr lang="en-US" smtClean="0"/>
              <a:t>1</a:t>
            </a:fld>
            <a:endParaRPr lang="en-US"/>
          </a:p>
        </p:txBody>
      </p:sp>
      <p:pic>
        <p:nvPicPr>
          <p:cNvPr id="4" name="Picture 3">
            <a:extLst>
              <a:ext uri="{FF2B5EF4-FFF2-40B4-BE49-F238E27FC236}">
                <a16:creationId xmlns:a16="http://schemas.microsoft.com/office/drawing/2014/main" id="{0A3250C2-DAD0-F13A-03A2-CDE323224586}"/>
              </a:ext>
            </a:extLst>
          </p:cNvPr>
          <p:cNvPicPr>
            <a:picLocks noChangeAspect="1"/>
          </p:cNvPicPr>
          <p:nvPr/>
        </p:nvPicPr>
        <p:blipFill>
          <a:blip r:embed="rId3"/>
          <a:stretch>
            <a:fillRect/>
          </a:stretch>
        </p:blipFill>
        <p:spPr>
          <a:xfrm>
            <a:off x="4497096" y="5470465"/>
            <a:ext cx="2954555" cy="1730377"/>
          </a:xfrm>
          <a:prstGeom prst="rect">
            <a:avLst/>
          </a:prstGeom>
        </p:spPr>
      </p:pic>
    </p:spTree>
    <p:extLst>
      <p:ext uri="{BB962C8B-B14F-4D97-AF65-F5344CB8AC3E}">
        <p14:creationId xmlns:p14="http://schemas.microsoft.com/office/powerpoint/2010/main" val="821339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9000"/>
          </a:blip>
          <a:stretch>
            <a:fillRect/>
          </a:stretch>
        </p:blipFill>
        <p:spPr>
          <a:xfrm>
            <a:off x="-743245" y="2648345"/>
            <a:ext cx="14209202" cy="5222842"/>
          </a:xfrm>
          <a:prstGeom prst="rect">
            <a:avLst/>
          </a:prstGeom>
        </p:spPr>
      </p:pic>
      <p:sp>
        <p:nvSpPr>
          <p:cNvPr id="2" name="TextBox 2"/>
          <p:cNvSpPr txBox="1">
            <a:spLocks noChangeArrowheads="1"/>
          </p:cNvSpPr>
          <p:nvPr/>
        </p:nvSpPr>
        <p:spPr bwMode="auto">
          <a:xfrm>
            <a:off x="2550709" y="1007508"/>
            <a:ext cx="756228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How Do You Create Buyer Personas?</a:t>
            </a:r>
          </a:p>
        </p:txBody>
      </p:sp>
      <p:sp>
        <p:nvSpPr>
          <p:cNvPr id="3" name="TextBox 3"/>
          <p:cNvSpPr txBox="1">
            <a:spLocks noChangeArrowheads="1"/>
          </p:cNvSpPr>
          <p:nvPr/>
        </p:nvSpPr>
        <p:spPr bwMode="auto">
          <a:xfrm>
            <a:off x="1147912" y="2007500"/>
            <a:ext cx="9306274"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130000"/>
              </a:lnSpc>
              <a:buFont typeface="Arial" charset="0"/>
              <a:buChar char="•"/>
            </a:pPr>
            <a:endParaRPr lang="en-US" altLang="en-US" sz="2000" dirty="0">
              <a:solidFill>
                <a:srgbClr val="000000"/>
              </a:solidFill>
              <a:latin typeface="Helvetica" charset="0"/>
            </a:endParaRPr>
          </a:p>
          <a:p>
            <a:pPr eaLnBrk="1" hangingPunct="1">
              <a:lnSpc>
                <a:spcPct val="130000"/>
              </a:lnSpc>
            </a:pPr>
            <a:endParaRPr lang="en-US" altLang="en-US" sz="2000" dirty="0">
              <a:solidFill>
                <a:srgbClr val="000000"/>
              </a:solidFill>
              <a:latin typeface="Helvetica" charset="0"/>
            </a:endParaRPr>
          </a:p>
          <a:p>
            <a:pPr eaLnBrk="1" hangingPunct="1">
              <a:lnSpc>
                <a:spcPct val="130000"/>
              </a:lnSpc>
            </a:pPr>
            <a:endParaRPr lang="en-US" altLang="en-US" sz="2000" dirty="0">
              <a:solidFill>
                <a:srgbClr val="000000"/>
              </a:solidFill>
              <a:latin typeface="Helvetica" charset="0"/>
            </a:endParaRPr>
          </a:p>
        </p:txBody>
      </p:sp>
      <p:sp>
        <p:nvSpPr>
          <p:cNvPr id="5" name="TextBox 3"/>
          <p:cNvSpPr txBox="1">
            <a:spLocks noChangeArrowheads="1"/>
          </p:cNvSpPr>
          <p:nvPr/>
        </p:nvSpPr>
        <p:spPr bwMode="auto">
          <a:xfrm>
            <a:off x="1147912" y="2007500"/>
            <a:ext cx="9710588"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130000"/>
              </a:lnSpc>
              <a:buFont typeface="Arial" charset="0"/>
              <a:buChar char="•"/>
            </a:pPr>
            <a:endParaRPr lang="en-US" altLang="en-US" sz="2000" dirty="0">
              <a:solidFill>
                <a:srgbClr val="000000"/>
              </a:solidFill>
              <a:latin typeface="Helvetica" charset="0"/>
            </a:endParaRPr>
          </a:p>
          <a:p>
            <a:pPr eaLnBrk="1" hangingPunct="1">
              <a:lnSpc>
                <a:spcPct val="130000"/>
              </a:lnSpc>
            </a:pPr>
            <a:r>
              <a:rPr lang="en-US" altLang="en-US" sz="2000" dirty="0">
                <a:latin typeface="Helvetica" charset="0"/>
              </a:rPr>
              <a:t>You can use the following 4-slide template to organize your persona data. </a:t>
            </a:r>
          </a:p>
          <a:p>
            <a:pPr eaLnBrk="1" hangingPunct="1">
              <a:lnSpc>
                <a:spcPct val="130000"/>
              </a:lnSpc>
              <a:buFont typeface="Arial" charset="0"/>
              <a:buChar char="•"/>
            </a:pPr>
            <a:endParaRPr lang="en-US" altLang="en-US" sz="2000" dirty="0">
              <a:latin typeface="Helvetica" charset="0"/>
            </a:endParaRPr>
          </a:p>
          <a:p>
            <a:pPr eaLnBrk="1" hangingPunct="1">
              <a:lnSpc>
                <a:spcPct val="130000"/>
              </a:lnSpc>
            </a:pPr>
            <a:r>
              <a:rPr lang="en-US" altLang="en-US" sz="2000" dirty="0">
                <a:latin typeface="Helvetica" charset="0"/>
              </a:rPr>
              <a:t>First, we’ll walk you through an example, then we’ll leave you with some blank templates so you can get to it!</a:t>
            </a:r>
          </a:p>
          <a:p>
            <a:pPr eaLnBrk="1" hangingPunct="1">
              <a:lnSpc>
                <a:spcPct val="130000"/>
              </a:lnSpc>
              <a:buFont typeface="Arial" charset="0"/>
              <a:buChar char="•"/>
            </a:pPr>
            <a:endParaRPr lang="en-US" altLang="en-US" sz="2000" dirty="0">
              <a:solidFill>
                <a:srgbClr val="000000"/>
              </a:solidFill>
              <a:latin typeface="Helvetica" charset="0"/>
            </a:endParaRPr>
          </a:p>
          <a:p>
            <a:pPr eaLnBrk="1" hangingPunct="1">
              <a:lnSpc>
                <a:spcPct val="130000"/>
              </a:lnSpc>
            </a:pPr>
            <a:endParaRPr lang="en-US" altLang="en-US" sz="2000" dirty="0">
              <a:solidFill>
                <a:srgbClr val="000000"/>
              </a:solidFill>
              <a:latin typeface="Helvetica" charset="0"/>
            </a:endParaRPr>
          </a:p>
          <a:p>
            <a:pPr eaLnBrk="1" hangingPunct="1">
              <a:lnSpc>
                <a:spcPct val="130000"/>
              </a:lnSpc>
            </a:pPr>
            <a:endParaRPr lang="en-US" altLang="en-US" sz="2000" dirty="0">
              <a:solidFill>
                <a:srgbClr val="000000"/>
              </a:solidFill>
              <a:latin typeface="Helvetica" charset="0"/>
            </a:endParaRPr>
          </a:p>
        </p:txBody>
      </p:sp>
      <p:sp>
        <p:nvSpPr>
          <p:cNvPr id="9" name="Slide Number Placeholder 8"/>
          <p:cNvSpPr>
            <a:spLocks noGrp="1"/>
          </p:cNvSpPr>
          <p:nvPr>
            <p:ph type="sldNum" sz="quarter" idx="12"/>
          </p:nvPr>
        </p:nvSpPr>
        <p:spPr/>
        <p:txBody>
          <a:bodyPr/>
          <a:lstStyle/>
          <a:p>
            <a:fld id="{3324D7D8-FD69-2E4B-9A8E-E9EAB6C7BC74}" type="slidenum">
              <a:rPr lang="en-US" smtClean="0"/>
              <a:t>10</a:t>
            </a:fld>
            <a:endParaRPr lang="en-US"/>
          </a:p>
        </p:txBody>
      </p:sp>
      <p:pic>
        <p:nvPicPr>
          <p:cNvPr id="6" name="Picture 5">
            <a:extLst>
              <a:ext uri="{FF2B5EF4-FFF2-40B4-BE49-F238E27FC236}">
                <a16:creationId xmlns:a16="http://schemas.microsoft.com/office/drawing/2014/main" id="{311CECF0-7AC5-37E5-3718-A1D692F3D941}"/>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43469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743245" y="2648345"/>
            <a:ext cx="14209202" cy="5222842"/>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486193325"/>
              </p:ext>
            </p:extLst>
          </p:nvPr>
        </p:nvGraphicFramePr>
        <p:xfrm>
          <a:off x="1977409" y="1060860"/>
          <a:ext cx="8128000" cy="448564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SAMPLE SALLY</a:t>
                      </a:r>
                    </a:p>
                  </a:txBody>
                  <a:tcPr/>
                </a:tc>
                <a:extLst>
                  <a:ext uri="{0D108BD9-81ED-4DB2-BD59-A6C34878D82A}">
                    <a16:rowId xmlns:a16="http://schemas.microsoft.com/office/drawing/2014/main" val="10000"/>
                  </a:ext>
                </a:extLst>
              </a:tr>
              <a:tr h="370840">
                <a:tc>
                  <a:txBody>
                    <a:bodyPr/>
                    <a:lstStyle/>
                    <a:p>
                      <a:pPr algn="ctr"/>
                      <a:r>
                        <a:rPr lang="en-US" dirty="0"/>
                        <a:t>BACKGROUND</a:t>
                      </a:r>
                    </a:p>
                    <a:p>
                      <a:pPr algn="ctr"/>
                      <a:r>
                        <a:rPr lang="en-US" sz="1400" b="0" dirty="0"/>
                        <a:t>Job? Career path? Family?</a:t>
                      </a:r>
                    </a:p>
                  </a:txBody>
                  <a:tcPr anchor="ctr"/>
                </a:tc>
                <a:tc>
                  <a:txBody>
                    <a:bodyPr/>
                    <a:lstStyle/>
                    <a:p>
                      <a:pPr marL="285750" indent="-285750">
                        <a:buFont typeface="Arial" charset="0"/>
                        <a:buChar char="•"/>
                      </a:pPr>
                      <a:r>
                        <a:rPr lang="en-US" dirty="0"/>
                        <a:t>Head of Human Resources</a:t>
                      </a:r>
                    </a:p>
                    <a:p>
                      <a:pPr marL="285750" indent="-285750">
                        <a:buFont typeface="Arial" charset="0"/>
                        <a:buChar char="•"/>
                      </a:pPr>
                      <a:r>
                        <a:rPr lang="en-US" dirty="0"/>
                        <a:t>Worked at the same company for 10 years;</a:t>
                      </a:r>
                      <a:r>
                        <a:rPr lang="en-US" baseline="0" dirty="0"/>
                        <a:t> worked her way up from HR associate</a:t>
                      </a:r>
                    </a:p>
                    <a:p>
                      <a:pPr marL="285750" indent="-285750">
                        <a:buFont typeface="Arial" charset="0"/>
                        <a:buChar char="•"/>
                      </a:pPr>
                      <a:r>
                        <a:rPr lang="en-US" baseline="0" dirty="0"/>
                        <a:t>Married with 2 children (10 and 8)</a:t>
                      </a:r>
                      <a:endParaRPr lang="en-US" dirty="0"/>
                    </a:p>
                  </a:txBody>
                  <a:tcPr/>
                </a:tc>
                <a:extLst>
                  <a:ext uri="{0D108BD9-81ED-4DB2-BD59-A6C34878D82A}">
                    <a16:rowId xmlns:a16="http://schemas.microsoft.com/office/drawing/2014/main" val="10001"/>
                  </a:ext>
                </a:extLst>
              </a:tr>
              <a:tr h="370840">
                <a:tc>
                  <a:txBody>
                    <a:bodyPr/>
                    <a:lstStyle/>
                    <a:p>
                      <a:pPr algn="ctr"/>
                      <a:r>
                        <a:rPr lang="en-US" dirty="0"/>
                        <a:t>DEMOGRAPHIC</a:t>
                      </a:r>
                      <a:br>
                        <a:rPr lang="en-US" dirty="0"/>
                      </a:br>
                      <a:r>
                        <a:rPr lang="en-US" sz="1400" b="0" dirty="0"/>
                        <a:t>Male or female?</a:t>
                      </a:r>
                      <a:r>
                        <a:rPr lang="en-US" sz="1400" b="0" baseline="0" dirty="0"/>
                        <a:t> Age? Income? Location?</a:t>
                      </a:r>
                      <a:endParaRPr lang="en-US" sz="1400" b="0" dirty="0"/>
                    </a:p>
                  </a:txBody>
                  <a:tcPr anchor="ctr"/>
                </a:tc>
                <a:tc>
                  <a:txBody>
                    <a:bodyPr/>
                    <a:lstStyle/>
                    <a:p>
                      <a:pPr marL="285750" indent="-285750">
                        <a:buFont typeface="Arial" charset="0"/>
                        <a:buChar char="•"/>
                      </a:pPr>
                      <a:r>
                        <a:rPr lang="en-US" dirty="0"/>
                        <a:t>Skews female</a:t>
                      </a:r>
                    </a:p>
                    <a:p>
                      <a:pPr marL="285750" indent="-285750">
                        <a:buFont typeface="Arial" charset="0"/>
                        <a:buChar char="•"/>
                      </a:pPr>
                      <a:r>
                        <a:rPr lang="en-US" dirty="0"/>
                        <a:t>Age</a:t>
                      </a:r>
                      <a:r>
                        <a:rPr lang="en-US" baseline="0" dirty="0"/>
                        <a:t> 30 – 45</a:t>
                      </a:r>
                    </a:p>
                    <a:p>
                      <a:pPr marL="285750" indent="-285750">
                        <a:buFont typeface="Arial" charset="0"/>
                        <a:buChar char="•"/>
                      </a:pPr>
                      <a:r>
                        <a:rPr lang="en-US" baseline="0" dirty="0"/>
                        <a:t>Dual HH Income: $140,000</a:t>
                      </a:r>
                    </a:p>
                    <a:p>
                      <a:pPr marL="285750" indent="-285750">
                        <a:buFont typeface="Arial" charset="0"/>
                        <a:buChar char="•"/>
                      </a:pPr>
                      <a:r>
                        <a:rPr lang="en-US" baseline="0" dirty="0"/>
                        <a:t>Suburban</a:t>
                      </a:r>
                      <a:endParaRPr lang="en-US" dirty="0"/>
                    </a:p>
                  </a:txBody>
                  <a:tcPr/>
                </a:tc>
                <a:extLst>
                  <a:ext uri="{0D108BD9-81ED-4DB2-BD59-A6C34878D82A}">
                    <a16:rowId xmlns:a16="http://schemas.microsoft.com/office/drawing/2014/main" val="10002"/>
                  </a:ext>
                </a:extLst>
              </a:tr>
              <a:tr h="370840">
                <a:tc>
                  <a:txBody>
                    <a:bodyPr/>
                    <a:lstStyle/>
                    <a:p>
                      <a:pPr algn="ctr"/>
                      <a:r>
                        <a:rPr lang="en-US" dirty="0"/>
                        <a:t>IDENTIFIERS</a:t>
                      </a:r>
                    </a:p>
                    <a:p>
                      <a:pPr algn="ctr"/>
                      <a:r>
                        <a:rPr lang="en-US" sz="1400" b="0" dirty="0"/>
                        <a:t>Demeanor? Communication preferences?</a:t>
                      </a:r>
                    </a:p>
                  </a:txBody>
                  <a:tcPr anchor="ctr"/>
                </a:tc>
                <a:tc>
                  <a:txBody>
                    <a:bodyPr/>
                    <a:lstStyle/>
                    <a:p>
                      <a:pPr marL="285750" indent="-285750">
                        <a:buFont typeface="Arial" charset="0"/>
                        <a:buChar char="•"/>
                      </a:pPr>
                      <a:r>
                        <a:rPr lang="en-US" dirty="0"/>
                        <a:t>Calm</a:t>
                      </a:r>
                      <a:r>
                        <a:rPr lang="en-US" baseline="0" dirty="0"/>
                        <a:t> demeanor</a:t>
                      </a:r>
                    </a:p>
                    <a:p>
                      <a:pPr marL="285750" indent="-285750">
                        <a:buFont typeface="Arial" charset="0"/>
                        <a:buChar char="•"/>
                      </a:pPr>
                      <a:r>
                        <a:rPr lang="en-US" baseline="0" dirty="0"/>
                        <a:t>Probably has an assistant screening calls</a:t>
                      </a:r>
                    </a:p>
                    <a:p>
                      <a:pPr marL="285750" indent="-285750">
                        <a:buFont typeface="Arial" charset="0"/>
                        <a:buChar char="•"/>
                      </a:pPr>
                      <a:r>
                        <a:rPr lang="en-US" baseline="0" dirty="0"/>
                        <a:t>Asks to receive collateral mailed/printed</a:t>
                      </a:r>
                      <a:endParaRPr lang="en-US" dirty="0"/>
                    </a:p>
                  </a:txBody>
                  <a:tcPr/>
                </a:tc>
                <a:extLst>
                  <a:ext uri="{0D108BD9-81ED-4DB2-BD59-A6C34878D82A}">
                    <a16:rowId xmlns:a16="http://schemas.microsoft.com/office/drawing/2014/main" val="10003"/>
                  </a:ext>
                </a:extLst>
              </a:tr>
            </a:tbl>
          </a:graphicData>
        </a:graphic>
      </p:graphicFrame>
      <p:sp>
        <p:nvSpPr>
          <p:cNvPr id="6" name="Slide Number Placeholder 5"/>
          <p:cNvSpPr>
            <a:spLocks noGrp="1"/>
          </p:cNvSpPr>
          <p:nvPr>
            <p:ph type="sldNum" sz="quarter" idx="12"/>
          </p:nvPr>
        </p:nvSpPr>
        <p:spPr/>
        <p:txBody>
          <a:bodyPr/>
          <a:lstStyle/>
          <a:p>
            <a:fld id="{3324D7D8-FD69-2E4B-9A8E-E9EAB6C7BC74}" type="slidenum">
              <a:rPr lang="en-US" smtClean="0"/>
              <a:t>11</a:t>
            </a:fld>
            <a:endParaRPr lang="en-US"/>
          </a:p>
        </p:txBody>
      </p:sp>
      <p:pic>
        <p:nvPicPr>
          <p:cNvPr id="3" name="Picture 2">
            <a:extLst>
              <a:ext uri="{FF2B5EF4-FFF2-40B4-BE49-F238E27FC236}">
                <a16:creationId xmlns:a16="http://schemas.microsoft.com/office/drawing/2014/main" id="{5050A549-90FF-6710-5425-F63F65152BCD}"/>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70117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620416" y="2661993"/>
            <a:ext cx="14209202" cy="5222842"/>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558676516"/>
              </p:ext>
            </p:extLst>
          </p:nvPr>
        </p:nvGraphicFramePr>
        <p:xfrm>
          <a:off x="1977409" y="1060860"/>
          <a:ext cx="8128000" cy="366268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SAMPLE SALLY</a:t>
                      </a:r>
                    </a:p>
                  </a:txBody>
                  <a:tcPr/>
                </a:tc>
                <a:extLst>
                  <a:ext uri="{0D108BD9-81ED-4DB2-BD59-A6C34878D82A}">
                    <a16:rowId xmlns:a16="http://schemas.microsoft.com/office/drawing/2014/main" val="10000"/>
                  </a:ext>
                </a:extLst>
              </a:tr>
              <a:tr h="370840">
                <a:tc>
                  <a:txBody>
                    <a:bodyPr/>
                    <a:lstStyle/>
                    <a:p>
                      <a:pPr algn="ctr"/>
                      <a:r>
                        <a:rPr lang="en-US" dirty="0"/>
                        <a:t>GOALS</a:t>
                      </a:r>
                    </a:p>
                    <a:p>
                      <a:pPr algn="ctr"/>
                      <a:r>
                        <a:rPr lang="en-US" sz="1400" b="0" dirty="0"/>
                        <a:t>Primary goal? Secondary</a:t>
                      </a:r>
                      <a:r>
                        <a:rPr lang="en-US" sz="1400" b="0" baseline="0" dirty="0"/>
                        <a:t> goal?</a:t>
                      </a:r>
                      <a:endParaRPr lang="en-US" sz="1400" b="0" dirty="0"/>
                    </a:p>
                  </a:txBody>
                  <a:tcPr anchor="ctr"/>
                </a:tc>
                <a:tc>
                  <a:txBody>
                    <a:bodyPr/>
                    <a:lstStyle/>
                    <a:p>
                      <a:pPr marL="285750" indent="-285750">
                        <a:buFont typeface="Arial" charset="0"/>
                        <a:buChar char="•"/>
                      </a:pPr>
                      <a:r>
                        <a:rPr lang="en-US" dirty="0"/>
                        <a:t>Keep employees happy and turnover low</a:t>
                      </a:r>
                    </a:p>
                    <a:p>
                      <a:pPr marL="285750" indent="-285750">
                        <a:buFont typeface="Arial" charset="0"/>
                        <a:buChar char="•"/>
                      </a:pPr>
                      <a:r>
                        <a:rPr lang="en-US" dirty="0"/>
                        <a:t>Support legal and finance teams</a:t>
                      </a:r>
                    </a:p>
                  </a:txBody>
                  <a:tcPr/>
                </a:tc>
                <a:extLst>
                  <a:ext uri="{0D108BD9-81ED-4DB2-BD59-A6C34878D82A}">
                    <a16:rowId xmlns:a16="http://schemas.microsoft.com/office/drawing/2014/main" val="10001"/>
                  </a:ext>
                </a:extLst>
              </a:tr>
              <a:tr h="370840">
                <a:tc>
                  <a:txBody>
                    <a:bodyPr/>
                    <a:lstStyle/>
                    <a:p>
                      <a:pPr algn="ctr"/>
                      <a:r>
                        <a:rPr lang="en-US" dirty="0"/>
                        <a:t>CHALLENGES</a:t>
                      </a:r>
                      <a:br>
                        <a:rPr lang="en-US" dirty="0"/>
                      </a:br>
                      <a:r>
                        <a:rPr lang="en-US" sz="1400" b="0" dirty="0"/>
                        <a:t>Primary</a:t>
                      </a:r>
                      <a:r>
                        <a:rPr lang="en-US" sz="1400" b="0" baseline="0" dirty="0"/>
                        <a:t> challenge? Secondary challenge?</a:t>
                      </a:r>
                      <a:endParaRPr lang="en-US" sz="1400" b="0" dirty="0"/>
                    </a:p>
                  </a:txBody>
                  <a:tcPr anchor="ctr"/>
                </a:tc>
                <a:tc>
                  <a:txBody>
                    <a:bodyPr/>
                    <a:lstStyle/>
                    <a:p>
                      <a:pPr marL="285750" indent="-285750">
                        <a:buFont typeface="Arial" charset="0"/>
                        <a:buChar char="•"/>
                      </a:pPr>
                      <a:r>
                        <a:rPr lang="en-US" dirty="0"/>
                        <a:t>Getting everything done with a small staff</a:t>
                      </a:r>
                    </a:p>
                    <a:p>
                      <a:pPr marL="285750" indent="-285750">
                        <a:buFont typeface="Arial" charset="0"/>
                        <a:buChar char="•"/>
                      </a:pPr>
                      <a:r>
                        <a:rPr lang="en-US" dirty="0"/>
                        <a:t>Rolling out changes to the entire company</a:t>
                      </a:r>
                    </a:p>
                  </a:txBody>
                  <a:tcPr/>
                </a:tc>
                <a:extLst>
                  <a:ext uri="{0D108BD9-81ED-4DB2-BD59-A6C34878D82A}">
                    <a16:rowId xmlns:a16="http://schemas.microsoft.com/office/drawing/2014/main" val="10002"/>
                  </a:ext>
                </a:extLst>
              </a:tr>
              <a:tr h="370840">
                <a:tc>
                  <a:txBody>
                    <a:bodyPr/>
                    <a:lstStyle/>
                    <a:p>
                      <a:pPr algn="ctr"/>
                      <a:r>
                        <a:rPr lang="en-US" dirty="0"/>
                        <a:t>WHAT</a:t>
                      </a:r>
                      <a:r>
                        <a:rPr lang="en-US" baseline="0" dirty="0"/>
                        <a:t> CAN WE DO</a:t>
                      </a:r>
                    </a:p>
                    <a:p>
                      <a:pPr algn="ctr"/>
                      <a:r>
                        <a:rPr lang="is-IS" sz="1400" b="0" baseline="0" dirty="0"/>
                        <a:t>…to help our persona achieve their goals?</a:t>
                      </a:r>
                    </a:p>
                    <a:p>
                      <a:pPr algn="ctr"/>
                      <a:r>
                        <a:rPr lang="is-IS" sz="1400" b="0" baseline="0" dirty="0"/>
                        <a:t>...to help our persona overcome their challenges?</a:t>
                      </a:r>
                      <a:endParaRPr lang="en-US" sz="1400" b="0" dirty="0"/>
                    </a:p>
                  </a:txBody>
                  <a:tcPr anchor="ctr"/>
                </a:tc>
                <a:tc>
                  <a:txBody>
                    <a:bodyPr/>
                    <a:lstStyle/>
                    <a:p>
                      <a:pPr marL="285750" indent="-285750">
                        <a:buFont typeface="Arial" charset="0"/>
                        <a:buChar char="•"/>
                      </a:pPr>
                      <a:r>
                        <a:rPr lang="en-US" dirty="0"/>
                        <a:t>Make it easy to manage all employee data</a:t>
                      </a:r>
                      <a:r>
                        <a:rPr lang="en-US" baseline="0" dirty="0"/>
                        <a:t> in one place</a:t>
                      </a:r>
                    </a:p>
                    <a:p>
                      <a:pPr marL="285750" indent="-285750">
                        <a:buFont typeface="Arial" charset="0"/>
                        <a:buChar char="•"/>
                      </a:pPr>
                      <a:r>
                        <a:rPr lang="en-US" baseline="0" dirty="0"/>
                        <a:t>Integrate with legal and finance team’s systems</a:t>
                      </a:r>
                      <a:endParaRPr lang="en-US" dirty="0"/>
                    </a:p>
                  </a:txBody>
                  <a:tcPr/>
                </a:tc>
                <a:extLst>
                  <a:ext uri="{0D108BD9-81ED-4DB2-BD59-A6C34878D82A}">
                    <a16:rowId xmlns:a16="http://schemas.microsoft.com/office/drawing/2014/main" val="10003"/>
                  </a:ext>
                </a:extLst>
              </a:tr>
            </a:tbl>
          </a:graphicData>
        </a:graphic>
      </p:graphicFrame>
      <p:sp>
        <p:nvSpPr>
          <p:cNvPr id="7" name="Slide Number Placeholder 6"/>
          <p:cNvSpPr>
            <a:spLocks noGrp="1"/>
          </p:cNvSpPr>
          <p:nvPr>
            <p:ph type="sldNum" sz="quarter" idx="12"/>
          </p:nvPr>
        </p:nvSpPr>
        <p:spPr/>
        <p:txBody>
          <a:bodyPr/>
          <a:lstStyle/>
          <a:p>
            <a:fld id="{3324D7D8-FD69-2E4B-9A8E-E9EAB6C7BC74}" type="slidenum">
              <a:rPr lang="en-US" smtClean="0"/>
              <a:t>12</a:t>
            </a:fld>
            <a:endParaRPr lang="en-US"/>
          </a:p>
        </p:txBody>
      </p:sp>
      <p:pic>
        <p:nvPicPr>
          <p:cNvPr id="3" name="Picture 2">
            <a:extLst>
              <a:ext uri="{FF2B5EF4-FFF2-40B4-BE49-F238E27FC236}">
                <a16:creationId xmlns:a16="http://schemas.microsoft.com/office/drawing/2014/main" id="{8126B059-6691-7EC2-07C9-FA569511FE10}"/>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200022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743245" y="2648345"/>
            <a:ext cx="14209202" cy="5222842"/>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1398250218"/>
              </p:ext>
            </p:extLst>
          </p:nvPr>
        </p:nvGraphicFramePr>
        <p:xfrm>
          <a:off x="1977409" y="1060860"/>
          <a:ext cx="8128000" cy="439420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SAMPLE SALLY</a:t>
                      </a:r>
                    </a:p>
                  </a:txBody>
                  <a:tcPr/>
                </a:tc>
                <a:extLst>
                  <a:ext uri="{0D108BD9-81ED-4DB2-BD59-A6C34878D82A}">
                    <a16:rowId xmlns:a16="http://schemas.microsoft.com/office/drawing/2014/main" val="10000"/>
                  </a:ext>
                </a:extLst>
              </a:tr>
              <a:tr h="370840">
                <a:tc>
                  <a:txBody>
                    <a:bodyPr/>
                    <a:lstStyle/>
                    <a:p>
                      <a:pPr algn="ctr"/>
                      <a:r>
                        <a:rPr lang="en-US" dirty="0"/>
                        <a:t>REAL QUOTES</a:t>
                      </a:r>
                    </a:p>
                    <a:p>
                      <a:pPr algn="ctr"/>
                      <a:r>
                        <a:rPr lang="en-US" sz="1400" b="0" dirty="0"/>
                        <a:t>About</a:t>
                      </a:r>
                      <a:r>
                        <a:rPr lang="en-US" sz="1400" b="0" baseline="0" dirty="0"/>
                        <a:t> goals, challenges, </a:t>
                      </a:r>
                      <a:r>
                        <a:rPr lang="en-US" sz="1400" b="0" baseline="0" dirty="0" err="1"/>
                        <a:t>etc</a:t>
                      </a:r>
                      <a:endParaRPr lang="en-US" sz="1400" b="0" dirty="0"/>
                    </a:p>
                  </a:txBody>
                  <a:tcPr anchor="ctr"/>
                </a:tc>
                <a:tc>
                  <a:txBody>
                    <a:bodyPr/>
                    <a:lstStyle/>
                    <a:p>
                      <a:pPr marL="285750" indent="-285750">
                        <a:buFont typeface="Arial" charset="0"/>
                        <a:buChar char="•"/>
                      </a:pPr>
                      <a:r>
                        <a:rPr lang="en-US" dirty="0"/>
                        <a:t>“It’s been difficult</a:t>
                      </a:r>
                      <a:r>
                        <a:rPr lang="en-US" baseline="0" dirty="0"/>
                        <a:t> getting company-wide adoption of new technologies in the past.”</a:t>
                      </a:r>
                    </a:p>
                    <a:p>
                      <a:pPr marL="285750" indent="-285750">
                        <a:buFont typeface="Arial" charset="0"/>
                        <a:buChar char="•"/>
                      </a:pPr>
                      <a:r>
                        <a:rPr lang="en-US" baseline="0" dirty="0"/>
                        <a:t>”I don’t have time to train new employees on a million different databases and platforms.”</a:t>
                      </a:r>
                    </a:p>
                    <a:p>
                      <a:pPr marL="285750" indent="-285750">
                        <a:buFont typeface="Arial" charset="0"/>
                        <a:buChar char="•"/>
                      </a:pPr>
                      <a:r>
                        <a:rPr lang="en-US" baseline="0" dirty="0"/>
                        <a:t>“I’ve had to deal with so many painful integrations with other departments’ databases and software.”</a:t>
                      </a:r>
                      <a:endParaRPr lang="en-US" dirty="0"/>
                    </a:p>
                  </a:txBody>
                  <a:tcPr/>
                </a:tc>
                <a:extLst>
                  <a:ext uri="{0D108BD9-81ED-4DB2-BD59-A6C34878D82A}">
                    <a16:rowId xmlns:a16="http://schemas.microsoft.com/office/drawing/2014/main" val="10001"/>
                  </a:ext>
                </a:extLst>
              </a:tr>
              <a:tr h="370840">
                <a:tc>
                  <a:txBody>
                    <a:bodyPr/>
                    <a:lstStyle/>
                    <a:p>
                      <a:pPr algn="ctr"/>
                      <a:r>
                        <a:rPr lang="en-US" dirty="0"/>
                        <a:t>COMMON</a:t>
                      </a:r>
                      <a:r>
                        <a:rPr lang="en-US" baseline="0" dirty="0"/>
                        <a:t> OBJECTIONS</a:t>
                      </a:r>
                    </a:p>
                    <a:p>
                      <a:pPr algn="ctr"/>
                      <a:r>
                        <a:rPr lang="en-US" sz="1400" b="0" baseline="0" dirty="0"/>
                        <a:t>Why wouldn’t they buy your product/service?</a:t>
                      </a:r>
                      <a:endParaRPr lang="en-US" sz="1400" b="0" dirty="0"/>
                    </a:p>
                  </a:txBody>
                  <a:tcPr anchor="ctr"/>
                </a:tc>
                <a:tc>
                  <a:txBody>
                    <a:bodyPr/>
                    <a:lstStyle/>
                    <a:p>
                      <a:pPr marL="285750" indent="-285750">
                        <a:buFont typeface="Arial" charset="0"/>
                        <a:buChar char="•"/>
                      </a:pPr>
                      <a:r>
                        <a:rPr lang="en-US" dirty="0"/>
                        <a:t>“I’m worried I’ll lose data transitioning</a:t>
                      </a:r>
                      <a:r>
                        <a:rPr lang="en-US" baseline="0" dirty="0"/>
                        <a:t> to a new system.</a:t>
                      </a:r>
                    </a:p>
                    <a:p>
                      <a:pPr marL="285750" indent="-285750">
                        <a:buFont typeface="Arial" charset="0"/>
                        <a:buChar char="•"/>
                      </a:pPr>
                      <a:r>
                        <a:rPr lang="en-US" baseline="0" dirty="0"/>
                        <a:t>“I don</a:t>
                      </a:r>
                      <a:r>
                        <a:rPr lang="uk-UA" baseline="0" dirty="0"/>
                        <a:t>’</a:t>
                      </a:r>
                      <a:r>
                        <a:rPr lang="en-US" baseline="0" dirty="0"/>
                        <a:t>t want to have to train the entire company on how to use a new system.</a:t>
                      </a:r>
                      <a:endParaRPr lang="en-US" dirty="0"/>
                    </a:p>
                  </a:txBody>
                  <a:tcPr/>
                </a:tc>
                <a:extLst>
                  <a:ext uri="{0D108BD9-81ED-4DB2-BD59-A6C34878D82A}">
                    <a16:rowId xmlns:a16="http://schemas.microsoft.com/office/drawing/2014/main" val="10002"/>
                  </a:ext>
                </a:extLst>
              </a:tr>
            </a:tbl>
          </a:graphicData>
        </a:graphic>
      </p:graphicFrame>
      <p:sp>
        <p:nvSpPr>
          <p:cNvPr id="6" name="Slide Number Placeholder 5"/>
          <p:cNvSpPr>
            <a:spLocks noGrp="1"/>
          </p:cNvSpPr>
          <p:nvPr>
            <p:ph type="sldNum" sz="quarter" idx="12"/>
          </p:nvPr>
        </p:nvSpPr>
        <p:spPr/>
        <p:txBody>
          <a:bodyPr/>
          <a:lstStyle/>
          <a:p>
            <a:fld id="{3324D7D8-FD69-2E4B-9A8E-E9EAB6C7BC74}" type="slidenum">
              <a:rPr lang="en-US" smtClean="0"/>
              <a:t>13</a:t>
            </a:fld>
            <a:endParaRPr lang="en-US"/>
          </a:p>
        </p:txBody>
      </p:sp>
      <p:pic>
        <p:nvPicPr>
          <p:cNvPr id="4" name="Picture 3">
            <a:extLst>
              <a:ext uri="{FF2B5EF4-FFF2-40B4-BE49-F238E27FC236}">
                <a16:creationId xmlns:a16="http://schemas.microsoft.com/office/drawing/2014/main" id="{A689D7DD-B03F-322E-9D35-009C242CB9EF}"/>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600446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743245" y="2648345"/>
            <a:ext cx="14209202" cy="5222842"/>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769262520"/>
              </p:ext>
            </p:extLst>
          </p:nvPr>
        </p:nvGraphicFramePr>
        <p:xfrm>
          <a:off x="1977409" y="1060860"/>
          <a:ext cx="8128000" cy="311404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SAMPLE SALLY</a:t>
                      </a:r>
                    </a:p>
                  </a:txBody>
                  <a:tcPr/>
                </a:tc>
                <a:extLst>
                  <a:ext uri="{0D108BD9-81ED-4DB2-BD59-A6C34878D82A}">
                    <a16:rowId xmlns:a16="http://schemas.microsoft.com/office/drawing/2014/main" val="10000"/>
                  </a:ext>
                </a:extLst>
              </a:tr>
              <a:tr h="370840">
                <a:tc>
                  <a:txBody>
                    <a:bodyPr/>
                    <a:lstStyle/>
                    <a:p>
                      <a:pPr algn="ctr"/>
                      <a:endParaRPr lang="en-US" dirty="0"/>
                    </a:p>
                    <a:p>
                      <a:pPr algn="ctr"/>
                      <a:r>
                        <a:rPr lang="en-US" dirty="0"/>
                        <a:t>MARKETING</a:t>
                      </a:r>
                      <a:r>
                        <a:rPr lang="en-US" baseline="0" dirty="0"/>
                        <a:t> MESSAGING</a:t>
                      </a:r>
                    </a:p>
                    <a:p>
                      <a:pPr algn="ctr"/>
                      <a:r>
                        <a:rPr lang="en-US" sz="1400" b="0" baseline="0" dirty="0"/>
                        <a:t>How should you describe your solution to your persona?</a:t>
                      </a:r>
                    </a:p>
                    <a:p>
                      <a:pPr algn="ctr"/>
                      <a:endParaRPr lang="en-US" sz="1400" b="0" dirty="0"/>
                    </a:p>
                  </a:txBody>
                  <a:tcPr anchor="ctr"/>
                </a:tc>
                <a:tc>
                  <a:txBody>
                    <a:bodyPr/>
                    <a:lstStyle/>
                    <a:p>
                      <a:pPr marL="285750" indent="-285750">
                        <a:buFont typeface="Arial" charset="0"/>
                        <a:buChar char="•"/>
                      </a:pPr>
                      <a:r>
                        <a:rPr lang="en-US" dirty="0"/>
                        <a:t>Integrated</a:t>
                      </a:r>
                      <a:r>
                        <a:rPr lang="en-US" baseline="0" dirty="0"/>
                        <a:t> HR Database Management</a:t>
                      </a:r>
                      <a:endParaRPr lang="en-US" dirty="0"/>
                    </a:p>
                  </a:txBody>
                  <a:tcPr/>
                </a:tc>
                <a:extLst>
                  <a:ext uri="{0D108BD9-81ED-4DB2-BD59-A6C34878D82A}">
                    <a16:rowId xmlns:a16="http://schemas.microsoft.com/office/drawing/2014/main" val="10001"/>
                  </a:ext>
                </a:extLst>
              </a:tr>
              <a:tr h="370840">
                <a:tc>
                  <a:txBody>
                    <a:bodyPr/>
                    <a:lstStyle/>
                    <a:p>
                      <a:pPr algn="ctr"/>
                      <a:r>
                        <a:rPr lang="en-US" dirty="0"/>
                        <a:t>ELEVATOR PITCH</a:t>
                      </a:r>
                      <a:br>
                        <a:rPr lang="en-US" dirty="0"/>
                      </a:br>
                      <a:r>
                        <a:rPr lang="en-US" sz="1400" b="0" dirty="0"/>
                        <a:t>Sell your persona on your solution!</a:t>
                      </a:r>
                    </a:p>
                  </a:txBody>
                  <a:tcPr anchor="ctr"/>
                </a:tc>
                <a:tc>
                  <a:txBody>
                    <a:bodyPr/>
                    <a:lstStyle/>
                    <a:p>
                      <a:pPr marL="285750" indent="-285750">
                        <a:buFont typeface="Arial" charset="0"/>
                        <a:buChar char="•"/>
                      </a:pPr>
                      <a:r>
                        <a:rPr lang="en-US" dirty="0"/>
                        <a:t>We give you an intuitive</a:t>
                      </a:r>
                      <a:r>
                        <a:rPr lang="en-US" baseline="0" dirty="0"/>
                        <a:t> database that integrates with your existing software and platforms and lifetime training to help new employees get up to speed quickly. </a:t>
                      </a:r>
                      <a:endParaRPr lang="en-US" dirty="0"/>
                    </a:p>
                  </a:txBody>
                  <a:tcPr/>
                </a:tc>
                <a:extLst>
                  <a:ext uri="{0D108BD9-81ED-4DB2-BD59-A6C34878D82A}">
                    <a16:rowId xmlns:a16="http://schemas.microsoft.com/office/drawing/2014/main" val="10002"/>
                  </a:ext>
                </a:extLst>
              </a:tr>
            </a:tbl>
          </a:graphicData>
        </a:graphic>
      </p:graphicFrame>
      <p:sp>
        <p:nvSpPr>
          <p:cNvPr id="5" name="Slide Number Placeholder 4"/>
          <p:cNvSpPr>
            <a:spLocks noGrp="1"/>
          </p:cNvSpPr>
          <p:nvPr>
            <p:ph type="sldNum" sz="quarter" idx="12"/>
          </p:nvPr>
        </p:nvSpPr>
        <p:spPr/>
        <p:txBody>
          <a:bodyPr/>
          <a:lstStyle/>
          <a:p>
            <a:fld id="{3324D7D8-FD69-2E4B-9A8E-E9EAB6C7BC74}" type="slidenum">
              <a:rPr lang="en-US" smtClean="0"/>
              <a:t>14</a:t>
            </a:fld>
            <a:endParaRPr lang="en-US"/>
          </a:p>
        </p:txBody>
      </p:sp>
      <p:pic>
        <p:nvPicPr>
          <p:cNvPr id="4" name="Picture 3">
            <a:extLst>
              <a:ext uri="{FF2B5EF4-FFF2-40B4-BE49-F238E27FC236}">
                <a16:creationId xmlns:a16="http://schemas.microsoft.com/office/drawing/2014/main" id="{B694B6FA-7A21-FA92-AAE3-CF3DC599B1E4}"/>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421943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9000"/>
          </a:blip>
          <a:stretch>
            <a:fillRect/>
          </a:stretch>
        </p:blipFill>
        <p:spPr>
          <a:xfrm>
            <a:off x="-743245" y="2648345"/>
            <a:ext cx="14209202" cy="5222842"/>
          </a:xfrm>
          <a:prstGeom prst="rect">
            <a:avLst/>
          </a:prstGeom>
        </p:spPr>
      </p:pic>
      <p:sp>
        <p:nvSpPr>
          <p:cNvPr id="2" name="TextBox 2"/>
          <p:cNvSpPr txBox="1">
            <a:spLocks noChangeArrowheads="1"/>
          </p:cNvSpPr>
          <p:nvPr/>
        </p:nvSpPr>
        <p:spPr bwMode="auto">
          <a:xfrm>
            <a:off x="2425178" y="625371"/>
            <a:ext cx="756228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Your Turn!</a:t>
            </a:r>
          </a:p>
        </p:txBody>
      </p:sp>
      <p:sp>
        <p:nvSpPr>
          <p:cNvPr id="3" name="TextBox 3"/>
          <p:cNvSpPr txBox="1">
            <a:spLocks noChangeArrowheads="1"/>
          </p:cNvSpPr>
          <p:nvPr/>
        </p:nvSpPr>
        <p:spPr bwMode="auto">
          <a:xfrm>
            <a:off x="1248770" y="1592284"/>
            <a:ext cx="10051576"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130000"/>
              </a:lnSpc>
            </a:pPr>
            <a:r>
              <a:rPr lang="en-US" altLang="en-US" sz="2000" dirty="0">
                <a:latin typeface="Helvetica" charset="0"/>
              </a:rPr>
              <a:t>We’ve provided blank templates for developing three personas. </a:t>
            </a:r>
          </a:p>
          <a:p>
            <a:pPr eaLnBrk="1" hangingPunct="1">
              <a:lnSpc>
                <a:spcPct val="130000"/>
              </a:lnSpc>
            </a:pPr>
            <a:endParaRPr lang="en-US" altLang="en-US" sz="2000" dirty="0">
              <a:latin typeface="Helvetica" charset="0"/>
            </a:endParaRPr>
          </a:p>
          <a:p>
            <a:pPr eaLnBrk="1" hangingPunct="1">
              <a:lnSpc>
                <a:spcPct val="130000"/>
              </a:lnSpc>
            </a:pPr>
            <a:r>
              <a:rPr lang="en-US" altLang="en-US" sz="2000" dirty="0">
                <a:latin typeface="Helvetica" charset="0"/>
              </a:rPr>
              <a:t>(If you need more, simply select the slides on the left-hand side, right click, and choose “Duplicate.”)</a:t>
            </a:r>
            <a:endParaRPr lang="en-US" altLang="en-US" sz="2000" dirty="0">
              <a:solidFill>
                <a:srgbClr val="000000"/>
              </a:solidFill>
              <a:latin typeface="Helvetica" charset="0"/>
            </a:endParaRPr>
          </a:p>
          <a:p>
            <a:pPr eaLnBrk="1" hangingPunct="1">
              <a:lnSpc>
                <a:spcPct val="130000"/>
              </a:lnSpc>
            </a:pPr>
            <a:endParaRPr lang="en-US" altLang="en-US" sz="2000" dirty="0">
              <a:solidFill>
                <a:srgbClr val="000000"/>
              </a:solidFill>
              <a:latin typeface="Helvetica" charset="0"/>
            </a:endParaRPr>
          </a:p>
          <a:p>
            <a:pPr eaLnBrk="1" hangingPunct="1">
              <a:lnSpc>
                <a:spcPct val="130000"/>
              </a:lnSpc>
            </a:pPr>
            <a:endParaRPr lang="en-US" altLang="en-US" sz="2000" dirty="0">
              <a:solidFill>
                <a:srgbClr val="000000"/>
              </a:solidFill>
              <a:latin typeface="Helvetica" charset="0"/>
            </a:endParaRPr>
          </a:p>
        </p:txBody>
      </p:sp>
      <p:sp>
        <p:nvSpPr>
          <p:cNvPr id="6" name="Slide Number Placeholder 5"/>
          <p:cNvSpPr>
            <a:spLocks noGrp="1"/>
          </p:cNvSpPr>
          <p:nvPr>
            <p:ph type="sldNum" sz="quarter" idx="12"/>
          </p:nvPr>
        </p:nvSpPr>
        <p:spPr/>
        <p:txBody>
          <a:bodyPr/>
          <a:lstStyle/>
          <a:p>
            <a:fld id="{3324D7D8-FD69-2E4B-9A8E-E9EAB6C7BC74}" type="slidenum">
              <a:rPr lang="en-US" smtClean="0"/>
              <a:t>15</a:t>
            </a:fld>
            <a:endParaRPr lang="en-US"/>
          </a:p>
        </p:txBody>
      </p:sp>
      <p:pic>
        <p:nvPicPr>
          <p:cNvPr id="5" name="Picture 4">
            <a:extLst>
              <a:ext uri="{FF2B5EF4-FFF2-40B4-BE49-F238E27FC236}">
                <a16:creationId xmlns:a16="http://schemas.microsoft.com/office/drawing/2014/main" id="{7F2D10F2-A20D-1407-FD8B-0215FA891B5E}"/>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50563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620415" y="2675640"/>
            <a:ext cx="14209202" cy="5222842"/>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671731298"/>
              </p:ext>
            </p:extLst>
          </p:nvPr>
        </p:nvGraphicFramePr>
        <p:xfrm>
          <a:off x="1977409" y="1060860"/>
          <a:ext cx="8128000" cy="311404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Persona 1</a:t>
                      </a:r>
                    </a:p>
                  </a:txBody>
                  <a:tcPr/>
                </a:tc>
                <a:extLst>
                  <a:ext uri="{0D108BD9-81ED-4DB2-BD59-A6C34878D82A}">
                    <a16:rowId xmlns:a16="http://schemas.microsoft.com/office/drawing/2014/main" val="10000"/>
                  </a:ext>
                </a:extLst>
              </a:tr>
              <a:tr h="370840">
                <a:tc>
                  <a:txBody>
                    <a:bodyPr/>
                    <a:lstStyle/>
                    <a:p>
                      <a:pPr algn="ctr"/>
                      <a:r>
                        <a:rPr lang="en-US" dirty="0"/>
                        <a:t>BACKGROUND</a:t>
                      </a:r>
                    </a:p>
                    <a:p>
                      <a:pPr algn="ctr"/>
                      <a:r>
                        <a:rPr lang="en-US" sz="1400" b="0" dirty="0"/>
                        <a:t>Job? Career path? Family?</a:t>
                      </a:r>
                    </a:p>
                  </a:txBody>
                  <a:tcPr anchor="ctr"/>
                </a:tc>
                <a:tc>
                  <a:txBody>
                    <a:bodyPr/>
                    <a:lstStyle/>
                    <a:p>
                      <a:pPr marL="285750" indent="-285750">
                        <a:buFont typeface="Arial" charset="0"/>
                        <a:buChar char="•"/>
                      </a:pPr>
                      <a:r>
                        <a:rPr lang="en-US" dirty="0"/>
                        <a:t>Job</a:t>
                      </a:r>
                    </a:p>
                    <a:p>
                      <a:pPr marL="285750" indent="-285750">
                        <a:buFont typeface="Arial" charset="0"/>
                        <a:buChar char="•"/>
                      </a:pPr>
                      <a:r>
                        <a:rPr lang="en-US" dirty="0"/>
                        <a:t>Career</a:t>
                      </a:r>
                      <a:r>
                        <a:rPr lang="en-US" baseline="0" dirty="0"/>
                        <a:t> Path </a:t>
                      </a:r>
                    </a:p>
                    <a:p>
                      <a:pPr marL="285750" indent="-285750">
                        <a:buFont typeface="Arial" charset="0"/>
                        <a:buChar char="•"/>
                      </a:pPr>
                      <a:r>
                        <a:rPr lang="en-US" baseline="0" dirty="0"/>
                        <a:t>Family life</a:t>
                      </a:r>
                      <a:endParaRPr lang="en-US" dirty="0"/>
                    </a:p>
                  </a:txBody>
                  <a:tcPr/>
                </a:tc>
                <a:extLst>
                  <a:ext uri="{0D108BD9-81ED-4DB2-BD59-A6C34878D82A}">
                    <a16:rowId xmlns:a16="http://schemas.microsoft.com/office/drawing/2014/main" val="10001"/>
                  </a:ext>
                </a:extLst>
              </a:tr>
              <a:tr h="370840">
                <a:tc>
                  <a:txBody>
                    <a:bodyPr/>
                    <a:lstStyle/>
                    <a:p>
                      <a:pPr algn="ctr"/>
                      <a:r>
                        <a:rPr lang="en-US" dirty="0"/>
                        <a:t>DEMOGRAPHIC</a:t>
                      </a:r>
                      <a:br>
                        <a:rPr lang="en-US" dirty="0"/>
                      </a:br>
                      <a:r>
                        <a:rPr lang="en-US" sz="1400" b="0" dirty="0"/>
                        <a:t>Male or female?</a:t>
                      </a:r>
                      <a:r>
                        <a:rPr lang="en-US" sz="1400" b="0" baseline="0" dirty="0"/>
                        <a:t> Age? Income? Location?</a:t>
                      </a:r>
                      <a:endParaRPr lang="en-US" sz="1400" b="0" dirty="0"/>
                    </a:p>
                  </a:txBody>
                  <a:tcPr anchor="ctr"/>
                </a:tc>
                <a:tc>
                  <a:txBody>
                    <a:bodyPr/>
                    <a:lstStyle/>
                    <a:p>
                      <a:pPr marL="285750" indent="-285750">
                        <a:buFont typeface="Arial" charset="0"/>
                        <a:buChar char="•"/>
                      </a:pPr>
                      <a:r>
                        <a:rPr lang="en-US" dirty="0"/>
                        <a:t>Gender</a:t>
                      </a:r>
                    </a:p>
                    <a:p>
                      <a:pPr marL="285750" indent="-285750">
                        <a:buFont typeface="Arial" charset="0"/>
                        <a:buChar char="•"/>
                      </a:pPr>
                      <a:r>
                        <a:rPr lang="en-US" dirty="0"/>
                        <a:t>Age</a:t>
                      </a:r>
                      <a:endParaRPr lang="en-US" baseline="0" dirty="0"/>
                    </a:p>
                    <a:p>
                      <a:pPr marL="285750" indent="-285750">
                        <a:buFont typeface="Arial" charset="0"/>
                        <a:buChar char="•"/>
                      </a:pPr>
                      <a:r>
                        <a:rPr lang="en-US" baseline="0" dirty="0"/>
                        <a:t>Income</a:t>
                      </a:r>
                    </a:p>
                    <a:p>
                      <a:pPr marL="285750" indent="-285750">
                        <a:buFont typeface="Arial" charset="0"/>
                        <a:buChar char="•"/>
                      </a:pPr>
                      <a:r>
                        <a:rPr lang="en-US" baseline="0" dirty="0"/>
                        <a:t>Location</a:t>
                      </a:r>
                      <a:endParaRPr lang="en-US" dirty="0"/>
                    </a:p>
                  </a:txBody>
                  <a:tcPr/>
                </a:tc>
                <a:extLst>
                  <a:ext uri="{0D108BD9-81ED-4DB2-BD59-A6C34878D82A}">
                    <a16:rowId xmlns:a16="http://schemas.microsoft.com/office/drawing/2014/main" val="10002"/>
                  </a:ext>
                </a:extLst>
              </a:tr>
              <a:tr h="370840">
                <a:tc>
                  <a:txBody>
                    <a:bodyPr/>
                    <a:lstStyle/>
                    <a:p>
                      <a:pPr algn="ctr"/>
                      <a:r>
                        <a:rPr lang="en-US" dirty="0"/>
                        <a:t>IDENTIFIERS</a:t>
                      </a:r>
                    </a:p>
                    <a:p>
                      <a:pPr algn="ctr"/>
                      <a:r>
                        <a:rPr lang="en-US" sz="1400" b="0" dirty="0"/>
                        <a:t>Demeanor? Communication preferences?</a:t>
                      </a:r>
                    </a:p>
                  </a:txBody>
                  <a:tcPr anchor="ctr"/>
                </a:tc>
                <a:tc>
                  <a:txBody>
                    <a:bodyPr/>
                    <a:lstStyle/>
                    <a:p>
                      <a:pPr marL="285750" indent="-285750">
                        <a:buFont typeface="Arial" charset="0"/>
                        <a:buChar char="•"/>
                      </a:pPr>
                      <a:r>
                        <a:rPr lang="en-US" dirty="0"/>
                        <a:t>Demeanor</a:t>
                      </a:r>
                      <a:endParaRPr lang="en-US" baseline="0" dirty="0"/>
                    </a:p>
                    <a:p>
                      <a:pPr marL="285750" indent="-285750">
                        <a:buFont typeface="Arial" charset="0"/>
                        <a:buChar char="•"/>
                      </a:pPr>
                      <a:r>
                        <a:rPr lang="en-US" baseline="0" dirty="0"/>
                        <a:t>Communication Preference</a:t>
                      </a:r>
                    </a:p>
                  </a:txBody>
                  <a:tcPr/>
                </a:tc>
                <a:extLst>
                  <a:ext uri="{0D108BD9-81ED-4DB2-BD59-A6C34878D82A}">
                    <a16:rowId xmlns:a16="http://schemas.microsoft.com/office/drawing/2014/main" val="10003"/>
                  </a:ext>
                </a:extLst>
              </a:tr>
            </a:tbl>
          </a:graphicData>
        </a:graphic>
      </p:graphicFrame>
      <p:sp>
        <p:nvSpPr>
          <p:cNvPr id="6" name="Slide Number Placeholder 5"/>
          <p:cNvSpPr>
            <a:spLocks noGrp="1"/>
          </p:cNvSpPr>
          <p:nvPr>
            <p:ph type="sldNum" sz="quarter" idx="12"/>
          </p:nvPr>
        </p:nvSpPr>
        <p:spPr/>
        <p:txBody>
          <a:bodyPr/>
          <a:lstStyle/>
          <a:p>
            <a:fld id="{3324D7D8-FD69-2E4B-9A8E-E9EAB6C7BC74}" type="slidenum">
              <a:rPr lang="en-US" smtClean="0"/>
              <a:t>16</a:t>
            </a:fld>
            <a:endParaRPr lang="en-US"/>
          </a:p>
        </p:txBody>
      </p:sp>
      <p:pic>
        <p:nvPicPr>
          <p:cNvPr id="3" name="Picture 2">
            <a:extLst>
              <a:ext uri="{FF2B5EF4-FFF2-40B4-BE49-F238E27FC236}">
                <a16:creationId xmlns:a16="http://schemas.microsoft.com/office/drawing/2014/main" id="{1A2BEA50-F19F-FABC-FDA4-1787B2573D62}"/>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46360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620416" y="2661993"/>
            <a:ext cx="14209202" cy="5222842"/>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636788275"/>
              </p:ext>
            </p:extLst>
          </p:nvPr>
        </p:nvGraphicFramePr>
        <p:xfrm>
          <a:off x="1977409" y="1060860"/>
          <a:ext cx="8128000" cy="244348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Persona 1</a:t>
                      </a:r>
                    </a:p>
                  </a:txBody>
                  <a:tcPr/>
                </a:tc>
                <a:extLst>
                  <a:ext uri="{0D108BD9-81ED-4DB2-BD59-A6C34878D82A}">
                    <a16:rowId xmlns:a16="http://schemas.microsoft.com/office/drawing/2014/main" val="10000"/>
                  </a:ext>
                </a:extLst>
              </a:tr>
              <a:tr h="370840">
                <a:tc>
                  <a:txBody>
                    <a:bodyPr/>
                    <a:lstStyle/>
                    <a:p>
                      <a:pPr algn="ctr"/>
                      <a:r>
                        <a:rPr lang="en-US" dirty="0"/>
                        <a:t>GOALS</a:t>
                      </a:r>
                    </a:p>
                    <a:p>
                      <a:pPr algn="ctr"/>
                      <a:r>
                        <a:rPr lang="en-US" sz="1400" b="0" dirty="0"/>
                        <a:t>Primary goal? Secondary</a:t>
                      </a:r>
                      <a:r>
                        <a:rPr lang="en-US" sz="1400" b="0" baseline="0" dirty="0"/>
                        <a:t> goal?</a:t>
                      </a:r>
                      <a:endParaRPr lang="en-US" sz="1400" b="0" dirty="0"/>
                    </a:p>
                  </a:txBody>
                  <a:tcPr anchor="ctr"/>
                </a:tc>
                <a:tc>
                  <a:txBody>
                    <a:bodyPr/>
                    <a:lstStyle/>
                    <a:p>
                      <a:pPr marL="285750" indent="-285750">
                        <a:buFont typeface="Arial" charset="0"/>
                        <a:buChar char="•"/>
                      </a:pPr>
                      <a:r>
                        <a:rPr lang="en-US" dirty="0"/>
                        <a:t>Primary</a:t>
                      </a:r>
                      <a:r>
                        <a:rPr lang="en-US" baseline="0" dirty="0"/>
                        <a:t> </a:t>
                      </a:r>
                      <a:r>
                        <a:rPr lang="en-US" dirty="0"/>
                        <a:t>Goal</a:t>
                      </a:r>
                    </a:p>
                    <a:p>
                      <a:pPr marL="285750" indent="-285750">
                        <a:buFont typeface="Arial" charset="0"/>
                        <a:buChar char="•"/>
                      </a:pPr>
                      <a:r>
                        <a:rPr lang="en-US" dirty="0"/>
                        <a:t>Secondary Goal</a:t>
                      </a:r>
                    </a:p>
                  </a:txBody>
                  <a:tcPr/>
                </a:tc>
                <a:extLst>
                  <a:ext uri="{0D108BD9-81ED-4DB2-BD59-A6C34878D82A}">
                    <a16:rowId xmlns:a16="http://schemas.microsoft.com/office/drawing/2014/main" val="10001"/>
                  </a:ext>
                </a:extLst>
              </a:tr>
              <a:tr h="370840">
                <a:tc>
                  <a:txBody>
                    <a:bodyPr/>
                    <a:lstStyle/>
                    <a:p>
                      <a:pPr algn="ctr"/>
                      <a:r>
                        <a:rPr lang="en-US" dirty="0"/>
                        <a:t>CHALLENGES</a:t>
                      </a:r>
                      <a:br>
                        <a:rPr lang="en-US" dirty="0"/>
                      </a:br>
                      <a:r>
                        <a:rPr lang="en-US" sz="1400" b="0" dirty="0"/>
                        <a:t>Primary</a:t>
                      </a:r>
                      <a:r>
                        <a:rPr lang="en-US" sz="1400" b="0" baseline="0" dirty="0"/>
                        <a:t> challenge? Secondary challenge?</a:t>
                      </a:r>
                      <a:endParaRPr lang="en-US" sz="1400" b="0" dirty="0"/>
                    </a:p>
                  </a:txBody>
                  <a:tcPr anchor="ctr"/>
                </a:tc>
                <a:tc>
                  <a:txBody>
                    <a:bodyPr/>
                    <a:lstStyle/>
                    <a:p>
                      <a:pPr marL="285750" indent="-285750">
                        <a:buFont typeface="Arial" charset="0"/>
                        <a:buChar char="•"/>
                      </a:pPr>
                      <a:r>
                        <a:rPr lang="en-US" dirty="0"/>
                        <a:t>Primary Challenge</a:t>
                      </a:r>
                    </a:p>
                    <a:p>
                      <a:pPr marL="285750" indent="-285750">
                        <a:buFont typeface="Arial" charset="0"/>
                        <a:buChar char="•"/>
                      </a:pPr>
                      <a:r>
                        <a:rPr lang="en-US" dirty="0"/>
                        <a:t>Secondary</a:t>
                      </a:r>
                      <a:r>
                        <a:rPr lang="en-US" baseline="0" dirty="0"/>
                        <a:t> Challenge</a:t>
                      </a:r>
                      <a:endParaRPr lang="en-US" dirty="0"/>
                    </a:p>
                  </a:txBody>
                  <a:tcPr/>
                </a:tc>
                <a:extLst>
                  <a:ext uri="{0D108BD9-81ED-4DB2-BD59-A6C34878D82A}">
                    <a16:rowId xmlns:a16="http://schemas.microsoft.com/office/drawing/2014/main" val="10002"/>
                  </a:ext>
                </a:extLst>
              </a:tr>
              <a:tr h="370840">
                <a:tc>
                  <a:txBody>
                    <a:bodyPr/>
                    <a:lstStyle/>
                    <a:p>
                      <a:pPr algn="ctr"/>
                      <a:r>
                        <a:rPr lang="en-US" dirty="0"/>
                        <a:t>WHAT</a:t>
                      </a:r>
                      <a:r>
                        <a:rPr lang="en-US" baseline="0" dirty="0"/>
                        <a:t> CAN WE DO</a:t>
                      </a:r>
                    </a:p>
                    <a:p>
                      <a:pPr algn="ctr"/>
                      <a:r>
                        <a:rPr lang="is-IS" sz="1400" b="0" baseline="0" dirty="0"/>
                        <a:t>…to help our persona achieve their goals?</a:t>
                      </a:r>
                    </a:p>
                    <a:p>
                      <a:pPr algn="ctr"/>
                      <a:r>
                        <a:rPr lang="is-IS" sz="1400" b="0" baseline="0" dirty="0"/>
                        <a:t>...to help our persona overcome their challenges?</a:t>
                      </a:r>
                      <a:endParaRPr lang="en-US" sz="1400" b="0" dirty="0"/>
                    </a:p>
                  </a:txBody>
                  <a:tcPr anchor="ctr"/>
                </a:tc>
                <a:tc>
                  <a:txBody>
                    <a:bodyPr/>
                    <a:lstStyle/>
                    <a:p>
                      <a:pPr marL="285750" indent="-285750">
                        <a:buFont typeface="Arial" charset="0"/>
                        <a:buChar char="•"/>
                      </a:pPr>
                      <a:r>
                        <a:rPr lang="en-US" dirty="0"/>
                        <a:t>What we can do point 1</a:t>
                      </a:r>
                      <a:endParaRPr lang="en-US" baseline="0" dirty="0"/>
                    </a:p>
                    <a:p>
                      <a:pPr marL="285750" indent="-285750">
                        <a:buFont typeface="Arial" charset="0"/>
                        <a:buChar char="•"/>
                      </a:pPr>
                      <a:r>
                        <a:rPr lang="en-US" dirty="0"/>
                        <a:t>What we can do point 2</a:t>
                      </a:r>
                      <a:endParaRPr lang="en-US" baseline="0" dirty="0"/>
                    </a:p>
                  </a:txBody>
                  <a:tcPr/>
                </a:tc>
                <a:extLst>
                  <a:ext uri="{0D108BD9-81ED-4DB2-BD59-A6C34878D82A}">
                    <a16:rowId xmlns:a16="http://schemas.microsoft.com/office/drawing/2014/main" val="10003"/>
                  </a:ext>
                </a:extLst>
              </a:tr>
            </a:tbl>
          </a:graphicData>
        </a:graphic>
      </p:graphicFrame>
      <p:sp>
        <p:nvSpPr>
          <p:cNvPr id="7" name="Slide Number Placeholder 6"/>
          <p:cNvSpPr>
            <a:spLocks noGrp="1"/>
          </p:cNvSpPr>
          <p:nvPr>
            <p:ph type="sldNum" sz="quarter" idx="12"/>
          </p:nvPr>
        </p:nvSpPr>
        <p:spPr/>
        <p:txBody>
          <a:bodyPr/>
          <a:lstStyle/>
          <a:p>
            <a:fld id="{3324D7D8-FD69-2E4B-9A8E-E9EAB6C7BC74}" type="slidenum">
              <a:rPr lang="en-US" smtClean="0"/>
              <a:t>17</a:t>
            </a:fld>
            <a:endParaRPr lang="en-US"/>
          </a:p>
        </p:txBody>
      </p:sp>
      <p:pic>
        <p:nvPicPr>
          <p:cNvPr id="3" name="Picture 2">
            <a:extLst>
              <a:ext uri="{FF2B5EF4-FFF2-40B4-BE49-F238E27FC236}">
                <a16:creationId xmlns:a16="http://schemas.microsoft.com/office/drawing/2014/main" id="{A2E2D4CA-C2AB-F3F2-69D8-8C056A6CA195}"/>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797893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743245" y="2648345"/>
            <a:ext cx="14209202" cy="5222842"/>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422115360"/>
              </p:ext>
            </p:extLst>
          </p:nvPr>
        </p:nvGraphicFramePr>
        <p:xfrm>
          <a:off x="1977409" y="1060860"/>
          <a:ext cx="8128000" cy="192532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Persona 1</a:t>
                      </a:r>
                    </a:p>
                  </a:txBody>
                  <a:tcPr/>
                </a:tc>
                <a:extLst>
                  <a:ext uri="{0D108BD9-81ED-4DB2-BD59-A6C34878D82A}">
                    <a16:rowId xmlns:a16="http://schemas.microsoft.com/office/drawing/2014/main" val="10000"/>
                  </a:ext>
                </a:extLst>
              </a:tr>
              <a:tr h="370840">
                <a:tc>
                  <a:txBody>
                    <a:bodyPr/>
                    <a:lstStyle/>
                    <a:p>
                      <a:pPr algn="ctr"/>
                      <a:r>
                        <a:rPr lang="en-US" dirty="0"/>
                        <a:t>REAL QUOTES</a:t>
                      </a:r>
                    </a:p>
                    <a:p>
                      <a:pPr algn="ctr"/>
                      <a:r>
                        <a:rPr lang="en-US" sz="1400" b="0" dirty="0"/>
                        <a:t>About</a:t>
                      </a:r>
                      <a:r>
                        <a:rPr lang="en-US" sz="1400" b="0" baseline="0" dirty="0"/>
                        <a:t> goals, challenges, </a:t>
                      </a:r>
                      <a:r>
                        <a:rPr lang="en-US" sz="1400" b="0" baseline="0" dirty="0" err="1"/>
                        <a:t>etc</a:t>
                      </a:r>
                      <a:endParaRPr lang="en-US" sz="1400" b="0" dirty="0"/>
                    </a:p>
                  </a:txBody>
                  <a:tcPr anchor="ctr"/>
                </a:tc>
                <a:tc>
                  <a:txBody>
                    <a:bodyPr/>
                    <a:lstStyle/>
                    <a:p>
                      <a:pPr marL="285750" indent="-285750">
                        <a:buFont typeface="Arial" charset="0"/>
                        <a:buChar char="•"/>
                      </a:pPr>
                      <a:r>
                        <a:rPr lang="en-US" dirty="0"/>
                        <a:t>Quote 1</a:t>
                      </a:r>
                    </a:p>
                    <a:p>
                      <a:pPr marL="285750" indent="-285750">
                        <a:buFont typeface="Arial" charset="0"/>
                        <a:buChar char="•"/>
                      </a:pPr>
                      <a:r>
                        <a:rPr lang="en-US" dirty="0"/>
                        <a:t>Quote 2</a:t>
                      </a:r>
                    </a:p>
                    <a:p>
                      <a:pPr marL="285750" indent="-285750">
                        <a:buFont typeface="Arial" charset="0"/>
                        <a:buChar char="•"/>
                      </a:pPr>
                      <a:r>
                        <a:rPr lang="en-US" dirty="0"/>
                        <a:t>Quote</a:t>
                      </a:r>
                      <a:r>
                        <a:rPr lang="en-US" baseline="0" dirty="0"/>
                        <a:t> 3</a:t>
                      </a:r>
                      <a:endParaRPr lang="en-US" dirty="0"/>
                    </a:p>
                  </a:txBody>
                  <a:tcPr/>
                </a:tc>
                <a:extLst>
                  <a:ext uri="{0D108BD9-81ED-4DB2-BD59-A6C34878D82A}">
                    <a16:rowId xmlns:a16="http://schemas.microsoft.com/office/drawing/2014/main" val="10001"/>
                  </a:ext>
                </a:extLst>
              </a:tr>
              <a:tr h="370840">
                <a:tc>
                  <a:txBody>
                    <a:bodyPr/>
                    <a:lstStyle/>
                    <a:p>
                      <a:pPr algn="ctr"/>
                      <a:r>
                        <a:rPr lang="en-US" dirty="0"/>
                        <a:t>COMMON</a:t>
                      </a:r>
                      <a:r>
                        <a:rPr lang="en-US" baseline="0" dirty="0"/>
                        <a:t> OBJECTIONS</a:t>
                      </a:r>
                    </a:p>
                    <a:p>
                      <a:pPr algn="ctr"/>
                      <a:r>
                        <a:rPr lang="en-US" sz="1400" b="0" baseline="0" dirty="0"/>
                        <a:t>Why wouldn’t they buy your product/service?</a:t>
                      </a:r>
                      <a:endParaRPr lang="en-US" sz="1400" b="0" dirty="0"/>
                    </a:p>
                  </a:txBody>
                  <a:tcPr anchor="ctr"/>
                </a:tc>
                <a:tc>
                  <a:txBody>
                    <a:bodyPr/>
                    <a:lstStyle/>
                    <a:p>
                      <a:pPr marL="285750" indent="-285750">
                        <a:buFont typeface="Arial" charset="0"/>
                        <a:buChar char="•"/>
                      </a:pPr>
                      <a:r>
                        <a:rPr lang="en-US" dirty="0"/>
                        <a:t>Common Objection 1</a:t>
                      </a:r>
                      <a:endParaRPr lang="en-US" baseline="0" dirty="0"/>
                    </a:p>
                    <a:p>
                      <a:pPr marL="285750" indent="-285750">
                        <a:buFont typeface="Arial" charset="0"/>
                        <a:buChar char="•"/>
                      </a:pPr>
                      <a:r>
                        <a:rPr lang="en-US" baseline="0" dirty="0"/>
                        <a:t>Common Objection 2</a:t>
                      </a:r>
                      <a:endParaRPr lang="en-US" dirty="0"/>
                    </a:p>
                  </a:txBody>
                  <a:tcPr/>
                </a:tc>
                <a:extLst>
                  <a:ext uri="{0D108BD9-81ED-4DB2-BD59-A6C34878D82A}">
                    <a16:rowId xmlns:a16="http://schemas.microsoft.com/office/drawing/2014/main" val="10002"/>
                  </a:ext>
                </a:extLst>
              </a:tr>
            </a:tbl>
          </a:graphicData>
        </a:graphic>
      </p:graphicFrame>
      <p:sp>
        <p:nvSpPr>
          <p:cNvPr id="6" name="Slide Number Placeholder 5"/>
          <p:cNvSpPr>
            <a:spLocks noGrp="1"/>
          </p:cNvSpPr>
          <p:nvPr>
            <p:ph type="sldNum" sz="quarter" idx="12"/>
          </p:nvPr>
        </p:nvSpPr>
        <p:spPr/>
        <p:txBody>
          <a:bodyPr/>
          <a:lstStyle/>
          <a:p>
            <a:fld id="{3324D7D8-FD69-2E4B-9A8E-E9EAB6C7BC74}" type="slidenum">
              <a:rPr lang="en-US" smtClean="0"/>
              <a:t>18</a:t>
            </a:fld>
            <a:endParaRPr lang="en-US"/>
          </a:p>
        </p:txBody>
      </p:sp>
      <p:pic>
        <p:nvPicPr>
          <p:cNvPr id="4" name="Picture 3">
            <a:extLst>
              <a:ext uri="{FF2B5EF4-FFF2-40B4-BE49-F238E27FC236}">
                <a16:creationId xmlns:a16="http://schemas.microsoft.com/office/drawing/2014/main" id="{1E5FFF16-AF74-A410-5F88-78B946A755A4}"/>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2106284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743245" y="2648345"/>
            <a:ext cx="14209202" cy="5222842"/>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937377657"/>
              </p:ext>
            </p:extLst>
          </p:nvPr>
        </p:nvGraphicFramePr>
        <p:xfrm>
          <a:off x="1977409" y="1060860"/>
          <a:ext cx="8128000" cy="223012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Persona 1</a:t>
                      </a:r>
                    </a:p>
                  </a:txBody>
                  <a:tcPr/>
                </a:tc>
                <a:extLst>
                  <a:ext uri="{0D108BD9-81ED-4DB2-BD59-A6C34878D82A}">
                    <a16:rowId xmlns:a16="http://schemas.microsoft.com/office/drawing/2014/main" val="10000"/>
                  </a:ext>
                </a:extLst>
              </a:tr>
              <a:tr h="370840">
                <a:tc>
                  <a:txBody>
                    <a:bodyPr/>
                    <a:lstStyle/>
                    <a:p>
                      <a:pPr algn="ctr"/>
                      <a:endParaRPr lang="en-US" dirty="0"/>
                    </a:p>
                    <a:p>
                      <a:pPr algn="ctr"/>
                      <a:r>
                        <a:rPr lang="en-US" dirty="0"/>
                        <a:t>MARKETING</a:t>
                      </a:r>
                      <a:r>
                        <a:rPr lang="en-US" baseline="0" dirty="0"/>
                        <a:t> MESSAGING</a:t>
                      </a:r>
                    </a:p>
                    <a:p>
                      <a:pPr algn="ctr"/>
                      <a:r>
                        <a:rPr lang="en-US" sz="1400" b="0" baseline="0" dirty="0"/>
                        <a:t>How should you describe your solution to your persona?</a:t>
                      </a:r>
                    </a:p>
                    <a:p>
                      <a:pPr algn="ctr"/>
                      <a:endParaRPr lang="en-US" sz="1400" b="0" dirty="0"/>
                    </a:p>
                  </a:txBody>
                  <a:tcPr anchor="ctr"/>
                </a:tc>
                <a:tc>
                  <a:txBody>
                    <a:bodyPr/>
                    <a:lstStyle/>
                    <a:p>
                      <a:pPr marL="285750" indent="-285750">
                        <a:buFont typeface="Arial" charset="0"/>
                        <a:buChar char="•"/>
                      </a:pPr>
                      <a:r>
                        <a:rPr lang="en-US" dirty="0"/>
                        <a:t>[Type in your marketing message]</a:t>
                      </a:r>
                    </a:p>
                  </a:txBody>
                  <a:tcPr/>
                </a:tc>
                <a:extLst>
                  <a:ext uri="{0D108BD9-81ED-4DB2-BD59-A6C34878D82A}">
                    <a16:rowId xmlns:a16="http://schemas.microsoft.com/office/drawing/2014/main" val="10001"/>
                  </a:ext>
                </a:extLst>
              </a:tr>
              <a:tr h="370840">
                <a:tc>
                  <a:txBody>
                    <a:bodyPr/>
                    <a:lstStyle/>
                    <a:p>
                      <a:pPr algn="ctr"/>
                      <a:r>
                        <a:rPr lang="en-US" dirty="0"/>
                        <a:t>ELEVATOR PITCH</a:t>
                      </a:r>
                      <a:br>
                        <a:rPr lang="en-US" dirty="0"/>
                      </a:br>
                      <a:r>
                        <a:rPr lang="en-US" sz="1400" b="0" dirty="0"/>
                        <a:t>Sell your persona on your solution!</a:t>
                      </a:r>
                    </a:p>
                  </a:txBody>
                  <a:tcPr anchor="ctr"/>
                </a:tc>
                <a:tc>
                  <a:txBody>
                    <a:bodyPr/>
                    <a:lstStyle/>
                    <a:p>
                      <a:pPr marL="285750" indent="-285750">
                        <a:buFont typeface="Arial" charset="0"/>
                        <a:buChar char="•"/>
                      </a:pPr>
                      <a:r>
                        <a:rPr lang="en-US" dirty="0"/>
                        <a:t>[Type in your elevator</a:t>
                      </a:r>
                      <a:r>
                        <a:rPr lang="en-US" baseline="0" dirty="0"/>
                        <a:t> pitch]</a:t>
                      </a:r>
                      <a:endParaRPr lang="en-US" dirty="0"/>
                    </a:p>
                  </a:txBody>
                  <a:tcPr/>
                </a:tc>
                <a:extLst>
                  <a:ext uri="{0D108BD9-81ED-4DB2-BD59-A6C34878D82A}">
                    <a16:rowId xmlns:a16="http://schemas.microsoft.com/office/drawing/2014/main" val="10002"/>
                  </a:ext>
                </a:extLst>
              </a:tr>
            </a:tbl>
          </a:graphicData>
        </a:graphic>
      </p:graphicFrame>
      <p:sp>
        <p:nvSpPr>
          <p:cNvPr id="5" name="Slide Number Placeholder 4"/>
          <p:cNvSpPr>
            <a:spLocks noGrp="1"/>
          </p:cNvSpPr>
          <p:nvPr>
            <p:ph type="sldNum" sz="quarter" idx="12"/>
          </p:nvPr>
        </p:nvSpPr>
        <p:spPr/>
        <p:txBody>
          <a:bodyPr/>
          <a:lstStyle/>
          <a:p>
            <a:fld id="{3324D7D8-FD69-2E4B-9A8E-E9EAB6C7BC74}" type="slidenum">
              <a:rPr lang="en-US" smtClean="0"/>
              <a:t>19</a:t>
            </a:fld>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1" y="6059157"/>
            <a:ext cx="1148536" cy="673362"/>
          </a:xfrm>
          <a:prstGeom prst="rect">
            <a:avLst/>
          </a:prstGeom>
        </p:spPr>
      </p:pic>
    </p:spTree>
    <p:extLst>
      <p:ext uri="{BB962C8B-B14F-4D97-AF65-F5344CB8AC3E}">
        <p14:creationId xmlns:p14="http://schemas.microsoft.com/office/powerpoint/2010/main" val="1197305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a:spLocks noChangeArrowheads="1"/>
          </p:cNvSpPr>
          <p:nvPr/>
        </p:nvSpPr>
        <p:spPr bwMode="auto">
          <a:xfrm>
            <a:off x="1400293" y="805503"/>
            <a:ext cx="939149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Table of Contents</a:t>
            </a:r>
          </a:p>
        </p:txBody>
      </p:sp>
      <p:sp>
        <p:nvSpPr>
          <p:cNvPr id="3" name="TextBox 3"/>
          <p:cNvSpPr txBox="1">
            <a:spLocks noChangeArrowheads="1"/>
          </p:cNvSpPr>
          <p:nvPr/>
        </p:nvSpPr>
        <p:spPr bwMode="auto">
          <a:xfrm>
            <a:off x="1400293" y="2212217"/>
            <a:ext cx="9627097" cy="3083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120000"/>
              </a:lnSpc>
            </a:pPr>
            <a:r>
              <a:rPr lang="en-US" altLang="en-US" sz="1800" dirty="0">
                <a:latin typeface="+mn-lt"/>
              </a:rPr>
              <a:t>What Are Buyer Personas? ...……………………………………………………………. Page 3</a:t>
            </a:r>
          </a:p>
          <a:p>
            <a:pPr eaLnBrk="1" hangingPunct="1">
              <a:lnSpc>
                <a:spcPct val="120000"/>
              </a:lnSpc>
            </a:pPr>
            <a:endParaRPr lang="en-US" altLang="en-US" sz="1800" dirty="0">
              <a:latin typeface="+mn-lt"/>
            </a:endParaRPr>
          </a:p>
          <a:p>
            <a:pPr eaLnBrk="1" hangingPunct="1">
              <a:lnSpc>
                <a:spcPct val="120000"/>
              </a:lnSpc>
            </a:pPr>
            <a:r>
              <a:rPr lang="en-US" altLang="en-US" sz="1800" dirty="0">
                <a:latin typeface="+mn-lt"/>
              </a:rPr>
              <a:t>What Are Negative Personas? ………………………………………......................….. Page 4</a:t>
            </a:r>
          </a:p>
          <a:p>
            <a:pPr eaLnBrk="1" hangingPunct="1">
              <a:lnSpc>
                <a:spcPct val="120000"/>
              </a:lnSpc>
            </a:pPr>
            <a:endParaRPr lang="en-US" altLang="en-US" sz="1800" dirty="0">
              <a:latin typeface="+mn-lt"/>
            </a:endParaRPr>
          </a:p>
          <a:p>
            <a:pPr eaLnBrk="1" hangingPunct="1">
              <a:lnSpc>
                <a:spcPct val="120000"/>
              </a:lnSpc>
            </a:pPr>
            <a:r>
              <a:rPr lang="en-US" altLang="en-US" sz="1800" dirty="0">
                <a:latin typeface="+mn-lt"/>
              </a:rPr>
              <a:t>How Can You Use Personas? …………………………………………………………... Page 5</a:t>
            </a:r>
          </a:p>
          <a:p>
            <a:pPr eaLnBrk="1" hangingPunct="1">
              <a:lnSpc>
                <a:spcPct val="120000"/>
              </a:lnSpc>
            </a:pPr>
            <a:endParaRPr lang="en-US" altLang="en-US" sz="1800" dirty="0">
              <a:latin typeface="+mn-lt"/>
            </a:endParaRPr>
          </a:p>
          <a:p>
            <a:pPr eaLnBrk="1" hangingPunct="1">
              <a:lnSpc>
                <a:spcPct val="120000"/>
              </a:lnSpc>
            </a:pPr>
            <a:r>
              <a:rPr lang="en-US" altLang="en-US" sz="1800" dirty="0">
                <a:latin typeface="+mn-lt"/>
              </a:rPr>
              <a:t>How Do You Create Personas? …………...………………………..……………......…. Page 7</a:t>
            </a:r>
          </a:p>
          <a:p>
            <a:pPr eaLnBrk="1" hangingPunct="1">
              <a:lnSpc>
                <a:spcPct val="120000"/>
              </a:lnSpc>
            </a:pPr>
            <a:endParaRPr lang="en-US" altLang="en-US" sz="1800" dirty="0">
              <a:latin typeface="+mn-lt"/>
            </a:endParaRPr>
          </a:p>
          <a:p>
            <a:pPr eaLnBrk="1" hangingPunct="1">
              <a:lnSpc>
                <a:spcPct val="120000"/>
              </a:lnSpc>
            </a:pPr>
            <a:r>
              <a:rPr lang="en-US" altLang="en-US" sz="1800" dirty="0">
                <a:latin typeface="+mn-lt"/>
              </a:rPr>
              <a:t>Blank Templates …………………………………………………………………………... Page 14</a:t>
            </a:r>
          </a:p>
        </p:txBody>
      </p:sp>
      <p:sp>
        <p:nvSpPr>
          <p:cNvPr id="5" name="Slide Number Placeholder 4"/>
          <p:cNvSpPr>
            <a:spLocks noGrp="1"/>
          </p:cNvSpPr>
          <p:nvPr>
            <p:ph type="sldNum" sz="quarter" idx="12"/>
          </p:nvPr>
        </p:nvSpPr>
        <p:spPr/>
        <p:txBody>
          <a:bodyPr/>
          <a:lstStyle/>
          <a:p>
            <a:fld id="{3324D7D8-FD69-2E4B-9A8E-E9EAB6C7BC74}" type="slidenum">
              <a:rPr lang="en-US" smtClean="0"/>
              <a:t>2</a:t>
            </a:fld>
            <a:endParaRPr lang="en-US"/>
          </a:p>
        </p:txBody>
      </p:sp>
      <p:pic>
        <p:nvPicPr>
          <p:cNvPr id="6" name="Picture 5">
            <a:extLst>
              <a:ext uri="{FF2B5EF4-FFF2-40B4-BE49-F238E27FC236}">
                <a16:creationId xmlns:a16="http://schemas.microsoft.com/office/drawing/2014/main" id="{D7EC9F96-C3B1-27C4-4070-328756008FE5}"/>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573240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620415" y="2675640"/>
            <a:ext cx="14209202" cy="5222842"/>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385440570"/>
              </p:ext>
            </p:extLst>
          </p:nvPr>
        </p:nvGraphicFramePr>
        <p:xfrm>
          <a:off x="1977409" y="1060860"/>
          <a:ext cx="8128000" cy="311404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Persona 2</a:t>
                      </a:r>
                    </a:p>
                  </a:txBody>
                  <a:tcPr/>
                </a:tc>
                <a:extLst>
                  <a:ext uri="{0D108BD9-81ED-4DB2-BD59-A6C34878D82A}">
                    <a16:rowId xmlns:a16="http://schemas.microsoft.com/office/drawing/2014/main" val="10000"/>
                  </a:ext>
                </a:extLst>
              </a:tr>
              <a:tr h="370840">
                <a:tc>
                  <a:txBody>
                    <a:bodyPr/>
                    <a:lstStyle/>
                    <a:p>
                      <a:pPr algn="ctr"/>
                      <a:r>
                        <a:rPr lang="en-US" dirty="0"/>
                        <a:t>BACKGROUND</a:t>
                      </a:r>
                    </a:p>
                    <a:p>
                      <a:pPr algn="ctr"/>
                      <a:r>
                        <a:rPr lang="en-US" sz="1400" b="0" dirty="0"/>
                        <a:t>Job? Career path? Family?</a:t>
                      </a:r>
                    </a:p>
                  </a:txBody>
                  <a:tcPr anchor="ctr"/>
                </a:tc>
                <a:tc>
                  <a:txBody>
                    <a:bodyPr/>
                    <a:lstStyle/>
                    <a:p>
                      <a:pPr marL="285750" indent="-285750">
                        <a:buFont typeface="Arial" charset="0"/>
                        <a:buChar char="•"/>
                      </a:pPr>
                      <a:r>
                        <a:rPr lang="en-US" dirty="0"/>
                        <a:t>Job</a:t>
                      </a:r>
                    </a:p>
                    <a:p>
                      <a:pPr marL="285750" indent="-285750">
                        <a:buFont typeface="Arial" charset="0"/>
                        <a:buChar char="•"/>
                      </a:pPr>
                      <a:r>
                        <a:rPr lang="en-US" dirty="0"/>
                        <a:t>Career</a:t>
                      </a:r>
                      <a:r>
                        <a:rPr lang="en-US" baseline="0" dirty="0"/>
                        <a:t> Path </a:t>
                      </a:r>
                    </a:p>
                    <a:p>
                      <a:pPr marL="285750" indent="-285750">
                        <a:buFont typeface="Arial" charset="0"/>
                        <a:buChar char="•"/>
                      </a:pPr>
                      <a:r>
                        <a:rPr lang="en-US" baseline="0" dirty="0"/>
                        <a:t>Family life</a:t>
                      </a:r>
                      <a:endParaRPr lang="en-US" dirty="0"/>
                    </a:p>
                  </a:txBody>
                  <a:tcPr/>
                </a:tc>
                <a:extLst>
                  <a:ext uri="{0D108BD9-81ED-4DB2-BD59-A6C34878D82A}">
                    <a16:rowId xmlns:a16="http://schemas.microsoft.com/office/drawing/2014/main" val="10001"/>
                  </a:ext>
                </a:extLst>
              </a:tr>
              <a:tr h="370840">
                <a:tc>
                  <a:txBody>
                    <a:bodyPr/>
                    <a:lstStyle/>
                    <a:p>
                      <a:pPr algn="ctr"/>
                      <a:r>
                        <a:rPr lang="en-US" dirty="0"/>
                        <a:t>DEMOGRAPHIC</a:t>
                      </a:r>
                      <a:br>
                        <a:rPr lang="en-US" dirty="0"/>
                      </a:br>
                      <a:r>
                        <a:rPr lang="en-US" sz="1400" b="0" dirty="0"/>
                        <a:t>Male or female?</a:t>
                      </a:r>
                      <a:r>
                        <a:rPr lang="en-US" sz="1400" b="0" baseline="0" dirty="0"/>
                        <a:t> Age? Income? Location?</a:t>
                      </a:r>
                      <a:endParaRPr lang="en-US" sz="1400" b="0" dirty="0"/>
                    </a:p>
                  </a:txBody>
                  <a:tcPr anchor="ctr"/>
                </a:tc>
                <a:tc>
                  <a:txBody>
                    <a:bodyPr/>
                    <a:lstStyle/>
                    <a:p>
                      <a:pPr marL="285750" indent="-285750">
                        <a:buFont typeface="Arial" charset="0"/>
                        <a:buChar char="•"/>
                      </a:pPr>
                      <a:r>
                        <a:rPr lang="en-US" dirty="0"/>
                        <a:t>Gender</a:t>
                      </a:r>
                    </a:p>
                    <a:p>
                      <a:pPr marL="285750" indent="-285750">
                        <a:buFont typeface="Arial" charset="0"/>
                        <a:buChar char="•"/>
                      </a:pPr>
                      <a:r>
                        <a:rPr lang="en-US" dirty="0"/>
                        <a:t>Age</a:t>
                      </a:r>
                      <a:endParaRPr lang="en-US" baseline="0" dirty="0"/>
                    </a:p>
                    <a:p>
                      <a:pPr marL="285750" indent="-285750">
                        <a:buFont typeface="Arial" charset="0"/>
                        <a:buChar char="•"/>
                      </a:pPr>
                      <a:r>
                        <a:rPr lang="en-US" baseline="0" dirty="0"/>
                        <a:t>Income</a:t>
                      </a:r>
                    </a:p>
                    <a:p>
                      <a:pPr marL="285750" indent="-285750">
                        <a:buFont typeface="Arial" charset="0"/>
                        <a:buChar char="•"/>
                      </a:pPr>
                      <a:r>
                        <a:rPr lang="en-US" baseline="0" dirty="0"/>
                        <a:t>Location</a:t>
                      </a:r>
                      <a:endParaRPr lang="en-US" dirty="0"/>
                    </a:p>
                  </a:txBody>
                  <a:tcPr/>
                </a:tc>
                <a:extLst>
                  <a:ext uri="{0D108BD9-81ED-4DB2-BD59-A6C34878D82A}">
                    <a16:rowId xmlns:a16="http://schemas.microsoft.com/office/drawing/2014/main" val="10002"/>
                  </a:ext>
                </a:extLst>
              </a:tr>
              <a:tr h="370840">
                <a:tc>
                  <a:txBody>
                    <a:bodyPr/>
                    <a:lstStyle/>
                    <a:p>
                      <a:pPr algn="ctr"/>
                      <a:r>
                        <a:rPr lang="en-US" dirty="0"/>
                        <a:t>IDENTIFIERS</a:t>
                      </a:r>
                    </a:p>
                    <a:p>
                      <a:pPr algn="ctr"/>
                      <a:r>
                        <a:rPr lang="en-US" sz="1400" b="0" dirty="0"/>
                        <a:t>Demeanor? Communication preferences?</a:t>
                      </a:r>
                    </a:p>
                  </a:txBody>
                  <a:tcPr anchor="ctr"/>
                </a:tc>
                <a:tc>
                  <a:txBody>
                    <a:bodyPr/>
                    <a:lstStyle/>
                    <a:p>
                      <a:pPr marL="285750" indent="-285750">
                        <a:buFont typeface="Arial" charset="0"/>
                        <a:buChar char="•"/>
                      </a:pPr>
                      <a:r>
                        <a:rPr lang="en-US" dirty="0"/>
                        <a:t>Demeanor</a:t>
                      </a:r>
                      <a:endParaRPr lang="en-US" baseline="0" dirty="0"/>
                    </a:p>
                    <a:p>
                      <a:pPr marL="285750" indent="-285750">
                        <a:buFont typeface="Arial" charset="0"/>
                        <a:buChar char="•"/>
                      </a:pPr>
                      <a:r>
                        <a:rPr lang="en-US" baseline="0" dirty="0"/>
                        <a:t>Communication Preference</a:t>
                      </a:r>
                    </a:p>
                  </a:txBody>
                  <a:tcPr/>
                </a:tc>
                <a:extLst>
                  <a:ext uri="{0D108BD9-81ED-4DB2-BD59-A6C34878D82A}">
                    <a16:rowId xmlns:a16="http://schemas.microsoft.com/office/drawing/2014/main" val="10003"/>
                  </a:ext>
                </a:extLst>
              </a:tr>
            </a:tbl>
          </a:graphicData>
        </a:graphic>
      </p:graphicFrame>
      <p:sp>
        <p:nvSpPr>
          <p:cNvPr id="6" name="Slide Number Placeholder 5"/>
          <p:cNvSpPr>
            <a:spLocks noGrp="1"/>
          </p:cNvSpPr>
          <p:nvPr>
            <p:ph type="sldNum" sz="quarter" idx="12"/>
          </p:nvPr>
        </p:nvSpPr>
        <p:spPr/>
        <p:txBody>
          <a:bodyPr/>
          <a:lstStyle/>
          <a:p>
            <a:fld id="{3324D7D8-FD69-2E4B-9A8E-E9EAB6C7BC74}" type="slidenum">
              <a:rPr lang="en-US" smtClean="0"/>
              <a:t>20</a:t>
            </a:fld>
            <a:endParaRPr lang="en-US"/>
          </a:p>
        </p:txBody>
      </p:sp>
      <p:pic>
        <p:nvPicPr>
          <p:cNvPr id="3" name="Picture 2">
            <a:extLst>
              <a:ext uri="{FF2B5EF4-FFF2-40B4-BE49-F238E27FC236}">
                <a16:creationId xmlns:a16="http://schemas.microsoft.com/office/drawing/2014/main" id="{982668C7-BC93-8536-65D0-04DF27D59914}"/>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892489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620416" y="2661993"/>
            <a:ext cx="14209202" cy="5222842"/>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66732885"/>
              </p:ext>
            </p:extLst>
          </p:nvPr>
        </p:nvGraphicFramePr>
        <p:xfrm>
          <a:off x="1977409" y="1060860"/>
          <a:ext cx="8128000" cy="244348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Persona 2</a:t>
                      </a:r>
                    </a:p>
                  </a:txBody>
                  <a:tcPr/>
                </a:tc>
                <a:extLst>
                  <a:ext uri="{0D108BD9-81ED-4DB2-BD59-A6C34878D82A}">
                    <a16:rowId xmlns:a16="http://schemas.microsoft.com/office/drawing/2014/main" val="10000"/>
                  </a:ext>
                </a:extLst>
              </a:tr>
              <a:tr h="370840">
                <a:tc>
                  <a:txBody>
                    <a:bodyPr/>
                    <a:lstStyle/>
                    <a:p>
                      <a:pPr algn="ctr"/>
                      <a:r>
                        <a:rPr lang="en-US" dirty="0"/>
                        <a:t>GOALS</a:t>
                      </a:r>
                    </a:p>
                    <a:p>
                      <a:pPr algn="ctr"/>
                      <a:r>
                        <a:rPr lang="en-US" sz="1400" b="0" dirty="0"/>
                        <a:t>Primary goal? Secondary</a:t>
                      </a:r>
                      <a:r>
                        <a:rPr lang="en-US" sz="1400" b="0" baseline="0" dirty="0"/>
                        <a:t> goal?</a:t>
                      </a:r>
                      <a:endParaRPr lang="en-US" sz="1400" b="0" dirty="0"/>
                    </a:p>
                  </a:txBody>
                  <a:tcPr anchor="ctr"/>
                </a:tc>
                <a:tc>
                  <a:txBody>
                    <a:bodyPr/>
                    <a:lstStyle/>
                    <a:p>
                      <a:pPr marL="285750" indent="-285750">
                        <a:buFont typeface="Arial" charset="0"/>
                        <a:buChar char="•"/>
                      </a:pPr>
                      <a:r>
                        <a:rPr lang="en-US" dirty="0"/>
                        <a:t>Primary</a:t>
                      </a:r>
                      <a:r>
                        <a:rPr lang="en-US" baseline="0" dirty="0"/>
                        <a:t> </a:t>
                      </a:r>
                      <a:r>
                        <a:rPr lang="en-US" dirty="0"/>
                        <a:t>Goal</a:t>
                      </a:r>
                    </a:p>
                    <a:p>
                      <a:pPr marL="285750" indent="-285750">
                        <a:buFont typeface="Arial" charset="0"/>
                        <a:buChar char="•"/>
                      </a:pPr>
                      <a:r>
                        <a:rPr lang="en-US" dirty="0"/>
                        <a:t>Secondary Goal</a:t>
                      </a:r>
                    </a:p>
                  </a:txBody>
                  <a:tcPr/>
                </a:tc>
                <a:extLst>
                  <a:ext uri="{0D108BD9-81ED-4DB2-BD59-A6C34878D82A}">
                    <a16:rowId xmlns:a16="http://schemas.microsoft.com/office/drawing/2014/main" val="10001"/>
                  </a:ext>
                </a:extLst>
              </a:tr>
              <a:tr h="370840">
                <a:tc>
                  <a:txBody>
                    <a:bodyPr/>
                    <a:lstStyle/>
                    <a:p>
                      <a:pPr algn="ctr"/>
                      <a:r>
                        <a:rPr lang="en-US" dirty="0"/>
                        <a:t>CHALLENGES</a:t>
                      </a:r>
                      <a:br>
                        <a:rPr lang="en-US" dirty="0"/>
                      </a:br>
                      <a:r>
                        <a:rPr lang="en-US" sz="1400" b="0" dirty="0"/>
                        <a:t>Primary</a:t>
                      </a:r>
                      <a:r>
                        <a:rPr lang="en-US" sz="1400" b="0" baseline="0" dirty="0"/>
                        <a:t> challenge? Secondary challenge?</a:t>
                      </a:r>
                      <a:endParaRPr lang="en-US" sz="1400" b="0" dirty="0"/>
                    </a:p>
                  </a:txBody>
                  <a:tcPr anchor="ctr"/>
                </a:tc>
                <a:tc>
                  <a:txBody>
                    <a:bodyPr/>
                    <a:lstStyle/>
                    <a:p>
                      <a:pPr marL="285750" indent="-285750">
                        <a:buFont typeface="Arial" charset="0"/>
                        <a:buChar char="•"/>
                      </a:pPr>
                      <a:r>
                        <a:rPr lang="en-US" dirty="0"/>
                        <a:t>Primary Challenge</a:t>
                      </a:r>
                    </a:p>
                    <a:p>
                      <a:pPr marL="285750" indent="-285750">
                        <a:buFont typeface="Arial" charset="0"/>
                        <a:buChar char="•"/>
                      </a:pPr>
                      <a:r>
                        <a:rPr lang="en-US" dirty="0"/>
                        <a:t>Secondary</a:t>
                      </a:r>
                      <a:r>
                        <a:rPr lang="en-US" baseline="0" dirty="0"/>
                        <a:t> Challenge</a:t>
                      </a:r>
                      <a:endParaRPr lang="en-US" dirty="0"/>
                    </a:p>
                  </a:txBody>
                  <a:tcPr/>
                </a:tc>
                <a:extLst>
                  <a:ext uri="{0D108BD9-81ED-4DB2-BD59-A6C34878D82A}">
                    <a16:rowId xmlns:a16="http://schemas.microsoft.com/office/drawing/2014/main" val="10002"/>
                  </a:ext>
                </a:extLst>
              </a:tr>
              <a:tr h="370840">
                <a:tc>
                  <a:txBody>
                    <a:bodyPr/>
                    <a:lstStyle/>
                    <a:p>
                      <a:pPr algn="ctr"/>
                      <a:r>
                        <a:rPr lang="en-US" dirty="0"/>
                        <a:t>WHAT</a:t>
                      </a:r>
                      <a:r>
                        <a:rPr lang="en-US" baseline="0" dirty="0"/>
                        <a:t> CAN WE DO</a:t>
                      </a:r>
                    </a:p>
                    <a:p>
                      <a:pPr algn="ctr"/>
                      <a:r>
                        <a:rPr lang="is-IS" sz="1400" b="0" baseline="0" dirty="0"/>
                        <a:t>…to help our persona achieve their goals?</a:t>
                      </a:r>
                    </a:p>
                    <a:p>
                      <a:pPr algn="ctr"/>
                      <a:r>
                        <a:rPr lang="is-IS" sz="1400" b="0" baseline="0" dirty="0"/>
                        <a:t>...to help our persona overcome their challenges?</a:t>
                      </a:r>
                      <a:endParaRPr lang="en-US" sz="1400" b="0" dirty="0"/>
                    </a:p>
                  </a:txBody>
                  <a:tcPr anchor="ctr"/>
                </a:tc>
                <a:tc>
                  <a:txBody>
                    <a:bodyPr/>
                    <a:lstStyle/>
                    <a:p>
                      <a:pPr marL="285750" indent="-285750">
                        <a:buFont typeface="Arial" charset="0"/>
                        <a:buChar char="•"/>
                      </a:pPr>
                      <a:r>
                        <a:rPr lang="en-US" dirty="0"/>
                        <a:t>What we can do point 1</a:t>
                      </a:r>
                      <a:endParaRPr lang="en-US" baseline="0" dirty="0"/>
                    </a:p>
                    <a:p>
                      <a:pPr marL="285750" indent="-285750">
                        <a:buFont typeface="Arial" charset="0"/>
                        <a:buChar char="•"/>
                      </a:pPr>
                      <a:r>
                        <a:rPr lang="en-US" dirty="0"/>
                        <a:t>What we can do point 2</a:t>
                      </a:r>
                      <a:endParaRPr lang="en-US" baseline="0" dirty="0"/>
                    </a:p>
                  </a:txBody>
                  <a:tcPr/>
                </a:tc>
                <a:extLst>
                  <a:ext uri="{0D108BD9-81ED-4DB2-BD59-A6C34878D82A}">
                    <a16:rowId xmlns:a16="http://schemas.microsoft.com/office/drawing/2014/main" val="10003"/>
                  </a:ext>
                </a:extLst>
              </a:tr>
            </a:tbl>
          </a:graphicData>
        </a:graphic>
      </p:graphicFrame>
      <p:sp>
        <p:nvSpPr>
          <p:cNvPr id="7" name="Slide Number Placeholder 6"/>
          <p:cNvSpPr>
            <a:spLocks noGrp="1"/>
          </p:cNvSpPr>
          <p:nvPr>
            <p:ph type="sldNum" sz="quarter" idx="12"/>
          </p:nvPr>
        </p:nvSpPr>
        <p:spPr/>
        <p:txBody>
          <a:bodyPr/>
          <a:lstStyle/>
          <a:p>
            <a:fld id="{3324D7D8-FD69-2E4B-9A8E-E9EAB6C7BC74}" type="slidenum">
              <a:rPr lang="en-US" smtClean="0"/>
              <a:t>21</a:t>
            </a:fld>
            <a:endParaRPr lang="en-US"/>
          </a:p>
        </p:txBody>
      </p:sp>
      <p:pic>
        <p:nvPicPr>
          <p:cNvPr id="3" name="Picture 2">
            <a:extLst>
              <a:ext uri="{FF2B5EF4-FFF2-40B4-BE49-F238E27FC236}">
                <a16:creationId xmlns:a16="http://schemas.microsoft.com/office/drawing/2014/main" id="{ECF23540-8FEB-56D1-2977-18F90F1DA597}"/>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6936552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743245" y="2648345"/>
            <a:ext cx="14209202" cy="5222842"/>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1132176804"/>
              </p:ext>
            </p:extLst>
          </p:nvPr>
        </p:nvGraphicFramePr>
        <p:xfrm>
          <a:off x="1977409" y="1060860"/>
          <a:ext cx="8128000" cy="192532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Persona 2</a:t>
                      </a:r>
                    </a:p>
                  </a:txBody>
                  <a:tcPr/>
                </a:tc>
                <a:extLst>
                  <a:ext uri="{0D108BD9-81ED-4DB2-BD59-A6C34878D82A}">
                    <a16:rowId xmlns:a16="http://schemas.microsoft.com/office/drawing/2014/main" val="10000"/>
                  </a:ext>
                </a:extLst>
              </a:tr>
              <a:tr h="370840">
                <a:tc>
                  <a:txBody>
                    <a:bodyPr/>
                    <a:lstStyle/>
                    <a:p>
                      <a:pPr algn="ctr"/>
                      <a:r>
                        <a:rPr lang="en-US" dirty="0"/>
                        <a:t>REAL QUOTES</a:t>
                      </a:r>
                    </a:p>
                    <a:p>
                      <a:pPr algn="ctr"/>
                      <a:r>
                        <a:rPr lang="en-US" sz="1400" b="0" dirty="0"/>
                        <a:t>About</a:t>
                      </a:r>
                      <a:r>
                        <a:rPr lang="en-US" sz="1400" b="0" baseline="0" dirty="0"/>
                        <a:t> goals, challenges, </a:t>
                      </a:r>
                      <a:r>
                        <a:rPr lang="en-US" sz="1400" b="0" baseline="0" dirty="0" err="1"/>
                        <a:t>etc</a:t>
                      </a:r>
                      <a:endParaRPr lang="en-US" sz="1400" b="0" dirty="0"/>
                    </a:p>
                  </a:txBody>
                  <a:tcPr anchor="ctr"/>
                </a:tc>
                <a:tc>
                  <a:txBody>
                    <a:bodyPr/>
                    <a:lstStyle/>
                    <a:p>
                      <a:pPr marL="285750" indent="-285750">
                        <a:buFont typeface="Arial" charset="0"/>
                        <a:buChar char="•"/>
                      </a:pPr>
                      <a:r>
                        <a:rPr lang="en-US" dirty="0"/>
                        <a:t>Quote 1</a:t>
                      </a:r>
                    </a:p>
                    <a:p>
                      <a:pPr marL="285750" indent="-285750">
                        <a:buFont typeface="Arial" charset="0"/>
                        <a:buChar char="•"/>
                      </a:pPr>
                      <a:r>
                        <a:rPr lang="en-US" dirty="0"/>
                        <a:t>Quote 2</a:t>
                      </a:r>
                    </a:p>
                    <a:p>
                      <a:pPr marL="285750" indent="-285750">
                        <a:buFont typeface="Arial" charset="0"/>
                        <a:buChar char="•"/>
                      </a:pPr>
                      <a:r>
                        <a:rPr lang="en-US" dirty="0"/>
                        <a:t>Quote</a:t>
                      </a:r>
                      <a:r>
                        <a:rPr lang="en-US" baseline="0" dirty="0"/>
                        <a:t> 3</a:t>
                      </a:r>
                      <a:endParaRPr lang="en-US" dirty="0"/>
                    </a:p>
                  </a:txBody>
                  <a:tcPr/>
                </a:tc>
                <a:extLst>
                  <a:ext uri="{0D108BD9-81ED-4DB2-BD59-A6C34878D82A}">
                    <a16:rowId xmlns:a16="http://schemas.microsoft.com/office/drawing/2014/main" val="10001"/>
                  </a:ext>
                </a:extLst>
              </a:tr>
              <a:tr h="370840">
                <a:tc>
                  <a:txBody>
                    <a:bodyPr/>
                    <a:lstStyle/>
                    <a:p>
                      <a:pPr algn="ctr"/>
                      <a:r>
                        <a:rPr lang="en-US" dirty="0"/>
                        <a:t>COMMON</a:t>
                      </a:r>
                      <a:r>
                        <a:rPr lang="en-US" baseline="0" dirty="0"/>
                        <a:t> OBJECTIONS</a:t>
                      </a:r>
                    </a:p>
                    <a:p>
                      <a:pPr algn="ctr"/>
                      <a:r>
                        <a:rPr lang="en-US" sz="1400" b="0" baseline="0" dirty="0"/>
                        <a:t>Why wouldn’t they buy your product/service?</a:t>
                      </a:r>
                      <a:endParaRPr lang="en-US" sz="1400" b="0" dirty="0"/>
                    </a:p>
                  </a:txBody>
                  <a:tcPr anchor="ctr"/>
                </a:tc>
                <a:tc>
                  <a:txBody>
                    <a:bodyPr/>
                    <a:lstStyle/>
                    <a:p>
                      <a:pPr marL="285750" indent="-285750">
                        <a:buFont typeface="Arial" charset="0"/>
                        <a:buChar char="•"/>
                      </a:pPr>
                      <a:r>
                        <a:rPr lang="en-US" dirty="0"/>
                        <a:t>Common Objection 1</a:t>
                      </a:r>
                      <a:endParaRPr lang="en-US" baseline="0" dirty="0"/>
                    </a:p>
                    <a:p>
                      <a:pPr marL="285750" indent="-285750">
                        <a:buFont typeface="Arial" charset="0"/>
                        <a:buChar char="•"/>
                      </a:pPr>
                      <a:r>
                        <a:rPr lang="en-US" baseline="0" dirty="0"/>
                        <a:t>Common Objection 2</a:t>
                      </a:r>
                      <a:endParaRPr lang="en-US" dirty="0"/>
                    </a:p>
                  </a:txBody>
                  <a:tcPr/>
                </a:tc>
                <a:extLst>
                  <a:ext uri="{0D108BD9-81ED-4DB2-BD59-A6C34878D82A}">
                    <a16:rowId xmlns:a16="http://schemas.microsoft.com/office/drawing/2014/main" val="10002"/>
                  </a:ext>
                </a:extLst>
              </a:tr>
            </a:tbl>
          </a:graphicData>
        </a:graphic>
      </p:graphicFrame>
      <p:sp>
        <p:nvSpPr>
          <p:cNvPr id="6" name="Slide Number Placeholder 5"/>
          <p:cNvSpPr>
            <a:spLocks noGrp="1"/>
          </p:cNvSpPr>
          <p:nvPr>
            <p:ph type="sldNum" sz="quarter" idx="12"/>
          </p:nvPr>
        </p:nvSpPr>
        <p:spPr/>
        <p:txBody>
          <a:bodyPr/>
          <a:lstStyle/>
          <a:p>
            <a:fld id="{3324D7D8-FD69-2E4B-9A8E-E9EAB6C7BC74}" type="slidenum">
              <a:rPr lang="en-US" smtClean="0"/>
              <a:t>22</a:t>
            </a:fld>
            <a:endParaRPr lang="en-US"/>
          </a:p>
        </p:txBody>
      </p:sp>
      <p:pic>
        <p:nvPicPr>
          <p:cNvPr id="4" name="Picture 3">
            <a:extLst>
              <a:ext uri="{FF2B5EF4-FFF2-40B4-BE49-F238E27FC236}">
                <a16:creationId xmlns:a16="http://schemas.microsoft.com/office/drawing/2014/main" id="{0CDD8577-9E47-1C67-0AD8-35E0484F65A9}"/>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7217272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alphaModFix amt="9000"/>
          </a:blip>
          <a:stretch>
            <a:fillRect/>
          </a:stretch>
        </p:blipFill>
        <p:spPr>
          <a:xfrm>
            <a:off x="-743245" y="2648345"/>
            <a:ext cx="14209202" cy="5222842"/>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277495644"/>
              </p:ext>
            </p:extLst>
          </p:nvPr>
        </p:nvGraphicFramePr>
        <p:xfrm>
          <a:off x="1977409" y="1060860"/>
          <a:ext cx="8128000" cy="2230120"/>
        </p:xfrm>
        <a:graphic>
          <a:graphicData uri="http://schemas.openxmlformats.org/drawingml/2006/table">
            <a:tbl>
              <a:tblPr firstRow="1" firstCol="1" bandRow="1">
                <a:tableStyleId>{F5AB1C69-6EDB-4FF4-983F-18BD219EF322}</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dirty="0"/>
                        <a:t>Name of Persona</a:t>
                      </a:r>
                    </a:p>
                  </a:txBody>
                  <a:tcPr/>
                </a:tc>
                <a:tc>
                  <a:txBody>
                    <a:bodyPr/>
                    <a:lstStyle/>
                    <a:p>
                      <a:r>
                        <a:rPr lang="en-US" dirty="0"/>
                        <a:t>Persona 2</a:t>
                      </a:r>
                    </a:p>
                  </a:txBody>
                  <a:tcPr/>
                </a:tc>
                <a:extLst>
                  <a:ext uri="{0D108BD9-81ED-4DB2-BD59-A6C34878D82A}">
                    <a16:rowId xmlns:a16="http://schemas.microsoft.com/office/drawing/2014/main" val="10000"/>
                  </a:ext>
                </a:extLst>
              </a:tr>
              <a:tr h="370840">
                <a:tc>
                  <a:txBody>
                    <a:bodyPr/>
                    <a:lstStyle/>
                    <a:p>
                      <a:pPr algn="ctr"/>
                      <a:endParaRPr lang="en-US" dirty="0"/>
                    </a:p>
                    <a:p>
                      <a:pPr algn="ctr"/>
                      <a:r>
                        <a:rPr lang="en-US" dirty="0"/>
                        <a:t>MARKETING</a:t>
                      </a:r>
                      <a:r>
                        <a:rPr lang="en-US" baseline="0" dirty="0"/>
                        <a:t> MESSAGING</a:t>
                      </a:r>
                    </a:p>
                    <a:p>
                      <a:pPr algn="ctr"/>
                      <a:r>
                        <a:rPr lang="en-US" sz="1400" b="0" baseline="0" dirty="0"/>
                        <a:t>How should you describe your solution to your persona?</a:t>
                      </a:r>
                    </a:p>
                    <a:p>
                      <a:pPr algn="ctr"/>
                      <a:endParaRPr lang="en-US" sz="1400" b="0" dirty="0"/>
                    </a:p>
                  </a:txBody>
                  <a:tcPr anchor="ctr"/>
                </a:tc>
                <a:tc>
                  <a:txBody>
                    <a:bodyPr/>
                    <a:lstStyle/>
                    <a:p>
                      <a:pPr marL="285750" indent="-285750">
                        <a:buFont typeface="Arial" charset="0"/>
                        <a:buChar char="•"/>
                      </a:pPr>
                      <a:r>
                        <a:rPr lang="en-US" dirty="0"/>
                        <a:t>[Type in your marketing message]</a:t>
                      </a:r>
                    </a:p>
                  </a:txBody>
                  <a:tcPr/>
                </a:tc>
                <a:extLst>
                  <a:ext uri="{0D108BD9-81ED-4DB2-BD59-A6C34878D82A}">
                    <a16:rowId xmlns:a16="http://schemas.microsoft.com/office/drawing/2014/main" val="10001"/>
                  </a:ext>
                </a:extLst>
              </a:tr>
              <a:tr h="370840">
                <a:tc>
                  <a:txBody>
                    <a:bodyPr/>
                    <a:lstStyle/>
                    <a:p>
                      <a:pPr algn="ctr"/>
                      <a:r>
                        <a:rPr lang="en-US" dirty="0"/>
                        <a:t>ELEVATOR PITCH</a:t>
                      </a:r>
                      <a:br>
                        <a:rPr lang="en-US" dirty="0"/>
                      </a:br>
                      <a:r>
                        <a:rPr lang="en-US" sz="1400" b="0" dirty="0"/>
                        <a:t>Sell your persona on your solution!</a:t>
                      </a:r>
                    </a:p>
                  </a:txBody>
                  <a:tcPr anchor="ctr"/>
                </a:tc>
                <a:tc>
                  <a:txBody>
                    <a:bodyPr/>
                    <a:lstStyle/>
                    <a:p>
                      <a:pPr marL="285750" indent="-285750">
                        <a:buFont typeface="Arial" charset="0"/>
                        <a:buChar char="•"/>
                      </a:pPr>
                      <a:r>
                        <a:rPr lang="en-US" dirty="0"/>
                        <a:t>[Type in your elevator</a:t>
                      </a:r>
                      <a:r>
                        <a:rPr lang="en-US" baseline="0" dirty="0"/>
                        <a:t> pitch]</a:t>
                      </a:r>
                      <a:endParaRPr lang="en-US" dirty="0"/>
                    </a:p>
                  </a:txBody>
                  <a:tcPr/>
                </a:tc>
                <a:extLst>
                  <a:ext uri="{0D108BD9-81ED-4DB2-BD59-A6C34878D82A}">
                    <a16:rowId xmlns:a16="http://schemas.microsoft.com/office/drawing/2014/main" val="10002"/>
                  </a:ext>
                </a:extLst>
              </a:tr>
            </a:tbl>
          </a:graphicData>
        </a:graphic>
      </p:graphicFrame>
      <p:sp>
        <p:nvSpPr>
          <p:cNvPr id="5" name="Slide Number Placeholder 4"/>
          <p:cNvSpPr>
            <a:spLocks noGrp="1"/>
          </p:cNvSpPr>
          <p:nvPr>
            <p:ph type="sldNum" sz="quarter" idx="12"/>
          </p:nvPr>
        </p:nvSpPr>
        <p:spPr/>
        <p:txBody>
          <a:bodyPr/>
          <a:lstStyle/>
          <a:p>
            <a:fld id="{3324D7D8-FD69-2E4B-9A8E-E9EAB6C7BC74}" type="slidenum">
              <a:rPr lang="en-US" smtClean="0"/>
              <a:t>23</a:t>
            </a:fld>
            <a:endParaRPr lang="en-US"/>
          </a:p>
        </p:txBody>
      </p:sp>
      <p:pic>
        <p:nvPicPr>
          <p:cNvPr id="4" name="Picture 3">
            <a:extLst>
              <a:ext uri="{FF2B5EF4-FFF2-40B4-BE49-F238E27FC236}">
                <a16:creationId xmlns:a16="http://schemas.microsoft.com/office/drawing/2014/main" id="{FFC7DCE0-AD3B-E355-439F-1B69181EACD2}"/>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875920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9000"/>
          </a:blip>
          <a:stretch>
            <a:fillRect/>
          </a:stretch>
        </p:blipFill>
        <p:spPr>
          <a:xfrm>
            <a:off x="-879723" y="2551206"/>
            <a:ext cx="14209202" cy="5222842"/>
          </a:xfrm>
          <a:prstGeom prst="rect">
            <a:avLst/>
          </a:prstGeom>
        </p:spPr>
      </p:pic>
      <p:sp>
        <p:nvSpPr>
          <p:cNvPr id="2" name="TextBox 2"/>
          <p:cNvSpPr txBox="1">
            <a:spLocks noChangeArrowheads="1"/>
          </p:cNvSpPr>
          <p:nvPr/>
        </p:nvSpPr>
        <p:spPr bwMode="auto">
          <a:xfrm>
            <a:off x="2438814" y="914684"/>
            <a:ext cx="72771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What Are Buyer Personas?</a:t>
            </a:r>
          </a:p>
        </p:txBody>
      </p:sp>
      <p:sp>
        <p:nvSpPr>
          <p:cNvPr id="3" name="TextBox 3"/>
          <p:cNvSpPr txBox="1">
            <a:spLocks noChangeArrowheads="1"/>
          </p:cNvSpPr>
          <p:nvPr/>
        </p:nvSpPr>
        <p:spPr bwMode="auto">
          <a:xfrm>
            <a:off x="1479567" y="1848516"/>
            <a:ext cx="9845464"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just" eaLnBrk="1" hangingPunct="1">
              <a:lnSpc>
                <a:spcPct val="130000"/>
              </a:lnSpc>
            </a:pPr>
            <a:r>
              <a:rPr lang="en-US" altLang="en-US" sz="2000" dirty="0">
                <a:solidFill>
                  <a:srgbClr val="000000"/>
                </a:solidFill>
                <a:latin typeface="Helvetica" charset="0"/>
              </a:rPr>
              <a:t>Buyer personas are fictional, generalized representations of your ideal customers. They help you understand your customers (and prospective customers) better, and make it easier for you to tailor content to the specific needs, behaviors, and concerns of different groups.</a:t>
            </a:r>
          </a:p>
          <a:p>
            <a:pPr algn="just" eaLnBrk="1" hangingPunct="1">
              <a:lnSpc>
                <a:spcPct val="130000"/>
              </a:lnSpc>
            </a:pPr>
            <a:endParaRPr lang="en-US" altLang="en-US" sz="2000" dirty="0">
              <a:solidFill>
                <a:srgbClr val="000000"/>
              </a:solidFill>
              <a:latin typeface="Helvetica" charset="0"/>
            </a:endParaRPr>
          </a:p>
          <a:p>
            <a:pPr algn="just" eaLnBrk="1" hangingPunct="1">
              <a:lnSpc>
                <a:spcPct val="130000"/>
              </a:lnSpc>
            </a:pPr>
            <a:r>
              <a:rPr lang="en-US" altLang="en-US" sz="2000" dirty="0">
                <a:solidFill>
                  <a:srgbClr val="000000"/>
                </a:solidFill>
                <a:latin typeface="Helvetica" charset="0"/>
              </a:rPr>
              <a:t>The strongest buyer personas are based on market research as well as on insights you gather from your actual customer base (through surveys, interviews, etc.). Depending on your business, you could have as few as one or two personas, or as many as 10 or 20. (Note: If you’re new to personas, start small! You can always develop more personas later if needed.)</a:t>
            </a:r>
          </a:p>
        </p:txBody>
      </p:sp>
      <p:sp>
        <p:nvSpPr>
          <p:cNvPr id="6" name="Slide Number Placeholder 5"/>
          <p:cNvSpPr>
            <a:spLocks noGrp="1"/>
          </p:cNvSpPr>
          <p:nvPr>
            <p:ph type="sldNum" sz="quarter" idx="12"/>
          </p:nvPr>
        </p:nvSpPr>
        <p:spPr/>
        <p:txBody>
          <a:bodyPr/>
          <a:lstStyle/>
          <a:p>
            <a:fld id="{3324D7D8-FD69-2E4B-9A8E-E9EAB6C7BC74}" type="slidenum">
              <a:rPr lang="en-US" smtClean="0"/>
              <a:t>3</a:t>
            </a:fld>
            <a:endParaRPr lang="en-US"/>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277180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9000"/>
          </a:blip>
          <a:stretch>
            <a:fillRect/>
          </a:stretch>
        </p:blipFill>
        <p:spPr>
          <a:xfrm>
            <a:off x="-743245" y="2648345"/>
            <a:ext cx="14209202" cy="5222842"/>
          </a:xfrm>
          <a:prstGeom prst="rect">
            <a:avLst/>
          </a:prstGeom>
        </p:spPr>
      </p:pic>
      <p:sp>
        <p:nvSpPr>
          <p:cNvPr id="2" name="TextBox 2"/>
          <p:cNvSpPr txBox="1">
            <a:spLocks noChangeArrowheads="1"/>
          </p:cNvSpPr>
          <p:nvPr/>
        </p:nvSpPr>
        <p:spPr bwMode="auto">
          <a:xfrm>
            <a:off x="2550710" y="1007508"/>
            <a:ext cx="72771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What Are Negative Personas?</a:t>
            </a:r>
          </a:p>
        </p:txBody>
      </p:sp>
      <p:sp>
        <p:nvSpPr>
          <p:cNvPr id="3" name="TextBox 3"/>
          <p:cNvSpPr txBox="1">
            <a:spLocks noChangeArrowheads="1"/>
          </p:cNvSpPr>
          <p:nvPr/>
        </p:nvSpPr>
        <p:spPr bwMode="auto">
          <a:xfrm>
            <a:off x="1303361" y="1966557"/>
            <a:ext cx="9771797"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just" eaLnBrk="1" hangingPunct="1">
              <a:lnSpc>
                <a:spcPct val="130000"/>
              </a:lnSpc>
            </a:pPr>
            <a:r>
              <a:rPr lang="en-US" altLang="en-US" sz="2000" dirty="0">
                <a:solidFill>
                  <a:srgbClr val="000000"/>
                </a:solidFill>
                <a:latin typeface="Helvetica" charset="0"/>
              </a:rPr>
              <a:t>Whereas a buyer persona is a representation of an </a:t>
            </a:r>
            <a:r>
              <a:rPr lang="en-US" altLang="en-US" sz="2000" i="1" dirty="0">
                <a:solidFill>
                  <a:srgbClr val="000000"/>
                </a:solidFill>
                <a:latin typeface="Helvetica" charset="0"/>
              </a:rPr>
              <a:t>ideal</a:t>
            </a:r>
            <a:r>
              <a:rPr lang="en-US" altLang="en-US" sz="2000" dirty="0">
                <a:solidFill>
                  <a:srgbClr val="000000"/>
                </a:solidFill>
                <a:latin typeface="Helvetica" charset="0"/>
              </a:rPr>
              <a:t> customer, a negative -- or “exclusionary” -- persona is a representation of who you </a:t>
            </a:r>
            <a:r>
              <a:rPr lang="en-US" altLang="en-US" sz="2000" i="1" dirty="0">
                <a:solidFill>
                  <a:srgbClr val="000000"/>
                </a:solidFill>
                <a:latin typeface="Helvetica" charset="0"/>
              </a:rPr>
              <a:t>don’t</a:t>
            </a:r>
            <a:r>
              <a:rPr lang="en-US" altLang="en-US" sz="2000" dirty="0">
                <a:solidFill>
                  <a:srgbClr val="000000"/>
                </a:solidFill>
                <a:latin typeface="Helvetica" charset="0"/>
              </a:rPr>
              <a:t> want as a customer. </a:t>
            </a:r>
          </a:p>
          <a:p>
            <a:pPr algn="just" eaLnBrk="1" hangingPunct="1">
              <a:lnSpc>
                <a:spcPct val="130000"/>
              </a:lnSpc>
            </a:pPr>
            <a:endParaRPr lang="en-US" altLang="en-US" sz="2000" dirty="0">
              <a:solidFill>
                <a:srgbClr val="000000"/>
              </a:solidFill>
              <a:latin typeface="Helvetica" charset="0"/>
            </a:endParaRPr>
          </a:p>
          <a:p>
            <a:pPr algn="just" eaLnBrk="1" hangingPunct="1">
              <a:lnSpc>
                <a:spcPct val="130000"/>
              </a:lnSpc>
            </a:pPr>
            <a:r>
              <a:rPr lang="en-US" altLang="en-US" sz="2000" dirty="0">
                <a:solidFill>
                  <a:srgbClr val="000000"/>
                </a:solidFill>
                <a:latin typeface="Helvetica" charset="0"/>
              </a:rPr>
              <a:t>This could include, for example, professionals who are too advanced for your product or service, students who are only engaging with your content for research/knowledge, or potential customers who are just too expensive to acquire (because of a low average sale price, their propensity to churn, or their unlikeliness to purchase again from your company.)</a:t>
            </a:r>
          </a:p>
        </p:txBody>
      </p:sp>
      <p:sp>
        <p:nvSpPr>
          <p:cNvPr id="6" name="Slide Number Placeholder 5"/>
          <p:cNvSpPr>
            <a:spLocks noGrp="1"/>
          </p:cNvSpPr>
          <p:nvPr>
            <p:ph type="sldNum" sz="quarter" idx="12"/>
          </p:nvPr>
        </p:nvSpPr>
        <p:spPr/>
        <p:txBody>
          <a:bodyPr/>
          <a:lstStyle/>
          <a:p>
            <a:fld id="{3324D7D8-FD69-2E4B-9A8E-E9EAB6C7BC74}" type="slidenum">
              <a:rPr lang="en-US" smtClean="0"/>
              <a:t>4</a:t>
            </a:fld>
            <a:endParaRPr lang="en-US"/>
          </a:p>
        </p:txBody>
      </p:sp>
      <p:pic>
        <p:nvPicPr>
          <p:cNvPr id="5" name="Picture 4">
            <a:extLst>
              <a:ext uri="{FF2B5EF4-FFF2-40B4-BE49-F238E27FC236}">
                <a16:creationId xmlns:a16="http://schemas.microsoft.com/office/drawing/2014/main" id="{511CC6BC-C67F-BB25-B467-9AF1F0E0F955}"/>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441578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alphaModFix amt="9000"/>
          </a:blip>
          <a:stretch>
            <a:fillRect/>
          </a:stretch>
        </p:blipFill>
        <p:spPr>
          <a:xfrm>
            <a:off x="-743245" y="2648345"/>
            <a:ext cx="14209202" cy="5222842"/>
          </a:xfrm>
          <a:prstGeom prst="rect">
            <a:avLst/>
          </a:prstGeom>
        </p:spPr>
      </p:pic>
      <p:sp>
        <p:nvSpPr>
          <p:cNvPr id="2" name="TextBox 2"/>
          <p:cNvSpPr txBox="1">
            <a:spLocks noChangeArrowheads="1"/>
          </p:cNvSpPr>
          <p:nvPr/>
        </p:nvSpPr>
        <p:spPr bwMode="auto">
          <a:xfrm>
            <a:off x="2550710" y="1007508"/>
            <a:ext cx="72771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How Can You Use Personas?</a:t>
            </a:r>
          </a:p>
        </p:txBody>
      </p:sp>
      <p:sp>
        <p:nvSpPr>
          <p:cNvPr id="3" name="TextBox 3"/>
          <p:cNvSpPr txBox="1">
            <a:spLocks noChangeArrowheads="1"/>
          </p:cNvSpPr>
          <p:nvPr/>
        </p:nvSpPr>
        <p:spPr bwMode="auto">
          <a:xfrm>
            <a:off x="1303361" y="1966557"/>
            <a:ext cx="9771797"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130000"/>
              </a:lnSpc>
            </a:pPr>
            <a:r>
              <a:rPr lang="en-US" altLang="en-US" sz="2000" dirty="0">
                <a:latin typeface="Helvetica" charset="0"/>
              </a:rPr>
              <a:t>At the most basic level, personas allow you to personalize or target your marketing for different segments of your audience. For example, instead of sending the same lead nurturing emails to everyone in your database, you can segment by buyer persona and tailor your messaging according to what you know about those different personas.</a:t>
            </a:r>
          </a:p>
          <a:p>
            <a:pPr eaLnBrk="1" hangingPunct="1">
              <a:lnSpc>
                <a:spcPct val="130000"/>
              </a:lnSpc>
            </a:pPr>
            <a:endParaRPr lang="en-US" altLang="en-US" sz="2000" dirty="0">
              <a:latin typeface="Helvetica" charset="0"/>
            </a:endParaRPr>
          </a:p>
          <a:p>
            <a:pPr eaLnBrk="1" hangingPunct="1">
              <a:lnSpc>
                <a:spcPct val="130000"/>
              </a:lnSpc>
            </a:pPr>
            <a:r>
              <a:rPr lang="en-US" altLang="en-US" sz="2000" dirty="0">
                <a:latin typeface="Helvetica" charset="0"/>
              </a:rPr>
              <a:t>If you take the time to create negative personas, you’ll have the added advantage of being able to segment out the “bad apples” from the rest of your contacts, which can help you achieve a lower cost-per-lead and cost-per-customer (and see higher sales productivity).</a:t>
            </a:r>
          </a:p>
        </p:txBody>
      </p:sp>
      <p:sp>
        <p:nvSpPr>
          <p:cNvPr id="6" name="Slide Number Placeholder 5"/>
          <p:cNvSpPr>
            <a:spLocks noGrp="1"/>
          </p:cNvSpPr>
          <p:nvPr>
            <p:ph type="sldNum" sz="quarter" idx="12"/>
          </p:nvPr>
        </p:nvSpPr>
        <p:spPr/>
        <p:txBody>
          <a:bodyPr/>
          <a:lstStyle/>
          <a:p>
            <a:fld id="{3324D7D8-FD69-2E4B-9A8E-E9EAB6C7BC74}" type="slidenum">
              <a:rPr lang="en-US" smtClean="0"/>
              <a:t>5</a:t>
            </a:fld>
            <a:endParaRPr lang="en-US"/>
          </a:p>
        </p:txBody>
      </p:sp>
      <p:pic>
        <p:nvPicPr>
          <p:cNvPr id="5" name="Picture 4">
            <a:extLst>
              <a:ext uri="{FF2B5EF4-FFF2-40B4-BE49-F238E27FC236}">
                <a16:creationId xmlns:a16="http://schemas.microsoft.com/office/drawing/2014/main" id="{5BFB0D74-E93B-A6AF-05B1-95A1B84EDF4E}"/>
              </a:ext>
            </a:extLst>
          </p:cNvPr>
          <p:cNvPicPr>
            <a:picLocks noChangeAspect="1"/>
          </p:cNvPicPr>
          <p:nvPr/>
        </p:nvPicPr>
        <p:blipFill rotWithShape="1">
          <a:blip r:embed="rId4">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914530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a:spLocks noChangeArrowheads="1"/>
          </p:cNvSpPr>
          <p:nvPr/>
        </p:nvSpPr>
        <p:spPr bwMode="auto">
          <a:xfrm>
            <a:off x="2550710" y="1007508"/>
            <a:ext cx="72771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How Can You Use Personas?</a:t>
            </a:r>
          </a:p>
        </p:txBody>
      </p:sp>
      <p:sp>
        <p:nvSpPr>
          <p:cNvPr id="3" name="TextBox 3"/>
          <p:cNvSpPr txBox="1">
            <a:spLocks noChangeArrowheads="1"/>
          </p:cNvSpPr>
          <p:nvPr/>
        </p:nvSpPr>
        <p:spPr bwMode="auto">
          <a:xfrm>
            <a:off x="1303361" y="1966556"/>
            <a:ext cx="9955189" cy="2851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130000"/>
              </a:lnSpc>
            </a:pPr>
            <a:r>
              <a:rPr lang="en-US" altLang="en-US" sz="2000" dirty="0">
                <a:solidFill>
                  <a:srgbClr val="000000"/>
                </a:solidFill>
                <a:latin typeface="Helvetica" charset="0"/>
              </a:rPr>
              <a:t>When combined with lifecycle stage (i.e. how far along someone is in your sales cycle), buyer personas also allow you to map out and create highly targeted content.</a:t>
            </a:r>
          </a:p>
          <a:p>
            <a:pPr eaLnBrk="1" hangingPunct="1">
              <a:lnSpc>
                <a:spcPct val="130000"/>
              </a:lnSpc>
            </a:pPr>
            <a:endParaRPr lang="en-US" altLang="en-US" sz="2000" dirty="0">
              <a:solidFill>
                <a:srgbClr val="000000"/>
              </a:solidFill>
              <a:latin typeface="Helvetica" charset="0"/>
            </a:endParaRPr>
          </a:p>
          <a:p>
            <a:pPr eaLnBrk="1" hangingPunct="1">
              <a:lnSpc>
                <a:spcPct val="130000"/>
              </a:lnSpc>
            </a:pPr>
            <a:r>
              <a:rPr lang="en-US" altLang="en-US" sz="2000" dirty="0">
                <a:solidFill>
                  <a:srgbClr val="523F38"/>
                </a:solidFill>
                <a:latin typeface="Helvetica" panose="020B0604020202020204" pitchFamily="34" charset="0"/>
              </a:rPr>
              <a:t>In addition to knowing </a:t>
            </a:r>
            <a:r>
              <a:rPr lang="en-US" altLang="en-US" sz="2000" b="1" dirty="0">
                <a:solidFill>
                  <a:srgbClr val="523F38"/>
                </a:solidFill>
                <a:latin typeface="Helvetica" panose="020B0604020202020204" pitchFamily="34" charset="0"/>
              </a:rPr>
              <a:t>who</a:t>
            </a:r>
            <a:r>
              <a:rPr lang="en-US" altLang="en-US" sz="2000" dirty="0">
                <a:solidFill>
                  <a:srgbClr val="523F38"/>
                </a:solidFill>
                <a:latin typeface="Helvetica" panose="020B0604020202020204" pitchFamily="34" charset="0"/>
              </a:rPr>
              <a:t> someone is, you need to know </a:t>
            </a:r>
            <a:r>
              <a:rPr lang="en-US" altLang="en-US" sz="2000" b="1" dirty="0">
                <a:solidFill>
                  <a:srgbClr val="523F38"/>
                </a:solidFill>
                <a:latin typeface="Helvetica" panose="020B0604020202020204" pitchFamily="34" charset="0"/>
              </a:rPr>
              <a:t>where</a:t>
            </a:r>
            <a:r>
              <a:rPr lang="en-US" altLang="en-US" sz="2000" dirty="0">
                <a:solidFill>
                  <a:srgbClr val="523F38"/>
                </a:solidFill>
                <a:latin typeface="Helvetica" panose="020B0604020202020204" pitchFamily="34" charset="0"/>
              </a:rPr>
              <a:t> they are in the buying cycle ( i.e. how close are they to making a purchase?). This location in the buying cycle is known as a </a:t>
            </a:r>
            <a:r>
              <a:rPr lang="en-US" altLang="en-US" sz="2000" b="1" dirty="0">
                <a:solidFill>
                  <a:srgbClr val="523F38"/>
                </a:solidFill>
                <a:latin typeface="Helvetica" panose="020B0604020202020204" pitchFamily="34" charset="0"/>
              </a:rPr>
              <a:t>lifecycle stage</a:t>
            </a:r>
            <a:r>
              <a:rPr lang="en-US" altLang="en-US" sz="2000" dirty="0">
                <a:solidFill>
                  <a:srgbClr val="523F38"/>
                </a:solidFill>
                <a:latin typeface="Helvetica" panose="020B0604020202020204" pitchFamily="34" charset="0"/>
              </a:rPr>
              <a:t>.</a:t>
            </a:r>
          </a:p>
          <a:p>
            <a:pPr eaLnBrk="1" hangingPunct="1">
              <a:lnSpc>
                <a:spcPct val="130000"/>
              </a:lnSpc>
            </a:pPr>
            <a:endParaRPr lang="en-US" altLang="en-US" sz="2000" dirty="0">
              <a:solidFill>
                <a:srgbClr val="000000"/>
              </a:solidFill>
              <a:latin typeface="Helvetica" charset="0"/>
            </a:endParaRPr>
          </a:p>
        </p:txBody>
      </p:sp>
      <p:sp>
        <p:nvSpPr>
          <p:cNvPr id="7" name="Slide Number Placeholder 6"/>
          <p:cNvSpPr>
            <a:spLocks noGrp="1"/>
          </p:cNvSpPr>
          <p:nvPr>
            <p:ph type="sldNum" sz="quarter" idx="12"/>
          </p:nvPr>
        </p:nvSpPr>
        <p:spPr/>
        <p:txBody>
          <a:bodyPr/>
          <a:lstStyle/>
          <a:p>
            <a:fld id="{3324D7D8-FD69-2E4B-9A8E-E9EAB6C7BC74}" type="slidenum">
              <a:rPr lang="en-US" smtClean="0"/>
              <a:t>6</a:t>
            </a:fld>
            <a:endParaRPr lang="en-US"/>
          </a:p>
        </p:txBody>
      </p:sp>
      <p:sp>
        <p:nvSpPr>
          <p:cNvPr id="9" name="TextBox 3"/>
          <p:cNvSpPr txBox="1">
            <a:spLocks noChangeArrowheads="1"/>
          </p:cNvSpPr>
          <p:nvPr/>
        </p:nvSpPr>
        <p:spPr bwMode="auto">
          <a:xfrm>
            <a:off x="2072958" y="3929061"/>
            <a:ext cx="7459662" cy="343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lnSpc>
                <a:spcPct val="130000"/>
              </a:lnSpc>
            </a:pPr>
            <a:endParaRPr lang="en-US" altLang="en-US" sz="1400" dirty="0">
              <a:solidFill>
                <a:srgbClr val="523F38"/>
              </a:solidFill>
              <a:latin typeface="Helvetica" panose="020B0604020202020204" pitchFamily="34" charset="0"/>
            </a:endParaRPr>
          </a:p>
        </p:txBody>
      </p:sp>
      <p:pic>
        <p:nvPicPr>
          <p:cNvPr id="4" name="Picture 3">
            <a:extLst>
              <a:ext uri="{FF2B5EF4-FFF2-40B4-BE49-F238E27FC236}">
                <a16:creationId xmlns:a16="http://schemas.microsoft.com/office/drawing/2014/main" id="{206C62C4-7632-2534-AFE0-151B941495C8}"/>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104564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9000"/>
          </a:blip>
          <a:stretch>
            <a:fillRect/>
          </a:stretch>
        </p:blipFill>
        <p:spPr>
          <a:xfrm>
            <a:off x="-743245" y="2648345"/>
            <a:ext cx="14209202" cy="5222842"/>
          </a:xfrm>
          <a:prstGeom prst="rect">
            <a:avLst/>
          </a:prstGeom>
        </p:spPr>
      </p:pic>
      <p:sp>
        <p:nvSpPr>
          <p:cNvPr id="2" name="TextBox 2"/>
          <p:cNvSpPr txBox="1">
            <a:spLocks noChangeArrowheads="1"/>
          </p:cNvSpPr>
          <p:nvPr/>
        </p:nvSpPr>
        <p:spPr bwMode="auto">
          <a:xfrm>
            <a:off x="2550709" y="1007508"/>
            <a:ext cx="756228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How Do You Create Buyer Personas?</a:t>
            </a:r>
          </a:p>
        </p:txBody>
      </p:sp>
      <p:sp>
        <p:nvSpPr>
          <p:cNvPr id="3" name="TextBox 3"/>
          <p:cNvSpPr txBox="1">
            <a:spLocks noChangeArrowheads="1"/>
          </p:cNvSpPr>
          <p:nvPr/>
        </p:nvSpPr>
        <p:spPr bwMode="auto">
          <a:xfrm>
            <a:off x="1303361" y="1966557"/>
            <a:ext cx="9771797"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nSpc>
                <a:spcPct val="130000"/>
              </a:lnSpc>
              <a:defRPr/>
            </a:pPr>
            <a:r>
              <a:rPr lang="en-US" sz="2000" dirty="0">
                <a:latin typeface="Helvetica" charset="0"/>
                <a:cs typeface="Helvetica" charset="0"/>
              </a:rPr>
              <a:t>Buyer personas are created through research, surveys, and interviews of your target audience. That includes a mix of customers, prospects, and those outside of your contact database who might align with your target audience. </a:t>
            </a:r>
          </a:p>
          <a:p>
            <a:pPr>
              <a:lnSpc>
                <a:spcPct val="130000"/>
              </a:lnSpc>
              <a:defRPr/>
            </a:pPr>
            <a:endParaRPr lang="en-US" sz="2000" dirty="0">
              <a:latin typeface="Helvetica" charset="0"/>
              <a:cs typeface="Helvetica" charset="0"/>
            </a:endParaRPr>
          </a:p>
          <a:p>
            <a:pPr>
              <a:lnSpc>
                <a:spcPct val="130000"/>
              </a:lnSpc>
              <a:defRPr/>
            </a:pPr>
            <a:r>
              <a:rPr lang="en-US" sz="2000" dirty="0">
                <a:latin typeface="Helvetica" charset="0"/>
                <a:cs typeface="Helvetica" charset="0"/>
              </a:rPr>
              <a:t>Here are some practical methods for gathering the information you need to develop personas:</a:t>
            </a:r>
          </a:p>
          <a:p>
            <a:pPr>
              <a:lnSpc>
                <a:spcPct val="130000"/>
              </a:lnSpc>
              <a:defRPr/>
            </a:pPr>
            <a:endParaRPr lang="en-US" sz="2000" dirty="0">
              <a:latin typeface="Helvetica" charset="0"/>
              <a:cs typeface="Helvetica" charset="0"/>
            </a:endParaRPr>
          </a:p>
          <a:p>
            <a:pPr marL="285750" indent="-285750" algn="just">
              <a:lnSpc>
                <a:spcPct val="130000"/>
              </a:lnSpc>
              <a:buFont typeface="Arial"/>
              <a:buChar char="•"/>
              <a:defRPr/>
            </a:pPr>
            <a:r>
              <a:rPr lang="en-US" sz="2000" dirty="0">
                <a:latin typeface="Helvetica" charset="0"/>
                <a:cs typeface="Helvetica" charset="0"/>
              </a:rPr>
              <a:t>Interview customers either in person or over the phone to discover what they like about your product or service.</a:t>
            </a:r>
          </a:p>
        </p:txBody>
      </p:sp>
      <p:sp>
        <p:nvSpPr>
          <p:cNvPr id="6" name="Slide Number Placeholder 5"/>
          <p:cNvSpPr>
            <a:spLocks noGrp="1"/>
          </p:cNvSpPr>
          <p:nvPr>
            <p:ph type="sldNum" sz="quarter" idx="12"/>
          </p:nvPr>
        </p:nvSpPr>
        <p:spPr/>
        <p:txBody>
          <a:bodyPr/>
          <a:lstStyle/>
          <a:p>
            <a:fld id="{3324D7D8-FD69-2E4B-9A8E-E9EAB6C7BC74}" type="slidenum">
              <a:rPr lang="en-US" smtClean="0"/>
              <a:t>7</a:t>
            </a:fld>
            <a:endParaRPr lang="en-US"/>
          </a:p>
        </p:txBody>
      </p:sp>
      <p:pic>
        <p:nvPicPr>
          <p:cNvPr id="5" name="Picture 4">
            <a:extLst>
              <a:ext uri="{FF2B5EF4-FFF2-40B4-BE49-F238E27FC236}">
                <a16:creationId xmlns:a16="http://schemas.microsoft.com/office/drawing/2014/main" id="{5233B7D0-7DBB-BF6F-BBE2-FDB3DD8A28B6}"/>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087881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9000"/>
          </a:blip>
          <a:stretch>
            <a:fillRect/>
          </a:stretch>
        </p:blipFill>
        <p:spPr>
          <a:xfrm>
            <a:off x="-743245" y="2648345"/>
            <a:ext cx="14209202" cy="5222842"/>
          </a:xfrm>
          <a:prstGeom prst="rect">
            <a:avLst/>
          </a:prstGeom>
        </p:spPr>
      </p:pic>
      <p:sp>
        <p:nvSpPr>
          <p:cNvPr id="2" name="TextBox 2"/>
          <p:cNvSpPr txBox="1">
            <a:spLocks noChangeArrowheads="1"/>
          </p:cNvSpPr>
          <p:nvPr/>
        </p:nvSpPr>
        <p:spPr bwMode="auto">
          <a:xfrm>
            <a:off x="2550709" y="1007508"/>
            <a:ext cx="756228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How Do You Create Buyer Personas?</a:t>
            </a:r>
          </a:p>
        </p:txBody>
      </p:sp>
      <p:sp>
        <p:nvSpPr>
          <p:cNvPr id="3" name="TextBox 3"/>
          <p:cNvSpPr txBox="1">
            <a:spLocks noChangeArrowheads="1"/>
          </p:cNvSpPr>
          <p:nvPr/>
        </p:nvSpPr>
        <p:spPr bwMode="auto">
          <a:xfrm>
            <a:off x="1303361" y="1966557"/>
            <a:ext cx="9771797"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nSpc>
                <a:spcPct val="130000"/>
              </a:lnSpc>
              <a:defRPr/>
            </a:pPr>
            <a:r>
              <a:rPr lang="en-US" sz="2000" dirty="0">
                <a:latin typeface="Helvetica" charset="0"/>
                <a:cs typeface="Helvetica" charset="0"/>
              </a:rPr>
              <a:t>Buyer personas are created through research, surveys, and interviews of your target audience. That includes a mix of customers, prospects, and those outside of your contact database who might align with your target audience. </a:t>
            </a:r>
          </a:p>
          <a:p>
            <a:pPr>
              <a:lnSpc>
                <a:spcPct val="130000"/>
              </a:lnSpc>
              <a:defRPr/>
            </a:pPr>
            <a:endParaRPr lang="en-US" sz="2000" dirty="0">
              <a:latin typeface="Helvetica" charset="0"/>
              <a:cs typeface="Helvetica" charset="0"/>
            </a:endParaRPr>
          </a:p>
          <a:p>
            <a:pPr>
              <a:lnSpc>
                <a:spcPct val="130000"/>
              </a:lnSpc>
              <a:defRPr/>
            </a:pPr>
            <a:r>
              <a:rPr lang="en-US" sz="2000" dirty="0">
                <a:latin typeface="Helvetica" charset="0"/>
                <a:cs typeface="Helvetica" charset="0"/>
              </a:rPr>
              <a:t>Here are some practical methods for gathering the information you need to develop personas:</a:t>
            </a:r>
          </a:p>
          <a:p>
            <a:pPr>
              <a:lnSpc>
                <a:spcPct val="130000"/>
              </a:lnSpc>
              <a:defRPr/>
            </a:pPr>
            <a:endParaRPr lang="en-US" sz="2000" dirty="0">
              <a:latin typeface="Helvetica" charset="0"/>
              <a:cs typeface="Helvetica" charset="0"/>
            </a:endParaRPr>
          </a:p>
          <a:p>
            <a:pPr marL="285750" indent="-285750" algn="just">
              <a:lnSpc>
                <a:spcPct val="130000"/>
              </a:lnSpc>
              <a:buFont typeface="Arial"/>
              <a:buChar char="•"/>
              <a:defRPr/>
            </a:pPr>
            <a:r>
              <a:rPr lang="en-US" sz="2000" dirty="0">
                <a:latin typeface="Helvetica" charset="0"/>
                <a:cs typeface="Helvetica" charset="0"/>
              </a:rPr>
              <a:t>Interview customers either in person or over the phone to discover what they like about your product or service.</a:t>
            </a:r>
          </a:p>
        </p:txBody>
      </p:sp>
      <p:sp>
        <p:nvSpPr>
          <p:cNvPr id="6" name="Slide Number Placeholder 5"/>
          <p:cNvSpPr>
            <a:spLocks noGrp="1"/>
          </p:cNvSpPr>
          <p:nvPr>
            <p:ph type="sldNum" sz="quarter" idx="12"/>
          </p:nvPr>
        </p:nvSpPr>
        <p:spPr/>
        <p:txBody>
          <a:bodyPr/>
          <a:lstStyle/>
          <a:p>
            <a:fld id="{3324D7D8-FD69-2E4B-9A8E-E9EAB6C7BC74}" type="slidenum">
              <a:rPr lang="en-US" smtClean="0"/>
              <a:t>8</a:t>
            </a:fld>
            <a:endParaRPr lang="en-US"/>
          </a:p>
        </p:txBody>
      </p:sp>
      <p:pic>
        <p:nvPicPr>
          <p:cNvPr id="5" name="Picture 4">
            <a:extLst>
              <a:ext uri="{FF2B5EF4-FFF2-40B4-BE49-F238E27FC236}">
                <a16:creationId xmlns:a16="http://schemas.microsoft.com/office/drawing/2014/main" id="{C63A6A41-D5AF-D4C0-4C86-7FC4CED1865A}"/>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68460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9000"/>
          </a:blip>
          <a:stretch>
            <a:fillRect/>
          </a:stretch>
        </p:blipFill>
        <p:spPr>
          <a:xfrm>
            <a:off x="-743245" y="2648345"/>
            <a:ext cx="14209202" cy="5222842"/>
          </a:xfrm>
          <a:prstGeom prst="rect">
            <a:avLst/>
          </a:prstGeom>
        </p:spPr>
      </p:pic>
      <p:sp>
        <p:nvSpPr>
          <p:cNvPr id="2" name="TextBox 2"/>
          <p:cNvSpPr txBox="1">
            <a:spLocks noChangeArrowheads="1"/>
          </p:cNvSpPr>
          <p:nvPr/>
        </p:nvSpPr>
        <p:spPr bwMode="auto">
          <a:xfrm>
            <a:off x="2493416" y="474684"/>
            <a:ext cx="756228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b="1" dirty="0">
                <a:latin typeface="Helvetica" charset="0"/>
              </a:rPr>
              <a:t>How Do You Create Buyer Personas?</a:t>
            </a:r>
          </a:p>
          <a:p>
            <a:pPr algn="ctr" eaLnBrk="1" hangingPunct="1"/>
            <a:r>
              <a:rPr lang="en-US" altLang="en-US" sz="1600" dirty="0">
                <a:latin typeface="Helvetica" charset="0"/>
              </a:rPr>
              <a:t>(continued)</a:t>
            </a:r>
          </a:p>
        </p:txBody>
      </p:sp>
      <p:sp>
        <p:nvSpPr>
          <p:cNvPr id="3" name="TextBox 3"/>
          <p:cNvSpPr txBox="1">
            <a:spLocks noChangeArrowheads="1"/>
          </p:cNvSpPr>
          <p:nvPr/>
        </p:nvSpPr>
        <p:spPr bwMode="auto">
          <a:xfrm>
            <a:off x="1248769" y="1305681"/>
            <a:ext cx="10051576" cy="6093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130000"/>
              </a:lnSpc>
              <a:buFont typeface="Arial" charset="0"/>
              <a:buChar char="•"/>
            </a:pPr>
            <a:r>
              <a:rPr lang="en-US" altLang="en-US" sz="2000" dirty="0">
                <a:solidFill>
                  <a:srgbClr val="000000"/>
                </a:solidFill>
                <a:latin typeface="Helvetica" charset="0"/>
              </a:rPr>
              <a:t> Look through your contacts database to uncover trends about how certain leads or customers find and consume your content.</a:t>
            </a:r>
          </a:p>
          <a:p>
            <a:pPr eaLnBrk="1" hangingPunct="1">
              <a:lnSpc>
                <a:spcPct val="130000"/>
              </a:lnSpc>
              <a:buFont typeface="Arial" charset="0"/>
              <a:buChar char="•"/>
            </a:pPr>
            <a:endParaRPr lang="en-US" altLang="en-US" sz="2000" dirty="0">
              <a:solidFill>
                <a:srgbClr val="000000"/>
              </a:solidFill>
              <a:latin typeface="Helvetica" charset="0"/>
            </a:endParaRPr>
          </a:p>
          <a:p>
            <a:pPr algn="just" eaLnBrk="1" hangingPunct="1">
              <a:lnSpc>
                <a:spcPct val="130000"/>
              </a:lnSpc>
              <a:buFont typeface="Arial" charset="0"/>
              <a:buChar char="•"/>
            </a:pPr>
            <a:r>
              <a:rPr lang="en-US" altLang="en-US" sz="2000" dirty="0">
                <a:solidFill>
                  <a:srgbClr val="000000"/>
                </a:solidFill>
                <a:latin typeface="Helvetica" charset="0"/>
              </a:rPr>
              <a:t> When creating forms to use on your website, use form fields that capture important persona information. (For example, if all of your personas vary based on company size, ask each lead for information about company size on your forms. You could also gather information on what forms of social media your leads use by asking a question about social media accounts.)</a:t>
            </a:r>
          </a:p>
          <a:p>
            <a:pPr eaLnBrk="1" hangingPunct="1">
              <a:lnSpc>
                <a:spcPct val="130000"/>
              </a:lnSpc>
              <a:buFont typeface="Arial" charset="0"/>
              <a:buChar char="•"/>
            </a:pPr>
            <a:endParaRPr lang="en-US" altLang="en-US" sz="2000" dirty="0">
              <a:solidFill>
                <a:srgbClr val="000000"/>
              </a:solidFill>
              <a:latin typeface="Helvetica" charset="0"/>
            </a:endParaRPr>
          </a:p>
          <a:p>
            <a:pPr eaLnBrk="1" hangingPunct="1">
              <a:lnSpc>
                <a:spcPct val="130000"/>
              </a:lnSpc>
              <a:buFont typeface="Arial" charset="0"/>
              <a:buChar char="•"/>
            </a:pPr>
            <a:r>
              <a:rPr lang="en-US" altLang="en-US" sz="2000" dirty="0">
                <a:solidFill>
                  <a:srgbClr val="000000"/>
                </a:solidFill>
                <a:latin typeface="Helvetica" charset="0"/>
              </a:rPr>
              <a:t> Take into consideration your sales team's feedback on the leads they are interacting with most. (What types of sales cycles does your sales team work with? What generalizations can they make about the different types of customers you serve best?)</a:t>
            </a:r>
          </a:p>
          <a:p>
            <a:pPr eaLnBrk="1" hangingPunct="1">
              <a:lnSpc>
                <a:spcPct val="130000"/>
              </a:lnSpc>
              <a:buFont typeface="Arial" charset="0"/>
              <a:buChar char="•"/>
            </a:pPr>
            <a:endParaRPr lang="en-US" altLang="en-US" sz="2000" dirty="0">
              <a:solidFill>
                <a:srgbClr val="000000"/>
              </a:solidFill>
              <a:latin typeface="Helvetica" charset="0"/>
            </a:endParaRPr>
          </a:p>
          <a:p>
            <a:pPr eaLnBrk="1" hangingPunct="1">
              <a:lnSpc>
                <a:spcPct val="130000"/>
              </a:lnSpc>
            </a:pPr>
            <a:endParaRPr lang="en-US" altLang="en-US" sz="2000" dirty="0">
              <a:solidFill>
                <a:srgbClr val="000000"/>
              </a:solidFill>
              <a:latin typeface="Helvetica" charset="0"/>
            </a:endParaRPr>
          </a:p>
          <a:p>
            <a:pPr eaLnBrk="1" hangingPunct="1">
              <a:lnSpc>
                <a:spcPct val="130000"/>
              </a:lnSpc>
            </a:pPr>
            <a:endParaRPr lang="en-US" altLang="en-US" sz="2000" dirty="0">
              <a:solidFill>
                <a:srgbClr val="000000"/>
              </a:solidFill>
              <a:latin typeface="Helvetica" charset="0"/>
            </a:endParaRPr>
          </a:p>
        </p:txBody>
      </p:sp>
      <p:sp>
        <p:nvSpPr>
          <p:cNvPr id="6" name="Slide Number Placeholder 5"/>
          <p:cNvSpPr>
            <a:spLocks noGrp="1"/>
          </p:cNvSpPr>
          <p:nvPr>
            <p:ph type="sldNum" sz="quarter" idx="12"/>
          </p:nvPr>
        </p:nvSpPr>
        <p:spPr/>
        <p:txBody>
          <a:bodyPr/>
          <a:lstStyle/>
          <a:p>
            <a:fld id="{3324D7D8-FD69-2E4B-9A8E-E9EAB6C7BC74}" type="slidenum">
              <a:rPr lang="en-US" smtClean="0"/>
              <a:t>9</a:t>
            </a:fld>
            <a:endParaRPr lang="en-US"/>
          </a:p>
        </p:txBody>
      </p:sp>
      <p:pic>
        <p:nvPicPr>
          <p:cNvPr id="5" name="Picture 4">
            <a:extLst>
              <a:ext uri="{FF2B5EF4-FFF2-40B4-BE49-F238E27FC236}">
                <a16:creationId xmlns:a16="http://schemas.microsoft.com/office/drawing/2014/main" id="{2D3B9E86-A955-DED0-7FFE-941DA2D7DF8A}"/>
              </a:ext>
            </a:extLst>
          </p:cNvPr>
          <p:cNvPicPr>
            <a:picLocks noChangeAspect="1"/>
          </p:cNvPicPr>
          <p:nvPr/>
        </p:nvPicPr>
        <p:blipFill rotWithShape="1">
          <a:blip r:embed="rId3">
            <a:extLst>
              <a:ext uri="{28A0092B-C50C-407E-A947-70E740481C1C}">
                <a14:useLocalDpi xmlns:a14="http://schemas.microsoft.com/office/drawing/2010/main" val="0"/>
              </a:ext>
            </a:extLst>
          </a:blip>
          <a:srcRect t="-7184" b="25962"/>
          <a:stretch/>
        </p:blipFill>
        <p:spPr>
          <a:xfrm>
            <a:off x="0" y="6265454"/>
            <a:ext cx="1148536" cy="546916"/>
          </a:xfrm>
          <a:prstGeom prst="rect">
            <a:avLst/>
          </a:prstGeom>
        </p:spPr>
      </p:pic>
    </p:spTree>
    <p:extLst>
      <p:ext uri="{BB962C8B-B14F-4D97-AF65-F5344CB8AC3E}">
        <p14:creationId xmlns:p14="http://schemas.microsoft.com/office/powerpoint/2010/main" val="14105352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549</TotalTime>
  <Words>1596</Words>
  <Application>Microsoft Office PowerPoint</Application>
  <PresentationFormat>Widescreen</PresentationFormat>
  <Paragraphs>234</Paragraphs>
  <Slides>23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GeoLyn Mantei</cp:lastModifiedBy>
  <cp:revision>27</cp:revision>
  <dcterms:created xsi:type="dcterms:W3CDTF">2016-07-07T13:52:20Z</dcterms:created>
  <dcterms:modified xsi:type="dcterms:W3CDTF">2023-06-13T20:05:56Z</dcterms:modified>
</cp:coreProperties>
</file>