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1" r:id="rId1"/>
  </p:sldMasterIdLst>
  <p:notesMasterIdLst>
    <p:notesMasterId r:id="rId292"/>
  </p:notesMasterIdLst>
  <p:sldIdLst>
    <p:sldId id="256" r:id="rId2"/>
    <p:sldId id="260" r:id="rId3"/>
    <p:sldId id="261" r:id="rId4"/>
    <p:sldId id="262" r:id="rId5"/>
    <p:sldId id="263" r:id="rId6"/>
    <p:sldId id="299" r:id="rId7"/>
    <p:sldId id="300" r:id="rId8"/>
    <p:sldId id="547" r:id="rId9"/>
    <p:sldId id="259"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3" r:id="rId97"/>
    <p:sldId id="354" r:id="rId98"/>
    <p:sldId id="355" r:id="rId99"/>
    <p:sldId id="356" r:id="rId100"/>
    <p:sldId id="357" r:id="rId101"/>
    <p:sldId id="358" r:id="rId102"/>
    <p:sldId id="359" r:id="rId103"/>
    <p:sldId id="360" r:id="rId104"/>
    <p:sldId id="361" r:id="rId105"/>
    <p:sldId id="362" r:id="rId106"/>
    <p:sldId id="363" r:id="rId107"/>
    <p:sldId id="364" r:id="rId108"/>
    <p:sldId id="365" r:id="rId109"/>
    <p:sldId id="366" r:id="rId110"/>
    <p:sldId id="367" r:id="rId111"/>
    <p:sldId id="368" r:id="rId112"/>
    <p:sldId id="369" r:id="rId113"/>
    <p:sldId id="370" r:id="rId114"/>
    <p:sldId id="371" r:id="rId115"/>
    <p:sldId id="372" r:id="rId116"/>
    <p:sldId id="373" r:id="rId117"/>
    <p:sldId id="374" r:id="rId118"/>
    <p:sldId id="375" r:id="rId119"/>
    <p:sldId id="376" r:id="rId120"/>
    <p:sldId id="377" r:id="rId121"/>
    <p:sldId id="378" r:id="rId122"/>
    <p:sldId id="379" r:id="rId123"/>
    <p:sldId id="380" r:id="rId124"/>
    <p:sldId id="381" r:id="rId125"/>
    <p:sldId id="382" r:id="rId126"/>
    <p:sldId id="383" r:id="rId127"/>
    <p:sldId id="384" r:id="rId128"/>
    <p:sldId id="385" r:id="rId129"/>
    <p:sldId id="386" r:id="rId130"/>
    <p:sldId id="387" r:id="rId131"/>
    <p:sldId id="388" r:id="rId132"/>
    <p:sldId id="389" r:id="rId133"/>
    <p:sldId id="390" r:id="rId134"/>
    <p:sldId id="391" r:id="rId135"/>
    <p:sldId id="392" r:id="rId136"/>
    <p:sldId id="393" r:id="rId137"/>
    <p:sldId id="394" r:id="rId138"/>
    <p:sldId id="395" r:id="rId139"/>
    <p:sldId id="396" r:id="rId140"/>
    <p:sldId id="397" r:id="rId141"/>
    <p:sldId id="398" r:id="rId142"/>
    <p:sldId id="399" r:id="rId143"/>
    <p:sldId id="400" r:id="rId144"/>
    <p:sldId id="401" r:id="rId145"/>
    <p:sldId id="402" r:id="rId146"/>
    <p:sldId id="403" r:id="rId147"/>
    <p:sldId id="404" r:id="rId148"/>
    <p:sldId id="405" r:id="rId149"/>
    <p:sldId id="406" r:id="rId150"/>
    <p:sldId id="407" r:id="rId151"/>
    <p:sldId id="408" r:id="rId152"/>
    <p:sldId id="409" r:id="rId153"/>
    <p:sldId id="410" r:id="rId154"/>
    <p:sldId id="411" r:id="rId155"/>
    <p:sldId id="412" r:id="rId156"/>
    <p:sldId id="413" r:id="rId157"/>
    <p:sldId id="414" r:id="rId158"/>
    <p:sldId id="415" r:id="rId159"/>
    <p:sldId id="416" r:id="rId160"/>
    <p:sldId id="417" r:id="rId161"/>
    <p:sldId id="418" r:id="rId162"/>
    <p:sldId id="419" r:id="rId163"/>
    <p:sldId id="420" r:id="rId164"/>
    <p:sldId id="421" r:id="rId165"/>
    <p:sldId id="422" r:id="rId166"/>
    <p:sldId id="423" r:id="rId167"/>
    <p:sldId id="424" r:id="rId168"/>
    <p:sldId id="425" r:id="rId169"/>
    <p:sldId id="426" r:id="rId170"/>
    <p:sldId id="427" r:id="rId171"/>
    <p:sldId id="428" r:id="rId172"/>
    <p:sldId id="429" r:id="rId173"/>
    <p:sldId id="430" r:id="rId174"/>
    <p:sldId id="431" r:id="rId175"/>
    <p:sldId id="432" r:id="rId176"/>
    <p:sldId id="433" r:id="rId177"/>
    <p:sldId id="434" r:id="rId178"/>
    <p:sldId id="435" r:id="rId179"/>
    <p:sldId id="436" r:id="rId180"/>
    <p:sldId id="437" r:id="rId181"/>
    <p:sldId id="438" r:id="rId182"/>
    <p:sldId id="439" r:id="rId183"/>
    <p:sldId id="440" r:id="rId184"/>
    <p:sldId id="441" r:id="rId185"/>
    <p:sldId id="442" r:id="rId186"/>
    <p:sldId id="443" r:id="rId187"/>
    <p:sldId id="444" r:id="rId188"/>
    <p:sldId id="445" r:id="rId189"/>
    <p:sldId id="446" r:id="rId190"/>
    <p:sldId id="447" r:id="rId191"/>
    <p:sldId id="448" r:id="rId192"/>
    <p:sldId id="449" r:id="rId193"/>
    <p:sldId id="450" r:id="rId194"/>
    <p:sldId id="451" r:id="rId195"/>
    <p:sldId id="452" r:id="rId196"/>
    <p:sldId id="453" r:id="rId197"/>
    <p:sldId id="454" r:id="rId198"/>
    <p:sldId id="455" r:id="rId199"/>
    <p:sldId id="456" r:id="rId200"/>
    <p:sldId id="457" r:id="rId201"/>
    <p:sldId id="458" r:id="rId202"/>
    <p:sldId id="459" r:id="rId203"/>
    <p:sldId id="460" r:id="rId204"/>
    <p:sldId id="461" r:id="rId205"/>
    <p:sldId id="462" r:id="rId206"/>
    <p:sldId id="463" r:id="rId207"/>
    <p:sldId id="464" r:id="rId208"/>
    <p:sldId id="465" r:id="rId209"/>
    <p:sldId id="466" r:id="rId210"/>
    <p:sldId id="467" r:id="rId211"/>
    <p:sldId id="468" r:id="rId212"/>
    <p:sldId id="469" r:id="rId213"/>
    <p:sldId id="470" r:id="rId214"/>
    <p:sldId id="471" r:id="rId215"/>
    <p:sldId id="472" r:id="rId216"/>
    <p:sldId id="473" r:id="rId217"/>
    <p:sldId id="474" r:id="rId218"/>
    <p:sldId id="475" r:id="rId219"/>
    <p:sldId id="476" r:id="rId220"/>
    <p:sldId id="477" r:id="rId221"/>
    <p:sldId id="478" r:id="rId222"/>
    <p:sldId id="479" r:id="rId223"/>
    <p:sldId id="480" r:id="rId224"/>
    <p:sldId id="481" r:id="rId225"/>
    <p:sldId id="482" r:id="rId226"/>
    <p:sldId id="483" r:id="rId227"/>
    <p:sldId id="484" r:id="rId228"/>
    <p:sldId id="485" r:id="rId229"/>
    <p:sldId id="486" r:id="rId230"/>
    <p:sldId id="487" r:id="rId231"/>
    <p:sldId id="488" r:id="rId232"/>
    <p:sldId id="489" r:id="rId233"/>
    <p:sldId id="490" r:id="rId234"/>
    <p:sldId id="491" r:id="rId235"/>
    <p:sldId id="492" r:id="rId236"/>
    <p:sldId id="493" r:id="rId237"/>
    <p:sldId id="494" r:id="rId238"/>
    <p:sldId id="495" r:id="rId239"/>
    <p:sldId id="496" r:id="rId240"/>
    <p:sldId id="497" r:id="rId241"/>
    <p:sldId id="498" r:id="rId242"/>
    <p:sldId id="499" r:id="rId243"/>
    <p:sldId id="500" r:id="rId244"/>
    <p:sldId id="501" r:id="rId245"/>
    <p:sldId id="502" r:id="rId246"/>
    <p:sldId id="503" r:id="rId247"/>
    <p:sldId id="504" r:id="rId248"/>
    <p:sldId id="505" r:id="rId249"/>
    <p:sldId id="506" r:id="rId250"/>
    <p:sldId id="507" r:id="rId251"/>
    <p:sldId id="508" r:id="rId252"/>
    <p:sldId id="509" r:id="rId253"/>
    <p:sldId id="510" r:id="rId254"/>
    <p:sldId id="511" r:id="rId255"/>
    <p:sldId id="512" r:id="rId256"/>
    <p:sldId id="513" r:id="rId257"/>
    <p:sldId id="514" r:id="rId258"/>
    <p:sldId id="515" r:id="rId259"/>
    <p:sldId id="516" r:id="rId260"/>
    <p:sldId id="517" r:id="rId261"/>
    <p:sldId id="518" r:id="rId262"/>
    <p:sldId id="519" r:id="rId263"/>
    <p:sldId id="520" r:id="rId264"/>
    <p:sldId id="521" r:id="rId265"/>
    <p:sldId id="522" r:id="rId266"/>
    <p:sldId id="523" r:id="rId267"/>
    <p:sldId id="524" r:id="rId268"/>
    <p:sldId id="525" r:id="rId269"/>
    <p:sldId id="526" r:id="rId270"/>
    <p:sldId id="527" r:id="rId271"/>
    <p:sldId id="528" r:id="rId272"/>
    <p:sldId id="529" r:id="rId273"/>
    <p:sldId id="530" r:id="rId274"/>
    <p:sldId id="531" r:id="rId275"/>
    <p:sldId id="532" r:id="rId276"/>
    <p:sldId id="533" r:id="rId277"/>
    <p:sldId id="534" r:id="rId278"/>
    <p:sldId id="535" r:id="rId279"/>
    <p:sldId id="536" r:id="rId280"/>
    <p:sldId id="537" r:id="rId281"/>
    <p:sldId id="548" r:id="rId282"/>
    <p:sldId id="538" r:id="rId283"/>
    <p:sldId id="539" r:id="rId284"/>
    <p:sldId id="540" r:id="rId285"/>
    <p:sldId id="541" r:id="rId286"/>
    <p:sldId id="542" r:id="rId287"/>
    <p:sldId id="543" r:id="rId288"/>
    <p:sldId id="544" r:id="rId289"/>
    <p:sldId id="545" r:id="rId290"/>
    <p:sldId id="546" r:id="rId29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1DA"/>
    <a:srgbClr val="FF0D97"/>
    <a:srgbClr val="0000CC"/>
    <a:srgbClr val="003635"/>
    <a:srgbClr val="9EFF29"/>
    <a:srgbClr val="C80064"/>
    <a:srgbClr val="C33A1F"/>
    <a:srgbClr val="FF2549"/>
    <a:srgbClr val="007033"/>
    <a:srgbClr val="D637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57" autoAdjust="0"/>
  </p:normalViewPr>
  <p:slideViewPr>
    <p:cSldViewPr snapToGrid="0">
      <p:cViewPr varScale="1">
        <p:scale>
          <a:sx n="139" d="100"/>
          <a:sy n="139" d="100"/>
        </p:scale>
        <p:origin x="726" y="120"/>
      </p:cViewPr>
      <p:guideLst>
        <p:guide orient="horz" pos="1620"/>
        <p:guide pos="2880"/>
      </p:guideLst>
    </p:cSldViewPr>
  </p:slideViewPr>
  <p:outlineViewPr>
    <p:cViewPr>
      <p:scale>
        <a:sx n="33" d="100"/>
        <a:sy n="33" d="100"/>
      </p:scale>
      <p:origin x="0" y="-3240"/>
    </p:cViewPr>
  </p:outlin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71" Type="http://schemas.openxmlformats.org/officeDocument/2006/relationships/slide" Target="slides/slide270.xml"/><Relationship Id="rId276" Type="http://schemas.openxmlformats.org/officeDocument/2006/relationships/slide" Target="slides/slide275.xml"/><Relationship Id="rId292" Type="http://schemas.openxmlformats.org/officeDocument/2006/relationships/notesMaster" Target="notesMasters/notesMaster1.xml"/><Relationship Id="rId297" Type="http://schemas.microsoft.com/office/2015/10/relationships/revisionInfo" Target="revisionInfo.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slide" Target="slides/slide265.xml"/><Relationship Id="rId287" Type="http://schemas.openxmlformats.org/officeDocument/2006/relationships/slide" Target="slides/slide286.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282" Type="http://schemas.openxmlformats.org/officeDocument/2006/relationships/slide" Target="slides/slide28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77" Type="http://schemas.openxmlformats.org/officeDocument/2006/relationships/slide" Target="slides/slide276.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9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viewProps" Target="viewProps.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theme" Target="theme/theme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tableStyles" Target="tableStyles.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t>4/6/2026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t>‹#›</a:t>
            </a:fld>
            <a:endParaRPr lang="en-US"/>
          </a:p>
        </p:txBody>
      </p:sp>
    </p:spTree>
    <p:extLst>
      <p:ext uri="{BB962C8B-B14F-4D97-AF65-F5344CB8AC3E}">
        <p14:creationId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375"/>
            <a:ext cx="6858000" cy="17907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7877276-752E-4587-9DC5-B67B8B577763}"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3E5F1C-CFA2-4537-9894-0369D0995654}" type="slidenum">
              <a:rPr lang="en-US" smtClean="0"/>
              <a:t>‹#›</a:t>
            </a:fld>
            <a:endParaRPr lang="en-US"/>
          </a:p>
        </p:txBody>
      </p:sp>
    </p:spTree>
    <p:extLst>
      <p:ext uri="{BB962C8B-B14F-4D97-AF65-F5344CB8AC3E}">
        <p14:creationId xmlns:p14="http://schemas.microsoft.com/office/powerpoint/2010/main" val="835129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877276-752E-4587-9DC5-B67B8B577763}"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3E5F1C-CFA2-4537-9894-0369D0995654}" type="slidenum">
              <a:rPr lang="en-US" smtClean="0"/>
              <a:t>‹#›</a:t>
            </a:fld>
            <a:endParaRPr lang="en-US"/>
          </a:p>
        </p:txBody>
      </p:sp>
    </p:spTree>
    <p:extLst>
      <p:ext uri="{BB962C8B-B14F-4D97-AF65-F5344CB8AC3E}">
        <p14:creationId xmlns:p14="http://schemas.microsoft.com/office/powerpoint/2010/main" val="3690308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4638"/>
            <a:ext cx="1971675" cy="43576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274638"/>
            <a:ext cx="5762625" cy="43576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877276-752E-4587-9DC5-B67B8B577763}"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3E5F1C-CFA2-4537-9894-0369D0995654}" type="slidenum">
              <a:rPr lang="en-US" smtClean="0"/>
              <a:t>‹#›</a:t>
            </a:fld>
            <a:endParaRPr lang="en-US"/>
          </a:p>
        </p:txBody>
      </p:sp>
    </p:spTree>
    <p:extLst>
      <p:ext uri="{BB962C8B-B14F-4D97-AF65-F5344CB8AC3E}">
        <p14:creationId xmlns:p14="http://schemas.microsoft.com/office/powerpoint/2010/main" val="2664972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877276-752E-4587-9DC5-B67B8B577763}"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3E5F1C-CFA2-4537-9894-0369D0995654}" type="slidenum">
              <a:rPr lang="en-US" smtClean="0"/>
              <a:t>‹#›</a:t>
            </a:fld>
            <a:endParaRPr lang="en-US"/>
          </a:p>
        </p:txBody>
      </p:sp>
    </p:spTree>
    <p:extLst>
      <p:ext uri="{BB962C8B-B14F-4D97-AF65-F5344CB8AC3E}">
        <p14:creationId xmlns:p14="http://schemas.microsoft.com/office/powerpoint/2010/main" val="1416831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700"/>
            <a:ext cx="7886700" cy="2139950"/>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877276-752E-4587-9DC5-B67B8B577763}"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3E5F1C-CFA2-4537-9894-0369D0995654}" type="slidenum">
              <a:rPr lang="en-US" smtClean="0"/>
              <a:t>‹#›</a:t>
            </a:fld>
            <a:endParaRPr lang="en-US"/>
          </a:p>
        </p:txBody>
      </p:sp>
    </p:spTree>
    <p:extLst>
      <p:ext uri="{BB962C8B-B14F-4D97-AF65-F5344CB8AC3E}">
        <p14:creationId xmlns:p14="http://schemas.microsoft.com/office/powerpoint/2010/main" val="1072129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70013"/>
            <a:ext cx="3867150" cy="32623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0013"/>
            <a:ext cx="3867150" cy="32623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7877276-752E-4587-9DC5-B67B8B577763}"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3E5F1C-CFA2-4537-9894-0369D0995654}" type="slidenum">
              <a:rPr lang="en-US" smtClean="0"/>
              <a:t>‹#›</a:t>
            </a:fld>
            <a:endParaRPr lang="en-US"/>
          </a:p>
        </p:txBody>
      </p:sp>
    </p:spTree>
    <p:extLst>
      <p:ext uri="{BB962C8B-B14F-4D97-AF65-F5344CB8AC3E}">
        <p14:creationId xmlns:p14="http://schemas.microsoft.com/office/powerpoint/2010/main" val="3282889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274638"/>
            <a:ext cx="7886700" cy="993775"/>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1879600"/>
            <a:ext cx="3868737" cy="2762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1879600"/>
            <a:ext cx="3887788" cy="2762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7877276-752E-4587-9DC5-B67B8B577763}" type="datetimeFigureOut">
              <a:rPr lang="en-US" smtClean="0"/>
              <a:t>4/10/2026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3E5F1C-CFA2-4537-9894-0369D0995654}" type="slidenum">
              <a:rPr lang="en-US" smtClean="0"/>
              <a:t>‹#›</a:t>
            </a:fld>
            <a:endParaRPr lang="en-US"/>
          </a:p>
        </p:txBody>
      </p:sp>
    </p:spTree>
    <p:extLst>
      <p:ext uri="{BB962C8B-B14F-4D97-AF65-F5344CB8AC3E}">
        <p14:creationId xmlns:p14="http://schemas.microsoft.com/office/powerpoint/2010/main" val="2793205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7877276-752E-4587-9DC5-B67B8B577763}" type="datetimeFigureOut">
              <a:rPr lang="en-US" smtClean="0"/>
              <a:t>4/10/2026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3E5F1C-CFA2-4537-9894-0369D0995654}" type="slidenum">
              <a:rPr lang="en-US" smtClean="0"/>
              <a:t>‹#›</a:t>
            </a:fld>
            <a:endParaRPr lang="en-US"/>
          </a:p>
        </p:txBody>
      </p:sp>
    </p:spTree>
    <p:extLst>
      <p:ext uri="{BB962C8B-B14F-4D97-AF65-F5344CB8AC3E}">
        <p14:creationId xmlns:p14="http://schemas.microsoft.com/office/powerpoint/2010/main" val="2037699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877276-752E-4587-9DC5-B67B8B577763}" type="datetimeFigureOut">
              <a:rPr lang="en-US" smtClean="0"/>
              <a:t>4/10/2026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3E5F1C-CFA2-4537-9894-0369D0995654}" type="slidenum">
              <a:rPr lang="en-US" smtClean="0"/>
              <a:t>‹#›</a:t>
            </a:fld>
            <a:endParaRPr lang="en-US"/>
          </a:p>
        </p:txBody>
      </p:sp>
    </p:spTree>
    <p:extLst>
      <p:ext uri="{BB962C8B-B14F-4D97-AF65-F5344CB8AC3E}">
        <p14:creationId xmlns:p14="http://schemas.microsoft.com/office/powerpoint/2010/main" val="1469796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42900"/>
            <a:ext cx="2949575" cy="120015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877276-752E-4587-9DC5-B67B8B577763}"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3E5F1C-CFA2-4537-9894-0369D0995654}" type="slidenum">
              <a:rPr lang="en-US" smtClean="0"/>
              <a:t>‹#›</a:t>
            </a:fld>
            <a:endParaRPr lang="en-US"/>
          </a:p>
        </p:txBody>
      </p:sp>
    </p:spTree>
    <p:extLst>
      <p:ext uri="{BB962C8B-B14F-4D97-AF65-F5344CB8AC3E}">
        <p14:creationId xmlns:p14="http://schemas.microsoft.com/office/powerpoint/2010/main" val="1127528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42900"/>
            <a:ext cx="2949575" cy="120015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877276-752E-4587-9DC5-B67B8B577763}"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3E5F1C-CFA2-4537-9894-0369D0995654}" type="slidenum">
              <a:rPr lang="en-US" smtClean="0"/>
              <a:t>‹#›</a:t>
            </a:fld>
            <a:endParaRPr lang="en-US"/>
          </a:p>
        </p:txBody>
      </p:sp>
    </p:spTree>
    <p:extLst>
      <p:ext uri="{BB962C8B-B14F-4D97-AF65-F5344CB8AC3E}">
        <p14:creationId xmlns:p14="http://schemas.microsoft.com/office/powerpoint/2010/main" val="1059121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97877276-752E-4587-9DC5-B67B8B577763}" type="datetimeFigureOut">
              <a:rPr lang="en-US" smtClean="0"/>
              <a:t>4/10/2026</a:t>
            </a:fld>
            <a:endParaRPr lang="en-US"/>
          </a:p>
        </p:txBody>
      </p:sp>
      <p:sp>
        <p:nvSpPr>
          <p:cNvPr id="5" name="Footer Placeholder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E73E5F1C-CFA2-4537-9894-0369D0995654}" type="slidenum">
              <a:rPr lang="en-US" smtClean="0"/>
              <a:t>‹#›</a:t>
            </a:fld>
            <a:endParaRPr lang="en-US"/>
          </a:p>
        </p:txBody>
      </p:sp>
    </p:spTree>
    <p:extLst>
      <p:ext uri="{BB962C8B-B14F-4D97-AF65-F5344CB8AC3E}">
        <p14:creationId xmlns:p14="http://schemas.microsoft.com/office/powerpoint/2010/main" val="308132153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187" y="3200400"/>
            <a:ext cx="7978878" cy="892272"/>
          </a:xfrm>
        </p:spPr>
        <p:txBody>
          <a:bodyPr>
            <a:normAutofit fontScale="90000"/>
          </a:bodyPr>
          <a:lstStyle/>
          <a:p>
            <a:r>
              <a:rPr lang="en-US" dirty="0" smtClean="0"/>
              <a:t>Study of Mark</a:t>
            </a:r>
            <a:endParaRPr lang="en-US" dirty="0"/>
          </a:p>
        </p:txBody>
      </p:sp>
      <p:sp>
        <p:nvSpPr>
          <p:cNvPr id="3" name="Subtitle 2"/>
          <p:cNvSpPr>
            <a:spLocks noGrp="1"/>
          </p:cNvSpPr>
          <p:nvPr>
            <p:ph type="subTitle" idx="1"/>
          </p:nvPr>
        </p:nvSpPr>
        <p:spPr>
          <a:xfrm>
            <a:off x="678426" y="4055800"/>
            <a:ext cx="7875639" cy="730043"/>
          </a:xfrm>
        </p:spPr>
        <p:txBody>
          <a:bodyPr/>
          <a:lstStyle/>
          <a:p>
            <a:r>
              <a:rPr lang="en-US" dirty="0" smtClean="0"/>
              <a:t>Introductory Material</a:t>
            </a:r>
            <a:endParaRPr lang="en-US" dirty="0"/>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1:1-3</a:t>
            </a:r>
            <a:endParaRPr lang="en-US" dirty="0"/>
          </a:p>
        </p:txBody>
      </p:sp>
      <p:sp>
        <p:nvSpPr>
          <p:cNvPr id="5" name="Content Placeholder 4"/>
          <p:cNvSpPr>
            <a:spLocks noGrp="1"/>
          </p:cNvSpPr>
          <p:nvPr>
            <p:ph idx="1"/>
          </p:nvPr>
        </p:nvSpPr>
        <p:spPr/>
        <p:txBody>
          <a:bodyPr/>
          <a:lstStyle/>
          <a:p>
            <a:r>
              <a:rPr lang="en-US" dirty="0" smtClean="0"/>
              <a:t>Mark starts with the proclamation “The beginning of the gospel of Jesus Christ, the Son of God”</a:t>
            </a:r>
          </a:p>
          <a:p>
            <a:pPr lvl="1"/>
            <a:r>
              <a:rPr lang="en-US" dirty="0" smtClean="0"/>
              <a:t>Establishes immediately that this is “good news”</a:t>
            </a:r>
          </a:p>
          <a:p>
            <a:pPr lvl="1"/>
            <a:r>
              <a:rPr lang="en-US" dirty="0" smtClean="0"/>
              <a:t>Jesus is the Son of God</a:t>
            </a:r>
          </a:p>
          <a:p>
            <a:pPr lvl="1"/>
            <a:endParaRPr lang="en-US" dirty="0"/>
          </a:p>
        </p:txBody>
      </p:sp>
    </p:spTree>
    <p:extLst>
      <p:ext uri="{BB962C8B-B14F-4D97-AF65-F5344CB8AC3E}">
        <p14:creationId xmlns:p14="http://schemas.microsoft.com/office/powerpoint/2010/main" val="25590148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5:14-17</a:t>
            </a:r>
            <a:endParaRPr dirty="0"/>
          </a:p>
        </p:txBody>
      </p:sp>
      <p:sp>
        <p:nvSpPr>
          <p:cNvPr id="3" name="Content Placeholder 2"/>
          <p:cNvSpPr>
            <a:spLocks noGrp="1"/>
          </p:cNvSpPr>
          <p:nvPr>
            <p:ph idx="1"/>
          </p:nvPr>
        </p:nvSpPr>
        <p:spPr/>
        <p:txBody>
          <a:bodyPr>
            <a:noAutofit/>
          </a:bodyPr>
          <a:lstStyle/>
          <a:p>
            <a:r>
              <a:rPr lang="en-US" sz="2700" dirty="0"/>
              <a:t>The herdsmen run to the town and tell the people what happened</a:t>
            </a:r>
          </a:p>
          <a:p>
            <a:r>
              <a:rPr lang="en-US" sz="2700" dirty="0"/>
              <a:t>They come out to Jesus and see the man in his right mind and clothed sitting there</a:t>
            </a:r>
          </a:p>
          <a:p>
            <a:r>
              <a:rPr lang="en-US" sz="2700" dirty="0"/>
              <a:t>The townspeople are afraid</a:t>
            </a:r>
          </a:p>
          <a:p>
            <a:r>
              <a:rPr lang="en-US" sz="2700" dirty="0" smtClean="0"/>
              <a:t>They </a:t>
            </a:r>
            <a:r>
              <a:rPr lang="en-US" sz="2700" dirty="0"/>
              <a:t>have a different response to </a:t>
            </a:r>
            <a:r>
              <a:rPr lang="en-US" sz="2700" dirty="0" smtClean="0"/>
              <a:t>the fear than the disciples did</a:t>
            </a:r>
            <a:endParaRPr lang="en-US" sz="2700" dirty="0"/>
          </a:p>
        </p:txBody>
      </p:sp>
    </p:spTree>
    <p:extLst>
      <p:ext uri="{BB962C8B-B14F-4D97-AF65-F5344CB8AC3E}">
        <p14:creationId xmlns:p14="http://schemas.microsoft.com/office/powerpoint/2010/main" val="251713591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5:14-17</a:t>
            </a:r>
            <a:endParaRPr dirty="0"/>
          </a:p>
        </p:txBody>
      </p:sp>
      <p:sp>
        <p:nvSpPr>
          <p:cNvPr id="3" name="Content Placeholder 2"/>
          <p:cNvSpPr>
            <a:spLocks noGrp="1"/>
          </p:cNvSpPr>
          <p:nvPr>
            <p:ph idx="1"/>
          </p:nvPr>
        </p:nvSpPr>
        <p:spPr/>
        <p:txBody>
          <a:bodyPr>
            <a:normAutofit/>
          </a:bodyPr>
          <a:lstStyle/>
          <a:p>
            <a:r>
              <a:rPr sz="2700" dirty="0"/>
              <a:t>Instead of rejoicing, the townspeople beg Jesus to leave</a:t>
            </a:r>
          </a:p>
          <a:p>
            <a:pPr lvl="1"/>
            <a:r>
              <a:rPr sz="2400" dirty="0"/>
              <a:t>Fear and economic loss outweigh faith and gratitude</a:t>
            </a:r>
          </a:p>
          <a:p>
            <a:r>
              <a:rPr sz="2700" dirty="0"/>
              <a:t>They prefer the familiar presence of evil to the disruptive holiness of Christ</a:t>
            </a:r>
          </a:p>
          <a:p>
            <a:r>
              <a:rPr sz="2700" dirty="0"/>
              <a:t>Discipleship sometimes means losing comfort for the sake of spiritual freedom</a:t>
            </a:r>
          </a:p>
        </p:txBody>
      </p:sp>
    </p:spTree>
    <p:extLst>
      <p:ext uri="{BB962C8B-B14F-4D97-AF65-F5344CB8AC3E}">
        <p14:creationId xmlns:p14="http://schemas.microsoft.com/office/powerpoint/2010/main" val="113582366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5:18-20</a:t>
            </a:r>
            <a:endParaRPr dirty="0"/>
          </a:p>
        </p:txBody>
      </p:sp>
      <p:sp>
        <p:nvSpPr>
          <p:cNvPr id="3" name="Content Placeholder 2"/>
          <p:cNvSpPr>
            <a:spLocks noGrp="1"/>
          </p:cNvSpPr>
          <p:nvPr>
            <p:ph idx="1"/>
          </p:nvPr>
        </p:nvSpPr>
        <p:spPr/>
        <p:txBody>
          <a:bodyPr>
            <a:noAutofit/>
          </a:bodyPr>
          <a:lstStyle/>
          <a:p>
            <a:r>
              <a:rPr sz="2700" dirty="0"/>
              <a:t>The formerly possessed man wants to follow Jesus, but Jesus sends him home </a:t>
            </a:r>
            <a:r>
              <a:rPr sz="2700" dirty="0" smtClean="0"/>
              <a:t>He </a:t>
            </a:r>
            <a:r>
              <a:rPr sz="2700" dirty="0"/>
              <a:t>becomes the first Gentile missionary, declaring the mercy of Christ in </a:t>
            </a:r>
            <a:r>
              <a:rPr lang="en-US" sz="2700" dirty="0"/>
              <a:t>the </a:t>
            </a:r>
            <a:r>
              <a:rPr sz="2700" dirty="0"/>
              <a:t>Decapolis</a:t>
            </a:r>
            <a:endParaRPr lang="en-US" sz="2700" dirty="0"/>
          </a:p>
          <a:p>
            <a:pPr lvl="1"/>
            <a:r>
              <a:rPr lang="en-US" sz="2400" dirty="0"/>
              <a:t>If the people won’t allow Jesus to teach there, then He instead chooses to send this man to do it for </a:t>
            </a:r>
            <a:r>
              <a:rPr lang="en-US" sz="2400" dirty="0" smtClean="0"/>
              <a:t>Him</a:t>
            </a:r>
            <a:endParaRPr sz="2400" dirty="0"/>
          </a:p>
        </p:txBody>
      </p:sp>
    </p:spTree>
    <p:extLst>
      <p:ext uri="{BB962C8B-B14F-4D97-AF65-F5344CB8AC3E}">
        <p14:creationId xmlns:p14="http://schemas.microsoft.com/office/powerpoint/2010/main" val="321281163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5:21-43</a:t>
            </a:r>
            <a:endParaRPr dirty="0"/>
          </a:p>
        </p:txBody>
      </p:sp>
      <p:sp>
        <p:nvSpPr>
          <p:cNvPr id="3" name="Content Placeholder 2"/>
          <p:cNvSpPr>
            <a:spLocks noGrp="1"/>
          </p:cNvSpPr>
          <p:nvPr>
            <p:ph idx="1"/>
          </p:nvPr>
        </p:nvSpPr>
        <p:spPr/>
        <p:txBody>
          <a:bodyPr>
            <a:normAutofit/>
          </a:bodyPr>
          <a:lstStyle/>
          <a:p>
            <a:r>
              <a:rPr sz="2700" dirty="0"/>
              <a:t>Jesus returns to the Jewish side of the lake, where faith looks different</a:t>
            </a:r>
          </a:p>
          <a:p>
            <a:r>
              <a:rPr sz="2700" dirty="0"/>
              <a:t>Crowds press upon Him — eager yet superficial</a:t>
            </a:r>
          </a:p>
          <a:p>
            <a:r>
              <a:rPr sz="2700" dirty="0"/>
              <a:t>Among them are two desperate figures</a:t>
            </a:r>
            <a:r>
              <a:rPr lang="en-US" sz="2700" dirty="0"/>
              <a:t> full of faith</a:t>
            </a:r>
          </a:p>
          <a:p>
            <a:pPr lvl="1"/>
            <a:r>
              <a:rPr sz="2400" dirty="0" err="1"/>
              <a:t>Jairus</a:t>
            </a:r>
            <a:r>
              <a:rPr sz="2400" dirty="0"/>
              <a:t>, a synagogue ruler</a:t>
            </a:r>
            <a:endParaRPr lang="en-US" sz="2400" dirty="0"/>
          </a:p>
          <a:p>
            <a:pPr lvl="1"/>
            <a:r>
              <a:rPr lang="en-US" sz="2400" dirty="0"/>
              <a:t>A</a:t>
            </a:r>
            <a:r>
              <a:rPr sz="2400" dirty="0"/>
              <a:t>n unnamed woman suffering for twelve years</a:t>
            </a:r>
            <a:r>
              <a:rPr lang="en-US" sz="2400" dirty="0"/>
              <a:t> with a hemorrhage</a:t>
            </a:r>
          </a:p>
        </p:txBody>
      </p:sp>
    </p:spTree>
    <p:extLst>
      <p:ext uri="{BB962C8B-B14F-4D97-AF65-F5344CB8AC3E}">
        <p14:creationId xmlns:p14="http://schemas.microsoft.com/office/powerpoint/2010/main" val="121084225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5:21-43</a:t>
            </a:r>
            <a:endParaRPr dirty="0"/>
          </a:p>
        </p:txBody>
      </p:sp>
      <p:sp>
        <p:nvSpPr>
          <p:cNvPr id="3" name="Content Placeholder 2"/>
          <p:cNvSpPr>
            <a:spLocks noGrp="1"/>
          </p:cNvSpPr>
          <p:nvPr>
            <p:ph idx="1"/>
          </p:nvPr>
        </p:nvSpPr>
        <p:spPr/>
        <p:txBody>
          <a:bodyPr>
            <a:noAutofit/>
          </a:bodyPr>
          <a:lstStyle/>
          <a:p>
            <a:r>
              <a:rPr lang="en-US" sz="2700" dirty="0"/>
              <a:t>We first see the woman’s faith</a:t>
            </a:r>
          </a:p>
          <a:p>
            <a:r>
              <a:rPr sz="2700" dirty="0"/>
              <a:t>The woman’s condition made her ceremonially unclean </a:t>
            </a:r>
            <a:r>
              <a:rPr lang="en-US" sz="2700" dirty="0"/>
              <a:t>–</a:t>
            </a:r>
            <a:r>
              <a:rPr sz="2700" dirty="0"/>
              <a:t> excluded</a:t>
            </a:r>
            <a:r>
              <a:rPr lang="en-US" sz="2700" dirty="0"/>
              <a:t> </a:t>
            </a:r>
            <a:r>
              <a:rPr sz="2700" dirty="0"/>
              <a:t>and unseen</a:t>
            </a:r>
          </a:p>
          <a:p>
            <a:r>
              <a:rPr sz="2700" dirty="0"/>
              <a:t>Her faith is expressed in quiet determination</a:t>
            </a:r>
            <a:endParaRPr lang="en-US" sz="2700" dirty="0"/>
          </a:p>
          <a:p>
            <a:pPr lvl="1"/>
            <a:r>
              <a:rPr sz="2400" dirty="0"/>
              <a:t>'If I just touch His garments, I will get well</a:t>
            </a:r>
            <a:r>
              <a:rPr sz="2400" dirty="0" smtClean="0"/>
              <a:t>.'</a:t>
            </a:r>
            <a:endParaRPr sz="2400" dirty="0"/>
          </a:p>
        </p:txBody>
      </p:sp>
    </p:spTree>
    <p:extLst>
      <p:ext uri="{BB962C8B-B14F-4D97-AF65-F5344CB8AC3E}">
        <p14:creationId xmlns:p14="http://schemas.microsoft.com/office/powerpoint/2010/main" val="234170061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5:21-43</a:t>
            </a:r>
            <a:endParaRPr dirty="0"/>
          </a:p>
        </p:txBody>
      </p:sp>
      <p:sp>
        <p:nvSpPr>
          <p:cNvPr id="3" name="Content Placeholder 2"/>
          <p:cNvSpPr>
            <a:spLocks noGrp="1"/>
          </p:cNvSpPr>
          <p:nvPr>
            <p:ph idx="1"/>
          </p:nvPr>
        </p:nvSpPr>
        <p:spPr/>
        <p:txBody>
          <a:bodyPr>
            <a:noAutofit/>
          </a:bodyPr>
          <a:lstStyle/>
          <a:p>
            <a:r>
              <a:rPr lang="en-US" sz="2700" dirty="0" smtClean="0"/>
              <a:t>She touches Him, and He asks, “Who touched me?”</a:t>
            </a:r>
          </a:p>
          <a:p>
            <a:r>
              <a:rPr lang="en-US" sz="2700" dirty="0" smtClean="0"/>
              <a:t>The disciples: “Everyone!!”</a:t>
            </a:r>
          </a:p>
          <a:p>
            <a:r>
              <a:rPr lang="en-US" sz="2700" dirty="0" smtClean="0"/>
              <a:t>She is brave enough to come forward, despite her fear</a:t>
            </a:r>
          </a:p>
          <a:p>
            <a:r>
              <a:rPr sz="2700" dirty="0" smtClean="0"/>
              <a:t>Jesus </a:t>
            </a:r>
            <a:r>
              <a:rPr sz="2700" dirty="0"/>
              <a:t>calls her out publicly</a:t>
            </a:r>
            <a:endParaRPr lang="en-US" sz="2700" dirty="0"/>
          </a:p>
          <a:p>
            <a:pPr lvl="1"/>
            <a:r>
              <a:rPr lang="en-US" sz="2400" dirty="0"/>
              <a:t>N</a:t>
            </a:r>
            <a:r>
              <a:rPr sz="2400" dirty="0"/>
              <a:t>ot to shame her, but to restore her identity and proclaim her faith before all</a:t>
            </a:r>
          </a:p>
        </p:txBody>
      </p:sp>
    </p:spTree>
    <p:extLst>
      <p:ext uri="{BB962C8B-B14F-4D97-AF65-F5344CB8AC3E}">
        <p14:creationId xmlns:p14="http://schemas.microsoft.com/office/powerpoint/2010/main" val="374640288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5:21-43</a:t>
            </a:r>
            <a:endParaRPr dirty="0"/>
          </a:p>
        </p:txBody>
      </p:sp>
      <p:sp>
        <p:nvSpPr>
          <p:cNvPr id="3" name="Content Placeholder 2"/>
          <p:cNvSpPr>
            <a:spLocks noGrp="1"/>
          </p:cNvSpPr>
          <p:nvPr>
            <p:ph idx="1"/>
          </p:nvPr>
        </p:nvSpPr>
        <p:spPr/>
        <p:txBody>
          <a:bodyPr>
            <a:normAutofit/>
          </a:bodyPr>
          <a:lstStyle/>
          <a:p>
            <a:r>
              <a:rPr sz="2700" dirty="0"/>
              <a:t>As Jesus stops to help the woman, </a:t>
            </a:r>
            <a:r>
              <a:rPr sz="2700" dirty="0" err="1"/>
              <a:t>Jairus</a:t>
            </a:r>
            <a:r>
              <a:rPr sz="2700" dirty="0"/>
              <a:t> receives devastating news — his daughter is dead</a:t>
            </a:r>
          </a:p>
          <a:p>
            <a:r>
              <a:rPr sz="2700" dirty="0"/>
              <a:t>This pause tests </a:t>
            </a:r>
            <a:r>
              <a:rPr lang="en-US" sz="2700" dirty="0"/>
              <a:t>his </a:t>
            </a:r>
            <a:r>
              <a:rPr sz="2700" dirty="0"/>
              <a:t>faith: Will </a:t>
            </a:r>
            <a:r>
              <a:rPr sz="2700" dirty="0" err="1"/>
              <a:t>Jairus</a:t>
            </a:r>
            <a:r>
              <a:rPr sz="2700" dirty="0"/>
              <a:t> still trust when hope seems gone?</a:t>
            </a:r>
          </a:p>
          <a:p>
            <a:r>
              <a:rPr sz="2700" dirty="0"/>
              <a:t>Jesus’ words are key: 'Do not be afraid, only believe.'</a:t>
            </a:r>
          </a:p>
          <a:p>
            <a:r>
              <a:rPr sz="2700" dirty="0"/>
              <a:t>Delays are often divine opportunities to deepen trust</a:t>
            </a:r>
          </a:p>
        </p:txBody>
      </p:sp>
    </p:spTree>
    <p:extLst>
      <p:ext uri="{BB962C8B-B14F-4D97-AF65-F5344CB8AC3E}">
        <p14:creationId xmlns:p14="http://schemas.microsoft.com/office/powerpoint/2010/main" val="328684963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5:21-43</a:t>
            </a:r>
            <a:endParaRPr dirty="0"/>
          </a:p>
        </p:txBody>
      </p:sp>
      <p:sp>
        <p:nvSpPr>
          <p:cNvPr id="3" name="Content Placeholder 2"/>
          <p:cNvSpPr>
            <a:spLocks noGrp="1"/>
          </p:cNvSpPr>
          <p:nvPr>
            <p:ph idx="1"/>
          </p:nvPr>
        </p:nvSpPr>
        <p:spPr/>
        <p:txBody>
          <a:bodyPr>
            <a:normAutofit/>
          </a:bodyPr>
          <a:lstStyle/>
          <a:p>
            <a:r>
              <a:rPr sz="2700" dirty="0"/>
              <a:t>Jesus enters </a:t>
            </a:r>
            <a:r>
              <a:rPr sz="2700" dirty="0" err="1"/>
              <a:t>Jairus’</a:t>
            </a:r>
            <a:r>
              <a:rPr lang="en-US" sz="2700" dirty="0" err="1"/>
              <a:t>s</a:t>
            </a:r>
            <a:r>
              <a:rPr sz="2700" dirty="0"/>
              <a:t> house where mourning fills the air</a:t>
            </a:r>
          </a:p>
          <a:p>
            <a:r>
              <a:rPr sz="2700" dirty="0"/>
              <a:t>He dismisses the commotion and takes only a few disciples and the parents</a:t>
            </a:r>
          </a:p>
          <a:p>
            <a:r>
              <a:rPr sz="2700" dirty="0"/>
              <a:t>His words, '</a:t>
            </a:r>
            <a:r>
              <a:rPr sz="2700" dirty="0" err="1"/>
              <a:t>Talitha</a:t>
            </a:r>
            <a:r>
              <a:rPr lang="en-US" sz="2700" dirty="0"/>
              <a:t>,</a:t>
            </a:r>
            <a:r>
              <a:rPr sz="2700" dirty="0"/>
              <a:t> </a:t>
            </a:r>
            <a:r>
              <a:rPr sz="2700" dirty="0" err="1"/>
              <a:t>kum</a:t>
            </a:r>
            <a:r>
              <a:rPr sz="2700" dirty="0"/>
              <a:t>,' are intimate and tender</a:t>
            </a:r>
          </a:p>
          <a:p>
            <a:r>
              <a:rPr sz="2700" dirty="0"/>
              <a:t>Even death yields to the command of Christ</a:t>
            </a:r>
          </a:p>
        </p:txBody>
      </p:sp>
    </p:spTree>
    <p:extLst>
      <p:ext uri="{BB962C8B-B14F-4D97-AF65-F5344CB8AC3E}">
        <p14:creationId xmlns:p14="http://schemas.microsoft.com/office/powerpoint/2010/main" val="232942611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From Fear to Faith</a:t>
            </a:r>
          </a:p>
        </p:txBody>
      </p:sp>
      <p:sp>
        <p:nvSpPr>
          <p:cNvPr id="3" name="Content Placeholder 2"/>
          <p:cNvSpPr>
            <a:spLocks noGrp="1"/>
          </p:cNvSpPr>
          <p:nvPr>
            <p:ph idx="1"/>
          </p:nvPr>
        </p:nvSpPr>
        <p:spPr/>
        <p:txBody>
          <a:bodyPr>
            <a:noAutofit/>
          </a:bodyPr>
          <a:lstStyle/>
          <a:p>
            <a:r>
              <a:rPr dirty="0"/>
              <a:t>Throughout </a:t>
            </a:r>
            <a:r>
              <a:rPr lang="en-US" dirty="0" smtClean="0"/>
              <a:t>the end of Mark 4 and all of </a:t>
            </a:r>
            <a:r>
              <a:rPr dirty="0" smtClean="0"/>
              <a:t>Mark </a:t>
            </a:r>
            <a:r>
              <a:rPr dirty="0"/>
              <a:t>5, fear and faith stand in </a:t>
            </a:r>
            <a:r>
              <a:rPr dirty="0" smtClean="0"/>
              <a:t>tension</a:t>
            </a:r>
            <a:endParaRPr lang="en-US" dirty="0" smtClean="0"/>
          </a:p>
          <a:p>
            <a:r>
              <a:rPr lang="en-US" dirty="0" smtClean="0"/>
              <a:t>The disciples are </a:t>
            </a:r>
            <a:r>
              <a:rPr lang="en-US" dirty="0" smtClean="0"/>
              <a:t>afraid, but their </a:t>
            </a:r>
            <a:r>
              <a:rPr lang="en-US" dirty="0" smtClean="0"/>
              <a:t>understanding of Jesus as the Son of God is deepened even </a:t>
            </a:r>
            <a:r>
              <a:rPr lang="en-US" dirty="0" smtClean="0"/>
              <a:t>more because of their faith</a:t>
            </a:r>
            <a:endParaRPr dirty="0"/>
          </a:p>
        </p:txBody>
      </p:sp>
    </p:spTree>
    <p:extLst>
      <p:ext uri="{BB962C8B-B14F-4D97-AF65-F5344CB8AC3E}">
        <p14:creationId xmlns:p14="http://schemas.microsoft.com/office/powerpoint/2010/main" val="244808839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From Fear to Faith</a:t>
            </a:r>
          </a:p>
        </p:txBody>
      </p:sp>
      <p:sp>
        <p:nvSpPr>
          <p:cNvPr id="3" name="Content Placeholder 2"/>
          <p:cNvSpPr>
            <a:spLocks noGrp="1"/>
          </p:cNvSpPr>
          <p:nvPr>
            <p:ph idx="1"/>
          </p:nvPr>
        </p:nvSpPr>
        <p:spPr/>
        <p:txBody>
          <a:bodyPr>
            <a:noAutofit/>
          </a:bodyPr>
          <a:lstStyle/>
          <a:p>
            <a:r>
              <a:rPr dirty="0" smtClean="0"/>
              <a:t>The </a:t>
            </a:r>
            <a:r>
              <a:rPr dirty="0"/>
              <a:t>townspeople fear </a:t>
            </a:r>
            <a:r>
              <a:rPr dirty="0" smtClean="0"/>
              <a:t>Jesus</a:t>
            </a:r>
            <a:r>
              <a:rPr lang="en-US" dirty="0" smtClean="0"/>
              <a:t>, but they r</a:t>
            </a:r>
            <a:r>
              <a:rPr dirty="0" smtClean="0"/>
              <a:t>eject Him</a:t>
            </a:r>
            <a:r>
              <a:rPr lang="en-US" dirty="0" smtClean="0"/>
              <a:t> because their fear overcomes their faith</a:t>
            </a:r>
            <a:endParaRPr lang="en-US" dirty="0" smtClean="0"/>
          </a:p>
          <a:p>
            <a:r>
              <a:rPr lang="en-US" dirty="0" smtClean="0"/>
              <a:t>T</a:t>
            </a:r>
            <a:r>
              <a:rPr dirty="0" smtClean="0"/>
              <a:t>he </a:t>
            </a:r>
            <a:r>
              <a:rPr dirty="0"/>
              <a:t>woman and </a:t>
            </a:r>
            <a:r>
              <a:rPr dirty="0" err="1"/>
              <a:t>Jairus</a:t>
            </a:r>
            <a:r>
              <a:rPr dirty="0"/>
              <a:t> believe and are </a:t>
            </a:r>
            <a:r>
              <a:rPr dirty="0" smtClean="0"/>
              <a:t>restored</a:t>
            </a:r>
            <a:endParaRPr dirty="0"/>
          </a:p>
          <a:p>
            <a:r>
              <a:rPr dirty="0"/>
              <a:t>Faith isn’t measured by perfection, but by persistence — a willingness to trust even when </a:t>
            </a:r>
            <a:r>
              <a:rPr lang="en-US" dirty="0" smtClean="0"/>
              <a:t>afraid</a:t>
            </a:r>
            <a:endParaRPr dirty="0"/>
          </a:p>
        </p:txBody>
      </p:sp>
    </p:spTree>
    <p:extLst>
      <p:ext uri="{BB962C8B-B14F-4D97-AF65-F5344CB8AC3E}">
        <p14:creationId xmlns:p14="http://schemas.microsoft.com/office/powerpoint/2010/main" val="1751162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1:1-3</a:t>
            </a:r>
            <a:endParaRPr lang="en-US" dirty="0"/>
          </a:p>
        </p:txBody>
      </p:sp>
      <p:sp>
        <p:nvSpPr>
          <p:cNvPr id="5" name="Content Placeholder 4"/>
          <p:cNvSpPr>
            <a:spLocks noGrp="1"/>
          </p:cNvSpPr>
          <p:nvPr>
            <p:ph idx="1"/>
          </p:nvPr>
        </p:nvSpPr>
        <p:spPr/>
        <p:txBody>
          <a:bodyPr/>
          <a:lstStyle/>
          <a:p>
            <a:r>
              <a:rPr lang="en-US" dirty="0" smtClean="0"/>
              <a:t>Quotes Malachi 3:1 at the end of vs. 2</a:t>
            </a:r>
          </a:p>
          <a:p>
            <a:r>
              <a:rPr lang="en-US" dirty="0" smtClean="0"/>
              <a:t>Quotes Isaiah 40:3 in vs. 3</a:t>
            </a:r>
          </a:p>
          <a:p>
            <a:r>
              <a:rPr lang="en-US" dirty="0" smtClean="0"/>
              <a:t>Why just mention Isaiah in vs. 2?</a:t>
            </a:r>
          </a:p>
          <a:p>
            <a:pPr lvl="1"/>
            <a:r>
              <a:rPr lang="en-US" dirty="0" smtClean="0"/>
              <a:t>The essential part of his quotation is that in verse 3, hence the passage from Isaiah</a:t>
            </a:r>
            <a:endParaRPr lang="en-US" dirty="0"/>
          </a:p>
        </p:txBody>
      </p:sp>
    </p:spTree>
    <p:extLst>
      <p:ext uri="{BB962C8B-B14F-4D97-AF65-F5344CB8AC3E}">
        <p14:creationId xmlns:p14="http://schemas.microsoft.com/office/powerpoint/2010/main" val="262902529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187" y="3200400"/>
            <a:ext cx="7978878" cy="892272"/>
          </a:xfrm>
        </p:spPr>
        <p:txBody>
          <a:bodyPr>
            <a:normAutofit fontScale="90000"/>
          </a:bodyPr>
          <a:lstStyle/>
          <a:p>
            <a:r>
              <a:rPr lang="en-US" dirty="0" smtClean="0"/>
              <a:t>Study of Mark</a:t>
            </a:r>
            <a:endParaRPr lang="en-US" dirty="0"/>
          </a:p>
        </p:txBody>
      </p:sp>
      <p:sp>
        <p:nvSpPr>
          <p:cNvPr id="3" name="Subtitle 2"/>
          <p:cNvSpPr>
            <a:spLocks noGrp="1"/>
          </p:cNvSpPr>
          <p:nvPr>
            <p:ph type="subTitle" idx="1"/>
          </p:nvPr>
        </p:nvSpPr>
        <p:spPr>
          <a:xfrm>
            <a:off x="678426" y="4055800"/>
            <a:ext cx="7875639" cy="730043"/>
          </a:xfrm>
        </p:spPr>
        <p:txBody>
          <a:bodyPr/>
          <a:lstStyle/>
          <a:p>
            <a:r>
              <a:rPr lang="en-US" dirty="0" smtClean="0"/>
              <a:t>Chapter 6</a:t>
            </a:r>
            <a:endParaRPr lang="en-US" dirty="0"/>
          </a:p>
        </p:txBody>
      </p:sp>
    </p:spTree>
    <p:extLst>
      <p:ext uri="{BB962C8B-B14F-4D97-AF65-F5344CB8AC3E}">
        <p14:creationId xmlns:p14="http://schemas.microsoft.com/office/powerpoint/2010/main" val="317613315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6:1-6</a:t>
            </a:r>
            <a:endParaRPr dirty="0"/>
          </a:p>
        </p:txBody>
      </p:sp>
      <p:sp>
        <p:nvSpPr>
          <p:cNvPr id="3" name="Content Placeholder 2"/>
          <p:cNvSpPr>
            <a:spLocks noGrp="1"/>
          </p:cNvSpPr>
          <p:nvPr>
            <p:ph idx="1"/>
          </p:nvPr>
        </p:nvSpPr>
        <p:spPr/>
        <p:txBody>
          <a:bodyPr>
            <a:normAutofit/>
          </a:bodyPr>
          <a:lstStyle/>
          <a:p>
            <a:r>
              <a:rPr lang="en-US" dirty="0" smtClean="0"/>
              <a:t>Jesus heads back to Nazareth, His home town</a:t>
            </a:r>
          </a:p>
          <a:p>
            <a:r>
              <a:rPr lang="en-US" dirty="0" smtClean="0"/>
              <a:t>T</a:t>
            </a:r>
            <a:r>
              <a:rPr dirty="0" smtClean="0"/>
              <a:t>eaches </a:t>
            </a:r>
            <a:r>
              <a:rPr dirty="0"/>
              <a:t>in the synagogue, but </a:t>
            </a:r>
            <a:r>
              <a:rPr lang="en-US" dirty="0" smtClean="0"/>
              <a:t>the </a:t>
            </a:r>
            <a:r>
              <a:rPr dirty="0" smtClean="0"/>
              <a:t>townspeople </a:t>
            </a:r>
            <a:r>
              <a:rPr dirty="0"/>
              <a:t>take </a:t>
            </a:r>
            <a:r>
              <a:rPr dirty="0" smtClean="0"/>
              <a:t>offense</a:t>
            </a:r>
            <a:endParaRPr dirty="0"/>
          </a:p>
          <a:p>
            <a:r>
              <a:rPr dirty="0"/>
              <a:t>They see the carpenter, not the </a:t>
            </a:r>
            <a:r>
              <a:rPr dirty="0" smtClean="0"/>
              <a:t>Christ</a:t>
            </a:r>
            <a:endParaRPr lang="en-US" dirty="0" smtClean="0"/>
          </a:p>
          <a:p>
            <a:pPr lvl="1"/>
            <a:r>
              <a:rPr lang="en-US" dirty="0" smtClean="0"/>
              <a:t>F</a:t>
            </a:r>
            <a:r>
              <a:rPr dirty="0" smtClean="0"/>
              <a:t>amiliarity </a:t>
            </a:r>
            <a:r>
              <a:rPr dirty="0"/>
              <a:t>blinds them to </a:t>
            </a:r>
            <a:r>
              <a:rPr dirty="0" smtClean="0"/>
              <a:t>faith</a:t>
            </a:r>
            <a:endParaRPr dirty="0"/>
          </a:p>
        </p:txBody>
      </p:sp>
    </p:spTree>
    <p:extLst>
      <p:ext uri="{BB962C8B-B14F-4D97-AF65-F5344CB8AC3E}">
        <p14:creationId xmlns:p14="http://schemas.microsoft.com/office/powerpoint/2010/main" val="323869972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6:1-6</a:t>
            </a:r>
            <a:endParaRPr dirty="0"/>
          </a:p>
        </p:txBody>
      </p:sp>
      <p:sp>
        <p:nvSpPr>
          <p:cNvPr id="3" name="Content Placeholder 2"/>
          <p:cNvSpPr>
            <a:spLocks noGrp="1"/>
          </p:cNvSpPr>
          <p:nvPr>
            <p:ph idx="1"/>
          </p:nvPr>
        </p:nvSpPr>
        <p:spPr/>
        <p:txBody>
          <a:bodyPr>
            <a:normAutofit/>
          </a:bodyPr>
          <a:lstStyle/>
          <a:p>
            <a:r>
              <a:rPr dirty="0" smtClean="0"/>
              <a:t>Even </a:t>
            </a:r>
            <a:r>
              <a:rPr dirty="0"/>
              <a:t>Jesus marvels at their </a:t>
            </a:r>
            <a:r>
              <a:rPr dirty="0" smtClean="0"/>
              <a:t>unbelief</a:t>
            </a:r>
            <a:endParaRPr lang="en-US" dirty="0" smtClean="0"/>
          </a:p>
          <a:p>
            <a:r>
              <a:rPr lang="en-US" dirty="0" smtClean="0"/>
              <a:t>S</a:t>
            </a:r>
            <a:r>
              <a:rPr dirty="0" smtClean="0"/>
              <a:t>how</a:t>
            </a:r>
            <a:r>
              <a:rPr lang="en-US" dirty="0" smtClean="0"/>
              <a:t>s us </a:t>
            </a:r>
            <a:r>
              <a:rPr dirty="0" smtClean="0"/>
              <a:t>that </a:t>
            </a:r>
            <a:r>
              <a:rPr dirty="0"/>
              <a:t>miracles alone cannot create </a:t>
            </a:r>
            <a:r>
              <a:rPr dirty="0" smtClean="0"/>
              <a:t>faith</a:t>
            </a:r>
            <a:endParaRPr lang="en-US" dirty="0" smtClean="0"/>
          </a:p>
          <a:p>
            <a:pPr lvl="1"/>
            <a:r>
              <a:rPr lang="en-US" dirty="0" smtClean="0"/>
              <a:t>We always like to thing, “If I’d seen all that, I’d have believed”</a:t>
            </a:r>
          </a:p>
          <a:p>
            <a:pPr lvl="1"/>
            <a:r>
              <a:rPr lang="en-US" dirty="0" smtClean="0"/>
              <a:t>Not necessarily true</a:t>
            </a:r>
            <a:endParaRPr dirty="0" smtClean="0"/>
          </a:p>
          <a:p>
            <a:r>
              <a:rPr dirty="0" smtClean="0"/>
              <a:t>Spiritual hardness often hides beneath the ordinary</a:t>
            </a:r>
            <a:endParaRPr dirty="0"/>
          </a:p>
        </p:txBody>
      </p:sp>
    </p:spTree>
    <p:extLst>
      <p:ext uri="{BB962C8B-B14F-4D97-AF65-F5344CB8AC3E}">
        <p14:creationId xmlns:p14="http://schemas.microsoft.com/office/powerpoint/2010/main" val="93628082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6:1-6</a:t>
            </a:r>
            <a:endParaRPr dirty="0"/>
          </a:p>
        </p:txBody>
      </p:sp>
      <p:sp>
        <p:nvSpPr>
          <p:cNvPr id="3" name="Content Placeholder 2"/>
          <p:cNvSpPr>
            <a:spLocks noGrp="1"/>
          </p:cNvSpPr>
          <p:nvPr>
            <p:ph idx="1"/>
          </p:nvPr>
        </p:nvSpPr>
        <p:spPr/>
        <p:txBody>
          <a:bodyPr>
            <a:normAutofit fontScale="92500" lnSpcReduction="10000"/>
          </a:bodyPr>
          <a:lstStyle/>
          <a:p>
            <a:r>
              <a:rPr dirty="0"/>
              <a:t>The text notes that Jesus 'could do no miracle there except heal a </a:t>
            </a:r>
            <a:r>
              <a:rPr dirty="0" smtClean="0"/>
              <a:t>few'</a:t>
            </a:r>
            <a:endParaRPr dirty="0"/>
          </a:p>
          <a:p>
            <a:r>
              <a:rPr dirty="0"/>
              <a:t>This does not limit His power, but reflects the nature of God’s </a:t>
            </a:r>
            <a:r>
              <a:rPr dirty="0" smtClean="0"/>
              <a:t>work</a:t>
            </a:r>
            <a:endParaRPr lang="en-US" dirty="0" smtClean="0"/>
          </a:p>
          <a:p>
            <a:pPr lvl="1"/>
            <a:r>
              <a:rPr dirty="0" smtClean="0"/>
              <a:t> </a:t>
            </a:r>
            <a:r>
              <a:rPr dirty="0"/>
              <a:t>He acts where hearts are </a:t>
            </a:r>
            <a:r>
              <a:rPr dirty="0" smtClean="0"/>
              <a:t>open</a:t>
            </a:r>
            <a:endParaRPr dirty="0"/>
          </a:p>
          <a:p>
            <a:r>
              <a:rPr dirty="0"/>
              <a:t>Unbelief shuts the door to divine </a:t>
            </a:r>
            <a:r>
              <a:rPr dirty="0" smtClean="0"/>
              <a:t>blessing</a:t>
            </a:r>
            <a:endParaRPr dirty="0"/>
          </a:p>
          <a:p>
            <a:r>
              <a:rPr dirty="0"/>
              <a:t>Faith is the means through which God’s power becomes </a:t>
            </a:r>
            <a:r>
              <a:rPr dirty="0" smtClean="0"/>
              <a:t>personal</a:t>
            </a:r>
            <a:endParaRPr dirty="0"/>
          </a:p>
        </p:txBody>
      </p:sp>
    </p:spTree>
    <p:extLst>
      <p:ext uri="{BB962C8B-B14F-4D97-AF65-F5344CB8AC3E}">
        <p14:creationId xmlns:p14="http://schemas.microsoft.com/office/powerpoint/2010/main" val="20890309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6:7-13</a:t>
            </a:r>
            <a:endParaRPr dirty="0"/>
          </a:p>
        </p:txBody>
      </p:sp>
      <p:sp>
        <p:nvSpPr>
          <p:cNvPr id="3" name="Content Placeholder 2"/>
          <p:cNvSpPr>
            <a:spLocks noGrp="1"/>
          </p:cNvSpPr>
          <p:nvPr>
            <p:ph idx="1"/>
          </p:nvPr>
        </p:nvSpPr>
        <p:spPr/>
        <p:txBody>
          <a:bodyPr>
            <a:normAutofit/>
          </a:bodyPr>
          <a:lstStyle/>
          <a:p>
            <a:r>
              <a:rPr dirty="0"/>
              <a:t>Jesus sends the twelve out </a:t>
            </a:r>
            <a:r>
              <a:rPr lang="en-US" dirty="0" smtClean="0"/>
              <a:t>in pairs</a:t>
            </a:r>
          </a:p>
          <a:p>
            <a:r>
              <a:rPr lang="en-US" dirty="0" smtClean="0"/>
              <a:t>Gives them the authority over </a:t>
            </a:r>
            <a:r>
              <a:rPr dirty="0" smtClean="0"/>
              <a:t>unclean spirits</a:t>
            </a:r>
            <a:endParaRPr dirty="0"/>
          </a:p>
          <a:p>
            <a:r>
              <a:rPr lang="en-US" dirty="0" smtClean="0"/>
              <a:t>Tells them to travel light</a:t>
            </a:r>
          </a:p>
          <a:p>
            <a:pPr lvl="1"/>
            <a:r>
              <a:rPr lang="en-US" dirty="0" smtClean="0"/>
              <a:t>No bread, no bag, no money</a:t>
            </a:r>
          </a:p>
          <a:p>
            <a:pPr lvl="1"/>
            <a:r>
              <a:rPr lang="en-US" dirty="0" smtClean="0"/>
              <a:t>Completely </a:t>
            </a:r>
            <a:r>
              <a:rPr dirty="0" smtClean="0"/>
              <a:t>depend</a:t>
            </a:r>
            <a:r>
              <a:rPr lang="en-US" dirty="0" smtClean="0"/>
              <a:t>ent </a:t>
            </a:r>
            <a:r>
              <a:rPr dirty="0" smtClean="0"/>
              <a:t>on </a:t>
            </a:r>
            <a:r>
              <a:rPr dirty="0"/>
              <a:t>God’s </a:t>
            </a:r>
            <a:r>
              <a:rPr dirty="0" smtClean="0"/>
              <a:t>provision</a:t>
            </a:r>
            <a:endParaRPr dirty="0"/>
          </a:p>
        </p:txBody>
      </p:sp>
    </p:spTree>
    <p:extLst>
      <p:ext uri="{BB962C8B-B14F-4D97-AF65-F5344CB8AC3E}">
        <p14:creationId xmlns:p14="http://schemas.microsoft.com/office/powerpoint/2010/main" val="199264636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6:7-13</a:t>
            </a:r>
            <a:endParaRPr dirty="0"/>
          </a:p>
        </p:txBody>
      </p:sp>
      <p:sp>
        <p:nvSpPr>
          <p:cNvPr id="3" name="Content Placeholder 2"/>
          <p:cNvSpPr>
            <a:spLocks noGrp="1"/>
          </p:cNvSpPr>
          <p:nvPr>
            <p:ph idx="1"/>
          </p:nvPr>
        </p:nvSpPr>
        <p:spPr/>
        <p:txBody>
          <a:bodyPr>
            <a:normAutofit/>
          </a:bodyPr>
          <a:lstStyle/>
          <a:p>
            <a:r>
              <a:rPr dirty="0" smtClean="0"/>
              <a:t>Their </a:t>
            </a:r>
            <a:r>
              <a:rPr dirty="0"/>
              <a:t>mission foreshadows the church’s </a:t>
            </a:r>
            <a:r>
              <a:rPr dirty="0" smtClean="0"/>
              <a:t>task</a:t>
            </a:r>
            <a:endParaRPr lang="en-US" dirty="0" smtClean="0"/>
          </a:p>
          <a:p>
            <a:pPr lvl="1"/>
            <a:r>
              <a:rPr lang="en-US" dirty="0" smtClean="0"/>
              <a:t>Preach, heal, </a:t>
            </a:r>
            <a:r>
              <a:rPr dirty="0" smtClean="0"/>
              <a:t>and </a:t>
            </a:r>
            <a:r>
              <a:rPr dirty="0"/>
              <a:t>trust God </a:t>
            </a:r>
            <a:r>
              <a:rPr dirty="0" smtClean="0"/>
              <a:t>completely</a:t>
            </a:r>
            <a:endParaRPr dirty="0"/>
          </a:p>
          <a:p>
            <a:r>
              <a:rPr dirty="0"/>
              <a:t>Rejection is </a:t>
            </a:r>
            <a:r>
              <a:rPr lang="en-US" dirty="0" smtClean="0"/>
              <a:t>to be </a:t>
            </a:r>
            <a:r>
              <a:rPr dirty="0" smtClean="0"/>
              <a:t>expected</a:t>
            </a:r>
            <a:r>
              <a:rPr lang="en-US" dirty="0" smtClean="0"/>
              <a:t>, but </a:t>
            </a:r>
            <a:r>
              <a:rPr dirty="0" smtClean="0"/>
              <a:t>obedience </a:t>
            </a:r>
            <a:r>
              <a:rPr dirty="0"/>
              <a:t>is the </a:t>
            </a:r>
            <a:r>
              <a:rPr dirty="0" smtClean="0"/>
              <a:t>focus</a:t>
            </a:r>
            <a:endParaRPr dirty="0"/>
          </a:p>
        </p:txBody>
      </p:sp>
    </p:spTree>
    <p:extLst>
      <p:ext uri="{BB962C8B-B14F-4D97-AF65-F5344CB8AC3E}">
        <p14:creationId xmlns:p14="http://schemas.microsoft.com/office/powerpoint/2010/main" val="231471706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6:14-29</a:t>
            </a:r>
            <a:endParaRPr dirty="0"/>
          </a:p>
        </p:txBody>
      </p:sp>
      <p:sp>
        <p:nvSpPr>
          <p:cNvPr id="3" name="Content Placeholder 2"/>
          <p:cNvSpPr>
            <a:spLocks noGrp="1"/>
          </p:cNvSpPr>
          <p:nvPr>
            <p:ph idx="1"/>
          </p:nvPr>
        </p:nvSpPr>
        <p:spPr/>
        <p:txBody>
          <a:bodyPr>
            <a:normAutofit lnSpcReduction="10000"/>
          </a:bodyPr>
          <a:lstStyle/>
          <a:p>
            <a:r>
              <a:rPr dirty="0"/>
              <a:t>Mark pauses to recount John’s martyrdom under </a:t>
            </a:r>
            <a:r>
              <a:rPr dirty="0" smtClean="0"/>
              <a:t>Herod</a:t>
            </a:r>
            <a:endParaRPr dirty="0"/>
          </a:p>
          <a:p>
            <a:r>
              <a:rPr dirty="0"/>
              <a:t>Herod respected John yet imprisoned him to please </a:t>
            </a:r>
            <a:r>
              <a:rPr dirty="0" smtClean="0"/>
              <a:t>others</a:t>
            </a:r>
            <a:endParaRPr dirty="0"/>
          </a:p>
          <a:p>
            <a:r>
              <a:rPr lang="en-US" dirty="0" smtClean="0"/>
              <a:t>Enjoyed listening to him, and knew he was a righteous man</a:t>
            </a:r>
          </a:p>
          <a:p>
            <a:r>
              <a:rPr lang="en-US" dirty="0"/>
              <a:t>Rejecting truth for popularity leads to spiritual </a:t>
            </a:r>
            <a:r>
              <a:rPr lang="en-US" dirty="0" smtClean="0"/>
              <a:t>decay</a:t>
            </a:r>
            <a:endParaRPr lang="en-US" dirty="0"/>
          </a:p>
        </p:txBody>
      </p:sp>
    </p:spTree>
    <p:extLst>
      <p:ext uri="{BB962C8B-B14F-4D97-AF65-F5344CB8AC3E}">
        <p14:creationId xmlns:p14="http://schemas.microsoft.com/office/powerpoint/2010/main" val="127421270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6:14-29</a:t>
            </a:r>
            <a:endParaRPr dirty="0"/>
          </a:p>
        </p:txBody>
      </p:sp>
      <p:sp>
        <p:nvSpPr>
          <p:cNvPr id="3" name="Content Placeholder 2"/>
          <p:cNvSpPr>
            <a:spLocks noGrp="1"/>
          </p:cNvSpPr>
          <p:nvPr>
            <p:ph idx="1"/>
          </p:nvPr>
        </p:nvSpPr>
        <p:spPr/>
        <p:txBody>
          <a:bodyPr>
            <a:normAutofit/>
          </a:bodyPr>
          <a:lstStyle/>
          <a:p>
            <a:r>
              <a:rPr lang="en-US" dirty="0" smtClean="0"/>
              <a:t>The people are now debating who Jesus is</a:t>
            </a:r>
          </a:p>
          <a:p>
            <a:pPr lvl="1"/>
            <a:r>
              <a:rPr lang="en-US" dirty="0" smtClean="0"/>
              <a:t>John risen from the dead</a:t>
            </a:r>
          </a:p>
          <a:p>
            <a:pPr lvl="2"/>
            <a:r>
              <a:rPr lang="en-US" dirty="0" smtClean="0"/>
              <a:t>Proof is that He can do the miracles</a:t>
            </a:r>
          </a:p>
          <a:p>
            <a:pPr lvl="1"/>
            <a:r>
              <a:rPr lang="en-US" dirty="0" smtClean="0"/>
              <a:t>Elijah</a:t>
            </a:r>
          </a:p>
          <a:p>
            <a:pPr lvl="1"/>
            <a:r>
              <a:rPr lang="en-US" dirty="0" smtClean="0"/>
              <a:t>One of the prophets of old</a:t>
            </a:r>
          </a:p>
          <a:p>
            <a:r>
              <a:rPr lang="en-US" dirty="0" smtClean="0"/>
              <a:t>Everyone can clearly see Jesus isn’t like other people</a:t>
            </a:r>
            <a:endParaRPr dirty="0"/>
          </a:p>
        </p:txBody>
      </p:sp>
    </p:spTree>
    <p:extLst>
      <p:ext uri="{BB962C8B-B14F-4D97-AF65-F5344CB8AC3E}">
        <p14:creationId xmlns:p14="http://schemas.microsoft.com/office/powerpoint/2010/main" val="220942252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6:30-34</a:t>
            </a:r>
            <a:endParaRPr dirty="0"/>
          </a:p>
        </p:txBody>
      </p:sp>
      <p:sp>
        <p:nvSpPr>
          <p:cNvPr id="3" name="Content Placeholder 2"/>
          <p:cNvSpPr>
            <a:spLocks noGrp="1"/>
          </p:cNvSpPr>
          <p:nvPr>
            <p:ph idx="1"/>
          </p:nvPr>
        </p:nvSpPr>
        <p:spPr/>
        <p:txBody>
          <a:bodyPr>
            <a:normAutofit/>
          </a:bodyPr>
          <a:lstStyle/>
          <a:p>
            <a:r>
              <a:rPr dirty="0"/>
              <a:t>After hearing of John’s death, Jesus invites His disciples to </a:t>
            </a:r>
            <a:r>
              <a:rPr dirty="0" smtClean="0"/>
              <a:t>rest</a:t>
            </a:r>
            <a:r>
              <a:rPr lang="en-US" dirty="0" smtClean="0"/>
              <a:t> once they return</a:t>
            </a:r>
            <a:endParaRPr dirty="0"/>
          </a:p>
          <a:p>
            <a:r>
              <a:rPr lang="en-US" dirty="0" smtClean="0"/>
              <a:t>T</a:t>
            </a:r>
            <a:r>
              <a:rPr dirty="0" smtClean="0"/>
              <a:t>he </a:t>
            </a:r>
            <a:r>
              <a:rPr dirty="0"/>
              <a:t>crowds follow — and instead of frustration, Jesus feels </a:t>
            </a:r>
            <a:r>
              <a:rPr dirty="0" smtClean="0"/>
              <a:t>compassion</a:t>
            </a:r>
            <a:endParaRPr dirty="0"/>
          </a:p>
          <a:p>
            <a:r>
              <a:rPr dirty="0"/>
              <a:t>He sees them as 'sheep without a </a:t>
            </a:r>
            <a:r>
              <a:rPr dirty="0" smtClean="0"/>
              <a:t>shepherd'</a:t>
            </a:r>
            <a:endParaRPr dirty="0"/>
          </a:p>
        </p:txBody>
      </p:sp>
    </p:spTree>
    <p:extLst>
      <p:ext uri="{BB962C8B-B14F-4D97-AF65-F5344CB8AC3E}">
        <p14:creationId xmlns:p14="http://schemas.microsoft.com/office/powerpoint/2010/main" val="287483770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6:35-44</a:t>
            </a:r>
            <a:endParaRPr dirty="0"/>
          </a:p>
        </p:txBody>
      </p:sp>
      <p:sp>
        <p:nvSpPr>
          <p:cNvPr id="3" name="Content Placeholder 2"/>
          <p:cNvSpPr>
            <a:spLocks noGrp="1"/>
          </p:cNvSpPr>
          <p:nvPr>
            <p:ph idx="1"/>
          </p:nvPr>
        </p:nvSpPr>
        <p:spPr/>
        <p:txBody>
          <a:bodyPr>
            <a:normAutofit/>
          </a:bodyPr>
          <a:lstStyle/>
          <a:p>
            <a:r>
              <a:rPr lang="en-US" dirty="0" smtClean="0"/>
              <a:t>One of a few </a:t>
            </a:r>
            <a:r>
              <a:rPr dirty="0" smtClean="0"/>
              <a:t>miracle</a:t>
            </a:r>
            <a:r>
              <a:rPr lang="en-US" dirty="0" smtClean="0"/>
              <a:t>s that</a:t>
            </a:r>
            <a:r>
              <a:rPr dirty="0" smtClean="0"/>
              <a:t> </a:t>
            </a:r>
            <a:r>
              <a:rPr dirty="0"/>
              <a:t>appears in all four </a:t>
            </a:r>
            <a:r>
              <a:rPr dirty="0" smtClean="0"/>
              <a:t>Gospels</a:t>
            </a:r>
            <a:endParaRPr lang="en-US" dirty="0" smtClean="0"/>
          </a:p>
          <a:p>
            <a:pPr lvl="1"/>
            <a:r>
              <a:rPr lang="en-US" dirty="0" smtClean="0"/>
              <a:t>A</a:t>
            </a:r>
            <a:r>
              <a:rPr dirty="0" smtClean="0"/>
              <a:t> </a:t>
            </a:r>
            <a:r>
              <a:rPr dirty="0"/>
              <a:t>major moment in Jesus’ </a:t>
            </a:r>
            <a:r>
              <a:rPr dirty="0" smtClean="0"/>
              <a:t>ministry</a:t>
            </a:r>
            <a:endParaRPr dirty="0"/>
          </a:p>
          <a:p>
            <a:r>
              <a:rPr lang="en-US" dirty="0" smtClean="0"/>
              <a:t>Where t</a:t>
            </a:r>
            <a:r>
              <a:rPr dirty="0" smtClean="0"/>
              <a:t>he </a:t>
            </a:r>
            <a:r>
              <a:rPr dirty="0"/>
              <a:t>disciples see </a:t>
            </a:r>
            <a:r>
              <a:rPr dirty="0" smtClean="0"/>
              <a:t>impossibility</a:t>
            </a:r>
            <a:r>
              <a:rPr lang="en-US" dirty="0" smtClean="0"/>
              <a:t>, </a:t>
            </a:r>
            <a:r>
              <a:rPr dirty="0" smtClean="0"/>
              <a:t>Jesus </a:t>
            </a:r>
            <a:r>
              <a:rPr dirty="0"/>
              <a:t>sees </a:t>
            </a:r>
            <a:r>
              <a:rPr dirty="0" smtClean="0"/>
              <a:t>opportunity</a:t>
            </a:r>
            <a:endParaRPr dirty="0"/>
          </a:p>
          <a:p>
            <a:r>
              <a:rPr dirty="0"/>
              <a:t>He uses what little they have </a:t>
            </a:r>
            <a:r>
              <a:rPr lang="en-US" dirty="0" smtClean="0"/>
              <a:t>–</a:t>
            </a:r>
            <a:r>
              <a:rPr dirty="0" smtClean="0"/>
              <a:t> </a:t>
            </a:r>
            <a:r>
              <a:rPr dirty="0"/>
              <a:t>five loaves and two fish </a:t>
            </a:r>
            <a:r>
              <a:rPr lang="en-US" dirty="0" smtClean="0"/>
              <a:t>–</a:t>
            </a:r>
            <a:r>
              <a:rPr dirty="0" smtClean="0"/>
              <a:t> </a:t>
            </a:r>
            <a:r>
              <a:rPr dirty="0"/>
              <a:t>and multiplies it beyond </a:t>
            </a:r>
            <a:r>
              <a:rPr dirty="0" smtClean="0"/>
              <a:t>need</a:t>
            </a:r>
            <a:endParaRPr dirty="0"/>
          </a:p>
        </p:txBody>
      </p:sp>
    </p:spTree>
    <p:extLst>
      <p:ext uri="{BB962C8B-B14F-4D97-AF65-F5344CB8AC3E}">
        <p14:creationId xmlns:p14="http://schemas.microsoft.com/office/powerpoint/2010/main" val="1760295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1:4-8</a:t>
            </a:r>
            <a:endParaRPr lang="en-US" dirty="0"/>
          </a:p>
        </p:txBody>
      </p:sp>
      <p:sp>
        <p:nvSpPr>
          <p:cNvPr id="5" name="Content Placeholder 4"/>
          <p:cNvSpPr>
            <a:spLocks noGrp="1"/>
          </p:cNvSpPr>
          <p:nvPr>
            <p:ph idx="1"/>
          </p:nvPr>
        </p:nvSpPr>
        <p:spPr/>
        <p:txBody>
          <a:bodyPr>
            <a:normAutofit/>
          </a:bodyPr>
          <a:lstStyle/>
          <a:p>
            <a:r>
              <a:rPr lang="en-US" dirty="0" smtClean="0"/>
              <a:t>Mark then sets up John’s role in the gospel</a:t>
            </a:r>
          </a:p>
          <a:p>
            <a:r>
              <a:rPr lang="en-US" dirty="0" smtClean="0"/>
              <a:t>He appeared in the wilderness and preached a baptism of repentance for the forgiveness of sin</a:t>
            </a:r>
          </a:p>
          <a:p>
            <a:pPr lvl="1"/>
            <a:r>
              <a:rPr lang="en-US" dirty="0" smtClean="0"/>
              <a:t>Sin is immediately identified as the problem separating God and man</a:t>
            </a:r>
          </a:p>
          <a:p>
            <a:r>
              <a:rPr lang="en-US" dirty="0" smtClean="0"/>
              <a:t>Many were going out to see him, including some of the religious leaders</a:t>
            </a:r>
            <a:endParaRPr lang="en-US" dirty="0"/>
          </a:p>
        </p:txBody>
      </p:sp>
    </p:spTree>
    <p:extLst>
      <p:ext uri="{BB962C8B-B14F-4D97-AF65-F5344CB8AC3E}">
        <p14:creationId xmlns:p14="http://schemas.microsoft.com/office/powerpoint/2010/main" val="397295495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6:35-44</a:t>
            </a:r>
            <a:endParaRPr dirty="0"/>
          </a:p>
        </p:txBody>
      </p:sp>
      <p:sp>
        <p:nvSpPr>
          <p:cNvPr id="3" name="Content Placeholder 2"/>
          <p:cNvSpPr>
            <a:spLocks noGrp="1"/>
          </p:cNvSpPr>
          <p:nvPr>
            <p:ph idx="1"/>
          </p:nvPr>
        </p:nvSpPr>
        <p:spPr/>
        <p:txBody>
          <a:bodyPr>
            <a:normAutofit/>
          </a:bodyPr>
          <a:lstStyle/>
          <a:p>
            <a:r>
              <a:rPr dirty="0"/>
              <a:t>Everyone eats and is </a:t>
            </a:r>
            <a:r>
              <a:rPr dirty="0" smtClean="0"/>
              <a:t>satisfied</a:t>
            </a:r>
            <a:endParaRPr lang="en-US" dirty="0" smtClean="0"/>
          </a:p>
          <a:p>
            <a:pPr lvl="1"/>
            <a:r>
              <a:rPr lang="en-US" dirty="0" smtClean="0"/>
              <a:t>An</a:t>
            </a:r>
            <a:r>
              <a:rPr dirty="0" smtClean="0"/>
              <a:t> </a:t>
            </a:r>
            <a:r>
              <a:rPr dirty="0"/>
              <a:t>echo of Psalm </a:t>
            </a:r>
            <a:r>
              <a:rPr dirty="0" smtClean="0"/>
              <a:t>23</a:t>
            </a:r>
            <a:endParaRPr dirty="0"/>
          </a:p>
          <a:p>
            <a:pPr lvl="1"/>
            <a:r>
              <a:rPr dirty="0"/>
              <a:t>Jesus provides physical and spiritual nourishment for His </a:t>
            </a:r>
            <a:r>
              <a:rPr dirty="0" smtClean="0"/>
              <a:t>people</a:t>
            </a:r>
            <a:endParaRPr dirty="0"/>
          </a:p>
          <a:p>
            <a:r>
              <a:rPr dirty="0"/>
              <a:t>The abundance (twelve baskets left over) </a:t>
            </a:r>
            <a:r>
              <a:rPr lang="en-US" dirty="0" smtClean="0"/>
              <a:t>represents</a:t>
            </a:r>
            <a:r>
              <a:rPr dirty="0" smtClean="0"/>
              <a:t> </a:t>
            </a:r>
            <a:r>
              <a:rPr dirty="0"/>
              <a:t>His sufficiency for </a:t>
            </a:r>
            <a:r>
              <a:rPr dirty="0" smtClean="0"/>
              <a:t>all</a:t>
            </a:r>
            <a:endParaRPr lang="en-US" dirty="0" smtClean="0"/>
          </a:p>
          <a:p>
            <a:pPr lvl="1"/>
            <a:r>
              <a:rPr lang="en-US" dirty="0" smtClean="0"/>
              <a:t>He is more than enough for everyone who seeks Him out</a:t>
            </a:r>
            <a:endParaRPr dirty="0"/>
          </a:p>
        </p:txBody>
      </p:sp>
    </p:spTree>
    <p:extLst>
      <p:ext uri="{BB962C8B-B14F-4D97-AF65-F5344CB8AC3E}">
        <p14:creationId xmlns:p14="http://schemas.microsoft.com/office/powerpoint/2010/main" val="51052409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6:45-52</a:t>
            </a:r>
            <a:endParaRPr dirty="0"/>
          </a:p>
        </p:txBody>
      </p:sp>
      <p:sp>
        <p:nvSpPr>
          <p:cNvPr id="3" name="Content Placeholder 2"/>
          <p:cNvSpPr>
            <a:spLocks noGrp="1"/>
          </p:cNvSpPr>
          <p:nvPr>
            <p:ph idx="1"/>
          </p:nvPr>
        </p:nvSpPr>
        <p:spPr/>
        <p:txBody>
          <a:bodyPr>
            <a:normAutofit fontScale="92500" lnSpcReduction="10000"/>
          </a:bodyPr>
          <a:lstStyle/>
          <a:p>
            <a:r>
              <a:rPr dirty="0"/>
              <a:t>After the miracle, Jesus sends the disciples ahead while He </a:t>
            </a:r>
            <a:r>
              <a:rPr dirty="0" smtClean="0"/>
              <a:t>prays</a:t>
            </a:r>
            <a:endParaRPr dirty="0"/>
          </a:p>
          <a:p>
            <a:r>
              <a:rPr dirty="0"/>
              <a:t>They struggle against the wind, and He comes to them walking on the </a:t>
            </a:r>
            <a:r>
              <a:rPr dirty="0" smtClean="0"/>
              <a:t>sea</a:t>
            </a:r>
            <a:endParaRPr dirty="0"/>
          </a:p>
          <a:p>
            <a:r>
              <a:rPr dirty="0"/>
              <a:t>They are terrified, but His words calm them: 'Take courage; it is I, do not be afraid.'</a:t>
            </a:r>
          </a:p>
          <a:p>
            <a:r>
              <a:rPr dirty="0"/>
              <a:t>The same power that multiplies bread sustains faith amid </a:t>
            </a:r>
            <a:r>
              <a:rPr dirty="0" smtClean="0"/>
              <a:t>storms</a:t>
            </a:r>
            <a:endParaRPr dirty="0"/>
          </a:p>
        </p:txBody>
      </p:sp>
    </p:spTree>
    <p:extLst>
      <p:ext uri="{BB962C8B-B14F-4D97-AF65-F5344CB8AC3E}">
        <p14:creationId xmlns:p14="http://schemas.microsoft.com/office/powerpoint/2010/main" val="330501365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 6:45-52</a:t>
            </a:r>
            <a:endParaRPr dirty="0"/>
          </a:p>
        </p:txBody>
      </p:sp>
      <p:sp>
        <p:nvSpPr>
          <p:cNvPr id="3" name="Content Placeholder 2"/>
          <p:cNvSpPr>
            <a:spLocks noGrp="1"/>
          </p:cNvSpPr>
          <p:nvPr>
            <p:ph idx="1"/>
          </p:nvPr>
        </p:nvSpPr>
        <p:spPr/>
        <p:txBody>
          <a:bodyPr>
            <a:noAutofit/>
          </a:bodyPr>
          <a:lstStyle/>
          <a:p>
            <a:r>
              <a:rPr sz="2400" dirty="0"/>
              <a:t>Mark notes that the disciples 'had not gained any insight from the incident of the </a:t>
            </a:r>
            <a:r>
              <a:rPr sz="2400" dirty="0" smtClean="0"/>
              <a:t>loaves'</a:t>
            </a:r>
            <a:endParaRPr sz="2400" dirty="0"/>
          </a:p>
          <a:p>
            <a:r>
              <a:rPr sz="2400" dirty="0"/>
              <a:t>Their hearts were </a:t>
            </a:r>
            <a:r>
              <a:rPr sz="2400" dirty="0" smtClean="0"/>
              <a:t>hardened</a:t>
            </a:r>
            <a:endParaRPr lang="en-US" sz="2400" dirty="0" smtClean="0"/>
          </a:p>
          <a:p>
            <a:pPr lvl="1"/>
            <a:r>
              <a:rPr lang="en-US" sz="2400" dirty="0" smtClean="0"/>
              <a:t>N</a:t>
            </a:r>
            <a:r>
              <a:rPr sz="2400" dirty="0" smtClean="0"/>
              <a:t>ot </a:t>
            </a:r>
            <a:r>
              <a:rPr sz="2400" dirty="0"/>
              <a:t>rebellious, but dull to divine </a:t>
            </a:r>
            <a:r>
              <a:rPr sz="2400" dirty="0" smtClean="0"/>
              <a:t>meaning</a:t>
            </a:r>
            <a:endParaRPr sz="2400" dirty="0"/>
          </a:p>
          <a:p>
            <a:r>
              <a:rPr lang="en-US" sz="2400" dirty="0" smtClean="0"/>
              <a:t>They saw the </a:t>
            </a:r>
            <a:r>
              <a:rPr sz="2400" dirty="0" smtClean="0"/>
              <a:t>miracles</a:t>
            </a:r>
            <a:r>
              <a:rPr lang="en-US" sz="2400" dirty="0" smtClean="0"/>
              <a:t>, but </a:t>
            </a:r>
            <a:r>
              <a:rPr sz="2400" dirty="0" smtClean="0"/>
              <a:t>miss</a:t>
            </a:r>
            <a:r>
              <a:rPr lang="en-US" sz="2400" dirty="0" smtClean="0"/>
              <a:t>ed</a:t>
            </a:r>
            <a:r>
              <a:rPr sz="2400" dirty="0" smtClean="0"/>
              <a:t> </a:t>
            </a:r>
            <a:r>
              <a:rPr sz="2400" dirty="0"/>
              <a:t>the </a:t>
            </a:r>
            <a:r>
              <a:rPr sz="2400" dirty="0" smtClean="0"/>
              <a:t>message</a:t>
            </a:r>
            <a:endParaRPr sz="2400" dirty="0"/>
          </a:p>
          <a:p>
            <a:r>
              <a:rPr sz="2400" dirty="0"/>
              <a:t>Faith must grow beyond </a:t>
            </a:r>
            <a:r>
              <a:rPr sz="2400" dirty="0" smtClean="0"/>
              <a:t>amazement</a:t>
            </a:r>
            <a:r>
              <a:rPr lang="en-US" sz="2400" dirty="0" smtClean="0"/>
              <a:t> and</a:t>
            </a:r>
            <a:r>
              <a:rPr sz="2400" dirty="0" smtClean="0"/>
              <a:t> </a:t>
            </a:r>
            <a:r>
              <a:rPr sz="2400" dirty="0"/>
              <a:t>into </a:t>
            </a:r>
            <a:r>
              <a:rPr sz="2400" dirty="0" smtClean="0"/>
              <a:t>understanding</a:t>
            </a:r>
            <a:endParaRPr sz="2400" dirty="0"/>
          </a:p>
        </p:txBody>
      </p:sp>
    </p:spTree>
    <p:extLst>
      <p:ext uri="{BB962C8B-B14F-4D97-AF65-F5344CB8AC3E}">
        <p14:creationId xmlns:p14="http://schemas.microsoft.com/office/powerpoint/2010/main" val="208098992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6:53-56</a:t>
            </a:r>
            <a:endParaRPr dirty="0"/>
          </a:p>
        </p:txBody>
      </p:sp>
      <p:sp>
        <p:nvSpPr>
          <p:cNvPr id="3" name="Content Placeholder 2"/>
          <p:cNvSpPr>
            <a:spLocks noGrp="1"/>
          </p:cNvSpPr>
          <p:nvPr>
            <p:ph idx="1"/>
          </p:nvPr>
        </p:nvSpPr>
        <p:spPr/>
        <p:txBody>
          <a:bodyPr>
            <a:normAutofit/>
          </a:bodyPr>
          <a:lstStyle/>
          <a:p>
            <a:r>
              <a:rPr dirty="0"/>
              <a:t>Wherever Jesus goes, people bring the sick on mats to touch His </a:t>
            </a:r>
            <a:r>
              <a:rPr dirty="0" smtClean="0"/>
              <a:t>garment</a:t>
            </a:r>
            <a:endParaRPr dirty="0"/>
          </a:p>
          <a:p>
            <a:r>
              <a:rPr dirty="0"/>
              <a:t>What Nazareth rejected, others receive with </a:t>
            </a:r>
            <a:r>
              <a:rPr dirty="0" smtClean="0"/>
              <a:t>eagerness</a:t>
            </a:r>
            <a:endParaRPr dirty="0"/>
          </a:p>
          <a:p>
            <a:r>
              <a:rPr dirty="0" smtClean="0"/>
              <a:t>Those </a:t>
            </a:r>
            <a:r>
              <a:rPr dirty="0"/>
              <a:t>who reach for Jesus always find enough </a:t>
            </a:r>
            <a:r>
              <a:rPr dirty="0" smtClean="0"/>
              <a:t>grace</a:t>
            </a:r>
            <a:endParaRPr dirty="0"/>
          </a:p>
        </p:txBody>
      </p:sp>
    </p:spTree>
    <p:extLst>
      <p:ext uri="{BB962C8B-B14F-4D97-AF65-F5344CB8AC3E}">
        <p14:creationId xmlns:p14="http://schemas.microsoft.com/office/powerpoint/2010/main" val="102204639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187" y="3200400"/>
            <a:ext cx="7978878" cy="892272"/>
          </a:xfrm>
        </p:spPr>
        <p:txBody>
          <a:bodyPr>
            <a:normAutofit fontScale="90000"/>
          </a:bodyPr>
          <a:lstStyle/>
          <a:p>
            <a:r>
              <a:rPr lang="en-US" dirty="0" smtClean="0"/>
              <a:t>Study of Mark</a:t>
            </a:r>
            <a:endParaRPr lang="en-US" dirty="0"/>
          </a:p>
        </p:txBody>
      </p:sp>
      <p:sp>
        <p:nvSpPr>
          <p:cNvPr id="3" name="Subtitle 2"/>
          <p:cNvSpPr>
            <a:spLocks noGrp="1"/>
          </p:cNvSpPr>
          <p:nvPr>
            <p:ph type="subTitle" idx="1"/>
          </p:nvPr>
        </p:nvSpPr>
        <p:spPr>
          <a:xfrm>
            <a:off x="678426" y="4055800"/>
            <a:ext cx="7875639" cy="730043"/>
          </a:xfrm>
        </p:spPr>
        <p:txBody>
          <a:bodyPr/>
          <a:lstStyle/>
          <a:p>
            <a:r>
              <a:rPr lang="en-US" dirty="0" smtClean="0"/>
              <a:t>Chapter 7</a:t>
            </a:r>
            <a:endParaRPr lang="en-US" dirty="0"/>
          </a:p>
        </p:txBody>
      </p:sp>
    </p:spTree>
    <p:extLst>
      <p:ext uri="{BB962C8B-B14F-4D97-AF65-F5344CB8AC3E}">
        <p14:creationId xmlns:p14="http://schemas.microsoft.com/office/powerpoint/2010/main" val="308000340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Mark 7</a:t>
            </a:r>
            <a:endParaRPr dirty="0"/>
          </a:p>
        </p:txBody>
      </p:sp>
      <p:sp>
        <p:nvSpPr>
          <p:cNvPr id="3" name="Content Placeholder 2"/>
          <p:cNvSpPr>
            <a:spLocks noGrp="1"/>
          </p:cNvSpPr>
          <p:nvPr>
            <p:ph idx="1"/>
          </p:nvPr>
        </p:nvSpPr>
        <p:spPr/>
        <p:txBody>
          <a:bodyPr>
            <a:normAutofit/>
          </a:bodyPr>
          <a:lstStyle/>
          <a:p>
            <a:r>
              <a:rPr lang="en-US" dirty="0" smtClean="0"/>
              <a:t>In </a:t>
            </a:r>
            <a:r>
              <a:rPr dirty="0" smtClean="0"/>
              <a:t>Mark 7</a:t>
            </a:r>
            <a:r>
              <a:rPr lang="en-US" dirty="0" smtClean="0"/>
              <a:t>, Mark </a:t>
            </a:r>
            <a:r>
              <a:rPr dirty="0" smtClean="0"/>
              <a:t>continues </a:t>
            </a:r>
            <a:r>
              <a:rPr dirty="0"/>
              <a:t>the theme of misunderstanding </a:t>
            </a:r>
            <a:r>
              <a:rPr dirty="0" smtClean="0"/>
              <a:t>Jesus’</a:t>
            </a:r>
            <a:r>
              <a:rPr lang="en-US" dirty="0" smtClean="0"/>
              <a:t>s</a:t>
            </a:r>
            <a:r>
              <a:rPr dirty="0" smtClean="0"/>
              <a:t> mission</a:t>
            </a:r>
            <a:endParaRPr dirty="0"/>
          </a:p>
          <a:p>
            <a:r>
              <a:rPr lang="en-US" dirty="0" smtClean="0"/>
              <a:t>Focus s</a:t>
            </a:r>
            <a:r>
              <a:rPr dirty="0" smtClean="0"/>
              <a:t>hifts </a:t>
            </a:r>
            <a:r>
              <a:rPr dirty="0"/>
              <a:t>from external opposition to internal </a:t>
            </a:r>
            <a:r>
              <a:rPr dirty="0" smtClean="0"/>
              <a:t>corruption</a:t>
            </a:r>
            <a:endParaRPr lang="en-US" dirty="0" smtClean="0"/>
          </a:p>
          <a:p>
            <a:pPr lvl="1"/>
            <a:r>
              <a:rPr lang="en-US" dirty="0" smtClean="0"/>
              <a:t>F</a:t>
            </a:r>
            <a:r>
              <a:rPr dirty="0" smtClean="0"/>
              <a:t>rom </a:t>
            </a:r>
            <a:r>
              <a:rPr dirty="0"/>
              <a:t>storms and demons to hearts and </a:t>
            </a:r>
            <a:r>
              <a:rPr dirty="0" smtClean="0"/>
              <a:t>traditions</a:t>
            </a:r>
            <a:endParaRPr dirty="0"/>
          </a:p>
          <a:p>
            <a:r>
              <a:rPr lang="en-US" dirty="0"/>
              <a:t>C</a:t>
            </a:r>
            <a:r>
              <a:rPr dirty="0" smtClean="0"/>
              <a:t>ontrasts </a:t>
            </a:r>
            <a:r>
              <a:rPr dirty="0"/>
              <a:t>human religion with divine </a:t>
            </a:r>
            <a:r>
              <a:rPr dirty="0" smtClean="0"/>
              <a:t>relationship</a:t>
            </a:r>
            <a:endParaRPr dirty="0"/>
          </a:p>
        </p:txBody>
      </p:sp>
    </p:spTree>
    <p:extLst>
      <p:ext uri="{BB962C8B-B14F-4D97-AF65-F5344CB8AC3E}">
        <p14:creationId xmlns:p14="http://schemas.microsoft.com/office/powerpoint/2010/main" val="271941937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7:1-13</a:t>
            </a:r>
            <a:endParaRPr dirty="0"/>
          </a:p>
        </p:txBody>
      </p:sp>
      <p:sp>
        <p:nvSpPr>
          <p:cNvPr id="3" name="Content Placeholder 2"/>
          <p:cNvSpPr>
            <a:spLocks noGrp="1"/>
          </p:cNvSpPr>
          <p:nvPr>
            <p:ph idx="1"/>
          </p:nvPr>
        </p:nvSpPr>
        <p:spPr/>
        <p:txBody>
          <a:bodyPr>
            <a:normAutofit lnSpcReduction="10000"/>
          </a:bodyPr>
          <a:lstStyle/>
          <a:p>
            <a:r>
              <a:rPr dirty="0" smtClean="0"/>
              <a:t>Pharisees </a:t>
            </a:r>
            <a:r>
              <a:rPr dirty="0"/>
              <a:t>and scribes confront Jesus over ritual </a:t>
            </a:r>
            <a:r>
              <a:rPr dirty="0" smtClean="0"/>
              <a:t>handwashing</a:t>
            </a:r>
            <a:endParaRPr dirty="0"/>
          </a:p>
          <a:p>
            <a:r>
              <a:rPr dirty="0"/>
              <a:t>Their concern is not hygiene, but ceremonial </a:t>
            </a:r>
            <a:r>
              <a:rPr dirty="0" smtClean="0"/>
              <a:t>purity</a:t>
            </a:r>
            <a:endParaRPr lang="en-US" dirty="0" smtClean="0"/>
          </a:p>
          <a:p>
            <a:pPr lvl="1"/>
            <a:r>
              <a:rPr lang="en-US" dirty="0" smtClean="0"/>
              <a:t>M</a:t>
            </a:r>
            <a:r>
              <a:rPr dirty="0" smtClean="0"/>
              <a:t>easuring </a:t>
            </a:r>
            <a:r>
              <a:rPr dirty="0"/>
              <a:t>holiness by human </a:t>
            </a:r>
            <a:r>
              <a:rPr dirty="0" smtClean="0"/>
              <a:t>rules</a:t>
            </a:r>
            <a:endParaRPr dirty="0"/>
          </a:p>
          <a:p>
            <a:r>
              <a:rPr dirty="0"/>
              <a:t>Jesus exposes their hypocrisy: they honor God with lips while their hearts are </a:t>
            </a:r>
            <a:r>
              <a:rPr dirty="0" smtClean="0"/>
              <a:t>far</a:t>
            </a:r>
            <a:r>
              <a:rPr lang="en-US" dirty="0" smtClean="0"/>
              <a:t> from Him</a:t>
            </a:r>
            <a:endParaRPr dirty="0"/>
          </a:p>
          <a:p>
            <a:r>
              <a:rPr dirty="0"/>
              <a:t>Religion without heart devotion leads to empty </a:t>
            </a:r>
            <a:r>
              <a:rPr dirty="0" smtClean="0"/>
              <a:t>worship</a:t>
            </a:r>
            <a:endParaRPr dirty="0"/>
          </a:p>
        </p:txBody>
      </p:sp>
    </p:spTree>
    <p:extLst>
      <p:ext uri="{BB962C8B-B14F-4D97-AF65-F5344CB8AC3E}">
        <p14:creationId xmlns:p14="http://schemas.microsoft.com/office/powerpoint/2010/main" val="189555716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7:1-13</a:t>
            </a:r>
            <a:endParaRPr dirty="0"/>
          </a:p>
        </p:txBody>
      </p:sp>
      <p:sp>
        <p:nvSpPr>
          <p:cNvPr id="3" name="Content Placeholder 2"/>
          <p:cNvSpPr>
            <a:spLocks noGrp="1"/>
          </p:cNvSpPr>
          <p:nvPr>
            <p:ph idx="1"/>
          </p:nvPr>
        </p:nvSpPr>
        <p:spPr/>
        <p:txBody>
          <a:bodyPr>
            <a:normAutofit fontScale="92500" lnSpcReduction="10000"/>
          </a:bodyPr>
          <a:lstStyle/>
          <a:p>
            <a:r>
              <a:rPr dirty="0"/>
              <a:t>Jesus quotes </a:t>
            </a:r>
            <a:r>
              <a:rPr dirty="0" smtClean="0"/>
              <a:t>Isaiah</a:t>
            </a:r>
            <a:r>
              <a:rPr lang="en-US" dirty="0" smtClean="0"/>
              <a:t> 29:13</a:t>
            </a:r>
            <a:r>
              <a:rPr dirty="0" smtClean="0"/>
              <a:t>: </a:t>
            </a:r>
            <a:r>
              <a:rPr dirty="0"/>
              <a:t>'This people honors Me with their lips, but their heart is far from </a:t>
            </a:r>
            <a:r>
              <a:rPr dirty="0" smtClean="0"/>
              <a:t>Me'</a:t>
            </a:r>
            <a:endParaRPr dirty="0"/>
          </a:p>
          <a:p>
            <a:r>
              <a:rPr dirty="0"/>
              <a:t>They had elevated tradition above God’s </a:t>
            </a:r>
            <a:r>
              <a:rPr dirty="0" smtClean="0"/>
              <a:t>word</a:t>
            </a:r>
            <a:endParaRPr lang="en-US" dirty="0" smtClean="0"/>
          </a:p>
          <a:p>
            <a:pPr lvl="1"/>
            <a:r>
              <a:rPr lang="en-US" dirty="0" smtClean="0"/>
              <a:t>N</a:t>
            </a:r>
            <a:r>
              <a:rPr dirty="0" smtClean="0"/>
              <a:t>ullif</a:t>
            </a:r>
            <a:r>
              <a:rPr lang="en-US" dirty="0" smtClean="0"/>
              <a:t>ied </a:t>
            </a:r>
            <a:r>
              <a:rPr dirty="0" smtClean="0"/>
              <a:t>divine </a:t>
            </a:r>
            <a:r>
              <a:rPr dirty="0"/>
              <a:t>commands </a:t>
            </a:r>
            <a:r>
              <a:rPr lang="en-US" dirty="0" smtClean="0"/>
              <a:t>in the Law </a:t>
            </a:r>
            <a:r>
              <a:rPr dirty="0" smtClean="0"/>
              <a:t>to </a:t>
            </a:r>
            <a:r>
              <a:rPr dirty="0"/>
              <a:t>protect </a:t>
            </a:r>
            <a:r>
              <a:rPr lang="en-US" dirty="0" smtClean="0"/>
              <a:t>their </a:t>
            </a:r>
            <a:r>
              <a:rPr dirty="0" smtClean="0"/>
              <a:t>human systems</a:t>
            </a:r>
            <a:endParaRPr dirty="0"/>
          </a:p>
          <a:p>
            <a:r>
              <a:rPr dirty="0"/>
              <a:t>True obedience flows from love, not </a:t>
            </a:r>
            <a:r>
              <a:rPr dirty="0" smtClean="0"/>
              <a:t>regulation</a:t>
            </a:r>
            <a:endParaRPr dirty="0"/>
          </a:p>
          <a:p>
            <a:r>
              <a:rPr dirty="0"/>
              <a:t>When forms replace faith, we drift from God while thinking we serve </a:t>
            </a:r>
            <a:r>
              <a:rPr dirty="0" smtClean="0"/>
              <a:t>Him</a:t>
            </a:r>
            <a:endParaRPr dirty="0"/>
          </a:p>
        </p:txBody>
      </p:sp>
    </p:spTree>
    <p:extLst>
      <p:ext uri="{BB962C8B-B14F-4D97-AF65-F5344CB8AC3E}">
        <p14:creationId xmlns:p14="http://schemas.microsoft.com/office/powerpoint/2010/main" val="324004629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 7:1-13</a:t>
            </a:r>
            <a:endParaRPr dirty="0"/>
          </a:p>
        </p:txBody>
      </p:sp>
      <p:sp>
        <p:nvSpPr>
          <p:cNvPr id="3" name="Content Placeholder 2"/>
          <p:cNvSpPr>
            <a:spLocks noGrp="1"/>
          </p:cNvSpPr>
          <p:nvPr>
            <p:ph idx="1"/>
          </p:nvPr>
        </p:nvSpPr>
        <p:spPr/>
        <p:txBody>
          <a:bodyPr>
            <a:normAutofit fontScale="92500" lnSpcReduction="10000"/>
          </a:bodyPr>
          <a:lstStyle/>
          <a:p>
            <a:r>
              <a:rPr dirty="0"/>
              <a:t>The 'Corban' example shows how tradition justified </a:t>
            </a:r>
            <a:r>
              <a:rPr dirty="0" smtClean="0"/>
              <a:t>disobedience</a:t>
            </a:r>
            <a:endParaRPr dirty="0"/>
          </a:p>
          <a:p>
            <a:r>
              <a:rPr dirty="0"/>
              <a:t>People claimed resources were 'dedicated to God' to avoid helping their </a:t>
            </a:r>
            <a:r>
              <a:rPr dirty="0" smtClean="0"/>
              <a:t>parents</a:t>
            </a:r>
            <a:endParaRPr dirty="0"/>
          </a:p>
          <a:p>
            <a:r>
              <a:rPr dirty="0"/>
              <a:t>Jesus reveals the deeper issue: sin hides behind religious </a:t>
            </a:r>
            <a:r>
              <a:rPr dirty="0" smtClean="0"/>
              <a:t>excuses</a:t>
            </a:r>
            <a:endParaRPr dirty="0"/>
          </a:p>
          <a:p>
            <a:r>
              <a:rPr dirty="0"/>
              <a:t>Heart transformation, not ritual performance, defines real </a:t>
            </a:r>
            <a:r>
              <a:rPr dirty="0" smtClean="0"/>
              <a:t>holiness</a:t>
            </a:r>
            <a:endParaRPr dirty="0"/>
          </a:p>
        </p:txBody>
      </p:sp>
    </p:spTree>
    <p:extLst>
      <p:ext uri="{BB962C8B-B14F-4D97-AF65-F5344CB8AC3E}">
        <p14:creationId xmlns:p14="http://schemas.microsoft.com/office/powerpoint/2010/main" val="297796519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 7:1-13</a:t>
            </a:r>
            <a:endParaRPr dirty="0"/>
          </a:p>
        </p:txBody>
      </p:sp>
      <p:sp>
        <p:nvSpPr>
          <p:cNvPr id="3" name="Content Placeholder 2"/>
          <p:cNvSpPr>
            <a:spLocks noGrp="1"/>
          </p:cNvSpPr>
          <p:nvPr>
            <p:ph idx="1"/>
          </p:nvPr>
        </p:nvSpPr>
        <p:spPr/>
        <p:txBody>
          <a:bodyPr>
            <a:normAutofit/>
          </a:bodyPr>
          <a:lstStyle/>
          <a:p>
            <a:r>
              <a:rPr lang="en-US" dirty="0" smtClean="0"/>
              <a:t>Tradition itself isn’t a sin</a:t>
            </a:r>
          </a:p>
          <a:p>
            <a:r>
              <a:rPr lang="en-US" dirty="0" smtClean="0"/>
              <a:t>Jesus’s warning is against legalism and hypocrisy</a:t>
            </a:r>
          </a:p>
          <a:p>
            <a:r>
              <a:rPr lang="en-US" dirty="0" smtClean="0"/>
              <a:t>Disciples who belong to Jesus uphold God and not their own rules</a:t>
            </a:r>
            <a:endParaRPr dirty="0"/>
          </a:p>
        </p:txBody>
      </p:sp>
    </p:spTree>
    <p:extLst>
      <p:ext uri="{BB962C8B-B14F-4D97-AF65-F5344CB8AC3E}">
        <p14:creationId xmlns:p14="http://schemas.microsoft.com/office/powerpoint/2010/main" val="2308619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1:4-8</a:t>
            </a:r>
            <a:endParaRPr lang="en-US" dirty="0"/>
          </a:p>
        </p:txBody>
      </p:sp>
      <p:sp>
        <p:nvSpPr>
          <p:cNvPr id="5" name="Content Placeholder 4"/>
          <p:cNvSpPr>
            <a:spLocks noGrp="1"/>
          </p:cNvSpPr>
          <p:nvPr>
            <p:ph idx="1"/>
          </p:nvPr>
        </p:nvSpPr>
        <p:spPr/>
        <p:txBody>
          <a:bodyPr>
            <a:normAutofit/>
          </a:bodyPr>
          <a:lstStyle/>
          <a:p>
            <a:r>
              <a:rPr lang="en-US" dirty="0"/>
              <a:t>R</a:t>
            </a:r>
            <a:r>
              <a:rPr lang="en-US" dirty="0" smtClean="0"/>
              <a:t>emarks specifically about what he wore and ate</a:t>
            </a:r>
          </a:p>
          <a:p>
            <a:pPr lvl="1"/>
            <a:r>
              <a:rPr lang="en-US" dirty="0" smtClean="0"/>
              <a:t>Wore camel’s hair garments and a leather belt</a:t>
            </a:r>
          </a:p>
          <a:p>
            <a:pPr lvl="1"/>
            <a:r>
              <a:rPr lang="en-US" dirty="0" smtClean="0"/>
              <a:t>Ate wild locusts and honey</a:t>
            </a:r>
          </a:p>
          <a:p>
            <a:r>
              <a:rPr lang="en-US" dirty="0" smtClean="0"/>
              <a:t>Harkens back to the description of Elijah in 2 Kings 1:8</a:t>
            </a:r>
          </a:p>
          <a:p>
            <a:pPr lvl="1"/>
            <a:r>
              <a:rPr lang="en-US" dirty="0" err="1" smtClean="0"/>
              <a:t>Ahaziah</a:t>
            </a:r>
            <a:r>
              <a:rPr lang="en-US" dirty="0" smtClean="0"/>
              <a:t> immediately knew who his men spoke to based on the description</a:t>
            </a:r>
            <a:endParaRPr lang="en-US" dirty="0"/>
          </a:p>
        </p:txBody>
      </p:sp>
    </p:spTree>
    <p:extLst>
      <p:ext uri="{BB962C8B-B14F-4D97-AF65-F5344CB8AC3E}">
        <p14:creationId xmlns:p14="http://schemas.microsoft.com/office/powerpoint/2010/main" val="293510945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7:14-23</a:t>
            </a:r>
            <a:endParaRPr dirty="0"/>
          </a:p>
        </p:txBody>
      </p:sp>
      <p:sp>
        <p:nvSpPr>
          <p:cNvPr id="3" name="Content Placeholder 2"/>
          <p:cNvSpPr>
            <a:spLocks noGrp="1"/>
          </p:cNvSpPr>
          <p:nvPr>
            <p:ph idx="1"/>
          </p:nvPr>
        </p:nvSpPr>
        <p:spPr/>
        <p:txBody>
          <a:bodyPr>
            <a:normAutofit/>
          </a:bodyPr>
          <a:lstStyle/>
          <a:p>
            <a:r>
              <a:rPr dirty="0"/>
              <a:t>Jesus turns the purity debate upside </a:t>
            </a:r>
            <a:r>
              <a:rPr dirty="0" smtClean="0"/>
              <a:t>down</a:t>
            </a:r>
            <a:endParaRPr dirty="0"/>
          </a:p>
          <a:p>
            <a:r>
              <a:rPr dirty="0"/>
              <a:t>He declares that defilement comes from within, not from what enters the </a:t>
            </a:r>
            <a:r>
              <a:rPr dirty="0" smtClean="0"/>
              <a:t>body</a:t>
            </a:r>
            <a:endParaRPr dirty="0"/>
          </a:p>
          <a:p>
            <a:r>
              <a:rPr dirty="0"/>
              <a:t>This teaching reorients the entire covenant </a:t>
            </a:r>
            <a:r>
              <a:rPr dirty="0" smtClean="0"/>
              <a:t>understanding</a:t>
            </a:r>
            <a:endParaRPr lang="en-US" dirty="0" smtClean="0"/>
          </a:p>
          <a:p>
            <a:pPr lvl="1"/>
            <a:r>
              <a:rPr lang="en-US" dirty="0" smtClean="0"/>
              <a:t>P</a:t>
            </a:r>
            <a:r>
              <a:rPr dirty="0" smtClean="0"/>
              <a:t>repar</a:t>
            </a:r>
            <a:r>
              <a:rPr lang="en-US" dirty="0" smtClean="0"/>
              <a:t>es </a:t>
            </a:r>
            <a:r>
              <a:rPr dirty="0" smtClean="0"/>
              <a:t>for </a:t>
            </a:r>
            <a:r>
              <a:rPr dirty="0"/>
              <a:t>inclusion of the </a:t>
            </a:r>
            <a:r>
              <a:rPr dirty="0" smtClean="0"/>
              <a:t>Gentiles</a:t>
            </a:r>
            <a:endParaRPr dirty="0"/>
          </a:p>
          <a:p>
            <a:r>
              <a:rPr dirty="0"/>
              <a:t>True uncleanness is moral, not </a:t>
            </a:r>
            <a:r>
              <a:rPr dirty="0" smtClean="0"/>
              <a:t>ceremonial</a:t>
            </a:r>
            <a:endParaRPr dirty="0"/>
          </a:p>
        </p:txBody>
      </p:sp>
    </p:spTree>
    <p:extLst>
      <p:ext uri="{BB962C8B-B14F-4D97-AF65-F5344CB8AC3E}">
        <p14:creationId xmlns:p14="http://schemas.microsoft.com/office/powerpoint/2010/main" val="58637559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 7:14-23</a:t>
            </a:r>
            <a:endParaRPr dirty="0"/>
          </a:p>
        </p:txBody>
      </p:sp>
      <p:sp>
        <p:nvSpPr>
          <p:cNvPr id="3" name="Content Placeholder 2"/>
          <p:cNvSpPr>
            <a:spLocks noGrp="1"/>
          </p:cNvSpPr>
          <p:nvPr>
            <p:ph idx="1"/>
          </p:nvPr>
        </p:nvSpPr>
        <p:spPr/>
        <p:txBody>
          <a:bodyPr>
            <a:normAutofit fontScale="92500" lnSpcReduction="10000"/>
          </a:bodyPr>
          <a:lstStyle/>
          <a:p>
            <a:r>
              <a:rPr dirty="0"/>
              <a:t>Jesus lists the evils that come from within: envy, pride, deceit, immorality, and </a:t>
            </a:r>
            <a:r>
              <a:rPr dirty="0" smtClean="0"/>
              <a:t>more</a:t>
            </a:r>
            <a:endParaRPr dirty="0"/>
          </a:p>
          <a:p>
            <a:r>
              <a:rPr dirty="0"/>
              <a:t>These are not external contaminants, but expressions of inner </a:t>
            </a:r>
            <a:r>
              <a:rPr dirty="0" smtClean="0"/>
              <a:t>corruption</a:t>
            </a:r>
            <a:endParaRPr dirty="0"/>
          </a:p>
          <a:p>
            <a:r>
              <a:rPr dirty="0" smtClean="0"/>
              <a:t>Every</a:t>
            </a:r>
            <a:r>
              <a:rPr lang="en-US" dirty="0" smtClean="0"/>
              <a:t>one </a:t>
            </a:r>
            <a:r>
              <a:rPr dirty="0" smtClean="0"/>
              <a:t>needs </a:t>
            </a:r>
            <a:r>
              <a:rPr lang="en-US" dirty="0" smtClean="0"/>
              <a:t>a heart </a:t>
            </a:r>
            <a:r>
              <a:rPr dirty="0" smtClean="0"/>
              <a:t>cleansing</a:t>
            </a:r>
            <a:r>
              <a:rPr lang="en-US" dirty="0" smtClean="0"/>
              <a:t>, not just a hands and feet washing</a:t>
            </a:r>
            <a:endParaRPr dirty="0"/>
          </a:p>
          <a:p>
            <a:r>
              <a:rPr dirty="0"/>
              <a:t>The gospel begins where the problem begins — </a:t>
            </a:r>
            <a:r>
              <a:rPr dirty="0" smtClean="0"/>
              <a:t>inside</a:t>
            </a:r>
            <a:r>
              <a:rPr lang="en-US" dirty="0" smtClean="0"/>
              <a:t> the heart</a:t>
            </a:r>
            <a:endParaRPr dirty="0"/>
          </a:p>
        </p:txBody>
      </p:sp>
    </p:spTree>
    <p:extLst>
      <p:ext uri="{BB962C8B-B14F-4D97-AF65-F5344CB8AC3E}">
        <p14:creationId xmlns:p14="http://schemas.microsoft.com/office/powerpoint/2010/main" val="294287844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Mark </a:t>
            </a:r>
            <a:r>
              <a:rPr lang="en-US" dirty="0" smtClean="0"/>
              <a:t>7:24-37</a:t>
            </a:r>
            <a:endParaRPr dirty="0"/>
          </a:p>
        </p:txBody>
      </p:sp>
      <p:sp>
        <p:nvSpPr>
          <p:cNvPr id="3" name="Content Placeholder 2"/>
          <p:cNvSpPr>
            <a:spLocks noGrp="1"/>
          </p:cNvSpPr>
          <p:nvPr>
            <p:ph idx="1"/>
          </p:nvPr>
        </p:nvSpPr>
        <p:spPr/>
        <p:txBody>
          <a:bodyPr>
            <a:normAutofit fontScale="92500" lnSpcReduction="10000"/>
          </a:bodyPr>
          <a:lstStyle/>
          <a:p>
            <a:r>
              <a:rPr dirty="0"/>
              <a:t>Leaving Galilee, Jesus enters Gentile territory — </a:t>
            </a:r>
            <a:r>
              <a:rPr dirty="0" err="1"/>
              <a:t>Tyre</a:t>
            </a:r>
            <a:r>
              <a:rPr dirty="0"/>
              <a:t> and </a:t>
            </a:r>
            <a:r>
              <a:rPr dirty="0" smtClean="0"/>
              <a:t>Sidon</a:t>
            </a:r>
            <a:endParaRPr dirty="0"/>
          </a:p>
          <a:p>
            <a:r>
              <a:rPr dirty="0"/>
              <a:t>A Gentile woman begs for her daughter’s </a:t>
            </a:r>
            <a:r>
              <a:rPr dirty="0" smtClean="0"/>
              <a:t>healing</a:t>
            </a:r>
            <a:r>
              <a:rPr lang="en-US" dirty="0" smtClean="0"/>
              <a:t> from a demon</a:t>
            </a:r>
          </a:p>
          <a:p>
            <a:r>
              <a:rPr dirty="0" smtClean="0"/>
              <a:t>Jesus </a:t>
            </a:r>
            <a:r>
              <a:rPr dirty="0"/>
              <a:t>tests her faith through </a:t>
            </a:r>
            <a:r>
              <a:rPr dirty="0" smtClean="0"/>
              <a:t>dialogue</a:t>
            </a:r>
            <a:endParaRPr lang="en-US" dirty="0" smtClean="0"/>
          </a:p>
          <a:p>
            <a:pPr lvl="1"/>
            <a:r>
              <a:rPr lang="en-US" dirty="0" smtClean="0"/>
              <a:t>“You feed the children, not the dogs.”</a:t>
            </a:r>
            <a:endParaRPr dirty="0"/>
          </a:p>
          <a:p>
            <a:r>
              <a:rPr dirty="0"/>
              <a:t>Her humble </a:t>
            </a:r>
            <a:r>
              <a:rPr dirty="0" smtClean="0"/>
              <a:t>response</a:t>
            </a:r>
            <a:endParaRPr lang="en-US" dirty="0" smtClean="0"/>
          </a:p>
          <a:p>
            <a:pPr lvl="1"/>
            <a:r>
              <a:rPr lang="en-US" dirty="0" smtClean="0"/>
              <a:t>“Yes, but even the dogs get crumbs – I’ll take those.”</a:t>
            </a:r>
            <a:endParaRPr dirty="0"/>
          </a:p>
        </p:txBody>
      </p:sp>
    </p:spTree>
    <p:extLst>
      <p:ext uri="{BB962C8B-B14F-4D97-AF65-F5344CB8AC3E}">
        <p14:creationId xmlns:p14="http://schemas.microsoft.com/office/powerpoint/2010/main" val="349230152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Mark </a:t>
            </a:r>
            <a:r>
              <a:rPr lang="en-US" dirty="0" smtClean="0"/>
              <a:t>7:24-37</a:t>
            </a:r>
            <a:endParaRPr dirty="0"/>
          </a:p>
        </p:txBody>
      </p:sp>
      <p:sp>
        <p:nvSpPr>
          <p:cNvPr id="3" name="Content Placeholder 2"/>
          <p:cNvSpPr>
            <a:spLocks noGrp="1"/>
          </p:cNvSpPr>
          <p:nvPr>
            <p:ph idx="1"/>
          </p:nvPr>
        </p:nvSpPr>
        <p:spPr/>
        <p:txBody>
          <a:bodyPr>
            <a:normAutofit/>
          </a:bodyPr>
          <a:lstStyle/>
          <a:p>
            <a:r>
              <a:rPr dirty="0" smtClean="0"/>
              <a:t>Grace </a:t>
            </a:r>
            <a:r>
              <a:rPr dirty="0"/>
              <a:t>overcomes </a:t>
            </a:r>
            <a:r>
              <a:rPr dirty="0" smtClean="0"/>
              <a:t>boundaries</a:t>
            </a:r>
            <a:endParaRPr lang="en-US" dirty="0" smtClean="0"/>
          </a:p>
          <a:p>
            <a:r>
              <a:rPr lang="en-US" dirty="0" smtClean="0"/>
              <a:t>H</a:t>
            </a:r>
            <a:r>
              <a:rPr dirty="0" smtClean="0"/>
              <a:t>umility </a:t>
            </a:r>
            <a:r>
              <a:rPr dirty="0"/>
              <a:t>receives what pride </a:t>
            </a:r>
            <a:r>
              <a:rPr dirty="0" smtClean="0"/>
              <a:t>rejects</a:t>
            </a:r>
            <a:endParaRPr lang="en-US" dirty="0" smtClean="0"/>
          </a:p>
          <a:p>
            <a:r>
              <a:rPr lang="en-US" dirty="0" smtClean="0"/>
              <a:t>Jesus’s response</a:t>
            </a:r>
          </a:p>
          <a:p>
            <a:pPr lvl="1"/>
            <a:r>
              <a:rPr lang="en-US" dirty="0" smtClean="0"/>
              <a:t>“Because of this answer – because you have faith – your daughter is healed”</a:t>
            </a:r>
            <a:endParaRPr dirty="0"/>
          </a:p>
        </p:txBody>
      </p:sp>
    </p:spTree>
    <p:extLst>
      <p:ext uri="{BB962C8B-B14F-4D97-AF65-F5344CB8AC3E}">
        <p14:creationId xmlns:p14="http://schemas.microsoft.com/office/powerpoint/2010/main" val="341884569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 7:24-37</a:t>
            </a:r>
            <a:endParaRPr dirty="0"/>
          </a:p>
        </p:txBody>
      </p:sp>
      <p:sp>
        <p:nvSpPr>
          <p:cNvPr id="3" name="Content Placeholder 2"/>
          <p:cNvSpPr>
            <a:spLocks noGrp="1"/>
          </p:cNvSpPr>
          <p:nvPr>
            <p:ph idx="1"/>
          </p:nvPr>
        </p:nvSpPr>
        <p:spPr/>
        <p:txBody>
          <a:bodyPr>
            <a:normAutofit fontScale="92500" lnSpcReduction="10000"/>
          </a:bodyPr>
          <a:lstStyle/>
          <a:p>
            <a:r>
              <a:rPr dirty="0"/>
              <a:t>The woman’s persistence reveals a contrast: outsiders believe what insiders </a:t>
            </a:r>
            <a:r>
              <a:rPr lang="en-US" dirty="0" smtClean="0"/>
              <a:t>refuse to accept</a:t>
            </a:r>
            <a:endParaRPr dirty="0"/>
          </a:p>
          <a:p>
            <a:r>
              <a:rPr dirty="0"/>
              <a:t>Her faith shows the wideness of God’s mercy and the breaking of ethnic </a:t>
            </a:r>
            <a:r>
              <a:rPr dirty="0" smtClean="0"/>
              <a:t>barriers</a:t>
            </a:r>
            <a:endParaRPr dirty="0"/>
          </a:p>
          <a:p>
            <a:r>
              <a:rPr dirty="0" smtClean="0"/>
              <a:t>Jesus’</a:t>
            </a:r>
            <a:r>
              <a:rPr lang="en-US" dirty="0" smtClean="0"/>
              <a:t>s</a:t>
            </a:r>
            <a:r>
              <a:rPr dirty="0" smtClean="0"/>
              <a:t> </a:t>
            </a:r>
            <a:r>
              <a:rPr dirty="0"/>
              <a:t>mission is expanding — from Israel’s tradition to the world’s </a:t>
            </a:r>
            <a:r>
              <a:rPr dirty="0" smtClean="0"/>
              <a:t>need</a:t>
            </a:r>
            <a:endParaRPr dirty="0"/>
          </a:p>
          <a:p>
            <a:r>
              <a:rPr dirty="0"/>
              <a:t>No one is too far gone or too far away for the grace of </a:t>
            </a:r>
            <a:r>
              <a:rPr dirty="0" smtClean="0"/>
              <a:t>Christ</a:t>
            </a:r>
            <a:endParaRPr dirty="0"/>
          </a:p>
        </p:txBody>
      </p:sp>
    </p:spTree>
    <p:extLst>
      <p:ext uri="{BB962C8B-B14F-4D97-AF65-F5344CB8AC3E}">
        <p14:creationId xmlns:p14="http://schemas.microsoft.com/office/powerpoint/2010/main" val="365350344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 7:24-37</a:t>
            </a:r>
            <a:endParaRPr dirty="0"/>
          </a:p>
        </p:txBody>
      </p:sp>
      <p:sp>
        <p:nvSpPr>
          <p:cNvPr id="3" name="Content Placeholder 2"/>
          <p:cNvSpPr>
            <a:spLocks noGrp="1"/>
          </p:cNvSpPr>
          <p:nvPr>
            <p:ph idx="1"/>
          </p:nvPr>
        </p:nvSpPr>
        <p:spPr/>
        <p:txBody>
          <a:bodyPr>
            <a:normAutofit fontScale="92500" lnSpcReduction="10000"/>
          </a:bodyPr>
          <a:lstStyle/>
          <a:p>
            <a:r>
              <a:rPr dirty="0"/>
              <a:t>In Decapolis, Jesus heals a man who </a:t>
            </a:r>
            <a:r>
              <a:rPr lang="en-US" dirty="0" smtClean="0"/>
              <a:t>is deaf and can’t </a:t>
            </a:r>
            <a:r>
              <a:rPr dirty="0" smtClean="0"/>
              <a:t>speak</a:t>
            </a:r>
            <a:r>
              <a:rPr lang="en-US" dirty="0" smtClean="0"/>
              <a:t> well</a:t>
            </a:r>
            <a:endParaRPr dirty="0"/>
          </a:p>
          <a:p>
            <a:r>
              <a:rPr dirty="0"/>
              <a:t>He takes him aside privately, touches his ears and tongue, and says '</a:t>
            </a:r>
            <a:r>
              <a:rPr dirty="0" err="1"/>
              <a:t>Ephphatha</a:t>
            </a:r>
            <a:r>
              <a:rPr dirty="0"/>
              <a:t>' — 'Be </a:t>
            </a:r>
            <a:r>
              <a:rPr dirty="0" smtClean="0"/>
              <a:t>opened'</a:t>
            </a:r>
            <a:endParaRPr dirty="0"/>
          </a:p>
          <a:p>
            <a:r>
              <a:rPr dirty="0"/>
              <a:t>The miracle restores both hearing and voice </a:t>
            </a:r>
            <a:r>
              <a:rPr lang="en-US" dirty="0" smtClean="0"/>
              <a:t>immediately</a:t>
            </a:r>
            <a:endParaRPr dirty="0"/>
          </a:p>
          <a:p>
            <a:r>
              <a:rPr dirty="0"/>
              <a:t>Jesus not only opens ears but hearts, enabling people to hear and declare God’s </a:t>
            </a:r>
            <a:r>
              <a:rPr dirty="0" smtClean="0"/>
              <a:t>praise</a:t>
            </a:r>
            <a:endParaRPr dirty="0"/>
          </a:p>
        </p:txBody>
      </p:sp>
    </p:spTree>
    <p:extLst>
      <p:ext uri="{BB962C8B-B14F-4D97-AF65-F5344CB8AC3E}">
        <p14:creationId xmlns:p14="http://schemas.microsoft.com/office/powerpoint/2010/main" val="235897276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 7:24-37</a:t>
            </a:r>
            <a:endParaRPr dirty="0"/>
          </a:p>
        </p:txBody>
      </p:sp>
      <p:sp>
        <p:nvSpPr>
          <p:cNvPr id="3" name="Content Placeholder 2"/>
          <p:cNvSpPr>
            <a:spLocks noGrp="1"/>
          </p:cNvSpPr>
          <p:nvPr>
            <p:ph idx="1"/>
          </p:nvPr>
        </p:nvSpPr>
        <p:spPr/>
        <p:txBody>
          <a:bodyPr>
            <a:normAutofit fontScale="92500" lnSpcReduction="10000"/>
          </a:bodyPr>
          <a:lstStyle/>
          <a:p>
            <a:r>
              <a:rPr dirty="0"/>
              <a:t>The crowd’s response recalls Genesis: creation was 'very </a:t>
            </a:r>
            <a:r>
              <a:rPr dirty="0" smtClean="0"/>
              <a:t>good'</a:t>
            </a:r>
            <a:endParaRPr dirty="0"/>
          </a:p>
          <a:p>
            <a:r>
              <a:rPr dirty="0"/>
              <a:t>Through Jesus, creation is being restored — wholeness replaces </a:t>
            </a:r>
            <a:r>
              <a:rPr dirty="0" smtClean="0"/>
              <a:t>brokenness</a:t>
            </a:r>
            <a:endParaRPr dirty="0"/>
          </a:p>
          <a:p>
            <a:r>
              <a:rPr dirty="0"/>
              <a:t>The Redeemer brings renewal, and His works always lead to </a:t>
            </a:r>
            <a:r>
              <a:rPr dirty="0" smtClean="0"/>
              <a:t>worship</a:t>
            </a:r>
            <a:endParaRPr dirty="0"/>
          </a:p>
          <a:p>
            <a:r>
              <a:rPr dirty="0"/>
              <a:t>The right response to grace is gratitude and </a:t>
            </a:r>
            <a:r>
              <a:rPr dirty="0" smtClean="0"/>
              <a:t>proclamation</a:t>
            </a:r>
            <a:endParaRPr dirty="0"/>
          </a:p>
        </p:txBody>
      </p:sp>
    </p:spTree>
    <p:extLst>
      <p:ext uri="{BB962C8B-B14F-4D97-AF65-F5344CB8AC3E}">
        <p14:creationId xmlns:p14="http://schemas.microsoft.com/office/powerpoint/2010/main" val="365184375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187" y="3200400"/>
            <a:ext cx="7978878" cy="892272"/>
          </a:xfrm>
        </p:spPr>
        <p:txBody>
          <a:bodyPr>
            <a:normAutofit fontScale="90000"/>
          </a:bodyPr>
          <a:lstStyle/>
          <a:p>
            <a:r>
              <a:rPr lang="en-US" dirty="0" smtClean="0"/>
              <a:t>Study of Mark</a:t>
            </a:r>
            <a:endParaRPr lang="en-US" dirty="0"/>
          </a:p>
        </p:txBody>
      </p:sp>
      <p:sp>
        <p:nvSpPr>
          <p:cNvPr id="3" name="Subtitle 2"/>
          <p:cNvSpPr>
            <a:spLocks noGrp="1"/>
          </p:cNvSpPr>
          <p:nvPr>
            <p:ph type="subTitle" idx="1"/>
          </p:nvPr>
        </p:nvSpPr>
        <p:spPr>
          <a:xfrm>
            <a:off x="678426" y="4055800"/>
            <a:ext cx="7875639" cy="730043"/>
          </a:xfrm>
        </p:spPr>
        <p:txBody>
          <a:bodyPr/>
          <a:lstStyle/>
          <a:p>
            <a:r>
              <a:rPr lang="en-US" dirty="0" smtClean="0"/>
              <a:t>Chapter 8</a:t>
            </a:r>
            <a:endParaRPr lang="en-US" dirty="0"/>
          </a:p>
        </p:txBody>
      </p:sp>
    </p:spTree>
    <p:extLst>
      <p:ext uri="{BB962C8B-B14F-4D97-AF65-F5344CB8AC3E}">
        <p14:creationId xmlns:p14="http://schemas.microsoft.com/office/powerpoint/2010/main" val="221662773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8:1-10</a:t>
            </a:r>
            <a:endParaRPr dirty="0"/>
          </a:p>
        </p:txBody>
      </p:sp>
      <p:sp>
        <p:nvSpPr>
          <p:cNvPr id="3" name="Content Placeholder 2"/>
          <p:cNvSpPr>
            <a:spLocks noGrp="1"/>
          </p:cNvSpPr>
          <p:nvPr>
            <p:ph idx="1"/>
          </p:nvPr>
        </p:nvSpPr>
        <p:spPr/>
        <p:txBody>
          <a:bodyPr>
            <a:normAutofit/>
          </a:bodyPr>
          <a:lstStyle/>
          <a:p>
            <a:r>
              <a:rPr dirty="0"/>
              <a:t>Mark 8 marks a turning point in the Gospel </a:t>
            </a:r>
            <a:r>
              <a:rPr dirty="0" smtClean="0"/>
              <a:t>narrative</a:t>
            </a:r>
            <a:endParaRPr dirty="0"/>
          </a:p>
          <a:p>
            <a:r>
              <a:rPr dirty="0"/>
              <a:t>It begins with compassion and miracles but moves toward the cross and the cost of </a:t>
            </a:r>
            <a:r>
              <a:rPr dirty="0" smtClean="0"/>
              <a:t>discipleship</a:t>
            </a:r>
            <a:endParaRPr dirty="0"/>
          </a:p>
          <a:p>
            <a:r>
              <a:rPr dirty="0" smtClean="0"/>
              <a:t>Jesus’</a:t>
            </a:r>
            <a:r>
              <a:rPr lang="en-US" dirty="0" smtClean="0"/>
              <a:t>s</a:t>
            </a:r>
            <a:r>
              <a:rPr dirty="0" smtClean="0"/>
              <a:t> </a:t>
            </a:r>
            <a:r>
              <a:rPr dirty="0"/>
              <a:t>identity and mission are revealed through contrast — physical sight versus spiritual </a:t>
            </a:r>
            <a:r>
              <a:rPr dirty="0" smtClean="0"/>
              <a:t>blindness</a:t>
            </a:r>
            <a:endParaRPr dirty="0"/>
          </a:p>
        </p:txBody>
      </p:sp>
    </p:spTree>
    <p:extLst>
      <p:ext uri="{BB962C8B-B14F-4D97-AF65-F5344CB8AC3E}">
        <p14:creationId xmlns:p14="http://schemas.microsoft.com/office/powerpoint/2010/main" val="172889642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8:1-10</a:t>
            </a:r>
            <a:endParaRPr dirty="0"/>
          </a:p>
        </p:txBody>
      </p:sp>
      <p:sp>
        <p:nvSpPr>
          <p:cNvPr id="3" name="Content Placeholder 2"/>
          <p:cNvSpPr>
            <a:spLocks noGrp="1"/>
          </p:cNvSpPr>
          <p:nvPr>
            <p:ph idx="1"/>
          </p:nvPr>
        </p:nvSpPr>
        <p:spPr/>
        <p:txBody>
          <a:bodyPr>
            <a:normAutofit/>
          </a:bodyPr>
          <a:lstStyle/>
          <a:p>
            <a:r>
              <a:rPr lang="en-US" dirty="0" smtClean="0"/>
              <a:t>The people have been with Jesus for 3 days</a:t>
            </a:r>
          </a:p>
          <a:p>
            <a:r>
              <a:rPr lang="en-US" dirty="0" smtClean="0"/>
              <a:t>He fells compassion towards them because they have no food left, so He wants to feed them</a:t>
            </a:r>
          </a:p>
          <a:p>
            <a:r>
              <a:rPr lang="en-US" dirty="0" smtClean="0"/>
              <a:t>The disciples ask, “Where are we </a:t>
            </a:r>
            <a:r>
              <a:rPr lang="en-US" dirty="0" err="1" smtClean="0"/>
              <a:t>gonna</a:t>
            </a:r>
            <a:r>
              <a:rPr lang="en-US" dirty="0" smtClean="0"/>
              <a:t> find enough food to feed them?”</a:t>
            </a:r>
            <a:endParaRPr dirty="0"/>
          </a:p>
        </p:txBody>
      </p:sp>
    </p:spTree>
    <p:extLst>
      <p:ext uri="{BB962C8B-B14F-4D97-AF65-F5344CB8AC3E}">
        <p14:creationId xmlns:p14="http://schemas.microsoft.com/office/powerpoint/2010/main" val="951170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1:4-8</a:t>
            </a:r>
            <a:endParaRPr lang="en-US" dirty="0"/>
          </a:p>
        </p:txBody>
      </p:sp>
      <p:sp>
        <p:nvSpPr>
          <p:cNvPr id="5" name="Content Placeholder 4"/>
          <p:cNvSpPr>
            <a:spLocks noGrp="1"/>
          </p:cNvSpPr>
          <p:nvPr>
            <p:ph idx="1"/>
          </p:nvPr>
        </p:nvSpPr>
        <p:spPr/>
        <p:txBody>
          <a:bodyPr>
            <a:normAutofit/>
          </a:bodyPr>
          <a:lstStyle/>
          <a:p>
            <a:r>
              <a:rPr lang="en-US" dirty="0" smtClean="0"/>
              <a:t>In Malachi 4:5-6, God said He would send Elijah before the great and awesome day of the Lord comes</a:t>
            </a:r>
          </a:p>
          <a:p>
            <a:r>
              <a:rPr lang="en-US" dirty="0" smtClean="0"/>
              <a:t>This is him!</a:t>
            </a:r>
          </a:p>
          <a:p>
            <a:r>
              <a:rPr lang="en-US" dirty="0" smtClean="0"/>
              <a:t>So, here comes the great and awesome day of the Lord</a:t>
            </a:r>
            <a:endParaRPr lang="en-US" dirty="0"/>
          </a:p>
        </p:txBody>
      </p:sp>
    </p:spTree>
    <p:extLst>
      <p:ext uri="{BB962C8B-B14F-4D97-AF65-F5344CB8AC3E}">
        <p14:creationId xmlns:p14="http://schemas.microsoft.com/office/powerpoint/2010/main" val="156616079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8:1-10</a:t>
            </a:r>
            <a:endParaRPr dirty="0"/>
          </a:p>
        </p:txBody>
      </p:sp>
      <p:sp>
        <p:nvSpPr>
          <p:cNvPr id="3" name="Content Placeholder 2"/>
          <p:cNvSpPr>
            <a:spLocks noGrp="1"/>
          </p:cNvSpPr>
          <p:nvPr>
            <p:ph idx="1"/>
          </p:nvPr>
        </p:nvSpPr>
        <p:spPr/>
        <p:txBody>
          <a:bodyPr>
            <a:normAutofit/>
          </a:bodyPr>
          <a:lstStyle/>
          <a:p>
            <a:r>
              <a:rPr lang="en-US" dirty="0" smtClean="0"/>
              <a:t>It was only 2 chapters ago that Jesus fed a larger crowd with 5 loaves and 2 fish</a:t>
            </a:r>
          </a:p>
          <a:p>
            <a:pPr lvl="1"/>
            <a:r>
              <a:rPr lang="en-US" dirty="0" smtClean="0"/>
              <a:t>They now have 7 loaves and a few small fish</a:t>
            </a:r>
          </a:p>
          <a:p>
            <a:r>
              <a:rPr lang="en-US" dirty="0" smtClean="0"/>
              <a:t>Why are they balking at the idea that they can’t feed this many people?</a:t>
            </a:r>
            <a:endParaRPr dirty="0"/>
          </a:p>
        </p:txBody>
      </p:sp>
    </p:spTree>
    <p:extLst>
      <p:ext uri="{BB962C8B-B14F-4D97-AF65-F5344CB8AC3E}">
        <p14:creationId xmlns:p14="http://schemas.microsoft.com/office/powerpoint/2010/main" val="389030394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8:1-10</a:t>
            </a:r>
            <a:endParaRPr dirty="0"/>
          </a:p>
        </p:txBody>
      </p:sp>
      <p:sp>
        <p:nvSpPr>
          <p:cNvPr id="3" name="Content Placeholder 2"/>
          <p:cNvSpPr>
            <a:spLocks noGrp="1"/>
          </p:cNvSpPr>
          <p:nvPr>
            <p:ph idx="1"/>
          </p:nvPr>
        </p:nvSpPr>
        <p:spPr/>
        <p:txBody>
          <a:bodyPr>
            <a:normAutofit/>
          </a:bodyPr>
          <a:lstStyle/>
          <a:p>
            <a:r>
              <a:rPr lang="en-US" dirty="0" smtClean="0"/>
              <a:t>Remember that Mark mentions they were hard of heart and didn’t learn from the feeding of the 5,000</a:t>
            </a:r>
          </a:p>
          <a:p>
            <a:pPr lvl="1"/>
            <a:r>
              <a:rPr lang="en-US" dirty="0" smtClean="0"/>
              <a:t>Mark 6:52</a:t>
            </a:r>
          </a:p>
          <a:p>
            <a:r>
              <a:rPr lang="en-US" dirty="0" smtClean="0"/>
              <a:t>Their spiritual blindness is on display</a:t>
            </a:r>
          </a:p>
          <a:p>
            <a:r>
              <a:rPr lang="en-US" dirty="0" smtClean="0"/>
              <a:t>We saw the same thing with the Israelites of old in the wilderness</a:t>
            </a:r>
            <a:endParaRPr dirty="0"/>
          </a:p>
        </p:txBody>
      </p:sp>
    </p:spTree>
    <p:extLst>
      <p:ext uri="{BB962C8B-B14F-4D97-AF65-F5344CB8AC3E}">
        <p14:creationId xmlns:p14="http://schemas.microsoft.com/office/powerpoint/2010/main" val="272670217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8:1-10</a:t>
            </a:r>
            <a:endParaRPr dirty="0"/>
          </a:p>
        </p:txBody>
      </p:sp>
      <p:sp>
        <p:nvSpPr>
          <p:cNvPr id="3" name="Content Placeholder 2"/>
          <p:cNvSpPr>
            <a:spLocks noGrp="1"/>
          </p:cNvSpPr>
          <p:nvPr>
            <p:ph idx="1"/>
          </p:nvPr>
        </p:nvSpPr>
        <p:spPr/>
        <p:txBody>
          <a:bodyPr>
            <a:normAutofit/>
          </a:bodyPr>
          <a:lstStyle/>
          <a:p>
            <a:r>
              <a:rPr lang="en-US" dirty="0" smtClean="0"/>
              <a:t>They complained they had no food, so God gave them manna to eat every day</a:t>
            </a:r>
          </a:p>
          <a:p>
            <a:r>
              <a:rPr lang="en-US" dirty="0" smtClean="0"/>
              <a:t>But they still didn’t learn the lesson that God will provide</a:t>
            </a:r>
          </a:p>
          <a:p>
            <a:r>
              <a:rPr lang="en-US" dirty="0" smtClean="0"/>
              <a:t>We see the disciples here not carry over the lesson that Jesus can make it happen, despite a smaller crowd and more food</a:t>
            </a:r>
            <a:endParaRPr dirty="0"/>
          </a:p>
        </p:txBody>
      </p:sp>
    </p:spTree>
    <p:extLst>
      <p:ext uri="{BB962C8B-B14F-4D97-AF65-F5344CB8AC3E}">
        <p14:creationId xmlns:p14="http://schemas.microsoft.com/office/powerpoint/2010/main" val="226753758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8:11-13</a:t>
            </a:r>
            <a:endParaRPr dirty="0"/>
          </a:p>
        </p:txBody>
      </p:sp>
      <p:sp>
        <p:nvSpPr>
          <p:cNvPr id="3" name="Content Placeholder 2"/>
          <p:cNvSpPr>
            <a:spLocks noGrp="1"/>
          </p:cNvSpPr>
          <p:nvPr>
            <p:ph idx="1"/>
          </p:nvPr>
        </p:nvSpPr>
        <p:spPr/>
        <p:txBody>
          <a:bodyPr>
            <a:normAutofit/>
          </a:bodyPr>
          <a:lstStyle/>
          <a:p>
            <a:r>
              <a:rPr lang="en-US" dirty="0" smtClean="0"/>
              <a:t>Scribes and Pharisees seek a sign</a:t>
            </a:r>
            <a:endParaRPr dirty="0"/>
          </a:p>
          <a:p>
            <a:r>
              <a:rPr lang="en-US" dirty="0" smtClean="0"/>
              <a:t>Jesus already gave them plenty of signs</a:t>
            </a:r>
            <a:endParaRPr dirty="0"/>
          </a:p>
          <a:p>
            <a:r>
              <a:rPr dirty="0"/>
              <a:t>Jesus sighs </a:t>
            </a:r>
            <a:r>
              <a:rPr dirty="0" smtClean="0"/>
              <a:t>deeply</a:t>
            </a:r>
            <a:r>
              <a:rPr lang="en-US" dirty="0" smtClean="0"/>
              <a:t> – </a:t>
            </a:r>
            <a:r>
              <a:rPr dirty="0" smtClean="0"/>
              <a:t>grief</a:t>
            </a:r>
            <a:r>
              <a:rPr lang="en-US" dirty="0" smtClean="0"/>
              <a:t> </a:t>
            </a:r>
            <a:r>
              <a:rPr dirty="0" smtClean="0"/>
              <a:t>over </a:t>
            </a:r>
            <a:r>
              <a:rPr dirty="0"/>
              <a:t>hardened </a:t>
            </a:r>
            <a:r>
              <a:rPr dirty="0" smtClean="0"/>
              <a:t>unbelief</a:t>
            </a:r>
            <a:r>
              <a:rPr lang="en-US" dirty="0" smtClean="0"/>
              <a:t> of the religious leaders</a:t>
            </a:r>
            <a:endParaRPr dirty="0"/>
          </a:p>
          <a:p>
            <a:r>
              <a:rPr dirty="0"/>
              <a:t>Faith does not grow from spectacle but from </a:t>
            </a:r>
            <a:r>
              <a:rPr dirty="0" smtClean="0"/>
              <a:t>surrender</a:t>
            </a:r>
            <a:endParaRPr dirty="0"/>
          </a:p>
        </p:txBody>
      </p:sp>
    </p:spTree>
    <p:extLst>
      <p:ext uri="{BB962C8B-B14F-4D97-AF65-F5344CB8AC3E}">
        <p14:creationId xmlns:p14="http://schemas.microsoft.com/office/powerpoint/2010/main" val="5563722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8:14-21</a:t>
            </a:r>
            <a:endParaRPr dirty="0"/>
          </a:p>
        </p:txBody>
      </p:sp>
      <p:sp>
        <p:nvSpPr>
          <p:cNvPr id="3" name="Content Placeholder 2"/>
          <p:cNvSpPr>
            <a:spLocks noGrp="1"/>
          </p:cNvSpPr>
          <p:nvPr>
            <p:ph idx="1"/>
          </p:nvPr>
        </p:nvSpPr>
        <p:spPr/>
        <p:txBody>
          <a:bodyPr>
            <a:normAutofit fontScale="92500" lnSpcReduction="10000"/>
          </a:bodyPr>
          <a:lstStyle/>
          <a:p>
            <a:r>
              <a:rPr lang="en-US" dirty="0" smtClean="0"/>
              <a:t>The disciples forget to take bread with them as they cross the lake yet again</a:t>
            </a:r>
          </a:p>
          <a:p>
            <a:r>
              <a:rPr dirty="0" smtClean="0"/>
              <a:t>In </a:t>
            </a:r>
            <a:r>
              <a:rPr dirty="0"/>
              <a:t>the boat, Jesus warns about 'the leaven of the Pharisees and </a:t>
            </a:r>
            <a:r>
              <a:rPr dirty="0" smtClean="0"/>
              <a:t>Herod'</a:t>
            </a:r>
            <a:endParaRPr dirty="0"/>
          </a:p>
          <a:p>
            <a:r>
              <a:rPr dirty="0"/>
              <a:t>The disciples misunderstand, thinking </a:t>
            </a:r>
            <a:r>
              <a:rPr lang="en-US" dirty="0" smtClean="0"/>
              <a:t>He’s speaking </a:t>
            </a:r>
            <a:r>
              <a:rPr dirty="0" smtClean="0"/>
              <a:t>of </a:t>
            </a:r>
            <a:r>
              <a:rPr dirty="0"/>
              <a:t>physical </a:t>
            </a:r>
            <a:r>
              <a:rPr dirty="0" smtClean="0"/>
              <a:t>bread</a:t>
            </a:r>
            <a:endParaRPr dirty="0"/>
          </a:p>
          <a:p>
            <a:r>
              <a:rPr dirty="0"/>
              <a:t>Jesus reminds them of the miracles of </a:t>
            </a:r>
            <a:r>
              <a:rPr lang="en-US" dirty="0" smtClean="0"/>
              <a:t>feeding the crowds – </a:t>
            </a:r>
            <a:r>
              <a:rPr dirty="0" smtClean="0"/>
              <a:t>they</a:t>
            </a:r>
            <a:r>
              <a:rPr lang="en-US" dirty="0" smtClean="0"/>
              <a:t>‘re still hard-hearted</a:t>
            </a:r>
            <a:endParaRPr dirty="0"/>
          </a:p>
        </p:txBody>
      </p:sp>
    </p:spTree>
    <p:extLst>
      <p:ext uri="{BB962C8B-B14F-4D97-AF65-F5344CB8AC3E}">
        <p14:creationId xmlns:p14="http://schemas.microsoft.com/office/powerpoint/2010/main" val="369324142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8:22-26</a:t>
            </a:r>
            <a:endParaRPr dirty="0"/>
          </a:p>
        </p:txBody>
      </p:sp>
      <p:sp>
        <p:nvSpPr>
          <p:cNvPr id="3" name="Content Placeholder 2"/>
          <p:cNvSpPr>
            <a:spLocks noGrp="1"/>
          </p:cNvSpPr>
          <p:nvPr>
            <p:ph idx="1"/>
          </p:nvPr>
        </p:nvSpPr>
        <p:spPr/>
        <p:txBody>
          <a:bodyPr>
            <a:normAutofit fontScale="92500" lnSpcReduction="10000"/>
          </a:bodyPr>
          <a:lstStyle/>
          <a:p>
            <a:r>
              <a:rPr lang="en-US" dirty="0" smtClean="0"/>
              <a:t>All of this “spiritual blindness” leads to Jesus healing a blind man in two stages</a:t>
            </a:r>
          </a:p>
          <a:p>
            <a:pPr lvl="1"/>
            <a:r>
              <a:rPr lang="en-US" dirty="0" smtClean="0"/>
              <a:t>P</a:t>
            </a:r>
            <a:r>
              <a:rPr dirty="0" smtClean="0"/>
              <a:t>artial restor</a:t>
            </a:r>
            <a:r>
              <a:rPr lang="en-US" dirty="0" smtClean="0"/>
              <a:t>ation before </a:t>
            </a:r>
            <a:r>
              <a:rPr dirty="0" smtClean="0"/>
              <a:t>ful</a:t>
            </a:r>
            <a:r>
              <a:rPr lang="en-US" dirty="0" smtClean="0"/>
              <a:t>l restoration</a:t>
            </a:r>
            <a:endParaRPr dirty="0"/>
          </a:p>
          <a:p>
            <a:r>
              <a:rPr dirty="0"/>
              <a:t>This unique two-step miracle mirrors the </a:t>
            </a:r>
            <a:r>
              <a:rPr dirty="0" smtClean="0"/>
              <a:t>gradual understanding</a:t>
            </a:r>
            <a:r>
              <a:rPr lang="en-US" dirty="0" smtClean="0"/>
              <a:t> of the disciples</a:t>
            </a:r>
            <a:endParaRPr dirty="0"/>
          </a:p>
          <a:p>
            <a:r>
              <a:rPr dirty="0"/>
              <a:t>Spiritual sight often comes progressively, not </a:t>
            </a:r>
            <a:r>
              <a:rPr dirty="0" smtClean="0"/>
              <a:t>instantly</a:t>
            </a:r>
            <a:endParaRPr dirty="0"/>
          </a:p>
          <a:p>
            <a:r>
              <a:rPr dirty="0"/>
              <a:t>Jesus patiently leads believers from partial perception to full </a:t>
            </a:r>
            <a:r>
              <a:rPr dirty="0" smtClean="0"/>
              <a:t>clarity</a:t>
            </a:r>
            <a:endParaRPr dirty="0"/>
          </a:p>
        </p:txBody>
      </p:sp>
    </p:spTree>
    <p:extLst>
      <p:ext uri="{BB962C8B-B14F-4D97-AF65-F5344CB8AC3E}">
        <p14:creationId xmlns:p14="http://schemas.microsoft.com/office/powerpoint/2010/main" val="106977840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8:27-30</a:t>
            </a:r>
            <a:endParaRPr dirty="0"/>
          </a:p>
        </p:txBody>
      </p:sp>
      <p:sp>
        <p:nvSpPr>
          <p:cNvPr id="3" name="Content Placeholder 2"/>
          <p:cNvSpPr>
            <a:spLocks noGrp="1"/>
          </p:cNvSpPr>
          <p:nvPr>
            <p:ph idx="1"/>
          </p:nvPr>
        </p:nvSpPr>
        <p:spPr/>
        <p:txBody>
          <a:bodyPr>
            <a:normAutofit/>
          </a:bodyPr>
          <a:lstStyle/>
          <a:p>
            <a:r>
              <a:rPr dirty="0"/>
              <a:t>At Caesarea Philippi, Jesus asks, 'Who do you say that I am</a:t>
            </a:r>
            <a:r>
              <a:rPr dirty="0" smtClean="0"/>
              <a:t>?'</a:t>
            </a:r>
            <a:endParaRPr lang="en-US" dirty="0" smtClean="0"/>
          </a:p>
          <a:p>
            <a:r>
              <a:rPr lang="en-US" dirty="0" smtClean="0"/>
              <a:t>“The people say …” John, Elijah, one of the prophets</a:t>
            </a:r>
          </a:p>
          <a:p>
            <a:r>
              <a:rPr lang="en-US" dirty="0" smtClean="0"/>
              <a:t>Jesus – “What do you think?”</a:t>
            </a:r>
            <a:endParaRPr dirty="0"/>
          </a:p>
          <a:p>
            <a:r>
              <a:rPr dirty="0"/>
              <a:t>Peter confesses, 'You are the </a:t>
            </a:r>
            <a:r>
              <a:rPr dirty="0" smtClean="0"/>
              <a:t>Christ'</a:t>
            </a:r>
            <a:endParaRPr dirty="0"/>
          </a:p>
        </p:txBody>
      </p:sp>
    </p:spTree>
    <p:extLst>
      <p:ext uri="{BB962C8B-B14F-4D97-AF65-F5344CB8AC3E}">
        <p14:creationId xmlns:p14="http://schemas.microsoft.com/office/powerpoint/2010/main" val="338232743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8:27-30</a:t>
            </a:r>
            <a:endParaRPr dirty="0"/>
          </a:p>
        </p:txBody>
      </p:sp>
      <p:sp>
        <p:nvSpPr>
          <p:cNvPr id="3" name="Content Placeholder 2"/>
          <p:cNvSpPr>
            <a:spLocks noGrp="1"/>
          </p:cNvSpPr>
          <p:nvPr>
            <p:ph idx="1"/>
          </p:nvPr>
        </p:nvSpPr>
        <p:spPr/>
        <p:txBody>
          <a:bodyPr>
            <a:normAutofit/>
          </a:bodyPr>
          <a:lstStyle/>
          <a:p>
            <a:r>
              <a:rPr dirty="0" smtClean="0"/>
              <a:t>It </a:t>
            </a:r>
            <a:r>
              <a:rPr dirty="0"/>
              <a:t>is a moment of </a:t>
            </a:r>
            <a:r>
              <a:rPr dirty="0" smtClean="0"/>
              <a:t>insight</a:t>
            </a:r>
            <a:r>
              <a:rPr lang="en-US" dirty="0" smtClean="0"/>
              <a:t> – but </a:t>
            </a:r>
            <a:r>
              <a:rPr dirty="0" smtClean="0"/>
              <a:t>not </a:t>
            </a:r>
            <a:r>
              <a:rPr lang="en-US" dirty="0" smtClean="0"/>
              <a:t>yet </a:t>
            </a:r>
            <a:r>
              <a:rPr dirty="0" smtClean="0"/>
              <a:t>full comprehension</a:t>
            </a:r>
            <a:endParaRPr dirty="0"/>
          </a:p>
          <a:p>
            <a:r>
              <a:rPr dirty="0"/>
              <a:t>Recognizing Jesus as the Christ is only the </a:t>
            </a:r>
            <a:r>
              <a:rPr dirty="0" smtClean="0"/>
              <a:t>beginning</a:t>
            </a:r>
            <a:endParaRPr lang="en-US" dirty="0" smtClean="0"/>
          </a:p>
          <a:p>
            <a:pPr lvl="1"/>
            <a:r>
              <a:rPr lang="en-US" dirty="0" smtClean="0"/>
              <a:t>U</a:t>
            </a:r>
            <a:r>
              <a:rPr dirty="0" smtClean="0"/>
              <a:t>nderstanding </a:t>
            </a:r>
            <a:r>
              <a:rPr dirty="0"/>
              <a:t>His mission requires the </a:t>
            </a:r>
            <a:r>
              <a:rPr dirty="0" smtClean="0"/>
              <a:t>cross</a:t>
            </a:r>
            <a:endParaRPr dirty="0"/>
          </a:p>
        </p:txBody>
      </p:sp>
    </p:spTree>
    <p:extLst>
      <p:ext uri="{BB962C8B-B14F-4D97-AF65-F5344CB8AC3E}">
        <p14:creationId xmlns:p14="http://schemas.microsoft.com/office/powerpoint/2010/main" val="320069577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8:31-33</a:t>
            </a:r>
            <a:endParaRPr dirty="0"/>
          </a:p>
        </p:txBody>
      </p:sp>
      <p:sp>
        <p:nvSpPr>
          <p:cNvPr id="3" name="Content Placeholder 2"/>
          <p:cNvSpPr>
            <a:spLocks noGrp="1"/>
          </p:cNvSpPr>
          <p:nvPr>
            <p:ph idx="1"/>
          </p:nvPr>
        </p:nvSpPr>
        <p:spPr/>
        <p:txBody>
          <a:bodyPr>
            <a:normAutofit/>
          </a:bodyPr>
          <a:lstStyle/>
          <a:p>
            <a:r>
              <a:rPr dirty="0"/>
              <a:t>Immediately after Peter’s confession, Jesus predicts His suffering and </a:t>
            </a:r>
            <a:r>
              <a:rPr dirty="0" smtClean="0"/>
              <a:t>death</a:t>
            </a:r>
            <a:endParaRPr dirty="0"/>
          </a:p>
          <a:p>
            <a:r>
              <a:rPr dirty="0"/>
              <a:t>Peter rebukes </a:t>
            </a:r>
            <a:r>
              <a:rPr dirty="0" smtClean="0"/>
              <a:t>Him</a:t>
            </a:r>
            <a:endParaRPr lang="en-US" dirty="0" smtClean="0"/>
          </a:p>
          <a:p>
            <a:pPr lvl="1"/>
            <a:r>
              <a:rPr lang="en-US" dirty="0" smtClean="0"/>
              <a:t>T</a:t>
            </a:r>
            <a:r>
              <a:rPr dirty="0" smtClean="0"/>
              <a:t>he </a:t>
            </a:r>
            <a:r>
              <a:rPr lang="en-US" dirty="0" smtClean="0"/>
              <a:t>Messiah</a:t>
            </a:r>
            <a:r>
              <a:rPr dirty="0" smtClean="0"/>
              <a:t> </a:t>
            </a:r>
            <a:r>
              <a:rPr dirty="0"/>
              <a:t>he imagines is a conqueror, not a </a:t>
            </a:r>
            <a:r>
              <a:rPr dirty="0" smtClean="0"/>
              <a:t>sufferer</a:t>
            </a:r>
            <a:endParaRPr dirty="0"/>
          </a:p>
          <a:p>
            <a:r>
              <a:rPr dirty="0"/>
              <a:t>Jesus responds firmly: 'Get behind Me, Satan!'</a:t>
            </a:r>
          </a:p>
          <a:p>
            <a:r>
              <a:rPr dirty="0"/>
              <a:t>Even well-meaning disciples can resist the cross when clinging to comfort or </a:t>
            </a:r>
            <a:r>
              <a:rPr dirty="0" smtClean="0"/>
              <a:t>power</a:t>
            </a:r>
            <a:endParaRPr dirty="0"/>
          </a:p>
        </p:txBody>
      </p:sp>
    </p:spTree>
    <p:extLst>
      <p:ext uri="{BB962C8B-B14F-4D97-AF65-F5344CB8AC3E}">
        <p14:creationId xmlns:p14="http://schemas.microsoft.com/office/powerpoint/2010/main" val="139628974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8:31-33</a:t>
            </a:r>
            <a:endParaRPr dirty="0"/>
          </a:p>
        </p:txBody>
      </p:sp>
      <p:sp>
        <p:nvSpPr>
          <p:cNvPr id="3" name="Content Placeholder 2"/>
          <p:cNvSpPr>
            <a:spLocks noGrp="1"/>
          </p:cNvSpPr>
          <p:nvPr>
            <p:ph idx="1"/>
          </p:nvPr>
        </p:nvSpPr>
        <p:spPr/>
        <p:txBody>
          <a:bodyPr>
            <a:normAutofit/>
          </a:bodyPr>
          <a:lstStyle/>
          <a:p>
            <a:r>
              <a:rPr lang="en-US" dirty="0" smtClean="0"/>
              <a:t>Jesus says, “You are setting your mind on the purposes of man, not of God”</a:t>
            </a:r>
          </a:p>
          <a:p>
            <a:r>
              <a:rPr lang="en-US" dirty="0" smtClean="0"/>
              <a:t>This is the primary reason we sin</a:t>
            </a:r>
          </a:p>
          <a:p>
            <a:r>
              <a:rPr lang="en-US" dirty="0" smtClean="0"/>
              <a:t>We think of ourselves instead of God</a:t>
            </a:r>
          </a:p>
          <a:p>
            <a:pPr lvl="1"/>
            <a:r>
              <a:rPr lang="en-US" dirty="0" smtClean="0"/>
              <a:t>This is when we defy and argue with God</a:t>
            </a:r>
            <a:endParaRPr dirty="0"/>
          </a:p>
        </p:txBody>
      </p:sp>
    </p:spTree>
    <p:extLst>
      <p:ext uri="{BB962C8B-B14F-4D97-AF65-F5344CB8AC3E}">
        <p14:creationId xmlns:p14="http://schemas.microsoft.com/office/powerpoint/2010/main" val="3067322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1:4-8</a:t>
            </a:r>
            <a:endParaRPr lang="en-US" dirty="0"/>
          </a:p>
        </p:txBody>
      </p:sp>
      <p:sp>
        <p:nvSpPr>
          <p:cNvPr id="5" name="Content Placeholder 4"/>
          <p:cNvSpPr>
            <a:spLocks noGrp="1"/>
          </p:cNvSpPr>
          <p:nvPr>
            <p:ph idx="1"/>
          </p:nvPr>
        </p:nvSpPr>
        <p:spPr/>
        <p:txBody>
          <a:bodyPr>
            <a:normAutofit/>
          </a:bodyPr>
          <a:lstStyle/>
          <a:p>
            <a:r>
              <a:rPr lang="en-US" dirty="0" smtClean="0"/>
              <a:t>Mark specifically mentions that John preached that another is coming that is mightier than he is, and he isn’t fit to touch his sandals</a:t>
            </a:r>
          </a:p>
          <a:p>
            <a:pPr lvl="1"/>
            <a:r>
              <a:rPr lang="en-US" dirty="0" smtClean="0"/>
              <a:t>The sandals and feet were unclean in Jewish culture</a:t>
            </a:r>
          </a:p>
          <a:p>
            <a:pPr lvl="1"/>
            <a:r>
              <a:rPr lang="en-US" dirty="0" smtClean="0"/>
              <a:t>Pointing your feet at someone in the Middle East is still considered an insult</a:t>
            </a:r>
            <a:endParaRPr lang="en-US" dirty="0"/>
          </a:p>
        </p:txBody>
      </p:sp>
    </p:spTree>
    <p:extLst>
      <p:ext uri="{BB962C8B-B14F-4D97-AF65-F5344CB8AC3E}">
        <p14:creationId xmlns:p14="http://schemas.microsoft.com/office/powerpoint/2010/main" val="402182290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8:34-9:1</a:t>
            </a:r>
            <a:endParaRPr dirty="0"/>
          </a:p>
        </p:txBody>
      </p:sp>
      <p:sp>
        <p:nvSpPr>
          <p:cNvPr id="3" name="Content Placeholder 2"/>
          <p:cNvSpPr>
            <a:spLocks noGrp="1"/>
          </p:cNvSpPr>
          <p:nvPr>
            <p:ph idx="1"/>
          </p:nvPr>
        </p:nvSpPr>
        <p:spPr/>
        <p:txBody>
          <a:bodyPr>
            <a:normAutofit/>
          </a:bodyPr>
          <a:lstStyle/>
          <a:p>
            <a:r>
              <a:rPr dirty="0"/>
              <a:t>Jesus outlines the core of discipleship: deny self, take up your cross, and follow </a:t>
            </a:r>
            <a:r>
              <a:rPr dirty="0" smtClean="0"/>
              <a:t>Me</a:t>
            </a:r>
            <a:endParaRPr dirty="0"/>
          </a:p>
          <a:p>
            <a:r>
              <a:rPr dirty="0"/>
              <a:t>This is not symbolic suffering but total </a:t>
            </a:r>
            <a:r>
              <a:rPr dirty="0" smtClean="0"/>
              <a:t>surrender</a:t>
            </a:r>
            <a:endParaRPr dirty="0"/>
          </a:p>
          <a:p>
            <a:r>
              <a:rPr dirty="0"/>
              <a:t>The cross represents submission, sacrifice, and steadfast </a:t>
            </a:r>
            <a:r>
              <a:rPr dirty="0" smtClean="0"/>
              <a:t>faith</a:t>
            </a:r>
            <a:endParaRPr dirty="0"/>
          </a:p>
          <a:p>
            <a:r>
              <a:rPr dirty="0"/>
              <a:t>Discipleship costs everything but gives eternal </a:t>
            </a:r>
            <a:r>
              <a:rPr dirty="0" smtClean="0"/>
              <a:t>life</a:t>
            </a:r>
            <a:endParaRPr dirty="0"/>
          </a:p>
        </p:txBody>
      </p:sp>
    </p:spTree>
    <p:extLst>
      <p:ext uri="{BB962C8B-B14F-4D97-AF65-F5344CB8AC3E}">
        <p14:creationId xmlns:p14="http://schemas.microsoft.com/office/powerpoint/2010/main" val="20934202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 8:34-9:1</a:t>
            </a:r>
            <a:endParaRPr dirty="0"/>
          </a:p>
        </p:txBody>
      </p:sp>
      <p:sp>
        <p:nvSpPr>
          <p:cNvPr id="3" name="Content Placeholder 2"/>
          <p:cNvSpPr>
            <a:spLocks noGrp="1"/>
          </p:cNvSpPr>
          <p:nvPr>
            <p:ph idx="1"/>
          </p:nvPr>
        </p:nvSpPr>
        <p:spPr/>
        <p:txBody>
          <a:bodyPr>
            <a:normAutofit/>
          </a:bodyPr>
          <a:lstStyle/>
          <a:p>
            <a:r>
              <a:rPr dirty="0"/>
              <a:t>Jesus </a:t>
            </a:r>
            <a:r>
              <a:rPr lang="en-US" dirty="0" smtClean="0"/>
              <a:t>teaches</a:t>
            </a:r>
            <a:r>
              <a:rPr dirty="0" smtClean="0"/>
              <a:t>, </a:t>
            </a:r>
            <a:r>
              <a:rPr dirty="0"/>
              <a:t>'Whoever wishes to save his life will lose it, but whoever loses his life for My sake will save </a:t>
            </a:r>
            <a:r>
              <a:rPr dirty="0" smtClean="0"/>
              <a:t>it'</a:t>
            </a:r>
            <a:endParaRPr dirty="0"/>
          </a:p>
          <a:p>
            <a:pPr lvl="1"/>
            <a:r>
              <a:rPr lang="en-US" dirty="0" smtClean="0"/>
              <a:t>That’s a </a:t>
            </a:r>
            <a:r>
              <a:rPr dirty="0" smtClean="0"/>
              <a:t>paradox </a:t>
            </a:r>
            <a:r>
              <a:rPr dirty="0"/>
              <a:t>of the </a:t>
            </a:r>
            <a:r>
              <a:rPr dirty="0" smtClean="0"/>
              <a:t>kingdom</a:t>
            </a:r>
            <a:r>
              <a:rPr lang="en-US" dirty="0" smtClean="0"/>
              <a:t> – </a:t>
            </a:r>
            <a:r>
              <a:rPr dirty="0" smtClean="0"/>
              <a:t>victory</a:t>
            </a:r>
            <a:r>
              <a:rPr lang="en-US" dirty="0" smtClean="0"/>
              <a:t> </a:t>
            </a:r>
            <a:r>
              <a:rPr dirty="0" smtClean="0"/>
              <a:t>through surrender</a:t>
            </a:r>
            <a:endParaRPr dirty="0"/>
          </a:p>
          <a:p>
            <a:pPr lvl="1"/>
            <a:r>
              <a:rPr dirty="0"/>
              <a:t>Worldly gain cannot replace the soul’s </a:t>
            </a:r>
            <a:r>
              <a:rPr dirty="0" smtClean="0"/>
              <a:t>salvation</a:t>
            </a:r>
            <a:endParaRPr dirty="0"/>
          </a:p>
          <a:p>
            <a:pPr lvl="1"/>
            <a:r>
              <a:rPr dirty="0"/>
              <a:t>True life is found only in aligning with Christ’s </a:t>
            </a:r>
            <a:r>
              <a:rPr dirty="0" smtClean="0"/>
              <a:t>will</a:t>
            </a:r>
            <a:endParaRPr dirty="0"/>
          </a:p>
        </p:txBody>
      </p:sp>
    </p:spTree>
    <p:extLst>
      <p:ext uri="{BB962C8B-B14F-4D97-AF65-F5344CB8AC3E}">
        <p14:creationId xmlns:p14="http://schemas.microsoft.com/office/powerpoint/2010/main" val="379498159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 8:34-9:1</a:t>
            </a:r>
            <a:endParaRPr dirty="0"/>
          </a:p>
        </p:txBody>
      </p:sp>
      <p:sp>
        <p:nvSpPr>
          <p:cNvPr id="3" name="Content Placeholder 2"/>
          <p:cNvSpPr>
            <a:spLocks noGrp="1"/>
          </p:cNvSpPr>
          <p:nvPr>
            <p:ph idx="1"/>
          </p:nvPr>
        </p:nvSpPr>
        <p:spPr/>
        <p:txBody>
          <a:bodyPr>
            <a:normAutofit/>
          </a:bodyPr>
          <a:lstStyle/>
          <a:p>
            <a:r>
              <a:rPr dirty="0"/>
              <a:t>Jesus warns that those ashamed of Him will face shame when He </a:t>
            </a:r>
            <a:r>
              <a:rPr dirty="0" smtClean="0"/>
              <a:t>returns</a:t>
            </a:r>
            <a:endParaRPr dirty="0"/>
          </a:p>
          <a:p>
            <a:pPr lvl="1"/>
            <a:r>
              <a:rPr dirty="0"/>
              <a:t>Following Christ is public, not </a:t>
            </a:r>
            <a:r>
              <a:rPr dirty="0" smtClean="0"/>
              <a:t>privat</a:t>
            </a:r>
            <a:r>
              <a:rPr lang="en-US" dirty="0" smtClean="0"/>
              <a:t>e</a:t>
            </a:r>
          </a:p>
          <a:p>
            <a:pPr lvl="1"/>
            <a:r>
              <a:rPr lang="en-US" dirty="0" smtClean="0"/>
              <a:t>F</a:t>
            </a:r>
            <a:r>
              <a:rPr dirty="0" smtClean="0"/>
              <a:t>aith </a:t>
            </a:r>
            <a:r>
              <a:rPr dirty="0"/>
              <a:t>must be lived </a:t>
            </a:r>
            <a:r>
              <a:rPr dirty="0" smtClean="0"/>
              <a:t>boldly</a:t>
            </a:r>
            <a:endParaRPr dirty="0"/>
          </a:p>
          <a:p>
            <a:r>
              <a:rPr dirty="0"/>
              <a:t>Every disciple must decide daily whether to carry or conceal the </a:t>
            </a:r>
            <a:r>
              <a:rPr dirty="0" smtClean="0"/>
              <a:t>cross</a:t>
            </a:r>
            <a:endParaRPr dirty="0"/>
          </a:p>
          <a:p>
            <a:r>
              <a:rPr dirty="0"/>
              <a:t>Courageous confession marks genuine </a:t>
            </a:r>
            <a:r>
              <a:rPr dirty="0" smtClean="0"/>
              <a:t>faith</a:t>
            </a:r>
            <a:endParaRPr dirty="0"/>
          </a:p>
        </p:txBody>
      </p:sp>
    </p:spTree>
    <p:extLst>
      <p:ext uri="{BB962C8B-B14F-4D97-AF65-F5344CB8AC3E}">
        <p14:creationId xmlns:p14="http://schemas.microsoft.com/office/powerpoint/2010/main" val="377778167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187" y="3200400"/>
            <a:ext cx="7978878" cy="892272"/>
          </a:xfrm>
        </p:spPr>
        <p:txBody>
          <a:bodyPr>
            <a:normAutofit fontScale="90000"/>
          </a:bodyPr>
          <a:lstStyle/>
          <a:p>
            <a:r>
              <a:rPr lang="en-US" dirty="0" smtClean="0"/>
              <a:t>Study of Mark</a:t>
            </a:r>
            <a:endParaRPr lang="en-US" dirty="0"/>
          </a:p>
        </p:txBody>
      </p:sp>
      <p:sp>
        <p:nvSpPr>
          <p:cNvPr id="3" name="Subtitle 2"/>
          <p:cNvSpPr>
            <a:spLocks noGrp="1"/>
          </p:cNvSpPr>
          <p:nvPr>
            <p:ph type="subTitle" idx="1"/>
          </p:nvPr>
        </p:nvSpPr>
        <p:spPr>
          <a:xfrm>
            <a:off x="678426" y="4055800"/>
            <a:ext cx="7875639" cy="730043"/>
          </a:xfrm>
        </p:spPr>
        <p:txBody>
          <a:bodyPr/>
          <a:lstStyle/>
          <a:p>
            <a:r>
              <a:rPr lang="en-US" dirty="0" smtClean="0"/>
              <a:t>Chapter 9</a:t>
            </a:r>
            <a:endParaRPr lang="en-US" dirty="0"/>
          </a:p>
        </p:txBody>
      </p:sp>
    </p:spTree>
    <p:extLst>
      <p:ext uri="{BB962C8B-B14F-4D97-AF65-F5344CB8AC3E}">
        <p14:creationId xmlns:p14="http://schemas.microsoft.com/office/powerpoint/2010/main" val="171653112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9:2-13</a:t>
            </a:r>
            <a:endParaRPr dirty="0"/>
          </a:p>
        </p:txBody>
      </p:sp>
      <p:sp>
        <p:nvSpPr>
          <p:cNvPr id="3" name="Content Placeholder 2"/>
          <p:cNvSpPr>
            <a:spLocks noGrp="1"/>
          </p:cNvSpPr>
          <p:nvPr>
            <p:ph idx="1"/>
          </p:nvPr>
        </p:nvSpPr>
        <p:spPr/>
        <p:txBody>
          <a:bodyPr>
            <a:normAutofit/>
          </a:bodyPr>
          <a:lstStyle/>
          <a:p>
            <a:r>
              <a:rPr lang="en-US" dirty="0" smtClean="0"/>
              <a:t>This is the last time in the Gospel of Mark that Jesus teaches in Galilee</a:t>
            </a:r>
          </a:p>
          <a:p>
            <a:r>
              <a:rPr lang="en-US" dirty="0" smtClean="0"/>
              <a:t>After this, he starts the journey to Jerusalem where He will be crucified</a:t>
            </a:r>
          </a:p>
          <a:p>
            <a:pPr lvl="1"/>
            <a:r>
              <a:rPr lang="en-US" dirty="0" smtClean="0"/>
              <a:t>As He told the apostles in Mark 8:31</a:t>
            </a:r>
          </a:p>
          <a:p>
            <a:r>
              <a:rPr lang="en-US" dirty="0" smtClean="0"/>
              <a:t>Before that, though, He takes Peter, James, and John to the top of a high mountain</a:t>
            </a:r>
            <a:endParaRPr dirty="0"/>
          </a:p>
        </p:txBody>
      </p:sp>
    </p:spTree>
    <p:extLst>
      <p:ext uri="{BB962C8B-B14F-4D97-AF65-F5344CB8AC3E}">
        <p14:creationId xmlns:p14="http://schemas.microsoft.com/office/powerpoint/2010/main" val="402516350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9:2-13</a:t>
            </a:r>
            <a:endParaRPr dirty="0"/>
          </a:p>
        </p:txBody>
      </p:sp>
      <p:sp>
        <p:nvSpPr>
          <p:cNvPr id="3" name="Content Placeholder 2"/>
          <p:cNvSpPr>
            <a:spLocks noGrp="1"/>
          </p:cNvSpPr>
          <p:nvPr>
            <p:ph idx="1"/>
          </p:nvPr>
        </p:nvSpPr>
        <p:spPr/>
        <p:txBody>
          <a:bodyPr>
            <a:normAutofit/>
          </a:bodyPr>
          <a:lstStyle/>
          <a:p>
            <a:r>
              <a:rPr dirty="0"/>
              <a:t>Jesus is transfigured before Peter, James, and </a:t>
            </a:r>
            <a:r>
              <a:rPr dirty="0" smtClean="0"/>
              <a:t>John</a:t>
            </a:r>
            <a:endParaRPr dirty="0"/>
          </a:p>
          <a:p>
            <a:r>
              <a:rPr dirty="0"/>
              <a:t>His appearance reveals divine glory hidden beneath His earthly </a:t>
            </a:r>
            <a:r>
              <a:rPr dirty="0" smtClean="0"/>
              <a:t>form</a:t>
            </a:r>
            <a:endParaRPr dirty="0"/>
          </a:p>
          <a:p>
            <a:r>
              <a:rPr dirty="0"/>
              <a:t>Moses and Elijah appear, representing the Law and the </a:t>
            </a:r>
            <a:r>
              <a:rPr dirty="0" smtClean="0"/>
              <a:t>Prophets</a:t>
            </a:r>
            <a:endParaRPr dirty="0"/>
          </a:p>
          <a:p>
            <a:r>
              <a:rPr dirty="0"/>
              <a:t>Jesus stands as the fulfillment and final authority of God’s </a:t>
            </a:r>
            <a:r>
              <a:rPr dirty="0" smtClean="0"/>
              <a:t>revelation</a:t>
            </a:r>
            <a:endParaRPr dirty="0"/>
          </a:p>
        </p:txBody>
      </p:sp>
    </p:spTree>
    <p:extLst>
      <p:ext uri="{BB962C8B-B14F-4D97-AF65-F5344CB8AC3E}">
        <p14:creationId xmlns:p14="http://schemas.microsoft.com/office/powerpoint/2010/main" val="215695372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9:2-13</a:t>
            </a:r>
            <a:endParaRPr dirty="0"/>
          </a:p>
        </p:txBody>
      </p:sp>
      <p:sp>
        <p:nvSpPr>
          <p:cNvPr id="3" name="Content Placeholder 2"/>
          <p:cNvSpPr>
            <a:spLocks noGrp="1"/>
          </p:cNvSpPr>
          <p:nvPr>
            <p:ph idx="1"/>
          </p:nvPr>
        </p:nvSpPr>
        <p:spPr/>
        <p:txBody>
          <a:bodyPr>
            <a:normAutofit lnSpcReduction="10000"/>
          </a:bodyPr>
          <a:lstStyle/>
          <a:p>
            <a:r>
              <a:rPr dirty="0"/>
              <a:t>A voice from heaven declares: 'This is My beloved Son; listen to </a:t>
            </a:r>
            <a:r>
              <a:rPr dirty="0" smtClean="0"/>
              <a:t>Him'</a:t>
            </a:r>
            <a:endParaRPr dirty="0"/>
          </a:p>
          <a:p>
            <a:r>
              <a:rPr dirty="0"/>
              <a:t>God directs attention away from Moses and Elijah to Jesus </a:t>
            </a:r>
            <a:r>
              <a:rPr dirty="0" smtClean="0"/>
              <a:t>alone</a:t>
            </a:r>
            <a:endParaRPr lang="en-US" dirty="0" smtClean="0"/>
          </a:p>
          <a:p>
            <a:pPr lvl="1"/>
            <a:r>
              <a:rPr lang="en-US" dirty="0" smtClean="0"/>
              <a:t>They disappear and only Jesus is left</a:t>
            </a:r>
            <a:endParaRPr dirty="0"/>
          </a:p>
          <a:p>
            <a:r>
              <a:rPr dirty="0"/>
              <a:t>Authority now rests fully in </a:t>
            </a:r>
            <a:r>
              <a:rPr dirty="0" smtClean="0"/>
              <a:t>Christ</a:t>
            </a:r>
            <a:endParaRPr dirty="0"/>
          </a:p>
          <a:p>
            <a:r>
              <a:rPr dirty="0"/>
              <a:t>True discipleship begins by listening to Jesus above all </a:t>
            </a:r>
            <a:r>
              <a:rPr dirty="0" smtClean="0"/>
              <a:t>others</a:t>
            </a:r>
            <a:endParaRPr dirty="0"/>
          </a:p>
        </p:txBody>
      </p:sp>
    </p:spTree>
    <p:extLst>
      <p:ext uri="{BB962C8B-B14F-4D97-AF65-F5344CB8AC3E}">
        <p14:creationId xmlns:p14="http://schemas.microsoft.com/office/powerpoint/2010/main" val="288943248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9:14-29</a:t>
            </a:r>
            <a:endParaRPr dirty="0"/>
          </a:p>
        </p:txBody>
      </p:sp>
      <p:sp>
        <p:nvSpPr>
          <p:cNvPr id="3" name="Content Placeholder 2"/>
          <p:cNvSpPr>
            <a:spLocks noGrp="1"/>
          </p:cNvSpPr>
          <p:nvPr>
            <p:ph idx="1"/>
          </p:nvPr>
        </p:nvSpPr>
        <p:spPr/>
        <p:txBody>
          <a:bodyPr>
            <a:normAutofit lnSpcReduction="10000"/>
          </a:bodyPr>
          <a:lstStyle/>
          <a:p>
            <a:r>
              <a:rPr dirty="0"/>
              <a:t>The disciples return from glory to confusion and </a:t>
            </a:r>
            <a:r>
              <a:rPr dirty="0" smtClean="0"/>
              <a:t>failure</a:t>
            </a:r>
            <a:endParaRPr dirty="0"/>
          </a:p>
          <a:p>
            <a:r>
              <a:rPr dirty="0"/>
              <a:t>A demon-possessed boy remains unhealed by the </a:t>
            </a:r>
            <a:r>
              <a:rPr dirty="0" smtClean="0"/>
              <a:t>disciples</a:t>
            </a:r>
            <a:endParaRPr dirty="0"/>
          </a:p>
          <a:p>
            <a:r>
              <a:rPr dirty="0"/>
              <a:t>Spiritual highs do not remove the need for daily dependence on </a:t>
            </a:r>
            <a:r>
              <a:rPr dirty="0" smtClean="0"/>
              <a:t>God</a:t>
            </a:r>
            <a:endParaRPr dirty="0"/>
          </a:p>
          <a:p>
            <a:r>
              <a:rPr dirty="0"/>
              <a:t>Faith must function not only in moments of awe, but in moments of </a:t>
            </a:r>
            <a:r>
              <a:rPr dirty="0" smtClean="0"/>
              <a:t>frustration</a:t>
            </a:r>
            <a:endParaRPr dirty="0"/>
          </a:p>
        </p:txBody>
      </p:sp>
    </p:spTree>
    <p:extLst>
      <p:ext uri="{BB962C8B-B14F-4D97-AF65-F5344CB8AC3E}">
        <p14:creationId xmlns:p14="http://schemas.microsoft.com/office/powerpoint/2010/main" val="163592585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9:14-29</a:t>
            </a:r>
            <a:endParaRPr dirty="0"/>
          </a:p>
        </p:txBody>
      </p:sp>
      <p:sp>
        <p:nvSpPr>
          <p:cNvPr id="3" name="Content Placeholder 2"/>
          <p:cNvSpPr>
            <a:spLocks noGrp="1"/>
          </p:cNvSpPr>
          <p:nvPr>
            <p:ph idx="1"/>
          </p:nvPr>
        </p:nvSpPr>
        <p:spPr/>
        <p:txBody>
          <a:bodyPr>
            <a:normAutofit/>
          </a:bodyPr>
          <a:lstStyle/>
          <a:p>
            <a:r>
              <a:rPr dirty="0"/>
              <a:t>The boy’s father expresses both faith and </a:t>
            </a:r>
            <a:r>
              <a:rPr dirty="0" smtClean="0"/>
              <a:t>doubt</a:t>
            </a:r>
            <a:endParaRPr lang="en-US" dirty="0"/>
          </a:p>
          <a:p>
            <a:r>
              <a:rPr dirty="0" smtClean="0"/>
              <a:t>His </a:t>
            </a:r>
            <a:r>
              <a:rPr dirty="0"/>
              <a:t>cry reveals honesty rather than </a:t>
            </a:r>
            <a:r>
              <a:rPr dirty="0" smtClean="0"/>
              <a:t>hypocrisy</a:t>
            </a:r>
            <a:endParaRPr dirty="0"/>
          </a:p>
          <a:p>
            <a:r>
              <a:rPr dirty="0"/>
              <a:t>Jesus responds to humble faith, even when it is </a:t>
            </a:r>
            <a:r>
              <a:rPr dirty="0" smtClean="0"/>
              <a:t>incomplete</a:t>
            </a:r>
            <a:endParaRPr dirty="0"/>
          </a:p>
          <a:p>
            <a:r>
              <a:rPr dirty="0"/>
              <a:t>Growth in faith often begins with admitting </a:t>
            </a:r>
            <a:r>
              <a:rPr dirty="0" smtClean="0"/>
              <a:t>weakness</a:t>
            </a:r>
            <a:endParaRPr dirty="0"/>
          </a:p>
        </p:txBody>
      </p:sp>
    </p:spTree>
    <p:extLst>
      <p:ext uri="{BB962C8B-B14F-4D97-AF65-F5344CB8AC3E}">
        <p14:creationId xmlns:p14="http://schemas.microsoft.com/office/powerpoint/2010/main" val="30213686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9:14-29</a:t>
            </a:r>
            <a:endParaRPr dirty="0"/>
          </a:p>
        </p:txBody>
      </p:sp>
      <p:sp>
        <p:nvSpPr>
          <p:cNvPr id="3" name="Content Placeholder 2"/>
          <p:cNvSpPr>
            <a:spLocks noGrp="1"/>
          </p:cNvSpPr>
          <p:nvPr>
            <p:ph idx="1"/>
          </p:nvPr>
        </p:nvSpPr>
        <p:spPr/>
        <p:txBody>
          <a:bodyPr>
            <a:normAutofit lnSpcReduction="10000"/>
          </a:bodyPr>
          <a:lstStyle/>
          <a:p>
            <a:r>
              <a:rPr lang="en-US" dirty="0" smtClean="0"/>
              <a:t>The disciples ask why they couldn’t cast out the demon</a:t>
            </a:r>
          </a:p>
          <a:p>
            <a:r>
              <a:rPr dirty="0" smtClean="0"/>
              <a:t>Jesus </a:t>
            </a:r>
            <a:r>
              <a:rPr dirty="0"/>
              <a:t>explains that some challenges require deeper reliance on </a:t>
            </a:r>
            <a:r>
              <a:rPr dirty="0" smtClean="0"/>
              <a:t>God</a:t>
            </a:r>
            <a:endParaRPr dirty="0"/>
          </a:p>
          <a:p>
            <a:r>
              <a:rPr dirty="0"/>
              <a:t>The disciples’ failure highlights misplaced confidence in </a:t>
            </a:r>
            <a:r>
              <a:rPr dirty="0" smtClean="0"/>
              <a:t>themselves</a:t>
            </a:r>
            <a:endParaRPr dirty="0"/>
          </a:p>
          <a:p>
            <a:r>
              <a:rPr dirty="0" smtClean="0"/>
              <a:t>Faith </a:t>
            </a:r>
            <a:r>
              <a:rPr dirty="0"/>
              <a:t>must be continually renewed through communion with </a:t>
            </a:r>
            <a:r>
              <a:rPr dirty="0" smtClean="0"/>
              <a:t>God</a:t>
            </a:r>
            <a:endParaRPr dirty="0"/>
          </a:p>
        </p:txBody>
      </p:sp>
    </p:spTree>
    <p:extLst>
      <p:ext uri="{BB962C8B-B14F-4D97-AF65-F5344CB8AC3E}">
        <p14:creationId xmlns:p14="http://schemas.microsoft.com/office/powerpoint/2010/main" val="1319420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1:4-8</a:t>
            </a:r>
            <a:endParaRPr lang="en-US" dirty="0"/>
          </a:p>
        </p:txBody>
      </p:sp>
      <p:sp>
        <p:nvSpPr>
          <p:cNvPr id="5" name="Content Placeholder 4"/>
          <p:cNvSpPr>
            <a:spLocks noGrp="1"/>
          </p:cNvSpPr>
          <p:nvPr>
            <p:ph idx="1"/>
          </p:nvPr>
        </p:nvSpPr>
        <p:spPr/>
        <p:txBody>
          <a:bodyPr>
            <a:normAutofit/>
          </a:bodyPr>
          <a:lstStyle/>
          <a:p>
            <a:r>
              <a:rPr lang="en-US" dirty="0" smtClean="0"/>
              <a:t>John also says he baptizes with water, but Jesus will baptize with the Holy Spirit</a:t>
            </a:r>
          </a:p>
          <a:p>
            <a:pPr lvl="1"/>
            <a:r>
              <a:rPr lang="en-US" dirty="0" smtClean="0"/>
              <a:t>Isaiah 32:12-18</a:t>
            </a:r>
          </a:p>
          <a:p>
            <a:pPr lvl="2"/>
            <a:r>
              <a:rPr lang="en-US" dirty="0" smtClean="0"/>
              <a:t>Describes the sinfulness of the people for 700 years, and their destruction until the Spirit is poured out on them</a:t>
            </a:r>
          </a:p>
          <a:p>
            <a:pPr lvl="1"/>
            <a:r>
              <a:rPr lang="en-US" dirty="0" smtClean="0"/>
              <a:t>Isaiah 44:1-5</a:t>
            </a:r>
          </a:p>
          <a:p>
            <a:pPr lvl="2"/>
            <a:r>
              <a:rPr lang="en-US" dirty="0" smtClean="0"/>
              <a:t>Same picture as before but more hopeful</a:t>
            </a:r>
            <a:endParaRPr lang="en-US" dirty="0"/>
          </a:p>
        </p:txBody>
      </p:sp>
    </p:spTree>
    <p:extLst>
      <p:ext uri="{BB962C8B-B14F-4D97-AF65-F5344CB8AC3E}">
        <p14:creationId xmlns:p14="http://schemas.microsoft.com/office/powerpoint/2010/main" val="406087684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9:30-41</a:t>
            </a:r>
            <a:endParaRPr dirty="0"/>
          </a:p>
        </p:txBody>
      </p:sp>
      <p:sp>
        <p:nvSpPr>
          <p:cNvPr id="3" name="Content Placeholder 2"/>
          <p:cNvSpPr>
            <a:spLocks noGrp="1"/>
          </p:cNvSpPr>
          <p:nvPr>
            <p:ph idx="1"/>
          </p:nvPr>
        </p:nvSpPr>
        <p:spPr/>
        <p:txBody>
          <a:bodyPr>
            <a:normAutofit/>
          </a:bodyPr>
          <a:lstStyle/>
          <a:p>
            <a:r>
              <a:rPr dirty="0"/>
              <a:t>Jesus again predicts His death and </a:t>
            </a:r>
            <a:r>
              <a:rPr dirty="0" smtClean="0"/>
              <a:t>resurrection</a:t>
            </a:r>
            <a:endParaRPr dirty="0"/>
          </a:p>
          <a:p>
            <a:r>
              <a:rPr dirty="0"/>
              <a:t>The disciples do not understand and are afraid to </a:t>
            </a:r>
            <a:r>
              <a:rPr dirty="0" smtClean="0"/>
              <a:t>ask</a:t>
            </a:r>
            <a:endParaRPr dirty="0"/>
          </a:p>
          <a:p>
            <a:r>
              <a:rPr dirty="0"/>
              <a:t>Silence often hides fear of uncomfortable </a:t>
            </a:r>
            <a:r>
              <a:rPr dirty="0" smtClean="0"/>
              <a:t>truth</a:t>
            </a:r>
            <a:endParaRPr dirty="0"/>
          </a:p>
          <a:p>
            <a:r>
              <a:rPr dirty="0"/>
              <a:t>The path of glory still leads through </a:t>
            </a:r>
            <a:r>
              <a:rPr dirty="0" smtClean="0"/>
              <a:t>suffering</a:t>
            </a:r>
            <a:endParaRPr dirty="0"/>
          </a:p>
        </p:txBody>
      </p:sp>
    </p:spTree>
    <p:extLst>
      <p:ext uri="{BB962C8B-B14F-4D97-AF65-F5344CB8AC3E}">
        <p14:creationId xmlns:p14="http://schemas.microsoft.com/office/powerpoint/2010/main" val="4778752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9:30-41</a:t>
            </a:r>
            <a:endParaRPr dirty="0"/>
          </a:p>
        </p:txBody>
      </p:sp>
      <p:sp>
        <p:nvSpPr>
          <p:cNvPr id="3" name="Content Placeholder 2"/>
          <p:cNvSpPr>
            <a:spLocks noGrp="1"/>
          </p:cNvSpPr>
          <p:nvPr>
            <p:ph idx="1"/>
          </p:nvPr>
        </p:nvSpPr>
        <p:spPr/>
        <p:txBody>
          <a:bodyPr>
            <a:normAutofit/>
          </a:bodyPr>
          <a:lstStyle/>
          <a:p>
            <a:r>
              <a:rPr lang="en-US" dirty="0" smtClean="0"/>
              <a:t>As they walked, t</a:t>
            </a:r>
            <a:r>
              <a:rPr dirty="0" smtClean="0"/>
              <a:t>he </a:t>
            </a:r>
            <a:r>
              <a:rPr dirty="0"/>
              <a:t>disciples </a:t>
            </a:r>
            <a:r>
              <a:rPr dirty="0" smtClean="0"/>
              <a:t>argue</a:t>
            </a:r>
            <a:r>
              <a:rPr lang="en-US" dirty="0" smtClean="0"/>
              <a:t>d </a:t>
            </a:r>
            <a:r>
              <a:rPr dirty="0" smtClean="0"/>
              <a:t>about </a:t>
            </a:r>
            <a:r>
              <a:rPr dirty="0"/>
              <a:t>who is </a:t>
            </a:r>
            <a:r>
              <a:rPr dirty="0" smtClean="0"/>
              <a:t>greatest</a:t>
            </a:r>
            <a:r>
              <a:rPr lang="en-US" dirty="0" smtClean="0"/>
              <a:t> among them</a:t>
            </a:r>
            <a:endParaRPr dirty="0"/>
          </a:p>
          <a:p>
            <a:r>
              <a:rPr dirty="0"/>
              <a:t>Jesus redefines greatness as humble </a:t>
            </a:r>
            <a:r>
              <a:rPr dirty="0" smtClean="0"/>
              <a:t>service</a:t>
            </a:r>
            <a:endParaRPr dirty="0"/>
          </a:p>
          <a:p>
            <a:r>
              <a:rPr dirty="0"/>
              <a:t>True greatness is measured by willingness to serve, not </a:t>
            </a:r>
            <a:r>
              <a:rPr dirty="0" smtClean="0"/>
              <a:t>status</a:t>
            </a:r>
            <a:endParaRPr dirty="0"/>
          </a:p>
          <a:p>
            <a:r>
              <a:rPr dirty="0"/>
              <a:t>In God’s kingdom, humility is the mark of </a:t>
            </a:r>
            <a:r>
              <a:rPr dirty="0" smtClean="0"/>
              <a:t>honor</a:t>
            </a:r>
            <a:endParaRPr dirty="0"/>
          </a:p>
        </p:txBody>
      </p:sp>
    </p:spTree>
    <p:extLst>
      <p:ext uri="{BB962C8B-B14F-4D97-AF65-F5344CB8AC3E}">
        <p14:creationId xmlns:p14="http://schemas.microsoft.com/office/powerpoint/2010/main" val="174706420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9:30-41</a:t>
            </a:r>
            <a:endParaRPr dirty="0"/>
          </a:p>
        </p:txBody>
      </p:sp>
      <p:sp>
        <p:nvSpPr>
          <p:cNvPr id="3" name="Content Placeholder 2"/>
          <p:cNvSpPr>
            <a:spLocks noGrp="1"/>
          </p:cNvSpPr>
          <p:nvPr>
            <p:ph idx="1"/>
          </p:nvPr>
        </p:nvSpPr>
        <p:spPr/>
        <p:txBody>
          <a:bodyPr>
            <a:normAutofit/>
          </a:bodyPr>
          <a:lstStyle/>
          <a:p>
            <a:r>
              <a:rPr dirty="0"/>
              <a:t>Jesus uses a child as an illustration of kingdom </a:t>
            </a:r>
            <a:r>
              <a:rPr dirty="0" smtClean="0"/>
              <a:t>values</a:t>
            </a:r>
            <a:endParaRPr dirty="0"/>
          </a:p>
          <a:p>
            <a:r>
              <a:rPr dirty="0"/>
              <a:t>Welcoming the least is equivalent to welcoming </a:t>
            </a:r>
            <a:r>
              <a:rPr dirty="0" smtClean="0"/>
              <a:t>Christ</a:t>
            </a:r>
            <a:endParaRPr dirty="0"/>
          </a:p>
          <a:p>
            <a:r>
              <a:rPr dirty="0"/>
              <a:t>Spiritual maturity is shown by care for the </a:t>
            </a:r>
            <a:r>
              <a:rPr dirty="0" smtClean="0"/>
              <a:t>overlooked</a:t>
            </a:r>
            <a:endParaRPr dirty="0"/>
          </a:p>
          <a:p>
            <a:r>
              <a:rPr dirty="0"/>
              <a:t>Pride distances us from the heart of </a:t>
            </a:r>
            <a:r>
              <a:rPr dirty="0" smtClean="0"/>
              <a:t>Christ</a:t>
            </a:r>
            <a:endParaRPr dirty="0"/>
          </a:p>
        </p:txBody>
      </p:sp>
    </p:spTree>
    <p:extLst>
      <p:ext uri="{BB962C8B-B14F-4D97-AF65-F5344CB8AC3E}">
        <p14:creationId xmlns:p14="http://schemas.microsoft.com/office/powerpoint/2010/main" val="393126255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9:30-41</a:t>
            </a:r>
            <a:endParaRPr dirty="0"/>
          </a:p>
        </p:txBody>
      </p:sp>
      <p:sp>
        <p:nvSpPr>
          <p:cNvPr id="3" name="Content Placeholder 2"/>
          <p:cNvSpPr>
            <a:spLocks noGrp="1"/>
          </p:cNvSpPr>
          <p:nvPr>
            <p:ph idx="1"/>
          </p:nvPr>
        </p:nvSpPr>
        <p:spPr/>
        <p:txBody>
          <a:bodyPr>
            <a:normAutofit/>
          </a:bodyPr>
          <a:lstStyle/>
          <a:p>
            <a:r>
              <a:rPr dirty="0"/>
              <a:t>Jesus warns against exclusivity among </a:t>
            </a:r>
            <a:r>
              <a:rPr dirty="0" smtClean="0"/>
              <a:t>disciples</a:t>
            </a:r>
            <a:endParaRPr dirty="0"/>
          </a:p>
          <a:p>
            <a:r>
              <a:rPr dirty="0"/>
              <a:t>Those not opposing Christ are still participating in God’s </a:t>
            </a:r>
            <a:r>
              <a:rPr dirty="0" smtClean="0"/>
              <a:t>work</a:t>
            </a:r>
            <a:endParaRPr dirty="0"/>
          </a:p>
          <a:p>
            <a:r>
              <a:rPr dirty="0"/>
              <a:t>Faithfulness includes recognizing God’s work beyond personal </a:t>
            </a:r>
            <a:r>
              <a:rPr dirty="0" smtClean="0"/>
              <a:t>circles</a:t>
            </a:r>
            <a:endParaRPr dirty="0"/>
          </a:p>
          <a:p>
            <a:r>
              <a:rPr dirty="0"/>
              <a:t>Unity must be grounded in loyalty to </a:t>
            </a:r>
            <a:r>
              <a:rPr dirty="0" smtClean="0"/>
              <a:t>Christ</a:t>
            </a:r>
            <a:endParaRPr dirty="0"/>
          </a:p>
        </p:txBody>
      </p:sp>
    </p:spTree>
    <p:extLst>
      <p:ext uri="{BB962C8B-B14F-4D97-AF65-F5344CB8AC3E}">
        <p14:creationId xmlns:p14="http://schemas.microsoft.com/office/powerpoint/2010/main" val="352466917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9:42-50</a:t>
            </a:r>
            <a:endParaRPr dirty="0"/>
          </a:p>
        </p:txBody>
      </p:sp>
      <p:sp>
        <p:nvSpPr>
          <p:cNvPr id="3" name="Content Placeholder 2"/>
          <p:cNvSpPr>
            <a:spLocks noGrp="1"/>
          </p:cNvSpPr>
          <p:nvPr>
            <p:ph idx="1"/>
          </p:nvPr>
        </p:nvSpPr>
        <p:spPr/>
        <p:txBody>
          <a:bodyPr>
            <a:normAutofit/>
          </a:bodyPr>
          <a:lstStyle/>
          <a:p>
            <a:r>
              <a:rPr dirty="0"/>
              <a:t>Jesus uses strong language to emphasize the seriousness of </a:t>
            </a:r>
            <a:r>
              <a:rPr dirty="0" smtClean="0"/>
              <a:t>sin</a:t>
            </a:r>
            <a:endParaRPr dirty="0"/>
          </a:p>
          <a:p>
            <a:r>
              <a:rPr dirty="0"/>
              <a:t>Anything that causes spiritual ruin must be </a:t>
            </a:r>
            <a:r>
              <a:rPr dirty="0" smtClean="0"/>
              <a:t>removed</a:t>
            </a:r>
            <a:endParaRPr dirty="0"/>
          </a:p>
          <a:p>
            <a:r>
              <a:rPr dirty="0"/>
              <a:t>Eternal consequences outweigh temporary </a:t>
            </a:r>
            <a:r>
              <a:rPr dirty="0" smtClean="0"/>
              <a:t>comfort</a:t>
            </a:r>
            <a:endParaRPr dirty="0"/>
          </a:p>
          <a:p>
            <a:r>
              <a:rPr dirty="0"/>
              <a:t>Discipleship demands </a:t>
            </a:r>
            <a:r>
              <a:rPr/>
              <a:t>radical </a:t>
            </a:r>
            <a:r>
              <a:rPr smtClean="0"/>
              <a:t>commitment</a:t>
            </a:r>
            <a:endParaRPr dirty="0"/>
          </a:p>
        </p:txBody>
      </p:sp>
    </p:spTree>
    <p:extLst>
      <p:ext uri="{BB962C8B-B14F-4D97-AF65-F5344CB8AC3E}">
        <p14:creationId xmlns:p14="http://schemas.microsoft.com/office/powerpoint/2010/main" val="401370793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187" y="3200400"/>
            <a:ext cx="7978878" cy="892272"/>
          </a:xfrm>
        </p:spPr>
        <p:txBody>
          <a:bodyPr>
            <a:normAutofit fontScale="90000"/>
          </a:bodyPr>
          <a:lstStyle/>
          <a:p>
            <a:r>
              <a:rPr lang="en-US" dirty="0" smtClean="0"/>
              <a:t>Study of Mark</a:t>
            </a:r>
            <a:endParaRPr lang="en-US" dirty="0"/>
          </a:p>
        </p:txBody>
      </p:sp>
      <p:sp>
        <p:nvSpPr>
          <p:cNvPr id="3" name="Subtitle 2"/>
          <p:cNvSpPr>
            <a:spLocks noGrp="1"/>
          </p:cNvSpPr>
          <p:nvPr>
            <p:ph type="subTitle" idx="1"/>
          </p:nvPr>
        </p:nvSpPr>
        <p:spPr>
          <a:xfrm>
            <a:off x="678426" y="4055800"/>
            <a:ext cx="7875639" cy="730043"/>
          </a:xfrm>
        </p:spPr>
        <p:txBody>
          <a:bodyPr/>
          <a:lstStyle/>
          <a:p>
            <a:r>
              <a:rPr lang="en-US" dirty="0" smtClean="0"/>
              <a:t>Chapter 10</a:t>
            </a:r>
            <a:endParaRPr lang="en-US" dirty="0"/>
          </a:p>
        </p:txBody>
      </p:sp>
    </p:spTree>
    <p:extLst>
      <p:ext uri="{BB962C8B-B14F-4D97-AF65-F5344CB8AC3E}">
        <p14:creationId xmlns:p14="http://schemas.microsoft.com/office/powerpoint/2010/main" val="271769595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10</a:t>
            </a:r>
            <a:endParaRPr lang="en-US" dirty="0"/>
          </a:p>
        </p:txBody>
      </p:sp>
      <p:sp>
        <p:nvSpPr>
          <p:cNvPr id="3" name="Content Placeholder 2"/>
          <p:cNvSpPr>
            <a:spLocks noGrp="1"/>
          </p:cNvSpPr>
          <p:nvPr>
            <p:ph idx="1"/>
          </p:nvPr>
        </p:nvSpPr>
        <p:spPr/>
        <p:txBody>
          <a:bodyPr>
            <a:normAutofit/>
          </a:bodyPr>
          <a:lstStyle/>
          <a:p>
            <a:r>
              <a:rPr lang="en-US" dirty="0" smtClean="0"/>
              <a:t>As mentioned in the last chapter’s notes, Jesus now is headed to Jerusalem for the crucifixion</a:t>
            </a:r>
          </a:p>
          <a:p>
            <a:r>
              <a:rPr lang="en-US" dirty="0"/>
              <a:t>Teaching becomes increasingly direct as Jesus prepares His disciples for the </a:t>
            </a:r>
            <a:r>
              <a:rPr lang="en-US" dirty="0" smtClean="0"/>
              <a:t>cross</a:t>
            </a:r>
            <a:endParaRPr lang="en-US" dirty="0"/>
          </a:p>
          <a:p>
            <a:r>
              <a:rPr lang="en-US" dirty="0" smtClean="0"/>
              <a:t>Chapter 10 focuses </a:t>
            </a:r>
            <a:r>
              <a:rPr lang="en-US" dirty="0"/>
              <a:t>on </a:t>
            </a:r>
            <a:r>
              <a:rPr lang="en-US" dirty="0" smtClean="0"/>
              <a:t>commitment</a:t>
            </a:r>
          </a:p>
          <a:p>
            <a:pPr lvl="1"/>
            <a:r>
              <a:rPr lang="en-US" dirty="0" smtClean="0"/>
              <a:t>In </a:t>
            </a:r>
            <a:r>
              <a:rPr lang="en-US" dirty="0"/>
              <a:t>marriage, </a:t>
            </a:r>
            <a:r>
              <a:rPr lang="en-US" dirty="0" smtClean="0"/>
              <a:t>in </a:t>
            </a:r>
            <a:r>
              <a:rPr lang="en-US" dirty="0"/>
              <a:t>discipleship, and </a:t>
            </a:r>
            <a:r>
              <a:rPr lang="en-US" dirty="0" smtClean="0"/>
              <a:t>in </a:t>
            </a:r>
            <a:r>
              <a:rPr lang="en-US" dirty="0"/>
              <a:t>the kingdom of God</a:t>
            </a:r>
          </a:p>
        </p:txBody>
      </p:sp>
    </p:spTree>
    <p:extLst>
      <p:ext uri="{BB962C8B-B14F-4D97-AF65-F5344CB8AC3E}">
        <p14:creationId xmlns:p14="http://schemas.microsoft.com/office/powerpoint/2010/main" val="62547820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10:1-12</a:t>
            </a:r>
            <a:endParaRPr dirty="0"/>
          </a:p>
        </p:txBody>
      </p:sp>
      <p:sp>
        <p:nvSpPr>
          <p:cNvPr id="3" name="Content Placeholder 2"/>
          <p:cNvSpPr>
            <a:spLocks noGrp="1"/>
          </p:cNvSpPr>
          <p:nvPr>
            <p:ph idx="1"/>
          </p:nvPr>
        </p:nvSpPr>
        <p:spPr/>
        <p:txBody>
          <a:bodyPr>
            <a:normAutofit/>
          </a:bodyPr>
          <a:lstStyle/>
          <a:p>
            <a:r>
              <a:rPr lang="en-US" dirty="0" smtClean="0"/>
              <a:t>As He south, He crosses to the east side of the Jordan, and the crowd goes with Him</a:t>
            </a:r>
          </a:p>
          <a:p>
            <a:pPr lvl="1"/>
            <a:r>
              <a:rPr lang="en-US" dirty="0" smtClean="0"/>
              <a:t>He begins to teach them, as He usually does</a:t>
            </a:r>
          </a:p>
          <a:p>
            <a:r>
              <a:rPr lang="en-US" dirty="0" smtClean="0"/>
              <a:t>Some Pharisees come up to test Him</a:t>
            </a:r>
          </a:p>
          <a:p>
            <a:pPr lvl="1"/>
            <a:r>
              <a:rPr lang="en-US" dirty="0" smtClean="0"/>
              <a:t>Ask about divorce and marriage</a:t>
            </a:r>
            <a:endParaRPr dirty="0"/>
          </a:p>
        </p:txBody>
      </p:sp>
    </p:spTree>
    <p:extLst>
      <p:ext uri="{BB962C8B-B14F-4D97-AF65-F5344CB8AC3E}">
        <p14:creationId xmlns:p14="http://schemas.microsoft.com/office/powerpoint/2010/main" val="613173014"/>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10:1-12</a:t>
            </a:r>
            <a:endParaRPr dirty="0"/>
          </a:p>
        </p:txBody>
      </p:sp>
      <p:sp>
        <p:nvSpPr>
          <p:cNvPr id="3" name="Content Placeholder 2"/>
          <p:cNvSpPr>
            <a:spLocks noGrp="1"/>
          </p:cNvSpPr>
          <p:nvPr>
            <p:ph idx="1"/>
          </p:nvPr>
        </p:nvSpPr>
        <p:spPr/>
        <p:txBody>
          <a:bodyPr>
            <a:normAutofit/>
          </a:bodyPr>
          <a:lstStyle/>
          <a:p>
            <a:r>
              <a:rPr lang="en-US" dirty="0" smtClean="0"/>
              <a:t>They ask, “Is it lawful for a man to divorce his wife?”</a:t>
            </a:r>
          </a:p>
          <a:p>
            <a:r>
              <a:rPr lang="en-US" dirty="0" smtClean="0"/>
              <a:t>He asks back, “What does Moses (the Law) say?”</a:t>
            </a:r>
          </a:p>
          <a:p>
            <a:r>
              <a:rPr lang="en-US" dirty="0" smtClean="0"/>
              <a:t>“They can divorce if the husband gives his wife a certificate of divorce and then sends her away.”</a:t>
            </a:r>
            <a:endParaRPr dirty="0"/>
          </a:p>
        </p:txBody>
      </p:sp>
    </p:spTree>
    <p:extLst>
      <p:ext uri="{BB962C8B-B14F-4D97-AF65-F5344CB8AC3E}">
        <p14:creationId xmlns:p14="http://schemas.microsoft.com/office/powerpoint/2010/main" val="82398162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10:1-12</a:t>
            </a:r>
            <a:endParaRPr dirty="0"/>
          </a:p>
        </p:txBody>
      </p:sp>
      <p:sp>
        <p:nvSpPr>
          <p:cNvPr id="3" name="Content Placeholder 2"/>
          <p:cNvSpPr>
            <a:spLocks noGrp="1"/>
          </p:cNvSpPr>
          <p:nvPr>
            <p:ph idx="1"/>
          </p:nvPr>
        </p:nvSpPr>
        <p:spPr/>
        <p:txBody>
          <a:bodyPr>
            <a:normAutofit/>
          </a:bodyPr>
          <a:lstStyle/>
          <a:p>
            <a:r>
              <a:rPr lang="en-US" dirty="0" smtClean="0"/>
              <a:t>Jesus responds by saying, “The Law allowed that because of your hardness of heart.”</a:t>
            </a:r>
          </a:p>
          <a:p>
            <a:pPr lvl="1"/>
            <a:r>
              <a:rPr lang="en-US" dirty="0" smtClean="0"/>
              <a:t>Speaking about mankind in general</a:t>
            </a:r>
          </a:p>
          <a:p>
            <a:pPr lvl="1"/>
            <a:r>
              <a:rPr lang="en-US" dirty="0" smtClean="0"/>
              <a:t>God knew that people wouldn’t follow a law that said, “No divorce”</a:t>
            </a:r>
          </a:p>
          <a:p>
            <a:pPr lvl="1"/>
            <a:r>
              <a:rPr lang="en-US" dirty="0" smtClean="0"/>
              <a:t>This way, at least, the woman is protected and can get remarried</a:t>
            </a:r>
          </a:p>
          <a:p>
            <a:r>
              <a:rPr lang="en-US" dirty="0" smtClean="0"/>
              <a:t>However…</a:t>
            </a:r>
            <a:endParaRPr dirty="0"/>
          </a:p>
        </p:txBody>
      </p:sp>
    </p:spTree>
    <p:extLst>
      <p:ext uri="{BB962C8B-B14F-4D97-AF65-F5344CB8AC3E}">
        <p14:creationId xmlns:p14="http://schemas.microsoft.com/office/powerpoint/2010/main" val="1180152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1:4-8</a:t>
            </a:r>
            <a:endParaRPr lang="en-US" dirty="0"/>
          </a:p>
        </p:txBody>
      </p:sp>
      <p:sp>
        <p:nvSpPr>
          <p:cNvPr id="5" name="Content Placeholder 4"/>
          <p:cNvSpPr>
            <a:spLocks noGrp="1"/>
          </p:cNvSpPr>
          <p:nvPr>
            <p:ph idx="1"/>
          </p:nvPr>
        </p:nvSpPr>
        <p:spPr/>
        <p:txBody>
          <a:bodyPr>
            <a:normAutofit/>
          </a:bodyPr>
          <a:lstStyle/>
          <a:p>
            <a:r>
              <a:rPr lang="en-US" dirty="0" smtClean="0"/>
              <a:t>John’s message is that one greater than him will come and bring the restoration of blessings to God’s people that He promised</a:t>
            </a:r>
          </a:p>
        </p:txBody>
      </p:sp>
    </p:spTree>
    <p:extLst>
      <p:ext uri="{BB962C8B-B14F-4D97-AF65-F5344CB8AC3E}">
        <p14:creationId xmlns:p14="http://schemas.microsoft.com/office/powerpoint/2010/main" val="56913788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10:1-12</a:t>
            </a:r>
            <a:endParaRPr dirty="0"/>
          </a:p>
        </p:txBody>
      </p:sp>
      <p:sp>
        <p:nvSpPr>
          <p:cNvPr id="3" name="Content Placeholder 2"/>
          <p:cNvSpPr>
            <a:spLocks noGrp="1"/>
          </p:cNvSpPr>
          <p:nvPr>
            <p:ph idx="1"/>
          </p:nvPr>
        </p:nvSpPr>
        <p:spPr/>
        <p:txBody>
          <a:bodyPr>
            <a:normAutofit/>
          </a:bodyPr>
          <a:lstStyle/>
          <a:p>
            <a:r>
              <a:rPr lang="en-US" dirty="0" smtClean="0"/>
              <a:t>God’s original design for marriage was ALWAYS one man and one woman until death parted them</a:t>
            </a:r>
          </a:p>
          <a:p>
            <a:pPr lvl="1"/>
            <a:r>
              <a:rPr dirty="0" smtClean="0"/>
              <a:t>Jesus </a:t>
            </a:r>
            <a:r>
              <a:rPr dirty="0"/>
              <a:t>appeals </a:t>
            </a:r>
            <a:r>
              <a:rPr lang="en-US" dirty="0" smtClean="0"/>
              <a:t>all the way back </a:t>
            </a:r>
            <a:r>
              <a:rPr dirty="0" smtClean="0"/>
              <a:t>to creation</a:t>
            </a:r>
            <a:endParaRPr lang="en-US" dirty="0" smtClean="0"/>
          </a:p>
          <a:p>
            <a:r>
              <a:rPr dirty="0" smtClean="0"/>
              <a:t>Marriage </a:t>
            </a:r>
            <a:r>
              <a:rPr dirty="0"/>
              <a:t>illustrates unity, permanence, and mutual </a:t>
            </a:r>
            <a:r>
              <a:rPr dirty="0" smtClean="0"/>
              <a:t>responsibility</a:t>
            </a:r>
            <a:endParaRPr dirty="0"/>
          </a:p>
          <a:p>
            <a:r>
              <a:rPr dirty="0"/>
              <a:t>Kingdom living calls believers back to God’s original </a:t>
            </a:r>
            <a:r>
              <a:rPr dirty="0" smtClean="0"/>
              <a:t>intent</a:t>
            </a:r>
            <a:endParaRPr dirty="0"/>
          </a:p>
        </p:txBody>
      </p:sp>
    </p:spTree>
    <p:extLst>
      <p:ext uri="{BB962C8B-B14F-4D97-AF65-F5344CB8AC3E}">
        <p14:creationId xmlns:p14="http://schemas.microsoft.com/office/powerpoint/2010/main" val="385582044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10:1-12</a:t>
            </a:r>
            <a:endParaRPr dirty="0"/>
          </a:p>
        </p:txBody>
      </p:sp>
      <p:sp>
        <p:nvSpPr>
          <p:cNvPr id="3" name="Content Placeholder 2"/>
          <p:cNvSpPr>
            <a:spLocks noGrp="1"/>
          </p:cNvSpPr>
          <p:nvPr>
            <p:ph idx="1"/>
          </p:nvPr>
        </p:nvSpPr>
        <p:spPr/>
        <p:txBody>
          <a:bodyPr>
            <a:normAutofit/>
          </a:bodyPr>
          <a:lstStyle/>
          <a:p>
            <a:r>
              <a:rPr lang="en-US" dirty="0" smtClean="0"/>
              <a:t>Most Jews of the day operated under the Hillel school of teaching that a man could divorce his wife for anything</a:t>
            </a:r>
          </a:p>
          <a:p>
            <a:r>
              <a:rPr lang="en-US" dirty="0" smtClean="0"/>
              <a:t>When His disciples ask about His stance, He states that a spouse who divorces and marries another commits adultery</a:t>
            </a:r>
          </a:p>
          <a:p>
            <a:pPr lvl="1"/>
            <a:r>
              <a:rPr lang="en-US" dirty="0" smtClean="0"/>
              <a:t>This is more a summary than exhaustive as Jesus says more in Matthew 19</a:t>
            </a:r>
            <a:endParaRPr dirty="0"/>
          </a:p>
        </p:txBody>
      </p:sp>
    </p:spTree>
    <p:extLst>
      <p:ext uri="{BB962C8B-B14F-4D97-AF65-F5344CB8AC3E}">
        <p14:creationId xmlns:p14="http://schemas.microsoft.com/office/powerpoint/2010/main" val="407975663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10:13-16</a:t>
            </a:r>
            <a:endParaRPr dirty="0"/>
          </a:p>
        </p:txBody>
      </p:sp>
      <p:sp>
        <p:nvSpPr>
          <p:cNvPr id="3" name="Content Placeholder 2"/>
          <p:cNvSpPr>
            <a:spLocks noGrp="1"/>
          </p:cNvSpPr>
          <p:nvPr>
            <p:ph idx="1"/>
          </p:nvPr>
        </p:nvSpPr>
        <p:spPr/>
        <p:txBody>
          <a:bodyPr>
            <a:normAutofit lnSpcReduction="10000"/>
          </a:bodyPr>
          <a:lstStyle/>
          <a:p>
            <a:r>
              <a:rPr dirty="0"/>
              <a:t>People bring children to Jesus, but the disciples rebuke </a:t>
            </a:r>
            <a:r>
              <a:rPr dirty="0" smtClean="0"/>
              <a:t>them</a:t>
            </a:r>
            <a:endParaRPr dirty="0"/>
          </a:p>
          <a:p>
            <a:r>
              <a:rPr dirty="0"/>
              <a:t>Jesus welcomes the children and rebukes the disciples </a:t>
            </a:r>
            <a:r>
              <a:rPr dirty="0" smtClean="0"/>
              <a:t>instead</a:t>
            </a:r>
            <a:endParaRPr dirty="0"/>
          </a:p>
          <a:p>
            <a:r>
              <a:rPr dirty="0"/>
              <a:t>The kingdom belongs to those who receive it with trust and </a:t>
            </a:r>
            <a:r>
              <a:rPr dirty="0" smtClean="0"/>
              <a:t>humility</a:t>
            </a:r>
            <a:endParaRPr dirty="0"/>
          </a:p>
          <a:p>
            <a:r>
              <a:rPr dirty="0" smtClean="0"/>
              <a:t>Dependence</a:t>
            </a:r>
            <a:r>
              <a:rPr lang="en-US" dirty="0" smtClean="0"/>
              <a:t> on God</a:t>
            </a:r>
            <a:r>
              <a:rPr dirty="0" smtClean="0"/>
              <a:t>, </a:t>
            </a:r>
            <a:r>
              <a:rPr dirty="0"/>
              <a:t>not achievement, marks true </a:t>
            </a:r>
            <a:r>
              <a:rPr dirty="0" smtClean="0"/>
              <a:t>faith</a:t>
            </a:r>
            <a:endParaRPr dirty="0"/>
          </a:p>
        </p:txBody>
      </p:sp>
    </p:spTree>
    <p:extLst>
      <p:ext uri="{BB962C8B-B14F-4D97-AF65-F5344CB8AC3E}">
        <p14:creationId xmlns:p14="http://schemas.microsoft.com/office/powerpoint/2010/main" val="421096241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10:17-22</a:t>
            </a:r>
            <a:endParaRPr dirty="0"/>
          </a:p>
        </p:txBody>
      </p:sp>
      <p:sp>
        <p:nvSpPr>
          <p:cNvPr id="3" name="Content Placeholder 2"/>
          <p:cNvSpPr>
            <a:spLocks noGrp="1"/>
          </p:cNvSpPr>
          <p:nvPr>
            <p:ph idx="1"/>
          </p:nvPr>
        </p:nvSpPr>
        <p:spPr/>
        <p:txBody>
          <a:bodyPr>
            <a:normAutofit fontScale="92500" lnSpcReduction="10000"/>
          </a:bodyPr>
          <a:lstStyle/>
          <a:p>
            <a:r>
              <a:rPr lang="en-US" dirty="0" smtClean="0"/>
              <a:t>A rich man genuinely wants to know what else he must do to attain eternal life</a:t>
            </a:r>
          </a:p>
          <a:p>
            <a:r>
              <a:rPr dirty="0" smtClean="0"/>
              <a:t>Jesus </a:t>
            </a:r>
            <a:r>
              <a:rPr dirty="0"/>
              <a:t>exposes the heart beneath the </a:t>
            </a:r>
            <a:r>
              <a:rPr dirty="0" smtClean="0"/>
              <a:t>question</a:t>
            </a:r>
            <a:endParaRPr dirty="0"/>
          </a:p>
          <a:p>
            <a:pPr lvl="1"/>
            <a:r>
              <a:rPr lang="en-US" dirty="0" smtClean="0"/>
              <a:t>He tells the man to follow God’s commands</a:t>
            </a:r>
          </a:p>
          <a:p>
            <a:pPr lvl="1"/>
            <a:r>
              <a:rPr lang="en-US" dirty="0" smtClean="0"/>
              <a:t>“Been doing that since I was young”</a:t>
            </a:r>
          </a:p>
          <a:p>
            <a:pPr lvl="1"/>
            <a:r>
              <a:rPr lang="en-US" dirty="0" smtClean="0"/>
              <a:t>No one can follow the Law of Moses perfectly</a:t>
            </a:r>
          </a:p>
          <a:p>
            <a:pPr lvl="2"/>
            <a:r>
              <a:rPr lang="en-US" dirty="0" smtClean="0"/>
              <a:t>This shows the man doesn’t have an accurate picture of his standing before God</a:t>
            </a:r>
          </a:p>
          <a:p>
            <a:pPr lvl="2"/>
            <a:r>
              <a:rPr lang="en-US" dirty="0" smtClean="0"/>
              <a:t>Thinks he can earn eternal life</a:t>
            </a:r>
          </a:p>
        </p:txBody>
      </p:sp>
    </p:spTree>
    <p:extLst>
      <p:ext uri="{BB962C8B-B14F-4D97-AF65-F5344CB8AC3E}">
        <p14:creationId xmlns:p14="http://schemas.microsoft.com/office/powerpoint/2010/main" val="150130810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10:17-22</a:t>
            </a:r>
            <a:endParaRPr dirty="0"/>
          </a:p>
        </p:txBody>
      </p:sp>
      <p:sp>
        <p:nvSpPr>
          <p:cNvPr id="3" name="Content Placeholder 2"/>
          <p:cNvSpPr>
            <a:spLocks noGrp="1"/>
          </p:cNvSpPr>
          <p:nvPr>
            <p:ph idx="1"/>
          </p:nvPr>
        </p:nvSpPr>
        <p:spPr/>
        <p:txBody>
          <a:bodyPr>
            <a:normAutofit/>
          </a:bodyPr>
          <a:lstStyle/>
          <a:p>
            <a:r>
              <a:rPr lang="en-US" dirty="0"/>
              <a:t>Jesus says, in love, you trust in your riches instead of </a:t>
            </a:r>
            <a:r>
              <a:rPr lang="en-US" dirty="0" smtClean="0"/>
              <a:t>God; </a:t>
            </a:r>
            <a:r>
              <a:rPr dirty="0" smtClean="0"/>
              <a:t>challenges </a:t>
            </a:r>
            <a:r>
              <a:rPr dirty="0"/>
              <a:t>the man to part with his </a:t>
            </a:r>
            <a:r>
              <a:rPr dirty="0" smtClean="0"/>
              <a:t>wealth</a:t>
            </a:r>
            <a:endParaRPr dirty="0"/>
          </a:p>
          <a:p>
            <a:r>
              <a:rPr dirty="0"/>
              <a:t>The command reveals the </a:t>
            </a:r>
            <a:r>
              <a:rPr dirty="0" smtClean="0"/>
              <a:t>obstacl</a:t>
            </a:r>
            <a:r>
              <a:rPr lang="en-US" dirty="0" smtClean="0"/>
              <a:t>e – </a:t>
            </a:r>
            <a:r>
              <a:rPr dirty="0" smtClean="0"/>
              <a:t>misplaced</a:t>
            </a:r>
            <a:r>
              <a:rPr lang="en-US" dirty="0" smtClean="0"/>
              <a:t> </a:t>
            </a:r>
            <a:r>
              <a:rPr dirty="0" smtClean="0"/>
              <a:t>security</a:t>
            </a:r>
            <a:endParaRPr dirty="0"/>
          </a:p>
          <a:p>
            <a:r>
              <a:rPr dirty="0"/>
              <a:t>Eternal life requires removing rivals to </a:t>
            </a:r>
            <a:r>
              <a:rPr dirty="0" smtClean="0"/>
              <a:t>God</a:t>
            </a:r>
            <a:endParaRPr dirty="0"/>
          </a:p>
          <a:p>
            <a:r>
              <a:rPr dirty="0"/>
              <a:t>Salvation is not </a:t>
            </a:r>
            <a:r>
              <a:rPr dirty="0" smtClean="0"/>
              <a:t>earned</a:t>
            </a:r>
            <a:r>
              <a:rPr lang="en-US" dirty="0" smtClean="0"/>
              <a:t>; </a:t>
            </a:r>
            <a:r>
              <a:rPr dirty="0" smtClean="0"/>
              <a:t>it </a:t>
            </a:r>
            <a:r>
              <a:rPr dirty="0"/>
              <a:t>demands </a:t>
            </a:r>
            <a:r>
              <a:rPr dirty="0" smtClean="0"/>
              <a:t>allegiance</a:t>
            </a:r>
            <a:r>
              <a:rPr lang="en-US" dirty="0" smtClean="0"/>
              <a:t> and obedience</a:t>
            </a:r>
            <a:endParaRPr dirty="0"/>
          </a:p>
        </p:txBody>
      </p:sp>
    </p:spTree>
    <p:extLst>
      <p:ext uri="{BB962C8B-B14F-4D97-AF65-F5344CB8AC3E}">
        <p14:creationId xmlns:p14="http://schemas.microsoft.com/office/powerpoint/2010/main" val="133280585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10:23-31</a:t>
            </a:r>
            <a:endParaRPr dirty="0"/>
          </a:p>
        </p:txBody>
      </p:sp>
      <p:sp>
        <p:nvSpPr>
          <p:cNvPr id="3" name="Content Placeholder 2"/>
          <p:cNvSpPr>
            <a:spLocks noGrp="1"/>
          </p:cNvSpPr>
          <p:nvPr>
            <p:ph idx="1"/>
          </p:nvPr>
        </p:nvSpPr>
        <p:spPr/>
        <p:txBody>
          <a:bodyPr>
            <a:normAutofit/>
          </a:bodyPr>
          <a:lstStyle/>
          <a:p>
            <a:r>
              <a:rPr dirty="0"/>
              <a:t>The disciples are astonished at </a:t>
            </a:r>
            <a:r>
              <a:rPr dirty="0" smtClean="0"/>
              <a:t>Jesus’</a:t>
            </a:r>
            <a:r>
              <a:rPr lang="en-US" dirty="0" smtClean="0"/>
              <a:t>s</a:t>
            </a:r>
            <a:r>
              <a:rPr dirty="0" smtClean="0"/>
              <a:t> </a:t>
            </a:r>
            <a:r>
              <a:rPr dirty="0"/>
              <a:t>teaching on </a:t>
            </a:r>
            <a:r>
              <a:rPr dirty="0" smtClean="0"/>
              <a:t>wealth</a:t>
            </a:r>
            <a:endParaRPr dirty="0"/>
          </a:p>
          <a:p>
            <a:r>
              <a:rPr dirty="0"/>
              <a:t>Human effort alone cannot achieve </a:t>
            </a:r>
            <a:r>
              <a:rPr dirty="0" smtClean="0"/>
              <a:t>salvation</a:t>
            </a:r>
            <a:endParaRPr lang="en-US" dirty="0"/>
          </a:p>
          <a:p>
            <a:r>
              <a:rPr dirty="0" smtClean="0"/>
              <a:t>God’s </a:t>
            </a:r>
            <a:r>
              <a:rPr dirty="0"/>
              <a:t>grace makes possible what seems </a:t>
            </a:r>
            <a:r>
              <a:rPr dirty="0" smtClean="0"/>
              <a:t>impossible</a:t>
            </a:r>
            <a:endParaRPr dirty="0"/>
          </a:p>
          <a:p>
            <a:r>
              <a:rPr dirty="0"/>
              <a:t>Faith rests in </a:t>
            </a:r>
            <a:r>
              <a:rPr lang="en-US" dirty="0" smtClean="0"/>
              <a:t>obedience to </a:t>
            </a:r>
            <a:r>
              <a:rPr dirty="0" smtClean="0"/>
              <a:t>God, </a:t>
            </a:r>
            <a:r>
              <a:rPr dirty="0"/>
              <a:t>not human </a:t>
            </a:r>
            <a:r>
              <a:rPr dirty="0" smtClean="0"/>
              <a:t>capability</a:t>
            </a:r>
            <a:endParaRPr dirty="0"/>
          </a:p>
        </p:txBody>
      </p:sp>
    </p:spTree>
    <p:extLst>
      <p:ext uri="{BB962C8B-B14F-4D97-AF65-F5344CB8AC3E}">
        <p14:creationId xmlns:p14="http://schemas.microsoft.com/office/powerpoint/2010/main" val="287640960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10:23-31</a:t>
            </a:r>
            <a:endParaRPr dirty="0"/>
          </a:p>
        </p:txBody>
      </p:sp>
      <p:sp>
        <p:nvSpPr>
          <p:cNvPr id="3" name="Content Placeholder 2"/>
          <p:cNvSpPr>
            <a:spLocks noGrp="1"/>
          </p:cNvSpPr>
          <p:nvPr>
            <p:ph idx="1"/>
          </p:nvPr>
        </p:nvSpPr>
        <p:spPr/>
        <p:txBody>
          <a:bodyPr>
            <a:normAutofit/>
          </a:bodyPr>
          <a:lstStyle/>
          <a:p>
            <a:r>
              <a:rPr lang="en-US" dirty="0" smtClean="0"/>
              <a:t>Good </a:t>
            </a:r>
            <a:r>
              <a:rPr lang="en-US" dirty="0" err="1" smtClean="0"/>
              <a:t>ol</a:t>
            </a:r>
            <a:r>
              <a:rPr lang="en-US" dirty="0" smtClean="0"/>
              <a:t>’ </a:t>
            </a:r>
            <a:r>
              <a:rPr dirty="0" smtClean="0"/>
              <a:t>Peter </a:t>
            </a:r>
            <a:r>
              <a:rPr dirty="0"/>
              <a:t>reminds Jesus of sacrifices made by the </a:t>
            </a:r>
            <a:r>
              <a:rPr dirty="0" smtClean="0"/>
              <a:t>disciples</a:t>
            </a:r>
            <a:endParaRPr dirty="0"/>
          </a:p>
          <a:p>
            <a:r>
              <a:rPr dirty="0"/>
              <a:t>Jesus promises spiritual family and eternal </a:t>
            </a:r>
            <a:r>
              <a:rPr dirty="0" smtClean="0"/>
              <a:t>reward</a:t>
            </a:r>
            <a:endParaRPr dirty="0"/>
          </a:p>
          <a:p>
            <a:r>
              <a:rPr dirty="0"/>
              <a:t>Blessing comes with </a:t>
            </a:r>
            <a:r>
              <a:rPr dirty="0" smtClean="0"/>
              <a:t>persecution</a:t>
            </a:r>
            <a:endParaRPr lang="en-US" dirty="0" smtClean="0"/>
          </a:p>
          <a:p>
            <a:pPr lvl="1"/>
            <a:r>
              <a:rPr lang="en-US" dirty="0" smtClean="0"/>
              <a:t>D</a:t>
            </a:r>
            <a:r>
              <a:rPr dirty="0" smtClean="0"/>
              <a:t>iscipleship </a:t>
            </a:r>
            <a:r>
              <a:rPr dirty="0"/>
              <a:t>is </a:t>
            </a:r>
            <a:r>
              <a:rPr dirty="0" smtClean="0"/>
              <a:t>costly</a:t>
            </a:r>
            <a:endParaRPr dirty="0"/>
          </a:p>
          <a:p>
            <a:r>
              <a:rPr dirty="0"/>
              <a:t>True gain is measured in eternal </a:t>
            </a:r>
            <a:r>
              <a:rPr dirty="0" smtClean="0"/>
              <a:t>terms</a:t>
            </a:r>
            <a:endParaRPr dirty="0"/>
          </a:p>
        </p:txBody>
      </p:sp>
    </p:spTree>
    <p:extLst>
      <p:ext uri="{BB962C8B-B14F-4D97-AF65-F5344CB8AC3E}">
        <p14:creationId xmlns:p14="http://schemas.microsoft.com/office/powerpoint/2010/main" val="968088643"/>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10:32-45</a:t>
            </a:r>
            <a:endParaRPr dirty="0"/>
          </a:p>
        </p:txBody>
      </p:sp>
      <p:sp>
        <p:nvSpPr>
          <p:cNvPr id="3" name="Content Placeholder 2"/>
          <p:cNvSpPr>
            <a:spLocks noGrp="1"/>
          </p:cNvSpPr>
          <p:nvPr>
            <p:ph idx="1"/>
          </p:nvPr>
        </p:nvSpPr>
        <p:spPr/>
        <p:txBody>
          <a:bodyPr>
            <a:normAutofit fontScale="92500" lnSpcReduction="10000"/>
          </a:bodyPr>
          <a:lstStyle/>
          <a:p>
            <a:r>
              <a:rPr lang="en-US" dirty="0" smtClean="0"/>
              <a:t>Wraps up by saying, “The first will be last and the last first.”</a:t>
            </a:r>
          </a:p>
          <a:p>
            <a:r>
              <a:rPr lang="en-US" dirty="0" smtClean="0"/>
              <a:t>He then</a:t>
            </a:r>
            <a:r>
              <a:rPr dirty="0" smtClean="0"/>
              <a:t> </a:t>
            </a:r>
            <a:r>
              <a:rPr dirty="0"/>
              <a:t>predicts His suffering and </a:t>
            </a:r>
            <a:r>
              <a:rPr dirty="0" smtClean="0"/>
              <a:t>death</a:t>
            </a:r>
            <a:r>
              <a:rPr lang="en-US" dirty="0" smtClean="0"/>
              <a:t> again</a:t>
            </a:r>
            <a:endParaRPr dirty="0"/>
          </a:p>
          <a:p>
            <a:r>
              <a:rPr dirty="0"/>
              <a:t>James and John request positions of </a:t>
            </a:r>
            <a:r>
              <a:rPr dirty="0" smtClean="0"/>
              <a:t>honor</a:t>
            </a:r>
            <a:endParaRPr lang="en-US" dirty="0" smtClean="0"/>
          </a:p>
          <a:p>
            <a:pPr lvl="1"/>
            <a:r>
              <a:rPr lang="en-US" dirty="0" smtClean="0"/>
              <a:t>Apparently they didn’t hear Jesus say what He did in vs. 31</a:t>
            </a:r>
            <a:endParaRPr dirty="0"/>
          </a:p>
          <a:p>
            <a:r>
              <a:rPr dirty="0"/>
              <a:t>Jesus redefines greatness as service and </a:t>
            </a:r>
            <a:r>
              <a:rPr dirty="0" smtClean="0"/>
              <a:t>sacrifice</a:t>
            </a:r>
            <a:endParaRPr dirty="0"/>
          </a:p>
          <a:p>
            <a:r>
              <a:rPr dirty="0"/>
              <a:t>The Son of Man came to serve and to give His life as a </a:t>
            </a:r>
            <a:r>
              <a:rPr dirty="0" smtClean="0"/>
              <a:t>ransom</a:t>
            </a:r>
            <a:endParaRPr dirty="0"/>
          </a:p>
        </p:txBody>
      </p:sp>
    </p:spTree>
    <p:extLst>
      <p:ext uri="{BB962C8B-B14F-4D97-AF65-F5344CB8AC3E}">
        <p14:creationId xmlns:p14="http://schemas.microsoft.com/office/powerpoint/2010/main" val="867898013"/>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10:46-52</a:t>
            </a:r>
            <a:endParaRPr dirty="0"/>
          </a:p>
        </p:txBody>
      </p:sp>
      <p:sp>
        <p:nvSpPr>
          <p:cNvPr id="3" name="Content Placeholder 2"/>
          <p:cNvSpPr>
            <a:spLocks noGrp="1"/>
          </p:cNvSpPr>
          <p:nvPr>
            <p:ph idx="1"/>
          </p:nvPr>
        </p:nvSpPr>
        <p:spPr/>
        <p:txBody>
          <a:bodyPr>
            <a:normAutofit/>
          </a:bodyPr>
          <a:lstStyle/>
          <a:p>
            <a:r>
              <a:rPr dirty="0"/>
              <a:t>A blind beggar cries out persistently for </a:t>
            </a:r>
            <a:r>
              <a:rPr dirty="0" smtClean="0"/>
              <a:t>mercy</a:t>
            </a:r>
            <a:endParaRPr dirty="0"/>
          </a:p>
          <a:p>
            <a:r>
              <a:rPr dirty="0"/>
              <a:t>Unlike the rich ruler, </a:t>
            </a:r>
            <a:r>
              <a:rPr dirty="0" err="1"/>
              <a:t>Bartimaeus</a:t>
            </a:r>
            <a:r>
              <a:rPr dirty="0"/>
              <a:t> recognizes his </a:t>
            </a:r>
            <a:r>
              <a:rPr dirty="0" smtClean="0"/>
              <a:t>need</a:t>
            </a:r>
            <a:endParaRPr dirty="0"/>
          </a:p>
          <a:p>
            <a:r>
              <a:rPr dirty="0"/>
              <a:t>Faith moves him from the roadside to </a:t>
            </a:r>
            <a:r>
              <a:rPr dirty="0" smtClean="0"/>
              <a:t>discipleship</a:t>
            </a:r>
            <a:endParaRPr dirty="0"/>
          </a:p>
          <a:p>
            <a:r>
              <a:rPr dirty="0"/>
              <a:t>Spiritual sight leads to following Jesus on the </a:t>
            </a:r>
            <a:r>
              <a:rPr dirty="0" smtClean="0"/>
              <a:t>way</a:t>
            </a:r>
            <a:endParaRPr dirty="0"/>
          </a:p>
        </p:txBody>
      </p:sp>
    </p:spTree>
    <p:extLst>
      <p:ext uri="{BB962C8B-B14F-4D97-AF65-F5344CB8AC3E}">
        <p14:creationId xmlns:p14="http://schemas.microsoft.com/office/powerpoint/2010/main" val="334906235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187" y="3200400"/>
            <a:ext cx="7978878" cy="892272"/>
          </a:xfrm>
        </p:spPr>
        <p:txBody>
          <a:bodyPr>
            <a:normAutofit fontScale="90000"/>
          </a:bodyPr>
          <a:lstStyle/>
          <a:p>
            <a:r>
              <a:rPr lang="en-US" dirty="0" smtClean="0"/>
              <a:t>Study of Mark</a:t>
            </a:r>
            <a:endParaRPr lang="en-US" dirty="0"/>
          </a:p>
        </p:txBody>
      </p:sp>
      <p:sp>
        <p:nvSpPr>
          <p:cNvPr id="3" name="Subtitle 2"/>
          <p:cNvSpPr>
            <a:spLocks noGrp="1"/>
          </p:cNvSpPr>
          <p:nvPr>
            <p:ph type="subTitle" idx="1"/>
          </p:nvPr>
        </p:nvSpPr>
        <p:spPr>
          <a:xfrm>
            <a:off x="678426" y="4055800"/>
            <a:ext cx="7875639" cy="730043"/>
          </a:xfrm>
        </p:spPr>
        <p:txBody>
          <a:bodyPr/>
          <a:lstStyle/>
          <a:p>
            <a:r>
              <a:rPr lang="en-US" dirty="0" smtClean="0"/>
              <a:t>Chapter 11</a:t>
            </a:r>
            <a:endParaRPr lang="en-US" dirty="0"/>
          </a:p>
        </p:txBody>
      </p:sp>
    </p:spTree>
    <p:extLst>
      <p:ext uri="{BB962C8B-B14F-4D97-AF65-F5344CB8AC3E}">
        <p14:creationId xmlns:p14="http://schemas.microsoft.com/office/powerpoint/2010/main" val="1225221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1:9-11</a:t>
            </a:r>
            <a:endParaRPr lang="en-US" dirty="0"/>
          </a:p>
        </p:txBody>
      </p:sp>
      <p:sp>
        <p:nvSpPr>
          <p:cNvPr id="5" name="Content Placeholder 4"/>
          <p:cNvSpPr>
            <a:spLocks noGrp="1"/>
          </p:cNvSpPr>
          <p:nvPr>
            <p:ph idx="1"/>
          </p:nvPr>
        </p:nvSpPr>
        <p:spPr/>
        <p:txBody>
          <a:bodyPr>
            <a:normAutofit/>
          </a:bodyPr>
          <a:lstStyle/>
          <a:p>
            <a:r>
              <a:rPr lang="en-US" dirty="0" smtClean="0"/>
              <a:t>Once John is established as the promised Elijah and the one who will proclaim the way for the Messiah, Jesus arrives to be baptized by John</a:t>
            </a:r>
          </a:p>
          <a:p>
            <a:pPr lvl="1"/>
            <a:r>
              <a:rPr lang="en-US" dirty="0" smtClean="0"/>
              <a:t>Note in verse 10 that Jesus came “up out of the water”</a:t>
            </a:r>
          </a:p>
          <a:p>
            <a:pPr lvl="1"/>
            <a:r>
              <a:rPr lang="en-US" dirty="0" smtClean="0"/>
              <a:t>Baptism REQUIRES complete immersion in water</a:t>
            </a:r>
          </a:p>
        </p:txBody>
      </p:sp>
    </p:spTree>
    <p:extLst>
      <p:ext uri="{BB962C8B-B14F-4D97-AF65-F5344CB8AC3E}">
        <p14:creationId xmlns:p14="http://schemas.microsoft.com/office/powerpoint/2010/main" val="1487098140"/>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11:1-14</a:t>
            </a:r>
            <a:endParaRPr dirty="0"/>
          </a:p>
        </p:txBody>
      </p:sp>
      <p:sp>
        <p:nvSpPr>
          <p:cNvPr id="3" name="Content Placeholder 2"/>
          <p:cNvSpPr>
            <a:spLocks noGrp="1"/>
          </p:cNvSpPr>
          <p:nvPr>
            <p:ph idx="1"/>
          </p:nvPr>
        </p:nvSpPr>
        <p:spPr/>
        <p:txBody>
          <a:bodyPr>
            <a:normAutofit/>
          </a:bodyPr>
          <a:lstStyle/>
          <a:p>
            <a:r>
              <a:rPr dirty="0"/>
              <a:t>Mark 11 begins the final week of </a:t>
            </a:r>
            <a:r>
              <a:rPr dirty="0" smtClean="0"/>
              <a:t>Jesus’</a:t>
            </a:r>
            <a:r>
              <a:rPr lang="en-US" dirty="0" smtClean="0"/>
              <a:t>s</a:t>
            </a:r>
            <a:r>
              <a:rPr dirty="0" smtClean="0"/>
              <a:t> </a:t>
            </a:r>
            <a:r>
              <a:rPr dirty="0"/>
              <a:t>earthly </a:t>
            </a:r>
            <a:r>
              <a:rPr dirty="0" smtClean="0"/>
              <a:t>ministry</a:t>
            </a:r>
            <a:r>
              <a:rPr lang="en-US" dirty="0" smtClean="0"/>
              <a:t> with the Triumphal Entry</a:t>
            </a:r>
            <a:endParaRPr dirty="0"/>
          </a:p>
          <a:p>
            <a:r>
              <a:rPr dirty="0"/>
              <a:t>Jesus enters Jerusalem not as a hidden teacher, but as the proclaimed </a:t>
            </a:r>
            <a:r>
              <a:rPr dirty="0" smtClean="0"/>
              <a:t>King</a:t>
            </a:r>
            <a:endParaRPr dirty="0"/>
          </a:p>
          <a:p>
            <a:r>
              <a:rPr dirty="0"/>
              <a:t>This chapter marks a shift from teaching </a:t>
            </a:r>
            <a:r>
              <a:rPr dirty="0" smtClean="0"/>
              <a:t>disciples</a:t>
            </a:r>
            <a:r>
              <a:rPr lang="en-US" dirty="0" smtClean="0"/>
              <a:t> previously</a:t>
            </a:r>
            <a:r>
              <a:rPr dirty="0" smtClean="0"/>
              <a:t> </a:t>
            </a:r>
            <a:r>
              <a:rPr dirty="0"/>
              <a:t>to confronting </a:t>
            </a:r>
            <a:r>
              <a:rPr dirty="0" smtClean="0"/>
              <a:t>leaders</a:t>
            </a:r>
            <a:r>
              <a:rPr lang="en-US" dirty="0" smtClean="0"/>
              <a:t> through His death</a:t>
            </a:r>
            <a:endParaRPr dirty="0"/>
          </a:p>
        </p:txBody>
      </p:sp>
    </p:spTree>
    <p:extLst>
      <p:ext uri="{BB962C8B-B14F-4D97-AF65-F5344CB8AC3E}">
        <p14:creationId xmlns:p14="http://schemas.microsoft.com/office/powerpoint/2010/main" val="426963308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11:1-14</a:t>
            </a:r>
            <a:endParaRPr dirty="0"/>
          </a:p>
        </p:txBody>
      </p:sp>
      <p:sp>
        <p:nvSpPr>
          <p:cNvPr id="3" name="Content Placeholder 2"/>
          <p:cNvSpPr>
            <a:spLocks noGrp="1"/>
          </p:cNvSpPr>
          <p:nvPr>
            <p:ph idx="1"/>
          </p:nvPr>
        </p:nvSpPr>
        <p:spPr/>
        <p:txBody>
          <a:bodyPr>
            <a:normAutofit lnSpcReduction="10000"/>
          </a:bodyPr>
          <a:lstStyle/>
          <a:p>
            <a:r>
              <a:rPr dirty="0"/>
              <a:t>Jesus enters Jerusalem riding on a </a:t>
            </a:r>
            <a:r>
              <a:rPr dirty="0" smtClean="0"/>
              <a:t>colt</a:t>
            </a:r>
            <a:endParaRPr lang="en-US" dirty="0" smtClean="0"/>
          </a:p>
          <a:p>
            <a:pPr lvl="1"/>
            <a:r>
              <a:rPr lang="en-US" dirty="0" smtClean="0"/>
              <a:t>He tells his disciples exactly where to go, what to do, and what to say</a:t>
            </a:r>
          </a:p>
          <a:p>
            <a:pPr lvl="1"/>
            <a:r>
              <a:rPr lang="en-US" dirty="0" smtClean="0"/>
              <a:t>Wasn’t just some accident; Jesus planned for this</a:t>
            </a:r>
            <a:endParaRPr dirty="0"/>
          </a:p>
          <a:p>
            <a:r>
              <a:rPr dirty="0"/>
              <a:t>The action fulfills prophecy and signals messianic </a:t>
            </a:r>
            <a:r>
              <a:rPr dirty="0" smtClean="0"/>
              <a:t>kingship</a:t>
            </a:r>
            <a:endParaRPr lang="en-US" dirty="0" smtClean="0"/>
          </a:p>
          <a:p>
            <a:pPr lvl="1"/>
            <a:r>
              <a:rPr lang="en-US" dirty="0" smtClean="0"/>
              <a:t>Zechariah 9:9</a:t>
            </a:r>
          </a:p>
          <a:p>
            <a:pPr lvl="1"/>
            <a:r>
              <a:rPr lang="en-US" dirty="0" smtClean="0"/>
              <a:t>Jesus riding on a donkey would bring this prophecy to mind</a:t>
            </a:r>
          </a:p>
        </p:txBody>
      </p:sp>
    </p:spTree>
    <p:extLst>
      <p:ext uri="{BB962C8B-B14F-4D97-AF65-F5344CB8AC3E}">
        <p14:creationId xmlns:p14="http://schemas.microsoft.com/office/powerpoint/2010/main" val="3522830182"/>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11:1-14</a:t>
            </a:r>
            <a:endParaRPr dirty="0"/>
          </a:p>
        </p:txBody>
      </p:sp>
      <p:sp>
        <p:nvSpPr>
          <p:cNvPr id="3" name="Content Placeholder 2"/>
          <p:cNvSpPr>
            <a:spLocks noGrp="1"/>
          </p:cNvSpPr>
          <p:nvPr>
            <p:ph idx="1"/>
          </p:nvPr>
        </p:nvSpPr>
        <p:spPr/>
        <p:txBody>
          <a:bodyPr>
            <a:normAutofit/>
          </a:bodyPr>
          <a:lstStyle/>
          <a:p>
            <a:r>
              <a:rPr dirty="0" smtClean="0"/>
              <a:t>The </a:t>
            </a:r>
            <a:r>
              <a:rPr dirty="0"/>
              <a:t>crowds praise God but misunderstand the nature of His </a:t>
            </a:r>
            <a:r>
              <a:rPr dirty="0" smtClean="0"/>
              <a:t>kingdom</a:t>
            </a:r>
            <a:endParaRPr lang="en-US" dirty="0" smtClean="0"/>
          </a:p>
          <a:p>
            <a:pPr lvl="1"/>
            <a:r>
              <a:rPr lang="en-US" dirty="0" smtClean="0"/>
              <a:t>The group singing the Hosanna’s are those that came down with Jesus from Galilee</a:t>
            </a:r>
          </a:p>
          <a:p>
            <a:pPr lvl="1"/>
            <a:r>
              <a:rPr lang="en-US" dirty="0" smtClean="0"/>
              <a:t>This is the troupe that believes He’s the Messiah</a:t>
            </a:r>
          </a:p>
          <a:p>
            <a:pPr lvl="1"/>
            <a:r>
              <a:rPr lang="en-US" dirty="0" smtClean="0"/>
              <a:t>In Matthew 21:8-11 we see them, but also people from Jerusalem who say, “Who’s that guy?”</a:t>
            </a:r>
            <a:endParaRPr dirty="0"/>
          </a:p>
        </p:txBody>
      </p:sp>
    </p:spTree>
    <p:extLst>
      <p:ext uri="{BB962C8B-B14F-4D97-AF65-F5344CB8AC3E}">
        <p14:creationId xmlns:p14="http://schemas.microsoft.com/office/powerpoint/2010/main" val="360952280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11:1-14</a:t>
            </a:r>
            <a:endParaRPr dirty="0"/>
          </a:p>
        </p:txBody>
      </p:sp>
      <p:sp>
        <p:nvSpPr>
          <p:cNvPr id="3" name="Content Placeholder 2"/>
          <p:cNvSpPr>
            <a:spLocks noGrp="1"/>
          </p:cNvSpPr>
          <p:nvPr>
            <p:ph idx="1"/>
          </p:nvPr>
        </p:nvSpPr>
        <p:spPr/>
        <p:txBody>
          <a:bodyPr>
            <a:normAutofit/>
          </a:bodyPr>
          <a:lstStyle/>
          <a:p>
            <a:r>
              <a:rPr dirty="0" smtClean="0"/>
              <a:t>The</a:t>
            </a:r>
            <a:r>
              <a:rPr lang="en-US" dirty="0" smtClean="0"/>
              <a:t> crowd that accompanied Him </a:t>
            </a:r>
            <a:r>
              <a:rPr dirty="0" smtClean="0"/>
              <a:t>expect </a:t>
            </a:r>
            <a:r>
              <a:rPr dirty="0"/>
              <a:t>deliverance, but likely </a:t>
            </a:r>
            <a:r>
              <a:rPr lang="en-US" dirty="0" smtClean="0"/>
              <a:t>from the Romans (earthly, </a:t>
            </a:r>
            <a:r>
              <a:rPr dirty="0" smtClean="0"/>
              <a:t>political terms</a:t>
            </a:r>
            <a:r>
              <a:rPr lang="en-US" dirty="0" smtClean="0"/>
              <a:t>)</a:t>
            </a:r>
            <a:endParaRPr dirty="0"/>
          </a:p>
          <a:p>
            <a:r>
              <a:rPr dirty="0"/>
              <a:t>Jesus accepts </a:t>
            </a:r>
            <a:r>
              <a:rPr lang="en-US" dirty="0" smtClean="0"/>
              <a:t>the </a:t>
            </a:r>
            <a:r>
              <a:rPr dirty="0" smtClean="0"/>
              <a:t>praise</a:t>
            </a:r>
            <a:r>
              <a:rPr lang="en-US" dirty="0" smtClean="0"/>
              <a:t>, but He doesn’t </a:t>
            </a:r>
            <a:r>
              <a:rPr dirty="0" smtClean="0"/>
              <a:t>match </a:t>
            </a:r>
            <a:r>
              <a:rPr dirty="0"/>
              <a:t>their </a:t>
            </a:r>
            <a:r>
              <a:rPr dirty="0" smtClean="0"/>
              <a:t>expectations</a:t>
            </a:r>
            <a:endParaRPr dirty="0"/>
          </a:p>
        </p:txBody>
      </p:sp>
    </p:spTree>
    <p:extLst>
      <p:ext uri="{BB962C8B-B14F-4D97-AF65-F5344CB8AC3E}">
        <p14:creationId xmlns:p14="http://schemas.microsoft.com/office/powerpoint/2010/main" val="3594271311"/>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11:1-14</a:t>
            </a:r>
            <a:endParaRPr dirty="0"/>
          </a:p>
        </p:txBody>
      </p:sp>
      <p:sp>
        <p:nvSpPr>
          <p:cNvPr id="3" name="Content Placeholder 2"/>
          <p:cNvSpPr>
            <a:spLocks noGrp="1"/>
          </p:cNvSpPr>
          <p:nvPr>
            <p:ph idx="1"/>
          </p:nvPr>
        </p:nvSpPr>
        <p:spPr/>
        <p:txBody>
          <a:bodyPr>
            <a:normAutofit/>
          </a:bodyPr>
          <a:lstStyle/>
          <a:p>
            <a:r>
              <a:rPr lang="en-US" dirty="0" smtClean="0"/>
              <a:t>He enters the Temple area, but then heads back to Bethany</a:t>
            </a:r>
          </a:p>
          <a:p>
            <a:pPr lvl="1"/>
            <a:r>
              <a:rPr lang="en-US" dirty="0" smtClean="0"/>
              <a:t>In Matthew, He cleanses the Temple at this point (Matthew 21:12-13)</a:t>
            </a:r>
          </a:p>
          <a:p>
            <a:r>
              <a:rPr dirty="0" smtClean="0"/>
              <a:t>Jesus </a:t>
            </a:r>
            <a:r>
              <a:rPr dirty="0"/>
              <a:t>curses a fig tree that has leaves but no </a:t>
            </a:r>
            <a:r>
              <a:rPr dirty="0" smtClean="0"/>
              <a:t>fruit</a:t>
            </a:r>
            <a:endParaRPr dirty="0"/>
          </a:p>
          <a:p>
            <a:pPr lvl="1"/>
            <a:r>
              <a:rPr lang="en-US" dirty="0" smtClean="0"/>
              <a:t>Mark doesn’t connect the dots here, but the fig </a:t>
            </a:r>
            <a:r>
              <a:rPr dirty="0" smtClean="0"/>
              <a:t>tree </a:t>
            </a:r>
            <a:r>
              <a:rPr lang="en-US" dirty="0" smtClean="0"/>
              <a:t>is symbolic of those that look good outwardly but are </a:t>
            </a:r>
            <a:r>
              <a:rPr dirty="0" smtClean="0"/>
              <a:t>spiritual</a:t>
            </a:r>
            <a:r>
              <a:rPr lang="en-US" dirty="0" smtClean="0"/>
              <a:t>ly</a:t>
            </a:r>
            <a:r>
              <a:rPr dirty="0" smtClean="0"/>
              <a:t> barren</a:t>
            </a:r>
            <a:endParaRPr dirty="0"/>
          </a:p>
        </p:txBody>
      </p:sp>
    </p:spTree>
    <p:extLst>
      <p:ext uri="{BB962C8B-B14F-4D97-AF65-F5344CB8AC3E}">
        <p14:creationId xmlns:p14="http://schemas.microsoft.com/office/powerpoint/2010/main" val="97064920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11:1-14</a:t>
            </a:r>
            <a:endParaRPr dirty="0"/>
          </a:p>
        </p:txBody>
      </p:sp>
      <p:sp>
        <p:nvSpPr>
          <p:cNvPr id="3" name="Content Placeholder 2"/>
          <p:cNvSpPr>
            <a:spLocks noGrp="1"/>
          </p:cNvSpPr>
          <p:nvPr>
            <p:ph idx="1"/>
          </p:nvPr>
        </p:nvSpPr>
        <p:spPr/>
        <p:txBody>
          <a:bodyPr>
            <a:normAutofit/>
          </a:bodyPr>
          <a:lstStyle/>
          <a:p>
            <a:r>
              <a:rPr lang="en-US" sz="2600" dirty="0"/>
              <a:t>Outward appearance without inward fruit invites judgment</a:t>
            </a:r>
          </a:p>
          <a:p>
            <a:pPr lvl="1"/>
            <a:r>
              <a:rPr lang="en-US" sz="2600" dirty="0"/>
              <a:t>God desires fruitfulness, not religious display</a:t>
            </a:r>
          </a:p>
          <a:p>
            <a:pPr lvl="1"/>
            <a:r>
              <a:rPr lang="en-US" sz="2600" dirty="0"/>
              <a:t>It’s foreshadowing of Jesus’s upcoming battle with the religious leaders who are supposed to be leading the people to God</a:t>
            </a:r>
          </a:p>
        </p:txBody>
      </p:sp>
    </p:spTree>
    <p:extLst>
      <p:ext uri="{BB962C8B-B14F-4D97-AF65-F5344CB8AC3E}">
        <p14:creationId xmlns:p14="http://schemas.microsoft.com/office/powerpoint/2010/main" val="3093006481"/>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11:15-26</a:t>
            </a:r>
            <a:endParaRPr dirty="0"/>
          </a:p>
        </p:txBody>
      </p:sp>
      <p:sp>
        <p:nvSpPr>
          <p:cNvPr id="3" name="Content Placeholder 2"/>
          <p:cNvSpPr>
            <a:spLocks noGrp="1"/>
          </p:cNvSpPr>
          <p:nvPr>
            <p:ph idx="1"/>
          </p:nvPr>
        </p:nvSpPr>
        <p:spPr/>
        <p:txBody>
          <a:bodyPr>
            <a:normAutofit lnSpcReduction="10000"/>
          </a:bodyPr>
          <a:lstStyle/>
          <a:p>
            <a:r>
              <a:rPr dirty="0"/>
              <a:t>Jesus cleanses the temple, driving out </a:t>
            </a:r>
            <a:r>
              <a:rPr lang="en-US" dirty="0" smtClean="0"/>
              <a:t>the </a:t>
            </a:r>
            <a:r>
              <a:rPr dirty="0" smtClean="0"/>
              <a:t>merchants</a:t>
            </a:r>
            <a:endParaRPr lang="en-US" dirty="0" smtClean="0"/>
          </a:p>
          <a:p>
            <a:pPr lvl="1"/>
            <a:r>
              <a:rPr lang="en-US" dirty="0" smtClean="0"/>
              <a:t>They sold animals needed for sacrifice to those who’d traveled from far away</a:t>
            </a:r>
          </a:p>
          <a:p>
            <a:pPr lvl="1"/>
            <a:r>
              <a:rPr lang="en-US" dirty="0" smtClean="0"/>
              <a:t>Would charge way too much for them, hence Jesus saying they’d made it a den of robbers</a:t>
            </a:r>
            <a:endParaRPr dirty="0"/>
          </a:p>
          <a:p>
            <a:pPr lvl="1"/>
            <a:r>
              <a:rPr dirty="0" smtClean="0"/>
              <a:t>Greed </a:t>
            </a:r>
            <a:r>
              <a:rPr dirty="0"/>
              <a:t>and exploitation replaced reverence and </a:t>
            </a:r>
            <a:r>
              <a:rPr dirty="0" smtClean="0"/>
              <a:t>worship</a:t>
            </a:r>
            <a:endParaRPr dirty="0"/>
          </a:p>
          <a:p>
            <a:r>
              <a:rPr lang="en-US" dirty="0" smtClean="0"/>
              <a:t>They profited off a system that God put in place to help them draw closer to Him</a:t>
            </a:r>
            <a:endParaRPr dirty="0"/>
          </a:p>
        </p:txBody>
      </p:sp>
    </p:spTree>
    <p:extLst>
      <p:ext uri="{BB962C8B-B14F-4D97-AF65-F5344CB8AC3E}">
        <p14:creationId xmlns:p14="http://schemas.microsoft.com/office/powerpoint/2010/main" val="319851611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11:15-26</a:t>
            </a:r>
            <a:endParaRPr dirty="0"/>
          </a:p>
        </p:txBody>
      </p:sp>
      <p:sp>
        <p:nvSpPr>
          <p:cNvPr id="3" name="Content Placeholder 2"/>
          <p:cNvSpPr>
            <a:spLocks noGrp="1"/>
          </p:cNvSpPr>
          <p:nvPr>
            <p:ph idx="1"/>
          </p:nvPr>
        </p:nvSpPr>
        <p:spPr/>
        <p:txBody>
          <a:bodyPr/>
          <a:lstStyle/>
          <a:p>
            <a:r>
              <a:rPr dirty="0" smtClean="0"/>
              <a:t>Rather </a:t>
            </a:r>
            <a:r>
              <a:rPr dirty="0"/>
              <a:t>than repent, </a:t>
            </a:r>
            <a:r>
              <a:rPr lang="en-US" dirty="0" smtClean="0"/>
              <a:t>the Jewish </a:t>
            </a:r>
            <a:r>
              <a:rPr dirty="0" smtClean="0"/>
              <a:t>leaders </a:t>
            </a:r>
            <a:r>
              <a:rPr dirty="0"/>
              <a:t>harden their </a:t>
            </a:r>
            <a:r>
              <a:rPr dirty="0" smtClean="0"/>
              <a:t>opposition</a:t>
            </a:r>
            <a:r>
              <a:rPr lang="en-US" dirty="0" smtClean="0"/>
              <a:t> to Him</a:t>
            </a:r>
            <a:endParaRPr dirty="0"/>
          </a:p>
          <a:p>
            <a:pPr lvl="1"/>
            <a:r>
              <a:rPr dirty="0"/>
              <a:t>Rejection of Jesus often comes from fear of losing </a:t>
            </a:r>
            <a:r>
              <a:rPr dirty="0" smtClean="0"/>
              <a:t>control</a:t>
            </a:r>
            <a:endParaRPr lang="en-US" dirty="0" smtClean="0"/>
          </a:p>
          <a:p>
            <a:pPr lvl="1"/>
            <a:r>
              <a:rPr lang="en-US" dirty="0" smtClean="0"/>
              <a:t>They were afraid of the people, who were amazed at Jesus</a:t>
            </a:r>
            <a:endParaRPr dirty="0"/>
          </a:p>
        </p:txBody>
      </p:sp>
    </p:spTree>
    <p:extLst>
      <p:ext uri="{BB962C8B-B14F-4D97-AF65-F5344CB8AC3E}">
        <p14:creationId xmlns:p14="http://schemas.microsoft.com/office/powerpoint/2010/main" val="1306783403"/>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11:15-26</a:t>
            </a:r>
            <a:endParaRPr dirty="0"/>
          </a:p>
        </p:txBody>
      </p:sp>
      <p:sp>
        <p:nvSpPr>
          <p:cNvPr id="3" name="Content Placeholder 2"/>
          <p:cNvSpPr>
            <a:spLocks noGrp="1"/>
          </p:cNvSpPr>
          <p:nvPr>
            <p:ph idx="1"/>
          </p:nvPr>
        </p:nvSpPr>
        <p:spPr/>
        <p:txBody>
          <a:bodyPr>
            <a:normAutofit/>
          </a:bodyPr>
          <a:lstStyle/>
          <a:p>
            <a:r>
              <a:rPr dirty="0" smtClean="0"/>
              <a:t>Jesus’</a:t>
            </a:r>
            <a:r>
              <a:rPr lang="en-US" dirty="0" smtClean="0"/>
              <a:t>s</a:t>
            </a:r>
            <a:r>
              <a:rPr dirty="0" smtClean="0"/>
              <a:t> </a:t>
            </a:r>
            <a:r>
              <a:rPr dirty="0"/>
              <a:t>actions are deliberate and </a:t>
            </a:r>
            <a:r>
              <a:rPr dirty="0" smtClean="0"/>
              <a:t>prophetic</a:t>
            </a:r>
            <a:endParaRPr dirty="0"/>
          </a:p>
          <a:p>
            <a:r>
              <a:rPr dirty="0"/>
              <a:t>The temple cleansing mirrors the fig tree’s </a:t>
            </a:r>
            <a:r>
              <a:rPr dirty="0" smtClean="0"/>
              <a:t>curse</a:t>
            </a:r>
            <a:endParaRPr dirty="0"/>
          </a:p>
          <a:p>
            <a:pPr lvl="1"/>
            <a:r>
              <a:rPr dirty="0"/>
              <a:t>Both expose a system that looked alive but lacked spiritual </a:t>
            </a:r>
            <a:r>
              <a:rPr dirty="0" smtClean="0"/>
              <a:t>fruit</a:t>
            </a:r>
            <a:endParaRPr lang="en-US" dirty="0"/>
          </a:p>
          <a:p>
            <a:r>
              <a:rPr lang="en-US" dirty="0"/>
              <a:t>Chief priests and scribes seek a way to </a:t>
            </a:r>
            <a:r>
              <a:rPr lang="en-US" dirty="0" smtClean="0"/>
              <a:t>kill Jesus</a:t>
            </a:r>
            <a:endParaRPr dirty="0"/>
          </a:p>
        </p:txBody>
      </p:sp>
    </p:spTree>
    <p:extLst>
      <p:ext uri="{BB962C8B-B14F-4D97-AF65-F5344CB8AC3E}">
        <p14:creationId xmlns:p14="http://schemas.microsoft.com/office/powerpoint/2010/main" val="3752772655"/>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11:27-33</a:t>
            </a:r>
            <a:endParaRPr dirty="0"/>
          </a:p>
        </p:txBody>
      </p:sp>
      <p:sp>
        <p:nvSpPr>
          <p:cNvPr id="3" name="Content Placeholder 2"/>
          <p:cNvSpPr>
            <a:spLocks noGrp="1"/>
          </p:cNvSpPr>
          <p:nvPr>
            <p:ph idx="1"/>
          </p:nvPr>
        </p:nvSpPr>
        <p:spPr/>
        <p:txBody>
          <a:bodyPr>
            <a:normAutofit fontScale="92500"/>
          </a:bodyPr>
          <a:lstStyle/>
          <a:p>
            <a:r>
              <a:rPr dirty="0"/>
              <a:t>Religious leaders question </a:t>
            </a:r>
            <a:r>
              <a:rPr dirty="0" smtClean="0"/>
              <a:t>Jesus’</a:t>
            </a:r>
            <a:r>
              <a:rPr lang="en-US" dirty="0" smtClean="0"/>
              <a:t>s</a:t>
            </a:r>
            <a:r>
              <a:rPr dirty="0" smtClean="0"/>
              <a:t> authority</a:t>
            </a:r>
            <a:endParaRPr dirty="0"/>
          </a:p>
          <a:p>
            <a:pPr lvl="1"/>
            <a:r>
              <a:rPr dirty="0"/>
              <a:t>Their challenge reveals </a:t>
            </a:r>
            <a:r>
              <a:rPr lang="en-US" dirty="0" smtClean="0"/>
              <a:t>their </a:t>
            </a:r>
            <a:r>
              <a:rPr dirty="0" smtClean="0"/>
              <a:t>unwillingness </a:t>
            </a:r>
            <a:r>
              <a:rPr dirty="0"/>
              <a:t>to accept divine </a:t>
            </a:r>
            <a:r>
              <a:rPr dirty="0" smtClean="0"/>
              <a:t>truth</a:t>
            </a:r>
            <a:endParaRPr lang="en-US" dirty="0" smtClean="0"/>
          </a:p>
          <a:p>
            <a:pPr lvl="1"/>
            <a:r>
              <a:rPr lang="en-US" dirty="0" smtClean="0"/>
              <a:t>Clear from all the miracles Jesus did that He was the Son of God</a:t>
            </a:r>
            <a:endParaRPr dirty="0"/>
          </a:p>
          <a:p>
            <a:r>
              <a:rPr dirty="0"/>
              <a:t>Jesus exposes their inconsistency without direct </a:t>
            </a:r>
            <a:r>
              <a:rPr dirty="0" smtClean="0"/>
              <a:t>confrontation</a:t>
            </a:r>
            <a:endParaRPr dirty="0"/>
          </a:p>
          <a:p>
            <a:r>
              <a:rPr dirty="0"/>
              <a:t>Rejecting authority is often easier than submitting to </a:t>
            </a:r>
            <a:r>
              <a:rPr dirty="0" smtClean="0"/>
              <a:t>it</a:t>
            </a:r>
            <a:endParaRPr dirty="0"/>
          </a:p>
        </p:txBody>
      </p:sp>
    </p:spTree>
    <p:extLst>
      <p:ext uri="{BB962C8B-B14F-4D97-AF65-F5344CB8AC3E}">
        <p14:creationId xmlns:p14="http://schemas.microsoft.com/office/powerpoint/2010/main" val="2024501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1:9-11</a:t>
            </a:r>
            <a:endParaRPr lang="en-US" dirty="0"/>
          </a:p>
        </p:txBody>
      </p:sp>
      <p:sp>
        <p:nvSpPr>
          <p:cNvPr id="5" name="Content Placeholder 4"/>
          <p:cNvSpPr>
            <a:spLocks noGrp="1"/>
          </p:cNvSpPr>
          <p:nvPr>
            <p:ph idx="1"/>
          </p:nvPr>
        </p:nvSpPr>
        <p:spPr/>
        <p:txBody>
          <a:bodyPr>
            <a:normAutofit/>
          </a:bodyPr>
          <a:lstStyle/>
          <a:p>
            <a:r>
              <a:rPr lang="en-US" dirty="0" smtClean="0"/>
              <a:t>As soon as He comes up out of the water, the Heavens are torn or split open and the Holy Spirit descends on Him like a dove</a:t>
            </a:r>
          </a:p>
          <a:p>
            <a:pPr lvl="1"/>
            <a:r>
              <a:rPr lang="en-US" dirty="0" smtClean="0"/>
              <a:t>The “torn open” part is starkly different than how the other gospels tell it</a:t>
            </a:r>
          </a:p>
          <a:p>
            <a:pPr lvl="1"/>
            <a:r>
              <a:rPr lang="en-US" dirty="0" smtClean="0"/>
              <a:t>Same Greek word that is used in Mark 15:38 to describe the tearing of the curtain in the Temple</a:t>
            </a:r>
          </a:p>
        </p:txBody>
      </p:sp>
    </p:spTree>
    <p:extLst>
      <p:ext uri="{BB962C8B-B14F-4D97-AF65-F5344CB8AC3E}">
        <p14:creationId xmlns:p14="http://schemas.microsoft.com/office/powerpoint/2010/main" val="2561398017"/>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11:27-33</a:t>
            </a:r>
            <a:endParaRPr dirty="0"/>
          </a:p>
        </p:txBody>
      </p:sp>
      <p:sp>
        <p:nvSpPr>
          <p:cNvPr id="3" name="Content Placeholder 2"/>
          <p:cNvSpPr>
            <a:spLocks noGrp="1"/>
          </p:cNvSpPr>
          <p:nvPr>
            <p:ph idx="1"/>
          </p:nvPr>
        </p:nvSpPr>
        <p:spPr/>
        <p:txBody>
          <a:bodyPr>
            <a:normAutofit/>
          </a:bodyPr>
          <a:lstStyle/>
          <a:p>
            <a:r>
              <a:rPr dirty="0"/>
              <a:t>The rejection of Jesus fulfills God’s redemptive </a:t>
            </a:r>
            <a:r>
              <a:rPr dirty="0" smtClean="0"/>
              <a:t>plan</a:t>
            </a:r>
            <a:endParaRPr lang="en-US" dirty="0" smtClean="0"/>
          </a:p>
          <a:p>
            <a:pPr lvl="1"/>
            <a:r>
              <a:rPr lang="en-US" dirty="0" smtClean="0"/>
              <a:t>He had to die on the cross for our sins</a:t>
            </a:r>
            <a:endParaRPr dirty="0"/>
          </a:p>
          <a:p>
            <a:r>
              <a:rPr dirty="0"/>
              <a:t>Though rejected by leaders, Jesus remains God’s chosen </a:t>
            </a:r>
            <a:r>
              <a:rPr dirty="0" smtClean="0"/>
              <a:t>King</a:t>
            </a:r>
            <a:endParaRPr dirty="0"/>
          </a:p>
          <a:p>
            <a:pPr lvl="1"/>
            <a:r>
              <a:rPr dirty="0"/>
              <a:t>Human rejection cannot overturn divine </a:t>
            </a:r>
            <a:r>
              <a:rPr dirty="0" smtClean="0"/>
              <a:t>purpose</a:t>
            </a:r>
            <a:endParaRPr dirty="0"/>
          </a:p>
          <a:p>
            <a:r>
              <a:rPr dirty="0"/>
              <a:t>The kingdom advances despite </a:t>
            </a:r>
            <a:r>
              <a:rPr dirty="0" smtClean="0"/>
              <a:t>opposition</a:t>
            </a:r>
            <a:endParaRPr dirty="0"/>
          </a:p>
        </p:txBody>
      </p:sp>
    </p:spTree>
    <p:extLst>
      <p:ext uri="{BB962C8B-B14F-4D97-AF65-F5344CB8AC3E}">
        <p14:creationId xmlns:p14="http://schemas.microsoft.com/office/powerpoint/2010/main" val="3690443576"/>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187" y="3200400"/>
            <a:ext cx="7978878" cy="892272"/>
          </a:xfrm>
        </p:spPr>
        <p:txBody>
          <a:bodyPr>
            <a:normAutofit fontScale="90000"/>
          </a:bodyPr>
          <a:lstStyle/>
          <a:p>
            <a:r>
              <a:rPr lang="en-US" dirty="0" smtClean="0"/>
              <a:t>Study of Mark</a:t>
            </a:r>
            <a:endParaRPr lang="en-US" dirty="0"/>
          </a:p>
        </p:txBody>
      </p:sp>
      <p:sp>
        <p:nvSpPr>
          <p:cNvPr id="3" name="Subtitle 2"/>
          <p:cNvSpPr>
            <a:spLocks noGrp="1"/>
          </p:cNvSpPr>
          <p:nvPr>
            <p:ph type="subTitle" idx="1"/>
          </p:nvPr>
        </p:nvSpPr>
        <p:spPr>
          <a:xfrm>
            <a:off x="678426" y="4055800"/>
            <a:ext cx="7875639" cy="730043"/>
          </a:xfrm>
        </p:spPr>
        <p:txBody>
          <a:bodyPr/>
          <a:lstStyle/>
          <a:p>
            <a:r>
              <a:rPr lang="en-US" dirty="0" smtClean="0"/>
              <a:t>Chapter 12</a:t>
            </a:r>
            <a:endParaRPr lang="en-US" dirty="0"/>
          </a:p>
        </p:txBody>
      </p:sp>
    </p:spTree>
    <p:extLst>
      <p:ext uri="{BB962C8B-B14F-4D97-AF65-F5344CB8AC3E}">
        <p14:creationId xmlns:p14="http://schemas.microsoft.com/office/powerpoint/2010/main" val="1256879214"/>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t>Mark </a:t>
            </a:r>
            <a:r>
              <a:rPr lang="en-US" sz="3000" dirty="0" smtClean="0"/>
              <a:t>12:1-9</a:t>
            </a:r>
            <a:endParaRPr sz="3000" dirty="0"/>
          </a:p>
        </p:txBody>
      </p:sp>
      <p:sp>
        <p:nvSpPr>
          <p:cNvPr id="3" name="Content Placeholder 2"/>
          <p:cNvSpPr>
            <a:spLocks noGrp="1"/>
          </p:cNvSpPr>
          <p:nvPr>
            <p:ph idx="1"/>
          </p:nvPr>
        </p:nvSpPr>
        <p:spPr/>
        <p:txBody>
          <a:bodyPr>
            <a:normAutofit/>
          </a:bodyPr>
          <a:lstStyle/>
          <a:p>
            <a:r>
              <a:rPr dirty="0"/>
              <a:t>Jesus tells a parable about tenant farmers who reject the owner’s </a:t>
            </a:r>
            <a:r>
              <a:rPr dirty="0" smtClean="0"/>
              <a:t>servants</a:t>
            </a:r>
            <a:endParaRPr lang="en-US" dirty="0" smtClean="0"/>
          </a:p>
          <a:p>
            <a:pPr lvl="1"/>
            <a:r>
              <a:rPr lang="en-US" dirty="0" smtClean="0"/>
              <a:t>Starts out much like Isaiah 5</a:t>
            </a:r>
          </a:p>
          <a:p>
            <a:pPr lvl="1"/>
            <a:r>
              <a:rPr lang="en-US" dirty="0" smtClean="0"/>
              <a:t>His audience would certainly draw the parallels between that passage and Jesus’s parable</a:t>
            </a:r>
            <a:endParaRPr dirty="0"/>
          </a:p>
          <a:p>
            <a:r>
              <a:rPr dirty="0"/>
              <a:t>The </a:t>
            </a:r>
            <a:r>
              <a:rPr lang="en-US" dirty="0" smtClean="0"/>
              <a:t>parable </a:t>
            </a:r>
            <a:r>
              <a:rPr dirty="0" smtClean="0"/>
              <a:t>reflects </a:t>
            </a:r>
            <a:r>
              <a:rPr dirty="0"/>
              <a:t>Israel’s history of rejecting God’s </a:t>
            </a:r>
            <a:r>
              <a:rPr dirty="0" smtClean="0"/>
              <a:t>messengers</a:t>
            </a:r>
            <a:endParaRPr lang="en-US" dirty="0" smtClean="0"/>
          </a:p>
          <a:p>
            <a:pPr lvl="1"/>
            <a:r>
              <a:rPr lang="en-US" dirty="0" smtClean="0"/>
              <a:t>Luke 11:47-48; Matthew 23:37</a:t>
            </a:r>
            <a:endParaRPr dirty="0"/>
          </a:p>
        </p:txBody>
      </p:sp>
    </p:spTree>
    <p:extLst>
      <p:ext uri="{BB962C8B-B14F-4D97-AF65-F5344CB8AC3E}">
        <p14:creationId xmlns:p14="http://schemas.microsoft.com/office/powerpoint/2010/main" val="2895856212"/>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t>Mark </a:t>
            </a:r>
            <a:r>
              <a:rPr lang="en-US" sz="3000" dirty="0" smtClean="0"/>
              <a:t>12:1-9</a:t>
            </a:r>
            <a:endParaRPr sz="3000" dirty="0"/>
          </a:p>
        </p:txBody>
      </p:sp>
      <p:sp>
        <p:nvSpPr>
          <p:cNvPr id="3" name="Content Placeholder 2"/>
          <p:cNvSpPr>
            <a:spLocks noGrp="1"/>
          </p:cNvSpPr>
          <p:nvPr>
            <p:ph idx="1"/>
          </p:nvPr>
        </p:nvSpPr>
        <p:spPr/>
        <p:txBody>
          <a:bodyPr>
            <a:normAutofit/>
          </a:bodyPr>
          <a:lstStyle/>
          <a:p>
            <a:r>
              <a:rPr lang="en-US" dirty="0" smtClean="0"/>
              <a:t>The owner finally sends his son, thinking, “They’ll respect him”</a:t>
            </a:r>
          </a:p>
          <a:p>
            <a:pPr lvl="1"/>
            <a:r>
              <a:rPr lang="en-US" dirty="0" smtClean="0"/>
              <a:t>He’s wrong</a:t>
            </a:r>
          </a:p>
          <a:p>
            <a:pPr lvl="1"/>
            <a:r>
              <a:rPr lang="en-US" dirty="0" smtClean="0"/>
              <a:t>In fact, they plot to kill the son so that they will inherit the vineyard</a:t>
            </a:r>
          </a:p>
          <a:p>
            <a:pPr lvl="1"/>
            <a:r>
              <a:rPr lang="en-US" dirty="0" smtClean="0"/>
              <a:t>They kill him and throw him out of the vineyard</a:t>
            </a:r>
            <a:endParaRPr dirty="0"/>
          </a:p>
        </p:txBody>
      </p:sp>
    </p:spTree>
    <p:extLst>
      <p:ext uri="{BB962C8B-B14F-4D97-AF65-F5344CB8AC3E}">
        <p14:creationId xmlns:p14="http://schemas.microsoft.com/office/powerpoint/2010/main" val="725992243"/>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t>Mark </a:t>
            </a:r>
            <a:r>
              <a:rPr lang="en-US" sz="3000" dirty="0" smtClean="0"/>
              <a:t>12:1-9</a:t>
            </a:r>
            <a:endParaRPr sz="3000" dirty="0"/>
          </a:p>
        </p:txBody>
      </p:sp>
      <p:sp>
        <p:nvSpPr>
          <p:cNvPr id="3" name="Content Placeholder 2"/>
          <p:cNvSpPr>
            <a:spLocks noGrp="1"/>
          </p:cNvSpPr>
          <p:nvPr>
            <p:ph idx="1"/>
          </p:nvPr>
        </p:nvSpPr>
        <p:spPr/>
        <p:txBody>
          <a:bodyPr>
            <a:normAutofit/>
          </a:bodyPr>
          <a:lstStyle/>
          <a:p>
            <a:r>
              <a:rPr lang="en-US" dirty="0" smtClean="0"/>
              <a:t>This points </a:t>
            </a:r>
            <a:r>
              <a:rPr lang="en-US" dirty="0"/>
              <a:t>directly to </a:t>
            </a:r>
            <a:r>
              <a:rPr lang="en-US" dirty="0" smtClean="0"/>
              <a:t>Jesus</a:t>
            </a:r>
          </a:p>
          <a:p>
            <a:pPr lvl="1"/>
            <a:r>
              <a:rPr lang="en-US" dirty="0" smtClean="0"/>
              <a:t>He’s God’s son and Mark has already told us several times they’re seeking to kill Him</a:t>
            </a:r>
          </a:p>
          <a:p>
            <a:r>
              <a:rPr lang="en-US" dirty="0" smtClean="0"/>
              <a:t>The owner is going to put the tenants to death instead of giving them his son’s inheritance</a:t>
            </a:r>
            <a:endParaRPr lang="en-US" dirty="0"/>
          </a:p>
        </p:txBody>
      </p:sp>
    </p:spTree>
    <p:extLst>
      <p:ext uri="{BB962C8B-B14F-4D97-AF65-F5344CB8AC3E}">
        <p14:creationId xmlns:p14="http://schemas.microsoft.com/office/powerpoint/2010/main" val="2255748783"/>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700" dirty="0" smtClean="0"/>
              <a:t>Mark </a:t>
            </a:r>
            <a:r>
              <a:rPr lang="en-US" sz="2700" dirty="0" smtClean="0"/>
              <a:t>12:10-11</a:t>
            </a:r>
            <a:endParaRPr sz="2700" dirty="0"/>
          </a:p>
        </p:txBody>
      </p:sp>
      <p:sp>
        <p:nvSpPr>
          <p:cNvPr id="3" name="Content Placeholder 2"/>
          <p:cNvSpPr>
            <a:spLocks noGrp="1"/>
          </p:cNvSpPr>
          <p:nvPr>
            <p:ph idx="1"/>
          </p:nvPr>
        </p:nvSpPr>
        <p:spPr/>
        <p:txBody>
          <a:bodyPr/>
          <a:lstStyle/>
          <a:p>
            <a:r>
              <a:rPr dirty="0"/>
              <a:t>Jesus refers to the rejected stone becoming the </a:t>
            </a:r>
            <a:r>
              <a:rPr dirty="0" smtClean="0"/>
              <a:t>cornerstone</a:t>
            </a:r>
            <a:endParaRPr dirty="0"/>
          </a:p>
          <a:p>
            <a:pPr lvl="1"/>
            <a:r>
              <a:rPr dirty="0"/>
              <a:t>God exalts what people </a:t>
            </a:r>
            <a:r>
              <a:rPr dirty="0" smtClean="0"/>
              <a:t>discard</a:t>
            </a:r>
            <a:endParaRPr dirty="0"/>
          </a:p>
          <a:p>
            <a:r>
              <a:rPr dirty="0"/>
              <a:t>The kingdom is built on Christ, not human </a:t>
            </a:r>
            <a:r>
              <a:rPr dirty="0" smtClean="0"/>
              <a:t>authority</a:t>
            </a:r>
            <a:r>
              <a:rPr lang="en-US" dirty="0" smtClean="0"/>
              <a:t>, and God does the building</a:t>
            </a:r>
            <a:endParaRPr dirty="0"/>
          </a:p>
        </p:txBody>
      </p:sp>
    </p:spTree>
    <p:extLst>
      <p:ext uri="{BB962C8B-B14F-4D97-AF65-F5344CB8AC3E}">
        <p14:creationId xmlns:p14="http://schemas.microsoft.com/office/powerpoint/2010/main" val="4054434915"/>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100" dirty="0" smtClean="0"/>
              <a:t>Mark </a:t>
            </a:r>
            <a:r>
              <a:rPr lang="en-US" sz="3100" dirty="0" smtClean="0"/>
              <a:t>12:12</a:t>
            </a:r>
            <a:endParaRPr sz="3100" dirty="0"/>
          </a:p>
        </p:txBody>
      </p:sp>
      <p:sp>
        <p:nvSpPr>
          <p:cNvPr id="3" name="Content Placeholder 2"/>
          <p:cNvSpPr>
            <a:spLocks noGrp="1"/>
          </p:cNvSpPr>
          <p:nvPr>
            <p:ph idx="1"/>
          </p:nvPr>
        </p:nvSpPr>
        <p:spPr/>
        <p:txBody>
          <a:bodyPr>
            <a:normAutofit/>
          </a:bodyPr>
          <a:lstStyle/>
          <a:p>
            <a:r>
              <a:rPr lang="en-US" dirty="0" smtClean="0"/>
              <a:t>The religious </a:t>
            </a:r>
            <a:r>
              <a:rPr lang="en-US" dirty="0"/>
              <a:t>leaders understand the </a:t>
            </a:r>
            <a:r>
              <a:rPr lang="en-US" dirty="0" smtClean="0"/>
              <a:t>implications of Jesus’s parable and the rejection of the cornerstone</a:t>
            </a:r>
          </a:p>
          <a:p>
            <a:r>
              <a:rPr lang="en-US" dirty="0" smtClean="0"/>
              <a:t>They’re upset and are angered by His parable</a:t>
            </a:r>
            <a:endParaRPr lang="en-US" dirty="0"/>
          </a:p>
          <a:p>
            <a:r>
              <a:rPr lang="en-US" dirty="0"/>
              <a:t>Rejection is not ignorance but willful </a:t>
            </a:r>
            <a:r>
              <a:rPr lang="en-US" dirty="0" smtClean="0"/>
              <a:t>resistance</a:t>
            </a:r>
            <a:endParaRPr lang="en-US" dirty="0"/>
          </a:p>
        </p:txBody>
      </p:sp>
    </p:spTree>
    <p:extLst>
      <p:ext uri="{BB962C8B-B14F-4D97-AF65-F5344CB8AC3E}">
        <p14:creationId xmlns:p14="http://schemas.microsoft.com/office/powerpoint/2010/main" val="1989004394"/>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12:13-17</a:t>
            </a:r>
            <a:endParaRPr dirty="0"/>
          </a:p>
        </p:txBody>
      </p:sp>
      <p:sp>
        <p:nvSpPr>
          <p:cNvPr id="3" name="Content Placeholder 2"/>
          <p:cNvSpPr>
            <a:spLocks noGrp="1"/>
          </p:cNvSpPr>
          <p:nvPr>
            <p:ph idx="1"/>
          </p:nvPr>
        </p:nvSpPr>
        <p:spPr/>
        <p:txBody>
          <a:bodyPr>
            <a:normAutofit/>
          </a:bodyPr>
          <a:lstStyle/>
          <a:p>
            <a:r>
              <a:rPr lang="en-US" dirty="0" smtClean="0"/>
              <a:t>Pharisees and </a:t>
            </a:r>
            <a:r>
              <a:rPr lang="en-US" dirty="0" err="1" smtClean="0"/>
              <a:t>Herodians</a:t>
            </a:r>
            <a:r>
              <a:rPr lang="en-US" dirty="0" smtClean="0"/>
              <a:t> pose a political trap</a:t>
            </a:r>
          </a:p>
          <a:p>
            <a:pPr lvl="1"/>
            <a:r>
              <a:rPr lang="en-US" dirty="0" smtClean="0"/>
              <a:t>Pharisees wanted Rome out and hated paying taxes</a:t>
            </a:r>
          </a:p>
          <a:p>
            <a:pPr lvl="1"/>
            <a:r>
              <a:rPr lang="en-US" dirty="0" err="1" smtClean="0"/>
              <a:t>Herodians</a:t>
            </a:r>
            <a:r>
              <a:rPr lang="en-US" dirty="0" smtClean="0"/>
              <a:t> loved Rome and enjoyed the stability they provided</a:t>
            </a:r>
          </a:p>
          <a:p>
            <a:r>
              <a:rPr lang="en-US" dirty="0" smtClean="0"/>
              <a:t>However Jesus answers, one group would say He’s right and the other would have Him arrested </a:t>
            </a:r>
          </a:p>
          <a:p>
            <a:pPr lvl="1"/>
            <a:r>
              <a:rPr lang="en-US" dirty="0" smtClean="0"/>
              <a:t>Win-win, or so they thought</a:t>
            </a:r>
            <a:endParaRPr dirty="0"/>
          </a:p>
        </p:txBody>
      </p:sp>
    </p:spTree>
    <p:extLst>
      <p:ext uri="{BB962C8B-B14F-4D97-AF65-F5344CB8AC3E}">
        <p14:creationId xmlns:p14="http://schemas.microsoft.com/office/powerpoint/2010/main" val="1219395353"/>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12:13-17</a:t>
            </a:r>
            <a:endParaRPr dirty="0"/>
          </a:p>
        </p:txBody>
      </p:sp>
      <p:sp>
        <p:nvSpPr>
          <p:cNvPr id="3" name="Content Placeholder 2"/>
          <p:cNvSpPr>
            <a:spLocks noGrp="1"/>
          </p:cNvSpPr>
          <p:nvPr>
            <p:ph idx="1"/>
          </p:nvPr>
        </p:nvSpPr>
        <p:spPr/>
        <p:txBody>
          <a:bodyPr>
            <a:normAutofit lnSpcReduction="10000"/>
          </a:bodyPr>
          <a:lstStyle/>
          <a:p>
            <a:r>
              <a:rPr lang="en-US" dirty="0" smtClean="0"/>
              <a:t>Them: “Should we pay taxes to Rome?”</a:t>
            </a:r>
          </a:p>
          <a:p>
            <a:r>
              <a:rPr lang="en-US" dirty="0" smtClean="0"/>
              <a:t>Jesus: “Whose likeness and inscription is on the coins?”</a:t>
            </a:r>
          </a:p>
          <a:p>
            <a:r>
              <a:rPr lang="en-US" dirty="0" smtClean="0"/>
              <a:t>Them: “Caesar”</a:t>
            </a:r>
          </a:p>
          <a:p>
            <a:r>
              <a:rPr lang="en-US" dirty="0" smtClean="0"/>
              <a:t>Jesus: “Give to Caesar what is Caesar’s, and to God what is God’s”</a:t>
            </a:r>
          </a:p>
          <a:p>
            <a:r>
              <a:rPr lang="en-US" dirty="0"/>
              <a:t>Them: </a:t>
            </a:r>
            <a:r>
              <a:rPr lang="en-US" dirty="0" smtClean="0"/>
              <a:t>*awe*</a:t>
            </a:r>
            <a:endParaRPr dirty="0"/>
          </a:p>
        </p:txBody>
      </p:sp>
    </p:spTree>
    <p:extLst>
      <p:ext uri="{BB962C8B-B14F-4D97-AF65-F5344CB8AC3E}">
        <p14:creationId xmlns:p14="http://schemas.microsoft.com/office/powerpoint/2010/main" val="2396589343"/>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000" dirty="0" smtClean="0"/>
              <a:t>Mark </a:t>
            </a:r>
            <a:r>
              <a:rPr lang="en-US" sz="3000" dirty="0" smtClean="0"/>
              <a:t>12:18-27</a:t>
            </a:r>
            <a:endParaRPr sz="3000" dirty="0"/>
          </a:p>
        </p:txBody>
      </p:sp>
      <p:sp>
        <p:nvSpPr>
          <p:cNvPr id="3" name="Content Placeholder 2"/>
          <p:cNvSpPr>
            <a:spLocks noGrp="1"/>
          </p:cNvSpPr>
          <p:nvPr>
            <p:ph idx="1"/>
          </p:nvPr>
        </p:nvSpPr>
        <p:spPr/>
        <p:txBody>
          <a:bodyPr>
            <a:normAutofit/>
          </a:bodyPr>
          <a:lstStyle/>
          <a:p>
            <a:r>
              <a:rPr lang="en-US" dirty="0" smtClean="0"/>
              <a:t>The Sadducees come up and ask about resurrection – a theological trap</a:t>
            </a:r>
          </a:p>
          <a:p>
            <a:pPr lvl="1"/>
            <a:r>
              <a:rPr lang="en-US" dirty="0" smtClean="0"/>
              <a:t>The Sadducees don’t believe in resurrection, and the absurdity of their question shows this</a:t>
            </a:r>
          </a:p>
          <a:p>
            <a:r>
              <a:rPr lang="en-US" dirty="0" smtClean="0"/>
              <a:t>A lady marries a man, he dies, so the brother marries her – times 7! Whose wife is she in the resurrection?</a:t>
            </a:r>
            <a:endParaRPr dirty="0"/>
          </a:p>
        </p:txBody>
      </p:sp>
    </p:spTree>
    <p:extLst>
      <p:ext uri="{BB962C8B-B14F-4D97-AF65-F5344CB8AC3E}">
        <p14:creationId xmlns:p14="http://schemas.microsoft.com/office/powerpoint/2010/main" val="1276908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Author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As early as ~100 A.D., this gospel was ascribed to (John) Mark, the cousin of Barnabas</a:t>
            </a:r>
            <a:endParaRPr lang="en-US" dirty="0"/>
          </a:p>
          <a:p>
            <a:r>
              <a:rPr lang="en-US" dirty="0" smtClean="0"/>
              <a:t>Many of the early church writers (like </a:t>
            </a:r>
            <a:r>
              <a:rPr lang="en-US" dirty="0" err="1" smtClean="0"/>
              <a:t>Papias</a:t>
            </a:r>
            <a:r>
              <a:rPr lang="en-US" dirty="0" smtClean="0"/>
              <a:t>, Irenaeus, Clement of Alexandria, Eusebius, and Origen) all affirm Mark as the author</a:t>
            </a:r>
          </a:p>
          <a:p>
            <a:r>
              <a:rPr lang="en-US" dirty="0" smtClean="0"/>
              <a:t>There is no real debate among scholars as to John Mark’s authorship</a:t>
            </a:r>
          </a:p>
          <a:p>
            <a:r>
              <a:rPr lang="en-US" dirty="0" smtClean="0"/>
              <a:t>It was widely circulated in the early church, and no argument against his authorship was ever made</a:t>
            </a:r>
          </a:p>
        </p:txBody>
      </p:sp>
    </p:spTree>
    <p:extLst>
      <p:ext uri="{BB962C8B-B14F-4D97-AF65-F5344CB8AC3E}">
        <p14:creationId xmlns:p14="http://schemas.microsoft.com/office/powerpoint/2010/main" val="2102625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1:9-11</a:t>
            </a:r>
            <a:endParaRPr lang="en-US" dirty="0"/>
          </a:p>
        </p:txBody>
      </p:sp>
      <p:sp>
        <p:nvSpPr>
          <p:cNvPr id="5" name="Content Placeholder 4"/>
          <p:cNvSpPr>
            <a:spLocks noGrp="1"/>
          </p:cNvSpPr>
          <p:nvPr>
            <p:ph idx="1"/>
          </p:nvPr>
        </p:nvSpPr>
        <p:spPr/>
        <p:txBody>
          <a:bodyPr>
            <a:normAutofit/>
          </a:bodyPr>
          <a:lstStyle/>
          <a:p>
            <a:r>
              <a:rPr lang="en-US" dirty="0" smtClean="0"/>
              <a:t>Again, this seems to be a reference to Isaiah</a:t>
            </a:r>
          </a:p>
          <a:p>
            <a:pPr lvl="1"/>
            <a:r>
              <a:rPr lang="en-US" dirty="0" smtClean="0"/>
              <a:t>Isaiah 64:1-3</a:t>
            </a:r>
          </a:p>
          <a:p>
            <a:r>
              <a:rPr lang="en-US" dirty="0" smtClean="0"/>
              <a:t>The Spirit coming down on Jesus is also a reference to Isaiah</a:t>
            </a:r>
          </a:p>
          <a:p>
            <a:pPr lvl="1"/>
            <a:r>
              <a:rPr lang="en-US" dirty="0" smtClean="0"/>
              <a:t>Isaiah 11:1-4</a:t>
            </a:r>
          </a:p>
        </p:txBody>
      </p:sp>
    </p:spTree>
    <p:extLst>
      <p:ext uri="{BB962C8B-B14F-4D97-AF65-F5344CB8AC3E}">
        <p14:creationId xmlns:p14="http://schemas.microsoft.com/office/powerpoint/2010/main" val="1145775002"/>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000" dirty="0" smtClean="0"/>
              <a:t>Mark </a:t>
            </a:r>
            <a:r>
              <a:rPr lang="en-US" sz="3000" dirty="0" smtClean="0"/>
              <a:t>12:18-27</a:t>
            </a:r>
            <a:endParaRPr sz="3000" dirty="0"/>
          </a:p>
        </p:txBody>
      </p:sp>
      <p:sp>
        <p:nvSpPr>
          <p:cNvPr id="3" name="Content Placeholder 2"/>
          <p:cNvSpPr>
            <a:spLocks noGrp="1"/>
          </p:cNvSpPr>
          <p:nvPr>
            <p:ph idx="1"/>
          </p:nvPr>
        </p:nvSpPr>
        <p:spPr/>
        <p:txBody>
          <a:bodyPr>
            <a:normAutofit/>
          </a:bodyPr>
          <a:lstStyle/>
          <a:p>
            <a:r>
              <a:rPr lang="en-US" dirty="0" smtClean="0"/>
              <a:t>Jesus tells them they’re asking the question from a faulty premise</a:t>
            </a:r>
          </a:p>
          <a:p>
            <a:r>
              <a:rPr lang="en-US" dirty="0" smtClean="0"/>
              <a:t>In the resurrection, there’s no marriage, so she’s not anyone’s wife</a:t>
            </a:r>
          </a:p>
          <a:p>
            <a:r>
              <a:rPr lang="en-US" dirty="0" smtClean="0"/>
              <a:t>He also makes sure to point out that the resurrection is real, so they were also wrong about that</a:t>
            </a:r>
            <a:endParaRPr dirty="0"/>
          </a:p>
        </p:txBody>
      </p:sp>
    </p:spTree>
    <p:extLst>
      <p:ext uri="{BB962C8B-B14F-4D97-AF65-F5344CB8AC3E}">
        <p14:creationId xmlns:p14="http://schemas.microsoft.com/office/powerpoint/2010/main" val="364034956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700" dirty="0"/>
              <a:t>Mark </a:t>
            </a:r>
            <a:r>
              <a:rPr lang="en-US" sz="2700" dirty="0" smtClean="0"/>
              <a:t>12:28-34</a:t>
            </a:r>
            <a:endParaRPr sz="2700" dirty="0"/>
          </a:p>
        </p:txBody>
      </p:sp>
      <p:sp>
        <p:nvSpPr>
          <p:cNvPr id="3" name="Content Placeholder 2"/>
          <p:cNvSpPr>
            <a:spLocks noGrp="1"/>
          </p:cNvSpPr>
          <p:nvPr>
            <p:ph idx="1"/>
          </p:nvPr>
        </p:nvSpPr>
        <p:spPr/>
        <p:txBody>
          <a:bodyPr>
            <a:normAutofit/>
          </a:bodyPr>
          <a:lstStyle/>
          <a:p>
            <a:r>
              <a:rPr lang="en-US" dirty="0" smtClean="0"/>
              <a:t>A scribe approaches Him after He’s avoided  the last two traps and poses a legal question</a:t>
            </a:r>
          </a:p>
          <a:p>
            <a:pPr lvl="1"/>
            <a:r>
              <a:rPr lang="en-US" dirty="0" smtClean="0"/>
              <a:t>“What’s the most important commandment?”</a:t>
            </a:r>
          </a:p>
          <a:p>
            <a:r>
              <a:rPr lang="en-US" dirty="0"/>
              <a:t>A</a:t>
            </a:r>
            <a:r>
              <a:rPr lang="en-US" dirty="0" smtClean="0"/>
              <a:t>ppears </a:t>
            </a:r>
            <a:r>
              <a:rPr lang="en-US" dirty="0"/>
              <a:t>to be </a:t>
            </a:r>
            <a:r>
              <a:rPr lang="en-US" dirty="0" smtClean="0"/>
              <a:t>sincere; Mark doesn’t mention it’s a trap and Jesus compliments him at the end</a:t>
            </a:r>
            <a:endParaRPr lang="en-US" dirty="0"/>
          </a:p>
          <a:p>
            <a:endParaRPr dirty="0"/>
          </a:p>
        </p:txBody>
      </p:sp>
    </p:spTree>
    <p:extLst>
      <p:ext uri="{BB962C8B-B14F-4D97-AF65-F5344CB8AC3E}">
        <p14:creationId xmlns:p14="http://schemas.microsoft.com/office/powerpoint/2010/main" val="2813851005"/>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700" dirty="0" smtClean="0"/>
              <a:t>Mark </a:t>
            </a:r>
            <a:r>
              <a:rPr lang="en-US" sz="2700" dirty="0" smtClean="0"/>
              <a:t>12:28-34</a:t>
            </a:r>
            <a:endParaRPr sz="2700" dirty="0"/>
          </a:p>
        </p:txBody>
      </p:sp>
      <p:sp>
        <p:nvSpPr>
          <p:cNvPr id="3" name="Content Placeholder 2"/>
          <p:cNvSpPr>
            <a:spLocks noGrp="1"/>
          </p:cNvSpPr>
          <p:nvPr>
            <p:ph idx="1"/>
          </p:nvPr>
        </p:nvSpPr>
        <p:spPr/>
        <p:txBody>
          <a:bodyPr>
            <a:normAutofit/>
          </a:bodyPr>
          <a:lstStyle/>
          <a:p>
            <a:r>
              <a:rPr lang="en-US" dirty="0" smtClean="0"/>
              <a:t>Jesus’s answer is to love God with all of you</a:t>
            </a:r>
          </a:p>
          <a:p>
            <a:r>
              <a:rPr lang="en-US" dirty="0" smtClean="0"/>
              <a:t>But loving your neighbor is a close second</a:t>
            </a:r>
          </a:p>
          <a:p>
            <a:r>
              <a:rPr lang="en-US" dirty="0" smtClean="0"/>
              <a:t>The scribe then says that God loves those things more than all the sacrifices and burnt offerings</a:t>
            </a:r>
            <a:endParaRPr lang="en-US" dirty="0"/>
          </a:p>
          <a:p>
            <a:endParaRPr dirty="0"/>
          </a:p>
        </p:txBody>
      </p:sp>
    </p:spTree>
    <p:extLst>
      <p:ext uri="{BB962C8B-B14F-4D97-AF65-F5344CB8AC3E}">
        <p14:creationId xmlns:p14="http://schemas.microsoft.com/office/powerpoint/2010/main" val="1060803156"/>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700" dirty="0" smtClean="0"/>
              <a:t>Mark 12:28-34</a:t>
            </a:r>
            <a:endParaRPr sz="2700" dirty="0"/>
          </a:p>
        </p:txBody>
      </p:sp>
      <p:sp>
        <p:nvSpPr>
          <p:cNvPr id="3" name="Content Placeholder 2"/>
          <p:cNvSpPr>
            <a:spLocks noGrp="1"/>
          </p:cNvSpPr>
          <p:nvPr>
            <p:ph idx="1"/>
          </p:nvPr>
        </p:nvSpPr>
        <p:spPr/>
        <p:txBody>
          <a:bodyPr>
            <a:normAutofit/>
          </a:bodyPr>
          <a:lstStyle/>
          <a:p>
            <a:r>
              <a:rPr lang="en-US" dirty="0" smtClean="0"/>
              <a:t>Jesus’s response to him – that he’s not far from the kingdom of God – shows us that knowing the truth is essential, but we still have to respond</a:t>
            </a:r>
            <a:endParaRPr lang="en-US" dirty="0"/>
          </a:p>
          <a:p>
            <a:pPr lvl="1"/>
            <a:r>
              <a:rPr lang="en-US" dirty="0" smtClean="0"/>
              <a:t>Knowledge doesn’t equal discipleship</a:t>
            </a:r>
          </a:p>
          <a:p>
            <a:pPr lvl="1"/>
            <a:endParaRPr dirty="0"/>
          </a:p>
        </p:txBody>
      </p:sp>
    </p:spTree>
    <p:extLst>
      <p:ext uri="{BB962C8B-B14F-4D97-AF65-F5344CB8AC3E}">
        <p14:creationId xmlns:p14="http://schemas.microsoft.com/office/powerpoint/2010/main" val="107280658"/>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100" dirty="0" smtClean="0"/>
              <a:t>Mark </a:t>
            </a:r>
            <a:r>
              <a:rPr lang="en-US" sz="3100" dirty="0" smtClean="0"/>
              <a:t>12:35-37</a:t>
            </a:r>
            <a:endParaRPr sz="3100" dirty="0"/>
          </a:p>
        </p:txBody>
      </p:sp>
      <p:sp>
        <p:nvSpPr>
          <p:cNvPr id="3" name="Content Placeholder 2"/>
          <p:cNvSpPr>
            <a:spLocks noGrp="1"/>
          </p:cNvSpPr>
          <p:nvPr>
            <p:ph idx="1"/>
          </p:nvPr>
        </p:nvSpPr>
        <p:spPr/>
        <p:txBody>
          <a:bodyPr>
            <a:noAutofit/>
          </a:bodyPr>
          <a:lstStyle/>
          <a:p>
            <a:r>
              <a:rPr sz="2000" dirty="0"/>
              <a:t>Jesus challenges assumptions about the Messiah’s </a:t>
            </a:r>
            <a:r>
              <a:rPr sz="2000" dirty="0" smtClean="0"/>
              <a:t>identity</a:t>
            </a:r>
            <a:r>
              <a:rPr lang="en-US" sz="2000" dirty="0"/>
              <a:t> </a:t>
            </a:r>
            <a:r>
              <a:rPr lang="en-US" sz="2000" dirty="0" smtClean="0"/>
              <a:t>by asking how the scribes call the Messiah the Son of David</a:t>
            </a:r>
          </a:p>
          <a:p>
            <a:pPr lvl="1"/>
            <a:r>
              <a:rPr lang="en-US" sz="2000" dirty="0" smtClean="0"/>
              <a:t>2 Samuel 7:12-16 – Nathan prophecies that one of David’s descendants will build an everlasting kingdom</a:t>
            </a:r>
            <a:endParaRPr lang="en-US" sz="2000" dirty="0"/>
          </a:p>
          <a:p>
            <a:r>
              <a:rPr lang="en-US" sz="2000" dirty="0" smtClean="0"/>
              <a:t>Points out that David calls Him Lord in Psalm 110:1</a:t>
            </a:r>
          </a:p>
          <a:p>
            <a:r>
              <a:rPr lang="en-US" sz="2000" dirty="0" smtClean="0"/>
              <a:t>Wants the audience to rethink their expectations of the Messiah</a:t>
            </a:r>
          </a:p>
          <a:p>
            <a:pPr lvl="1"/>
            <a:r>
              <a:rPr lang="en-US" sz="2000" dirty="0" smtClean="0"/>
              <a:t>The Jews expected a physical kingdom</a:t>
            </a:r>
          </a:p>
        </p:txBody>
      </p:sp>
    </p:spTree>
    <p:extLst>
      <p:ext uri="{BB962C8B-B14F-4D97-AF65-F5344CB8AC3E}">
        <p14:creationId xmlns:p14="http://schemas.microsoft.com/office/powerpoint/2010/main" val="288573613"/>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12:38-40</a:t>
            </a:r>
            <a:endParaRPr dirty="0"/>
          </a:p>
        </p:txBody>
      </p:sp>
      <p:sp>
        <p:nvSpPr>
          <p:cNvPr id="3" name="Content Placeholder 2"/>
          <p:cNvSpPr>
            <a:spLocks noGrp="1"/>
          </p:cNvSpPr>
          <p:nvPr>
            <p:ph idx="1"/>
          </p:nvPr>
        </p:nvSpPr>
        <p:spPr/>
        <p:txBody>
          <a:bodyPr>
            <a:normAutofit/>
          </a:bodyPr>
          <a:lstStyle/>
          <a:p>
            <a:r>
              <a:rPr dirty="0"/>
              <a:t>Jesus warns </a:t>
            </a:r>
            <a:r>
              <a:rPr dirty="0" smtClean="0"/>
              <a:t>against</a:t>
            </a:r>
            <a:r>
              <a:rPr lang="en-US" dirty="0" smtClean="0"/>
              <a:t> the </a:t>
            </a:r>
            <a:r>
              <a:rPr dirty="0" smtClean="0"/>
              <a:t>religious </a:t>
            </a:r>
            <a:r>
              <a:rPr dirty="0"/>
              <a:t>leaders who </a:t>
            </a:r>
            <a:r>
              <a:rPr dirty="0" smtClean="0"/>
              <a:t>s</a:t>
            </a:r>
            <a:r>
              <a:rPr lang="en-US" dirty="0" smtClean="0"/>
              <a:t>ought</a:t>
            </a:r>
            <a:r>
              <a:rPr dirty="0" smtClean="0"/>
              <a:t> recognition</a:t>
            </a:r>
            <a:endParaRPr dirty="0"/>
          </a:p>
          <a:p>
            <a:r>
              <a:rPr dirty="0"/>
              <a:t>Public displays of faith </a:t>
            </a:r>
            <a:r>
              <a:rPr lang="en-US" dirty="0" smtClean="0"/>
              <a:t>often </a:t>
            </a:r>
            <a:r>
              <a:rPr dirty="0" smtClean="0"/>
              <a:t>mask</a:t>
            </a:r>
            <a:r>
              <a:rPr lang="en-US" dirty="0" smtClean="0"/>
              <a:t>ed</a:t>
            </a:r>
            <a:r>
              <a:rPr dirty="0" smtClean="0"/>
              <a:t> </a:t>
            </a:r>
            <a:r>
              <a:rPr dirty="0"/>
              <a:t>inward </a:t>
            </a:r>
            <a:r>
              <a:rPr dirty="0" smtClean="0"/>
              <a:t>corruption</a:t>
            </a:r>
            <a:endParaRPr dirty="0"/>
          </a:p>
          <a:p>
            <a:pPr lvl="1"/>
            <a:r>
              <a:rPr dirty="0"/>
              <a:t>Religion performed for attention misses God’s </a:t>
            </a:r>
            <a:r>
              <a:rPr dirty="0" smtClean="0"/>
              <a:t>heart</a:t>
            </a:r>
            <a:endParaRPr dirty="0"/>
          </a:p>
          <a:p>
            <a:pPr lvl="1"/>
            <a:r>
              <a:rPr dirty="0"/>
              <a:t>God sees motives, not </a:t>
            </a:r>
            <a:r>
              <a:rPr dirty="0" smtClean="0"/>
              <a:t>appearances</a:t>
            </a:r>
            <a:endParaRPr lang="en-US" dirty="0" smtClean="0"/>
          </a:p>
        </p:txBody>
      </p:sp>
    </p:spTree>
    <p:extLst>
      <p:ext uri="{BB962C8B-B14F-4D97-AF65-F5344CB8AC3E}">
        <p14:creationId xmlns:p14="http://schemas.microsoft.com/office/powerpoint/2010/main" val="1241013374"/>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000" dirty="0" smtClean="0"/>
              <a:t>Mark </a:t>
            </a:r>
            <a:r>
              <a:rPr lang="en-US" sz="3000" dirty="0" smtClean="0"/>
              <a:t>12:41-44</a:t>
            </a:r>
            <a:endParaRPr sz="3000" dirty="0"/>
          </a:p>
        </p:txBody>
      </p:sp>
      <p:sp>
        <p:nvSpPr>
          <p:cNvPr id="3" name="Content Placeholder 2"/>
          <p:cNvSpPr>
            <a:spLocks noGrp="1"/>
          </p:cNvSpPr>
          <p:nvPr>
            <p:ph idx="1"/>
          </p:nvPr>
        </p:nvSpPr>
        <p:spPr/>
        <p:txBody>
          <a:bodyPr>
            <a:normAutofit/>
          </a:bodyPr>
          <a:lstStyle/>
          <a:p>
            <a:r>
              <a:rPr lang="en-US" dirty="0" smtClean="0"/>
              <a:t>Counterbalance to the leaders who are pious for the show of it</a:t>
            </a:r>
          </a:p>
          <a:p>
            <a:r>
              <a:rPr dirty="0" smtClean="0"/>
              <a:t>Jesus </a:t>
            </a:r>
            <a:r>
              <a:rPr dirty="0"/>
              <a:t>observes a poor widow giving two small </a:t>
            </a:r>
            <a:r>
              <a:rPr dirty="0" smtClean="0"/>
              <a:t>coins</a:t>
            </a:r>
            <a:endParaRPr dirty="0"/>
          </a:p>
          <a:p>
            <a:r>
              <a:rPr dirty="0"/>
              <a:t>Her gift is small in value but great in </a:t>
            </a:r>
            <a:r>
              <a:rPr dirty="0" smtClean="0"/>
              <a:t>sacrifice</a:t>
            </a:r>
            <a:endParaRPr lang="en-US" dirty="0"/>
          </a:p>
          <a:p>
            <a:pPr lvl="1"/>
            <a:r>
              <a:rPr lang="en-US" dirty="0" smtClean="0"/>
              <a:t>Makes the gift with no fanfare at all</a:t>
            </a:r>
            <a:endParaRPr dirty="0"/>
          </a:p>
          <a:p>
            <a:r>
              <a:rPr dirty="0"/>
              <a:t>True giving is measured by trust, not </a:t>
            </a:r>
            <a:r>
              <a:rPr dirty="0" smtClean="0"/>
              <a:t>amount</a:t>
            </a:r>
            <a:endParaRPr dirty="0"/>
          </a:p>
        </p:txBody>
      </p:sp>
    </p:spTree>
    <p:extLst>
      <p:ext uri="{BB962C8B-B14F-4D97-AF65-F5344CB8AC3E}">
        <p14:creationId xmlns:p14="http://schemas.microsoft.com/office/powerpoint/2010/main" val="2327735482"/>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187" y="3200400"/>
            <a:ext cx="7978878" cy="892272"/>
          </a:xfrm>
        </p:spPr>
        <p:txBody>
          <a:bodyPr>
            <a:normAutofit fontScale="90000"/>
          </a:bodyPr>
          <a:lstStyle/>
          <a:p>
            <a:r>
              <a:rPr lang="en-US" dirty="0" smtClean="0"/>
              <a:t>Study of Mark</a:t>
            </a:r>
            <a:endParaRPr lang="en-US" dirty="0"/>
          </a:p>
        </p:txBody>
      </p:sp>
      <p:sp>
        <p:nvSpPr>
          <p:cNvPr id="3" name="Subtitle 2"/>
          <p:cNvSpPr>
            <a:spLocks noGrp="1"/>
          </p:cNvSpPr>
          <p:nvPr>
            <p:ph type="subTitle" idx="1"/>
          </p:nvPr>
        </p:nvSpPr>
        <p:spPr>
          <a:xfrm>
            <a:off x="678426" y="4055800"/>
            <a:ext cx="7875639" cy="730043"/>
          </a:xfrm>
        </p:spPr>
        <p:txBody>
          <a:bodyPr/>
          <a:lstStyle/>
          <a:p>
            <a:r>
              <a:rPr lang="en-US" dirty="0" smtClean="0"/>
              <a:t>Chapter 13</a:t>
            </a:r>
            <a:endParaRPr lang="en-US" dirty="0"/>
          </a:p>
        </p:txBody>
      </p:sp>
    </p:spTree>
    <p:extLst>
      <p:ext uri="{BB962C8B-B14F-4D97-AF65-F5344CB8AC3E}">
        <p14:creationId xmlns:p14="http://schemas.microsoft.com/office/powerpoint/2010/main" val="1692777493"/>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13:1-12</a:t>
            </a:r>
            <a:endParaRPr dirty="0"/>
          </a:p>
        </p:txBody>
      </p:sp>
      <p:sp>
        <p:nvSpPr>
          <p:cNvPr id="3" name="Content Placeholder 2"/>
          <p:cNvSpPr>
            <a:spLocks noGrp="1"/>
          </p:cNvSpPr>
          <p:nvPr>
            <p:ph idx="1"/>
          </p:nvPr>
        </p:nvSpPr>
        <p:spPr/>
        <p:txBody>
          <a:bodyPr>
            <a:normAutofit/>
          </a:bodyPr>
          <a:lstStyle/>
          <a:p>
            <a:r>
              <a:rPr lang="en-US" dirty="0" smtClean="0"/>
              <a:t>Most of </a:t>
            </a:r>
            <a:r>
              <a:rPr dirty="0" smtClean="0"/>
              <a:t>Mark </a:t>
            </a:r>
            <a:r>
              <a:rPr dirty="0"/>
              <a:t>13 is </a:t>
            </a:r>
            <a:r>
              <a:rPr lang="en-US" dirty="0" smtClean="0"/>
              <a:t>set o</a:t>
            </a:r>
            <a:r>
              <a:rPr dirty="0" smtClean="0"/>
              <a:t>n </a:t>
            </a:r>
            <a:r>
              <a:rPr dirty="0"/>
              <a:t>the Mount of </a:t>
            </a:r>
            <a:r>
              <a:rPr dirty="0" smtClean="0"/>
              <a:t>Olives</a:t>
            </a:r>
            <a:endParaRPr dirty="0"/>
          </a:p>
          <a:p>
            <a:r>
              <a:rPr dirty="0"/>
              <a:t>Jesus responds to admiration of the temple with a prophecy of </a:t>
            </a:r>
            <a:r>
              <a:rPr dirty="0" smtClean="0"/>
              <a:t>destruction</a:t>
            </a:r>
            <a:endParaRPr dirty="0"/>
          </a:p>
          <a:p>
            <a:r>
              <a:rPr lang="en-US" dirty="0" smtClean="0"/>
              <a:t>There are lots of different (bad) theologies that arise from Mark 13 regarding the end times</a:t>
            </a:r>
            <a:endParaRPr dirty="0"/>
          </a:p>
        </p:txBody>
      </p:sp>
    </p:spTree>
    <p:extLst>
      <p:ext uri="{BB962C8B-B14F-4D97-AF65-F5344CB8AC3E}">
        <p14:creationId xmlns:p14="http://schemas.microsoft.com/office/powerpoint/2010/main" val="2959594836"/>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13:1-2</a:t>
            </a:r>
            <a:endParaRPr dirty="0"/>
          </a:p>
        </p:txBody>
      </p:sp>
      <p:sp>
        <p:nvSpPr>
          <p:cNvPr id="3" name="Content Placeholder 2"/>
          <p:cNvSpPr>
            <a:spLocks noGrp="1"/>
          </p:cNvSpPr>
          <p:nvPr>
            <p:ph idx="1"/>
          </p:nvPr>
        </p:nvSpPr>
        <p:spPr/>
        <p:txBody>
          <a:bodyPr/>
          <a:lstStyle/>
          <a:p>
            <a:r>
              <a:rPr dirty="0"/>
              <a:t>The disciples marvel at the temple’s </a:t>
            </a:r>
            <a:r>
              <a:rPr dirty="0" smtClean="0"/>
              <a:t>grandeur</a:t>
            </a:r>
            <a:r>
              <a:rPr lang="en-US" dirty="0" smtClean="0"/>
              <a:t> as they leave the city</a:t>
            </a:r>
            <a:endParaRPr dirty="0"/>
          </a:p>
          <a:p>
            <a:r>
              <a:rPr dirty="0"/>
              <a:t>Jesus foretells its complete </a:t>
            </a:r>
            <a:r>
              <a:rPr dirty="0" smtClean="0"/>
              <a:t>destruction</a:t>
            </a:r>
            <a:endParaRPr dirty="0"/>
          </a:p>
          <a:p>
            <a:r>
              <a:rPr dirty="0"/>
              <a:t>Earthly structures, even sacred ones, are </a:t>
            </a:r>
            <a:r>
              <a:rPr dirty="0" smtClean="0"/>
              <a:t>temporary</a:t>
            </a:r>
            <a:endParaRPr dirty="0"/>
          </a:p>
          <a:p>
            <a:r>
              <a:rPr dirty="0"/>
              <a:t>God’s purposes are not tied to </a:t>
            </a:r>
            <a:r>
              <a:rPr dirty="0" smtClean="0"/>
              <a:t>buildings</a:t>
            </a:r>
            <a:endParaRPr dirty="0"/>
          </a:p>
        </p:txBody>
      </p:sp>
    </p:spTree>
    <p:extLst>
      <p:ext uri="{BB962C8B-B14F-4D97-AF65-F5344CB8AC3E}">
        <p14:creationId xmlns:p14="http://schemas.microsoft.com/office/powerpoint/2010/main" val="24928458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1:9-11</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Finally, we have the voice of God Himself calling Jesus His Son and that He is pleased with Jesus</a:t>
            </a:r>
          </a:p>
          <a:p>
            <a:pPr lvl="1"/>
            <a:r>
              <a:rPr lang="en-US" dirty="0" smtClean="0"/>
              <a:t>Psalm 2:6-7</a:t>
            </a:r>
          </a:p>
          <a:p>
            <a:pPr lvl="1"/>
            <a:r>
              <a:rPr lang="en-US" dirty="0" smtClean="0"/>
              <a:t>Isaiah 42:1</a:t>
            </a:r>
          </a:p>
          <a:p>
            <a:r>
              <a:rPr lang="en-US" dirty="0" smtClean="0"/>
              <a:t>All </a:t>
            </a:r>
            <a:r>
              <a:rPr lang="en-US" dirty="0"/>
              <a:t>of this is to say that Jesus is the Messiah, and it can’t be debated from a Scriptural standpoint</a:t>
            </a:r>
          </a:p>
        </p:txBody>
      </p:sp>
    </p:spTree>
    <p:extLst>
      <p:ext uri="{BB962C8B-B14F-4D97-AF65-F5344CB8AC3E}">
        <p14:creationId xmlns:p14="http://schemas.microsoft.com/office/powerpoint/2010/main" val="2545126647"/>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13:3-4</a:t>
            </a:r>
            <a:endParaRPr dirty="0"/>
          </a:p>
        </p:txBody>
      </p:sp>
      <p:sp>
        <p:nvSpPr>
          <p:cNvPr id="3" name="Content Placeholder 2"/>
          <p:cNvSpPr>
            <a:spLocks noGrp="1"/>
          </p:cNvSpPr>
          <p:nvPr>
            <p:ph idx="1"/>
          </p:nvPr>
        </p:nvSpPr>
        <p:spPr/>
        <p:txBody>
          <a:bodyPr>
            <a:normAutofit/>
          </a:bodyPr>
          <a:lstStyle/>
          <a:p>
            <a:r>
              <a:rPr dirty="0"/>
              <a:t>Peter, James, John, and Andrew ask when </a:t>
            </a:r>
            <a:r>
              <a:rPr dirty="0" smtClean="0"/>
              <a:t>the</a:t>
            </a:r>
            <a:r>
              <a:rPr lang="en-US" dirty="0"/>
              <a:t> </a:t>
            </a:r>
            <a:r>
              <a:rPr lang="en-US" dirty="0" smtClean="0"/>
              <a:t>Temple will be destroyed and a sign to show its coming</a:t>
            </a:r>
          </a:p>
          <a:p>
            <a:pPr lvl="1"/>
            <a:r>
              <a:rPr lang="en-US" dirty="0" smtClean="0"/>
              <a:t>They ask 2 questions</a:t>
            </a:r>
          </a:p>
          <a:p>
            <a:pPr lvl="1"/>
            <a:r>
              <a:rPr lang="en-US" dirty="0" smtClean="0"/>
              <a:t>Jesus gives more information than that</a:t>
            </a:r>
          </a:p>
        </p:txBody>
      </p:sp>
    </p:spTree>
    <p:extLst>
      <p:ext uri="{BB962C8B-B14F-4D97-AF65-F5344CB8AC3E}">
        <p14:creationId xmlns:p14="http://schemas.microsoft.com/office/powerpoint/2010/main" val="332988751"/>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13:5-8</a:t>
            </a:r>
            <a:endParaRPr dirty="0"/>
          </a:p>
        </p:txBody>
      </p:sp>
      <p:sp>
        <p:nvSpPr>
          <p:cNvPr id="3" name="Content Placeholder 2"/>
          <p:cNvSpPr>
            <a:spLocks noGrp="1"/>
          </p:cNvSpPr>
          <p:nvPr>
            <p:ph idx="1"/>
          </p:nvPr>
        </p:nvSpPr>
        <p:spPr/>
        <p:txBody>
          <a:bodyPr/>
          <a:lstStyle/>
          <a:p>
            <a:r>
              <a:rPr dirty="0"/>
              <a:t>Jesus warns of false </a:t>
            </a:r>
            <a:r>
              <a:rPr lang="en-US" dirty="0" smtClean="0"/>
              <a:t>Messiahs </a:t>
            </a:r>
            <a:r>
              <a:rPr dirty="0" smtClean="0"/>
              <a:t>and </a:t>
            </a:r>
            <a:r>
              <a:rPr dirty="0"/>
              <a:t>misleading </a:t>
            </a:r>
            <a:r>
              <a:rPr dirty="0" smtClean="0"/>
              <a:t>signs</a:t>
            </a:r>
            <a:endParaRPr dirty="0"/>
          </a:p>
          <a:p>
            <a:pPr lvl="1"/>
            <a:r>
              <a:rPr lang="en-US" dirty="0" smtClean="0"/>
              <a:t>Wars and rumors of wars</a:t>
            </a:r>
          </a:p>
          <a:p>
            <a:pPr lvl="1"/>
            <a:r>
              <a:rPr lang="en-US" dirty="0" smtClean="0"/>
              <a:t>Nation against nation</a:t>
            </a:r>
          </a:p>
          <a:p>
            <a:pPr lvl="1"/>
            <a:r>
              <a:rPr lang="en-US" dirty="0" smtClean="0"/>
              <a:t>Earthquakes and famines</a:t>
            </a:r>
          </a:p>
          <a:p>
            <a:r>
              <a:rPr lang="en-US" dirty="0" smtClean="0"/>
              <a:t>“Those are just the beginning of the birth pains”</a:t>
            </a:r>
            <a:endParaRPr dirty="0"/>
          </a:p>
        </p:txBody>
      </p:sp>
    </p:spTree>
    <p:extLst>
      <p:ext uri="{BB962C8B-B14F-4D97-AF65-F5344CB8AC3E}">
        <p14:creationId xmlns:p14="http://schemas.microsoft.com/office/powerpoint/2010/main" val="2939813805"/>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13:9-13</a:t>
            </a:r>
            <a:endParaRPr dirty="0"/>
          </a:p>
        </p:txBody>
      </p:sp>
      <p:sp>
        <p:nvSpPr>
          <p:cNvPr id="3" name="Content Placeholder 2"/>
          <p:cNvSpPr>
            <a:spLocks noGrp="1"/>
          </p:cNvSpPr>
          <p:nvPr>
            <p:ph idx="1"/>
          </p:nvPr>
        </p:nvSpPr>
        <p:spPr/>
        <p:txBody>
          <a:bodyPr>
            <a:normAutofit/>
          </a:bodyPr>
          <a:lstStyle/>
          <a:p>
            <a:r>
              <a:rPr dirty="0"/>
              <a:t>Disciples will face arrest and </a:t>
            </a:r>
            <a:r>
              <a:rPr dirty="0" smtClean="0"/>
              <a:t>opposition</a:t>
            </a:r>
            <a:endParaRPr dirty="0"/>
          </a:p>
          <a:p>
            <a:r>
              <a:rPr dirty="0"/>
              <a:t>Persecution becomes an opportunity for </a:t>
            </a:r>
            <a:r>
              <a:rPr dirty="0" smtClean="0"/>
              <a:t>testimony</a:t>
            </a:r>
            <a:endParaRPr lang="en-US" dirty="0" smtClean="0"/>
          </a:p>
          <a:p>
            <a:pPr lvl="1"/>
            <a:r>
              <a:rPr lang="en-US" dirty="0" smtClean="0"/>
              <a:t>We see this with Paul towards the end of Acts</a:t>
            </a:r>
            <a:endParaRPr dirty="0"/>
          </a:p>
          <a:p>
            <a:r>
              <a:rPr dirty="0"/>
              <a:t>The Spirit provides words when believers </a:t>
            </a:r>
            <a:r>
              <a:rPr lang="en-US" dirty="0" smtClean="0"/>
              <a:t>witness</a:t>
            </a:r>
            <a:endParaRPr dirty="0"/>
          </a:p>
        </p:txBody>
      </p:sp>
    </p:spTree>
    <p:extLst>
      <p:ext uri="{BB962C8B-B14F-4D97-AF65-F5344CB8AC3E}">
        <p14:creationId xmlns:p14="http://schemas.microsoft.com/office/powerpoint/2010/main" val="2095515163"/>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13:9-13</a:t>
            </a:r>
            <a:endParaRPr dirty="0"/>
          </a:p>
        </p:txBody>
      </p:sp>
      <p:sp>
        <p:nvSpPr>
          <p:cNvPr id="3" name="Content Placeholder 2"/>
          <p:cNvSpPr>
            <a:spLocks noGrp="1"/>
          </p:cNvSpPr>
          <p:nvPr>
            <p:ph idx="1"/>
          </p:nvPr>
        </p:nvSpPr>
        <p:spPr/>
        <p:txBody>
          <a:bodyPr>
            <a:normAutofit/>
          </a:bodyPr>
          <a:lstStyle/>
          <a:p>
            <a:r>
              <a:rPr lang="en-US" dirty="0"/>
              <a:t>Loyalty to Christ may divide </a:t>
            </a:r>
            <a:r>
              <a:rPr lang="en-US" dirty="0" smtClean="0"/>
              <a:t>families but the </a:t>
            </a:r>
            <a:r>
              <a:rPr lang="en-US" dirty="0"/>
              <a:t>gospel </a:t>
            </a:r>
            <a:r>
              <a:rPr lang="en-US" dirty="0" smtClean="0"/>
              <a:t>and God demand our </a:t>
            </a:r>
            <a:r>
              <a:rPr lang="en-US" dirty="0"/>
              <a:t>ultimate </a:t>
            </a:r>
            <a:r>
              <a:rPr lang="en-US" dirty="0" smtClean="0"/>
              <a:t>allegiance</a:t>
            </a:r>
            <a:endParaRPr lang="en-US" dirty="0"/>
          </a:p>
          <a:p>
            <a:r>
              <a:rPr lang="en-US" dirty="0"/>
              <a:t>Endurance to the end is required for </a:t>
            </a:r>
            <a:r>
              <a:rPr lang="en-US" dirty="0" smtClean="0"/>
              <a:t>salvation</a:t>
            </a:r>
            <a:endParaRPr lang="en-US" dirty="0"/>
          </a:p>
          <a:p>
            <a:r>
              <a:rPr lang="en-US" dirty="0"/>
              <a:t>True discipleship counts the </a:t>
            </a:r>
            <a:r>
              <a:rPr lang="en-US" dirty="0" smtClean="0"/>
              <a:t>cost</a:t>
            </a:r>
            <a:endParaRPr lang="en-US" dirty="0"/>
          </a:p>
        </p:txBody>
      </p:sp>
    </p:spTree>
    <p:extLst>
      <p:ext uri="{BB962C8B-B14F-4D97-AF65-F5344CB8AC3E}">
        <p14:creationId xmlns:p14="http://schemas.microsoft.com/office/powerpoint/2010/main" val="2576975286"/>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Mark </a:t>
            </a:r>
            <a:r>
              <a:rPr lang="en-US" sz="2400" dirty="0" smtClean="0"/>
              <a:t>13:14-23</a:t>
            </a:r>
            <a:endParaRPr sz="2400" dirty="0"/>
          </a:p>
        </p:txBody>
      </p:sp>
      <p:sp>
        <p:nvSpPr>
          <p:cNvPr id="3" name="Content Placeholder 2"/>
          <p:cNvSpPr>
            <a:spLocks noGrp="1"/>
          </p:cNvSpPr>
          <p:nvPr>
            <p:ph idx="1"/>
          </p:nvPr>
        </p:nvSpPr>
        <p:spPr/>
        <p:txBody>
          <a:bodyPr>
            <a:normAutofit fontScale="92500" lnSpcReduction="20000"/>
          </a:bodyPr>
          <a:lstStyle/>
          <a:p>
            <a:r>
              <a:rPr lang="en-US" dirty="0" smtClean="0"/>
              <a:t>The Abomination of Desolation is a reference to Daniel 9:27, 11:31, and 12:11</a:t>
            </a:r>
          </a:p>
          <a:p>
            <a:pPr lvl="1"/>
            <a:r>
              <a:rPr lang="en-US" dirty="0" smtClean="0"/>
              <a:t>Jesus references this in Matthew 24:15, Matthew’s parallel passage to this chapter</a:t>
            </a:r>
          </a:p>
          <a:p>
            <a:pPr lvl="1"/>
            <a:r>
              <a:rPr lang="en-US" dirty="0" smtClean="0"/>
              <a:t>Each time Daniel uses the phrase, it’s an indication that a foreign power is going to destroy Jerusalem (and desecrate the Temple)</a:t>
            </a:r>
          </a:p>
          <a:p>
            <a:r>
              <a:rPr dirty="0" smtClean="0"/>
              <a:t>Jesus</a:t>
            </a:r>
            <a:r>
              <a:rPr lang="en-US" dirty="0" smtClean="0"/>
              <a:t>, then,</a:t>
            </a:r>
            <a:r>
              <a:rPr dirty="0" smtClean="0"/>
              <a:t> </a:t>
            </a:r>
            <a:r>
              <a:rPr dirty="0"/>
              <a:t>refers </a:t>
            </a:r>
            <a:r>
              <a:rPr lang="en-US" dirty="0" smtClean="0"/>
              <a:t>here </a:t>
            </a:r>
            <a:r>
              <a:rPr dirty="0" smtClean="0"/>
              <a:t>to </a:t>
            </a:r>
            <a:r>
              <a:rPr dirty="0"/>
              <a:t>a moment of decisive </a:t>
            </a:r>
            <a:r>
              <a:rPr dirty="0" smtClean="0"/>
              <a:t>judgment</a:t>
            </a:r>
            <a:r>
              <a:rPr lang="en-US" dirty="0" smtClean="0"/>
              <a:t> against Israel</a:t>
            </a:r>
          </a:p>
          <a:p>
            <a:pPr lvl="1"/>
            <a:r>
              <a:rPr lang="en-US" dirty="0" smtClean="0"/>
              <a:t>This is when Rome besieges Jerusalem in 70 A.D.</a:t>
            </a:r>
            <a:endParaRPr dirty="0"/>
          </a:p>
        </p:txBody>
      </p:sp>
    </p:spTree>
    <p:extLst>
      <p:ext uri="{BB962C8B-B14F-4D97-AF65-F5344CB8AC3E}">
        <p14:creationId xmlns:p14="http://schemas.microsoft.com/office/powerpoint/2010/main" val="4161580013"/>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Mark </a:t>
            </a:r>
            <a:r>
              <a:rPr lang="en-US" sz="2400" dirty="0" smtClean="0"/>
              <a:t>13:14-23</a:t>
            </a:r>
            <a:endParaRPr sz="2400" dirty="0"/>
          </a:p>
        </p:txBody>
      </p:sp>
      <p:sp>
        <p:nvSpPr>
          <p:cNvPr id="3" name="Content Placeholder 2"/>
          <p:cNvSpPr>
            <a:spLocks noGrp="1"/>
          </p:cNvSpPr>
          <p:nvPr>
            <p:ph idx="1"/>
          </p:nvPr>
        </p:nvSpPr>
        <p:spPr/>
        <p:txBody>
          <a:bodyPr>
            <a:normAutofit/>
          </a:bodyPr>
          <a:lstStyle/>
          <a:p>
            <a:r>
              <a:rPr lang="en-US" dirty="0"/>
              <a:t>Immediate action is required when the abomination is seen</a:t>
            </a:r>
          </a:p>
          <a:p>
            <a:r>
              <a:rPr lang="en-US" dirty="0"/>
              <a:t>Jesus uses dramatic imagery to describe </a:t>
            </a:r>
            <a:r>
              <a:rPr lang="en-US" dirty="0" smtClean="0"/>
              <a:t>upheaval</a:t>
            </a:r>
            <a:endParaRPr lang="en-US" dirty="0"/>
          </a:p>
          <a:p>
            <a:pPr lvl="1"/>
            <a:r>
              <a:rPr lang="en-US" dirty="0"/>
              <a:t>Such language reflects divine judgment and </a:t>
            </a:r>
            <a:r>
              <a:rPr lang="en-US" dirty="0" smtClean="0"/>
              <a:t>authority</a:t>
            </a:r>
          </a:p>
          <a:p>
            <a:r>
              <a:rPr lang="en-US" dirty="0" smtClean="0"/>
              <a:t>Jesus has now answered their 2 questions</a:t>
            </a:r>
            <a:endParaRPr lang="en-US" dirty="0"/>
          </a:p>
        </p:txBody>
      </p:sp>
    </p:spTree>
    <p:extLst>
      <p:ext uri="{BB962C8B-B14F-4D97-AF65-F5344CB8AC3E}">
        <p14:creationId xmlns:p14="http://schemas.microsoft.com/office/powerpoint/2010/main" val="2797285220"/>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13:24-27</a:t>
            </a:r>
            <a:endParaRPr dirty="0"/>
          </a:p>
        </p:txBody>
      </p:sp>
      <p:sp>
        <p:nvSpPr>
          <p:cNvPr id="3" name="Content Placeholder 2"/>
          <p:cNvSpPr>
            <a:spLocks noGrp="1"/>
          </p:cNvSpPr>
          <p:nvPr>
            <p:ph idx="1"/>
          </p:nvPr>
        </p:nvSpPr>
        <p:spPr/>
        <p:txBody>
          <a:bodyPr>
            <a:normAutofit/>
          </a:bodyPr>
          <a:lstStyle/>
          <a:p>
            <a:r>
              <a:rPr lang="en-US" dirty="0" smtClean="0"/>
              <a:t>This section is almost always seen as talking about Jesus coming back at the end of time</a:t>
            </a:r>
          </a:p>
          <a:p>
            <a:r>
              <a:rPr lang="en-US" dirty="0" smtClean="0"/>
              <a:t>Spoiler alert – that’s not what He’s talking about</a:t>
            </a:r>
          </a:p>
          <a:p>
            <a:r>
              <a:rPr lang="en-US" dirty="0" smtClean="0"/>
              <a:t>This is still in regard to Israel’s destruction at the hands of Rome in 70 A.D.</a:t>
            </a:r>
          </a:p>
        </p:txBody>
      </p:sp>
    </p:spTree>
    <p:extLst>
      <p:ext uri="{BB962C8B-B14F-4D97-AF65-F5344CB8AC3E}">
        <p14:creationId xmlns:p14="http://schemas.microsoft.com/office/powerpoint/2010/main" val="3251768426"/>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13:24-27</a:t>
            </a:r>
            <a:endParaRPr dirty="0"/>
          </a:p>
        </p:txBody>
      </p:sp>
      <p:sp>
        <p:nvSpPr>
          <p:cNvPr id="3" name="Content Placeholder 2"/>
          <p:cNvSpPr>
            <a:spLocks noGrp="1"/>
          </p:cNvSpPr>
          <p:nvPr>
            <p:ph idx="1"/>
          </p:nvPr>
        </p:nvSpPr>
        <p:spPr/>
        <p:txBody>
          <a:bodyPr>
            <a:normAutofit/>
          </a:bodyPr>
          <a:lstStyle/>
          <a:p>
            <a:r>
              <a:rPr lang="en-US" dirty="0" smtClean="0"/>
              <a:t>The language He uses (and quotes) Isaiah 13:9-13 (specifically verse 10)</a:t>
            </a:r>
          </a:p>
          <a:p>
            <a:pPr lvl="1"/>
            <a:r>
              <a:rPr lang="en-US" dirty="0" smtClean="0"/>
              <a:t>Isaiah 13 is a judgment brought on Babylon by God and has nothing to do with the return of Jesus</a:t>
            </a:r>
          </a:p>
          <a:p>
            <a:r>
              <a:rPr lang="en-US" dirty="0" smtClean="0"/>
              <a:t>This kind of language is used to describe how nations are judged, like Israel is about to be judged</a:t>
            </a:r>
          </a:p>
          <a:p>
            <a:r>
              <a:rPr lang="en-US" dirty="0" smtClean="0"/>
              <a:t>Also see Joel 2:10, 31; Jeremiah 4:23-25</a:t>
            </a:r>
          </a:p>
        </p:txBody>
      </p:sp>
    </p:spTree>
    <p:extLst>
      <p:ext uri="{BB962C8B-B14F-4D97-AF65-F5344CB8AC3E}">
        <p14:creationId xmlns:p14="http://schemas.microsoft.com/office/powerpoint/2010/main" val="2172864043"/>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13:24-27</a:t>
            </a:r>
            <a:endParaRPr dirty="0"/>
          </a:p>
        </p:txBody>
      </p:sp>
      <p:sp>
        <p:nvSpPr>
          <p:cNvPr id="3" name="Content Placeholder 2"/>
          <p:cNvSpPr>
            <a:spLocks noGrp="1"/>
          </p:cNvSpPr>
          <p:nvPr>
            <p:ph idx="1"/>
          </p:nvPr>
        </p:nvSpPr>
        <p:spPr/>
        <p:txBody>
          <a:bodyPr>
            <a:normAutofit/>
          </a:bodyPr>
          <a:lstStyle/>
          <a:p>
            <a:r>
              <a:rPr lang="en-US" dirty="0" smtClean="0"/>
              <a:t>And the Son of Man in the clouds?</a:t>
            </a:r>
          </a:p>
          <a:p>
            <a:pPr lvl="1"/>
            <a:r>
              <a:rPr lang="en-US" dirty="0" smtClean="0"/>
              <a:t>Jesus tells Caiaphas in Matthew 26:64 that he “will see the Son of Man sitting at the right hand of power, and coming on the clouds of Heaven”</a:t>
            </a:r>
          </a:p>
          <a:p>
            <a:pPr lvl="1"/>
            <a:r>
              <a:rPr lang="en-US" dirty="0" smtClean="0"/>
              <a:t>Refers to Daniel 7:13-14 where Jesus receives authority from God</a:t>
            </a:r>
          </a:p>
          <a:p>
            <a:r>
              <a:rPr lang="en-US" dirty="0" smtClean="0"/>
              <a:t>That imagery also doesn’t necessitate the end of time – it also implies judgment</a:t>
            </a:r>
          </a:p>
        </p:txBody>
      </p:sp>
    </p:spTree>
    <p:extLst>
      <p:ext uri="{BB962C8B-B14F-4D97-AF65-F5344CB8AC3E}">
        <p14:creationId xmlns:p14="http://schemas.microsoft.com/office/powerpoint/2010/main" val="92267972"/>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13:24-27</a:t>
            </a:r>
            <a:endParaRPr dirty="0"/>
          </a:p>
        </p:txBody>
      </p:sp>
      <p:sp>
        <p:nvSpPr>
          <p:cNvPr id="3" name="Content Placeholder 2"/>
          <p:cNvSpPr>
            <a:spLocks noGrp="1"/>
          </p:cNvSpPr>
          <p:nvPr>
            <p:ph idx="1"/>
          </p:nvPr>
        </p:nvSpPr>
        <p:spPr/>
        <p:txBody>
          <a:bodyPr>
            <a:normAutofit/>
          </a:bodyPr>
          <a:lstStyle/>
          <a:p>
            <a:r>
              <a:rPr lang="en-US" dirty="0" smtClean="0"/>
              <a:t>Lastly, Jesus says that the angels will gather up the people of God from the 4 winds, the ends of the earth to the end of heaven</a:t>
            </a:r>
          </a:p>
          <a:p>
            <a:pPr lvl="1"/>
            <a:r>
              <a:rPr lang="en-US" dirty="0" smtClean="0"/>
              <a:t>God will gather His people from everywhere</a:t>
            </a:r>
          </a:p>
          <a:p>
            <a:r>
              <a:rPr lang="en-US" dirty="0" smtClean="0"/>
              <a:t>Many places where this imagery is that doesn’t necessitate the end of time</a:t>
            </a:r>
          </a:p>
          <a:p>
            <a:pPr lvl="1"/>
            <a:r>
              <a:rPr lang="en-US" dirty="0" smtClean="0"/>
              <a:t>Deuteronomy 30:3-4; Jeremiah 32:37; Ezekiel 36:24</a:t>
            </a:r>
          </a:p>
        </p:txBody>
      </p:sp>
    </p:spTree>
    <p:extLst>
      <p:ext uri="{BB962C8B-B14F-4D97-AF65-F5344CB8AC3E}">
        <p14:creationId xmlns:p14="http://schemas.microsoft.com/office/powerpoint/2010/main" val="212555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1:12-13</a:t>
            </a:r>
            <a:endParaRPr lang="en-US" dirty="0"/>
          </a:p>
        </p:txBody>
      </p:sp>
      <p:sp>
        <p:nvSpPr>
          <p:cNvPr id="5" name="Content Placeholder 4"/>
          <p:cNvSpPr>
            <a:spLocks noGrp="1"/>
          </p:cNvSpPr>
          <p:nvPr>
            <p:ph idx="1"/>
          </p:nvPr>
        </p:nvSpPr>
        <p:spPr>
          <a:xfrm>
            <a:off x="2392106" y="1131886"/>
            <a:ext cx="6304935" cy="3545497"/>
          </a:xfrm>
        </p:spPr>
        <p:txBody>
          <a:bodyPr>
            <a:normAutofit lnSpcReduction="10000"/>
          </a:bodyPr>
          <a:lstStyle/>
          <a:p>
            <a:r>
              <a:rPr lang="en-US" dirty="0" smtClean="0"/>
              <a:t>Immediately after His baptism, Jesus is taken by the Spirit into the wilderness, where He is tempted by Satan for 40 days</a:t>
            </a:r>
          </a:p>
          <a:p>
            <a:pPr lvl="1"/>
            <a:r>
              <a:rPr lang="en-US" dirty="0" smtClean="0"/>
              <a:t>Not a random number</a:t>
            </a:r>
          </a:p>
          <a:p>
            <a:pPr lvl="1"/>
            <a:r>
              <a:rPr lang="en-US" dirty="0" smtClean="0"/>
              <a:t>Israel wanders the desert for 40 </a:t>
            </a:r>
            <a:r>
              <a:rPr lang="en-US" dirty="0" err="1" smtClean="0"/>
              <a:t>yrs</a:t>
            </a:r>
            <a:r>
              <a:rPr lang="en-US" dirty="0" smtClean="0"/>
              <a:t> (Deuteronomy 8:2)</a:t>
            </a:r>
          </a:p>
          <a:p>
            <a:pPr lvl="1"/>
            <a:r>
              <a:rPr lang="en-US" dirty="0" smtClean="0"/>
              <a:t>Moses on Sinai for 40 days (Exodus 34:28)</a:t>
            </a:r>
          </a:p>
          <a:p>
            <a:pPr lvl="1"/>
            <a:r>
              <a:rPr lang="en-US" dirty="0" smtClean="0"/>
              <a:t>Elijah led to </a:t>
            </a:r>
            <a:r>
              <a:rPr lang="en-US" dirty="0" err="1" smtClean="0"/>
              <a:t>Horeb</a:t>
            </a:r>
            <a:r>
              <a:rPr lang="en-US" dirty="0" smtClean="0"/>
              <a:t> for 40 days (1 Kings 19:8)</a:t>
            </a:r>
            <a:endParaRPr lang="en-US" dirty="0"/>
          </a:p>
        </p:txBody>
      </p:sp>
    </p:spTree>
    <p:extLst>
      <p:ext uri="{BB962C8B-B14F-4D97-AF65-F5344CB8AC3E}">
        <p14:creationId xmlns:p14="http://schemas.microsoft.com/office/powerpoint/2010/main" val="2022174895"/>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13:24-27</a:t>
            </a:r>
            <a:endParaRPr dirty="0"/>
          </a:p>
        </p:txBody>
      </p:sp>
      <p:sp>
        <p:nvSpPr>
          <p:cNvPr id="3" name="Content Placeholder 2"/>
          <p:cNvSpPr>
            <a:spLocks noGrp="1"/>
          </p:cNvSpPr>
          <p:nvPr>
            <p:ph idx="1"/>
          </p:nvPr>
        </p:nvSpPr>
        <p:spPr/>
        <p:txBody>
          <a:bodyPr>
            <a:normAutofit/>
          </a:bodyPr>
          <a:lstStyle/>
          <a:p>
            <a:r>
              <a:rPr lang="en-US" dirty="0" smtClean="0"/>
              <a:t>To wrap up, this section is commonly explained to mean Jesus’s second coming, but there’s nothing Jesus says that must mean that</a:t>
            </a:r>
          </a:p>
          <a:p>
            <a:r>
              <a:rPr lang="en-US" dirty="0" smtClean="0"/>
              <a:t>Because He’s answering a question of “When is the Temple going to be destroyed?”, it makes more sense that this is related to Jerusalem’s destruction in 70 A.D. when the Temple </a:t>
            </a:r>
            <a:r>
              <a:rPr lang="en-US" smtClean="0"/>
              <a:t>is destroyed</a:t>
            </a:r>
            <a:endParaRPr lang="en-US" dirty="0" smtClean="0"/>
          </a:p>
        </p:txBody>
      </p:sp>
    </p:spTree>
    <p:extLst>
      <p:ext uri="{BB962C8B-B14F-4D97-AF65-F5344CB8AC3E}">
        <p14:creationId xmlns:p14="http://schemas.microsoft.com/office/powerpoint/2010/main" val="1419751712"/>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13:28-32</a:t>
            </a:r>
            <a:endParaRPr dirty="0"/>
          </a:p>
        </p:txBody>
      </p:sp>
      <p:sp>
        <p:nvSpPr>
          <p:cNvPr id="3" name="Content Placeholder 2"/>
          <p:cNvSpPr>
            <a:spLocks noGrp="1"/>
          </p:cNvSpPr>
          <p:nvPr>
            <p:ph idx="1"/>
          </p:nvPr>
        </p:nvSpPr>
        <p:spPr/>
        <p:txBody>
          <a:bodyPr>
            <a:normAutofit fontScale="92500" lnSpcReduction="10000"/>
          </a:bodyPr>
          <a:lstStyle/>
          <a:p>
            <a:r>
              <a:rPr dirty="0"/>
              <a:t>Jesus teaches discernment through a simple </a:t>
            </a:r>
            <a:r>
              <a:rPr dirty="0" smtClean="0"/>
              <a:t>illustration</a:t>
            </a:r>
            <a:endParaRPr lang="en-US" dirty="0" smtClean="0"/>
          </a:p>
          <a:p>
            <a:pPr lvl="1"/>
            <a:r>
              <a:rPr lang="en-US" dirty="0" smtClean="0"/>
              <a:t>You know summer is near when the fig tree’s leaves sprout</a:t>
            </a:r>
          </a:p>
          <a:p>
            <a:pPr lvl="1"/>
            <a:r>
              <a:rPr lang="en-US" dirty="0" smtClean="0"/>
              <a:t>You’ll know that I can return when you see these things happen</a:t>
            </a:r>
            <a:endParaRPr dirty="0"/>
          </a:p>
          <a:p>
            <a:r>
              <a:rPr dirty="0"/>
              <a:t>Signs point to nearness, not exact </a:t>
            </a:r>
            <a:r>
              <a:rPr dirty="0" smtClean="0"/>
              <a:t>timing</a:t>
            </a:r>
            <a:endParaRPr lang="en-US" dirty="0" smtClean="0"/>
          </a:p>
          <a:p>
            <a:r>
              <a:rPr lang="en-US" dirty="0" smtClean="0"/>
              <a:t>Important to understand that Jesus saying Jerusalem and the Temple being destroyed had to happen before He could return, but that doesn’t mean it has to happen immediately after</a:t>
            </a:r>
            <a:endParaRPr dirty="0"/>
          </a:p>
        </p:txBody>
      </p:sp>
    </p:spTree>
    <p:extLst>
      <p:ext uri="{BB962C8B-B14F-4D97-AF65-F5344CB8AC3E}">
        <p14:creationId xmlns:p14="http://schemas.microsoft.com/office/powerpoint/2010/main" val="3173025044"/>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13:33-36</a:t>
            </a:r>
            <a:endParaRPr dirty="0"/>
          </a:p>
        </p:txBody>
      </p:sp>
      <p:sp>
        <p:nvSpPr>
          <p:cNvPr id="3" name="Content Placeholder 2"/>
          <p:cNvSpPr>
            <a:spLocks noGrp="1"/>
          </p:cNvSpPr>
          <p:nvPr>
            <p:ph idx="1"/>
          </p:nvPr>
        </p:nvSpPr>
        <p:spPr/>
        <p:txBody>
          <a:bodyPr>
            <a:normAutofit fontScale="92500" lnSpcReduction="10000"/>
          </a:bodyPr>
          <a:lstStyle/>
          <a:p>
            <a:r>
              <a:rPr dirty="0"/>
              <a:t>Jesus emphasizes uncertainty of exact </a:t>
            </a:r>
            <a:r>
              <a:rPr dirty="0" smtClean="0"/>
              <a:t>timing</a:t>
            </a:r>
            <a:endParaRPr dirty="0"/>
          </a:p>
          <a:p>
            <a:pPr lvl="1"/>
            <a:r>
              <a:rPr lang="en-US" dirty="0" smtClean="0"/>
              <a:t>The angels and e</a:t>
            </a:r>
            <a:r>
              <a:rPr dirty="0" smtClean="0"/>
              <a:t>ven </a:t>
            </a:r>
            <a:r>
              <a:rPr lang="en-US" dirty="0" smtClean="0"/>
              <a:t>He doesn’t know</a:t>
            </a:r>
          </a:p>
          <a:p>
            <a:pPr lvl="1"/>
            <a:r>
              <a:rPr lang="en-US" dirty="0" smtClean="0"/>
              <a:t>Only God the Father knows</a:t>
            </a:r>
            <a:endParaRPr dirty="0"/>
          </a:p>
          <a:p>
            <a:r>
              <a:rPr lang="en-US" dirty="0" smtClean="0"/>
              <a:t>Gives a very short example</a:t>
            </a:r>
          </a:p>
          <a:p>
            <a:pPr lvl="1"/>
            <a:r>
              <a:rPr lang="en-US" dirty="0" smtClean="0"/>
              <a:t>If the master leaves, the slaves must be ready for his return at any time</a:t>
            </a:r>
          </a:p>
          <a:p>
            <a:r>
              <a:rPr lang="en-US" dirty="0" smtClean="0"/>
              <a:t>While He’s not talking about His second coming, we need to be ready </a:t>
            </a:r>
            <a:r>
              <a:rPr lang="en-US" smtClean="0"/>
              <a:t>for that too </a:t>
            </a:r>
            <a:r>
              <a:rPr lang="en-US" dirty="0" smtClean="0"/>
              <a:t>because He IS coming back</a:t>
            </a:r>
            <a:endParaRPr dirty="0"/>
          </a:p>
        </p:txBody>
      </p:sp>
    </p:spTree>
    <p:extLst>
      <p:ext uri="{BB962C8B-B14F-4D97-AF65-F5344CB8AC3E}">
        <p14:creationId xmlns:p14="http://schemas.microsoft.com/office/powerpoint/2010/main" val="2168666337"/>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187" y="3200400"/>
            <a:ext cx="7978878" cy="892272"/>
          </a:xfrm>
        </p:spPr>
        <p:txBody>
          <a:bodyPr>
            <a:normAutofit fontScale="90000"/>
          </a:bodyPr>
          <a:lstStyle/>
          <a:p>
            <a:r>
              <a:rPr lang="en-US" dirty="0" smtClean="0"/>
              <a:t>Study of Mark</a:t>
            </a:r>
            <a:endParaRPr lang="en-US" dirty="0"/>
          </a:p>
        </p:txBody>
      </p:sp>
      <p:sp>
        <p:nvSpPr>
          <p:cNvPr id="3" name="Subtitle 2"/>
          <p:cNvSpPr>
            <a:spLocks noGrp="1"/>
          </p:cNvSpPr>
          <p:nvPr>
            <p:ph type="subTitle" idx="1"/>
          </p:nvPr>
        </p:nvSpPr>
        <p:spPr>
          <a:xfrm>
            <a:off x="678426" y="4055800"/>
            <a:ext cx="7875639" cy="730043"/>
          </a:xfrm>
        </p:spPr>
        <p:txBody>
          <a:bodyPr/>
          <a:lstStyle/>
          <a:p>
            <a:r>
              <a:rPr lang="en-US" dirty="0" smtClean="0"/>
              <a:t>Chapter 14</a:t>
            </a:r>
            <a:endParaRPr lang="en-US" dirty="0"/>
          </a:p>
        </p:txBody>
      </p:sp>
    </p:spTree>
    <p:extLst>
      <p:ext uri="{BB962C8B-B14F-4D97-AF65-F5344CB8AC3E}">
        <p14:creationId xmlns:p14="http://schemas.microsoft.com/office/powerpoint/2010/main" val="4007202927"/>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14:1-2</a:t>
            </a:r>
            <a:endParaRPr dirty="0"/>
          </a:p>
        </p:txBody>
      </p:sp>
      <p:sp>
        <p:nvSpPr>
          <p:cNvPr id="3" name="Content Placeholder 2"/>
          <p:cNvSpPr>
            <a:spLocks noGrp="1"/>
          </p:cNvSpPr>
          <p:nvPr>
            <p:ph idx="1"/>
          </p:nvPr>
        </p:nvSpPr>
        <p:spPr/>
        <p:txBody>
          <a:bodyPr>
            <a:normAutofit/>
          </a:bodyPr>
          <a:lstStyle/>
          <a:p>
            <a:r>
              <a:rPr lang="en-US" dirty="0" smtClean="0"/>
              <a:t>Brings us to the final hours before Jesus’s crucifixion</a:t>
            </a:r>
          </a:p>
          <a:p>
            <a:r>
              <a:rPr lang="en-US" dirty="0" smtClean="0"/>
              <a:t>The religious leaders are plotting to kill Jesus after the Passover</a:t>
            </a:r>
          </a:p>
          <a:p>
            <a:r>
              <a:rPr lang="en-US" dirty="0" smtClean="0"/>
              <a:t>God’s </a:t>
            </a:r>
            <a:r>
              <a:rPr lang="en-US" dirty="0"/>
              <a:t>plan unfolds </a:t>
            </a:r>
            <a:r>
              <a:rPr lang="en-US" dirty="0" smtClean="0"/>
              <a:t>despite this plotting</a:t>
            </a:r>
            <a:endParaRPr lang="en-US" dirty="0"/>
          </a:p>
        </p:txBody>
      </p:sp>
    </p:spTree>
    <p:extLst>
      <p:ext uri="{BB962C8B-B14F-4D97-AF65-F5344CB8AC3E}">
        <p14:creationId xmlns:p14="http://schemas.microsoft.com/office/powerpoint/2010/main" val="2763373362"/>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14:3-9</a:t>
            </a:r>
            <a:endParaRPr dirty="0"/>
          </a:p>
        </p:txBody>
      </p:sp>
      <p:sp>
        <p:nvSpPr>
          <p:cNvPr id="3" name="Content Placeholder 2"/>
          <p:cNvSpPr>
            <a:spLocks noGrp="1"/>
          </p:cNvSpPr>
          <p:nvPr>
            <p:ph idx="1"/>
          </p:nvPr>
        </p:nvSpPr>
        <p:spPr/>
        <p:txBody>
          <a:bodyPr>
            <a:normAutofit/>
          </a:bodyPr>
          <a:lstStyle/>
          <a:p>
            <a:r>
              <a:rPr dirty="0"/>
              <a:t>A woman anoints Jesus with expensive </a:t>
            </a:r>
            <a:r>
              <a:rPr dirty="0" smtClean="0"/>
              <a:t>perfume</a:t>
            </a:r>
            <a:endParaRPr lang="en-US" dirty="0" smtClean="0"/>
          </a:p>
          <a:p>
            <a:pPr lvl="1"/>
            <a:r>
              <a:rPr lang="en-US" dirty="0" smtClean="0"/>
              <a:t>John has a similar account in John 12, but names the woman as Mary, the sister of Lazarus, and it happens in their home</a:t>
            </a:r>
            <a:endParaRPr dirty="0"/>
          </a:p>
          <a:p>
            <a:r>
              <a:rPr dirty="0"/>
              <a:t>Her act is criticized as wasteful by </a:t>
            </a:r>
            <a:r>
              <a:rPr dirty="0" smtClean="0"/>
              <a:t>others</a:t>
            </a:r>
            <a:endParaRPr lang="en-US" dirty="0" smtClean="0"/>
          </a:p>
          <a:p>
            <a:pPr lvl="1"/>
            <a:r>
              <a:rPr lang="en-US" dirty="0" smtClean="0"/>
              <a:t>John says it was Judas who objected to this “waste” because he was stealing from the purse</a:t>
            </a:r>
            <a:endParaRPr dirty="0"/>
          </a:p>
        </p:txBody>
      </p:sp>
    </p:spTree>
    <p:extLst>
      <p:ext uri="{BB962C8B-B14F-4D97-AF65-F5344CB8AC3E}">
        <p14:creationId xmlns:p14="http://schemas.microsoft.com/office/powerpoint/2010/main" val="1442947925"/>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14:3-9</a:t>
            </a:r>
            <a:endParaRPr dirty="0"/>
          </a:p>
        </p:txBody>
      </p:sp>
      <p:sp>
        <p:nvSpPr>
          <p:cNvPr id="3" name="Content Placeholder 2"/>
          <p:cNvSpPr>
            <a:spLocks noGrp="1"/>
          </p:cNvSpPr>
          <p:nvPr>
            <p:ph idx="1"/>
          </p:nvPr>
        </p:nvSpPr>
        <p:spPr/>
        <p:txBody>
          <a:bodyPr>
            <a:normAutofit/>
          </a:bodyPr>
          <a:lstStyle/>
          <a:p>
            <a:r>
              <a:rPr dirty="0" smtClean="0"/>
              <a:t>Jesus </a:t>
            </a:r>
            <a:r>
              <a:rPr dirty="0"/>
              <a:t>defends her, recognizing true </a:t>
            </a:r>
            <a:r>
              <a:rPr dirty="0" smtClean="0"/>
              <a:t>devotion</a:t>
            </a:r>
            <a:endParaRPr dirty="0"/>
          </a:p>
          <a:p>
            <a:pPr lvl="1"/>
            <a:r>
              <a:rPr dirty="0"/>
              <a:t>Love for Christ is never </a:t>
            </a:r>
            <a:r>
              <a:rPr dirty="0" smtClean="0"/>
              <a:t>wasted</a:t>
            </a:r>
            <a:endParaRPr lang="en-US" dirty="0" smtClean="0"/>
          </a:p>
          <a:p>
            <a:r>
              <a:rPr lang="en-US" dirty="0" smtClean="0"/>
              <a:t>He points out that they’ll always have the poor, but He will only be there a little while longer</a:t>
            </a:r>
          </a:p>
          <a:p>
            <a:endParaRPr dirty="0"/>
          </a:p>
        </p:txBody>
      </p:sp>
    </p:spTree>
    <p:extLst>
      <p:ext uri="{BB962C8B-B14F-4D97-AF65-F5344CB8AC3E}">
        <p14:creationId xmlns:p14="http://schemas.microsoft.com/office/powerpoint/2010/main" val="953665934"/>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14:3-9</a:t>
            </a:r>
            <a:endParaRPr dirty="0"/>
          </a:p>
        </p:txBody>
      </p:sp>
      <p:sp>
        <p:nvSpPr>
          <p:cNvPr id="3" name="Content Placeholder 2"/>
          <p:cNvSpPr>
            <a:spLocks noGrp="1"/>
          </p:cNvSpPr>
          <p:nvPr>
            <p:ph idx="1"/>
          </p:nvPr>
        </p:nvSpPr>
        <p:spPr/>
        <p:txBody>
          <a:bodyPr>
            <a:normAutofit/>
          </a:bodyPr>
          <a:lstStyle/>
          <a:p>
            <a:r>
              <a:rPr lang="en-US" dirty="0"/>
              <a:t>Jesus </a:t>
            </a:r>
            <a:r>
              <a:rPr lang="en-US" dirty="0" smtClean="0"/>
              <a:t>also explains </a:t>
            </a:r>
            <a:r>
              <a:rPr lang="en-US" dirty="0"/>
              <a:t>the anointing as preparation for His </a:t>
            </a:r>
            <a:r>
              <a:rPr lang="en-US" dirty="0" smtClean="0"/>
              <a:t>burial</a:t>
            </a:r>
            <a:endParaRPr lang="en-US" dirty="0"/>
          </a:p>
          <a:p>
            <a:pPr lvl="1"/>
            <a:r>
              <a:rPr lang="en-US" dirty="0"/>
              <a:t>While others misunderstand, this act honors </a:t>
            </a:r>
            <a:r>
              <a:rPr lang="en-US" dirty="0" smtClean="0"/>
              <a:t>the sacrifice He’s about to make</a:t>
            </a:r>
          </a:p>
          <a:p>
            <a:r>
              <a:rPr lang="en-US" dirty="0" smtClean="0"/>
              <a:t>Finally, he adds that she will always be remembered for this act (and she is!)</a:t>
            </a:r>
            <a:endParaRPr lang="en-US" dirty="0"/>
          </a:p>
          <a:p>
            <a:endParaRPr dirty="0"/>
          </a:p>
        </p:txBody>
      </p:sp>
    </p:spTree>
    <p:extLst>
      <p:ext uri="{BB962C8B-B14F-4D97-AF65-F5344CB8AC3E}">
        <p14:creationId xmlns:p14="http://schemas.microsoft.com/office/powerpoint/2010/main" val="1188714151"/>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14:10-11</a:t>
            </a:r>
            <a:endParaRPr dirty="0"/>
          </a:p>
        </p:txBody>
      </p:sp>
      <p:sp>
        <p:nvSpPr>
          <p:cNvPr id="3" name="Content Placeholder 2"/>
          <p:cNvSpPr>
            <a:spLocks noGrp="1"/>
          </p:cNvSpPr>
          <p:nvPr>
            <p:ph idx="1"/>
          </p:nvPr>
        </p:nvSpPr>
        <p:spPr/>
        <p:txBody>
          <a:bodyPr>
            <a:normAutofit/>
          </a:bodyPr>
          <a:lstStyle/>
          <a:p>
            <a:r>
              <a:rPr lang="en-US" dirty="0" smtClean="0"/>
              <a:t>Judas leaves there to visit the chief priests to betray Jesus</a:t>
            </a:r>
          </a:p>
          <a:p>
            <a:r>
              <a:rPr lang="en-US" dirty="0" smtClean="0"/>
              <a:t>Many people want to connect this to the anointing that just happened</a:t>
            </a:r>
          </a:p>
          <a:p>
            <a:r>
              <a:rPr lang="en-US" dirty="0" smtClean="0"/>
              <a:t>That might have been part of why Judas does this, but his ultimate motivation is greed, pure and simple</a:t>
            </a:r>
            <a:endParaRPr lang="en-US" dirty="0"/>
          </a:p>
          <a:p>
            <a:endParaRPr dirty="0"/>
          </a:p>
        </p:txBody>
      </p:sp>
    </p:spTree>
    <p:extLst>
      <p:ext uri="{BB962C8B-B14F-4D97-AF65-F5344CB8AC3E}">
        <p14:creationId xmlns:p14="http://schemas.microsoft.com/office/powerpoint/2010/main" val="3631678273"/>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14:10-11</a:t>
            </a:r>
            <a:endParaRPr dirty="0"/>
          </a:p>
        </p:txBody>
      </p:sp>
      <p:sp>
        <p:nvSpPr>
          <p:cNvPr id="3" name="Content Placeholder 2"/>
          <p:cNvSpPr>
            <a:spLocks noGrp="1"/>
          </p:cNvSpPr>
          <p:nvPr>
            <p:ph idx="1"/>
          </p:nvPr>
        </p:nvSpPr>
        <p:spPr/>
        <p:txBody>
          <a:bodyPr>
            <a:normAutofit/>
          </a:bodyPr>
          <a:lstStyle/>
          <a:p>
            <a:r>
              <a:rPr lang="en-US" dirty="0" smtClean="0"/>
              <a:t>Judas leaves there to visit the chief priests to betray Jesus</a:t>
            </a:r>
          </a:p>
          <a:p>
            <a:r>
              <a:rPr lang="en-US" dirty="0" smtClean="0"/>
              <a:t>Many people want to connect this to the anointing that just happened</a:t>
            </a:r>
          </a:p>
          <a:p>
            <a:r>
              <a:rPr lang="en-US" dirty="0" smtClean="0"/>
              <a:t>That might be part of why Judas does this, but his ultimate motivation is greed, pure and simple</a:t>
            </a:r>
            <a:endParaRPr lang="en-US" dirty="0"/>
          </a:p>
          <a:p>
            <a:endParaRPr dirty="0"/>
          </a:p>
        </p:txBody>
      </p:sp>
    </p:spTree>
    <p:extLst>
      <p:ext uri="{BB962C8B-B14F-4D97-AF65-F5344CB8AC3E}">
        <p14:creationId xmlns:p14="http://schemas.microsoft.com/office/powerpoint/2010/main" val="11074823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1:12-13</a:t>
            </a:r>
            <a:endParaRPr lang="en-US" dirty="0"/>
          </a:p>
        </p:txBody>
      </p:sp>
      <p:sp>
        <p:nvSpPr>
          <p:cNvPr id="5" name="Content Placeholder 4"/>
          <p:cNvSpPr>
            <a:spLocks noGrp="1"/>
          </p:cNvSpPr>
          <p:nvPr>
            <p:ph idx="1"/>
          </p:nvPr>
        </p:nvSpPr>
        <p:spPr>
          <a:xfrm>
            <a:off x="2392106" y="1131886"/>
            <a:ext cx="6304935" cy="3545497"/>
          </a:xfrm>
        </p:spPr>
        <p:txBody>
          <a:bodyPr>
            <a:normAutofit fontScale="92500"/>
          </a:bodyPr>
          <a:lstStyle/>
          <a:p>
            <a:r>
              <a:rPr lang="en-US" dirty="0" smtClean="0"/>
              <a:t>Immediately after His baptism, Jesus is taken by the Spirit into the wilderness, where He is tempted by Satan for 40 days</a:t>
            </a:r>
          </a:p>
          <a:p>
            <a:pPr lvl="1"/>
            <a:r>
              <a:rPr lang="en-US" dirty="0" smtClean="0"/>
              <a:t>Furthermore, Jesus isn’t just tempted for 40 days</a:t>
            </a:r>
          </a:p>
          <a:p>
            <a:pPr lvl="1"/>
            <a:r>
              <a:rPr lang="en-US" dirty="0" smtClean="0"/>
              <a:t>Specifically mentions that Satan did the tempting </a:t>
            </a:r>
          </a:p>
          <a:p>
            <a:pPr lvl="2"/>
            <a:r>
              <a:rPr lang="en-US" dirty="0" smtClean="0"/>
              <a:t>Matthew, Mark, and Luke all mention Satan as doing the tempting</a:t>
            </a:r>
          </a:p>
          <a:p>
            <a:pPr lvl="2"/>
            <a:r>
              <a:rPr lang="en-US" dirty="0" smtClean="0"/>
              <a:t>John doesn’t include this narrative in his gospel</a:t>
            </a:r>
            <a:endParaRPr lang="en-US" dirty="0"/>
          </a:p>
        </p:txBody>
      </p:sp>
    </p:spTree>
    <p:extLst>
      <p:ext uri="{BB962C8B-B14F-4D97-AF65-F5344CB8AC3E}">
        <p14:creationId xmlns:p14="http://schemas.microsoft.com/office/powerpoint/2010/main" val="3778202627"/>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14:10-11</a:t>
            </a:r>
            <a:endParaRPr dirty="0"/>
          </a:p>
        </p:txBody>
      </p:sp>
      <p:sp>
        <p:nvSpPr>
          <p:cNvPr id="3" name="Content Placeholder 2"/>
          <p:cNvSpPr>
            <a:spLocks noGrp="1"/>
          </p:cNvSpPr>
          <p:nvPr>
            <p:ph idx="1"/>
          </p:nvPr>
        </p:nvSpPr>
        <p:spPr/>
        <p:txBody>
          <a:bodyPr>
            <a:normAutofit/>
          </a:bodyPr>
          <a:lstStyle/>
          <a:p>
            <a:r>
              <a:rPr lang="en-US" dirty="0" smtClean="0"/>
              <a:t>The chief priests were excited to have “turned” one of Jesus’s twelve apostles to their cause</a:t>
            </a:r>
          </a:p>
          <a:p>
            <a:r>
              <a:rPr lang="en-US" dirty="0" smtClean="0"/>
              <a:t>Promised him money (30 pieces of silver, we find out in Matthew 26)</a:t>
            </a:r>
          </a:p>
          <a:p>
            <a:pPr lvl="1"/>
            <a:r>
              <a:rPr lang="en-US" dirty="0" smtClean="0"/>
              <a:t>This is about 4 months wages</a:t>
            </a:r>
            <a:endParaRPr lang="en-US" dirty="0"/>
          </a:p>
          <a:p>
            <a:r>
              <a:rPr lang="en-US" dirty="0" smtClean="0"/>
              <a:t>He started looking for an opportunity to betray Jesus</a:t>
            </a:r>
            <a:endParaRPr dirty="0"/>
          </a:p>
        </p:txBody>
      </p:sp>
    </p:spTree>
    <p:extLst>
      <p:ext uri="{BB962C8B-B14F-4D97-AF65-F5344CB8AC3E}">
        <p14:creationId xmlns:p14="http://schemas.microsoft.com/office/powerpoint/2010/main" val="1069093170"/>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14:12-16</a:t>
            </a:r>
            <a:endParaRPr dirty="0"/>
          </a:p>
        </p:txBody>
      </p:sp>
      <p:sp>
        <p:nvSpPr>
          <p:cNvPr id="3" name="Content Placeholder 2"/>
          <p:cNvSpPr>
            <a:spLocks noGrp="1"/>
          </p:cNvSpPr>
          <p:nvPr>
            <p:ph idx="1"/>
          </p:nvPr>
        </p:nvSpPr>
        <p:spPr/>
        <p:txBody>
          <a:bodyPr>
            <a:normAutofit/>
          </a:bodyPr>
          <a:lstStyle/>
          <a:p>
            <a:r>
              <a:rPr dirty="0" smtClean="0"/>
              <a:t>Jesus </a:t>
            </a:r>
            <a:r>
              <a:rPr dirty="0"/>
              <a:t>deliberately prepares for the Passover </a:t>
            </a:r>
            <a:r>
              <a:rPr dirty="0" smtClean="0"/>
              <a:t>meal</a:t>
            </a:r>
            <a:endParaRPr dirty="0"/>
          </a:p>
          <a:p>
            <a:pPr lvl="1"/>
            <a:r>
              <a:rPr dirty="0"/>
              <a:t>Nothing in the final hours happens by </a:t>
            </a:r>
            <a:r>
              <a:rPr dirty="0" smtClean="0"/>
              <a:t>accident</a:t>
            </a:r>
            <a:endParaRPr lang="en-US" dirty="0" smtClean="0"/>
          </a:p>
          <a:p>
            <a:pPr lvl="1"/>
            <a:r>
              <a:rPr lang="en-US" dirty="0" smtClean="0"/>
              <a:t>Jesus might have planned it out, or this might be miraculous </a:t>
            </a:r>
          </a:p>
          <a:p>
            <a:pPr lvl="1"/>
            <a:r>
              <a:rPr lang="en-US" dirty="0" smtClean="0"/>
              <a:t>Not unlike the triumphal entry colt</a:t>
            </a:r>
            <a:endParaRPr dirty="0"/>
          </a:p>
          <a:p>
            <a:r>
              <a:rPr lang="en-US" dirty="0" smtClean="0"/>
              <a:t>His p</a:t>
            </a:r>
            <a:r>
              <a:rPr dirty="0" smtClean="0"/>
              <a:t>reparation </a:t>
            </a:r>
            <a:r>
              <a:rPr dirty="0"/>
              <a:t>reveals </a:t>
            </a:r>
            <a:r>
              <a:rPr dirty="0" smtClean="0"/>
              <a:t>Jesus’</a:t>
            </a:r>
            <a:r>
              <a:rPr lang="en-US" dirty="0" smtClean="0"/>
              <a:t>s</a:t>
            </a:r>
            <a:r>
              <a:rPr dirty="0" smtClean="0"/>
              <a:t> </a:t>
            </a:r>
            <a:r>
              <a:rPr dirty="0"/>
              <a:t>awareness and control of </a:t>
            </a:r>
            <a:r>
              <a:rPr dirty="0" smtClean="0"/>
              <a:t>events</a:t>
            </a:r>
            <a:endParaRPr dirty="0"/>
          </a:p>
        </p:txBody>
      </p:sp>
    </p:spTree>
    <p:extLst>
      <p:ext uri="{BB962C8B-B14F-4D97-AF65-F5344CB8AC3E}">
        <p14:creationId xmlns:p14="http://schemas.microsoft.com/office/powerpoint/2010/main" val="1608373835"/>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14:17-22</a:t>
            </a:r>
            <a:endParaRPr dirty="0"/>
          </a:p>
        </p:txBody>
      </p:sp>
      <p:sp>
        <p:nvSpPr>
          <p:cNvPr id="3" name="Content Placeholder 2"/>
          <p:cNvSpPr>
            <a:spLocks noGrp="1"/>
          </p:cNvSpPr>
          <p:nvPr>
            <p:ph idx="1"/>
          </p:nvPr>
        </p:nvSpPr>
        <p:spPr/>
        <p:txBody>
          <a:bodyPr>
            <a:normAutofit/>
          </a:bodyPr>
          <a:lstStyle/>
          <a:p>
            <a:r>
              <a:rPr lang="en-US" dirty="0" smtClean="0"/>
              <a:t>As they sat for the meal, Jesus told all the apostles that one of them there would betray Him</a:t>
            </a:r>
          </a:p>
          <a:p>
            <a:r>
              <a:rPr lang="en-US" dirty="0" smtClean="0"/>
              <a:t>They each say, “Surely not me!”</a:t>
            </a:r>
          </a:p>
          <a:p>
            <a:r>
              <a:rPr lang="en-US" dirty="0" smtClean="0"/>
              <a:t>Mark doesn’t specifically say it was Judas here, as he did so at the beginning of the chapter</a:t>
            </a:r>
          </a:p>
          <a:p>
            <a:pPr lvl="1"/>
            <a:r>
              <a:rPr lang="en-US" dirty="0" smtClean="0"/>
              <a:t>Does record Jesus identifying the betrayer as the one dipping bread with Him in the bowl</a:t>
            </a:r>
            <a:endParaRPr dirty="0"/>
          </a:p>
        </p:txBody>
      </p:sp>
    </p:spTree>
    <p:extLst>
      <p:ext uri="{BB962C8B-B14F-4D97-AF65-F5344CB8AC3E}">
        <p14:creationId xmlns:p14="http://schemas.microsoft.com/office/powerpoint/2010/main" val="4103241486"/>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14:17-22</a:t>
            </a:r>
            <a:endParaRPr dirty="0"/>
          </a:p>
        </p:txBody>
      </p:sp>
      <p:sp>
        <p:nvSpPr>
          <p:cNvPr id="3" name="Content Placeholder 2"/>
          <p:cNvSpPr>
            <a:spLocks noGrp="1"/>
          </p:cNvSpPr>
          <p:nvPr>
            <p:ph idx="1"/>
          </p:nvPr>
        </p:nvSpPr>
        <p:spPr/>
        <p:txBody>
          <a:bodyPr>
            <a:normAutofit/>
          </a:bodyPr>
          <a:lstStyle/>
          <a:p>
            <a:r>
              <a:rPr lang="en-US" dirty="0" smtClean="0"/>
              <a:t>Finally, Jesus says that what is about to happen is going to happen according to God’s plan</a:t>
            </a:r>
          </a:p>
          <a:p>
            <a:r>
              <a:rPr lang="en-US" dirty="0" smtClean="0"/>
              <a:t>Still, it would have been better if the betrayer hadn’t been born</a:t>
            </a:r>
            <a:endParaRPr dirty="0"/>
          </a:p>
        </p:txBody>
      </p:sp>
    </p:spTree>
    <p:extLst>
      <p:ext uri="{BB962C8B-B14F-4D97-AF65-F5344CB8AC3E}">
        <p14:creationId xmlns:p14="http://schemas.microsoft.com/office/powerpoint/2010/main" val="843478004"/>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14:22-25</a:t>
            </a:r>
            <a:endParaRPr dirty="0"/>
          </a:p>
        </p:txBody>
      </p:sp>
      <p:sp>
        <p:nvSpPr>
          <p:cNvPr id="3" name="Content Placeholder 2"/>
          <p:cNvSpPr>
            <a:spLocks noGrp="1"/>
          </p:cNvSpPr>
          <p:nvPr>
            <p:ph idx="1"/>
          </p:nvPr>
        </p:nvSpPr>
        <p:spPr/>
        <p:txBody>
          <a:bodyPr>
            <a:normAutofit/>
          </a:bodyPr>
          <a:lstStyle/>
          <a:p>
            <a:r>
              <a:rPr dirty="0"/>
              <a:t>Jesus institutes the Lord’s Supper during </a:t>
            </a:r>
            <a:r>
              <a:rPr dirty="0" smtClean="0"/>
              <a:t>Passover</a:t>
            </a:r>
            <a:endParaRPr dirty="0"/>
          </a:p>
          <a:p>
            <a:pPr lvl="1"/>
            <a:r>
              <a:rPr dirty="0"/>
              <a:t>The bread and cup point to His body and </a:t>
            </a:r>
            <a:r>
              <a:rPr dirty="0" smtClean="0"/>
              <a:t>blood</a:t>
            </a:r>
            <a:endParaRPr dirty="0"/>
          </a:p>
          <a:p>
            <a:r>
              <a:rPr dirty="0"/>
              <a:t>The memorial shifts focus from deliverance from Egypt </a:t>
            </a:r>
            <a:r>
              <a:rPr lang="en-US" dirty="0" smtClean="0"/>
              <a:t>(which is what the Passover was intended for) </a:t>
            </a:r>
            <a:r>
              <a:rPr dirty="0" smtClean="0"/>
              <a:t>to </a:t>
            </a:r>
            <a:r>
              <a:rPr dirty="0"/>
              <a:t>deliverance from </a:t>
            </a:r>
            <a:r>
              <a:rPr dirty="0" smtClean="0"/>
              <a:t>sin</a:t>
            </a:r>
            <a:r>
              <a:rPr lang="en-US" dirty="0" smtClean="0"/>
              <a:t> (because Jesus will die for our sins as the new Passover Lamb)</a:t>
            </a:r>
            <a:endParaRPr dirty="0"/>
          </a:p>
        </p:txBody>
      </p:sp>
    </p:spTree>
    <p:extLst>
      <p:ext uri="{BB962C8B-B14F-4D97-AF65-F5344CB8AC3E}">
        <p14:creationId xmlns:p14="http://schemas.microsoft.com/office/powerpoint/2010/main" val="2101387451"/>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14:22-25</a:t>
            </a:r>
            <a:endParaRPr dirty="0"/>
          </a:p>
        </p:txBody>
      </p:sp>
      <p:sp>
        <p:nvSpPr>
          <p:cNvPr id="3" name="Content Placeholder 2"/>
          <p:cNvSpPr>
            <a:spLocks noGrp="1"/>
          </p:cNvSpPr>
          <p:nvPr>
            <p:ph idx="1"/>
          </p:nvPr>
        </p:nvSpPr>
        <p:spPr/>
        <p:txBody>
          <a:bodyPr>
            <a:normAutofit/>
          </a:bodyPr>
          <a:lstStyle/>
          <a:p>
            <a:r>
              <a:rPr lang="en-US" dirty="0"/>
              <a:t>Jesus speaks of a new </a:t>
            </a:r>
            <a:r>
              <a:rPr lang="en-US" dirty="0" smtClean="0"/>
              <a:t>covenant</a:t>
            </a:r>
            <a:endParaRPr lang="en-US" dirty="0"/>
          </a:p>
          <a:p>
            <a:r>
              <a:rPr lang="en-US" dirty="0"/>
              <a:t>His sacrifice establishes a new </a:t>
            </a:r>
            <a:r>
              <a:rPr lang="en-US" dirty="0" smtClean="0"/>
              <a:t>relationship between God and man</a:t>
            </a:r>
            <a:endParaRPr lang="en-US" dirty="0"/>
          </a:p>
          <a:p>
            <a:r>
              <a:rPr lang="en-US" dirty="0"/>
              <a:t>The </a:t>
            </a:r>
            <a:r>
              <a:rPr lang="en-US" dirty="0" smtClean="0"/>
              <a:t>Lord’s Supper as we celebrate it now proclaims </a:t>
            </a:r>
            <a:r>
              <a:rPr lang="en-US" dirty="0"/>
              <a:t>both death and </a:t>
            </a:r>
            <a:r>
              <a:rPr lang="en-US" dirty="0" smtClean="0"/>
              <a:t>hope</a:t>
            </a:r>
            <a:endParaRPr lang="en-US" dirty="0"/>
          </a:p>
          <a:p>
            <a:pPr lvl="1"/>
            <a:r>
              <a:rPr lang="en-US" dirty="0"/>
              <a:t>Disciples participate through remembrance and </a:t>
            </a:r>
            <a:r>
              <a:rPr lang="en-US" dirty="0" smtClean="0"/>
              <a:t>gratitude</a:t>
            </a:r>
            <a:endParaRPr lang="en-US" dirty="0"/>
          </a:p>
        </p:txBody>
      </p:sp>
    </p:spTree>
    <p:extLst>
      <p:ext uri="{BB962C8B-B14F-4D97-AF65-F5344CB8AC3E}">
        <p14:creationId xmlns:p14="http://schemas.microsoft.com/office/powerpoint/2010/main" val="4281985503"/>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14:26-31</a:t>
            </a:r>
            <a:endParaRPr dirty="0"/>
          </a:p>
        </p:txBody>
      </p:sp>
      <p:sp>
        <p:nvSpPr>
          <p:cNvPr id="3" name="Content Placeholder 2"/>
          <p:cNvSpPr>
            <a:spLocks noGrp="1"/>
          </p:cNvSpPr>
          <p:nvPr>
            <p:ph idx="1"/>
          </p:nvPr>
        </p:nvSpPr>
        <p:spPr/>
        <p:txBody>
          <a:bodyPr>
            <a:normAutofit/>
          </a:bodyPr>
          <a:lstStyle/>
          <a:p>
            <a:r>
              <a:rPr lang="en-US" dirty="0" smtClean="0"/>
              <a:t>After singing a hymn, they travel to the Mount of Olives</a:t>
            </a:r>
          </a:p>
          <a:p>
            <a:r>
              <a:rPr lang="en-US" dirty="0" smtClean="0"/>
              <a:t>Jesus prophecies that they are all about to fall away (and scatter)</a:t>
            </a:r>
          </a:p>
          <a:p>
            <a:pPr lvl="1"/>
            <a:r>
              <a:rPr lang="en-US" dirty="0" smtClean="0"/>
              <a:t>Quotes Zechariah 13:7</a:t>
            </a:r>
          </a:p>
          <a:p>
            <a:r>
              <a:rPr lang="en-US" dirty="0" smtClean="0"/>
              <a:t>He’ll see them in Galilee after</a:t>
            </a:r>
          </a:p>
          <a:p>
            <a:endParaRPr lang="en-US" dirty="0"/>
          </a:p>
        </p:txBody>
      </p:sp>
    </p:spTree>
    <p:extLst>
      <p:ext uri="{BB962C8B-B14F-4D97-AF65-F5344CB8AC3E}">
        <p14:creationId xmlns:p14="http://schemas.microsoft.com/office/powerpoint/2010/main" val="1988126540"/>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14:26-31</a:t>
            </a:r>
            <a:endParaRPr dirty="0"/>
          </a:p>
        </p:txBody>
      </p:sp>
      <p:sp>
        <p:nvSpPr>
          <p:cNvPr id="3" name="Content Placeholder 2"/>
          <p:cNvSpPr>
            <a:spLocks noGrp="1"/>
          </p:cNvSpPr>
          <p:nvPr>
            <p:ph idx="1"/>
          </p:nvPr>
        </p:nvSpPr>
        <p:spPr/>
        <p:txBody>
          <a:bodyPr>
            <a:normAutofit/>
          </a:bodyPr>
          <a:lstStyle/>
          <a:p>
            <a:r>
              <a:rPr lang="en-US" dirty="0" smtClean="0"/>
              <a:t>Peter, being Peter, says, “I won’t fall away!”</a:t>
            </a:r>
          </a:p>
          <a:p>
            <a:r>
              <a:rPr lang="en-US" dirty="0" smtClean="0"/>
              <a:t>Jesus replies with another prophecy</a:t>
            </a:r>
          </a:p>
          <a:p>
            <a:pPr lvl="1"/>
            <a:r>
              <a:rPr lang="en-US" dirty="0" smtClean="0"/>
              <a:t>“Before the rooster crows 2 times, you’ll deny me three times”</a:t>
            </a:r>
          </a:p>
          <a:p>
            <a:r>
              <a:rPr lang="en-US" dirty="0" smtClean="0"/>
              <a:t>Peter – “No way! Even if I have to die with you!”</a:t>
            </a:r>
          </a:p>
          <a:p>
            <a:r>
              <a:rPr lang="en-US" dirty="0" smtClean="0"/>
              <a:t>Mark notes that all of them were saying that, too</a:t>
            </a:r>
          </a:p>
          <a:p>
            <a:endParaRPr lang="en-US" dirty="0"/>
          </a:p>
        </p:txBody>
      </p:sp>
    </p:spTree>
    <p:extLst>
      <p:ext uri="{BB962C8B-B14F-4D97-AF65-F5344CB8AC3E}">
        <p14:creationId xmlns:p14="http://schemas.microsoft.com/office/powerpoint/2010/main" val="3166885932"/>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100" dirty="0" smtClean="0"/>
              <a:t>Mark </a:t>
            </a:r>
            <a:r>
              <a:rPr lang="en-US" sz="3100" dirty="0" smtClean="0"/>
              <a:t>14:32-42</a:t>
            </a:r>
            <a:endParaRPr sz="3100" dirty="0"/>
          </a:p>
        </p:txBody>
      </p:sp>
      <p:sp>
        <p:nvSpPr>
          <p:cNvPr id="3" name="Content Placeholder 2"/>
          <p:cNvSpPr>
            <a:spLocks noGrp="1"/>
          </p:cNvSpPr>
          <p:nvPr>
            <p:ph idx="1"/>
          </p:nvPr>
        </p:nvSpPr>
        <p:spPr/>
        <p:txBody>
          <a:bodyPr>
            <a:normAutofit fontScale="92500"/>
          </a:bodyPr>
          <a:lstStyle/>
          <a:p>
            <a:r>
              <a:rPr lang="en-US" dirty="0" smtClean="0"/>
              <a:t>Jesus tells most of His disciples to wait while He prays</a:t>
            </a:r>
          </a:p>
          <a:p>
            <a:r>
              <a:rPr lang="en-US" dirty="0" smtClean="0"/>
              <a:t>Takes Peter, James, and John a little farther on, then tells them to wait there and keep watch while He goes on a little farther to pray alone</a:t>
            </a:r>
          </a:p>
          <a:p>
            <a:r>
              <a:rPr lang="en-US" dirty="0" smtClean="0"/>
              <a:t>Prays that the cup would pass from Him</a:t>
            </a:r>
          </a:p>
          <a:p>
            <a:pPr lvl="1"/>
            <a:r>
              <a:rPr lang="en-US" dirty="0" smtClean="0"/>
              <a:t>He doesn’t want to die on the cross</a:t>
            </a:r>
          </a:p>
          <a:p>
            <a:pPr lvl="1"/>
            <a:r>
              <a:rPr lang="en-US" dirty="0" smtClean="0"/>
              <a:t>Most importantly, though, “Not what I will, but what You will”</a:t>
            </a:r>
          </a:p>
        </p:txBody>
      </p:sp>
    </p:spTree>
    <p:extLst>
      <p:ext uri="{BB962C8B-B14F-4D97-AF65-F5344CB8AC3E}">
        <p14:creationId xmlns:p14="http://schemas.microsoft.com/office/powerpoint/2010/main" val="3391991889"/>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100" dirty="0" smtClean="0"/>
              <a:t>Mark </a:t>
            </a:r>
            <a:r>
              <a:rPr lang="en-US" sz="3100" dirty="0" smtClean="0"/>
              <a:t>14:32-42</a:t>
            </a:r>
            <a:endParaRPr sz="3100" dirty="0"/>
          </a:p>
        </p:txBody>
      </p:sp>
      <p:sp>
        <p:nvSpPr>
          <p:cNvPr id="3" name="Content Placeholder 2"/>
          <p:cNvSpPr>
            <a:spLocks noGrp="1"/>
          </p:cNvSpPr>
          <p:nvPr>
            <p:ph idx="1"/>
          </p:nvPr>
        </p:nvSpPr>
        <p:spPr/>
        <p:txBody>
          <a:bodyPr>
            <a:normAutofit/>
          </a:bodyPr>
          <a:lstStyle/>
          <a:p>
            <a:r>
              <a:rPr lang="en-US" dirty="0"/>
              <a:t>Goes back and finds them asleep 3 times</a:t>
            </a:r>
          </a:p>
          <a:p>
            <a:r>
              <a:rPr lang="en-US" dirty="0" smtClean="0"/>
              <a:t>There’s some debate whether this slumber they fell into was a natural or supernatural one</a:t>
            </a:r>
          </a:p>
          <a:p>
            <a:pPr lvl="1"/>
            <a:r>
              <a:rPr lang="en-US" dirty="0" smtClean="0"/>
              <a:t>None of the gospels say either way</a:t>
            </a:r>
          </a:p>
          <a:p>
            <a:r>
              <a:rPr lang="en-US" dirty="0" smtClean="0"/>
              <a:t>After the 3rd time, He says, “They’re here”</a:t>
            </a:r>
            <a:endParaRPr lang="en-US" dirty="0"/>
          </a:p>
        </p:txBody>
      </p:sp>
    </p:spTree>
    <p:extLst>
      <p:ext uri="{BB962C8B-B14F-4D97-AF65-F5344CB8AC3E}">
        <p14:creationId xmlns:p14="http://schemas.microsoft.com/office/powerpoint/2010/main" val="31742143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1:12-13</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Immediately after His baptism, Jesus is taken by the Spirit into the wilderness, where He is tempted by Satan for 40 days</a:t>
            </a:r>
          </a:p>
          <a:p>
            <a:pPr lvl="1"/>
            <a:r>
              <a:rPr lang="en-US" dirty="0" smtClean="0"/>
              <a:t>This tempting that happens is a battle between the ruler of the kingdom of Heaven and the ruler of the kingdom of the world</a:t>
            </a:r>
          </a:p>
          <a:p>
            <a:pPr lvl="1"/>
            <a:r>
              <a:rPr lang="en-US" dirty="0" smtClean="0"/>
              <a:t>Jesus wins! He doesn’t sin</a:t>
            </a:r>
            <a:endParaRPr lang="en-US" dirty="0"/>
          </a:p>
        </p:txBody>
      </p:sp>
    </p:spTree>
    <p:extLst>
      <p:ext uri="{BB962C8B-B14F-4D97-AF65-F5344CB8AC3E}">
        <p14:creationId xmlns:p14="http://schemas.microsoft.com/office/powerpoint/2010/main" val="2151324883"/>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14:43-52</a:t>
            </a:r>
            <a:endParaRPr dirty="0"/>
          </a:p>
        </p:txBody>
      </p:sp>
      <p:sp>
        <p:nvSpPr>
          <p:cNvPr id="3" name="Content Placeholder 2"/>
          <p:cNvSpPr>
            <a:spLocks noGrp="1"/>
          </p:cNvSpPr>
          <p:nvPr>
            <p:ph idx="1"/>
          </p:nvPr>
        </p:nvSpPr>
        <p:spPr/>
        <p:txBody>
          <a:bodyPr>
            <a:normAutofit fontScale="92500" lnSpcReduction="20000"/>
          </a:bodyPr>
          <a:lstStyle/>
          <a:p>
            <a:r>
              <a:rPr lang="en-US" dirty="0" smtClean="0"/>
              <a:t>Judas arrives with a crowd armed with swords and clubs</a:t>
            </a:r>
          </a:p>
          <a:p>
            <a:pPr lvl="1"/>
            <a:r>
              <a:rPr lang="en-US" dirty="0" smtClean="0"/>
              <a:t>Sent by the Jewish religious leaders</a:t>
            </a:r>
          </a:p>
          <a:p>
            <a:r>
              <a:rPr lang="en-US" dirty="0" smtClean="0"/>
              <a:t>Judas kisses Jesus, and that’s the sign to arrest the man Judas kissed</a:t>
            </a:r>
          </a:p>
          <a:p>
            <a:r>
              <a:rPr lang="en-US" dirty="0" smtClean="0"/>
              <a:t>One with Jesus cuts off the ear of the high priest’s slave</a:t>
            </a:r>
          </a:p>
          <a:p>
            <a:pPr lvl="1"/>
            <a:r>
              <a:rPr lang="en-US" dirty="0" smtClean="0"/>
              <a:t>John 18 identifies this as Peter striking </a:t>
            </a:r>
            <a:r>
              <a:rPr lang="en-US" dirty="0" err="1" smtClean="0"/>
              <a:t>Malchus’s</a:t>
            </a:r>
            <a:r>
              <a:rPr lang="en-US" dirty="0" smtClean="0"/>
              <a:t> ear</a:t>
            </a:r>
          </a:p>
          <a:p>
            <a:pPr lvl="1"/>
            <a:r>
              <a:rPr lang="en-US" dirty="0" smtClean="0"/>
              <a:t>More than likely, Peter was aiming to chop his head off, but </a:t>
            </a:r>
            <a:r>
              <a:rPr lang="en-US" dirty="0" err="1" smtClean="0"/>
              <a:t>Malchus</a:t>
            </a:r>
            <a:r>
              <a:rPr lang="en-US" dirty="0" smtClean="0"/>
              <a:t> leaned over to dodge the blow and the sword got his ear</a:t>
            </a:r>
            <a:endParaRPr dirty="0"/>
          </a:p>
        </p:txBody>
      </p:sp>
    </p:spTree>
    <p:extLst>
      <p:ext uri="{BB962C8B-B14F-4D97-AF65-F5344CB8AC3E}">
        <p14:creationId xmlns:p14="http://schemas.microsoft.com/office/powerpoint/2010/main" val="3131519788"/>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14:43-52</a:t>
            </a:r>
            <a:endParaRPr dirty="0"/>
          </a:p>
        </p:txBody>
      </p:sp>
      <p:sp>
        <p:nvSpPr>
          <p:cNvPr id="3" name="Content Placeholder 2"/>
          <p:cNvSpPr>
            <a:spLocks noGrp="1"/>
          </p:cNvSpPr>
          <p:nvPr>
            <p:ph idx="1"/>
          </p:nvPr>
        </p:nvSpPr>
        <p:spPr/>
        <p:txBody>
          <a:bodyPr>
            <a:normAutofit fontScale="92500" lnSpcReduction="10000"/>
          </a:bodyPr>
          <a:lstStyle/>
          <a:p>
            <a:r>
              <a:rPr lang="en-US" dirty="0" smtClean="0"/>
              <a:t>Jesus questions the way in which He’s arrested</a:t>
            </a:r>
          </a:p>
          <a:p>
            <a:pPr lvl="1"/>
            <a:r>
              <a:rPr lang="en-US" dirty="0" smtClean="0"/>
              <a:t>“You’ve come as if I’ve led a revolt. You couldn’t get Me while I’ve been teaching in the Temple every day?”</a:t>
            </a:r>
          </a:p>
          <a:p>
            <a:r>
              <a:rPr lang="en-US" dirty="0" smtClean="0"/>
              <a:t>All His disciples flee</a:t>
            </a:r>
          </a:p>
          <a:p>
            <a:r>
              <a:rPr lang="en-US" dirty="0" smtClean="0"/>
              <a:t>Vss. 51-52 talk about a young man who they tried to seize, but he was able to get away naked</a:t>
            </a:r>
          </a:p>
          <a:p>
            <a:r>
              <a:rPr lang="en-US" dirty="0" smtClean="0"/>
              <a:t>Most scholars identify this as John Mark, the gospel’s author</a:t>
            </a:r>
            <a:endParaRPr dirty="0"/>
          </a:p>
        </p:txBody>
      </p:sp>
    </p:spTree>
    <p:extLst>
      <p:ext uri="{BB962C8B-B14F-4D97-AF65-F5344CB8AC3E}">
        <p14:creationId xmlns:p14="http://schemas.microsoft.com/office/powerpoint/2010/main" val="292696864"/>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14:53-65</a:t>
            </a:r>
            <a:endParaRPr dirty="0"/>
          </a:p>
        </p:txBody>
      </p:sp>
      <p:sp>
        <p:nvSpPr>
          <p:cNvPr id="3" name="Content Placeholder 2"/>
          <p:cNvSpPr>
            <a:spLocks noGrp="1"/>
          </p:cNvSpPr>
          <p:nvPr>
            <p:ph idx="1"/>
          </p:nvPr>
        </p:nvSpPr>
        <p:spPr/>
        <p:txBody>
          <a:bodyPr>
            <a:normAutofit/>
          </a:bodyPr>
          <a:lstStyle/>
          <a:p>
            <a:r>
              <a:rPr lang="en-US" dirty="0" smtClean="0"/>
              <a:t>Jesus is taken before the Sanhedrin with Peter following at a distance</a:t>
            </a:r>
          </a:p>
          <a:p>
            <a:pPr lvl="1"/>
            <a:r>
              <a:rPr lang="en-US" dirty="0" smtClean="0"/>
              <a:t>Peter ends up in the courtyard of the high priest’s house where he warms himself by the fire among the officers who just arrested Jesus</a:t>
            </a:r>
          </a:p>
          <a:p>
            <a:r>
              <a:rPr lang="en-US" dirty="0" smtClean="0"/>
              <a:t>The Sanhedrin tries to obtain testimony to sentence Him to death, but they can’t find any</a:t>
            </a:r>
            <a:endParaRPr dirty="0"/>
          </a:p>
        </p:txBody>
      </p:sp>
    </p:spTree>
    <p:extLst>
      <p:ext uri="{BB962C8B-B14F-4D97-AF65-F5344CB8AC3E}">
        <p14:creationId xmlns:p14="http://schemas.microsoft.com/office/powerpoint/2010/main" val="2195648863"/>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14:53-65</a:t>
            </a:r>
            <a:endParaRPr dirty="0"/>
          </a:p>
        </p:txBody>
      </p:sp>
      <p:sp>
        <p:nvSpPr>
          <p:cNvPr id="3" name="Content Placeholder 2"/>
          <p:cNvSpPr>
            <a:spLocks noGrp="1"/>
          </p:cNvSpPr>
          <p:nvPr>
            <p:ph idx="1"/>
          </p:nvPr>
        </p:nvSpPr>
        <p:spPr/>
        <p:txBody>
          <a:bodyPr>
            <a:normAutofit/>
          </a:bodyPr>
          <a:lstStyle/>
          <a:p>
            <a:r>
              <a:rPr lang="en-US" dirty="0" smtClean="0"/>
              <a:t>Many were giving false testimony, but none of it was consistent enough to pass judgment</a:t>
            </a:r>
          </a:p>
          <a:p>
            <a:pPr lvl="1"/>
            <a:r>
              <a:rPr lang="en-US" dirty="0" smtClean="0"/>
              <a:t>Bearing false witness is against the Law of Moses, of course</a:t>
            </a:r>
          </a:p>
          <a:p>
            <a:pPr lvl="2"/>
            <a:r>
              <a:rPr lang="en-US" dirty="0" smtClean="0"/>
              <a:t>Exodus 20:16 – the Ninth  Commandment</a:t>
            </a:r>
            <a:endParaRPr dirty="0"/>
          </a:p>
        </p:txBody>
      </p:sp>
    </p:spTree>
    <p:extLst>
      <p:ext uri="{BB962C8B-B14F-4D97-AF65-F5344CB8AC3E}">
        <p14:creationId xmlns:p14="http://schemas.microsoft.com/office/powerpoint/2010/main" val="3111927601"/>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14:53-65</a:t>
            </a:r>
            <a:endParaRPr dirty="0"/>
          </a:p>
        </p:txBody>
      </p:sp>
      <p:sp>
        <p:nvSpPr>
          <p:cNvPr id="3" name="Content Placeholder 2"/>
          <p:cNvSpPr>
            <a:spLocks noGrp="1"/>
          </p:cNvSpPr>
          <p:nvPr>
            <p:ph idx="1"/>
          </p:nvPr>
        </p:nvSpPr>
        <p:spPr/>
        <p:txBody>
          <a:bodyPr>
            <a:normAutofit/>
          </a:bodyPr>
          <a:lstStyle/>
          <a:p>
            <a:r>
              <a:rPr lang="en-US" dirty="0" smtClean="0"/>
              <a:t>The high priest then turns to questioning Jesus instead of trying to find people to lie about Him</a:t>
            </a:r>
          </a:p>
          <a:p>
            <a:pPr lvl="1"/>
            <a:r>
              <a:rPr lang="en-US" dirty="0" smtClean="0"/>
              <a:t>“Are you not going to respond to what they’re saying about you?”</a:t>
            </a:r>
          </a:p>
          <a:p>
            <a:r>
              <a:rPr lang="en-US" dirty="0" smtClean="0"/>
              <a:t>He kept silent to fulfill a prophecy</a:t>
            </a:r>
          </a:p>
          <a:p>
            <a:pPr lvl="1"/>
            <a:r>
              <a:rPr lang="en-US" dirty="0" smtClean="0"/>
              <a:t>Isaiah 53:7</a:t>
            </a:r>
            <a:endParaRPr dirty="0"/>
          </a:p>
        </p:txBody>
      </p:sp>
    </p:spTree>
    <p:extLst>
      <p:ext uri="{BB962C8B-B14F-4D97-AF65-F5344CB8AC3E}">
        <p14:creationId xmlns:p14="http://schemas.microsoft.com/office/powerpoint/2010/main" val="1099609789"/>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14:53-65</a:t>
            </a:r>
            <a:endParaRPr dirty="0"/>
          </a:p>
        </p:txBody>
      </p:sp>
      <p:sp>
        <p:nvSpPr>
          <p:cNvPr id="3" name="Content Placeholder 2"/>
          <p:cNvSpPr>
            <a:spLocks noGrp="1"/>
          </p:cNvSpPr>
          <p:nvPr>
            <p:ph idx="1"/>
          </p:nvPr>
        </p:nvSpPr>
        <p:spPr/>
        <p:txBody>
          <a:bodyPr>
            <a:normAutofit/>
          </a:bodyPr>
          <a:lstStyle/>
          <a:p>
            <a:r>
              <a:rPr lang="en-US" dirty="0" smtClean="0"/>
              <a:t>The high priest then point blank asks Jesus, “Are you the Messiah?”</a:t>
            </a:r>
          </a:p>
          <a:p>
            <a:r>
              <a:rPr lang="en-US" dirty="0" smtClean="0"/>
              <a:t>Jesus says, “Yes, and you’re going to see me sitting at God’s right hand holding power”</a:t>
            </a:r>
          </a:p>
          <a:p>
            <a:r>
              <a:rPr lang="en-US" dirty="0" smtClean="0"/>
              <a:t>The high priest tears his clothes, “Blasphemy!”</a:t>
            </a:r>
          </a:p>
          <a:p>
            <a:pPr lvl="1"/>
            <a:r>
              <a:rPr lang="en-US" dirty="0" smtClean="0"/>
              <a:t>Claiming to be God was blasphemous for the Jews</a:t>
            </a:r>
          </a:p>
          <a:p>
            <a:pPr lvl="1"/>
            <a:r>
              <a:rPr lang="en-US" dirty="0" smtClean="0"/>
              <a:t>Of course, it’s only blasphemy if it’s not true</a:t>
            </a:r>
            <a:endParaRPr dirty="0"/>
          </a:p>
        </p:txBody>
      </p:sp>
    </p:spTree>
    <p:extLst>
      <p:ext uri="{BB962C8B-B14F-4D97-AF65-F5344CB8AC3E}">
        <p14:creationId xmlns:p14="http://schemas.microsoft.com/office/powerpoint/2010/main" val="2191713426"/>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14:53-65</a:t>
            </a:r>
            <a:endParaRPr dirty="0"/>
          </a:p>
        </p:txBody>
      </p:sp>
      <p:sp>
        <p:nvSpPr>
          <p:cNvPr id="3" name="Content Placeholder 2"/>
          <p:cNvSpPr>
            <a:spLocks noGrp="1"/>
          </p:cNvSpPr>
          <p:nvPr>
            <p:ph idx="1"/>
          </p:nvPr>
        </p:nvSpPr>
        <p:spPr/>
        <p:txBody>
          <a:bodyPr>
            <a:normAutofit lnSpcReduction="10000"/>
          </a:bodyPr>
          <a:lstStyle/>
          <a:p>
            <a:r>
              <a:rPr lang="en-US" dirty="0" smtClean="0"/>
              <a:t>The Sanhedrin immediately declares that He must die</a:t>
            </a:r>
          </a:p>
          <a:p>
            <a:r>
              <a:rPr lang="en-US" dirty="0" smtClean="0"/>
              <a:t>They spit on Him, blindfold Him, and beat Him, then turn Him over to the officers to take Him to Pilate</a:t>
            </a:r>
          </a:p>
          <a:p>
            <a:pPr lvl="1"/>
            <a:r>
              <a:rPr lang="en-US" dirty="0" smtClean="0"/>
              <a:t>The Romans took away the Jews’ ability to enact capital punishment</a:t>
            </a:r>
          </a:p>
          <a:p>
            <a:pPr lvl="1"/>
            <a:r>
              <a:rPr lang="en-US" dirty="0" smtClean="0"/>
              <a:t>The Roman governor had to find the person worthy of death, and then have Romans kill the </a:t>
            </a:r>
            <a:r>
              <a:rPr lang="en-US" smtClean="0"/>
              <a:t>prisoner instead</a:t>
            </a:r>
            <a:endParaRPr dirty="0"/>
          </a:p>
        </p:txBody>
      </p:sp>
    </p:spTree>
    <p:extLst>
      <p:ext uri="{BB962C8B-B14F-4D97-AF65-F5344CB8AC3E}">
        <p14:creationId xmlns:p14="http://schemas.microsoft.com/office/powerpoint/2010/main" val="2474722926"/>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14:66-72</a:t>
            </a:r>
            <a:endParaRPr dirty="0"/>
          </a:p>
        </p:txBody>
      </p:sp>
      <p:sp>
        <p:nvSpPr>
          <p:cNvPr id="3" name="Content Placeholder 2"/>
          <p:cNvSpPr>
            <a:spLocks noGrp="1"/>
          </p:cNvSpPr>
          <p:nvPr>
            <p:ph idx="1"/>
          </p:nvPr>
        </p:nvSpPr>
        <p:spPr/>
        <p:txBody>
          <a:bodyPr/>
          <a:lstStyle/>
          <a:p>
            <a:r>
              <a:rPr lang="en-US" dirty="0" smtClean="0"/>
              <a:t>While the trial is going on, Peter is in the courtyard below</a:t>
            </a:r>
          </a:p>
          <a:p>
            <a:r>
              <a:rPr lang="en-US" dirty="0" smtClean="0"/>
              <a:t>A slave woman says, “You were with Him.”</a:t>
            </a:r>
          </a:p>
          <a:p>
            <a:pPr lvl="1"/>
            <a:r>
              <a:rPr lang="en-US" dirty="0" smtClean="0"/>
              <a:t>Peter denies it and then went out onto the porch</a:t>
            </a:r>
            <a:endParaRPr dirty="0"/>
          </a:p>
        </p:txBody>
      </p:sp>
    </p:spTree>
    <p:extLst>
      <p:ext uri="{BB962C8B-B14F-4D97-AF65-F5344CB8AC3E}">
        <p14:creationId xmlns:p14="http://schemas.microsoft.com/office/powerpoint/2010/main" val="2158547034"/>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14:66-72</a:t>
            </a:r>
            <a:endParaRPr dirty="0"/>
          </a:p>
        </p:txBody>
      </p:sp>
      <p:sp>
        <p:nvSpPr>
          <p:cNvPr id="3" name="Content Placeholder 2"/>
          <p:cNvSpPr>
            <a:spLocks noGrp="1"/>
          </p:cNvSpPr>
          <p:nvPr>
            <p:ph idx="1"/>
          </p:nvPr>
        </p:nvSpPr>
        <p:spPr/>
        <p:txBody>
          <a:bodyPr/>
          <a:lstStyle/>
          <a:p>
            <a:r>
              <a:rPr lang="en-US" dirty="0" smtClean="0"/>
              <a:t>Peter denies it again</a:t>
            </a:r>
          </a:p>
          <a:p>
            <a:r>
              <a:rPr lang="en-US" dirty="0" smtClean="0"/>
              <a:t>Other bystanders say, “You were with Him because you’re a Galilean”</a:t>
            </a:r>
          </a:p>
          <a:p>
            <a:pPr lvl="1"/>
            <a:r>
              <a:rPr lang="en-US" dirty="0" smtClean="0"/>
              <a:t>This time, Peter curses and swears he doesn’t know Jesus</a:t>
            </a:r>
          </a:p>
          <a:p>
            <a:r>
              <a:rPr lang="en-US" dirty="0" smtClean="0"/>
              <a:t>Just then, the rooster crows the 2nd time</a:t>
            </a:r>
            <a:endParaRPr dirty="0"/>
          </a:p>
        </p:txBody>
      </p:sp>
    </p:spTree>
    <p:extLst>
      <p:ext uri="{BB962C8B-B14F-4D97-AF65-F5344CB8AC3E}">
        <p14:creationId xmlns:p14="http://schemas.microsoft.com/office/powerpoint/2010/main" val="1295356748"/>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14:66-72</a:t>
            </a:r>
            <a:endParaRPr dirty="0"/>
          </a:p>
        </p:txBody>
      </p:sp>
      <p:sp>
        <p:nvSpPr>
          <p:cNvPr id="3" name="Content Placeholder 2"/>
          <p:cNvSpPr>
            <a:spLocks noGrp="1"/>
          </p:cNvSpPr>
          <p:nvPr>
            <p:ph idx="1"/>
          </p:nvPr>
        </p:nvSpPr>
        <p:spPr/>
        <p:txBody>
          <a:bodyPr>
            <a:normAutofit/>
          </a:bodyPr>
          <a:lstStyle/>
          <a:p>
            <a:r>
              <a:rPr lang="en-US" dirty="0"/>
              <a:t>Peter remembers Jesus’s words</a:t>
            </a:r>
          </a:p>
          <a:p>
            <a:r>
              <a:rPr lang="en-US" dirty="0"/>
              <a:t>He runs away and begins to weep, knowing Jesus spoke the truth earlier</a:t>
            </a:r>
          </a:p>
          <a:p>
            <a:r>
              <a:rPr lang="en-US" dirty="0"/>
              <a:t>We need to acknowledge that Peter sinned in saying he didn’t know Jesus</a:t>
            </a:r>
          </a:p>
          <a:p>
            <a:pPr lvl="1"/>
            <a:r>
              <a:rPr lang="en-US" dirty="0"/>
              <a:t>Other than Peter, though, only John went to the High Priest’s house to see what would happen to Jesus</a:t>
            </a:r>
          </a:p>
        </p:txBody>
      </p:sp>
    </p:spTree>
    <p:extLst>
      <p:ext uri="{BB962C8B-B14F-4D97-AF65-F5344CB8AC3E}">
        <p14:creationId xmlns:p14="http://schemas.microsoft.com/office/powerpoint/2010/main" val="2184762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1:12-13</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Mark alone also mentions that Jesus was with the wild animals</a:t>
            </a:r>
          </a:p>
          <a:p>
            <a:pPr lvl="1"/>
            <a:r>
              <a:rPr lang="en-US" dirty="0" smtClean="0"/>
              <a:t>Why does he include this detail?</a:t>
            </a:r>
          </a:p>
          <a:p>
            <a:pPr lvl="1"/>
            <a:r>
              <a:rPr lang="en-US" dirty="0" smtClean="0"/>
              <a:t>Nothing safe in being among wild animals, yet Jesus is</a:t>
            </a:r>
          </a:p>
          <a:p>
            <a:pPr lvl="1"/>
            <a:r>
              <a:rPr lang="en-US" dirty="0" smtClean="0"/>
              <a:t>Isaiah 43:16-21</a:t>
            </a:r>
            <a:endParaRPr lang="en-US" dirty="0"/>
          </a:p>
        </p:txBody>
      </p:sp>
    </p:spTree>
    <p:extLst>
      <p:ext uri="{BB962C8B-B14F-4D97-AF65-F5344CB8AC3E}">
        <p14:creationId xmlns:p14="http://schemas.microsoft.com/office/powerpoint/2010/main" val="324829186"/>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187" y="3200400"/>
            <a:ext cx="7978878" cy="892272"/>
          </a:xfrm>
        </p:spPr>
        <p:txBody>
          <a:bodyPr>
            <a:normAutofit fontScale="90000"/>
          </a:bodyPr>
          <a:lstStyle/>
          <a:p>
            <a:r>
              <a:rPr lang="en-US" dirty="0" smtClean="0"/>
              <a:t>Study of Mark</a:t>
            </a:r>
            <a:endParaRPr lang="en-US" dirty="0"/>
          </a:p>
        </p:txBody>
      </p:sp>
      <p:sp>
        <p:nvSpPr>
          <p:cNvPr id="3" name="Subtitle 2"/>
          <p:cNvSpPr>
            <a:spLocks noGrp="1"/>
          </p:cNvSpPr>
          <p:nvPr>
            <p:ph type="subTitle" idx="1"/>
          </p:nvPr>
        </p:nvSpPr>
        <p:spPr>
          <a:xfrm>
            <a:off x="678426" y="4055800"/>
            <a:ext cx="7875639" cy="730043"/>
          </a:xfrm>
        </p:spPr>
        <p:txBody>
          <a:bodyPr/>
          <a:lstStyle/>
          <a:p>
            <a:r>
              <a:rPr lang="en-US" dirty="0" smtClean="0"/>
              <a:t>Chapter 15</a:t>
            </a:r>
            <a:endParaRPr lang="en-US" dirty="0"/>
          </a:p>
        </p:txBody>
      </p:sp>
    </p:spTree>
    <p:extLst>
      <p:ext uri="{BB962C8B-B14F-4D97-AF65-F5344CB8AC3E}">
        <p14:creationId xmlns:p14="http://schemas.microsoft.com/office/powerpoint/2010/main" val="646874582"/>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15:1-5</a:t>
            </a:r>
            <a:endParaRPr dirty="0"/>
          </a:p>
        </p:txBody>
      </p:sp>
      <p:sp>
        <p:nvSpPr>
          <p:cNvPr id="3" name="Content Placeholder 2"/>
          <p:cNvSpPr>
            <a:spLocks noGrp="1"/>
          </p:cNvSpPr>
          <p:nvPr>
            <p:ph idx="1"/>
          </p:nvPr>
        </p:nvSpPr>
        <p:spPr/>
        <p:txBody>
          <a:bodyPr>
            <a:normAutofit/>
          </a:bodyPr>
          <a:lstStyle/>
          <a:p>
            <a:r>
              <a:rPr dirty="0"/>
              <a:t>Jesus is delivered to Pilate early in the </a:t>
            </a:r>
            <a:r>
              <a:rPr dirty="0" smtClean="0"/>
              <a:t>morning</a:t>
            </a:r>
            <a:endParaRPr lang="en-US" dirty="0" smtClean="0"/>
          </a:p>
          <a:p>
            <a:r>
              <a:rPr lang="en-US" dirty="0" smtClean="0"/>
              <a:t>Pilate ask if He is king of the Jews</a:t>
            </a:r>
          </a:p>
          <a:p>
            <a:pPr lvl="1"/>
            <a:r>
              <a:rPr lang="en-US" dirty="0" smtClean="0"/>
              <a:t>Probably told this by the Jews who wanted Pilate to try Him</a:t>
            </a:r>
          </a:p>
          <a:p>
            <a:pPr lvl="1"/>
            <a:r>
              <a:rPr lang="en-US" dirty="0" smtClean="0"/>
              <a:t>Notice it’s a political accusation, not a religious one</a:t>
            </a:r>
          </a:p>
          <a:p>
            <a:pPr lvl="2"/>
            <a:r>
              <a:rPr lang="en-US" dirty="0" smtClean="0"/>
              <a:t>Pilate wouldn’t have cared if it was anything but political</a:t>
            </a:r>
          </a:p>
        </p:txBody>
      </p:sp>
    </p:spTree>
    <p:extLst>
      <p:ext uri="{BB962C8B-B14F-4D97-AF65-F5344CB8AC3E}">
        <p14:creationId xmlns:p14="http://schemas.microsoft.com/office/powerpoint/2010/main" val="786157614"/>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15:1-5</a:t>
            </a:r>
            <a:endParaRPr dirty="0"/>
          </a:p>
        </p:txBody>
      </p:sp>
      <p:sp>
        <p:nvSpPr>
          <p:cNvPr id="3" name="Content Placeholder 2"/>
          <p:cNvSpPr>
            <a:spLocks noGrp="1"/>
          </p:cNvSpPr>
          <p:nvPr>
            <p:ph idx="1"/>
          </p:nvPr>
        </p:nvSpPr>
        <p:spPr/>
        <p:txBody>
          <a:bodyPr>
            <a:normAutofit/>
          </a:bodyPr>
          <a:lstStyle/>
          <a:p>
            <a:r>
              <a:rPr lang="en-US" dirty="0"/>
              <a:t>Jesus’s answer is, “You have said it”</a:t>
            </a:r>
          </a:p>
          <a:p>
            <a:pPr lvl="1"/>
            <a:r>
              <a:rPr lang="en-US" dirty="0"/>
              <a:t>He’s saying yes without saying yes</a:t>
            </a:r>
          </a:p>
          <a:p>
            <a:pPr lvl="1"/>
            <a:r>
              <a:rPr lang="en-US" dirty="0" smtClean="0"/>
              <a:t>He’s much more than “just” the king of the Jews</a:t>
            </a:r>
            <a:endParaRPr dirty="0"/>
          </a:p>
          <a:p>
            <a:r>
              <a:rPr lang="en-US" dirty="0" smtClean="0"/>
              <a:t>The Jews start accusing Him of anything they can think of</a:t>
            </a:r>
          </a:p>
          <a:p>
            <a:pPr lvl="1"/>
            <a:r>
              <a:rPr lang="en-US" dirty="0" smtClean="0"/>
              <a:t>Maybe if they say enough bad things, something will trigger Pilate to have Him killed</a:t>
            </a:r>
            <a:endParaRPr dirty="0"/>
          </a:p>
        </p:txBody>
      </p:sp>
    </p:spTree>
    <p:extLst>
      <p:ext uri="{BB962C8B-B14F-4D97-AF65-F5344CB8AC3E}">
        <p14:creationId xmlns:p14="http://schemas.microsoft.com/office/powerpoint/2010/main" val="3911091535"/>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15:1-5</a:t>
            </a:r>
            <a:endParaRPr dirty="0"/>
          </a:p>
        </p:txBody>
      </p:sp>
      <p:sp>
        <p:nvSpPr>
          <p:cNvPr id="3" name="Content Placeholder 2"/>
          <p:cNvSpPr>
            <a:spLocks noGrp="1"/>
          </p:cNvSpPr>
          <p:nvPr>
            <p:ph idx="1"/>
          </p:nvPr>
        </p:nvSpPr>
        <p:spPr/>
        <p:txBody>
          <a:bodyPr>
            <a:normAutofit lnSpcReduction="10000"/>
          </a:bodyPr>
          <a:lstStyle/>
          <a:p>
            <a:r>
              <a:rPr lang="en-US" dirty="0" smtClean="0"/>
              <a:t>Despite all the accusations, Jesus says nothing</a:t>
            </a:r>
          </a:p>
          <a:p>
            <a:r>
              <a:rPr lang="en-US" dirty="0" smtClean="0"/>
              <a:t>Pilate even asks Jesus if He has a defense with so many accusations flying</a:t>
            </a:r>
          </a:p>
          <a:p>
            <a:r>
              <a:rPr lang="en-US" dirty="0" smtClean="0"/>
              <a:t>Jesus just stands there mute, which amazes Pilate</a:t>
            </a:r>
          </a:p>
          <a:p>
            <a:pPr lvl="1"/>
            <a:r>
              <a:rPr lang="en-US" dirty="0" smtClean="0"/>
              <a:t>Most people would scream and yell that they were innocent</a:t>
            </a:r>
          </a:p>
          <a:p>
            <a:pPr lvl="1"/>
            <a:r>
              <a:rPr lang="en-US" dirty="0" smtClean="0"/>
              <a:t>Especially since Pilate literally has the power of life and death in his hands</a:t>
            </a:r>
            <a:endParaRPr dirty="0"/>
          </a:p>
        </p:txBody>
      </p:sp>
    </p:spTree>
    <p:extLst>
      <p:ext uri="{BB962C8B-B14F-4D97-AF65-F5344CB8AC3E}">
        <p14:creationId xmlns:p14="http://schemas.microsoft.com/office/powerpoint/2010/main" val="1168380849"/>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15:6-15</a:t>
            </a:r>
            <a:endParaRPr dirty="0"/>
          </a:p>
        </p:txBody>
      </p:sp>
      <p:sp>
        <p:nvSpPr>
          <p:cNvPr id="3" name="Content Placeholder 2"/>
          <p:cNvSpPr>
            <a:spLocks noGrp="1"/>
          </p:cNvSpPr>
          <p:nvPr>
            <p:ph idx="1"/>
          </p:nvPr>
        </p:nvSpPr>
        <p:spPr/>
        <p:txBody>
          <a:bodyPr>
            <a:normAutofit/>
          </a:bodyPr>
          <a:lstStyle/>
          <a:p>
            <a:r>
              <a:rPr lang="en-US" dirty="0" smtClean="0"/>
              <a:t>Mark gives us some crucial background information that Pilate had a custom of releasing a prisoner during the Passover</a:t>
            </a:r>
          </a:p>
          <a:p>
            <a:pPr lvl="1"/>
            <a:r>
              <a:rPr lang="en-US" dirty="0" smtClean="0"/>
              <a:t>Builds good will between Jews and Rome</a:t>
            </a:r>
          </a:p>
          <a:p>
            <a:pPr lvl="1"/>
            <a:r>
              <a:rPr lang="en-US" dirty="0" smtClean="0"/>
              <a:t>Pilate needed it, as he was on pretty thin ice with Rome about to strip him of his assignment and recall him</a:t>
            </a:r>
            <a:endParaRPr dirty="0"/>
          </a:p>
        </p:txBody>
      </p:sp>
    </p:spTree>
    <p:extLst>
      <p:ext uri="{BB962C8B-B14F-4D97-AF65-F5344CB8AC3E}">
        <p14:creationId xmlns:p14="http://schemas.microsoft.com/office/powerpoint/2010/main" val="2213786102"/>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15:6-15</a:t>
            </a:r>
            <a:endParaRPr dirty="0"/>
          </a:p>
        </p:txBody>
      </p:sp>
      <p:sp>
        <p:nvSpPr>
          <p:cNvPr id="3" name="Content Placeholder 2"/>
          <p:cNvSpPr>
            <a:spLocks noGrp="1"/>
          </p:cNvSpPr>
          <p:nvPr>
            <p:ph idx="1"/>
          </p:nvPr>
        </p:nvSpPr>
        <p:spPr/>
        <p:txBody>
          <a:bodyPr>
            <a:normAutofit lnSpcReduction="10000"/>
          </a:bodyPr>
          <a:lstStyle/>
          <a:p>
            <a:r>
              <a:rPr lang="en-US" dirty="0" smtClean="0"/>
              <a:t>The crowd asks Pilate to release someone, as was his custom</a:t>
            </a:r>
          </a:p>
          <a:p>
            <a:r>
              <a:rPr lang="en-US" dirty="0" smtClean="0"/>
              <a:t>Pilate sort of figure that they are asking him to release Jesus</a:t>
            </a:r>
          </a:p>
          <a:p>
            <a:pPr lvl="1"/>
            <a:r>
              <a:rPr lang="en-US" dirty="0" smtClean="0"/>
              <a:t>Would be great for Pilate, as he didn’t think Jesus was worthy of death</a:t>
            </a:r>
          </a:p>
          <a:p>
            <a:r>
              <a:rPr lang="en-US" dirty="0" smtClean="0"/>
              <a:t>The crowd is stirred up to ask for Barabbas, a murderer and seditionist, instead of Jesus</a:t>
            </a:r>
            <a:endParaRPr dirty="0"/>
          </a:p>
        </p:txBody>
      </p:sp>
    </p:spTree>
    <p:extLst>
      <p:ext uri="{BB962C8B-B14F-4D97-AF65-F5344CB8AC3E}">
        <p14:creationId xmlns:p14="http://schemas.microsoft.com/office/powerpoint/2010/main" val="1317164738"/>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15:6-15</a:t>
            </a:r>
            <a:endParaRPr dirty="0"/>
          </a:p>
        </p:txBody>
      </p:sp>
      <p:sp>
        <p:nvSpPr>
          <p:cNvPr id="3" name="Content Placeholder 2"/>
          <p:cNvSpPr>
            <a:spLocks noGrp="1"/>
          </p:cNvSpPr>
          <p:nvPr>
            <p:ph idx="1"/>
          </p:nvPr>
        </p:nvSpPr>
        <p:spPr/>
        <p:txBody>
          <a:bodyPr>
            <a:normAutofit/>
          </a:bodyPr>
          <a:lstStyle/>
          <a:p>
            <a:r>
              <a:rPr lang="en-US" dirty="0" smtClean="0"/>
              <a:t>So Pilate asks the crowd, “What do you want me to do with Jesus, then?”</a:t>
            </a:r>
          </a:p>
          <a:p>
            <a:r>
              <a:rPr lang="en-US" dirty="0" smtClean="0"/>
              <a:t>“Kill Him! Crucify Him!” is their response</a:t>
            </a:r>
          </a:p>
          <a:p>
            <a:r>
              <a:rPr lang="en-US" dirty="0" smtClean="0"/>
              <a:t>Pilate acknowledges that Jesus hasn’t done anything</a:t>
            </a:r>
          </a:p>
          <a:p>
            <a:r>
              <a:rPr lang="en-US" dirty="0" smtClean="0"/>
              <a:t>They continue to shout for His crucifixion</a:t>
            </a:r>
            <a:endParaRPr dirty="0"/>
          </a:p>
        </p:txBody>
      </p:sp>
    </p:spTree>
    <p:extLst>
      <p:ext uri="{BB962C8B-B14F-4D97-AF65-F5344CB8AC3E}">
        <p14:creationId xmlns:p14="http://schemas.microsoft.com/office/powerpoint/2010/main" val="3865628934"/>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15:6-15</a:t>
            </a:r>
            <a:endParaRPr dirty="0"/>
          </a:p>
        </p:txBody>
      </p:sp>
      <p:sp>
        <p:nvSpPr>
          <p:cNvPr id="3" name="Content Placeholder 2"/>
          <p:cNvSpPr>
            <a:spLocks noGrp="1"/>
          </p:cNvSpPr>
          <p:nvPr>
            <p:ph idx="1"/>
          </p:nvPr>
        </p:nvSpPr>
        <p:spPr/>
        <p:txBody>
          <a:bodyPr>
            <a:normAutofit/>
          </a:bodyPr>
          <a:lstStyle/>
          <a:p>
            <a:r>
              <a:rPr lang="en-US" dirty="0" smtClean="0"/>
              <a:t>To appease the people, Pilate releases Barabbas, who is in fact a threat to Rome, and has Jesus flogged and turned over to the soldiers to be crucified</a:t>
            </a:r>
          </a:p>
          <a:p>
            <a:pPr lvl="1"/>
            <a:r>
              <a:rPr lang="en-US" dirty="0" smtClean="0"/>
              <a:t>Cowardice breeds compromise</a:t>
            </a:r>
            <a:endParaRPr dirty="0"/>
          </a:p>
        </p:txBody>
      </p:sp>
    </p:spTree>
    <p:extLst>
      <p:ext uri="{BB962C8B-B14F-4D97-AF65-F5344CB8AC3E}">
        <p14:creationId xmlns:p14="http://schemas.microsoft.com/office/powerpoint/2010/main" val="3876560012"/>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t>Mark </a:t>
            </a:r>
            <a:r>
              <a:rPr lang="en-US" sz="3000" dirty="0" smtClean="0"/>
              <a:t>15:16-20</a:t>
            </a:r>
            <a:endParaRPr sz="3000" dirty="0"/>
          </a:p>
        </p:txBody>
      </p:sp>
      <p:sp>
        <p:nvSpPr>
          <p:cNvPr id="3" name="Content Placeholder 2"/>
          <p:cNvSpPr>
            <a:spLocks noGrp="1"/>
          </p:cNvSpPr>
          <p:nvPr>
            <p:ph idx="1"/>
          </p:nvPr>
        </p:nvSpPr>
        <p:spPr/>
        <p:txBody>
          <a:bodyPr>
            <a:normAutofit/>
          </a:bodyPr>
          <a:lstStyle/>
          <a:p>
            <a:r>
              <a:rPr lang="en-US" dirty="0" smtClean="0"/>
              <a:t>The </a:t>
            </a:r>
            <a:r>
              <a:rPr dirty="0" smtClean="0"/>
              <a:t>Roman </a:t>
            </a:r>
            <a:r>
              <a:rPr dirty="0"/>
              <a:t>soldiers </a:t>
            </a:r>
            <a:r>
              <a:rPr lang="en-US" dirty="0" smtClean="0"/>
              <a:t>brought Jesus into the </a:t>
            </a:r>
            <a:r>
              <a:rPr lang="en-US" dirty="0" err="1" smtClean="0"/>
              <a:t>Praetorium</a:t>
            </a:r>
            <a:r>
              <a:rPr lang="en-US" dirty="0" smtClean="0"/>
              <a:t> and called the whole Roman cohort in to </a:t>
            </a:r>
            <a:r>
              <a:rPr dirty="0" smtClean="0"/>
              <a:t>mock </a:t>
            </a:r>
            <a:r>
              <a:rPr dirty="0"/>
              <a:t>Jesus as 'King of the </a:t>
            </a:r>
            <a:r>
              <a:rPr dirty="0" smtClean="0"/>
              <a:t>Jews'</a:t>
            </a:r>
            <a:endParaRPr lang="en-US" dirty="0" smtClean="0"/>
          </a:p>
          <a:p>
            <a:pPr lvl="1"/>
            <a:r>
              <a:rPr lang="en-US" dirty="0" smtClean="0"/>
              <a:t>The </a:t>
            </a:r>
            <a:r>
              <a:rPr lang="en-US" dirty="0" err="1" smtClean="0"/>
              <a:t>Praetorium</a:t>
            </a:r>
            <a:r>
              <a:rPr lang="en-US" dirty="0" smtClean="0"/>
              <a:t> is the official residence of the Roman governor</a:t>
            </a:r>
          </a:p>
          <a:p>
            <a:pPr lvl="1"/>
            <a:r>
              <a:rPr lang="en-US" dirty="0" smtClean="0"/>
              <a:t>Also tended to serve as a barracks for a cohort of Roman soldiers</a:t>
            </a:r>
          </a:p>
          <a:p>
            <a:pPr lvl="2"/>
            <a:r>
              <a:rPr lang="en-US" dirty="0" smtClean="0"/>
              <a:t>A cohort was 480 soldiers</a:t>
            </a:r>
            <a:endParaRPr dirty="0"/>
          </a:p>
        </p:txBody>
      </p:sp>
    </p:spTree>
    <p:extLst>
      <p:ext uri="{BB962C8B-B14F-4D97-AF65-F5344CB8AC3E}">
        <p14:creationId xmlns:p14="http://schemas.microsoft.com/office/powerpoint/2010/main" val="1858761108"/>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t>Mark </a:t>
            </a:r>
            <a:r>
              <a:rPr lang="en-US" sz="3000" dirty="0" smtClean="0"/>
              <a:t>15:16-20</a:t>
            </a:r>
            <a:endParaRPr sz="3000" dirty="0"/>
          </a:p>
        </p:txBody>
      </p:sp>
      <p:sp>
        <p:nvSpPr>
          <p:cNvPr id="3" name="Content Placeholder 2"/>
          <p:cNvSpPr>
            <a:spLocks noGrp="1"/>
          </p:cNvSpPr>
          <p:nvPr>
            <p:ph idx="1"/>
          </p:nvPr>
        </p:nvSpPr>
        <p:spPr/>
        <p:txBody>
          <a:bodyPr>
            <a:normAutofit lnSpcReduction="10000"/>
          </a:bodyPr>
          <a:lstStyle/>
          <a:p>
            <a:r>
              <a:rPr lang="en-US" dirty="0" smtClean="0"/>
              <a:t>Put a purple robe on Jesus and put a crown of thorns on His head</a:t>
            </a:r>
          </a:p>
          <a:p>
            <a:pPr lvl="1"/>
            <a:r>
              <a:rPr lang="en-US" dirty="0" smtClean="0"/>
              <a:t>Mockery of the “king”</a:t>
            </a:r>
          </a:p>
          <a:p>
            <a:r>
              <a:rPr lang="en-US" dirty="0" smtClean="0"/>
              <a:t>Strike Him in the head with a reed they gave Him as a scepter and spit on Him</a:t>
            </a:r>
            <a:endParaRPr dirty="0"/>
          </a:p>
          <a:p>
            <a:pPr lvl="1"/>
            <a:r>
              <a:rPr lang="en-US" dirty="0" smtClean="0"/>
              <a:t>Full of i</a:t>
            </a:r>
            <a:r>
              <a:rPr dirty="0" smtClean="0"/>
              <a:t>rony </a:t>
            </a:r>
            <a:r>
              <a:rPr lang="en-US" dirty="0" smtClean="0"/>
              <a:t>–</a:t>
            </a:r>
            <a:r>
              <a:rPr dirty="0" smtClean="0"/>
              <a:t> they</a:t>
            </a:r>
            <a:r>
              <a:rPr lang="en-US" dirty="0" smtClean="0"/>
              <a:t> are</a:t>
            </a:r>
            <a:r>
              <a:rPr dirty="0" smtClean="0"/>
              <a:t> mock</a:t>
            </a:r>
            <a:r>
              <a:rPr lang="en-US" dirty="0" smtClean="0"/>
              <a:t>ing</a:t>
            </a:r>
            <a:r>
              <a:rPr dirty="0" smtClean="0"/>
              <a:t> </a:t>
            </a:r>
            <a:r>
              <a:rPr dirty="0"/>
              <a:t>the true </a:t>
            </a:r>
            <a:r>
              <a:rPr dirty="0" smtClean="0"/>
              <a:t>King</a:t>
            </a:r>
            <a:endParaRPr dirty="0"/>
          </a:p>
          <a:p>
            <a:r>
              <a:rPr lang="en-US" dirty="0" smtClean="0"/>
              <a:t>Once they’d had their fun, they put His own clothes back on Him and lead Him out to be crucified</a:t>
            </a:r>
            <a:endParaRPr dirty="0"/>
          </a:p>
        </p:txBody>
      </p:sp>
    </p:spTree>
    <p:extLst>
      <p:ext uri="{BB962C8B-B14F-4D97-AF65-F5344CB8AC3E}">
        <p14:creationId xmlns:p14="http://schemas.microsoft.com/office/powerpoint/2010/main" val="1818232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1:12-13</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Finally, Mark mentions that the angels ministered to Him during this time</a:t>
            </a:r>
          </a:p>
          <a:p>
            <a:r>
              <a:rPr lang="en-US" dirty="0" smtClean="0"/>
              <a:t>Shows that Jesus was sinless throughout the 40 day ordeal</a:t>
            </a:r>
          </a:p>
          <a:p>
            <a:r>
              <a:rPr lang="en-US" dirty="0" smtClean="0"/>
              <a:t>God the Father was always with Him as well</a:t>
            </a:r>
            <a:endParaRPr lang="en-US" dirty="0"/>
          </a:p>
        </p:txBody>
      </p:sp>
    </p:spTree>
    <p:extLst>
      <p:ext uri="{BB962C8B-B14F-4D97-AF65-F5344CB8AC3E}">
        <p14:creationId xmlns:p14="http://schemas.microsoft.com/office/powerpoint/2010/main" val="280314120"/>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15:21</a:t>
            </a:r>
            <a:endParaRPr dirty="0"/>
          </a:p>
        </p:txBody>
      </p:sp>
      <p:sp>
        <p:nvSpPr>
          <p:cNvPr id="3" name="Content Placeholder 2"/>
          <p:cNvSpPr>
            <a:spLocks noGrp="1"/>
          </p:cNvSpPr>
          <p:nvPr>
            <p:ph idx="1"/>
          </p:nvPr>
        </p:nvSpPr>
        <p:spPr/>
        <p:txBody>
          <a:bodyPr>
            <a:normAutofit/>
          </a:bodyPr>
          <a:lstStyle/>
          <a:p>
            <a:r>
              <a:rPr lang="en-US" dirty="0" smtClean="0"/>
              <a:t>After the beating and flogging, Jesus couldn’t physically handle the walk with his cross from the </a:t>
            </a:r>
            <a:r>
              <a:rPr lang="en-US" dirty="0" err="1" smtClean="0"/>
              <a:t>Praetorium</a:t>
            </a:r>
            <a:r>
              <a:rPr lang="en-US" dirty="0" smtClean="0"/>
              <a:t> to Golgotha</a:t>
            </a:r>
          </a:p>
          <a:p>
            <a:pPr lvl="1"/>
            <a:r>
              <a:rPr lang="en-US" dirty="0" smtClean="0"/>
              <a:t>About 2000 feet or 1/3 of a mile</a:t>
            </a:r>
          </a:p>
          <a:p>
            <a:pPr lvl="1"/>
            <a:r>
              <a:rPr lang="en-US" dirty="0" smtClean="0"/>
              <a:t>Winding, uphill path</a:t>
            </a:r>
          </a:p>
          <a:p>
            <a:r>
              <a:rPr dirty="0" smtClean="0"/>
              <a:t>Simon </a:t>
            </a:r>
            <a:r>
              <a:rPr dirty="0"/>
              <a:t>of Cyrene is compelled to carry the </a:t>
            </a:r>
            <a:r>
              <a:rPr dirty="0" smtClean="0"/>
              <a:t>cross</a:t>
            </a:r>
            <a:endParaRPr lang="en-US" dirty="0" smtClean="0"/>
          </a:p>
          <a:p>
            <a:pPr lvl="1"/>
            <a:r>
              <a:rPr lang="en-US" dirty="0" smtClean="0"/>
              <a:t>The Romans didn’t ask; they told</a:t>
            </a:r>
          </a:p>
        </p:txBody>
      </p:sp>
    </p:spTree>
    <p:extLst>
      <p:ext uri="{BB962C8B-B14F-4D97-AF65-F5344CB8AC3E}">
        <p14:creationId xmlns:p14="http://schemas.microsoft.com/office/powerpoint/2010/main" val="2121573625"/>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15:22-32</a:t>
            </a:r>
            <a:endParaRPr dirty="0"/>
          </a:p>
        </p:txBody>
      </p:sp>
      <p:sp>
        <p:nvSpPr>
          <p:cNvPr id="3" name="Content Placeholder 2"/>
          <p:cNvSpPr>
            <a:spLocks noGrp="1"/>
          </p:cNvSpPr>
          <p:nvPr>
            <p:ph idx="1"/>
          </p:nvPr>
        </p:nvSpPr>
        <p:spPr/>
        <p:txBody>
          <a:bodyPr>
            <a:normAutofit/>
          </a:bodyPr>
          <a:lstStyle/>
          <a:p>
            <a:r>
              <a:rPr lang="en-US" dirty="0" smtClean="0"/>
              <a:t>Arrive at Golgotha</a:t>
            </a:r>
          </a:p>
          <a:p>
            <a:r>
              <a:rPr lang="en-US" dirty="0" smtClean="0"/>
              <a:t>The soldiers offer Jesus wine mixed with myrrh</a:t>
            </a:r>
          </a:p>
          <a:p>
            <a:pPr lvl="1"/>
            <a:r>
              <a:rPr lang="en-US" dirty="0" smtClean="0"/>
              <a:t>Many will say that this was given as a pain reliever</a:t>
            </a:r>
          </a:p>
          <a:p>
            <a:pPr lvl="1"/>
            <a:r>
              <a:rPr lang="en-US" dirty="0" smtClean="0"/>
              <a:t>The Romans wanted crucifixion to be awful and painful; it was supposed to be horrible to keep everyone else in line</a:t>
            </a:r>
          </a:p>
          <a:p>
            <a:pPr lvl="1"/>
            <a:r>
              <a:rPr lang="en-US" dirty="0" smtClean="0"/>
              <a:t>More mockery and insult, probably, but fulfills Psalm 69:20-21</a:t>
            </a:r>
            <a:endParaRPr dirty="0"/>
          </a:p>
        </p:txBody>
      </p:sp>
    </p:spTree>
    <p:extLst>
      <p:ext uri="{BB962C8B-B14F-4D97-AF65-F5344CB8AC3E}">
        <p14:creationId xmlns:p14="http://schemas.microsoft.com/office/powerpoint/2010/main" val="797532117"/>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15:22-32</a:t>
            </a:r>
            <a:endParaRPr dirty="0"/>
          </a:p>
        </p:txBody>
      </p:sp>
      <p:sp>
        <p:nvSpPr>
          <p:cNvPr id="3" name="Content Placeholder 2"/>
          <p:cNvSpPr>
            <a:spLocks noGrp="1"/>
          </p:cNvSpPr>
          <p:nvPr>
            <p:ph idx="1"/>
          </p:nvPr>
        </p:nvSpPr>
        <p:spPr/>
        <p:txBody>
          <a:bodyPr>
            <a:normAutofit/>
          </a:bodyPr>
          <a:lstStyle/>
          <a:p>
            <a:r>
              <a:rPr lang="en-US" dirty="0" smtClean="0"/>
              <a:t>“And they crucified Him”</a:t>
            </a:r>
          </a:p>
          <a:p>
            <a:pPr lvl="1"/>
            <a:r>
              <a:rPr lang="en-US" dirty="0" smtClean="0"/>
              <a:t>So succinct and short</a:t>
            </a:r>
          </a:p>
          <a:p>
            <a:pPr lvl="1"/>
            <a:r>
              <a:rPr lang="en-US" dirty="0" smtClean="0"/>
              <a:t>Easy to miss</a:t>
            </a:r>
          </a:p>
          <a:p>
            <a:r>
              <a:rPr lang="en-US" dirty="0" smtClean="0"/>
              <a:t>Divided up His garments, casting lots on what they got to take</a:t>
            </a:r>
          </a:p>
          <a:p>
            <a:r>
              <a:rPr lang="en-US" dirty="0" smtClean="0"/>
              <a:t>Crucified Him in the 3rd hour</a:t>
            </a:r>
          </a:p>
          <a:p>
            <a:pPr lvl="1"/>
            <a:r>
              <a:rPr lang="en-US" dirty="0" smtClean="0"/>
              <a:t>9 a.m. in Jewish time</a:t>
            </a:r>
            <a:endParaRPr dirty="0"/>
          </a:p>
        </p:txBody>
      </p:sp>
    </p:spTree>
    <p:extLst>
      <p:ext uri="{BB962C8B-B14F-4D97-AF65-F5344CB8AC3E}">
        <p14:creationId xmlns:p14="http://schemas.microsoft.com/office/powerpoint/2010/main" val="700986366"/>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15:22-32</a:t>
            </a:r>
            <a:endParaRPr dirty="0"/>
          </a:p>
        </p:txBody>
      </p:sp>
      <p:sp>
        <p:nvSpPr>
          <p:cNvPr id="3" name="Content Placeholder 2"/>
          <p:cNvSpPr>
            <a:spLocks noGrp="1"/>
          </p:cNvSpPr>
          <p:nvPr>
            <p:ph idx="1"/>
          </p:nvPr>
        </p:nvSpPr>
        <p:spPr/>
        <p:txBody>
          <a:bodyPr>
            <a:normAutofit/>
          </a:bodyPr>
          <a:lstStyle/>
          <a:p>
            <a:r>
              <a:rPr lang="en-US" dirty="0" smtClean="0"/>
              <a:t>The Romans would hang a plaque on the cross with the charge that resulted in a person’s crucifixion</a:t>
            </a:r>
          </a:p>
          <a:p>
            <a:r>
              <a:rPr lang="en-US" dirty="0" smtClean="0"/>
              <a:t>Jesus’s charge was “King of the Jews”</a:t>
            </a:r>
          </a:p>
          <a:p>
            <a:r>
              <a:rPr lang="en-US" dirty="0" smtClean="0"/>
              <a:t>Mark mentions that 2 other rebels were crucified with Jesus – one on His left and one on His right</a:t>
            </a:r>
            <a:endParaRPr dirty="0"/>
          </a:p>
        </p:txBody>
      </p:sp>
    </p:spTree>
    <p:extLst>
      <p:ext uri="{BB962C8B-B14F-4D97-AF65-F5344CB8AC3E}">
        <p14:creationId xmlns:p14="http://schemas.microsoft.com/office/powerpoint/2010/main" val="3127586668"/>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15:22-32</a:t>
            </a:r>
            <a:endParaRPr dirty="0"/>
          </a:p>
        </p:txBody>
      </p:sp>
      <p:sp>
        <p:nvSpPr>
          <p:cNvPr id="3" name="Content Placeholder 2"/>
          <p:cNvSpPr>
            <a:spLocks noGrp="1"/>
          </p:cNvSpPr>
          <p:nvPr>
            <p:ph idx="1"/>
          </p:nvPr>
        </p:nvSpPr>
        <p:spPr/>
        <p:txBody>
          <a:bodyPr>
            <a:normAutofit/>
          </a:bodyPr>
          <a:lstStyle/>
          <a:p>
            <a:r>
              <a:rPr lang="en-US" dirty="0" smtClean="0"/>
              <a:t>The people were hurling abuse at Him</a:t>
            </a:r>
          </a:p>
          <a:p>
            <a:pPr lvl="1"/>
            <a:r>
              <a:rPr lang="en-US" dirty="0" smtClean="0"/>
              <a:t>Those passing by</a:t>
            </a:r>
          </a:p>
          <a:p>
            <a:pPr lvl="2"/>
            <a:r>
              <a:rPr lang="en-US" dirty="0" smtClean="0"/>
              <a:t>Golgotha was along a road leading out of Jerusalem, so a sort of highway for the execution to be seen by the people</a:t>
            </a:r>
          </a:p>
          <a:p>
            <a:pPr lvl="1"/>
            <a:r>
              <a:rPr lang="en-US" dirty="0" smtClean="0"/>
              <a:t>The chief priests and scribes</a:t>
            </a:r>
          </a:p>
          <a:p>
            <a:pPr lvl="1"/>
            <a:r>
              <a:rPr lang="en-US" dirty="0" smtClean="0"/>
              <a:t>Even the 2 crucified with Him</a:t>
            </a:r>
          </a:p>
        </p:txBody>
      </p:sp>
    </p:spTree>
    <p:extLst>
      <p:ext uri="{BB962C8B-B14F-4D97-AF65-F5344CB8AC3E}">
        <p14:creationId xmlns:p14="http://schemas.microsoft.com/office/powerpoint/2010/main" val="2801529598"/>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15:22-32</a:t>
            </a:r>
            <a:endParaRPr dirty="0"/>
          </a:p>
        </p:txBody>
      </p:sp>
      <p:sp>
        <p:nvSpPr>
          <p:cNvPr id="3" name="Content Placeholder 2"/>
          <p:cNvSpPr>
            <a:spLocks noGrp="1"/>
          </p:cNvSpPr>
          <p:nvPr>
            <p:ph idx="1"/>
          </p:nvPr>
        </p:nvSpPr>
        <p:spPr/>
        <p:txBody>
          <a:bodyPr>
            <a:normAutofit lnSpcReduction="10000"/>
          </a:bodyPr>
          <a:lstStyle/>
          <a:p>
            <a:r>
              <a:rPr lang="en-US" dirty="0" smtClean="0"/>
              <a:t>All of these people were taunting Him that He claims to be the Son of God, but He can’t save Himself</a:t>
            </a:r>
          </a:p>
          <a:p>
            <a:r>
              <a:rPr lang="en-US" dirty="0" smtClean="0"/>
              <a:t>Of course, we know that He wasn’t supposed to save Himself</a:t>
            </a:r>
          </a:p>
          <a:p>
            <a:r>
              <a:rPr lang="en-US" dirty="0" smtClean="0"/>
              <a:t>In fact, God’s plan was that Jesus needed to die on the cross</a:t>
            </a:r>
          </a:p>
          <a:p>
            <a:pPr lvl="1"/>
            <a:r>
              <a:rPr lang="en-US" dirty="0" smtClean="0"/>
              <a:t>1 Corinthians 1:18</a:t>
            </a:r>
            <a:endParaRPr dirty="0"/>
          </a:p>
        </p:txBody>
      </p:sp>
    </p:spTree>
    <p:extLst>
      <p:ext uri="{BB962C8B-B14F-4D97-AF65-F5344CB8AC3E}">
        <p14:creationId xmlns:p14="http://schemas.microsoft.com/office/powerpoint/2010/main" val="2885162303"/>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15:33-39</a:t>
            </a:r>
            <a:endParaRPr dirty="0"/>
          </a:p>
        </p:txBody>
      </p:sp>
      <p:sp>
        <p:nvSpPr>
          <p:cNvPr id="3" name="Content Placeholder 2"/>
          <p:cNvSpPr>
            <a:spLocks noGrp="1"/>
          </p:cNvSpPr>
          <p:nvPr>
            <p:ph idx="1"/>
          </p:nvPr>
        </p:nvSpPr>
        <p:spPr/>
        <p:txBody>
          <a:bodyPr>
            <a:normAutofit lnSpcReduction="10000"/>
          </a:bodyPr>
          <a:lstStyle/>
          <a:p>
            <a:r>
              <a:rPr lang="en-US" dirty="0" smtClean="0"/>
              <a:t>From the 6th to 9th hour, d</a:t>
            </a:r>
            <a:r>
              <a:rPr dirty="0" smtClean="0"/>
              <a:t>arkness </a:t>
            </a:r>
            <a:r>
              <a:rPr dirty="0"/>
              <a:t>covers the </a:t>
            </a:r>
            <a:r>
              <a:rPr dirty="0" smtClean="0"/>
              <a:t>land</a:t>
            </a:r>
            <a:endParaRPr lang="en-US" dirty="0" smtClean="0"/>
          </a:p>
          <a:p>
            <a:pPr lvl="1"/>
            <a:r>
              <a:rPr lang="en-US" dirty="0" smtClean="0"/>
              <a:t>This is 12 noon to 3 p.m.</a:t>
            </a:r>
            <a:endParaRPr dirty="0"/>
          </a:p>
          <a:p>
            <a:r>
              <a:rPr lang="en-US" dirty="0" smtClean="0"/>
              <a:t>Creation </a:t>
            </a:r>
            <a:r>
              <a:rPr lang="en-US" dirty="0"/>
              <a:t>responds to the suffering of its </a:t>
            </a:r>
            <a:r>
              <a:rPr lang="en-US" dirty="0" smtClean="0"/>
              <a:t>Creator</a:t>
            </a:r>
          </a:p>
          <a:p>
            <a:pPr lvl="1"/>
            <a:r>
              <a:rPr lang="en-US" dirty="0" smtClean="0"/>
              <a:t>Eclipses last minutes, not hours</a:t>
            </a:r>
            <a:endParaRPr lang="en-US" dirty="0"/>
          </a:p>
          <a:p>
            <a:pPr lvl="1"/>
            <a:r>
              <a:rPr lang="en-US" dirty="0"/>
              <a:t>S</a:t>
            </a:r>
            <a:r>
              <a:rPr lang="en-US" dirty="0" smtClean="0"/>
              <a:t>ignals </a:t>
            </a:r>
            <a:r>
              <a:rPr lang="en-US" dirty="0"/>
              <a:t>divine </a:t>
            </a:r>
            <a:r>
              <a:rPr lang="en-US" dirty="0" smtClean="0"/>
              <a:t>judgment</a:t>
            </a:r>
            <a:endParaRPr lang="en-US" dirty="0"/>
          </a:p>
          <a:p>
            <a:r>
              <a:rPr lang="en-US" dirty="0" smtClean="0"/>
              <a:t>They may not link this to God’s judgment, but everyone knows that it shouldn’t be dark from noon to 3 p.m.</a:t>
            </a:r>
          </a:p>
        </p:txBody>
      </p:sp>
    </p:spTree>
    <p:extLst>
      <p:ext uri="{BB962C8B-B14F-4D97-AF65-F5344CB8AC3E}">
        <p14:creationId xmlns:p14="http://schemas.microsoft.com/office/powerpoint/2010/main" val="4141383958"/>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15:33-39</a:t>
            </a:r>
            <a:endParaRPr dirty="0"/>
          </a:p>
        </p:txBody>
      </p:sp>
      <p:sp>
        <p:nvSpPr>
          <p:cNvPr id="3" name="Content Placeholder 2"/>
          <p:cNvSpPr>
            <a:spLocks noGrp="1"/>
          </p:cNvSpPr>
          <p:nvPr>
            <p:ph idx="1"/>
          </p:nvPr>
        </p:nvSpPr>
        <p:spPr/>
        <p:txBody>
          <a:bodyPr>
            <a:normAutofit/>
          </a:bodyPr>
          <a:lstStyle/>
          <a:p>
            <a:r>
              <a:rPr lang="en-US" dirty="0" smtClean="0"/>
              <a:t>As the darkness relents, Jesus quotes Psalm 22</a:t>
            </a:r>
          </a:p>
          <a:p>
            <a:pPr lvl="1"/>
            <a:r>
              <a:rPr lang="en-US" dirty="0" smtClean="0"/>
              <a:t>There are MANY parallels between Jesus’s crucifixion and Psalm 22</a:t>
            </a:r>
          </a:p>
          <a:p>
            <a:r>
              <a:rPr lang="en-US" dirty="0" smtClean="0"/>
              <a:t>Reflects anguish and trust</a:t>
            </a:r>
          </a:p>
          <a:p>
            <a:r>
              <a:rPr lang="en-US" dirty="0" smtClean="0"/>
              <a:t>He experiences the depth of suffering</a:t>
            </a:r>
          </a:p>
          <a:p>
            <a:r>
              <a:rPr lang="en-US" dirty="0" smtClean="0"/>
              <a:t>The people completely miss it and think He’s calling out to Elijah to save Him</a:t>
            </a:r>
          </a:p>
        </p:txBody>
      </p:sp>
    </p:spTree>
    <p:extLst>
      <p:ext uri="{BB962C8B-B14F-4D97-AF65-F5344CB8AC3E}">
        <p14:creationId xmlns:p14="http://schemas.microsoft.com/office/powerpoint/2010/main" val="2066713360"/>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15:33-39</a:t>
            </a:r>
            <a:endParaRPr dirty="0"/>
          </a:p>
        </p:txBody>
      </p:sp>
      <p:sp>
        <p:nvSpPr>
          <p:cNvPr id="3" name="Content Placeholder 2"/>
          <p:cNvSpPr>
            <a:spLocks noGrp="1"/>
          </p:cNvSpPr>
          <p:nvPr>
            <p:ph idx="1"/>
          </p:nvPr>
        </p:nvSpPr>
        <p:spPr/>
        <p:txBody>
          <a:bodyPr>
            <a:normAutofit/>
          </a:bodyPr>
          <a:lstStyle/>
          <a:p>
            <a:r>
              <a:rPr lang="en-US" dirty="0" smtClean="0"/>
              <a:t>Mark tells us at the moment of His death, the Temple curtain is torn in two from top to bottom</a:t>
            </a:r>
          </a:p>
          <a:p>
            <a:pPr lvl="1"/>
            <a:r>
              <a:rPr lang="en-US" dirty="0" smtClean="0"/>
              <a:t>This is the thick, heavy curtain that separated the Holy of Holies from the rest of the Temple</a:t>
            </a:r>
          </a:p>
          <a:p>
            <a:pPr lvl="1"/>
            <a:r>
              <a:rPr lang="en-US" dirty="0" smtClean="0"/>
              <a:t>God is now no longer separate from man because Jesus is our way to stand before God whole and complete</a:t>
            </a:r>
          </a:p>
        </p:txBody>
      </p:sp>
    </p:spTree>
    <p:extLst>
      <p:ext uri="{BB962C8B-B14F-4D97-AF65-F5344CB8AC3E}">
        <p14:creationId xmlns:p14="http://schemas.microsoft.com/office/powerpoint/2010/main" val="2432291588"/>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15:33-39</a:t>
            </a:r>
            <a:endParaRPr dirty="0"/>
          </a:p>
        </p:txBody>
      </p:sp>
      <p:sp>
        <p:nvSpPr>
          <p:cNvPr id="3" name="Content Placeholder 2"/>
          <p:cNvSpPr>
            <a:spLocks noGrp="1"/>
          </p:cNvSpPr>
          <p:nvPr>
            <p:ph idx="1"/>
          </p:nvPr>
        </p:nvSpPr>
        <p:spPr/>
        <p:txBody>
          <a:bodyPr>
            <a:normAutofit/>
          </a:bodyPr>
          <a:lstStyle/>
          <a:p>
            <a:r>
              <a:rPr lang="en-US" dirty="0" smtClean="0"/>
              <a:t>Finally, with all that has happened, a centurion standing there before Jesus says, “Surely He truly was the Son of God”</a:t>
            </a:r>
          </a:p>
          <a:p>
            <a:r>
              <a:rPr lang="en-US" dirty="0" smtClean="0"/>
              <a:t>Even this Gentile soldier who, moments before, was mocking Him, acknowledges who Jesus truly is</a:t>
            </a:r>
          </a:p>
          <a:p>
            <a:pPr lvl="1"/>
            <a:r>
              <a:rPr lang="en-US" dirty="0" smtClean="0"/>
              <a:t>He sees what the religious leaders could not</a:t>
            </a:r>
          </a:p>
        </p:txBody>
      </p:sp>
    </p:spTree>
    <p:extLst>
      <p:ext uri="{BB962C8B-B14F-4D97-AF65-F5344CB8AC3E}">
        <p14:creationId xmlns:p14="http://schemas.microsoft.com/office/powerpoint/2010/main" val="20916903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1:14-15</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Mark mentions that John (the Baptizer) is taken into custody and Jesus heads into Galilee</a:t>
            </a:r>
          </a:p>
          <a:p>
            <a:pPr lvl="1"/>
            <a:r>
              <a:rPr lang="en-US" dirty="0" smtClean="0"/>
              <a:t>John’s </a:t>
            </a:r>
            <a:r>
              <a:rPr lang="en-US" dirty="0"/>
              <a:t>job as the forerunner to the Christ is over</a:t>
            </a:r>
          </a:p>
          <a:p>
            <a:pPr lvl="1"/>
            <a:r>
              <a:rPr lang="en-US" dirty="0"/>
              <a:t>Jesus, the Messiah, is here now, so John must fade </a:t>
            </a:r>
            <a:r>
              <a:rPr lang="en-US" dirty="0" smtClean="0"/>
              <a:t>away</a:t>
            </a:r>
            <a:endParaRPr lang="en-US" dirty="0"/>
          </a:p>
        </p:txBody>
      </p:sp>
    </p:spTree>
    <p:extLst>
      <p:ext uri="{BB962C8B-B14F-4D97-AF65-F5344CB8AC3E}">
        <p14:creationId xmlns:p14="http://schemas.microsoft.com/office/powerpoint/2010/main" val="1473175815"/>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15:40-47</a:t>
            </a:r>
            <a:endParaRPr dirty="0"/>
          </a:p>
        </p:txBody>
      </p:sp>
      <p:sp>
        <p:nvSpPr>
          <p:cNvPr id="3" name="Content Placeholder 2"/>
          <p:cNvSpPr>
            <a:spLocks noGrp="1"/>
          </p:cNvSpPr>
          <p:nvPr>
            <p:ph idx="1"/>
          </p:nvPr>
        </p:nvSpPr>
        <p:spPr/>
        <p:txBody>
          <a:bodyPr/>
          <a:lstStyle/>
          <a:p>
            <a:r>
              <a:rPr lang="en-US" dirty="0" smtClean="0"/>
              <a:t>Some of the women that followed Jesus were there and watching the crucifixion</a:t>
            </a:r>
          </a:p>
          <a:p>
            <a:pPr lvl="1"/>
            <a:r>
              <a:rPr lang="en-US" dirty="0" smtClean="0"/>
              <a:t>Mary Magdalene</a:t>
            </a:r>
          </a:p>
          <a:p>
            <a:pPr lvl="1"/>
            <a:r>
              <a:rPr lang="en-US" dirty="0" smtClean="0"/>
              <a:t>Mary, the mother of James the Less</a:t>
            </a:r>
          </a:p>
          <a:p>
            <a:pPr lvl="2"/>
            <a:r>
              <a:rPr lang="en-US" dirty="0" smtClean="0"/>
              <a:t>Not James and John, but the other apostle named James</a:t>
            </a:r>
          </a:p>
          <a:p>
            <a:pPr lvl="1"/>
            <a:r>
              <a:rPr lang="en-US" dirty="0" smtClean="0"/>
              <a:t>Salome</a:t>
            </a:r>
            <a:endParaRPr dirty="0"/>
          </a:p>
        </p:txBody>
      </p:sp>
    </p:spTree>
    <p:extLst>
      <p:ext uri="{BB962C8B-B14F-4D97-AF65-F5344CB8AC3E}">
        <p14:creationId xmlns:p14="http://schemas.microsoft.com/office/powerpoint/2010/main" val="2070709300"/>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15:40-47</a:t>
            </a:r>
            <a:endParaRPr dirty="0"/>
          </a:p>
        </p:txBody>
      </p:sp>
      <p:sp>
        <p:nvSpPr>
          <p:cNvPr id="3" name="Content Placeholder 2"/>
          <p:cNvSpPr>
            <a:spLocks noGrp="1"/>
          </p:cNvSpPr>
          <p:nvPr>
            <p:ph idx="1"/>
          </p:nvPr>
        </p:nvSpPr>
        <p:spPr/>
        <p:txBody>
          <a:bodyPr>
            <a:normAutofit/>
          </a:bodyPr>
          <a:lstStyle/>
          <a:p>
            <a:r>
              <a:rPr lang="en-US" dirty="0" smtClean="0"/>
              <a:t>When evening came (so, 6 p.m. – about 3 hours after Jesus died), they were preparing for the Sabbath</a:t>
            </a:r>
          </a:p>
          <a:p>
            <a:r>
              <a:rPr lang="en-US" dirty="0" smtClean="0"/>
              <a:t>Joseph of Arimathea asks Pilate for Jesus’s body</a:t>
            </a:r>
          </a:p>
          <a:p>
            <a:r>
              <a:rPr lang="en-US" dirty="0" smtClean="0"/>
              <a:t>Pilate is surprised that Jesus is dead</a:t>
            </a:r>
          </a:p>
          <a:p>
            <a:r>
              <a:rPr lang="en-US" dirty="0" smtClean="0"/>
              <a:t>Once he learns that Jesus is dead, he allows Joseph to have Jesus’s body</a:t>
            </a:r>
            <a:endParaRPr dirty="0"/>
          </a:p>
        </p:txBody>
      </p:sp>
    </p:spTree>
    <p:extLst>
      <p:ext uri="{BB962C8B-B14F-4D97-AF65-F5344CB8AC3E}">
        <p14:creationId xmlns:p14="http://schemas.microsoft.com/office/powerpoint/2010/main" val="2657780560"/>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15:40-47</a:t>
            </a:r>
            <a:endParaRPr dirty="0"/>
          </a:p>
        </p:txBody>
      </p:sp>
      <p:sp>
        <p:nvSpPr>
          <p:cNvPr id="3" name="Content Placeholder 2"/>
          <p:cNvSpPr>
            <a:spLocks noGrp="1"/>
          </p:cNvSpPr>
          <p:nvPr>
            <p:ph idx="1"/>
          </p:nvPr>
        </p:nvSpPr>
        <p:spPr/>
        <p:txBody>
          <a:bodyPr>
            <a:normAutofit/>
          </a:bodyPr>
          <a:lstStyle/>
          <a:p>
            <a:r>
              <a:rPr lang="en-US" dirty="0" smtClean="0"/>
              <a:t>Joseph wraps Jesus in a linen cloth and places Him in a tomb cut out of the rock and rolled a large stone against the entrance</a:t>
            </a:r>
          </a:p>
          <a:p>
            <a:r>
              <a:rPr lang="en-US" dirty="0" smtClean="0"/>
              <a:t>Mary Magdalene and Mary, the mother of James the Less makes sure they know where His body is so they can prepare it properly for burial</a:t>
            </a:r>
            <a:endParaRPr dirty="0"/>
          </a:p>
        </p:txBody>
      </p:sp>
    </p:spTree>
    <p:extLst>
      <p:ext uri="{BB962C8B-B14F-4D97-AF65-F5344CB8AC3E}">
        <p14:creationId xmlns:p14="http://schemas.microsoft.com/office/powerpoint/2010/main" val="3586844263"/>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187" y="3200400"/>
            <a:ext cx="7978878" cy="892272"/>
          </a:xfrm>
        </p:spPr>
        <p:txBody>
          <a:bodyPr>
            <a:normAutofit fontScale="90000"/>
          </a:bodyPr>
          <a:lstStyle/>
          <a:p>
            <a:r>
              <a:rPr lang="en-US" dirty="0" smtClean="0"/>
              <a:t>Study of Mark</a:t>
            </a:r>
            <a:endParaRPr lang="en-US" dirty="0"/>
          </a:p>
        </p:txBody>
      </p:sp>
      <p:sp>
        <p:nvSpPr>
          <p:cNvPr id="3" name="Subtitle 2"/>
          <p:cNvSpPr>
            <a:spLocks noGrp="1"/>
          </p:cNvSpPr>
          <p:nvPr>
            <p:ph type="subTitle" idx="1"/>
          </p:nvPr>
        </p:nvSpPr>
        <p:spPr>
          <a:xfrm>
            <a:off x="678426" y="4055800"/>
            <a:ext cx="7875639" cy="730043"/>
          </a:xfrm>
        </p:spPr>
        <p:txBody>
          <a:bodyPr/>
          <a:lstStyle/>
          <a:p>
            <a:r>
              <a:rPr lang="en-US" dirty="0" smtClean="0"/>
              <a:t>Chapter 16</a:t>
            </a:r>
            <a:endParaRPr lang="en-US" dirty="0"/>
          </a:p>
        </p:txBody>
      </p:sp>
    </p:spTree>
    <p:extLst>
      <p:ext uri="{BB962C8B-B14F-4D97-AF65-F5344CB8AC3E}">
        <p14:creationId xmlns:p14="http://schemas.microsoft.com/office/powerpoint/2010/main" val="1900339873"/>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16:1-8</a:t>
            </a:r>
            <a:endParaRPr dirty="0"/>
          </a:p>
        </p:txBody>
      </p:sp>
      <p:sp>
        <p:nvSpPr>
          <p:cNvPr id="3" name="Content Placeholder 2"/>
          <p:cNvSpPr>
            <a:spLocks noGrp="1"/>
          </p:cNvSpPr>
          <p:nvPr>
            <p:ph idx="1"/>
          </p:nvPr>
        </p:nvSpPr>
        <p:spPr/>
        <p:txBody>
          <a:bodyPr>
            <a:normAutofit fontScale="92500" lnSpcReduction="10000"/>
          </a:bodyPr>
          <a:lstStyle/>
          <a:p>
            <a:r>
              <a:rPr dirty="0"/>
              <a:t>Mark 16 opens early on the first day of the </a:t>
            </a:r>
            <a:r>
              <a:rPr dirty="0" smtClean="0"/>
              <a:t>week</a:t>
            </a:r>
            <a:r>
              <a:rPr lang="en-US" dirty="0" smtClean="0"/>
              <a:t> - Sunday</a:t>
            </a:r>
            <a:endParaRPr dirty="0"/>
          </a:p>
          <a:p>
            <a:r>
              <a:rPr lang="en-US" dirty="0" smtClean="0"/>
              <a:t>Some of the w</a:t>
            </a:r>
            <a:r>
              <a:rPr dirty="0" smtClean="0"/>
              <a:t>omen </a:t>
            </a:r>
            <a:r>
              <a:rPr lang="en-US" dirty="0" smtClean="0"/>
              <a:t>who followed Jesus </a:t>
            </a:r>
            <a:r>
              <a:rPr dirty="0" smtClean="0"/>
              <a:t>come </a:t>
            </a:r>
            <a:r>
              <a:rPr dirty="0"/>
              <a:t>to the tomb expecting to finish burial </a:t>
            </a:r>
            <a:r>
              <a:rPr dirty="0" smtClean="0"/>
              <a:t>preparations</a:t>
            </a:r>
            <a:endParaRPr lang="en-US" dirty="0" smtClean="0"/>
          </a:p>
          <a:p>
            <a:pPr lvl="1"/>
            <a:r>
              <a:rPr lang="en-US" dirty="0" smtClean="0"/>
              <a:t>Doing this would make them unclean</a:t>
            </a:r>
          </a:p>
          <a:p>
            <a:pPr lvl="1"/>
            <a:r>
              <a:rPr lang="en-US" dirty="0" smtClean="0"/>
              <a:t>Numbers 19:11-13</a:t>
            </a:r>
            <a:endParaRPr dirty="0"/>
          </a:p>
          <a:p>
            <a:r>
              <a:rPr lang="en-US" dirty="0" smtClean="0"/>
              <a:t>They wonder how they’re going to get the massive stone rolled away to go in and prepare Jesus’s body for burial</a:t>
            </a:r>
            <a:endParaRPr dirty="0"/>
          </a:p>
        </p:txBody>
      </p:sp>
    </p:spTree>
    <p:extLst>
      <p:ext uri="{BB962C8B-B14F-4D97-AF65-F5344CB8AC3E}">
        <p14:creationId xmlns:p14="http://schemas.microsoft.com/office/powerpoint/2010/main" val="1663677520"/>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16:1-8</a:t>
            </a:r>
            <a:endParaRPr dirty="0"/>
          </a:p>
        </p:txBody>
      </p:sp>
      <p:sp>
        <p:nvSpPr>
          <p:cNvPr id="3" name="Content Placeholder 2"/>
          <p:cNvSpPr>
            <a:spLocks noGrp="1"/>
          </p:cNvSpPr>
          <p:nvPr>
            <p:ph idx="1"/>
          </p:nvPr>
        </p:nvSpPr>
        <p:spPr/>
        <p:txBody>
          <a:bodyPr>
            <a:normAutofit fontScale="92500" lnSpcReduction="20000"/>
          </a:bodyPr>
          <a:lstStyle/>
          <a:p>
            <a:r>
              <a:rPr lang="en-US" dirty="0" smtClean="0"/>
              <a:t>When they get there, they see that the </a:t>
            </a:r>
            <a:r>
              <a:rPr lang="en-US" dirty="0"/>
              <a:t>stone has already been rolled </a:t>
            </a:r>
            <a:r>
              <a:rPr lang="en-US" dirty="0" smtClean="0"/>
              <a:t>away</a:t>
            </a:r>
            <a:endParaRPr lang="en-US" dirty="0"/>
          </a:p>
          <a:p>
            <a:r>
              <a:rPr lang="en-US" dirty="0" smtClean="0"/>
              <a:t>They enter the tomb and see a young man sitting there wearing a white robe</a:t>
            </a:r>
          </a:p>
          <a:p>
            <a:r>
              <a:rPr lang="en-US" dirty="0" smtClean="0"/>
              <a:t>They were amazed</a:t>
            </a:r>
          </a:p>
          <a:p>
            <a:pPr lvl="1"/>
            <a:r>
              <a:rPr lang="en-US" dirty="0" smtClean="0"/>
              <a:t>At what?</a:t>
            </a:r>
          </a:p>
          <a:p>
            <a:pPr lvl="1"/>
            <a:r>
              <a:rPr lang="en-US" dirty="0" smtClean="0"/>
              <a:t>Jesus’s body is gone, but someone else is just sitting in His tomb</a:t>
            </a:r>
          </a:p>
          <a:p>
            <a:pPr lvl="1"/>
            <a:r>
              <a:rPr lang="en-US" dirty="0" smtClean="0"/>
              <a:t>They’ve got to be thinking, “Why would someone take His body and then stay in the tomb?”</a:t>
            </a:r>
            <a:endParaRPr lang="en-US" dirty="0"/>
          </a:p>
        </p:txBody>
      </p:sp>
    </p:spTree>
    <p:extLst>
      <p:ext uri="{BB962C8B-B14F-4D97-AF65-F5344CB8AC3E}">
        <p14:creationId xmlns:p14="http://schemas.microsoft.com/office/powerpoint/2010/main" val="3009388574"/>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16:1-8</a:t>
            </a:r>
            <a:endParaRPr dirty="0"/>
          </a:p>
        </p:txBody>
      </p:sp>
      <p:sp>
        <p:nvSpPr>
          <p:cNvPr id="3" name="Content Placeholder 2"/>
          <p:cNvSpPr>
            <a:spLocks noGrp="1"/>
          </p:cNvSpPr>
          <p:nvPr>
            <p:ph idx="1"/>
          </p:nvPr>
        </p:nvSpPr>
        <p:spPr/>
        <p:txBody>
          <a:bodyPr>
            <a:normAutofit lnSpcReduction="10000"/>
          </a:bodyPr>
          <a:lstStyle/>
          <a:p>
            <a:r>
              <a:rPr lang="en-US" dirty="0" smtClean="0"/>
              <a:t>The young man in the tomb tells them that Jesus is risen</a:t>
            </a:r>
          </a:p>
          <a:p>
            <a:pPr lvl="1"/>
            <a:r>
              <a:rPr lang="en-US" dirty="0" smtClean="0"/>
              <a:t>Just as Jesus promised would happen</a:t>
            </a:r>
          </a:p>
          <a:p>
            <a:r>
              <a:rPr lang="en-US" dirty="0" smtClean="0"/>
              <a:t>Then the young man tells them to go tell the disciples and Peter to meet Him in Galilee, just as He’d told them to do</a:t>
            </a:r>
          </a:p>
          <a:p>
            <a:pPr lvl="1"/>
            <a:r>
              <a:rPr lang="en-US" dirty="0" smtClean="0"/>
              <a:t>The young man specifically mentions Peter by name</a:t>
            </a:r>
          </a:p>
          <a:p>
            <a:pPr lvl="1"/>
            <a:r>
              <a:rPr lang="en-US" dirty="0" smtClean="0"/>
              <a:t>“Peter needs to go, too”</a:t>
            </a:r>
            <a:endParaRPr lang="en-US" dirty="0"/>
          </a:p>
        </p:txBody>
      </p:sp>
    </p:spTree>
    <p:extLst>
      <p:ext uri="{BB962C8B-B14F-4D97-AF65-F5344CB8AC3E}">
        <p14:creationId xmlns:p14="http://schemas.microsoft.com/office/powerpoint/2010/main" val="2672410941"/>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16:1-8</a:t>
            </a:r>
            <a:endParaRPr dirty="0"/>
          </a:p>
        </p:txBody>
      </p:sp>
      <p:sp>
        <p:nvSpPr>
          <p:cNvPr id="3" name="Content Placeholder 2"/>
          <p:cNvSpPr>
            <a:spLocks noGrp="1"/>
          </p:cNvSpPr>
          <p:nvPr>
            <p:ph idx="1"/>
          </p:nvPr>
        </p:nvSpPr>
        <p:spPr/>
        <p:txBody>
          <a:bodyPr>
            <a:normAutofit/>
          </a:bodyPr>
          <a:lstStyle/>
          <a:p>
            <a:r>
              <a:rPr lang="en-US" dirty="0" smtClean="0"/>
              <a:t>They ran out of the tomb</a:t>
            </a:r>
          </a:p>
          <a:p>
            <a:r>
              <a:rPr lang="en-US" dirty="0" smtClean="0"/>
              <a:t>They were trembling and astonished</a:t>
            </a:r>
          </a:p>
          <a:p>
            <a:pPr lvl="1"/>
            <a:r>
              <a:rPr lang="en-US" dirty="0" smtClean="0"/>
              <a:t>None of this is normal</a:t>
            </a:r>
          </a:p>
          <a:p>
            <a:pPr lvl="1"/>
            <a:r>
              <a:rPr lang="en-US" dirty="0" smtClean="0"/>
              <a:t>Dead people don’t raise from the grave</a:t>
            </a:r>
          </a:p>
          <a:p>
            <a:pPr lvl="1"/>
            <a:r>
              <a:rPr lang="en-US" dirty="0" smtClean="0"/>
              <a:t>Angels don’t sit in now-empty tombs with orders to tell others to go somewhere</a:t>
            </a:r>
          </a:p>
        </p:txBody>
      </p:sp>
    </p:spTree>
    <p:extLst>
      <p:ext uri="{BB962C8B-B14F-4D97-AF65-F5344CB8AC3E}">
        <p14:creationId xmlns:p14="http://schemas.microsoft.com/office/powerpoint/2010/main" val="1640174993"/>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16:1-8</a:t>
            </a:r>
            <a:endParaRPr dirty="0"/>
          </a:p>
        </p:txBody>
      </p:sp>
      <p:sp>
        <p:nvSpPr>
          <p:cNvPr id="3" name="Content Placeholder 2"/>
          <p:cNvSpPr>
            <a:spLocks noGrp="1"/>
          </p:cNvSpPr>
          <p:nvPr>
            <p:ph idx="1"/>
          </p:nvPr>
        </p:nvSpPr>
        <p:spPr/>
        <p:txBody>
          <a:bodyPr>
            <a:normAutofit/>
          </a:bodyPr>
          <a:lstStyle/>
          <a:p>
            <a:r>
              <a:rPr lang="en-US" dirty="0" smtClean="0"/>
              <a:t>They said nothing because they were afraid</a:t>
            </a:r>
          </a:p>
          <a:p>
            <a:pPr lvl="1"/>
            <a:r>
              <a:rPr lang="en-US" dirty="0" smtClean="0"/>
              <a:t>What were they afraid of?</a:t>
            </a:r>
          </a:p>
          <a:p>
            <a:pPr lvl="2"/>
            <a:r>
              <a:rPr lang="en-US" dirty="0" smtClean="0"/>
              <a:t>People are going to say we’re crazy!</a:t>
            </a:r>
          </a:p>
          <a:p>
            <a:pPr lvl="2"/>
            <a:r>
              <a:rPr lang="en-US" dirty="0" smtClean="0"/>
              <a:t>What if we get accused of moving Jesus’s body? The authorities will kill us too!</a:t>
            </a:r>
          </a:p>
          <a:p>
            <a:r>
              <a:rPr lang="en-US" dirty="0" smtClean="0"/>
              <a:t>Jesus has been resurrected</a:t>
            </a:r>
          </a:p>
          <a:p>
            <a:pPr lvl="1"/>
            <a:r>
              <a:rPr lang="en-US" dirty="0" smtClean="0"/>
              <a:t>What will you choose to do with that information?</a:t>
            </a:r>
            <a:endParaRPr lang="en-US" dirty="0"/>
          </a:p>
        </p:txBody>
      </p:sp>
    </p:spTree>
    <p:extLst>
      <p:ext uri="{BB962C8B-B14F-4D97-AF65-F5344CB8AC3E}">
        <p14:creationId xmlns:p14="http://schemas.microsoft.com/office/powerpoint/2010/main" val="1642740977"/>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16:9-20</a:t>
            </a:r>
            <a:endParaRPr dirty="0"/>
          </a:p>
        </p:txBody>
      </p:sp>
      <p:sp>
        <p:nvSpPr>
          <p:cNvPr id="3" name="Content Placeholder 2"/>
          <p:cNvSpPr>
            <a:spLocks noGrp="1"/>
          </p:cNvSpPr>
          <p:nvPr>
            <p:ph idx="1"/>
          </p:nvPr>
        </p:nvSpPr>
        <p:spPr/>
        <p:txBody>
          <a:bodyPr>
            <a:normAutofit/>
          </a:bodyPr>
          <a:lstStyle/>
          <a:p>
            <a:r>
              <a:rPr lang="en-US" dirty="0" smtClean="0"/>
              <a:t>Starting in verse 9 through the end of the book, the text is bracketed</a:t>
            </a:r>
          </a:p>
          <a:p>
            <a:r>
              <a:rPr lang="en-US" dirty="0" smtClean="0"/>
              <a:t>The 2 </a:t>
            </a:r>
            <a:r>
              <a:rPr lang="en-US" dirty="0" smtClean="0"/>
              <a:t>earliest complete Greek </a:t>
            </a:r>
            <a:r>
              <a:rPr lang="en-US" dirty="0" smtClean="0"/>
              <a:t>manuscripts </a:t>
            </a:r>
            <a:r>
              <a:rPr lang="en-US" dirty="0" smtClean="0"/>
              <a:t>of the Bible that we’ve </a:t>
            </a:r>
            <a:r>
              <a:rPr lang="en-US" dirty="0" smtClean="0"/>
              <a:t>found, the Codex </a:t>
            </a:r>
            <a:r>
              <a:rPr lang="en-US" dirty="0" err="1" smtClean="0"/>
              <a:t>Sinaiticus</a:t>
            </a:r>
            <a:r>
              <a:rPr lang="en-US" dirty="0" smtClean="0"/>
              <a:t> </a:t>
            </a:r>
            <a:r>
              <a:rPr lang="en-US" dirty="0" smtClean="0"/>
              <a:t>(dated to the 4th century AD) and </a:t>
            </a:r>
            <a:r>
              <a:rPr lang="en-US" dirty="0" smtClean="0"/>
              <a:t>Codex </a:t>
            </a:r>
            <a:r>
              <a:rPr lang="en-US" dirty="0" err="1" smtClean="0"/>
              <a:t>Vaticanus</a:t>
            </a:r>
            <a:r>
              <a:rPr lang="en-US" dirty="0" smtClean="0"/>
              <a:t> (also the 4th century AD), </a:t>
            </a:r>
            <a:r>
              <a:rPr lang="en-US" dirty="0" smtClean="0"/>
              <a:t>don’t have </a:t>
            </a:r>
            <a:r>
              <a:rPr lang="en-US" dirty="0" smtClean="0"/>
              <a:t>verses 9-20</a:t>
            </a:r>
            <a:endParaRPr lang="en-US" dirty="0" smtClean="0"/>
          </a:p>
          <a:p>
            <a:pPr lvl="1"/>
            <a:r>
              <a:rPr lang="en-US" dirty="0" smtClean="0"/>
              <a:t>Mark ends </a:t>
            </a:r>
            <a:r>
              <a:rPr lang="en-US" dirty="0" smtClean="0"/>
              <a:t>with verse 8</a:t>
            </a:r>
          </a:p>
        </p:txBody>
      </p:sp>
    </p:spTree>
    <p:extLst>
      <p:ext uri="{BB962C8B-B14F-4D97-AF65-F5344CB8AC3E}">
        <p14:creationId xmlns:p14="http://schemas.microsoft.com/office/powerpoint/2010/main" val="2885018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1:14-15</a:t>
            </a:r>
            <a:endParaRPr lang="en-US" dirty="0"/>
          </a:p>
        </p:txBody>
      </p:sp>
      <p:sp>
        <p:nvSpPr>
          <p:cNvPr id="5" name="Content Placeholder 4"/>
          <p:cNvSpPr>
            <a:spLocks noGrp="1"/>
          </p:cNvSpPr>
          <p:nvPr>
            <p:ph idx="1"/>
          </p:nvPr>
        </p:nvSpPr>
        <p:spPr>
          <a:xfrm>
            <a:off x="2392106" y="1131886"/>
            <a:ext cx="6304935" cy="3545497"/>
          </a:xfrm>
        </p:spPr>
        <p:txBody>
          <a:bodyPr>
            <a:normAutofit lnSpcReduction="10000"/>
          </a:bodyPr>
          <a:lstStyle/>
          <a:p>
            <a:r>
              <a:rPr lang="en-US" dirty="0" smtClean="0"/>
              <a:t>He </a:t>
            </a:r>
            <a:r>
              <a:rPr lang="en-US" dirty="0"/>
              <a:t>takes up preaching the gospel</a:t>
            </a:r>
          </a:p>
          <a:p>
            <a:pPr lvl="1"/>
            <a:r>
              <a:rPr lang="en-US" dirty="0"/>
              <a:t>The time is </a:t>
            </a:r>
            <a:r>
              <a:rPr lang="en-US" dirty="0" smtClean="0"/>
              <a:t>now</a:t>
            </a:r>
          </a:p>
          <a:p>
            <a:pPr lvl="2"/>
            <a:r>
              <a:rPr lang="en-US" dirty="0" err="1" smtClean="0"/>
              <a:t>Fulness</a:t>
            </a:r>
            <a:r>
              <a:rPr lang="en-US" dirty="0" smtClean="0"/>
              <a:t> of time (Galatians 4:4)</a:t>
            </a:r>
          </a:p>
          <a:p>
            <a:pPr lvl="2"/>
            <a:r>
              <a:rPr lang="en-US" dirty="0" smtClean="0"/>
              <a:t>Coming of a new kingdom (Amos 9)</a:t>
            </a:r>
            <a:endParaRPr lang="en-US" dirty="0"/>
          </a:p>
          <a:p>
            <a:pPr lvl="1"/>
            <a:r>
              <a:rPr lang="en-US" dirty="0"/>
              <a:t>The kingdom of God is at </a:t>
            </a:r>
            <a:r>
              <a:rPr lang="en-US" dirty="0" smtClean="0"/>
              <a:t>hand</a:t>
            </a:r>
          </a:p>
          <a:p>
            <a:pPr lvl="2"/>
            <a:r>
              <a:rPr lang="en-US" dirty="0" smtClean="0"/>
              <a:t>“At hand” is a Greek verse referencing spatial distance, not temporal distance</a:t>
            </a:r>
          </a:p>
          <a:p>
            <a:pPr lvl="2"/>
            <a:r>
              <a:rPr lang="en-US" dirty="0" smtClean="0"/>
              <a:t>Now that Jesus (the King) has arrived, His kingdom is </a:t>
            </a:r>
            <a:r>
              <a:rPr lang="en-US" dirty="0" err="1" smtClean="0"/>
              <a:t>closeby</a:t>
            </a:r>
            <a:endParaRPr lang="en-US" dirty="0"/>
          </a:p>
          <a:p>
            <a:pPr lvl="1"/>
            <a:r>
              <a:rPr lang="en-US" dirty="0"/>
              <a:t>Repent and believe in the good news</a:t>
            </a:r>
          </a:p>
          <a:p>
            <a:endParaRPr lang="en-US" dirty="0"/>
          </a:p>
        </p:txBody>
      </p:sp>
    </p:spTree>
    <p:extLst>
      <p:ext uri="{BB962C8B-B14F-4D97-AF65-F5344CB8AC3E}">
        <p14:creationId xmlns:p14="http://schemas.microsoft.com/office/powerpoint/2010/main" val="103547324"/>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16:9-20</a:t>
            </a:r>
            <a:endParaRPr dirty="0"/>
          </a:p>
        </p:txBody>
      </p:sp>
      <p:sp>
        <p:nvSpPr>
          <p:cNvPr id="3" name="Content Placeholder 2"/>
          <p:cNvSpPr>
            <a:spLocks noGrp="1"/>
          </p:cNvSpPr>
          <p:nvPr>
            <p:ph idx="1"/>
          </p:nvPr>
        </p:nvSpPr>
        <p:spPr/>
        <p:txBody>
          <a:bodyPr>
            <a:normAutofit/>
          </a:bodyPr>
          <a:lstStyle/>
          <a:p>
            <a:r>
              <a:rPr lang="en-US" dirty="0" smtClean="0"/>
              <a:t>Around the late 4th century, </a:t>
            </a:r>
            <a:r>
              <a:rPr lang="en-US" dirty="0" smtClean="0"/>
              <a:t>the last </a:t>
            </a:r>
            <a:r>
              <a:rPr lang="en-US" dirty="0" smtClean="0"/>
              <a:t>12 </a:t>
            </a:r>
            <a:r>
              <a:rPr lang="en-US" dirty="0" smtClean="0"/>
              <a:t>verses started appearing in </a:t>
            </a:r>
            <a:r>
              <a:rPr lang="en-US" dirty="0" smtClean="0"/>
              <a:t>Greek manuscripts</a:t>
            </a:r>
            <a:endParaRPr lang="en-US" dirty="0" smtClean="0"/>
          </a:p>
          <a:p>
            <a:r>
              <a:rPr lang="en-US" dirty="0" smtClean="0"/>
              <a:t>However, early church writers (starting in around 170 AD) quoted parts of these 12 verses as though Mark wrote them</a:t>
            </a:r>
            <a:endParaRPr dirty="0"/>
          </a:p>
        </p:txBody>
      </p:sp>
    </p:spTree>
    <p:extLst>
      <p:ext uri="{BB962C8B-B14F-4D97-AF65-F5344CB8AC3E}">
        <p14:creationId xmlns:p14="http://schemas.microsoft.com/office/powerpoint/2010/main" val="2666531263"/>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16:9-20</a:t>
            </a:r>
            <a:endParaRPr dirty="0"/>
          </a:p>
        </p:txBody>
      </p:sp>
      <p:sp>
        <p:nvSpPr>
          <p:cNvPr id="3" name="Content Placeholder 2"/>
          <p:cNvSpPr>
            <a:spLocks noGrp="1"/>
          </p:cNvSpPr>
          <p:nvPr>
            <p:ph idx="1"/>
          </p:nvPr>
        </p:nvSpPr>
        <p:spPr/>
        <p:txBody>
          <a:bodyPr>
            <a:normAutofit lnSpcReduction="10000"/>
          </a:bodyPr>
          <a:lstStyle/>
          <a:p>
            <a:r>
              <a:rPr lang="en-US" dirty="0" smtClean="0"/>
              <a:t>Nearly everything contained within these 12 verses </a:t>
            </a:r>
            <a:r>
              <a:rPr lang="en-US" dirty="0" smtClean="0"/>
              <a:t>can be found in other gospels, so including it at the end of Mark 16 doesn’t change anything</a:t>
            </a:r>
          </a:p>
          <a:p>
            <a:pPr lvl="1"/>
            <a:r>
              <a:rPr lang="en-US" dirty="0" smtClean="0"/>
              <a:t>More on this below</a:t>
            </a:r>
          </a:p>
          <a:p>
            <a:r>
              <a:rPr lang="en-US" dirty="0" smtClean="0"/>
              <a:t>Ultimately, it’s up to you to decide if you think they should be included as part of the text</a:t>
            </a:r>
          </a:p>
          <a:p>
            <a:pPr lvl="1"/>
            <a:r>
              <a:rPr lang="en-US" dirty="0" smtClean="0"/>
              <a:t>Personally, since they don’t add anything we don’t find elsewhere, I rarely reference them in studies and whatnot</a:t>
            </a:r>
          </a:p>
          <a:p>
            <a:pPr lvl="1"/>
            <a:endParaRPr dirty="0"/>
          </a:p>
        </p:txBody>
      </p:sp>
    </p:spTree>
    <p:extLst>
      <p:ext uri="{BB962C8B-B14F-4D97-AF65-F5344CB8AC3E}">
        <p14:creationId xmlns:p14="http://schemas.microsoft.com/office/powerpoint/2010/main" val="2447520950"/>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16:9-20</a:t>
            </a:r>
            <a:endParaRPr dirty="0"/>
          </a:p>
        </p:txBody>
      </p:sp>
      <p:sp>
        <p:nvSpPr>
          <p:cNvPr id="3" name="Content Placeholder 2"/>
          <p:cNvSpPr>
            <a:spLocks noGrp="1"/>
          </p:cNvSpPr>
          <p:nvPr>
            <p:ph idx="1"/>
          </p:nvPr>
        </p:nvSpPr>
        <p:spPr/>
        <p:txBody>
          <a:bodyPr>
            <a:normAutofit/>
          </a:bodyPr>
          <a:lstStyle/>
          <a:p>
            <a:r>
              <a:rPr lang="en-US" dirty="0"/>
              <a:t>We actually have 5 different endings for Mark in various </a:t>
            </a:r>
            <a:r>
              <a:rPr lang="en-US" dirty="0" smtClean="0"/>
              <a:t>manuscripts</a:t>
            </a:r>
          </a:p>
          <a:p>
            <a:pPr marL="971550" lvl="1" indent="-514350">
              <a:buFont typeface="+mj-lt"/>
              <a:buAutoNum type="arabicPeriod"/>
            </a:pPr>
            <a:r>
              <a:rPr lang="en-US" dirty="0" smtClean="0"/>
              <a:t>Stop at verse 8</a:t>
            </a:r>
          </a:p>
          <a:p>
            <a:pPr marL="971550" lvl="1" indent="-514350">
              <a:buFont typeface="+mj-lt"/>
              <a:buAutoNum type="arabicPeriod"/>
            </a:pPr>
            <a:r>
              <a:rPr lang="en-US" dirty="0" smtClean="0"/>
              <a:t>A “short ending” that says the women told those around Peter, and then Jesus Himself told them to preach the gospel everywhere</a:t>
            </a:r>
            <a:endParaRPr lang="en-US" dirty="0"/>
          </a:p>
        </p:txBody>
      </p:sp>
    </p:spTree>
    <p:extLst>
      <p:ext uri="{BB962C8B-B14F-4D97-AF65-F5344CB8AC3E}">
        <p14:creationId xmlns:p14="http://schemas.microsoft.com/office/powerpoint/2010/main" val="3014613026"/>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16:9-20</a:t>
            </a:r>
            <a:endParaRPr dirty="0"/>
          </a:p>
        </p:txBody>
      </p:sp>
      <p:sp>
        <p:nvSpPr>
          <p:cNvPr id="3" name="Content Placeholder 2"/>
          <p:cNvSpPr>
            <a:spLocks noGrp="1"/>
          </p:cNvSpPr>
          <p:nvPr>
            <p:ph idx="1"/>
          </p:nvPr>
        </p:nvSpPr>
        <p:spPr/>
        <p:txBody>
          <a:bodyPr>
            <a:normAutofit/>
          </a:bodyPr>
          <a:lstStyle/>
          <a:p>
            <a:r>
              <a:rPr lang="en-US" dirty="0"/>
              <a:t>We actually have 5 different endings for Mark in various </a:t>
            </a:r>
            <a:r>
              <a:rPr lang="en-US" dirty="0" smtClean="0"/>
              <a:t>manuscripts</a:t>
            </a:r>
          </a:p>
          <a:p>
            <a:pPr marL="971550" lvl="1" indent="-514350">
              <a:buFont typeface="+mj-lt"/>
              <a:buAutoNum type="arabicPeriod" startAt="3"/>
            </a:pPr>
            <a:r>
              <a:rPr lang="en-US" dirty="0" smtClean="0"/>
              <a:t>The “long ending” that we see as vss. 9-20 (lots of manuscripts)</a:t>
            </a:r>
          </a:p>
          <a:p>
            <a:pPr marL="1141413" lvl="2" indent="-284163"/>
            <a:r>
              <a:rPr lang="en-US" dirty="0" smtClean="0"/>
              <a:t>Not a single Greek manuscript we have before the 5</a:t>
            </a:r>
            <a:r>
              <a:rPr lang="en-US" baseline="30000" dirty="0" smtClean="0"/>
              <a:t>th</a:t>
            </a:r>
            <a:r>
              <a:rPr lang="en-US" dirty="0" smtClean="0"/>
              <a:t> century has vss. 9-20 in it</a:t>
            </a:r>
          </a:p>
          <a:p>
            <a:pPr marL="1141413" lvl="2" indent="-284163"/>
            <a:r>
              <a:rPr lang="en-US" dirty="0" smtClean="0"/>
              <a:t>Early writers acknowledged it exists by about 200 A.D., though</a:t>
            </a:r>
          </a:p>
          <a:p>
            <a:pPr marL="971550" lvl="1" indent="-514350">
              <a:buFont typeface="+mj-lt"/>
              <a:buAutoNum type="arabicPeriod" startAt="3"/>
            </a:pPr>
            <a:r>
              <a:rPr lang="en-US" dirty="0" smtClean="0"/>
              <a:t>1 manuscript has the “short ending” followed by the “long ending”</a:t>
            </a:r>
          </a:p>
          <a:p>
            <a:pPr marL="971550" lvl="1" indent="-514350">
              <a:buFont typeface="+mj-lt"/>
              <a:buAutoNum type="arabicPeriod" startAt="3"/>
            </a:pPr>
            <a:endParaRPr lang="en-US" dirty="0"/>
          </a:p>
        </p:txBody>
      </p:sp>
    </p:spTree>
    <p:extLst>
      <p:ext uri="{BB962C8B-B14F-4D97-AF65-F5344CB8AC3E}">
        <p14:creationId xmlns:p14="http://schemas.microsoft.com/office/powerpoint/2010/main" val="909541523"/>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16:9-20</a:t>
            </a:r>
            <a:endParaRPr dirty="0"/>
          </a:p>
        </p:txBody>
      </p:sp>
      <p:sp>
        <p:nvSpPr>
          <p:cNvPr id="3" name="Content Placeholder 2"/>
          <p:cNvSpPr>
            <a:spLocks noGrp="1"/>
          </p:cNvSpPr>
          <p:nvPr>
            <p:ph idx="1"/>
          </p:nvPr>
        </p:nvSpPr>
        <p:spPr/>
        <p:txBody>
          <a:bodyPr>
            <a:normAutofit/>
          </a:bodyPr>
          <a:lstStyle/>
          <a:p>
            <a:r>
              <a:rPr lang="en-US" dirty="0"/>
              <a:t>We actually have 5 different endings for Mark in various </a:t>
            </a:r>
            <a:r>
              <a:rPr lang="en-US" dirty="0" smtClean="0"/>
              <a:t>manuscripts</a:t>
            </a:r>
          </a:p>
          <a:p>
            <a:pPr marL="971550" lvl="1" indent="-514350">
              <a:buFont typeface="+mj-lt"/>
              <a:buAutoNum type="arabicPeriod" startAt="5"/>
            </a:pPr>
            <a:r>
              <a:rPr lang="en-US" dirty="0" smtClean="0"/>
              <a:t>A “longer ending” that has all of the long ending, and then adds even more after verse 14 where the Jesus chastises the apostles for not believing He has rise, and Jesus says, “Satan’s time is over.”</a:t>
            </a:r>
          </a:p>
          <a:p>
            <a:pPr marL="971550" lvl="1" indent="-514350">
              <a:buFont typeface="+mj-lt"/>
              <a:buAutoNum type="arabicPeriod" startAt="5"/>
            </a:pPr>
            <a:endParaRPr lang="en-US" dirty="0"/>
          </a:p>
        </p:txBody>
      </p:sp>
    </p:spTree>
    <p:extLst>
      <p:ext uri="{BB962C8B-B14F-4D97-AF65-F5344CB8AC3E}">
        <p14:creationId xmlns:p14="http://schemas.microsoft.com/office/powerpoint/2010/main" val="427864957"/>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a:t>
            </a:r>
            <a:r>
              <a:rPr lang="en-US" dirty="0" smtClean="0"/>
              <a:t>16:9-20</a:t>
            </a:r>
            <a:endParaRPr dirty="0"/>
          </a:p>
        </p:txBody>
      </p:sp>
      <p:sp>
        <p:nvSpPr>
          <p:cNvPr id="3" name="Content Placeholder 2"/>
          <p:cNvSpPr>
            <a:spLocks noGrp="1"/>
          </p:cNvSpPr>
          <p:nvPr>
            <p:ph idx="1"/>
          </p:nvPr>
        </p:nvSpPr>
        <p:spPr/>
        <p:txBody>
          <a:bodyPr>
            <a:normAutofit/>
          </a:bodyPr>
          <a:lstStyle/>
          <a:p>
            <a:r>
              <a:rPr lang="en-US" dirty="0" smtClean="0"/>
              <a:t>I’ll run through the verses so we can see what they say, to show they don’t add anything </a:t>
            </a:r>
            <a:r>
              <a:rPr lang="en-US" dirty="0" smtClean="0"/>
              <a:t>new</a:t>
            </a:r>
            <a:endParaRPr lang="en-US" dirty="0" smtClean="0"/>
          </a:p>
        </p:txBody>
      </p:sp>
    </p:spTree>
    <p:extLst>
      <p:ext uri="{BB962C8B-B14F-4D97-AF65-F5344CB8AC3E}">
        <p14:creationId xmlns:p14="http://schemas.microsoft.com/office/powerpoint/2010/main" val="2675088089"/>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Mark </a:t>
            </a:r>
            <a:r>
              <a:rPr lang="en-US" sz="2400" dirty="0" smtClean="0"/>
              <a:t>16:9-11</a:t>
            </a:r>
            <a:endParaRPr sz="2400" dirty="0"/>
          </a:p>
        </p:txBody>
      </p:sp>
      <p:sp>
        <p:nvSpPr>
          <p:cNvPr id="3" name="Content Placeholder 2"/>
          <p:cNvSpPr>
            <a:spLocks noGrp="1"/>
          </p:cNvSpPr>
          <p:nvPr>
            <p:ph idx="1"/>
          </p:nvPr>
        </p:nvSpPr>
        <p:spPr/>
        <p:txBody>
          <a:bodyPr/>
          <a:lstStyle/>
          <a:p>
            <a:r>
              <a:rPr lang="en-US" dirty="0" smtClean="0"/>
              <a:t>A very, very brief account of Jesus appearing to Mary Magdalene outside the tomb</a:t>
            </a:r>
          </a:p>
          <a:p>
            <a:r>
              <a:rPr lang="en-US" dirty="0" smtClean="0"/>
              <a:t>Peter and John ran in, saw the tomb empty, and then left, but Mary stayed outside</a:t>
            </a:r>
          </a:p>
          <a:p>
            <a:r>
              <a:rPr lang="en-US" dirty="0" smtClean="0"/>
              <a:t>Jesus appeared to her there</a:t>
            </a:r>
            <a:endParaRPr dirty="0"/>
          </a:p>
        </p:txBody>
      </p:sp>
    </p:spTree>
    <p:extLst>
      <p:ext uri="{BB962C8B-B14F-4D97-AF65-F5344CB8AC3E}">
        <p14:creationId xmlns:p14="http://schemas.microsoft.com/office/powerpoint/2010/main" val="3958758284"/>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Mark </a:t>
            </a:r>
            <a:r>
              <a:rPr lang="en-US" sz="2400" dirty="0" smtClean="0"/>
              <a:t>16:12-13</a:t>
            </a:r>
            <a:endParaRPr sz="2400" dirty="0"/>
          </a:p>
        </p:txBody>
      </p:sp>
      <p:sp>
        <p:nvSpPr>
          <p:cNvPr id="3" name="Content Placeholder 2"/>
          <p:cNvSpPr>
            <a:spLocks noGrp="1"/>
          </p:cNvSpPr>
          <p:nvPr>
            <p:ph idx="1"/>
          </p:nvPr>
        </p:nvSpPr>
        <p:spPr/>
        <p:txBody>
          <a:bodyPr>
            <a:normAutofit fontScale="92500" lnSpcReduction="10000"/>
          </a:bodyPr>
          <a:lstStyle/>
          <a:p>
            <a:r>
              <a:rPr lang="en-US" dirty="0" smtClean="0"/>
              <a:t>A very, very brief account of Jesus appearing to Cleopas and another disciple on the road to Emmaus</a:t>
            </a:r>
          </a:p>
          <a:p>
            <a:r>
              <a:rPr lang="en-US" dirty="0" smtClean="0"/>
              <a:t>It says that Jesus appeared “in a different form” to two people while they were headed into the country</a:t>
            </a:r>
          </a:p>
          <a:p>
            <a:pPr lvl="1"/>
            <a:r>
              <a:rPr lang="en-US" dirty="0" smtClean="0"/>
              <a:t>What does “in a different form” mean?</a:t>
            </a:r>
          </a:p>
          <a:p>
            <a:pPr lvl="2"/>
            <a:r>
              <a:rPr lang="en-US" dirty="0" smtClean="0"/>
              <a:t>We don’t know</a:t>
            </a:r>
          </a:p>
          <a:p>
            <a:pPr lvl="3"/>
            <a:r>
              <a:rPr lang="en-US" dirty="0" smtClean="0"/>
              <a:t>Could be a body that is different than the body He had before His resurrection</a:t>
            </a:r>
          </a:p>
          <a:p>
            <a:pPr lvl="3"/>
            <a:r>
              <a:rPr lang="en-US" dirty="0" smtClean="0"/>
              <a:t>Would still be a physical body of some kind, but different in some way</a:t>
            </a:r>
            <a:endParaRPr dirty="0"/>
          </a:p>
        </p:txBody>
      </p:sp>
    </p:spTree>
    <p:extLst>
      <p:ext uri="{BB962C8B-B14F-4D97-AF65-F5344CB8AC3E}">
        <p14:creationId xmlns:p14="http://schemas.microsoft.com/office/powerpoint/2010/main" val="2146553534"/>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a:t>
            </a:r>
            <a:r>
              <a:rPr lang="en-US" dirty="0" smtClean="0"/>
              <a:t>16:14-20</a:t>
            </a:r>
            <a:endParaRPr dirty="0"/>
          </a:p>
        </p:txBody>
      </p:sp>
      <p:sp>
        <p:nvSpPr>
          <p:cNvPr id="3" name="Content Placeholder 2"/>
          <p:cNvSpPr>
            <a:spLocks noGrp="1"/>
          </p:cNvSpPr>
          <p:nvPr>
            <p:ph idx="1"/>
          </p:nvPr>
        </p:nvSpPr>
        <p:spPr/>
        <p:txBody>
          <a:bodyPr/>
          <a:lstStyle/>
          <a:p>
            <a:r>
              <a:rPr lang="en-US" dirty="0" smtClean="0"/>
              <a:t>Jesus appears to the 11 apostles</a:t>
            </a:r>
          </a:p>
          <a:p>
            <a:pPr lvl="1"/>
            <a:r>
              <a:rPr lang="en-US" dirty="0" smtClean="0"/>
              <a:t>Luke 24:36-49; John 20:19-23</a:t>
            </a:r>
          </a:p>
          <a:p>
            <a:r>
              <a:rPr lang="en-US" dirty="0" smtClean="0"/>
              <a:t>Gives them the commission to preach the gospel</a:t>
            </a:r>
          </a:p>
          <a:p>
            <a:pPr lvl="1"/>
            <a:r>
              <a:rPr lang="en-US" dirty="0" smtClean="0"/>
              <a:t>Matthew 28:16-20</a:t>
            </a:r>
          </a:p>
          <a:p>
            <a:r>
              <a:rPr lang="en-US" dirty="0" smtClean="0"/>
              <a:t>Ascends to Heaven</a:t>
            </a:r>
          </a:p>
          <a:p>
            <a:pPr lvl="1"/>
            <a:r>
              <a:rPr lang="en-US" dirty="0" smtClean="0"/>
              <a:t>Acts 1:9-11</a:t>
            </a:r>
            <a:endParaRPr dirty="0"/>
          </a:p>
        </p:txBody>
      </p:sp>
    </p:spTree>
    <p:extLst>
      <p:ext uri="{BB962C8B-B14F-4D97-AF65-F5344CB8AC3E}">
        <p14:creationId xmlns:p14="http://schemas.microsoft.com/office/powerpoint/2010/main" val="3332832179"/>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16: post 20</a:t>
            </a:r>
            <a:endParaRPr dirty="0"/>
          </a:p>
        </p:txBody>
      </p:sp>
      <p:sp>
        <p:nvSpPr>
          <p:cNvPr id="3" name="Content Placeholder 2"/>
          <p:cNvSpPr>
            <a:spLocks noGrp="1"/>
          </p:cNvSpPr>
          <p:nvPr>
            <p:ph idx="1"/>
          </p:nvPr>
        </p:nvSpPr>
        <p:spPr/>
        <p:txBody>
          <a:bodyPr>
            <a:normAutofit/>
          </a:bodyPr>
          <a:lstStyle/>
          <a:p>
            <a:r>
              <a:rPr lang="en-US" dirty="0" smtClean="0"/>
              <a:t>Some versions will have another section after the end of verse 20 that is also bracketed and also in italics</a:t>
            </a:r>
          </a:p>
          <a:p>
            <a:pPr lvl="1"/>
            <a:r>
              <a:rPr lang="en-US" dirty="0" smtClean="0"/>
              <a:t>The New American Standard is one such version</a:t>
            </a:r>
          </a:p>
          <a:p>
            <a:r>
              <a:rPr lang="en-US" dirty="0" smtClean="0"/>
              <a:t>It says “they promptly reported all these instructions to Peter and his companions…” followed by more after this</a:t>
            </a:r>
            <a:endParaRPr dirty="0"/>
          </a:p>
        </p:txBody>
      </p:sp>
    </p:spTree>
    <p:extLst>
      <p:ext uri="{BB962C8B-B14F-4D97-AF65-F5344CB8AC3E}">
        <p14:creationId xmlns:p14="http://schemas.microsoft.com/office/powerpoint/2010/main" val="1598668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1:14-15</a:t>
            </a:r>
            <a:endParaRPr lang="en-US" dirty="0"/>
          </a:p>
        </p:txBody>
      </p:sp>
      <p:sp>
        <p:nvSpPr>
          <p:cNvPr id="5" name="Content Placeholder 4"/>
          <p:cNvSpPr>
            <a:spLocks noGrp="1"/>
          </p:cNvSpPr>
          <p:nvPr>
            <p:ph idx="1"/>
          </p:nvPr>
        </p:nvSpPr>
        <p:spPr>
          <a:xfrm>
            <a:off x="2392106" y="1131886"/>
            <a:ext cx="6304935" cy="3545497"/>
          </a:xfrm>
        </p:spPr>
        <p:txBody>
          <a:bodyPr>
            <a:normAutofit fontScale="92500" lnSpcReduction="10000"/>
          </a:bodyPr>
          <a:lstStyle/>
          <a:p>
            <a:r>
              <a:rPr lang="en-US" dirty="0" smtClean="0"/>
              <a:t>He </a:t>
            </a:r>
            <a:r>
              <a:rPr lang="en-US" dirty="0"/>
              <a:t>takes up preaching the gospel</a:t>
            </a:r>
          </a:p>
          <a:p>
            <a:pPr lvl="1"/>
            <a:r>
              <a:rPr lang="en-US" dirty="0"/>
              <a:t>The time is </a:t>
            </a:r>
            <a:r>
              <a:rPr lang="en-US" dirty="0" smtClean="0"/>
              <a:t>now</a:t>
            </a:r>
          </a:p>
          <a:p>
            <a:pPr lvl="2"/>
            <a:r>
              <a:rPr lang="en-US" dirty="0" err="1" smtClean="0"/>
              <a:t>Fulness</a:t>
            </a:r>
            <a:r>
              <a:rPr lang="en-US" dirty="0" smtClean="0"/>
              <a:t> of time (Galatians 4:4)</a:t>
            </a:r>
          </a:p>
          <a:p>
            <a:pPr lvl="2"/>
            <a:r>
              <a:rPr lang="en-US" dirty="0" smtClean="0"/>
              <a:t>Coming of a new kingdom (Amos 9)</a:t>
            </a:r>
            <a:endParaRPr lang="en-US" dirty="0"/>
          </a:p>
          <a:p>
            <a:pPr lvl="1"/>
            <a:r>
              <a:rPr lang="en-US" dirty="0"/>
              <a:t>The kingdom of God is at </a:t>
            </a:r>
            <a:r>
              <a:rPr lang="en-US" dirty="0" smtClean="0"/>
              <a:t>hand</a:t>
            </a:r>
          </a:p>
          <a:p>
            <a:pPr lvl="2"/>
            <a:r>
              <a:rPr lang="en-US" dirty="0" smtClean="0"/>
              <a:t>“At hand” is a Greek verse referencing spatial distance, not temporal distance</a:t>
            </a:r>
          </a:p>
          <a:p>
            <a:pPr lvl="2"/>
            <a:r>
              <a:rPr lang="en-US" dirty="0" smtClean="0"/>
              <a:t>Now that Jesus (the King) has arrived, His kingdom is close by</a:t>
            </a:r>
          </a:p>
          <a:p>
            <a:pPr lvl="2"/>
            <a:r>
              <a:rPr lang="en-US" dirty="0" smtClean="0"/>
              <a:t>Not the Church, but rather salvation through Christ</a:t>
            </a:r>
            <a:endParaRPr lang="en-US" dirty="0"/>
          </a:p>
          <a:p>
            <a:endParaRPr lang="en-US" dirty="0"/>
          </a:p>
        </p:txBody>
      </p:sp>
    </p:spTree>
    <p:extLst>
      <p:ext uri="{BB962C8B-B14F-4D97-AF65-F5344CB8AC3E}">
        <p14:creationId xmlns:p14="http://schemas.microsoft.com/office/powerpoint/2010/main" val="1300232308"/>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 16: post 20</a:t>
            </a:r>
            <a:endParaRPr dirty="0"/>
          </a:p>
        </p:txBody>
      </p:sp>
      <p:sp>
        <p:nvSpPr>
          <p:cNvPr id="3" name="Content Placeholder 2"/>
          <p:cNvSpPr>
            <a:spLocks noGrp="1"/>
          </p:cNvSpPr>
          <p:nvPr>
            <p:ph idx="1"/>
          </p:nvPr>
        </p:nvSpPr>
        <p:spPr/>
        <p:txBody>
          <a:bodyPr>
            <a:normAutofit/>
          </a:bodyPr>
          <a:lstStyle/>
          <a:p>
            <a:r>
              <a:rPr lang="en-US" dirty="0" smtClean="0"/>
              <a:t>This seems to go back to the women whom the young man (angel) spoke to and told them to tell the disciples things</a:t>
            </a:r>
          </a:p>
          <a:p>
            <a:r>
              <a:rPr lang="en-US" dirty="0" smtClean="0"/>
              <a:t>We then have a reiteration that Jesus sent them out to preach the gospel</a:t>
            </a:r>
            <a:endParaRPr dirty="0"/>
          </a:p>
        </p:txBody>
      </p:sp>
    </p:spTree>
    <p:extLst>
      <p:ext uri="{BB962C8B-B14F-4D97-AF65-F5344CB8AC3E}">
        <p14:creationId xmlns:p14="http://schemas.microsoft.com/office/powerpoint/2010/main" val="2899385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Message and Purpose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It is fairly clear from the book that it was written to Gentiles</a:t>
            </a:r>
          </a:p>
          <a:p>
            <a:pPr lvl="1"/>
            <a:r>
              <a:rPr lang="en-US" dirty="0" smtClean="0"/>
              <a:t>Jewish customs are explained (Mark 7:3-4)</a:t>
            </a:r>
          </a:p>
          <a:p>
            <a:pPr lvl="1"/>
            <a:r>
              <a:rPr lang="en-US" dirty="0" smtClean="0"/>
              <a:t>Aramaic is translated into Greek (Mark 3:17, 5:41)</a:t>
            </a:r>
          </a:p>
          <a:p>
            <a:pPr lvl="1"/>
            <a:r>
              <a:rPr lang="en-US" dirty="0" smtClean="0"/>
              <a:t>Roman use of time is used (Mark 6:48)</a:t>
            </a:r>
          </a:p>
          <a:p>
            <a:r>
              <a:rPr lang="en-US" dirty="0" smtClean="0"/>
              <a:t>Mark quotes from the OT the least of all the gospels</a:t>
            </a:r>
          </a:p>
          <a:p>
            <a:r>
              <a:rPr lang="en-US" dirty="0" smtClean="0"/>
              <a:t>Interestingly, he also emphasizes Jesus’s actions (miracles) more than His parables</a:t>
            </a:r>
          </a:p>
          <a:p>
            <a:pPr lvl="1"/>
            <a:r>
              <a:rPr lang="en-US" dirty="0" smtClean="0"/>
              <a:t>19 miracles compared to 4 parables</a:t>
            </a:r>
          </a:p>
          <a:p>
            <a:r>
              <a:rPr lang="en-US" dirty="0" smtClean="0"/>
              <a:t>Emphasizes Jesus’s servanthood (Mark 10:45) throughout</a:t>
            </a:r>
          </a:p>
          <a:p>
            <a:pPr lvl="1"/>
            <a:r>
              <a:rPr lang="en-US" dirty="0" smtClean="0"/>
              <a:t>A good theme would be “Jesus, Servant of God”</a:t>
            </a:r>
            <a:endParaRPr lang="en-US" dirty="0"/>
          </a:p>
        </p:txBody>
      </p:sp>
    </p:spTree>
    <p:extLst>
      <p:ext uri="{BB962C8B-B14F-4D97-AF65-F5344CB8AC3E}">
        <p14:creationId xmlns:p14="http://schemas.microsoft.com/office/powerpoint/2010/main" val="333029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1:14-15</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He </a:t>
            </a:r>
            <a:r>
              <a:rPr lang="en-US" dirty="0"/>
              <a:t>takes up preaching the gospel</a:t>
            </a:r>
          </a:p>
          <a:p>
            <a:pPr lvl="1"/>
            <a:r>
              <a:rPr lang="en-US" dirty="0" smtClean="0"/>
              <a:t>Repent </a:t>
            </a:r>
            <a:r>
              <a:rPr lang="en-US" dirty="0"/>
              <a:t>and believe in the good news</a:t>
            </a:r>
          </a:p>
          <a:p>
            <a:pPr lvl="2"/>
            <a:r>
              <a:rPr lang="en-US" dirty="0" smtClean="0"/>
              <a:t>The King and His kingdom are here</a:t>
            </a:r>
          </a:p>
          <a:p>
            <a:pPr lvl="2"/>
            <a:r>
              <a:rPr lang="en-US" dirty="0" smtClean="0"/>
              <a:t>This isn’t a request for you to accept Jesus as king but a proclamation that He is the King</a:t>
            </a:r>
          </a:p>
          <a:p>
            <a:pPr lvl="2"/>
            <a:r>
              <a:rPr lang="en-US" dirty="0" smtClean="0"/>
              <a:t>This is a demand for submission and obedience to God</a:t>
            </a:r>
            <a:endParaRPr lang="en-US" dirty="0"/>
          </a:p>
        </p:txBody>
      </p:sp>
    </p:spTree>
    <p:extLst>
      <p:ext uri="{BB962C8B-B14F-4D97-AF65-F5344CB8AC3E}">
        <p14:creationId xmlns:p14="http://schemas.microsoft.com/office/powerpoint/2010/main" val="7216443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1:16-20</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Mark now records Jesus calling Simon (Peter), Andrew, James, and John</a:t>
            </a:r>
          </a:p>
          <a:p>
            <a:pPr lvl="1"/>
            <a:r>
              <a:rPr lang="en-US" dirty="0" smtClean="0"/>
              <a:t>They were fishermen engaged in a fishing business</a:t>
            </a:r>
          </a:p>
          <a:p>
            <a:pPr lvl="1"/>
            <a:r>
              <a:rPr lang="en-US" dirty="0" smtClean="0"/>
              <a:t>Vs. 20 shows that James and John’s father, Zebedee, hired others to work for him in their business</a:t>
            </a:r>
          </a:p>
          <a:p>
            <a:pPr lvl="1"/>
            <a:r>
              <a:rPr lang="en-US" dirty="0" smtClean="0"/>
              <a:t>This is how they earned their money to take care of their families</a:t>
            </a:r>
          </a:p>
        </p:txBody>
      </p:sp>
    </p:spTree>
    <p:extLst>
      <p:ext uri="{BB962C8B-B14F-4D97-AF65-F5344CB8AC3E}">
        <p14:creationId xmlns:p14="http://schemas.microsoft.com/office/powerpoint/2010/main" val="1965110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1:16-20</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Mark now records Jesus calling Simon (Peter), Andrew, James, and John</a:t>
            </a:r>
          </a:p>
          <a:p>
            <a:pPr lvl="1"/>
            <a:r>
              <a:rPr lang="en-US" dirty="0" smtClean="0"/>
              <a:t>Probably the biggest lesson for us in Jesus’s call is that of commitment</a:t>
            </a:r>
          </a:p>
          <a:p>
            <a:pPr lvl="1"/>
            <a:r>
              <a:rPr lang="en-US" dirty="0" smtClean="0"/>
              <a:t>They left everything in their lives to follow Jesus</a:t>
            </a:r>
          </a:p>
          <a:p>
            <a:pPr lvl="2"/>
            <a:r>
              <a:rPr lang="en-US" dirty="0"/>
              <a:t>They left family and career for Him</a:t>
            </a:r>
          </a:p>
          <a:p>
            <a:pPr lvl="2"/>
            <a:r>
              <a:rPr lang="en-US" dirty="0" smtClean="0"/>
              <a:t>They didn’t just squeeze Him into the cracks of their lives or give Him the “leftovers” of their day</a:t>
            </a:r>
          </a:p>
        </p:txBody>
      </p:sp>
    </p:spTree>
    <p:extLst>
      <p:ext uri="{BB962C8B-B14F-4D97-AF65-F5344CB8AC3E}">
        <p14:creationId xmlns:p14="http://schemas.microsoft.com/office/powerpoint/2010/main" val="31191538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1:21-28</a:t>
            </a:r>
            <a:endParaRPr lang="en-US" dirty="0"/>
          </a:p>
        </p:txBody>
      </p:sp>
      <p:sp>
        <p:nvSpPr>
          <p:cNvPr id="5" name="Content Placeholder 4"/>
          <p:cNvSpPr>
            <a:spLocks noGrp="1"/>
          </p:cNvSpPr>
          <p:nvPr>
            <p:ph idx="1"/>
          </p:nvPr>
        </p:nvSpPr>
        <p:spPr>
          <a:xfrm>
            <a:off x="2392106" y="1131886"/>
            <a:ext cx="6304935" cy="3545497"/>
          </a:xfrm>
        </p:spPr>
        <p:txBody>
          <a:bodyPr>
            <a:normAutofit fontScale="92500" lnSpcReduction="10000"/>
          </a:bodyPr>
          <a:lstStyle/>
          <a:p>
            <a:r>
              <a:rPr lang="en-US" dirty="0" smtClean="0"/>
              <a:t>Jesus immediately heads into Capernaum and teaches in the synagogue on the next Sabbath</a:t>
            </a:r>
          </a:p>
          <a:p>
            <a:r>
              <a:rPr lang="en-US" dirty="0" smtClean="0"/>
              <a:t>The people are amazed because He’s teaching with authority</a:t>
            </a:r>
          </a:p>
          <a:p>
            <a:pPr lvl="1"/>
            <a:r>
              <a:rPr lang="en-US" dirty="0" smtClean="0"/>
              <a:t>It was common for scribes to teach from the Scriptures but essentially “hedge their bets” on whether what they were teaching was correct</a:t>
            </a:r>
          </a:p>
          <a:p>
            <a:pPr lvl="1"/>
            <a:r>
              <a:rPr lang="en-US" dirty="0" smtClean="0"/>
              <a:t>Jesus doesn’t do that but instead is saying, “Here’s what this means…”</a:t>
            </a:r>
          </a:p>
        </p:txBody>
      </p:sp>
    </p:spTree>
    <p:extLst>
      <p:ext uri="{BB962C8B-B14F-4D97-AF65-F5344CB8AC3E}">
        <p14:creationId xmlns:p14="http://schemas.microsoft.com/office/powerpoint/2010/main" val="13940117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1:21-28</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He seems to be interrupted in His teaching by a man possessed by a demon</a:t>
            </a:r>
          </a:p>
          <a:p>
            <a:r>
              <a:rPr lang="en-US" dirty="0" smtClean="0"/>
              <a:t>The demon says, “Are you here to destroy us? I know who you are!”</a:t>
            </a:r>
          </a:p>
          <a:p>
            <a:r>
              <a:rPr lang="en-US" dirty="0" smtClean="0"/>
              <a:t>Jesus tells the demon to be quiet and come out of him</a:t>
            </a:r>
          </a:p>
          <a:p>
            <a:r>
              <a:rPr lang="en-US" dirty="0" smtClean="0"/>
              <a:t>The demon does it!</a:t>
            </a:r>
          </a:p>
        </p:txBody>
      </p:sp>
    </p:spTree>
    <p:extLst>
      <p:ext uri="{BB962C8B-B14F-4D97-AF65-F5344CB8AC3E}">
        <p14:creationId xmlns:p14="http://schemas.microsoft.com/office/powerpoint/2010/main" val="17523350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1:21-28</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Jesus has not only demonstrated His authority in teaching from the Scriptures, but also in His ability to cast out unclean spirits</a:t>
            </a:r>
          </a:p>
          <a:p>
            <a:r>
              <a:rPr lang="en-US" dirty="0" smtClean="0"/>
              <a:t>The people notice and comment on this!</a:t>
            </a:r>
          </a:p>
          <a:p>
            <a:r>
              <a:rPr lang="en-US" dirty="0" smtClean="0"/>
              <a:t>Stories of Jesus are told everywhere around that region of Galilee</a:t>
            </a:r>
          </a:p>
        </p:txBody>
      </p:sp>
    </p:spTree>
    <p:extLst>
      <p:ext uri="{BB962C8B-B14F-4D97-AF65-F5344CB8AC3E}">
        <p14:creationId xmlns:p14="http://schemas.microsoft.com/office/powerpoint/2010/main" val="781043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1:29-34</a:t>
            </a:r>
            <a:endParaRPr lang="en-US" dirty="0"/>
          </a:p>
        </p:txBody>
      </p:sp>
      <p:sp>
        <p:nvSpPr>
          <p:cNvPr id="5" name="Content Placeholder 4"/>
          <p:cNvSpPr>
            <a:spLocks noGrp="1"/>
          </p:cNvSpPr>
          <p:nvPr>
            <p:ph idx="1"/>
          </p:nvPr>
        </p:nvSpPr>
        <p:spPr>
          <a:xfrm>
            <a:off x="2392106" y="1131886"/>
            <a:ext cx="6304935" cy="3545497"/>
          </a:xfrm>
        </p:spPr>
        <p:txBody>
          <a:bodyPr>
            <a:normAutofit fontScale="85000" lnSpcReduction="10000"/>
          </a:bodyPr>
          <a:lstStyle/>
          <a:p>
            <a:r>
              <a:rPr lang="en-US" dirty="0" smtClean="0"/>
              <a:t>He left the synagogue and goes to Simon and Andrew’s house</a:t>
            </a:r>
          </a:p>
          <a:p>
            <a:r>
              <a:rPr lang="en-US" dirty="0" smtClean="0"/>
              <a:t>Jesus heals Peter’s mother-in-law</a:t>
            </a:r>
          </a:p>
          <a:p>
            <a:pPr lvl="1"/>
            <a:r>
              <a:rPr lang="en-US" dirty="0" smtClean="0"/>
              <a:t>Goes from fever to ability to serve in a matter of moments</a:t>
            </a:r>
          </a:p>
          <a:p>
            <a:r>
              <a:rPr lang="en-US" dirty="0" smtClean="0"/>
              <a:t>Once word has spread about Jesus, the crowds bring Him their sick and demon-possessed</a:t>
            </a:r>
          </a:p>
          <a:p>
            <a:r>
              <a:rPr lang="en-US" dirty="0" smtClean="0"/>
              <a:t>He heals as many as He can</a:t>
            </a:r>
          </a:p>
          <a:p>
            <a:r>
              <a:rPr lang="en-US" dirty="0" smtClean="0"/>
              <a:t>This all shows His authority over the body and healing it, as well as teaching</a:t>
            </a:r>
          </a:p>
        </p:txBody>
      </p:sp>
    </p:spTree>
    <p:extLst>
      <p:ext uri="{BB962C8B-B14F-4D97-AF65-F5344CB8AC3E}">
        <p14:creationId xmlns:p14="http://schemas.microsoft.com/office/powerpoint/2010/main" val="33572733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1:35-39</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The next day, Jesus gets up early (still dark) and goes out to pray</a:t>
            </a:r>
          </a:p>
          <a:p>
            <a:r>
              <a:rPr lang="en-US" dirty="0" smtClean="0"/>
              <a:t>The apostles finally find Him and say, “Everyone’s looking for you.”</a:t>
            </a:r>
          </a:p>
          <a:p>
            <a:r>
              <a:rPr lang="en-US" dirty="0" smtClean="0"/>
              <a:t>He says, “It’s time to go.”</a:t>
            </a:r>
          </a:p>
          <a:p>
            <a:r>
              <a:rPr lang="en-US" dirty="0" smtClean="0"/>
              <a:t>Goes about the area preaching and casting out demons</a:t>
            </a:r>
          </a:p>
        </p:txBody>
      </p:sp>
    </p:spTree>
    <p:extLst>
      <p:ext uri="{BB962C8B-B14F-4D97-AF65-F5344CB8AC3E}">
        <p14:creationId xmlns:p14="http://schemas.microsoft.com/office/powerpoint/2010/main" val="25903827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1:35-39</a:t>
            </a:r>
            <a:endParaRPr lang="en-US" dirty="0"/>
          </a:p>
        </p:txBody>
      </p:sp>
      <p:sp>
        <p:nvSpPr>
          <p:cNvPr id="5" name="Content Placeholder 4"/>
          <p:cNvSpPr>
            <a:spLocks noGrp="1"/>
          </p:cNvSpPr>
          <p:nvPr>
            <p:ph idx="1"/>
          </p:nvPr>
        </p:nvSpPr>
        <p:spPr>
          <a:xfrm>
            <a:off x="2392106" y="1131886"/>
            <a:ext cx="6304935" cy="3545497"/>
          </a:xfrm>
        </p:spPr>
        <p:txBody>
          <a:bodyPr>
            <a:normAutofit lnSpcReduction="10000"/>
          </a:bodyPr>
          <a:lstStyle/>
          <a:p>
            <a:r>
              <a:rPr lang="en-US" dirty="0" smtClean="0"/>
              <a:t>What should strike you here is that Jesus prays and then realizes that His mission isn’t in Capernaum anymore, but in going around preaching</a:t>
            </a:r>
          </a:p>
          <a:p>
            <a:r>
              <a:rPr lang="en-US" dirty="0" smtClean="0"/>
              <a:t>This shows us the importance of prayer</a:t>
            </a:r>
          </a:p>
          <a:p>
            <a:pPr lvl="1"/>
            <a:r>
              <a:rPr lang="en-US" dirty="0" smtClean="0"/>
              <a:t>Jesus is in communication with the Father and realizes He needs to change up what He’s doing</a:t>
            </a:r>
          </a:p>
          <a:p>
            <a:pPr lvl="1"/>
            <a:r>
              <a:rPr lang="en-US" dirty="0" smtClean="0"/>
              <a:t>Doesn’t stay where people are looking for Him but takes the message out to others</a:t>
            </a:r>
          </a:p>
          <a:p>
            <a:pPr lvl="1"/>
            <a:endParaRPr lang="en-US" dirty="0" smtClean="0"/>
          </a:p>
        </p:txBody>
      </p:sp>
    </p:spTree>
    <p:extLst>
      <p:ext uri="{BB962C8B-B14F-4D97-AF65-F5344CB8AC3E}">
        <p14:creationId xmlns:p14="http://schemas.microsoft.com/office/powerpoint/2010/main" val="3853909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1:40-45</a:t>
            </a:r>
            <a:endParaRPr lang="en-US" dirty="0"/>
          </a:p>
        </p:txBody>
      </p:sp>
      <p:sp>
        <p:nvSpPr>
          <p:cNvPr id="5" name="Content Placeholder 4"/>
          <p:cNvSpPr>
            <a:spLocks noGrp="1"/>
          </p:cNvSpPr>
          <p:nvPr>
            <p:ph idx="1"/>
          </p:nvPr>
        </p:nvSpPr>
        <p:spPr>
          <a:xfrm>
            <a:off x="2392106" y="1131886"/>
            <a:ext cx="6304935" cy="3545497"/>
          </a:xfrm>
        </p:spPr>
        <p:txBody>
          <a:bodyPr>
            <a:normAutofit fontScale="92500" lnSpcReduction="10000"/>
          </a:bodyPr>
          <a:lstStyle/>
          <a:p>
            <a:r>
              <a:rPr lang="en-US" dirty="0" smtClean="0"/>
              <a:t>While out preaching, a man with leprosy asks Jesus to heal him, if He’s willing</a:t>
            </a:r>
          </a:p>
          <a:p>
            <a:r>
              <a:rPr lang="en-US" dirty="0" smtClean="0"/>
              <a:t>Jesus is and does, but tells the man not to go around saying what happened</a:t>
            </a:r>
          </a:p>
          <a:p>
            <a:r>
              <a:rPr lang="en-US" dirty="0" smtClean="0"/>
              <a:t>The man completely ignores Jesus and does it anyway</a:t>
            </a:r>
          </a:p>
          <a:p>
            <a:r>
              <a:rPr lang="en-US" dirty="0" smtClean="0"/>
              <a:t>People swarm Jesus in the cities and He has to stay in the wilderness, where they’d come find Him</a:t>
            </a:r>
          </a:p>
        </p:txBody>
      </p:sp>
    </p:spTree>
    <p:extLst>
      <p:ext uri="{BB962C8B-B14F-4D97-AF65-F5344CB8AC3E}">
        <p14:creationId xmlns:p14="http://schemas.microsoft.com/office/powerpoint/2010/main" val="2996426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Date</a:t>
            </a:r>
            <a:endParaRPr lang="en-US" dirty="0"/>
          </a:p>
        </p:txBody>
      </p:sp>
      <p:sp>
        <p:nvSpPr>
          <p:cNvPr id="3" name="Content Placeholder 2"/>
          <p:cNvSpPr>
            <a:spLocks noGrp="1"/>
          </p:cNvSpPr>
          <p:nvPr>
            <p:ph idx="1"/>
          </p:nvPr>
        </p:nvSpPr>
        <p:spPr/>
        <p:txBody>
          <a:bodyPr>
            <a:normAutofit/>
          </a:bodyPr>
          <a:lstStyle/>
          <a:p>
            <a:r>
              <a:rPr lang="en-US" dirty="0" smtClean="0"/>
              <a:t>According to (Catholic) church tradition, Mark died in Alexandria, Egypt in 64 AD</a:t>
            </a:r>
          </a:p>
          <a:p>
            <a:r>
              <a:rPr lang="en-US" dirty="0" smtClean="0"/>
              <a:t>Some place its writing towards the end of his life (55-63 AD), while others date it as early as 50-52 AD</a:t>
            </a:r>
          </a:p>
          <a:p>
            <a:r>
              <a:rPr lang="en-US" dirty="0" smtClean="0"/>
              <a:t>Date of writing tends to be seen through the lens of its link to Matthew (more </a:t>
            </a:r>
            <a:r>
              <a:rPr lang="en-US" dirty="0" smtClean="0"/>
              <a:t>in next section)</a:t>
            </a:r>
            <a:endParaRPr lang="en-US" dirty="0"/>
          </a:p>
        </p:txBody>
      </p:sp>
    </p:spTree>
    <p:extLst>
      <p:ext uri="{BB962C8B-B14F-4D97-AF65-F5344CB8AC3E}">
        <p14:creationId xmlns:p14="http://schemas.microsoft.com/office/powerpoint/2010/main" val="121744050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1:40-45</a:t>
            </a:r>
            <a:endParaRPr lang="en-US" dirty="0"/>
          </a:p>
        </p:txBody>
      </p:sp>
      <p:sp>
        <p:nvSpPr>
          <p:cNvPr id="5" name="Content Placeholder 4"/>
          <p:cNvSpPr>
            <a:spLocks noGrp="1"/>
          </p:cNvSpPr>
          <p:nvPr>
            <p:ph idx="1"/>
          </p:nvPr>
        </p:nvSpPr>
        <p:spPr>
          <a:xfrm>
            <a:off x="2392106" y="1131886"/>
            <a:ext cx="6304935" cy="3545497"/>
          </a:xfrm>
        </p:spPr>
        <p:txBody>
          <a:bodyPr>
            <a:normAutofit lnSpcReduction="10000"/>
          </a:bodyPr>
          <a:lstStyle/>
          <a:p>
            <a:r>
              <a:rPr lang="en-US" dirty="0" smtClean="0"/>
              <a:t>Leprosy was essentially a death sentence back then</a:t>
            </a:r>
          </a:p>
          <a:p>
            <a:pPr lvl="1"/>
            <a:r>
              <a:rPr lang="en-US" dirty="0" smtClean="0"/>
              <a:t>No medicine for it</a:t>
            </a:r>
          </a:p>
          <a:p>
            <a:pPr lvl="1"/>
            <a:r>
              <a:rPr lang="en-US" dirty="0" smtClean="0"/>
              <a:t>Very rarely did the bacteria that causes it die off on its own</a:t>
            </a:r>
          </a:p>
          <a:p>
            <a:pPr lvl="1"/>
            <a:r>
              <a:rPr lang="en-US" dirty="0" smtClean="0"/>
              <a:t>A leper was unclean, had to live away from everyone, identify himself as unclean, wear torn clothes</a:t>
            </a:r>
          </a:p>
          <a:p>
            <a:pPr lvl="1"/>
            <a:r>
              <a:rPr lang="en-US" dirty="0" smtClean="0"/>
              <a:t>Only a priest could declare you clean of it (or unclean, too)</a:t>
            </a:r>
          </a:p>
        </p:txBody>
      </p:sp>
    </p:spTree>
    <p:extLst>
      <p:ext uri="{BB962C8B-B14F-4D97-AF65-F5344CB8AC3E}">
        <p14:creationId xmlns:p14="http://schemas.microsoft.com/office/powerpoint/2010/main" val="38532523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1:40-45</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So, this leper is incredibly bold in coming up to Jesus and asking for healing</a:t>
            </a:r>
          </a:p>
          <a:p>
            <a:r>
              <a:rPr lang="en-US" dirty="0" smtClean="0"/>
              <a:t>He has faith, though!</a:t>
            </a:r>
          </a:p>
          <a:p>
            <a:pPr lvl="1"/>
            <a:r>
              <a:rPr lang="en-US" dirty="0" smtClean="0"/>
              <a:t>Not “If you can, please heal me”</a:t>
            </a:r>
          </a:p>
          <a:p>
            <a:pPr lvl="1"/>
            <a:r>
              <a:rPr lang="en-US" dirty="0" smtClean="0"/>
              <a:t>Instead, “If you want to, you can heal me”</a:t>
            </a:r>
          </a:p>
        </p:txBody>
      </p:sp>
    </p:spTree>
    <p:extLst>
      <p:ext uri="{BB962C8B-B14F-4D97-AF65-F5344CB8AC3E}">
        <p14:creationId xmlns:p14="http://schemas.microsoft.com/office/powerpoint/2010/main" val="30361245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1:40-45</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Just as bold, Jesus touches the leper to heal him</a:t>
            </a:r>
          </a:p>
          <a:p>
            <a:pPr lvl="1"/>
            <a:r>
              <a:rPr lang="en-US" dirty="0" smtClean="0"/>
              <a:t>We know that Jesus didn’t have to do that to cleanse leprosy</a:t>
            </a:r>
          </a:p>
          <a:p>
            <a:pPr lvl="1"/>
            <a:r>
              <a:rPr lang="en-US" dirty="0" smtClean="0"/>
              <a:t>This was a compassionate touch by Jesus</a:t>
            </a:r>
          </a:p>
          <a:p>
            <a:pPr lvl="1"/>
            <a:r>
              <a:rPr lang="en-US" dirty="0" smtClean="0"/>
              <a:t>Probably the first time the man had been touched in a very long time</a:t>
            </a:r>
          </a:p>
        </p:txBody>
      </p:sp>
    </p:spTree>
    <p:extLst>
      <p:ext uri="{BB962C8B-B14F-4D97-AF65-F5344CB8AC3E}">
        <p14:creationId xmlns:p14="http://schemas.microsoft.com/office/powerpoint/2010/main" val="16904856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1:40-45</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Jesus touching him also shows that He has the power of clean and unclean</a:t>
            </a:r>
          </a:p>
          <a:p>
            <a:pPr lvl="1"/>
            <a:r>
              <a:rPr lang="en-US" dirty="0" smtClean="0"/>
              <a:t>Jesus grants cleansing with the touch</a:t>
            </a:r>
          </a:p>
          <a:p>
            <a:pPr lvl="1"/>
            <a:r>
              <a:rPr lang="en-US" dirty="0" smtClean="0"/>
              <a:t>The man doesn’t transfer his uncleanness to Jesus as the Law would dictate</a:t>
            </a:r>
          </a:p>
          <a:p>
            <a:pPr lvl="1"/>
            <a:endParaRPr lang="en-US" dirty="0" smtClean="0"/>
          </a:p>
        </p:txBody>
      </p:sp>
    </p:spTree>
    <p:extLst>
      <p:ext uri="{BB962C8B-B14F-4D97-AF65-F5344CB8AC3E}">
        <p14:creationId xmlns:p14="http://schemas.microsoft.com/office/powerpoint/2010/main" val="27134009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1:40-45</a:t>
            </a:r>
            <a:endParaRPr lang="en-US" dirty="0"/>
          </a:p>
        </p:txBody>
      </p:sp>
      <p:sp>
        <p:nvSpPr>
          <p:cNvPr id="5" name="Content Placeholder 4"/>
          <p:cNvSpPr>
            <a:spLocks noGrp="1"/>
          </p:cNvSpPr>
          <p:nvPr>
            <p:ph idx="1"/>
          </p:nvPr>
        </p:nvSpPr>
        <p:spPr>
          <a:xfrm>
            <a:off x="2392106" y="1131886"/>
            <a:ext cx="6304935" cy="3545497"/>
          </a:xfrm>
        </p:spPr>
        <p:txBody>
          <a:bodyPr>
            <a:normAutofit fontScale="92500" lnSpcReduction="10000"/>
          </a:bodyPr>
          <a:lstStyle/>
          <a:p>
            <a:r>
              <a:rPr lang="en-US" dirty="0" smtClean="0"/>
              <a:t>One last thing to mention about this</a:t>
            </a:r>
          </a:p>
          <a:p>
            <a:r>
              <a:rPr lang="en-US" dirty="0" smtClean="0"/>
              <a:t>This shows very elegantly that Jesus not only has the authority to heal (as seen in the last few verses), but He also has the desire to heal</a:t>
            </a:r>
          </a:p>
          <a:p>
            <a:r>
              <a:rPr lang="en-US" dirty="0" smtClean="0"/>
              <a:t>God wants us to be cleaned of our sins through Christ’s blood, and Jesus shows that here in His willingness to heal this outcast of what caused him to </a:t>
            </a:r>
            <a:r>
              <a:rPr lang="en-US" smtClean="0"/>
              <a:t>be separated</a:t>
            </a:r>
            <a:endParaRPr lang="en-US" dirty="0" smtClean="0"/>
          </a:p>
          <a:p>
            <a:pPr lvl="1"/>
            <a:endParaRPr lang="en-US" dirty="0" smtClean="0"/>
          </a:p>
        </p:txBody>
      </p:sp>
    </p:spTree>
    <p:extLst>
      <p:ext uri="{BB962C8B-B14F-4D97-AF65-F5344CB8AC3E}">
        <p14:creationId xmlns:p14="http://schemas.microsoft.com/office/powerpoint/2010/main" val="33186404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187" y="3200400"/>
            <a:ext cx="7978878" cy="892272"/>
          </a:xfrm>
        </p:spPr>
        <p:txBody>
          <a:bodyPr>
            <a:normAutofit fontScale="90000"/>
          </a:bodyPr>
          <a:lstStyle/>
          <a:p>
            <a:r>
              <a:rPr lang="en-US" dirty="0" smtClean="0"/>
              <a:t>Study of Mark</a:t>
            </a:r>
            <a:endParaRPr lang="en-US" dirty="0"/>
          </a:p>
        </p:txBody>
      </p:sp>
      <p:sp>
        <p:nvSpPr>
          <p:cNvPr id="3" name="Subtitle 2"/>
          <p:cNvSpPr>
            <a:spLocks noGrp="1"/>
          </p:cNvSpPr>
          <p:nvPr>
            <p:ph type="subTitle" idx="1"/>
          </p:nvPr>
        </p:nvSpPr>
        <p:spPr>
          <a:xfrm>
            <a:off x="678426" y="4055800"/>
            <a:ext cx="7875639" cy="730043"/>
          </a:xfrm>
        </p:spPr>
        <p:txBody>
          <a:bodyPr/>
          <a:lstStyle/>
          <a:p>
            <a:r>
              <a:rPr lang="en-US" dirty="0" smtClean="0"/>
              <a:t>Chapter </a:t>
            </a:r>
            <a:r>
              <a:rPr lang="en-US" dirty="0"/>
              <a:t>2</a:t>
            </a:r>
          </a:p>
        </p:txBody>
      </p:sp>
    </p:spTree>
    <p:extLst>
      <p:ext uri="{BB962C8B-B14F-4D97-AF65-F5344CB8AC3E}">
        <p14:creationId xmlns:p14="http://schemas.microsoft.com/office/powerpoint/2010/main" val="41233186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2:1-13</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Jesus goes back to Capernaum; when the people realize He’s there, they mob Him</a:t>
            </a:r>
          </a:p>
          <a:p>
            <a:r>
              <a:rPr lang="en-US" dirty="0"/>
              <a:t>This is almost certainly Peter and Andrew’s house</a:t>
            </a:r>
          </a:p>
          <a:p>
            <a:r>
              <a:rPr lang="en-US" dirty="0" smtClean="0"/>
              <a:t>Due to the crowd, a paralyzed man’s friends break through the roof to lower the man down in front of Jesus</a:t>
            </a:r>
          </a:p>
        </p:txBody>
      </p:sp>
    </p:spTree>
    <p:extLst>
      <p:ext uri="{BB962C8B-B14F-4D97-AF65-F5344CB8AC3E}">
        <p14:creationId xmlns:p14="http://schemas.microsoft.com/office/powerpoint/2010/main" val="10082415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2:1-13</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Jesus sees the friends’ faith and tells the man, “Your sins are forgiven”</a:t>
            </a:r>
          </a:p>
          <a:p>
            <a:r>
              <a:rPr lang="en-US" dirty="0" smtClean="0"/>
              <a:t>Last chapter, we saw Jesus had the authority to heal the body, and the willingness to heal the body</a:t>
            </a:r>
          </a:p>
          <a:p>
            <a:r>
              <a:rPr lang="en-US" dirty="0" smtClean="0"/>
              <a:t>This shows He has authority and willingness to forgive sins as well</a:t>
            </a:r>
          </a:p>
        </p:txBody>
      </p:sp>
    </p:spTree>
    <p:extLst>
      <p:ext uri="{BB962C8B-B14F-4D97-AF65-F5344CB8AC3E}">
        <p14:creationId xmlns:p14="http://schemas.microsoft.com/office/powerpoint/2010/main" val="26642916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2:1-13</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Why not heal the man like the friends wanted?</a:t>
            </a:r>
          </a:p>
          <a:p>
            <a:pPr lvl="1"/>
            <a:r>
              <a:rPr lang="en-US" dirty="0" smtClean="0"/>
              <a:t>I personally believe Jesus always intended to heal the man</a:t>
            </a:r>
          </a:p>
          <a:p>
            <a:pPr lvl="1"/>
            <a:r>
              <a:rPr lang="en-US" dirty="0" smtClean="0"/>
              <a:t>He says this first, knowing the scribes in front of Him would think it blasphemy</a:t>
            </a:r>
          </a:p>
          <a:p>
            <a:pPr lvl="1"/>
            <a:r>
              <a:rPr lang="en-US" dirty="0" smtClean="0"/>
              <a:t>In other words, Jesus uses this as a teaching moment for His audience to show that He can both forgive sins and heal people</a:t>
            </a:r>
          </a:p>
        </p:txBody>
      </p:sp>
    </p:spTree>
    <p:extLst>
      <p:ext uri="{BB962C8B-B14F-4D97-AF65-F5344CB8AC3E}">
        <p14:creationId xmlns:p14="http://schemas.microsoft.com/office/powerpoint/2010/main" val="26294304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2:1-13</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Notice that the scribes logic is exactly correct – “Who can forgive sins but God alone?”</a:t>
            </a:r>
          </a:p>
          <a:p>
            <a:pPr lvl="1"/>
            <a:r>
              <a:rPr lang="en-US" dirty="0" smtClean="0"/>
              <a:t>Jesus can because He’s God!</a:t>
            </a:r>
          </a:p>
          <a:p>
            <a:pPr lvl="1"/>
            <a:r>
              <a:rPr lang="en-US" dirty="0" smtClean="0"/>
              <a:t>That’s what Jesus wants the people to understand</a:t>
            </a:r>
          </a:p>
        </p:txBody>
      </p:sp>
    </p:spTree>
    <p:extLst>
      <p:ext uri="{BB962C8B-B14F-4D97-AF65-F5344CB8AC3E}">
        <p14:creationId xmlns:p14="http://schemas.microsoft.com/office/powerpoint/2010/main" val="591633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t>Connection to the Gospel of Matthew</a:t>
            </a:r>
            <a:endParaRPr lang="en-US" sz="3000" dirty="0"/>
          </a:p>
        </p:txBody>
      </p:sp>
      <p:sp>
        <p:nvSpPr>
          <p:cNvPr id="3" name="Content Placeholder 2"/>
          <p:cNvSpPr>
            <a:spLocks noGrp="1"/>
          </p:cNvSpPr>
          <p:nvPr>
            <p:ph idx="1"/>
          </p:nvPr>
        </p:nvSpPr>
        <p:spPr/>
        <p:txBody>
          <a:bodyPr>
            <a:normAutofit fontScale="92500" lnSpcReduction="10000"/>
          </a:bodyPr>
          <a:lstStyle/>
          <a:p>
            <a:r>
              <a:rPr lang="en-US" dirty="0" smtClean="0"/>
              <a:t>We can’t talk about Mark without also mentioning Matthew</a:t>
            </a:r>
          </a:p>
          <a:p>
            <a:r>
              <a:rPr lang="en-US" dirty="0" smtClean="0"/>
              <a:t>The Gospel of Mark contains 661 verses, 600 of which are word-for-word included in Matthew</a:t>
            </a:r>
          </a:p>
          <a:p>
            <a:pPr lvl="1"/>
            <a:r>
              <a:rPr lang="en-US" dirty="0" smtClean="0"/>
              <a:t>That’s almost 91% of Mark that is also in Matthew</a:t>
            </a:r>
          </a:p>
          <a:p>
            <a:r>
              <a:rPr lang="en-US" dirty="0" smtClean="0"/>
              <a:t>Two schools of thought about this</a:t>
            </a:r>
          </a:p>
          <a:p>
            <a:pPr lvl="1"/>
            <a:r>
              <a:rPr lang="en-US" dirty="0" smtClean="0"/>
              <a:t>The two gospels were developed independently, and the 91% overlap comes from the inspiration of the Holy Spirit</a:t>
            </a:r>
          </a:p>
          <a:p>
            <a:pPr lvl="1"/>
            <a:r>
              <a:rPr lang="en-US" dirty="0" smtClean="0"/>
              <a:t>One was written first and copied the other</a:t>
            </a:r>
            <a:endParaRPr lang="en-US" dirty="0"/>
          </a:p>
        </p:txBody>
      </p:sp>
    </p:spTree>
    <p:extLst>
      <p:ext uri="{BB962C8B-B14F-4D97-AF65-F5344CB8AC3E}">
        <p14:creationId xmlns:p14="http://schemas.microsoft.com/office/powerpoint/2010/main" val="101396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2:1-13</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Jesus answers their internal question by asking one of His own – “Is it easier to say, ‘Your sins are forgiven?’ or to say, ‘Rise up and walk.’”</a:t>
            </a:r>
          </a:p>
          <a:p>
            <a:pPr lvl="1"/>
            <a:r>
              <a:rPr lang="en-US" dirty="0" smtClean="0"/>
              <a:t>Easier to say, “Your sins are forgiven” because there’s no external cue that it’s been done</a:t>
            </a:r>
          </a:p>
          <a:p>
            <a:pPr lvl="1"/>
            <a:r>
              <a:rPr lang="en-US" dirty="0" smtClean="0"/>
              <a:t>So, Jesus says, “Rise up and walk” so they know He can forgive sins as well</a:t>
            </a:r>
          </a:p>
        </p:txBody>
      </p:sp>
    </p:spTree>
    <p:extLst>
      <p:ext uri="{BB962C8B-B14F-4D97-AF65-F5344CB8AC3E}">
        <p14:creationId xmlns:p14="http://schemas.microsoft.com/office/powerpoint/2010/main" val="9008361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2:1-13</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Jesus calls Himself the “Son of Man” in verse 10</a:t>
            </a:r>
          </a:p>
          <a:p>
            <a:pPr lvl="1"/>
            <a:r>
              <a:rPr lang="en-US" dirty="0" smtClean="0"/>
              <a:t>Reference to Daniel 7:13-14 and was commonly taken to indicate the coming Messiah</a:t>
            </a:r>
          </a:p>
          <a:p>
            <a:r>
              <a:rPr lang="en-US" dirty="0" smtClean="0"/>
              <a:t>By saying this, Jesus is claiming that He is the Messiah they’ve been waiting for</a:t>
            </a:r>
          </a:p>
        </p:txBody>
      </p:sp>
    </p:spTree>
    <p:extLst>
      <p:ext uri="{BB962C8B-B14F-4D97-AF65-F5344CB8AC3E}">
        <p14:creationId xmlns:p14="http://schemas.microsoft.com/office/powerpoint/2010/main" val="25083842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2:1-13</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Jesus calls Himself the “Son of Man” in verse 10</a:t>
            </a:r>
          </a:p>
          <a:p>
            <a:pPr lvl="1"/>
            <a:r>
              <a:rPr lang="en-US" dirty="0" smtClean="0"/>
              <a:t>Reference to Daniel 7:13-14 and was commonly taken to indicate the coming Messiah</a:t>
            </a:r>
          </a:p>
          <a:p>
            <a:r>
              <a:rPr lang="en-US" dirty="0" smtClean="0"/>
              <a:t>By saying this, Jesus is claiming that He is the Messiah they’ve been waiting for</a:t>
            </a:r>
          </a:p>
        </p:txBody>
      </p:sp>
    </p:spTree>
    <p:extLst>
      <p:ext uri="{BB962C8B-B14F-4D97-AF65-F5344CB8AC3E}">
        <p14:creationId xmlns:p14="http://schemas.microsoft.com/office/powerpoint/2010/main" val="35407623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2:1-13</a:t>
            </a:r>
            <a:endParaRPr lang="en-US" dirty="0"/>
          </a:p>
        </p:txBody>
      </p:sp>
      <p:sp>
        <p:nvSpPr>
          <p:cNvPr id="5" name="Content Placeholder 4"/>
          <p:cNvSpPr>
            <a:spLocks noGrp="1"/>
          </p:cNvSpPr>
          <p:nvPr>
            <p:ph idx="1"/>
          </p:nvPr>
        </p:nvSpPr>
        <p:spPr>
          <a:xfrm>
            <a:off x="2392106" y="1131886"/>
            <a:ext cx="6304935" cy="3545497"/>
          </a:xfrm>
        </p:spPr>
        <p:txBody>
          <a:bodyPr>
            <a:normAutofit lnSpcReduction="10000"/>
          </a:bodyPr>
          <a:lstStyle/>
          <a:p>
            <a:r>
              <a:rPr lang="en-US" dirty="0" smtClean="0"/>
              <a:t>Everyone is understandably amazed at the man jumping up and walking</a:t>
            </a:r>
          </a:p>
          <a:p>
            <a:pPr lvl="1"/>
            <a:r>
              <a:rPr lang="en-US" dirty="0" smtClean="0"/>
              <a:t>They would have known him, and knew the healing wasn’t fake</a:t>
            </a:r>
          </a:p>
          <a:p>
            <a:pPr lvl="1"/>
            <a:r>
              <a:rPr lang="en-US" dirty="0" smtClean="0"/>
              <a:t>Also worth noting is that he’s instantly healed – no stretching, no weakness; he just gets up grabs his pallet, and goes home</a:t>
            </a:r>
          </a:p>
          <a:p>
            <a:r>
              <a:rPr lang="en-US" dirty="0" smtClean="0"/>
              <a:t>After performing this miracle, He goes back to the seashore to teach the people</a:t>
            </a:r>
          </a:p>
        </p:txBody>
      </p:sp>
    </p:spTree>
    <p:extLst>
      <p:ext uri="{BB962C8B-B14F-4D97-AF65-F5344CB8AC3E}">
        <p14:creationId xmlns:p14="http://schemas.microsoft.com/office/powerpoint/2010/main" val="7388232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2:14-17</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Jesus sees Levi (Matthew) sitting in the tax collection booth and tells him to follow</a:t>
            </a:r>
          </a:p>
          <a:p>
            <a:r>
              <a:rPr lang="en-US" dirty="0" smtClean="0"/>
              <a:t>Just like with Peter, Andrew, James, and John, Matthew drops everything and follows</a:t>
            </a:r>
          </a:p>
          <a:p>
            <a:endParaRPr lang="en-US" dirty="0" smtClean="0"/>
          </a:p>
        </p:txBody>
      </p:sp>
    </p:spTree>
    <p:extLst>
      <p:ext uri="{BB962C8B-B14F-4D97-AF65-F5344CB8AC3E}">
        <p14:creationId xmlns:p14="http://schemas.microsoft.com/office/powerpoint/2010/main" val="8981047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2:14-17</a:t>
            </a:r>
            <a:endParaRPr lang="en-US" dirty="0"/>
          </a:p>
        </p:txBody>
      </p:sp>
      <p:sp>
        <p:nvSpPr>
          <p:cNvPr id="5" name="Content Placeholder 4"/>
          <p:cNvSpPr>
            <a:spLocks noGrp="1"/>
          </p:cNvSpPr>
          <p:nvPr>
            <p:ph idx="1"/>
          </p:nvPr>
        </p:nvSpPr>
        <p:spPr>
          <a:xfrm>
            <a:off x="2392106" y="1131886"/>
            <a:ext cx="6304935" cy="3545497"/>
          </a:xfrm>
        </p:spPr>
        <p:txBody>
          <a:bodyPr>
            <a:normAutofit fontScale="92500" lnSpcReduction="20000"/>
          </a:bodyPr>
          <a:lstStyle/>
          <a:p>
            <a:r>
              <a:rPr lang="en-US" dirty="0" smtClean="0"/>
              <a:t>This is significant because Matthew is a tax collector</a:t>
            </a:r>
          </a:p>
          <a:p>
            <a:pPr lvl="1"/>
            <a:r>
              <a:rPr lang="en-US" dirty="0" smtClean="0"/>
              <a:t>Tax collectors in Israel were little better than Gentiles</a:t>
            </a:r>
          </a:p>
          <a:p>
            <a:pPr lvl="1"/>
            <a:r>
              <a:rPr lang="en-US" dirty="0" smtClean="0"/>
              <a:t>Universally hated because they worked for “the enemy” (Rome) and typically would charge a hefty fee on top of what the Roman tax was, and the tax collector kept that money</a:t>
            </a:r>
          </a:p>
          <a:p>
            <a:pPr lvl="1"/>
            <a:r>
              <a:rPr lang="en-US" dirty="0" smtClean="0"/>
              <a:t>Many Jews considered tax collectors to make things unclean if they entered your house, touched anything, etc.</a:t>
            </a:r>
          </a:p>
          <a:p>
            <a:pPr lvl="1"/>
            <a:r>
              <a:rPr lang="en-US" dirty="0" smtClean="0"/>
              <a:t>This wasn’t the Law, but most went with it anyway</a:t>
            </a:r>
          </a:p>
        </p:txBody>
      </p:sp>
    </p:spTree>
    <p:extLst>
      <p:ext uri="{BB962C8B-B14F-4D97-AF65-F5344CB8AC3E}">
        <p14:creationId xmlns:p14="http://schemas.microsoft.com/office/powerpoint/2010/main" val="9976369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2:14-17</a:t>
            </a:r>
            <a:endParaRPr lang="en-US" dirty="0"/>
          </a:p>
        </p:txBody>
      </p:sp>
      <p:sp>
        <p:nvSpPr>
          <p:cNvPr id="5" name="Content Placeholder 4"/>
          <p:cNvSpPr>
            <a:spLocks noGrp="1"/>
          </p:cNvSpPr>
          <p:nvPr>
            <p:ph idx="1"/>
          </p:nvPr>
        </p:nvSpPr>
        <p:spPr>
          <a:xfrm>
            <a:off x="2392106" y="1131886"/>
            <a:ext cx="6304935" cy="3545497"/>
          </a:xfrm>
        </p:spPr>
        <p:txBody>
          <a:bodyPr>
            <a:normAutofit fontScale="92500" lnSpcReduction="10000"/>
          </a:bodyPr>
          <a:lstStyle/>
          <a:p>
            <a:r>
              <a:rPr lang="en-US" dirty="0" smtClean="0"/>
              <a:t>Now, this is the man who Jesus called as </a:t>
            </a:r>
            <a:r>
              <a:rPr lang="en-US" dirty="0"/>
              <a:t>an </a:t>
            </a:r>
            <a:r>
              <a:rPr lang="en-US" dirty="0" smtClean="0"/>
              <a:t>apostle</a:t>
            </a:r>
          </a:p>
          <a:p>
            <a:r>
              <a:rPr lang="en-US" dirty="0" smtClean="0"/>
              <a:t>Everyone who have been aghast</a:t>
            </a:r>
          </a:p>
          <a:p>
            <a:r>
              <a:rPr lang="en-US" dirty="0" smtClean="0"/>
              <a:t>But Jesus goes over to his house for dinner</a:t>
            </a:r>
          </a:p>
          <a:p>
            <a:r>
              <a:rPr lang="en-US" dirty="0" smtClean="0"/>
              <a:t>Matthew invite people to come eat with Jesus, but he only knows other disreputable people</a:t>
            </a:r>
          </a:p>
          <a:p>
            <a:pPr lvl="1"/>
            <a:r>
              <a:rPr lang="en-US" dirty="0" smtClean="0"/>
              <a:t>Other tax collectors and “sinners”</a:t>
            </a:r>
          </a:p>
          <a:p>
            <a:pPr lvl="2"/>
            <a:r>
              <a:rPr lang="en-US" dirty="0" smtClean="0"/>
              <a:t>Probably prostitutes, thieves, etc.</a:t>
            </a:r>
            <a:endParaRPr lang="en-US" dirty="0"/>
          </a:p>
        </p:txBody>
      </p:sp>
    </p:spTree>
    <p:extLst>
      <p:ext uri="{BB962C8B-B14F-4D97-AF65-F5344CB8AC3E}">
        <p14:creationId xmlns:p14="http://schemas.microsoft.com/office/powerpoint/2010/main" val="18462746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2:14-17</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While there, the Pharisees and scribes ask Jesus’s disciples why He’s eating with this sinful bunch</a:t>
            </a:r>
          </a:p>
          <a:p>
            <a:r>
              <a:rPr lang="en-US" dirty="0" smtClean="0"/>
              <a:t>Jesus answers, “It’s not the healthy that need a physician, but the sick”</a:t>
            </a:r>
          </a:p>
          <a:p>
            <a:r>
              <a:rPr lang="en-US" dirty="0" smtClean="0"/>
              <a:t>“I didn’t come to call the righteous but the sinners”</a:t>
            </a:r>
            <a:endParaRPr lang="en-US" dirty="0"/>
          </a:p>
        </p:txBody>
      </p:sp>
    </p:spTree>
    <p:extLst>
      <p:ext uri="{BB962C8B-B14F-4D97-AF65-F5344CB8AC3E}">
        <p14:creationId xmlns:p14="http://schemas.microsoft.com/office/powerpoint/2010/main" val="522692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2:14-17</a:t>
            </a:r>
            <a:endParaRPr lang="en-US" dirty="0"/>
          </a:p>
        </p:txBody>
      </p:sp>
      <p:sp>
        <p:nvSpPr>
          <p:cNvPr id="5" name="Content Placeholder 4"/>
          <p:cNvSpPr>
            <a:spLocks noGrp="1"/>
          </p:cNvSpPr>
          <p:nvPr>
            <p:ph idx="1"/>
          </p:nvPr>
        </p:nvSpPr>
        <p:spPr>
          <a:xfrm>
            <a:off x="2392106" y="1131886"/>
            <a:ext cx="6304935" cy="3545497"/>
          </a:xfrm>
        </p:spPr>
        <p:txBody>
          <a:bodyPr>
            <a:normAutofit fontScale="92500" lnSpcReduction="10000"/>
          </a:bodyPr>
          <a:lstStyle/>
          <a:p>
            <a:r>
              <a:rPr lang="en-US" dirty="0" smtClean="0"/>
              <a:t>Essentially, Jesus is saying, “I’m here because people need help”</a:t>
            </a:r>
          </a:p>
          <a:p>
            <a:r>
              <a:rPr lang="en-US" dirty="0" smtClean="0"/>
              <a:t>It’s worth mentioning that by asking the question, the Pharisees and scribes don’t think they are sinners</a:t>
            </a:r>
          </a:p>
          <a:p>
            <a:pPr lvl="1"/>
            <a:r>
              <a:rPr lang="en-US" dirty="0" smtClean="0"/>
              <a:t>They don’t think they need forgiveness of any sins</a:t>
            </a:r>
          </a:p>
          <a:p>
            <a:r>
              <a:rPr lang="en-US" dirty="0" smtClean="0"/>
              <a:t>Jesus goes to people who acknowledge that they’re sinful people because they’re more likely to receive Him and want His help</a:t>
            </a:r>
            <a:endParaRPr lang="en-US" dirty="0"/>
          </a:p>
        </p:txBody>
      </p:sp>
    </p:spTree>
    <p:extLst>
      <p:ext uri="{BB962C8B-B14F-4D97-AF65-F5344CB8AC3E}">
        <p14:creationId xmlns:p14="http://schemas.microsoft.com/office/powerpoint/2010/main" val="34987521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2:14-17</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By calling Levi as an apostle, Jesus lets everyone know that He is not only accepting of sinners, but desirous of the sinful to come to Him so He can heal them</a:t>
            </a:r>
            <a:endParaRPr lang="en-US" dirty="0"/>
          </a:p>
        </p:txBody>
      </p:sp>
    </p:spTree>
    <p:extLst>
      <p:ext uri="{BB962C8B-B14F-4D97-AF65-F5344CB8AC3E}">
        <p14:creationId xmlns:p14="http://schemas.microsoft.com/office/powerpoint/2010/main" val="2851973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t>Connection to the Gospel of Matthew</a:t>
            </a:r>
            <a:endParaRPr lang="en-US" sz="3000" dirty="0"/>
          </a:p>
        </p:txBody>
      </p:sp>
      <p:sp>
        <p:nvSpPr>
          <p:cNvPr id="3" name="Content Placeholder 2"/>
          <p:cNvSpPr>
            <a:spLocks noGrp="1"/>
          </p:cNvSpPr>
          <p:nvPr>
            <p:ph idx="1"/>
          </p:nvPr>
        </p:nvSpPr>
        <p:spPr/>
        <p:txBody>
          <a:bodyPr>
            <a:normAutofit fontScale="92500" lnSpcReduction="10000"/>
          </a:bodyPr>
          <a:lstStyle/>
          <a:p>
            <a:r>
              <a:rPr lang="en-US" dirty="0" smtClean="0"/>
              <a:t>If it’s the first option (inspiration of the Holy Spirit), then that’s the end of the discussion</a:t>
            </a:r>
          </a:p>
          <a:p>
            <a:r>
              <a:rPr lang="en-US" dirty="0" smtClean="0"/>
              <a:t>If it’s the second option (one was written first, and the other copied it), then which came first?</a:t>
            </a:r>
          </a:p>
          <a:p>
            <a:pPr lvl="1"/>
            <a:r>
              <a:rPr lang="en-US" dirty="0" smtClean="0"/>
              <a:t>Originally thought that Mark used Matthew and just stripped out all the “Jewish stuff” as he wrote to a Gentile audience and they wouldn’t know what it all meant</a:t>
            </a:r>
          </a:p>
          <a:p>
            <a:pPr lvl="1"/>
            <a:r>
              <a:rPr lang="en-US" dirty="0" smtClean="0"/>
              <a:t>More recently, scholars think that Matthew used Mark as a foundation and then added all the “Jewish stuff” to it</a:t>
            </a:r>
          </a:p>
        </p:txBody>
      </p:sp>
    </p:spTree>
    <p:extLst>
      <p:ext uri="{BB962C8B-B14F-4D97-AF65-F5344CB8AC3E}">
        <p14:creationId xmlns:p14="http://schemas.microsoft.com/office/powerpoint/2010/main" val="3310730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2:18-28</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The last part of chapter 2 contains two separate attacks on Jesus regarding the Old Law and His interaction with it</a:t>
            </a:r>
          </a:p>
          <a:p>
            <a:r>
              <a:rPr lang="en-US" dirty="0" smtClean="0"/>
              <a:t>First, John (the Baptizer’s) disciples come to Him and ask why His disciples aren’t fasting when they and the Pharisees are fasting</a:t>
            </a:r>
            <a:endParaRPr lang="en-US" dirty="0"/>
          </a:p>
        </p:txBody>
      </p:sp>
    </p:spTree>
    <p:extLst>
      <p:ext uri="{BB962C8B-B14F-4D97-AF65-F5344CB8AC3E}">
        <p14:creationId xmlns:p14="http://schemas.microsoft.com/office/powerpoint/2010/main" val="33184241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2:18-28</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Jesus tells them that the bridegroom (Himself) is with them, and so now isn’t the time for fasting</a:t>
            </a:r>
          </a:p>
          <a:p>
            <a:r>
              <a:rPr lang="en-US" dirty="0" smtClean="0"/>
              <a:t>There will come a die (when He’s killed) that they will fast, but not now</a:t>
            </a:r>
          </a:p>
          <a:p>
            <a:r>
              <a:rPr lang="en-US" dirty="0" smtClean="0"/>
              <a:t>He gives them two different illustrations</a:t>
            </a:r>
          </a:p>
          <a:p>
            <a:pPr lvl="1"/>
            <a:r>
              <a:rPr lang="en-US" dirty="0" smtClean="0"/>
              <a:t>Putting a new patch on an old garment</a:t>
            </a:r>
          </a:p>
          <a:p>
            <a:pPr lvl="1"/>
            <a:r>
              <a:rPr lang="en-US" dirty="0" smtClean="0"/>
              <a:t>Putting new wine in old wineskins</a:t>
            </a:r>
            <a:endParaRPr lang="en-US" dirty="0"/>
          </a:p>
        </p:txBody>
      </p:sp>
    </p:spTree>
    <p:extLst>
      <p:ext uri="{BB962C8B-B14F-4D97-AF65-F5344CB8AC3E}">
        <p14:creationId xmlns:p14="http://schemas.microsoft.com/office/powerpoint/2010/main" val="38991923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2:18-28</a:t>
            </a:r>
            <a:endParaRPr lang="en-US" dirty="0"/>
          </a:p>
        </p:txBody>
      </p:sp>
      <p:sp>
        <p:nvSpPr>
          <p:cNvPr id="5" name="Content Placeholder 4"/>
          <p:cNvSpPr>
            <a:spLocks noGrp="1"/>
          </p:cNvSpPr>
          <p:nvPr>
            <p:ph idx="1"/>
          </p:nvPr>
        </p:nvSpPr>
        <p:spPr>
          <a:xfrm>
            <a:off x="2392106" y="1131886"/>
            <a:ext cx="6304935" cy="3545497"/>
          </a:xfrm>
        </p:spPr>
        <p:txBody>
          <a:bodyPr>
            <a:noAutofit/>
          </a:bodyPr>
          <a:lstStyle/>
          <a:p>
            <a:r>
              <a:rPr lang="en-US" sz="1900" dirty="0" smtClean="0"/>
              <a:t>There’s no explanation for these illustrations, but they are expressing the same thing as the wedding feast example</a:t>
            </a:r>
          </a:p>
          <a:p>
            <a:r>
              <a:rPr lang="en-US" sz="1900" dirty="0" smtClean="0"/>
              <a:t>In all 3 instances, what Jesus is telling them is that you don’t mix the new with the old</a:t>
            </a:r>
          </a:p>
          <a:p>
            <a:r>
              <a:rPr lang="en-US" sz="1900" dirty="0" smtClean="0"/>
              <a:t>His appearance is the herald of the New Covenant, which will officially start when He dies on the cross</a:t>
            </a:r>
          </a:p>
          <a:p>
            <a:pPr lvl="1"/>
            <a:r>
              <a:rPr lang="en-US" sz="1900" dirty="0" smtClean="0"/>
              <a:t>Jesus says in Matthew 5:17-18 that He didn’t come to abolish the law but to complete it</a:t>
            </a:r>
          </a:p>
          <a:p>
            <a:pPr lvl="1"/>
            <a:r>
              <a:rPr lang="en-US" sz="1900" dirty="0" smtClean="0"/>
              <a:t>Hebrews 10:1 tells us that the Old Covenant was a shadow of the good things to come</a:t>
            </a:r>
          </a:p>
          <a:p>
            <a:pPr lvl="1"/>
            <a:r>
              <a:rPr lang="en-US" sz="1900" dirty="0" smtClean="0"/>
              <a:t>So, Jesus isn’t adding onto the Old Law but starting something brand new</a:t>
            </a:r>
          </a:p>
        </p:txBody>
      </p:sp>
    </p:spTree>
    <p:extLst>
      <p:ext uri="{BB962C8B-B14F-4D97-AF65-F5344CB8AC3E}">
        <p14:creationId xmlns:p14="http://schemas.microsoft.com/office/powerpoint/2010/main" val="14667152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2:18-28</a:t>
            </a:r>
            <a:endParaRPr lang="en-US" dirty="0"/>
          </a:p>
        </p:txBody>
      </p:sp>
      <p:sp>
        <p:nvSpPr>
          <p:cNvPr id="5" name="Content Placeholder 4"/>
          <p:cNvSpPr>
            <a:spLocks noGrp="1"/>
          </p:cNvSpPr>
          <p:nvPr>
            <p:ph idx="1"/>
          </p:nvPr>
        </p:nvSpPr>
        <p:spPr>
          <a:xfrm>
            <a:off x="2392106" y="1131886"/>
            <a:ext cx="6304935" cy="3545497"/>
          </a:xfrm>
        </p:spPr>
        <p:txBody>
          <a:bodyPr>
            <a:normAutofit fontScale="92500"/>
          </a:bodyPr>
          <a:lstStyle/>
          <a:p>
            <a:r>
              <a:rPr lang="en-US" dirty="0" smtClean="0"/>
              <a:t>The second attack comes by the Pharisees</a:t>
            </a:r>
          </a:p>
          <a:p>
            <a:r>
              <a:rPr lang="en-US" dirty="0" smtClean="0"/>
              <a:t>Jesus’s disciples are going through the fields and plucking heads of wheat to eat</a:t>
            </a:r>
          </a:p>
          <a:p>
            <a:r>
              <a:rPr lang="en-US" dirty="0" smtClean="0"/>
              <a:t>Jewish custom stated that reaping was not allowed on the Sabbath (the Law doesn’t say it is, though)</a:t>
            </a:r>
          </a:p>
          <a:p>
            <a:r>
              <a:rPr lang="en-US" dirty="0" smtClean="0"/>
              <a:t>So, strictly speaking, there’s no violation of the Law here</a:t>
            </a:r>
            <a:endParaRPr lang="en-US" dirty="0"/>
          </a:p>
        </p:txBody>
      </p:sp>
    </p:spTree>
    <p:extLst>
      <p:ext uri="{BB962C8B-B14F-4D97-AF65-F5344CB8AC3E}">
        <p14:creationId xmlns:p14="http://schemas.microsoft.com/office/powerpoint/2010/main" val="31908271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2:18-28</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Jesus doesn’t take that tack in His defense, though</a:t>
            </a:r>
          </a:p>
          <a:p>
            <a:r>
              <a:rPr lang="en-US" dirty="0" smtClean="0"/>
              <a:t>He talks about David eating the show bread (found in 1 Samuel 21:1-6)</a:t>
            </a:r>
          </a:p>
          <a:p>
            <a:r>
              <a:rPr lang="en-US" dirty="0" smtClean="0"/>
              <a:t>This action by David </a:t>
            </a:r>
            <a:r>
              <a:rPr lang="en-US" i="1" dirty="0" smtClean="0"/>
              <a:t>was</a:t>
            </a:r>
            <a:r>
              <a:rPr lang="en-US" dirty="0" smtClean="0"/>
              <a:t> unlawful because the show bread is specifically for the priests to eat as they fulfill their duties</a:t>
            </a:r>
            <a:endParaRPr lang="en-US" dirty="0"/>
          </a:p>
        </p:txBody>
      </p:sp>
    </p:spTree>
    <p:extLst>
      <p:ext uri="{BB962C8B-B14F-4D97-AF65-F5344CB8AC3E}">
        <p14:creationId xmlns:p14="http://schemas.microsoft.com/office/powerpoint/2010/main" val="3748863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2:18-28</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So why does Jesus mention it?</a:t>
            </a:r>
          </a:p>
          <a:p>
            <a:r>
              <a:rPr lang="en-US" dirty="0" smtClean="0"/>
              <a:t>Jesus is making an argument based on His authority as God’s Son</a:t>
            </a:r>
          </a:p>
          <a:p>
            <a:pPr lvl="1"/>
            <a:r>
              <a:rPr lang="en-US" dirty="0" smtClean="0"/>
              <a:t>Jesus draws </a:t>
            </a:r>
            <a:r>
              <a:rPr lang="en-US" dirty="0"/>
              <a:t>a parallel between David’s authority and actions, unlawful though they were, and Jesus’s authority and His disciples actions, which are not </a:t>
            </a:r>
            <a:r>
              <a:rPr lang="en-US" dirty="0" smtClean="0"/>
              <a:t>unlawful</a:t>
            </a:r>
            <a:endParaRPr lang="en-US" dirty="0"/>
          </a:p>
        </p:txBody>
      </p:sp>
    </p:spTree>
    <p:extLst>
      <p:ext uri="{BB962C8B-B14F-4D97-AF65-F5344CB8AC3E}">
        <p14:creationId xmlns:p14="http://schemas.microsoft.com/office/powerpoint/2010/main" val="635076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2:18-28</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David, as God’s anointed King (though not king yet) had the authority to eat the showbread and give it to his companions</a:t>
            </a:r>
          </a:p>
          <a:p>
            <a:r>
              <a:rPr lang="en-US" dirty="0" smtClean="0"/>
              <a:t>Jesus, as God’s anointed King and Son has the authority to allow His companions to harvest grain and eat it</a:t>
            </a:r>
          </a:p>
        </p:txBody>
      </p:sp>
    </p:spTree>
    <p:extLst>
      <p:ext uri="{BB962C8B-B14F-4D97-AF65-F5344CB8AC3E}">
        <p14:creationId xmlns:p14="http://schemas.microsoft.com/office/powerpoint/2010/main" val="14192191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187" y="3200400"/>
            <a:ext cx="7978878" cy="892272"/>
          </a:xfrm>
        </p:spPr>
        <p:txBody>
          <a:bodyPr>
            <a:normAutofit fontScale="90000"/>
          </a:bodyPr>
          <a:lstStyle/>
          <a:p>
            <a:r>
              <a:rPr lang="en-US" dirty="0" smtClean="0"/>
              <a:t>Study of Mark</a:t>
            </a:r>
            <a:endParaRPr lang="en-US" dirty="0"/>
          </a:p>
        </p:txBody>
      </p:sp>
      <p:sp>
        <p:nvSpPr>
          <p:cNvPr id="3" name="Subtitle 2"/>
          <p:cNvSpPr>
            <a:spLocks noGrp="1"/>
          </p:cNvSpPr>
          <p:nvPr>
            <p:ph type="subTitle" idx="1"/>
          </p:nvPr>
        </p:nvSpPr>
        <p:spPr>
          <a:xfrm>
            <a:off x="678426" y="4055800"/>
            <a:ext cx="7875639" cy="730043"/>
          </a:xfrm>
        </p:spPr>
        <p:txBody>
          <a:bodyPr/>
          <a:lstStyle/>
          <a:p>
            <a:r>
              <a:rPr lang="en-US" dirty="0" smtClean="0"/>
              <a:t>Chapter 3</a:t>
            </a:r>
            <a:endParaRPr lang="en-US" dirty="0"/>
          </a:p>
        </p:txBody>
      </p:sp>
    </p:spTree>
    <p:extLst>
      <p:ext uri="{BB962C8B-B14F-4D97-AF65-F5344CB8AC3E}">
        <p14:creationId xmlns:p14="http://schemas.microsoft.com/office/powerpoint/2010/main" val="15188848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3:1-6</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Chapter 3 picks up where chapter 2 left off</a:t>
            </a:r>
          </a:p>
          <a:p>
            <a:pPr lvl="1"/>
            <a:r>
              <a:rPr lang="en-US" dirty="0" smtClean="0"/>
              <a:t>Jesus is attacked for healing on the Sabbath</a:t>
            </a:r>
          </a:p>
          <a:p>
            <a:r>
              <a:rPr lang="en-US" dirty="0" smtClean="0"/>
              <a:t>He goes to a synagogue and heals a man with a withered hand</a:t>
            </a:r>
          </a:p>
        </p:txBody>
      </p:sp>
    </p:spTree>
    <p:extLst>
      <p:ext uri="{BB962C8B-B14F-4D97-AF65-F5344CB8AC3E}">
        <p14:creationId xmlns:p14="http://schemas.microsoft.com/office/powerpoint/2010/main" val="33532584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3:1-6</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The people are waiting to accuse Jesus of healing the man</a:t>
            </a:r>
          </a:p>
          <a:p>
            <a:pPr lvl="1"/>
            <a:r>
              <a:rPr lang="en-US" dirty="0" smtClean="0"/>
              <a:t>They weren’t interested that the man would be healed, but instead that Jesus would break the Sabbath</a:t>
            </a:r>
          </a:p>
          <a:p>
            <a:r>
              <a:rPr lang="en-US" dirty="0" smtClean="0"/>
              <a:t>That’s essentially the question He asks them as well – “Is it lawful to do good on the Sabbath or not?”</a:t>
            </a:r>
          </a:p>
        </p:txBody>
      </p:sp>
    </p:spTree>
    <p:extLst>
      <p:ext uri="{BB962C8B-B14F-4D97-AF65-F5344CB8AC3E}">
        <p14:creationId xmlns:p14="http://schemas.microsoft.com/office/powerpoint/2010/main" val="2287040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t>My </a:t>
            </a:r>
            <a:r>
              <a:rPr lang="en-US" sz="3000" dirty="0" smtClean="0"/>
              <a:t>opinion on which came first</a:t>
            </a:r>
            <a:endParaRPr lang="en-US" sz="3000" dirty="0"/>
          </a:p>
        </p:txBody>
      </p:sp>
      <p:sp>
        <p:nvSpPr>
          <p:cNvPr id="3" name="Content Placeholder 2"/>
          <p:cNvSpPr>
            <a:spLocks noGrp="1"/>
          </p:cNvSpPr>
          <p:nvPr>
            <p:ph idx="1"/>
          </p:nvPr>
        </p:nvSpPr>
        <p:spPr/>
        <p:txBody>
          <a:bodyPr>
            <a:normAutofit/>
          </a:bodyPr>
          <a:lstStyle/>
          <a:p>
            <a:r>
              <a:rPr lang="en-US" dirty="0" smtClean="0"/>
              <a:t>I think </a:t>
            </a:r>
            <a:r>
              <a:rPr lang="en-US" dirty="0" smtClean="0"/>
              <a:t>Matthew wrote </a:t>
            </a:r>
            <a:r>
              <a:rPr lang="en-US" dirty="0" smtClean="0"/>
              <a:t>his gospel first, </a:t>
            </a:r>
            <a:r>
              <a:rPr lang="en-US" dirty="0" smtClean="0"/>
              <a:t>as the Jews would need a “proof” that Jesus was the Messiah long before the Gentiles came into the Church</a:t>
            </a:r>
            <a:endParaRPr lang="en-US" dirty="0" smtClean="0"/>
          </a:p>
          <a:p>
            <a:r>
              <a:rPr lang="en-US" dirty="0" smtClean="0"/>
              <a:t>I also don’t think it really matters if one was written first, then copied by the other, </a:t>
            </a:r>
            <a:r>
              <a:rPr lang="en-US" dirty="0" smtClean="0"/>
              <a:t>or if </a:t>
            </a:r>
            <a:r>
              <a:rPr lang="en-US" dirty="0" smtClean="0"/>
              <a:t>they were essentially written concurrently with inspiration</a:t>
            </a:r>
          </a:p>
          <a:p>
            <a:r>
              <a:rPr lang="en-US" dirty="0" smtClean="0"/>
              <a:t>Both are the Word of God either way</a:t>
            </a:r>
          </a:p>
        </p:txBody>
      </p:sp>
    </p:spTree>
    <p:extLst>
      <p:ext uri="{BB962C8B-B14F-4D97-AF65-F5344CB8AC3E}">
        <p14:creationId xmlns:p14="http://schemas.microsoft.com/office/powerpoint/2010/main" val="428349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3:1-6</a:t>
            </a:r>
            <a:endParaRPr lang="en-US" dirty="0"/>
          </a:p>
        </p:txBody>
      </p:sp>
      <p:sp>
        <p:nvSpPr>
          <p:cNvPr id="5" name="Content Placeholder 4"/>
          <p:cNvSpPr>
            <a:spLocks noGrp="1"/>
          </p:cNvSpPr>
          <p:nvPr>
            <p:ph idx="1"/>
          </p:nvPr>
        </p:nvSpPr>
        <p:spPr>
          <a:xfrm>
            <a:off x="2392106" y="1131886"/>
            <a:ext cx="6304935" cy="3545497"/>
          </a:xfrm>
        </p:spPr>
        <p:txBody>
          <a:bodyPr>
            <a:normAutofit lnSpcReduction="10000"/>
          </a:bodyPr>
          <a:lstStyle/>
          <a:p>
            <a:r>
              <a:rPr lang="en-US" dirty="0" smtClean="0"/>
              <a:t>They don’t answer because they know that what they’re saying doesn’t make sense</a:t>
            </a:r>
          </a:p>
          <a:p>
            <a:r>
              <a:rPr lang="en-US" dirty="0" smtClean="0"/>
              <a:t>Jesus is doing nothing but speaking to heal the man!</a:t>
            </a:r>
          </a:p>
          <a:p>
            <a:r>
              <a:rPr lang="en-US" dirty="0" smtClean="0"/>
              <a:t>Their silence angers Jesus, and it grieved Him that they were so hard-hearted that they couldn’t even allow the healing He does (through speaking) on the Sabbath</a:t>
            </a:r>
          </a:p>
        </p:txBody>
      </p:sp>
    </p:spTree>
    <p:extLst>
      <p:ext uri="{BB962C8B-B14F-4D97-AF65-F5344CB8AC3E}">
        <p14:creationId xmlns:p14="http://schemas.microsoft.com/office/powerpoint/2010/main" val="31403945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3:1-6</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The people are blind to the fact of who Jesus is, despite all the miracles and His even claiming to be the Messiah</a:t>
            </a:r>
          </a:p>
          <a:p>
            <a:r>
              <a:rPr lang="en-US" dirty="0" smtClean="0"/>
              <a:t>This is exactly who the Jewish people have been waiting to come for thousands of years, and they can’t set aside their own misconceptions, and instead they are going to kill Him</a:t>
            </a:r>
          </a:p>
        </p:txBody>
      </p:sp>
    </p:spTree>
    <p:extLst>
      <p:ext uri="{BB962C8B-B14F-4D97-AF65-F5344CB8AC3E}">
        <p14:creationId xmlns:p14="http://schemas.microsoft.com/office/powerpoint/2010/main" val="279511925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3:7-12</a:t>
            </a:r>
            <a:endParaRPr lang="en-US" dirty="0"/>
          </a:p>
        </p:txBody>
      </p:sp>
      <p:sp>
        <p:nvSpPr>
          <p:cNvPr id="5" name="Content Placeholder 4"/>
          <p:cNvSpPr>
            <a:spLocks noGrp="1"/>
          </p:cNvSpPr>
          <p:nvPr>
            <p:ph idx="1"/>
          </p:nvPr>
        </p:nvSpPr>
        <p:spPr>
          <a:xfrm>
            <a:off x="2392106" y="1131886"/>
            <a:ext cx="6283782" cy="3545497"/>
          </a:xfrm>
        </p:spPr>
        <p:txBody>
          <a:bodyPr>
            <a:normAutofit/>
          </a:bodyPr>
          <a:lstStyle/>
          <a:p>
            <a:r>
              <a:rPr lang="en-US" dirty="0" smtClean="0"/>
              <a:t>While the religious leaders plot to kill Him, the masses of people can’t get close enough to Him</a:t>
            </a:r>
          </a:p>
          <a:p>
            <a:r>
              <a:rPr lang="en-US" dirty="0" smtClean="0"/>
              <a:t>People come from all over (even Gentile areas) to see the man who is healing people</a:t>
            </a:r>
          </a:p>
          <a:p>
            <a:pPr lvl="1"/>
            <a:r>
              <a:rPr lang="en-US" dirty="0" smtClean="0"/>
              <a:t>Galilee, Judea, Jerusalem, </a:t>
            </a:r>
            <a:r>
              <a:rPr lang="en-US" dirty="0" err="1" smtClean="0"/>
              <a:t>Idumea</a:t>
            </a:r>
            <a:r>
              <a:rPr lang="en-US" dirty="0" smtClean="0"/>
              <a:t>, beyond the Jordan, </a:t>
            </a:r>
            <a:r>
              <a:rPr lang="en-US" dirty="0" err="1" smtClean="0"/>
              <a:t>Tyre</a:t>
            </a:r>
            <a:r>
              <a:rPr lang="en-US" dirty="0" smtClean="0"/>
              <a:t> and Sidon</a:t>
            </a:r>
          </a:p>
        </p:txBody>
      </p:sp>
    </p:spTree>
    <p:extLst>
      <p:ext uri="{BB962C8B-B14F-4D97-AF65-F5344CB8AC3E}">
        <p14:creationId xmlns:p14="http://schemas.microsoft.com/office/powerpoint/2010/main" val="196311003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3:7-12</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The crowds are so thick that Jesus has the disciples prepare a boat for Him so they can’t press in on Him so much</a:t>
            </a:r>
          </a:p>
          <a:p>
            <a:r>
              <a:rPr lang="en-US" dirty="0" smtClean="0"/>
              <a:t>They all think if they touch Him, they can be healed (and we know that’s possible – Luke 8:43-48, Mark 5:25-34)</a:t>
            </a:r>
          </a:p>
          <a:p>
            <a:r>
              <a:rPr lang="en-US" dirty="0" smtClean="0"/>
              <a:t>He also ordered the unclean spirits not to say who He was</a:t>
            </a:r>
          </a:p>
        </p:txBody>
      </p:sp>
    </p:spTree>
    <p:extLst>
      <p:ext uri="{BB962C8B-B14F-4D97-AF65-F5344CB8AC3E}">
        <p14:creationId xmlns:p14="http://schemas.microsoft.com/office/powerpoint/2010/main" val="297138911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3:13-19</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He then calls the disciples to Him on the mountain and picks the twelve apostles</a:t>
            </a:r>
          </a:p>
          <a:p>
            <a:pPr lvl="1"/>
            <a:r>
              <a:rPr lang="en-US" dirty="0" smtClean="0"/>
              <a:t>Jesus goes up the mountain like Moses did</a:t>
            </a:r>
          </a:p>
          <a:p>
            <a:pPr lvl="2"/>
            <a:r>
              <a:rPr lang="en-US" dirty="0" smtClean="0"/>
              <a:t>For Moses, it was the beginning of the Old Covenant and God’s people</a:t>
            </a:r>
          </a:p>
          <a:p>
            <a:pPr lvl="2"/>
            <a:r>
              <a:rPr lang="en-US" dirty="0" smtClean="0"/>
              <a:t>With Jesus, we have a new nation and new people assigned on the mountain</a:t>
            </a:r>
          </a:p>
        </p:txBody>
      </p:sp>
    </p:spTree>
    <p:extLst>
      <p:ext uri="{BB962C8B-B14F-4D97-AF65-F5344CB8AC3E}">
        <p14:creationId xmlns:p14="http://schemas.microsoft.com/office/powerpoint/2010/main" val="34517966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3:20-30</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When He returns to Capernaum, the crowds are crushing against Him to the point He can’t even eat a meal</a:t>
            </a:r>
          </a:p>
          <a:p>
            <a:r>
              <a:rPr lang="en-US" dirty="0" smtClean="0"/>
              <a:t>We have two sets of people who call Him insane</a:t>
            </a:r>
          </a:p>
          <a:p>
            <a:r>
              <a:rPr lang="en-US" dirty="0" smtClean="0"/>
              <a:t>Verse 21 mentions “His own people”</a:t>
            </a:r>
          </a:p>
          <a:p>
            <a:pPr lvl="1"/>
            <a:r>
              <a:rPr lang="en-US" dirty="0" smtClean="0"/>
              <a:t>This is His family, which we’ll address more at the end of the chapter</a:t>
            </a:r>
          </a:p>
        </p:txBody>
      </p:sp>
    </p:spTree>
    <p:extLst>
      <p:ext uri="{BB962C8B-B14F-4D97-AF65-F5344CB8AC3E}">
        <p14:creationId xmlns:p14="http://schemas.microsoft.com/office/powerpoint/2010/main" val="35931927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3:20-30</a:t>
            </a:r>
            <a:endParaRPr lang="en-US" dirty="0"/>
          </a:p>
        </p:txBody>
      </p:sp>
      <p:sp>
        <p:nvSpPr>
          <p:cNvPr id="5" name="Content Placeholder 4"/>
          <p:cNvSpPr>
            <a:spLocks noGrp="1"/>
          </p:cNvSpPr>
          <p:nvPr>
            <p:ph idx="1"/>
          </p:nvPr>
        </p:nvSpPr>
        <p:spPr>
          <a:xfrm>
            <a:off x="2392106" y="1131886"/>
            <a:ext cx="6304935" cy="3545497"/>
          </a:xfrm>
        </p:spPr>
        <p:txBody>
          <a:bodyPr>
            <a:normAutofit fontScale="85000" lnSpcReduction="10000"/>
          </a:bodyPr>
          <a:lstStyle/>
          <a:p>
            <a:r>
              <a:rPr lang="en-US" dirty="0" smtClean="0"/>
              <a:t>The religious leaders all call Him insane</a:t>
            </a:r>
          </a:p>
          <a:p>
            <a:pPr lvl="1"/>
            <a:r>
              <a:rPr lang="en-US" dirty="0" smtClean="0"/>
              <a:t>“He casts out demons by the name of </a:t>
            </a:r>
            <a:r>
              <a:rPr lang="en-US" dirty="0" err="1" smtClean="0"/>
              <a:t>Beelzebul</a:t>
            </a:r>
            <a:r>
              <a:rPr lang="en-US" dirty="0" smtClean="0"/>
              <a:t>”</a:t>
            </a:r>
          </a:p>
          <a:p>
            <a:pPr lvl="2"/>
            <a:r>
              <a:rPr lang="en-US" dirty="0" smtClean="0"/>
              <a:t>Another name for Satan</a:t>
            </a:r>
          </a:p>
          <a:p>
            <a:r>
              <a:rPr lang="en-US" dirty="0" smtClean="0"/>
              <a:t>He brings them to Him and says, “Why would Satan cast out Satan? A house divided on itself will fall.”</a:t>
            </a:r>
          </a:p>
          <a:p>
            <a:pPr lvl="1"/>
            <a:r>
              <a:rPr lang="en-US" dirty="0" smtClean="0"/>
              <a:t>The leaders’ logic is utterly ridiculous</a:t>
            </a:r>
          </a:p>
          <a:p>
            <a:r>
              <a:rPr lang="en-US" dirty="0" smtClean="0"/>
              <a:t>He also points out that the stronger person wins the fight – if Satan isn’t casting out Satan, then someone stronger (God) is doing it</a:t>
            </a:r>
          </a:p>
        </p:txBody>
      </p:sp>
    </p:spTree>
    <p:extLst>
      <p:ext uri="{BB962C8B-B14F-4D97-AF65-F5344CB8AC3E}">
        <p14:creationId xmlns:p14="http://schemas.microsoft.com/office/powerpoint/2010/main" val="36022995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3:20-30</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Then we get one of the most misunderstood verses in the Bible</a:t>
            </a:r>
          </a:p>
          <a:p>
            <a:pPr lvl="1"/>
            <a:r>
              <a:rPr lang="en-US" dirty="0" smtClean="0"/>
              <a:t>Vs. 29 – “whoever blasphemes against the Holy Spirit never has forgiveness, but is guilty of an eternal sin”</a:t>
            </a:r>
          </a:p>
          <a:p>
            <a:r>
              <a:rPr lang="en-US" dirty="0" smtClean="0"/>
              <a:t>What does this mean?</a:t>
            </a:r>
          </a:p>
        </p:txBody>
      </p:sp>
    </p:spTree>
    <p:extLst>
      <p:ext uri="{BB962C8B-B14F-4D97-AF65-F5344CB8AC3E}">
        <p14:creationId xmlns:p14="http://schemas.microsoft.com/office/powerpoint/2010/main" val="4508434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3:20-30</a:t>
            </a:r>
            <a:endParaRPr lang="en-US" dirty="0"/>
          </a:p>
        </p:txBody>
      </p:sp>
      <p:sp>
        <p:nvSpPr>
          <p:cNvPr id="5" name="Content Placeholder 4"/>
          <p:cNvSpPr>
            <a:spLocks noGrp="1"/>
          </p:cNvSpPr>
          <p:nvPr>
            <p:ph idx="1"/>
          </p:nvPr>
        </p:nvSpPr>
        <p:spPr>
          <a:xfrm>
            <a:off x="2392106" y="1131886"/>
            <a:ext cx="6304935" cy="3545497"/>
          </a:xfrm>
        </p:spPr>
        <p:txBody>
          <a:bodyPr>
            <a:noAutofit/>
          </a:bodyPr>
          <a:lstStyle/>
          <a:p>
            <a:r>
              <a:rPr lang="en-US" sz="2050" dirty="0" smtClean="0"/>
              <a:t>Vs. 30 explains – They are attributing the work of the Holy Spirit to a demon</a:t>
            </a:r>
          </a:p>
          <a:p>
            <a:r>
              <a:rPr lang="en-US" sz="2050" dirty="0" smtClean="0"/>
              <a:t>Why is this unforgiveable?</a:t>
            </a:r>
          </a:p>
          <a:p>
            <a:pPr lvl="1"/>
            <a:r>
              <a:rPr lang="en-US" sz="2050" dirty="0" smtClean="0"/>
              <a:t>If you aren’t willing to recognize Jesus’s power and authority, then you will never submit to His rule</a:t>
            </a:r>
          </a:p>
          <a:p>
            <a:pPr lvl="1"/>
            <a:r>
              <a:rPr lang="en-US" sz="2050" dirty="0" smtClean="0"/>
              <a:t>With such an attitude, you will never repent because you’re blinded to the truth that Jesus is the only way (John 14:6)</a:t>
            </a:r>
          </a:p>
          <a:p>
            <a:pPr lvl="1"/>
            <a:r>
              <a:rPr lang="en-US" sz="2050" dirty="0" smtClean="0"/>
              <a:t>God says if you ask for forgiveness, He’ll forgive you; people who think the Holy Spirit is evil will never ask for that forgiveness</a:t>
            </a:r>
          </a:p>
        </p:txBody>
      </p:sp>
    </p:spTree>
    <p:extLst>
      <p:ext uri="{BB962C8B-B14F-4D97-AF65-F5344CB8AC3E}">
        <p14:creationId xmlns:p14="http://schemas.microsoft.com/office/powerpoint/2010/main" val="13365876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3:31-35</a:t>
            </a:r>
            <a:endParaRPr lang="en-US" dirty="0"/>
          </a:p>
        </p:txBody>
      </p:sp>
      <p:sp>
        <p:nvSpPr>
          <p:cNvPr id="5" name="Content Placeholder 4"/>
          <p:cNvSpPr>
            <a:spLocks noGrp="1"/>
          </p:cNvSpPr>
          <p:nvPr>
            <p:ph idx="1"/>
          </p:nvPr>
        </p:nvSpPr>
        <p:spPr>
          <a:xfrm>
            <a:off x="2392106" y="1131886"/>
            <a:ext cx="6304935" cy="3545497"/>
          </a:xfrm>
        </p:spPr>
        <p:txBody>
          <a:bodyPr>
            <a:normAutofit fontScale="92500" lnSpcReduction="10000"/>
          </a:bodyPr>
          <a:lstStyle/>
          <a:p>
            <a:r>
              <a:rPr lang="en-US" dirty="0" smtClean="0"/>
              <a:t>Now we get to Jesus’s family, who have come to take Him home because they think He’s crazy</a:t>
            </a:r>
          </a:p>
          <a:p>
            <a:r>
              <a:rPr lang="en-US" dirty="0" smtClean="0"/>
              <a:t>Jesus’s mother and brothers come down, and they ask Him to come with them</a:t>
            </a:r>
          </a:p>
          <a:p>
            <a:r>
              <a:rPr lang="en-US" dirty="0" smtClean="0"/>
              <a:t>Jesus says, “Who are my mother and brothers?” He points to those listening and says, “These are my mother and brothers, for whoever does God’s will is my kin.”</a:t>
            </a:r>
          </a:p>
        </p:txBody>
      </p:sp>
    </p:spTree>
    <p:extLst>
      <p:ext uri="{BB962C8B-B14F-4D97-AF65-F5344CB8AC3E}">
        <p14:creationId xmlns:p14="http://schemas.microsoft.com/office/powerpoint/2010/main" val="4206384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187" y="3200400"/>
            <a:ext cx="7978878" cy="892272"/>
          </a:xfrm>
        </p:spPr>
        <p:txBody>
          <a:bodyPr>
            <a:normAutofit fontScale="90000"/>
          </a:bodyPr>
          <a:lstStyle/>
          <a:p>
            <a:r>
              <a:rPr lang="en-US" dirty="0" smtClean="0"/>
              <a:t>Study of Mark</a:t>
            </a:r>
            <a:endParaRPr lang="en-US" dirty="0"/>
          </a:p>
        </p:txBody>
      </p:sp>
      <p:sp>
        <p:nvSpPr>
          <p:cNvPr id="3" name="Subtitle 2"/>
          <p:cNvSpPr>
            <a:spLocks noGrp="1"/>
          </p:cNvSpPr>
          <p:nvPr>
            <p:ph type="subTitle" idx="1"/>
          </p:nvPr>
        </p:nvSpPr>
        <p:spPr>
          <a:xfrm>
            <a:off x="678426" y="4055800"/>
            <a:ext cx="7875639" cy="730043"/>
          </a:xfrm>
        </p:spPr>
        <p:txBody>
          <a:bodyPr/>
          <a:lstStyle/>
          <a:p>
            <a:r>
              <a:rPr lang="en-US" dirty="0" smtClean="0"/>
              <a:t>Chapter 1</a:t>
            </a:r>
            <a:endParaRPr lang="en-US" dirty="0"/>
          </a:p>
        </p:txBody>
      </p:sp>
    </p:spTree>
    <p:extLst>
      <p:ext uri="{BB962C8B-B14F-4D97-AF65-F5344CB8AC3E}">
        <p14:creationId xmlns:p14="http://schemas.microsoft.com/office/powerpoint/2010/main" val="102016966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3:31-35</a:t>
            </a:r>
            <a:endParaRPr lang="en-US" dirty="0"/>
          </a:p>
        </p:txBody>
      </p:sp>
      <p:sp>
        <p:nvSpPr>
          <p:cNvPr id="5" name="Content Placeholder 4"/>
          <p:cNvSpPr>
            <a:spLocks noGrp="1"/>
          </p:cNvSpPr>
          <p:nvPr>
            <p:ph idx="1"/>
          </p:nvPr>
        </p:nvSpPr>
        <p:spPr>
          <a:xfrm>
            <a:off x="2392106" y="1131886"/>
            <a:ext cx="6304935" cy="3545497"/>
          </a:xfrm>
        </p:spPr>
        <p:txBody>
          <a:bodyPr>
            <a:normAutofit fontScale="85000" lnSpcReduction="10000"/>
          </a:bodyPr>
          <a:lstStyle/>
          <a:p>
            <a:r>
              <a:rPr lang="en-US" dirty="0" smtClean="0"/>
              <a:t>This is most likely His whole family, including His sisters, as He mentions sisters in vs. 35, along with His mother and brothers</a:t>
            </a:r>
          </a:p>
          <a:p>
            <a:r>
              <a:rPr lang="en-US" dirty="0" smtClean="0"/>
              <a:t>Family loyalty was (and still is) highly prized in the Middle East, so this would have been shocking to His audience</a:t>
            </a:r>
          </a:p>
          <a:p>
            <a:r>
              <a:rPr lang="en-US" dirty="0" smtClean="0"/>
              <a:t>Of course, Jesus isn’t rejecting His family, but letting His audience know that He’s establishing something different now</a:t>
            </a:r>
          </a:p>
          <a:p>
            <a:pPr lvl="1"/>
            <a:r>
              <a:rPr lang="en-US" dirty="0" smtClean="0"/>
              <a:t>In the new nation of God, blood relations doesn’t link us, but </a:t>
            </a:r>
            <a:r>
              <a:rPr lang="en-US" smtClean="0"/>
              <a:t>God’s Spirit does</a:t>
            </a:r>
            <a:endParaRPr lang="en-US" dirty="0" smtClean="0"/>
          </a:p>
          <a:p>
            <a:endParaRPr lang="en-US" dirty="0" smtClean="0"/>
          </a:p>
        </p:txBody>
      </p:sp>
    </p:spTree>
    <p:extLst>
      <p:ext uri="{BB962C8B-B14F-4D97-AF65-F5344CB8AC3E}">
        <p14:creationId xmlns:p14="http://schemas.microsoft.com/office/powerpoint/2010/main" val="196367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187" y="3200400"/>
            <a:ext cx="7978878" cy="892272"/>
          </a:xfrm>
        </p:spPr>
        <p:txBody>
          <a:bodyPr>
            <a:normAutofit fontScale="90000"/>
          </a:bodyPr>
          <a:lstStyle/>
          <a:p>
            <a:r>
              <a:rPr lang="en-US" dirty="0" smtClean="0"/>
              <a:t>Study of Mark</a:t>
            </a:r>
            <a:endParaRPr lang="en-US" dirty="0"/>
          </a:p>
        </p:txBody>
      </p:sp>
      <p:sp>
        <p:nvSpPr>
          <p:cNvPr id="3" name="Subtitle 2"/>
          <p:cNvSpPr>
            <a:spLocks noGrp="1"/>
          </p:cNvSpPr>
          <p:nvPr>
            <p:ph type="subTitle" idx="1"/>
          </p:nvPr>
        </p:nvSpPr>
        <p:spPr>
          <a:xfrm>
            <a:off x="678426" y="4055800"/>
            <a:ext cx="7875639" cy="730043"/>
          </a:xfrm>
        </p:spPr>
        <p:txBody>
          <a:bodyPr/>
          <a:lstStyle/>
          <a:p>
            <a:r>
              <a:rPr lang="en-US" dirty="0" smtClean="0"/>
              <a:t>Chapter 4</a:t>
            </a:r>
            <a:endParaRPr lang="en-US" dirty="0"/>
          </a:p>
        </p:txBody>
      </p:sp>
    </p:spTree>
    <p:extLst>
      <p:ext uri="{BB962C8B-B14F-4D97-AF65-F5344CB8AC3E}">
        <p14:creationId xmlns:p14="http://schemas.microsoft.com/office/powerpoint/2010/main" val="311534410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4 context</a:t>
            </a:r>
            <a:endParaRPr lang="en-US" dirty="0"/>
          </a:p>
        </p:txBody>
      </p:sp>
      <p:sp>
        <p:nvSpPr>
          <p:cNvPr id="5" name="Content Placeholder 4"/>
          <p:cNvSpPr>
            <a:spLocks noGrp="1"/>
          </p:cNvSpPr>
          <p:nvPr>
            <p:ph idx="1"/>
          </p:nvPr>
        </p:nvSpPr>
        <p:spPr>
          <a:xfrm>
            <a:off x="2392106" y="1131886"/>
            <a:ext cx="6304935" cy="3545497"/>
          </a:xfrm>
        </p:spPr>
        <p:txBody>
          <a:bodyPr>
            <a:normAutofit/>
          </a:bodyPr>
          <a:lstStyle/>
          <a:p>
            <a:r>
              <a:rPr lang="en-US" dirty="0" smtClean="0"/>
              <a:t>Mark spent 3 chapters convincing us Jesus is the Messiah</a:t>
            </a:r>
          </a:p>
          <a:p>
            <a:r>
              <a:rPr lang="en-US" dirty="0" smtClean="0"/>
              <a:t>Chapter 4 answers critical questions</a:t>
            </a:r>
          </a:p>
          <a:p>
            <a:pPr lvl="1"/>
            <a:r>
              <a:rPr lang="en-US" dirty="0" smtClean="0"/>
              <a:t>If Jesus is the Messiah, then why are the Jewish leaders trying to kill Him?</a:t>
            </a:r>
          </a:p>
          <a:p>
            <a:pPr lvl="1"/>
            <a:r>
              <a:rPr lang="en-US" dirty="0" smtClean="0"/>
              <a:t>Why did Jesus’s own family think He was crazy?</a:t>
            </a:r>
          </a:p>
        </p:txBody>
      </p:sp>
    </p:spTree>
    <p:extLst>
      <p:ext uri="{BB962C8B-B14F-4D97-AF65-F5344CB8AC3E}">
        <p14:creationId xmlns:p14="http://schemas.microsoft.com/office/powerpoint/2010/main" val="22457668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smtClean="0"/>
              <a:t>Mark 4:1–20</a:t>
            </a:r>
            <a:endParaRPr dirty="0"/>
          </a:p>
        </p:txBody>
      </p:sp>
      <p:sp>
        <p:nvSpPr>
          <p:cNvPr id="3" name="Content Placeholder 2"/>
          <p:cNvSpPr>
            <a:spLocks noGrp="1"/>
          </p:cNvSpPr>
          <p:nvPr>
            <p:ph idx="1"/>
          </p:nvPr>
        </p:nvSpPr>
        <p:spPr/>
        <p:txBody>
          <a:bodyPr>
            <a:normAutofit/>
          </a:bodyPr>
          <a:lstStyle/>
          <a:p>
            <a:pPr>
              <a:defRPr sz="2400"/>
            </a:pPr>
            <a:r>
              <a:rPr dirty="0" smtClean="0"/>
              <a:t>Jesus </a:t>
            </a:r>
            <a:r>
              <a:rPr dirty="0"/>
              <a:t>teaches by the sea — great crowd </a:t>
            </a:r>
            <a:r>
              <a:rPr dirty="0" smtClean="0"/>
              <a:t>gathers</a:t>
            </a:r>
            <a:endParaRPr dirty="0"/>
          </a:p>
          <a:p>
            <a:pPr>
              <a:defRPr sz="2400"/>
            </a:pPr>
            <a:r>
              <a:rPr dirty="0"/>
              <a:t>He sits in a boat and teaches in </a:t>
            </a:r>
            <a:r>
              <a:rPr dirty="0" smtClean="0"/>
              <a:t>parables</a:t>
            </a:r>
            <a:endParaRPr dirty="0"/>
          </a:p>
          <a:p>
            <a:pPr>
              <a:defRPr sz="2400"/>
            </a:pPr>
            <a:r>
              <a:rPr dirty="0"/>
              <a:t>The </a:t>
            </a:r>
            <a:r>
              <a:rPr lang="en-US" dirty="0" smtClean="0"/>
              <a:t>recorded </a:t>
            </a:r>
            <a:r>
              <a:rPr dirty="0" smtClean="0"/>
              <a:t>parable </a:t>
            </a:r>
            <a:r>
              <a:rPr dirty="0"/>
              <a:t>focuses on different kinds of </a:t>
            </a:r>
            <a:r>
              <a:rPr dirty="0" smtClean="0"/>
              <a:t>soil</a:t>
            </a:r>
            <a:endParaRPr lang="en-US" dirty="0" smtClean="0"/>
          </a:p>
          <a:p>
            <a:pPr lvl="1">
              <a:defRPr sz="2400"/>
            </a:pPr>
            <a:r>
              <a:rPr lang="en-US" dirty="0" smtClean="0"/>
              <a:t>These </a:t>
            </a:r>
            <a:r>
              <a:rPr lang="en-US" dirty="0" smtClean="0"/>
              <a:t>different soils represent h</a:t>
            </a:r>
            <a:r>
              <a:rPr dirty="0" smtClean="0"/>
              <a:t>earts </a:t>
            </a:r>
            <a:r>
              <a:rPr dirty="0"/>
              <a:t>receiving the </a:t>
            </a:r>
            <a:r>
              <a:rPr dirty="0" smtClean="0"/>
              <a:t>word</a:t>
            </a:r>
            <a:r>
              <a:rPr lang="en-US" dirty="0" smtClean="0"/>
              <a:t> of God</a:t>
            </a:r>
          </a:p>
          <a:p>
            <a:pPr>
              <a:defRPr sz="2400"/>
            </a:pPr>
            <a:endParaRPr dirty="0"/>
          </a:p>
        </p:txBody>
      </p:sp>
    </p:spTree>
    <p:extLst>
      <p:ext uri="{BB962C8B-B14F-4D97-AF65-F5344CB8AC3E}">
        <p14:creationId xmlns:p14="http://schemas.microsoft.com/office/powerpoint/2010/main" val="275227699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Purpose of Parables</a:t>
            </a:r>
          </a:p>
        </p:txBody>
      </p:sp>
      <p:sp>
        <p:nvSpPr>
          <p:cNvPr id="3" name="Content Placeholder 2"/>
          <p:cNvSpPr>
            <a:spLocks noGrp="1"/>
          </p:cNvSpPr>
          <p:nvPr>
            <p:ph idx="1"/>
          </p:nvPr>
        </p:nvSpPr>
        <p:spPr/>
        <p:txBody>
          <a:bodyPr>
            <a:normAutofit/>
          </a:bodyPr>
          <a:lstStyle/>
          <a:p>
            <a:endParaRPr dirty="0"/>
          </a:p>
          <a:p>
            <a:pPr>
              <a:defRPr sz="2400"/>
            </a:pPr>
            <a:r>
              <a:rPr dirty="0"/>
              <a:t>To reveal truth to those willing to </a:t>
            </a:r>
            <a:r>
              <a:rPr dirty="0" smtClean="0"/>
              <a:t>hear</a:t>
            </a:r>
            <a:endParaRPr dirty="0"/>
          </a:p>
          <a:p>
            <a:pPr>
              <a:defRPr sz="2400"/>
            </a:pPr>
            <a:r>
              <a:rPr dirty="0"/>
              <a:t>To conceal truth from those with hardened </a:t>
            </a:r>
            <a:r>
              <a:rPr dirty="0" smtClean="0"/>
              <a:t>hearts</a:t>
            </a:r>
            <a:endParaRPr dirty="0"/>
          </a:p>
          <a:p>
            <a:pPr>
              <a:defRPr sz="2400"/>
            </a:pPr>
            <a:r>
              <a:rPr dirty="0"/>
              <a:t>Spiritual understanding requires a receptive </a:t>
            </a:r>
            <a:r>
              <a:rPr dirty="0" smtClean="0"/>
              <a:t>heart</a:t>
            </a:r>
            <a:endParaRPr dirty="0"/>
          </a:p>
        </p:txBody>
      </p:sp>
    </p:spTree>
    <p:extLst>
      <p:ext uri="{BB962C8B-B14F-4D97-AF65-F5344CB8AC3E}">
        <p14:creationId xmlns:p14="http://schemas.microsoft.com/office/powerpoint/2010/main" val="68405017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9238" y="179656"/>
            <a:ext cx="6283782" cy="725349"/>
          </a:xfrm>
        </p:spPr>
        <p:txBody>
          <a:bodyPr/>
          <a:lstStyle/>
          <a:p>
            <a:r>
              <a:rPr lang="en-US" dirty="0"/>
              <a:t>Mark 4:1–20</a:t>
            </a:r>
            <a:endParaRPr dirty="0"/>
          </a:p>
        </p:txBody>
      </p:sp>
      <p:sp>
        <p:nvSpPr>
          <p:cNvPr id="3" name="Content Placeholder 2"/>
          <p:cNvSpPr>
            <a:spLocks noGrp="1"/>
          </p:cNvSpPr>
          <p:nvPr>
            <p:ph idx="1"/>
          </p:nvPr>
        </p:nvSpPr>
        <p:spPr>
          <a:xfrm>
            <a:off x="2389238" y="905006"/>
            <a:ext cx="6304935" cy="3783492"/>
          </a:xfrm>
        </p:spPr>
        <p:txBody>
          <a:bodyPr>
            <a:normAutofit/>
          </a:bodyPr>
          <a:lstStyle/>
          <a:p>
            <a:pPr>
              <a:defRPr sz="2400"/>
            </a:pPr>
            <a:r>
              <a:rPr dirty="0" smtClean="0"/>
              <a:t>The </a:t>
            </a:r>
            <a:r>
              <a:rPr dirty="0"/>
              <a:t>path </a:t>
            </a:r>
            <a:endParaRPr lang="en-US" dirty="0" smtClean="0"/>
          </a:p>
          <a:p>
            <a:pPr lvl="1">
              <a:defRPr sz="2400"/>
            </a:pPr>
            <a:r>
              <a:rPr lang="en-US" dirty="0" smtClean="0"/>
              <a:t>H</a:t>
            </a:r>
            <a:r>
              <a:rPr dirty="0" smtClean="0"/>
              <a:t>ardened hearts</a:t>
            </a:r>
            <a:endParaRPr lang="en-US" dirty="0" smtClean="0"/>
          </a:p>
          <a:p>
            <a:pPr lvl="1">
              <a:defRPr sz="2400"/>
            </a:pPr>
            <a:r>
              <a:rPr dirty="0" smtClean="0"/>
              <a:t>Satan </a:t>
            </a:r>
            <a:r>
              <a:rPr dirty="0"/>
              <a:t>snatches away the </a:t>
            </a:r>
            <a:r>
              <a:rPr dirty="0" smtClean="0"/>
              <a:t>word</a:t>
            </a:r>
            <a:endParaRPr dirty="0"/>
          </a:p>
          <a:p>
            <a:pPr>
              <a:defRPr sz="2400"/>
            </a:pPr>
            <a:r>
              <a:rPr dirty="0"/>
              <a:t>Rocky </a:t>
            </a:r>
            <a:r>
              <a:rPr dirty="0" smtClean="0"/>
              <a:t>ground</a:t>
            </a:r>
            <a:endParaRPr lang="en-US" dirty="0" smtClean="0"/>
          </a:p>
          <a:p>
            <a:pPr lvl="1">
              <a:defRPr sz="2400"/>
            </a:pPr>
            <a:r>
              <a:rPr lang="en-US" dirty="0"/>
              <a:t>S</a:t>
            </a:r>
            <a:r>
              <a:rPr dirty="0" smtClean="0"/>
              <a:t>hallow faith</a:t>
            </a:r>
            <a:endParaRPr lang="en-US" dirty="0" smtClean="0"/>
          </a:p>
          <a:p>
            <a:pPr lvl="1">
              <a:defRPr sz="2400"/>
            </a:pPr>
            <a:r>
              <a:rPr lang="en-US" dirty="0"/>
              <a:t>F</a:t>
            </a:r>
            <a:r>
              <a:rPr dirty="0" smtClean="0"/>
              <a:t>alls </a:t>
            </a:r>
            <a:r>
              <a:rPr dirty="0"/>
              <a:t>away in </a:t>
            </a:r>
            <a:r>
              <a:rPr dirty="0" smtClean="0"/>
              <a:t>persecution</a:t>
            </a:r>
            <a:endParaRPr dirty="0"/>
          </a:p>
        </p:txBody>
      </p:sp>
    </p:spTree>
    <p:extLst>
      <p:ext uri="{BB962C8B-B14F-4D97-AF65-F5344CB8AC3E}">
        <p14:creationId xmlns:p14="http://schemas.microsoft.com/office/powerpoint/2010/main" val="275106449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9238" y="179656"/>
            <a:ext cx="6283782" cy="725349"/>
          </a:xfrm>
        </p:spPr>
        <p:txBody>
          <a:bodyPr/>
          <a:lstStyle/>
          <a:p>
            <a:r>
              <a:rPr lang="en-US" dirty="0"/>
              <a:t>Mark 4:1–20</a:t>
            </a:r>
            <a:endParaRPr dirty="0"/>
          </a:p>
        </p:txBody>
      </p:sp>
      <p:sp>
        <p:nvSpPr>
          <p:cNvPr id="3" name="Content Placeholder 2"/>
          <p:cNvSpPr>
            <a:spLocks noGrp="1"/>
          </p:cNvSpPr>
          <p:nvPr>
            <p:ph idx="1"/>
          </p:nvPr>
        </p:nvSpPr>
        <p:spPr>
          <a:xfrm>
            <a:off x="2389238" y="905006"/>
            <a:ext cx="6304935" cy="3783492"/>
          </a:xfrm>
        </p:spPr>
        <p:txBody>
          <a:bodyPr>
            <a:normAutofit/>
          </a:bodyPr>
          <a:lstStyle/>
          <a:p>
            <a:pPr>
              <a:defRPr sz="2400"/>
            </a:pPr>
            <a:endParaRPr lang="en-US" dirty="0" smtClean="0"/>
          </a:p>
          <a:p>
            <a:pPr>
              <a:defRPr sz="2400"/>
            </a:pPr>
            <a:r>
              <a:rPr dirty="0" smtClean="0"/>
              <a:t>Thorns</a:t>
            </a:r>
            <a:endParaRPr lang="en-US" dirty="0" smtClean="0"/>
          </a:p>
          <a:p>
            <a:pPr lvl="1">
              <a:defRPr sz="2400"/>
            </a:pPr>
            <a:r>
              <a:rPr lang="en-US" dirty="0"/>
              <a:t>D</a:t>
            </a:r>
            <a:r>
              <a:rPr dirty="0" smtClean="0"/>
              <a:t>istracted </a:t>
            </a:r>
            <a:r>
              <a:rPr dirty="0"/>
              <a:t>by worries, riches, and </a:t>
            </a:r>
            <a:r>
              <a:rPr dirty="0" smtClean="0"/>
              <a:t>desires</a:t>
            </a:r>
            <a:endParaRPr dirty="0"/>
          </a:p>
          <a:p>
            <a:pPr>
              <a:defRPr sz="2400"/>
            </a:pPr>
            <a:r>
              <a:rPr dirty="0"/>
              <a:t>Good </a:t>
            </a:r>
            <a:r>
              <a:rPr dirty="0" smtClean="0"/>
              <a:t>soil</a:t>
            </a:r>
            <a:endParaRPr lang="en-US" dirty="0" smtClean="0"/>
          </a:p>
          <a:p>
            <a:pPr lvl="1">
              <a:defRPr sz="2400"/>
            </a:pPr>
            <a:r>
              <a:rPr lang="en-US" dirty="0"/>
              <a:t>H</a:t>
            </a:r>
            <a:r>
              <a:rPr dirty="0" smtClean="0"/>
              <a:t>ears</a:t>
            </a:r>
            <a:r>
              <a:rPr dirty="0"/>
              <a:t>, accepts, and bears fruit </a:t>
            </a:r>
            <a:r>
              <a:rPr dirty="0" smtClean="0"/>
              <a:t>abundantly</a:t>
            </a:r>
            <a:endParaRPr dirty="0"/>
          </a:p>
        </p:txBody>
      </p:sp>
    </p:spTree>
    <p:extLst>
      <p:ext uri="{BB962C8B-B14F-4D97-AF65-F5344CB8AC3E}">
        <p14:creationId xmlns:p14="http://schemas.microsoft.com/office/powerpoint/2010/main" val="24054336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9238" y="269034"/>
            <a:ext cx="6283782" cy="725349"/>
          </a:xfrm>
        </p:spPr>
        <p:txBody>
          <a:bodyPr/>
          <a:lstStyle/>
          <a:p>
            <a:r>
              <a:rPr lang="en-US" dirty="0"/>
              <a:t>Mark 4:1–20</a:t>
            </a:r>
            <a:endParaRPr dirty="0"/>
          </a:p>
        </p:txBody>
      </p:sp>
      <p:sp>
        <p:nvSpPr>
          <p:cNvPr id="3" name="Content Placeholder 2"/>
          <p:cNvSpPr>
            <a:spLocks noGrp="1"/>
          </p:cNvSpPr>
          <p:nvPr>
            <p:ph idx="1"/>
          </p:nvPr>
        </p:nvSpPr>
        <p:spPr/>
        <p:txBody>
          <a:bodyPr/>
          <a:lstStyle/>
          <a:p>
            <a:pPr>
              <a:defRPr sz="2400"/>
            </a:pPr>
            <a:r>
              <a:rPr dirty="0" smtClean="0"/>
              <a:t>Hearing </a:t>
            </a:r>
            <a:r>
              <a:rPr dirty="0"/>
              <a:t>God’s word is not </a:t>
            </a:r>
            <a:r>
              <a:rPr dirty="0" smtClean="0"/>
              <a:t>enough</a:t>
            </a:r>
            <a:endParaRPr lang="en-US" dirty="0" smtClean="0"/>
          </a:p>
          <a:p>
            <a:pPr lvl="1">
              <a:defRPr sz="2400"/>
            </a:pPr>
            <a:r>
              <a:rPr lang="en-US" dirty="0" smtClean="0"/>
              <a:t>T</a:t>
            </a:r>
            <a:r>
              <a:rPr dirty="0" smtClean="0"/>
              <a:t>he </a:t>
            </a:r>
            <a:r>
              <a:rPr dirty="0"/>
              <a:t>heart’s condition </a:t>
            </a:r>
            <a:r>
              <a:rPr dirty="0" smtClean="0"/>
              <a:t>matters</a:t>
            </a:r>
            <a:endParaRPr dirty="0"/>
          </a:p>
          <a:p>
            <a:pPr>
              <a:defRPr sz="2400"/>
            </a:pPr>
            <a:r>
              <a:rPr dirty="0"/>
              <a:t>Fruitfulness marks genuine discipleship.</a:t>
            </a:r>
          </a:p>
          <a:p>
            <a:pPr>
              <a:defRPr sz="2400"/>
            </a:pPr>
            <a:r>
              <a:rPr dirty="0"/>
              <a:t>We must continually tend the soil of our </a:t>
            </a:r>
            <a:r>
              <a:rPr dirty="0" smtClean="0"/>
              <a:t>hearts</a:t>
            </a:r>
            <a:endParaRPr dirty="0"/>
          </a:p>
        </p:txBody>
      </p:sp>
    </p:spTree>
    <p:extLst>
      <p:ext uri="{BB962C8B-B14F-4D97-AF65-F5344CB8AC3E}">
        <p14:creationId xmlns:p14="http://schemas.microsoft.com/office/powerpoint/2010/main" val="272391827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smtClean="0"/>
              <a:t>Mark 4:21–34</a:t>
            </a:r>
            <a:endParaRPr dirty="0"/>
          </a:p>
        </p:txBody>
      </p:sp>
      <p:sp>
        <p:nvSpPr>
          <p:cNvPr id="3" name="Content Placeholder 2"/>
          <p:cNvSpPr>
            <a:spLocks noGrp="1"/>
          </p:cNvSpPr>
          <p:nvPr>
            <p:ph idx="1"/>
          </p:nvPr>
        </p:nvSpPr>
        <p:spPr/>
        <p:txBody>
          <a:bodyPr/>
          <a:lstStyle/>
          <a:p>
            <a:endParaRPr dirty="0"/>
          </a:p>
          <a:p>
            <a:pPr>
              <a:defRPr sz="2400"/>
            </a:pPr>
            <a:r>
              <a:rPr dirty="0"/>
              <a:t>Jesus uses parables to describe the nature of God’s </a:t>
            </a:r>
            <a:r>
              <a:rPr dirty="0" smtClean="0"/>
              <a:t>kingdom</a:t>
            </a:r>
            <a:endParaRPr dirty="0"/>
          </a:p>
          <a:p>
            <a:pPr>
              <a:defRPr sz="2400"/>
            </a:pPr>
            <a:r>
              <a:rPr dirty="0"/>
              <a:t>The kingdom is meant to be revealed, not </a:t>
            </a:r>
            <a:r>
              <a:rPr dirty="0" smtClean="0"/>
              <a:t>hidden</a:t>
            </a:r>
            <a:endParaRPr dirty="0"/>
          </a:p>
        </p:txBody>
      </p:sp>
    </p:spTree>
    <p:extLst>
      <p:ext uri="{BB962C8B-B14F-4D97-AF65-F5344CB8AC3E}">
        <p14:creationId xmlns:p14="http://schemas.microsoft.com/office/powerpoint/2010/main" val="408093809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 </a:t>
            </a:r>
            <a:r>
              <a:rPr lang="en-US" dirty="0" smtClean="0"/>
              <a:t>4:21-25</a:t>
            </a:r>
            <a:endParaRPr dirty="0"/>
          </a:p>
        </p:txBody>
      </p:sp>
      <p:sp>
        <p:nvSpPr>
          <p:cNvPr id="3" name="Content Placeholder 2"/>
          <p:cNvSpPr>
            <a:spLocks noGrp="1"/>
          </p:cNvSpPr>
          <p:nvPr>
            <p:ph idx="1"/>
          </p:nvPr>
        </p:nvSpPr>
        <p:spPr/>
        <p:txBody>
          <a:bodyPr/>
          <a:lstStyle/>
          <a:p>
            <a:endParaRPr dirty="0"/>
          </a:p>
          <a:p>
            <a:pPr>
              <a:defRPr sz="2400"/>
            </a:pPr>
            <a:r>
              <a:rPr dirty="0"/>
              <a:t>A lamp is not placed under a </a:t>
            </a:r>
            <a:r>
              <a:rPr dirty="0" smtClean="0"/>
              <a:t>basket</a:t>
            </a:r>
            <a:endParaRPr lang="en-US" dirty="0" smtClean="0"/>
          </a:p>
          <a:p>
            <a:pPr lvl="1">
              <a:defRPr sz="2400"/>
            </a:pPr>
            <a:r>
              <a:rPr lang="en-US" dirty="0"/>
              <a:t>T</a:t>
            </a:r>
            <a:r>
              <a:rPr dirty="0" smtClean="0"/>
              <a:t>ruth </a:t>
            </a:r>
            <a:r>
              <a:rPr dirty="0"/>
              <a:t>is meant to </a:t>
            </a:r>
            <a:r>
              <a:rPr dirty="0" smtClean="0"/>
              <a:t>shine</a:t>
            </a:r>
            <a:endParaRPr dirty="0"/>
          </a:p>
          <a:p>
            <a:pPr>
              <a:defRPr sz="2400"/>
            </a:pPr>
            <a:r>
              <a:rPr dirty="0"/>
              <a:t>God’s revelation must be received and </a:t>
            </a:r>
            <a:r>
              <a:rPr dirty="0" smtClean="0"/>
              <a:t>shared</a:t>
            </a:r>
            <a:endParaRPr dirty="0"/>
          </a:p>
          <a:p>
            <a:pPr>
              <a:defRPr sz="2400"/>
            </a:pPr>
            <a:r>
              <a:rPr dirty="0"/>
              <a:t>Those who listen carefully will receive more </a:t>
            </a:r>
            <a:r>
              <a:rPr dirty="0" smtClean="0"/>
              <a:t>understanding</a:t>
            </a:r>
            <a:endParaRPr dirty="0"/>
          </a:p>
        </p:txBody>
      </p:sp>
    </p:spTree>
    <p:extLst>
      <p:ext uri="{BB962C8B-B14F-4D97-AF65-F5344CB8AC3E}">
        <p14:creationId xmlns:p14="http://schemas.microsoft.com/office/powerpoint/2010/main" val="876618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Mark 1:1-3</a:t>
            </a:r>
            <a:endParaRPr lang="en-US" dirty="0"/>
          </a:p>
        </p:txBody>
      </p:sp>
      <p:sp>
        <p:nvSpPr>
          <p:cNvPr id="5" name="Content Placeholder 4"/>
          <p:cNvSpPr>
            <a:spLocks noGrp="1"/>
          </p:cNvSpPr>
          <p:nvPr>
            <p:ph idx="1"/>
          </p:nvPr>
        </p:nvSpPr>
        <p:spPr/>
        <p:txBody>
          <a:bodyPr/>
          <a:lstStyle/>
          <a:p>
            <a:r>
              <a:rPr lang="en-US" dirty="0" smtClean="0"/>
              <a:t>Mark starts with the proclamation “The beginning of the gospel of Jesus Christ, the Son of God”</a:t>
            </a:r>
          </a:p>
          <a:p>
            <a:pPr lvl="1"/>
            <a:r>
              <a:rPr lang="en-US" dirty="0" smtClean="0"/>
              <a:t>Establishes immediately that this is “good news”</a:t>
            </a:r>
          </a:p>
          <a:p>
            <a:pPr lvl="1"/>
            <a:r>
              <a:rPr lang="en-US" dirty="0" smtClean="0"/>
              <a:t>Jesus is the Son of God</a:t>
            </a:r>
          </a:p>
          <a:p>
            <a:pPr lvl="1"/>
            <a:endParaRPr lang="en-US" dirty="0"/>
          </a:p>
        </p:txBody>
      </p:sp>
    </p:spTree>
    <p:extLst>
      <p:ext uri="{BB962C8B-B14F-4D97-AF65-F5344CB8AC3E}">
        <p14:creationId xmlns:p14="http://schemas.microsoft.com/office/powerpoint/2010/main" val="110163387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4:26-29</a:t>
            </a:r>
            <a:endParaRPr dirty="0"/>
          </a:p>
        </p:txBody>
      </p:sp>
      <p:sp>
        <p:nvSpPr>
          <p:cNvPr id="3" name="Content Placeholder 2"/>
          <p:cNvSpPr>
            <a:spLocks noGrp="1"/>
          </p:cNvSpPr>
          <p:nvPr>
            <p:ph idx="1"/>
          </p:nvPr>
        </p:nvSpPr>
        <p:spPr/>
        <p:txBody>
          <a:bodyPr/>
          <a:lstStyle/>
          <a:p>
            <a:endParaRPr dirty="0"/>
          </a:p>
          <a:p>
            <a:pPr>
              <a:defRPr sz="2400"/>
            </a:pPr>
            <a:r>
              <a:rPr dirty="0"/>
              <a:t>The kingdom grows </a:t>
            </a:r>
            <a:r>
              <a:rPr dirty="0" smtClean="0"/>
              <a:t>mysteriously</a:t>
            </a:r>
            <a:endParaRPr lang="en-US" dirty="0" smtClean="0"/>
          </a:p>
          <a:p>
            <a:pPr lvl="1">
              <a:defRPr sz="2400"/>
            </a:pPr>
            <a:r>
              <a:rPr dirty="0" smtClean="0"/>
              <a:t>God </a:t>
            </a:r>
            <a:r>
              <a:rPr dirty="0"/>
              <a:t>gives the </a:t>
            </a:r>
            <a:r>
              <a:rPr dirty="0" smtClean="0"/>
              <a:t>increase</a:t>
            </a:r>
            <a:endParaRPr dirty="0"/>
          </a:p>
          <a:p>
            <a:pPr>
              <a:defRPr sz="2400"/>
            </a:pPr>
            <a:r>
              <a:rPr dirty="0"/>
              <a:t>Human effort cannot explain spiritual </a:t>
            </a:r>
            <a:r>
              <a:rPr dirty="0" smtClean="0"/>
              <a:t>growth</a:t>
            </a:r>
            <a:endParaRPr dirty="0"/>
          </a:p>
          <a:p>
            <a:pPr>
              <a:defRPr sz="2400"/>
            </a:pPr>
            <a:r>
              <a:rPr dirty="0"/>
              <a:t>Patience and faith are </a:t>
            </a:r>
            <a:r>
              <a:rPr dirty="0" smtClean="0"/>
              <a:t>required</a:t>
            </a:r>
            <a:endParaRPr lang="en-US" dirty="0" smtClean="0"/>
          </a:p>
          <a:p>
            <a:pPr lvl="1">
              <a:defRPr sz="2400"/>
            </a:pPr>
            <a:r>
              <a:rPr dirty="0" smtClean="0"/>
              <a:t>God’s </a:t>
            </a:r>
            <a:r>
              <a:rPr dirty="0"/>
              <a:t>work is steady and </a:t>
            </a:r>
            <a:r>
              <a:rPr dirty="0" smtClean="0"/>
              <a:t>sure</a:t>
            </a:r>
            <a:endParaRPr dirty="0"/>
          </a:p>
        </p:txBody>
      </p:sp>
    </p:spTree>
    <p:extLst>
      <p:ext uri="{BB962C8B-B14F-4D97-AF65-F5344CB8AC3E}">
        <p14:creationId xmlns:p14="http://schemas.microsoft.com/office/powerpoint/2010/main" val="350800284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4:30-34</a:t>
            </a:r>
            <a:endParaRPr dirty="0"/>
          </a:p>
        </p:txBody>
      </p:sp>
      <p:sp>
        <p:nvSpPr>
          <p:cNvPr id="3" name="Content Placeholder 2"/>
          <p:cNvSpPr>
            <a:spLocks noGrp="1"/>
          </p:cNvSpPr>
          <p:nvPr>
            <p:ph idx="1"/>
          </p:nvPr>
        </p:nvSpPr>
        <p:spPr/>
        <p:txBody>
          <a:bodyPr/>
          <a:lstStyle/>
          <a:p>
            <a:endParaRPr dirty="0"/>
          </a:p>
          <a:p>
            <a:pPr>
              <a:defRPr sz="2400"/>
            </a:pPr>
            <a:r>
              <a:rPr dirty="0"/>
              <a:t>Small beginnings produce great </a:t>
            </a:r>
            <a:r>
              <a:rPr dirty="0" smtClean="0"/>
              <a:t>results</a:t>
            </a:r>
            <a:endParaRPr dirty="0"/>
          </a:p>
          <a:p>
            <a:pPr>
              <a:defRPr sz="2400"/>
            </a:pPr>
            <a:r>
              <a:rPr dirty="0"/>
              <a:t>The kingdom starts small but grows beyond </a:t>
            </a:r>
            <a:r>
              <a:rPr dirty="0" smtClean="0"/>
              <a:t>expectation</a:t>
            </a:r>
            <a:endParaRPr dirty="0"/>
          </a:p>
          <a:p>
            <a:pPr>
              <a:defRPr sz="2400"/>
            </a:pPr>
            <a:r>
              <a:rPr dirty="0"/>
              <a:t>God’s power works through what seems </a:t>
            </a:r>
            <a:r>
              <a:rPr dirty="0" smtClean="0"/>
              <a:t>insignificant</a:t>
            </a:r>
            <a:endParaRPr dirty="0"/>
          </a:p>
        </p:txBody>
      </p:sp>
    </p:spTree>
    <p:extLst>
      <p:ext uri="{BB962C8B-B14F-4D97-AF65-F5344CB8AC3E}">
        <p14:creationId xmlns:p14="http://schemas.microsoft.com/office/powerpoint/2010/main" val="140866783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Lessons </a:t>
            </a:r>
            <a:r>
              <a:rPr lang="en-US" dirty="0" smtClean="0"/>
              <a:t>from </a:t>
            </a:r>
            <a:r>
              <a:rPr dirty="0" smtClean="0"/>
              <a:t>the </a:t>
            </a:r>
            <a:r>
              <a:rPr lang="en-US" dirty="0" smtClean="0"/>
              <a:t>Parables</a:t>
            </a:r>
            <a:endParaRPr dirty="0"/>
          </a:p>
        </p:txBody>
      </p:sp>
      <p:sp>
        <p:nvSpPr>
          <p:cNvPr id="3" name="Content Placeholder 2"/>
          <p:cNvSpPr>
            <a:spLocks noGrp="1"/>
          </p:cNvSpPr>
          <p:nvPr>
            <p:ph idx="1"/>
          </p:nvPr>
        </p:nvSpPr>
        <p:spPr/>
        <p:txBody>
          <a:bodyPr/>
          <a:lstStyle/>
          <a:p>
            <a:endParaRPr dirty="0"/>
          </a:p>
          <a:p>
            <a:pPr>
              <a:defRPr sz="2400"/>
            </a:pPr>
            <a:r>
              <a:rPr dirty="0"/>
              <a:t>The </a:t>
            </a:r>
            <a:r>
              <a:rPr lang="en-US" dirty="0" smtClean="0"/>
              <a:t>growth of God’s </a:t>
            </a:r>
            <a:r>
              <a:rPr dirty="0" smtClean="0"/>
              <a:t>kingdom </a:t>
            </a:r>
            <a:r>
              <a:rPr dirty="0"/>
              <a:t>is divine, not </a:t>
            </a:r>
            <a:r>
              <a:rPr dirty="0" smtClean="0"/>
              <a:t>human</a:t>
            </a:r>
            <a:endParaRPr dirty="0"/>
          </a:p>
          <a:p>
            <a:pPr>
              <a:defRPr sz="2400"/>
            </a:pPr>
            <a:r>
              <a:rPr dirty="0"/>
              <a:t>God’s truth will not remain hidden </a:t>
            </a:r>
            <a:r>
              <a:rPr dirty="0" smtClean="0"/>
              <a:t>forever</a:t>
            </a:r>
            <a:endParaRPr dirty="0"/>
          </a:p>
          <a:p>
            <a:pPr>
              <a:defRPr sz="2400"/>
            </a:pPr>
            <a:r>
              <a:rPr dirty="0"/>
              <a:t>Faithful hearts see and share the light of the </a:t>
            </a:r>
            <a:r>
              <a:rPr dirty="0" smtClean="0"/>
              <a:t>kingdom</a:t>
            </a:r>
            <a:endParaRPr dirty="0"/>
          </a:p>
        </p:txBody>
      </p:sp>
    </p:spTree>
    <p:extLst>
      <p:ext uri="{BB962C8B-B14F-4D97-AF65-F5344CB8AC3E}">
        <p14:creationId xmlns:p14="http://schemas.microsoft.com/office/powerpoint/2010/main" val="264130298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smtClean="0"/>
              <a:t>Mark 4:35–41</a:t>
            </a:r>
            <a:endParaRPr dirty="0"/>
          </a:p>
        </p:txBody>
      </p:sp>
      <p:sp>
        <p:nvSpPr>
          <p:cNvPr id="3" name="Content Placeholder 2"/>
          <p:cNvSpPr>
            <a:spLocks noGrp="1"/>
          </p:cNvSpPr>
          <p:nvPr>
            <p:ph idx="1"/>
          </p:nvPr>
        </p:nvSpPr>
        <p:spPr/>
        <p:txBody>
          <a:bodyPr/>
          <a:lstStyle/>
          <a:p>
            <a:endParaRPr dirty="0"/>
          </a:p>
          <a:p>
            <a:pPr>
              <a:defRPr sz="2400"/>
            </a:pPr>
            <a:r>
              <a:rPr dirty="0"/>
              <a:t>Jesus and disciples cross the </a:t>
            </a:r>
            <a:r>
              <a:rPr dirty="0" smtClean="0"/>
              <a:t>sea</a:t>
            </a:r>
            <a:r>
              <a:rPr lang="en-US" dirty="0" smtClean="0"/>
              <a:t> when </a:t>
            </a:r>
            <a:r>
              <a:rPr dirty="0" smtClean="0"/>
              <a:t>a </a:t>
            </a:r>
            <a:r>
              <a:rPr dirty="0"/>
              <a:t>great storm </a:t>
            </a:r>
            <a:r>
              <a:rPr dirty="0" smtClean="0"/>
              <a:t>arises</a:t>
            </a:r>
            <a:endParaRPr dirty="0"/>
          </a:p>
          <a:p>
            <a:pPr>
              <a:defRPr sz="2400"/>
            </a:pPr>
            <a:r>
              <a:rPr dirty="0"/>
              <a:t>Waves threaten the boat while Jesus sleeps on a </a:t>
            </a:r>
            <a:r>
              <a:rPr dirty="0" smtClean="0"/>
              <a:t>cushion</a:t>
            </a:r>
            <a:endParaRPr dirty="0"/>
          </a:p>
          <a:p>
            <a:pPr>
              <a:defRPr sz="2400"/>
            </a:pPr>
            <a:r>
              <a:rPr dirty="0"/>
              <a:t>Disciples panic: 'Teacher, do You not care that we are perishing?'</a:t>
            </a:r>
          </a:p>
        </p:txBody>
      </p:sp>
    </p:spTree>
    <p:extLst>
      <p:ext uri="{BB962C8B-B14F-4D97-AF65-F5344CB8AC3E}">
        <p14:creationId xmlns:p14="http://schemas.microsoft.com/office/powerpoint/2010/main" val="254636414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 4:35–41</a:t>
            </a:r>
            <a:endParaRPr dirty="0"/>
          </a:p>
        </p:txBody>
      </p:sp>
      <p:sp>
        <p:nvSpPr>
          <p:cNvPr id="3" name="Content Placeholder 2"/>
          <p:cNvSpPr>
            <a:spLocks noGrp="1"/>
          </p:cNvSpPr>
          <p:nvPr>
            <p:ph idx="1"/>
          </p:nvPr>
        </p:nvSpPr>
        <p:spPr/>
        <p:txBody>
          <a:bodyPr/>
          <a:lstStyle/>
          <a:p>
            <a:endParaRPr dirty="0"/>
          </a:p>
          <a:p>
            <a:pPr>
              <a:defRPr sz="2400"/>
            </a:pPr>
            <a:r>
              <a:rPr dirty="0"/>
              <a:t>Jesus rebukes the wind and says, 'Peace, be </a:t>
            </a:r>
            <a:r>
              <a:rPr dirty="0" smtClean="0"/>
              <a:t>still'</a:t>
            </a:r>
            <a:endParaRPr dirty="0"/>
          </a:p>
          <a:p>
            <a:pPr>
              <a:defRPr sz="2400"/>
            </a:pPr>
            <a:r>
              <a:rPr dirty="0"/>
              <a:t>Instant </a:t>
            </a:r>
            <a:r>
              <a:rPr dirty="0" smtClean="0"/>
              <a:t>calm</a:t>
            </a:r>
            <a:endParaRPr lang="en-US" dirty="0" smtClean="0"/>
          </a:p>
          <a:p>
            <a:pPr lvl="1">
              <a:defRPr sz="2400"/>
            </a:pPr>
            <a:r>
              <a:rPr lang="en-US" dirty="0" smtClean="0"/>
              <a:t>C</a:t>
            </a:r>
            <a:r>
              <a:rPr dirty="0" smtClean="0"/>
              <a:t>reation </a:t>
            </a:r>
            <a:r>
              <a:rPr dirty="0"/>
              <a:t>obeys the </a:t>
            </a:r>
            <a:r>
              <a:rPr dirty="0" smtClean="0"/>
              <a:t>Creator</a:t>
            </a:r>
            <a:endParaRPr dirty="0"/>
          </a:p>
          <a:p>
            <a:pPr>
              <a:defRPr sz="2400"/>
            </a:pPr>
            <a:r>
              <a:rPr dirty="0"/>
              <a:t>The miracle demonstrates divine power and </a:t>
            </a:r>
            <a:r>
              <a:rPr dirty="0" smtClean="0"/>
              <a:t>identity</a:t>
            </a:r>
            <a:endParaRPr dirty="0"/>
          </a:p>
        </p:txBody>
      </p:sp>
    </p:spTree>
    <p:extLst>
      <p:ext uri="{BB962C8B-B14F-4D97-AF65-F5344CB8AC3E}">
        <p14:creationId xmlns:p14="http://schemas.microsoft.com/office/powerpoint/2010/main" val="140542864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 4:35–41</a:t>
            </a:r>
            <a:endParaRPr dirty="0"/>
          </a:p>
        </p:txBody>
      </p:sp>
      <p:sp>
        <p:nvSpPr>
          <p:cNvPr id="3" name="Content Placeholder 2"/>
          <p:cNvSpPr>
            <a:spLocks noGrp="1"/>
          </p:cNvSpPr>
          <p:nvPr>
            <p:ph idx="1"/>
          </p:nvPr>
        </p:nvSpPr>
        <p:spPr/>
        <p:txBody>
          <a:bodyPr/>
          <a:lstStyle/>
          <a:p>
            <a:endParaRPr dirty="0"/>
          </a:p>
          <a:p>
            <a:pPr>
              <a:defRPr sz="2400"/>
            </a:pPr>
            <a:r>
              <a:rPr dirty="0"/>
              <a:t>Jesus asks, 'Why are you afraid? Do you still have no faith?'</a:t>
            </a:r>
          </a:p>
          <a:p>
            <a:pPr lvl="1">
              <a:defRPr sz="2400"/>
            </a:pPr>
            <a:r>
              <a:rPr dirty="0"/>
              <a:t>Fear reveals a lack of trust in </a:t>
            </a:r>
            <a:r>
              <a:rPr dirty="0" smtClean="0"/>
              <a:t>Jesus’</a:t>
            </a:r>
            <a:r>
              <a:rPr lang="en-US" dirty="0" smtClean="0"/>
              <a:t>s</a:t>
            </a:r>
            <a:r>
              <a:rPr dirty="0" smtClean="0"/>
              <a:t> </a:t>
            </a:r>
            <a:r>
              <a:rPr dirty="0"/>
              <a:t>presence and </a:t>
            </a:r>
            <a:r>
              <a:rPr dirty="0" smtClean="0"/>
              <a:t>power</a:t>
            </a:r>
            <a:endParaRPr dirty="0"/>
          </a:p>
          <a:p>
            <a:pPr lvl="1">
              <a:defRPr sz="2400"/>
            </a:pPr>
            <a:r>
              <a:rPr dirty="0"/>
              <a:t>Faith learns to rest in His authority even in </a:t>
            </a:r>
            <a:r>
              <a:rPr dirty="0" smtClean="0"/>
              <a:t>chaos</a:t>
            </a:r>
            <a:endParaRPr dirty="0"/>
          </a:p>
        </p:txBody>
      </p:sp>
    </p:spTree>
    <p:extLst>
      <p:ext uri="{BB962C8B-B14F-4D97-AF65-F5344CB8AC3E}">
        <p14:creationId xmlns:p14="http://schemas.microsoft.com/office/powerpoint/2010/main" val="100440880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187" y="3200400"/>
            <a:ext cx="7978878" cy="892272"/>
          </a:xfrm>
        </p:spPr>
        <p:txBody>
          <a:bodyPr>
            <a:normAutofit fontScale="90000"/>
          </a:bodyPr>
          <a:lstStyle/>
          <a:p>
            <a:r>
              <a:rPr lang="en-US" dirty="0" smtClean="0"/>
              <a:t>Study of Mark</a:t>
            </a:r>
            <a:endParaRPr lang="en-US" dirty="0"/>
          </a:p>
        </p:txBody>
      </p:sp>
      <p:sp>
        <p:nvSpPr>
          <p:cNvPr id="3" name="Subtitle 2"/>
          <p:cNvSpPr>
            <a:spLocks noGrp="1"/>
          </p:cNvSpPr>
          <p:nvPr>
            <p:ph type="subTitle" idx="1"/>
          </p:nvPr>
        </p:nvSpPr>
        <p:spPr>
          <a:xfrm>
            <a:off x="678426" y="4055800"/>
            <a:ext cx="7875639" cy="730043"/>
          </a:xfrm>
        </p:spPr>
        <p:txBody>
          <a:bodyPr/>
          <a:lstStyle/>
          <a:p>
            <a:r>
              <a:rPr lang="en-US" dirty="0" smtClean="0"/>
              <a:t>Chapter 5</a:t>
            </a:r>
            <a:endParaRPr lang="en-US" dirty="0"/>
          </a:p>
        </p:txBody>
      </p:sp>
    </p:spTree>
    <p:extLst>
      <p:ext uri="{BB962C8B-B14F-4D97-AF65-F5344CB8AC3E}">
        <p14:creationId xmlns:p14="http://schemas.microsoft.com/office/powerpoint/2010/main" val="273280639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5:1-13</a:t>
            </a:r>
            <a:endParaRPr dirty="0"/>
          </a:p>
        </p:txBody>
      </p:sp>
      <p:sp>
        <p:nvSpPr>
          <p:cNvPr id="3" name="Content Placeholder 2"/>
          <p:cNvSpPr>
            <a:spLocks noGrp="1"/>
          </p:cNvSpPr>
          <p:nvPr>
            <p:ph idx="1"/>
          </p:nvPr>
        </p:nvSpPr>
        <p:spPr/>
        <p:txBody>
          <a:bodyPr>
            <a:normAutofit/>
          </a:bodyPr>
          <a:lstStyle/>
          <a:p>
            <a:r>
              <a:rPr sz="2700" dirty="0"/>
              <a:t>Mark 5 opens immediately after Jesus calms the storm</a:t>
            </a:r>
          </a:p>
          <a:p>
            <a:r>
              <a:rPr sz="2700" dirty="0"/>
              <a:t>He and the disciples arrive in the country of the </a:t>
            </a:r>
            <a:r>
              <a:rPr sz="2700" dirty="0" err="1"/>
              <a:t>Gerasenes</a:t>
            </a:r>
            <a:endParaRPr lang="en-US" sz="2700" dirty="0"/>
          </a:p>
          <a:p>
            <a:pPr lvl="1"/>
            <a:r>
              <a:rPr lang="en-US" sz="2400" dirty="0"/>
              <a:t>A</a:t>
            </a:r>
            <a:r>
              <a:rPr sz="2400" dirty="0"/>
              <a:t> Gentile region signified by the presence of pigs</a:t>
            </a:r>
            <a:r>
              <a:rPr lang="en-US" sz="2400" dirty="0"/>
              <a:t>, an unclean animal for the Jews</a:t>
            </a:r>
            <a:endParaRPr sz="2400" dirty="0"/>
          </a:p>
        </p:txBody>
      </p:sp>
    </p:spTree>
    <p:extLst>
      <p:ext uri="{BB962C8B-B14F-4D97-AF65-F5344CB8AC3E}">
        <p14:creationId xmlns:p14="http://schemas.microsoft.com/office/powerpoint/2010/main" val="211180304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5:1-13</a:t>
            </a:r>
            <a:endParaRPr dirty="0"/>
          </a:p>
        </p:txBody>
      </p:sp>
      <p:sp>
        <p:nvSpPr>
          <p:cNvPr id="3" name="Content Placeholder 2"/>
          <p:cNvSpPr>
            <a:spLocks noGrp="1"/>
          </p:cNvSpPr>
          <p:nvPr>
            <p:ph idx="1"/>
          </p:nvPr>
        </p:nvSpPr>
        <p:spPr/>
        <p:txBody>
          <a:bodyPr>
            <a:normAutofit/>
          </a:bodyPr>
          <a:lstStyle/>
          <a:p>
            <a:r>
              <a:rPr sz="2700" dirty="0"/>
              <a:t>A man possessed by a 'legion' of demons meets Jesus</a:t>
            </a:r>
            <a:r>
              <a:rPr lang="en-US" sz="2700" dirty="0"/>
              <a:t> as soon as He steps out of the boat</a:t>
            </a:r>
            <a:endParaRPr sz="2700" dirty="0"/>
          </a:p>
          <a:p>
            <a:r>
              <a:rPr sz="2700" dirty="0"/>
              <a:t>No human could restrain him</a:t>
            </a:r>
            <a:endParaRPr lang="en-US" sz="2700" dirty="0"/>
          </a:p>
          <a:p>
            <a:pPr lvl="1"/>
            <a:r>
              <a:rPr lang="en-US" sz="2400" dirty="0"/>
              <a:t>H</a:t>
            </a:r>
            <a:r>
              <a:rPr sz="2400" dirty="0"/>
              <a:t>is condition shows complete spiritual bondage</a:t>
            </a:r>
          </a:p>
          <a:p>
            <a:r>
              <a:rPr sz="2700" dirty="0"/>
              <a:t>The demons immediately recognize Jesus’ authority</a:t>
            </a:r>
            <a:endParaRPr lang="en-US" sz="2700" dirty="0"/>
          </a:p>
          <a:p>
            <a:r>
              <a:rPr lang="en-US" sz="2700" dirty="0"/>
              <a:t>Jesus tells them to come out of the man</a:t>
            </a:r>
          </a:p>
        </p:txBody>
      </p:sp>
    </p:spTree>
    <p:extLst>
      <p:ext uri="{BB962C8B-B14F-4D97-AF65-F5344CB8AC3E}">
        <p14:creationId xmlns:p14="http://schemas.microsoft.com/office/powerpoint/2010/main" val="171134728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5:1-13</a:t>
            </a:r>
            <a:endParaRPr dirty="0"/>
          </a:p>
        </p:txBody>
      </p:sp>
      <p:sp>
        <p:nvSpPr>
          <p:cNvPr id="3" name="Content Placeholder 2"/>
          <p:cNvSpPr>
            <a:spLocks noGrp="1"/>
          </p:cNvSpPr>
          <p:nvPr>
            <p:ph idx="1"/>
          </p:nvPr>
        </p:nvSpPr>
        <p:spPr/>
        <p:txBody>
          <a:bodyPr>
            <a:normAutofit fontScale="92500" lnSpcReduction="20000"/>
          </a:bodyPr>
          <a:lstStyle/>
          <a:p>
            <a:r>
              <a:rPr dirty="0"/>
              <a:t>The demons </a:t>
            </a:r>
            <a:r>
              <a:rPr lang="en-US" dirty="0" smtClean="0"/>
              <a:t>beg for permission </a:t>
            </a:r>
            <a:r>
              <a:rPr dirty="0" smtClean="0"/>
              <a:t>to </a:t>
            </a:r>
            <a:r>
              <a:rPr dirty="0"/>
              <a:t>enter a herd of </a:t>
            </a:r>
            <a:r>
              <a:rPr dirty="0" smtClean="0"/>
              <a:t>pigs</a:t>
            </a:r>
            <a:r>
              <a:rPr lang="en-US" dirty="0" smtClean="0"/>
              <a:t> instead</a:t>
            </a:r>
          </a:p>
          <a:p>
            <a:r>
              <a:rPr dirty="0" smtClean="0"/>
              <a:t>Jesus </a:t>
            </a:r>
            <a:r>
              <a:rPr dirty="0"/>
              <a:t>permits </a:t>
            </a:r>
            <a:r>
              <a:rPr dirty="0" smtClean="0"/>
              <a:t>it</a:t>
            </a:r>
            <a:r>
              <a:rPr lang="en-US" dirty="0" smtClean="0"/>
              <a:t>, </a:t>
            </a:r>
            <a:r>
              <a:rPr lang="en-US" dirty="0"/>
              <a:t>proving His supremacy even in enemy territory</a:t>
            </a:r>
          </a:p>
          <a:p>
            <a:r>
              <a:rPr dirty="0" smtClean="0"/>
              <a:t>The </a:t>
            </a:r>
            <a:r>
              <a:rPr dirty="0"/>
              <a:t>herd </a:t>
            </a:r>
            <a:r>
              <a:rPr lang="en-US" dirty="0" smtClean="0"/>
              <a:t>of pigs then </a:t>
            </a:r>
            <a:r>
              <a:rPr dirty="0" smtClean="0"/>
              <a:t>rushes </a:t>
            </a:r>
            <a:r>
              <a:rPr dirty="0"/>
              <a:t>into the </a:t>
            </a:r>
            <a:r>
              <a:rPr dirty="0" smtClean="0"/>
              <a:t>sea</a:t>
            </a:r>
            <a:endParaRPr lang="en-US" dirty="0" smtClean="0"/>
          </a:p>
          <a:p>
            <a:pPr lvl="1"/>
            <a:r>
              <a:rPr lang="en-US" dirty="0" smtClean="0"/>
              <a:t>A</a:t>
            </a:r>
            <a:r>
              <a:rPr dirty="0" smtClean="0"/>
              <a:t> </a:t>
            </a:r>
            <a:r>
              <a:rPr dirty="0"/>
              <a:t>dramatic picture of destructive evil once </a:t>
            </a:r>
            <a:r>
              <a:rPr dirty="0" smtClean="0"/>
              <a:t>loosed</a:t>
            </a:r>
            <a:endParaRPr dirty="0"/>
          </a:p>
          <a:p>
            <a:r>
              <a:rPr dirty="0"/>
              <a:t>This event demonstrates that Jesus not only confronts evil but removes it entirely, restoring peace to the man and the </a:t>
            </a:r>
            <a:r>
              <a:rPr dirty="0" smtClean="0"/>
              <a:t>region</a:t>
            </a:r>
            <a:endParaRPr dirty="0"/>
          </a:p>
        </p:txBody>
      </p:sp>
    </p:spTree>
    <p:extLst>
      <p:ext uri="{BB962C8B-B14F-4D97-AF65-F5344CB8AC3E}">
        <p14:creationId xmlns:p14="http://schemas.microsoft.com/office/powerpoint/2010/main" val="4228729304"/>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13668</Words>
  <Application>Microsoft Office PowerPoint</Application>
  <PresentationFormat>On-screen Show (16:9)</PresentationFormat>
  <Paragraphs>1399</Paragraphs>
  <Slides>290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290</vt:i4>
      </vt:variant>
    </vt:vector>
  </HeadingPairs>
  <TitlesOfParts>
    <vt:vector size="294" baseType="lpstr">
      <vt:lpstr>Arial</vt:lpstr>
      <vt:lpstr>Calibri</vt:lpstr>
      <vt:lpstr>Calibri Light</vt:lpstr>
      <vt:lpstr>Custom Design</vt:lpstr>
      <vt:lpstr>Study of Mark</vt:lpstr>
      <vt:lpstr>Author</vt:lpstr>
      <vt:lpstr>Message and Purpose</vt:lpstr>
      <vt:lpstr>Date</vt:lpstr>
      <vt:lpstr>Connection to the Gospel of Matthew</vt:lpstr>
      <vt:lpstr>Connection to the Gospel of Matthew</vt:lpstr>
      <vt:lpstr>My opinion on which came first</vt:lpstr>
      <vt:lpstr>Study of Mark</vt:lpstr>
      <vt:lpstr>Mark 1:1-3</vt:lpstr>
      <vt:lpstr>Mark 1:1-3</vt:lpstr>
      <vt:lpstr>Mark 1:1-3</vt:lpstr>
      <vt:lpstr>Mark 1:4-8</vt:lpstr>
      <vt:lpstr>Mark 1:4-8</vt:lpstr>
      <vt:lpstr>Mark 1:4-8</vt:lpstr>
      <vt:lpstr>Mark 1:4-8</vt:lpstr>
      <vt:lpstr>Mark 1:4-8</vt:lpstr>
      <vt:lpstr>Mark 1:4-8</vt:lpstr>
      <vt:lpstr>Mark 1:9-11</vt:lpstr>
      <vt:lpstr>Mark 1:9-11</vt:lpstr>
      <vt:lpstr>Mark 1:9-11</vt:lpstr>
      <vt:lpstr>Mark 1:9-11</vt:lpstr>
      <vt:lpstr>Mark 1:12-13</vt:lpstr>
      <vt:lpstr>Mark 1:12-13</vt:lpstr>
      <vt:lpstr>Mark 1:12-13</vt:lpstr>
      <vt:lpstr>Mark 1:12-13</vt:lpstr>
      <vt:lpstr>Mark 1:12-13</vt:lpstr>
      <vt:lpstr>Mark 1:14-15</vt:lpstr>
      <vt:lpstr>Mark 1:14-15</vt:lpstr>
      <vt:lpstr>Mark 1:14-15</vt:lpstr>
      <vt:lpstr>Mark 1:14-15</vt:lpstr>
      <vt:lpstr>Mark 1:16-20</vt:lpstr>
      <vt:lpstr>Mark 1:16-20</vt:lpstr>
      <vt:lpstr>Mark 1:21-28</vt:lpstr>
      <vt:lpstr>Mark 1:21-28</vt:lpstr>
      <vt:lpstr>Mark 1:21-28</vt:lpstr>
      <vt:lpstr>Mark 1:29-34</vt:lpstr>
      <vt:lpstr>Mark 1:35-39</vt:lpstr>
      <vt:lpstr>Mark 1:35-39</vt:lpstr>
      <vt:lpstr>Mark 1:40-45</vt:lpstr>
      <vt:lpstr>Mark 1:40-45</vt:lpstr>
      <vt:lpstr>Mark 1:40-45</vt:lpstr>
      <vt:lpstr>Mark 1:40-45</vt:lpstr>
      <vt:lpstr>Mark 1:40-45</vt:lpstr>
      <vt:lpstr>Mark 1:40-45</vt:lpstr>
      <vt:lpstr>Study of Mark</vt:lpstr>
      <vt:lpstr>Mark 2:1-13</vt:lpstr>
      <vt:lpstr>Mark 2:1-13</vt:lpstr>
      <vt:lpstr>Mark 2:1-13</vt:lpstr>
      <vt:lpstr>Mark 2:1-13</vt:lpstr>
      <vt:lpstr>Mark 2:1-13</vt:lpstr>
      <vt:lpstr>Mark 2:1-13</vt:lpstr>
      <vt:lpstr>Mark 2:1-13</vt:lpstr>
      <vt:lpstr>Mark 2:1-13</vt:lpstr>
      <vt:lpstr>Mark 2:14-17</vt:lpstr>
      <vt:lpstr>Mark 2:14-17</vt:lpstr>
      <vt:lpstr>Mark 2:14-17</vt:lpstr>
      <vt:lpstr>Mark 2:14-17</vt:lpstr>
      <vt:lpstr>Mark 2:14-17</vt:lpstr>
      <vt:lpstr>Mark 2:14-17</vt:lpstr>
      <vt:lpstr>Mark 2:18-28</vt:lpstr>
      <vt:lpstr>Mark 2:18-28</vt:lpstr>
      <vt:lpstr>Mark 2:18-28</vt:lpstr>
      <vt:lpstr>Mark 2:18-28</vt:lpstr>
      <vt:lpstr>Mark 2:18-28</vt:lpstr>
      <vt:lpstr>Mark 2:18-28</vt:lpstr>
      <vt:lpstr>Mark 2:18-28</vt:lpstr>
      <vt:lpstr>Study of Mark</vt:lpstr>
      <vt:lpstr>Mark 3:1-6</vt:lpstr>
      <vt:lpstr>Mark 3:1-6</vt:lpstr>
      <vt:lpstr>Mark 3:1-6</vt:lpstr>
      <vt:lpstr>Mark 3:1-6</vt:lpstr>
      <vt:lpstr>Mark 3:7-12</vt:lpstr>
      <vt:lpstr>Mark 3:7-12</vt:lpstr>
      <vt:lpstr>Mark 3:13-19</vt:lpstr>
      <vt:lpstr>Mark 3:20-30</vt:lpstr>
      <vt:lpstr>Mark 3:20-30</vt:lpstr>
      <vt:lpstr>Mark 3:20-30</vt:lpstr>
      <vt:lpstr>Mark 3:20-30</vt:lpstr>
      <vt:lpstr>Mark 3:31-35</vt:lpstr>
      <vt:lpstr>Mark 3:31-35</vt:lpstr>
      <vt:lpstr>Study of Mark</vt:lpstr>
      <vt:lpstr>Mark 4 context</vt:lpstr>
      <vt:lpstr>Mark 4:1–20</vt:lpstr>
      <vt:lpstr>Purpose of Parables</vt:lpstr>
      <vt:lpstr>Mark 4:1–20</vt:lpstr>
      <vt:lpstr>Mark 4:1–20</vt:lpstr>
      <vt:lpstr>Mark 4:1–20</vt:lpstr>
      <vt:lpstr>Mark 4:21–34</vt:lpstr>
      <vt:lpstr>Mark 4:21-25</vt:lpstr>
      <vt:lpstr>Mark 4:26-29</vt:lpstr>
      <vt:lpstr>Mark 4:30-34</vt:lpstr>
      <vt:lpstr>Lessons from the Parables</vt:lpstr>
      <vt:lpstr>Mark 4:35–41</vt:lpstr>
      <vt:lpstr>Mark 4:35–41</vt:lpstr>
      <vt:lpstr>Mark 4:35–41</vt:lpstr>
      <vt:lpstr>Study of Mark</vt:lpstr>
      <vt:lpstr>Mark 5:1-13</vt:lpstr>
      <vt:lpstr>Mark 5:1-13</vt:lpstr>
      <vt:lpstr>Mark 5:1-13</vt:lpstr>
      <vt:lpstr>Mark 5:14-17</vt:lpstr>
      <vt:lpstr>Mark 5:14-17</vt:lpstr>
      <vt:lpstr>Mark 5:18-20</vt:lpstr>
      <vt:lpstr>Mark 5:21-43</vt:lpstr>
      <vt:lpstr>Mark 5:21-43</vt:lpstr>
      <vt:lpstr>Mark 5:21-43</vt:lpstr>
      <vt:lpstr>Mark 5:21-43</vt:lpstr>
      <vt:lpstr>Mark 5:21-43</vt:lpstr>
      <vt:lpstr>From Fear to Faith</vt:lpstr>
      <vt:lpstr>From Fear to Faith</vt:lpstr>
      <vt:lpstr>Study of Mark</vt:lpstr>
      <vt:lpstr>Mark 6:1-6</vt:lpstr>
      <vt:lpstr>Mark 6:1-6</vt:lpstr>
      <vt:lpstr>Mark 6:1-6</vt:lpstr>
      <vt:lpstr>Mark 6:7-13</vt:lpstr>
      <vt:lpstr>Mark 6:7-13</vt:lpstr>
      <vt:lpstr>Mark 6:14-29</vt:lpstr>
      <vt:lpstr>Mark 6:14-29</vt:lpstr>
      <vt:lpstr>Mark 6:30-34</vt:lpstr>
      <vt:lpstr>Mark 6:35-44</vt:lpstr>
      <vt:lpstr>Mark 6:35-44</vt:lpstr>
      <vt:lpstr>Mark 6:45-52</vt:lpstr>
      <vt:lpstr>Mark 6:45-52</vt:lpstr>
      <vt:lpstr>Mark 6:53-56</vt:lpstr>
      <vt:lpstr>Study of Mark</vt:lpstr>
      <vt:lpstr>Overview of Mark 7</vt:lpstr>
      <vt:lpstr>Mark 7:1-13</vt:lpstr>
      <vt:lpstr>Mark 7:1-13</vt:lpstr>
      <vt:lpstr>Mark 7:1-13</vt:lpstr>
      <vt:lpstr>Mark 7:1-13</vt:lpstr>
      <vt:lpstr>Mark 7:14-23</vt:lpstr>
      <vt:lpstr>Mark 7:14-23</vt:lpstr>
      <vt:lpstr>Mark 7:24-37</vt:lpstr>
      <vt:lpstr>Mark 7:24-37</vt:lpstr>
      <vt:lpstr>Mark 7:24-37</vt:lpstr>
      <vt:lpstr>Mark 7:24-37</vt:lpstr>
      <vt:lpstr>Mark 7:24-37</vt:lpstr>
      <vt:lpstr>Study of Mark</vt:lpstr>
      <vt:lpstr>Mark 8:1-10</vt:lpstr>
      <vt:lpstr>Mark 8:1-10</vt:lpstr>
      <vt:lpstr>Mark 8:1-10</vt:lpstr>
      <vt:lpstr>Mark 8:1-10</vt:lpstr>
      <vt:lpstr>Mark 8:1-10</vt:lpstr>
      <vt:lpstr>Mark 8:11-13</vt:lpstr>
      <vt:lpstr>Mark 8:14-21</vt:lpstr>
      <vt:lpstr>Mark 8:22-26</vt:lpstr>
      <vt:lpstr>Mark 8:27-30</vt:lpstr>
      <vt:lpstr>Mark 8:27-30</vt:lpstr>
      <vt:lpstr>Mark 8:31-33</vt:lpstr>
      <vt:lpstr>Mark 8:31-33</vt:lpstr>
      <vt:lpstr>Mark 8:34-9:1</vt:lpstr>
      <vt:lpstr>Mark 8:34-9:1</vt:lpstr>
      <vt:lpstr>Mark 8:34-9:1</vt:lpstr>
      <vt:lpstr>Study of Mark</vt:lpstr>
      <vt:lpstr>Mark 9:2-13</vt:lpstr>
      <vt:lpstr>Mark 9:2-13</vt:lpstr>
      <vt:lpstr>Mark 9:2-13</vt:lpstr>
      <vt:lpstr>Mark 9:14-29</vt:lpstr>
      <vt:lpstr>Mark 9:14-29</vt:lpstr>
      <vt:lpstr>Mark 9:14-29</vt:lpstr>
      <vt:lpstr>Mark 9:30-41</vt:lpstr>
      <vt:lpstr>Mark 9:30-41</vt:lpstr>
      <vt:lpstr>Mark 9:30-41</vt:lpstr>
      <vt:lpstr>Mark 9:30-41</vt:lpstr>
      <vt:lpstr>Mark 9:42-50</vt:lpstr>
      <vt:lpstr>Study of Mark</vt:lpstr>
      <vt:lpstr>Mark 10</vt:lpstr>
      <vt:lpstr>Mark 10:1-12</vt:lpstr>
      <vt:lpstr>Mark 10:1-12</vt:lpstr>
      <vt:lpstr>Mark 10:1-12</vt:lpstr>
      <vt:lpstr>Mark 10:1-12</vt:lpstr>
      <vt:lpstr>Mark 10:1-12</vt:lpstr>
      <vt:lpstr>Mark 10:13-16</vt:lpstr>
      <vt:lpstr>Mark 10:17-22</vt:lpstr>
      <vt:lpstr>Mark 10:17-22</vt:lpstr>
      <vt:lpstr>Mark 10:23-31</vt:lpstr>
      <vt:lpstr>Mark 10:23-31</vt:lpstr>
      <vt:lpstr>Mark 10:32-45</vt:lpstr>
      <vt:lpstr>Mark 10:46-52</vt:lpstr>
      <vt:lpstr>Study of Mark</vt:lpstr>
      <vt:lpstr>Mark 11:1-14</vt:lpstr>
      <vt:lpstr>Mark 11:1-14</vt:lpstr>
      <vt:lpstr>Mark 11:1-14</vt:lpstr>
      <vt:lpstr>Mark 11:1-14</vt:lpstr>
      <vt:lpstr>Mark 11:1-14</vt:lpstr>
      <vt:lpstr>Mark 11:1-14</vt:lpstr>
      <vt:lpstr>Mark 11:15-26</vt:lpstr>
      <vt:lpstr>Mark 11:15-26</vt:lpstr>
      <vt:lpstr>Mark 11:15-26</vt:lpstr>
      <vt:lpstr>Mark 11:27-33</vt:lpstr>
      <vt:lpstr>Mark 11:27-33</vt:lpstr>
      <vt:lpstr>Study of Mark</vt:lpstr>
      <vt:lpstr>Mark 12:1-9</vt:lpstr>
      <vt:lpstr>Mark 12:1-9</vt:lpstr>
      <vt:lpstr>Mark 12:1-9</vt:lpstr>
      <vt:lpstr>Mark 12:10-11</vt:lpstr>
      <vt:lpstr>Mark 12:12</vt:lpstr>
      <vt:lpstr>Mark 12:13-17</vt:lpstr>
      <vt:lpstr>Mark 12:13-17</vt:lpstr>
      <vt:lpstr>Mark 12:18-27</vt:lpstr>
      <vt:lpstr>Mark 12:18-27</vt:lpstr>
      <vt:lpstr>Mark 12:28-34</vt:lpstr>
      <vt:lpstr>Mark 12:28-34</vt:lpstr>
      <vt:lpstr>Mark 12:28-34</vt:lpstr>
      <vt:lpstr>Mark 12:35-37</vt:lpstr>
      <vt:lpstr>Mark 12:38-40</vt:lpstr>
      <vt:lpstr>Mark 12:41-44</vt:lpstr>
      <vt:lpstr>Study of Mark</vt:lpstr>
      <vt:lpstr>Mark 13:1-12</vt:lpstr>
      <vt:lpstr>Mark 13:1-2</vt:lpstr>
      <vt:lpstr>Mark 13:3-4</vt:lpstr>
      <vt:lpstr>Mark 13:5-8</vt:lpstr>
      <vt:lpstr>Mark 13:9-13</vt:lpstr>
      <vt:lpstr>Mark 13:9-13</vt:lpstr>
      <vt:lpstr>Mark 13:14-23</vt:lpstr>
      <vt:lpstr>Mark 13:14-23</vt:lpstr>
      <vt:lpstr>Mark 13:24-27</vt:lpstr>
      <vt:lpstr>Mark 13:24-27</vt:lpstr>
      <vt:lpstr>Mark 13:24-27</vt:lpstr>
      <vt:lpstr>Mark 13:24-27</vt:lpstr>
      <vt:lpstr>Mark 13:24-27</vt:lpstr>
      <vt:lpstr>Mark 13:28-32</vt:lpstr>
      <vt:lpstr>Mark 13:33-36</vt:lpstr>
      <vt:lpstr>Study of Mark</vt:lpstr>
      <vt:lpstr>Mark 14:1-2</vt:lpstr>
      <vt:lpstr>Mark 14:3-9</vt:lpstr>
      <vt:lpstr>Mark 14:3-9</vt:lpstr>
      <vt:lpstr>Mark 14:3-9</vt:lpstr>
      <vt:lpstr>Mark 14:10-11</vt:lpstr>
      <vt:lpstr>Mark 14:10-11</vt:lpstr>
      <vt:lpstr>Mark 14:10-11</vt:lpstr>
      <vt:lpstr>Mark 14:12-16</vt:lpstr>
      <vt:lpstr>Mark 14:17-22</vt:lpstr>
      <vt:lpstr>Mark 14:17-22</vt:lpstr>
      <vt:lpstr>Mark 14:22-25</vt:lpstr>
      <vt:lpstr>Mark 14:22-25</vt:lpstr>
      <vt:lpstr>Mark 14:26-31</vt:lpstr>
      <vt:lpstr>Mark 14:26-31</vt:lpstr>
      <vt:lpstr>Mark 14:32-42</vt:lpstr>
      <vt:lpstr>Mark 14:32-42</vt:lpstr>
      <vt:lpstr>Mark 14:43-52</vt:lpstr>
      <vt:lpstr>Mark 14:43-52</vt:lpstr>
      <vt:lpstr>Mark 14:53-65</vt:lpstr>
      <vt:lpstr>Mark 14:53-65</vt:lpstr>
      <vt:lpstr>Mark 14:53-65</vt:lpstr>
      <vt:lpstr>Mark 14:53-65</vt:lpstr>
      <vt:lpstr>Mark 14:53-65</vt:lpstr>
      <vt:lpstr>Mark 14:66-72</vt:lpstr>
      <vt:lpstr>Mark 14:66-72</vt:lpstr>
      <vt:lpstr>Mark 14:66-72</vt:lpstr>
      <vt:lpstr>Study of Mark</vt:lpstr>
      <vt:lpstr>Mark 15:1-5</vt:lpstr>
      <vt:lpstr>Mark 15:1-5</vt:lpstr>
      <vt:lpstr>Mark 15:1-5</vt:lpstr>
      <vt:lpstr>Mark 15:6-15</vt:lpstr>
      <vt:lpstr>Mark 15:6-15</vt:lpstr>
      <vt:lpstr>Mark 15:6-15</vt:lpstr>
      <vt:lpstr>Mark 15:6-15</vt:lpstr>
      <vt:lpstr>Mark 15:16-20</vt:lpstr>
      <vt:lpstr>Mark 15:16-20</vt:lpstr>
      <vt:lpstr>Mark 15:21</vt:lpstr>
      <vt:lpstr>Mark 15:22-32</vt:lpstr>
      <vt:lpstr>Mark 15:22-32</vt:lpstr>
      <vt:lpstr>Mark 15:22-32</vt:lpstr>
      <vt:lpstr>Mark 15:22-32</vt:lpstr>
      <vt:lpstr>Mark 15:22-32</vt:lpstr>
      <vt:lpstr>Mark 15:33-39</vt:lpstr>
      <vt:lpstr>Mark 15:33-39</vt:lpstr>
      <vt:lpstr>Mark 15:33-39</vt:lpstr>
      <vt:lpstr>Mark 15:33-39</vt:lpstr>
      <vt:lpstr>Mark 15:40-47</vt:lpstr>
      <vt:lpstr>Mark 15:40-47</vt:lpstr>
      <vt:lpstr>Mark 15:40-47</vt:lpstr>
      <vt:lpstr>Study of Mark</vt:lpstr>
      <vt:lpstr>Mark 16:1-8</vt:lpstr>
      <vt:lpstr>Mark 16:1-8</vt:lpstr>
      <vt:lpstr>Mark 16:1-8</vt:lpstr>
      <vt:lpstr>Mark 16:1-8</vt:lpstr>
      <vt:lpstr>Mark 16:1-8</vt:lpstr>
      <vt:lpstr>Mark 16:9-20</vt:lpstr>
      <vt:lpstr>Mark 16:9-20</vt:lpstr>
      <vt:lpstr>Mark 16:9-20</vt:lpstr>
      <vt:lpstr>Mark 16:9-20</vt:lpstr>
      <vt:lpstr>Mark 16:9-20</vt:lpstr>
      <vt:lpstr>Mark 16:9-20</vt:lpstr>
      <vt:lpstr>Mark 16:9-20</vt:lpstr>
      <vt:lpstr>Mark 16:9-11</vt:lpstr>
      <vt:lpstr>Mark 16:12-13</vt:lpstr>
      <vt:lpstr>Mark 16:14-20</vt:lpstr>
      <vt:lpstr>Mark 16: post 20</vt:lpstr>
      <vt:lpstr>Mark 16: post 20</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2026-04-11T03:30:15Z</dcterms:modified>
</cp:coreProperties>
</file>