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84" y="7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4E3326-88CD-4B25-BEAB-681D11C2EF7A}"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3810305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E3326-88CD-4B25-BEAB-681D11C2EF7A}"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1905920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E3326-88CD-4B25-BEAB-681D11C2EF7A}"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184394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E3326-88CD-4B25-BEAB-681D11C2EF7A}"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1092059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4E3326-88CD-4B25-BEAB-681D11C2EF7A}"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262908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4E3326-88CD-4B25-BEAB-681D11C2EF7A}"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522387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4E3326-88CD-4B25-BEAB-681D11C2EF7A}" type="datetimeFigureOut">
              <a:rPr lang="en-US" smtClean="0"/>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170481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4E3326-88CD-4B25-BEAB-681D11C2EF7A}" type="datetimeFigureOut">
              <a:rPr lang="en-US" smtClean="0"/>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3408810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4E3326-88CD-4B25-BEAB-681D11C2EF7A}" type="datetimeFigureOut">
              <a:rPr lang="en-US" smtClean="0"/>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3725859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4E3326-88CD-4B25-BEAB-681D11C2EF7A}"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1814855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4E3326-88CD-4B25-BEAB-681D11C2EF7A}"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A57F5-B954-408E-890A-036B3489E37F}" type="slidenum">
              <a:rPr lang="en-US" smtClean="0"/>
              <a:t>‹#›</a:t>
            </a:fld>
            <a:endParaRPr lang="en-US"/>
          </a:p>
        </p:txBody>
      </p:sp>
    </p:spTree>
    <p:extLst>
      <p:ext uri="{BB962C8B-B14F-4D97-AF65-F5344CB8AC3E}">
        <p14:creationId xmlns:p14="http://schemas.microsoft.com/office/powerpoint/2010/main" val="397726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4E3326-88CD-4B25-BEAB-681D11C2EF7A}" type="datetimeFigureOut">
              <a:rPr lang="en-US" smtClean="0"/>
              <a:t>6/25/2026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A57F5-B954-408E-890A-036B3489E37F}" type="slidenum">
              <a:rPr lang="en-US" smtClean="0"/>
              <a:t>‹#›</a:t>
            </a:fld>
            <a:endParaRPr lang="en-US"/>
          </a:p>
        </p:txBody>
      </p:sp>
    </p:spTree>
    <p:extLst>
      <p:ext uri="{BB962C8B-B14F-4D97-AF65-F5344CB8AC3E}">
        <p14:creationId xmlns:p14="http://schemas.microsoft.com/office/powerpoint/2010/main" val="4263298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amazon.com/dp/B0GTMNTWQ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9403" y="1558344"/>
            <a:ext cx="9903853" cy="2954655"/>
          </a:xfrm>
          <a:prstGeom prst="rect">
            <a:avLst/>
          </a:prstGeom>
          <a:noFill/>
        </p:spPr>
        <p:txBody>
          <a:bodyPr wrap="square" rtlCol="0">
            <a:spAutoFit/>
          </a:bodyPr>
          <a:lstStyle/>
          <a:p>
            <a:r>
              <a:rPr lang="en-US" sz="2400" dirty="0" smtClean="0"/>
              <a:t>The Teacher’s Notes eBook contains the slides of the </a:t>
            </a:r>
            <a:r>
              <a:rPr lang="en-US" sz="2400" smtClean="0"/>
              <a:t>full study within </a:t>
            </a:r>
            <a:r>
              <a:rPr lang="en-US" sz="2400" dirty="0" smtClean="0"/>
              <a:t>it. If you’d prefer a hardcopy of the book, or if any members of your congregation would also like a copy of the book to make their own notes during your study, it’s available on Amazon in Kindle, hardback, or paperback:</a:t>
            </a:r>
          </a:p>
          <a:p>
            <a:endParaRPr lang="en-US" sz="2400" dirty="0"/>
          </a:p>
          <a:p>
            <a:r>
              <a:rPr lang="en-US" sz="2400" dirty="0" smtClean="0"/>
              <a:t>Understanding the New Testament: A Study of the Gospel of Matthew</a:t>
            </a:r>
          </a:p>
          <a:p>
            <a:r>
              <a:rPr lang="en-US" sz="2400" dirty="0" smtClean="0">
                <a:hlinkClick r:id="rId2"/>
              </a:rPr>
              <a:t>https://www.amazon.com/dp/B0GTMNTWQ3</a:t>
            </a:r>
            <a:endParaRPr lang="en-US" sz="2400" dirty="0" smtClean="0"/>
          </a:p>
          <a:p>
            <a:endParaRPr lang="en-US" dirty="0"/>
          </a:p>
        </p:txBody>
      </p:sp>
    </p:spTree>
    <p:extLst>
      <p:ext uri="{BB962C8B-B14F-4D97-AF65-F5344CB8AC3E}">
        <p14:creationId xmlns:p14="http://schemas.microsoft.com/office/powerpoint/2010/main" val="3709289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Genealogy of Jesus (Matthew 1:1-17)</a:t>
            </a:r>
          </a:p>
        </p:txBody>
      </p:sp>
      <p:sp>
        <p:nvSpPr>
          <p:cNvPr id="3" name="Content Placeholder 2"/>
          <p:cNvSpPr>
            <a:spLocks noGrp="1"/>
          </p:cNvSpPr>
          <p:nvPr>
            <p:ph idx="1"/>
          </p:nvPr>
        </p:nvSpPr>
        <p:spPr/>
        <p:txBody>
          <a:bodyPr>
            <a:normAutofit fontScale="92500" lnSpcReduction="10000"/>
          </a:bodyPr>
          <a:lstStyle/>
          <a:p>
            <a:r>
              <a:rPr lang="en-US" dirty="0" smtClean="0"/>
              <a:t>Perhaps one of the more shocking things about this genealogy is that it highlights Israel’s persistent sin</a:t>
            </a:r>
          </a:p>
          <a:p>
            <a:pPr lvl="1"/>
            <a:r>
              <a:rPr lang="en-US" dirty="0" smtClean="0"/>
              <a:t>Jacob (vs. 2) spent most of his life as a deceiver</a:t>
            </a:r>
          </a:p>
          <a:p>
            <a:pPr lvl="1"/>
            <a:r>
              <a:rPr lang="en-US" dirty="0" smtClean="0"/>
              <a:t>Judah (vs. 3) slept with prostitutes</a:t>
            </a:r>
          </a:p>
          <a:p>
            <a:pPr lvl="1"/>
            <a:r>
              <a:rPr lang="en-US" dirty="0" smtClean="0"/>
              <a:t>Rahab (vs. 5) and Tamar (vs. 3) were prostitutes</a:t>
            </a:r>
          </a:p>
          <a:p>
            <a:pPr lvl="1"/>
            <a:r>
              <a:rPr lang="en-US" dirty="0" smtClean="0"/>
              <a:t>The adultery of David with Bathsheba is highlighted in vs. 6</a:t>
            </a:r>
          </a:p>
          <a:p>
            <a:pPr lvl="1"/>
            <a:r>
              <a:rPr lang="en-US" dirty="0" smtClean="0"/>
              <a:t>Hezekiah (vs. 9) was a good king, but Manasseh (vs. 10), his son, was the worst king of Judah and brought sin into the people from which they never recovered</a:t>
            </a:r>
          </a:p>
          <a:p>
            <a:r>
              <a:rPr lang="en-US" dirty="0" smtClean="0"/>
              <a:t>Matthew didn’t whitewash the list and make it look good</a:t>
            </a:r>
          </a:p>
          <a:p>
            <a:r>
              <a:rPr lang="en-US" dirty="0" smtClean="0"/>
              <a:t>He marched every black sheep out in full view</a:t>
            </a:r>
          </a:p>
          <a:p>
            <a:r>
              <a:rPr lang="en-US" dirty="0" smtClean="0"/>
              <a:t>Vss. 13-16 round out the genealogy with a list of nobodies until you get to Jesus’s name</a:t>
            </a:r>
            <a:endParaRPr lang="en-US" dirty="0"/>
          </a:p>
        </p:txBody>
      </p:sp>
    </p:spTree>
    <p:extLst>
      <p:ext uri="{BB962C8B-B14F-4D97-AF65-F5344CB8AC3E}">
        <p14:creationId xmlns:p14="http://schemas.microsoft.com/office/powerpoint/2010/main" val="4080976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Foretelling Jesus’s Birth (Matthew 1:18-25)</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Once Jesus’s relationship to Abraham and David is established, Matthew gets straight into Jesus’s life, starting with His conception</a:t>
            </a:r>
          </a:p>
          <a:p>
            <a:pPr lvl="1"/>
            <a:r>
              <a:rPr lang="en-US" dirty="0" smtClean="0"/>
              <a:t>Mary was engaged to Joseph</a:t>
            </a:r>
          </a:p>
          <a:p>
            <a:pPr lvl="1"/>
            <a:r>
              <a:rPr lang="en-US" dirty="0" smtClean="0"/>
              <a:t>Before they were actually married, she was found to be pregnant</a:t>
            </a:r>
          </a:p>
          <a:p>
            <a:pPr lvl="1"/>
            <a:r>
              <a:rPr lang="en-US" dirty="0" smtClean="0"/>
              <a:t>Joseph could have had her stoned for this, but decides to “send her away secretly” instead, as he didn’t want her dead or even disgraced</a:t>
            </a:r>
          </a:p>
          <a:p>
            <a:pPr lvl="1"/>
            <a:r>
              <a:rPr lang="en-US" dirty="0" smtClean="0"/>
              <a:t>Before he does this, however, an angel visits him in a dream and tells him that Jesus was conceived by the Holy Spirit and not another man, so he should marry her</a:t>
            </a:r>
          </a:p>
          <a:p>
            <a:r>
              <a:rPr lang="en-US" dirty="0" smtClean="0"/>
              <a:t>Notice in vs. 21 that the angel tells Joseph that Jesus will save people from their sins</a:t>
            </a:r>
          </a:p>
          <a:p>
            <a:pPr lvl="1"/>
            <a:r>
              <a:rPr lang="en-US" dirty="0" smtClean="0"/>
              <a:t>Matthew highlights the sins of the people in the genealogy and then makes sure to emphasize straight away that Jesus changes that</a:t>
            </a:r>
            <a:endParaRPr lang="en-US" dirty="0"/>
          </a:p>
        </p:txBody>
      </p:sp>
    </p:spTree>
    <p:extLst>
      <p:ext uri="{BB962C8B-B14F-4D97-AF65-F5344CB8AC3E}">
        <p14:creationId xmlns:p14="http://schemas.microsoft.com/office/powerpoint/2010/main" val="375808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Foretelling Jesus’s Birth (Matthew 1:18-25)</a:t>
            </a:r>
          </a:p>
        </p:txBody>
      </p:sp>
      <p:sp>
        <p:nvSpPr>
          <p:cNvPr id="3" name="Content Placeholder 2"/>
          <p:cNvSpPr>
            <a:spLocks noGrp="1"/>
          </p:cNvSpPr>
          <p:nvPr>
            <p:ph idx="1"/>
          </p:nvPr>
        </p:nvSpPr>
        <p:spPr/>
        <p:txBody>
          <a:bodyPr>
            <a:normAutofit/>
          </a:bodyPr>
          <a:lstStyle/>
          <a:p>
            <a:r>
              <a:rPr lang="en-US" dirty="0" smtClean="0"/>
              <a:t>In vss. 22 and 23, we get our first OT quotation, and it drives straight at Jesus being the Messiah</a:t>
            </a:r>
          </a:p>
          <a:p>
            <a:r>
              <a:rPr lang="en-US" dirty="0" smtClean="0"/>
              <a:t>This answers the question of how Jesus will save people from their sins</a:t>
            </a:r>
          </a:p>
          <a:p>
            <a:r>
              <a:rPr lang="en-US" dirty="0" smtClean="0"/>
              <a:t>He is “God with us”</a:t>
            </a:r>
          </a:p>
          <a:p>
            <a:r>
              <a:rPr lang="en-US" dirty="0" smtClean="0"/>
              <a:t>Salvation can’t come from within humanity, as we are all sinful</a:t>
            </a:r>
          </a:p>
          <a:p>
            <a:pPr lvl="1"/>
            <a:r>
              <a:rPr lang="en-US" dirty="0" smtClean="0"/>
              <a:t>Romans 3:23</a:t>
            </a:r>
          </a:p>
          <a:p>
            <a:r>
              <a:rPr lang="en-US" dirty="0" smtClean="0"/>
              <a:t>We NEED God to do it</a:t>
            </a:r>
          </a:p>
          <a:p>
            <a:pPr lvl="1"/>
            <a:r>
              <a:rPr lang="en-US" dirty="0" smtClean="0"/>
              <a:t>Our hope can only come from the Messiah</a:t>
            </a:r>
            <a:endParaRPr lang="en-US" dirty="0"/>
          </a:p>
        </p:txBody>
      </p:sp>
    </p:spTree>
    <p:extLst>
      <p:ext uri="{BB962C8B-B14F-4D97-AF65-F5344CB8AC3E}">
        <p14:creationId xmlns:p14="http://schemas.microsoft.com/office/powerpoint/2010/main" val="415706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Foretelling Jesus’s Birth (Matthew 1:18-25)</a:t>
            </a:r>
          </a:p>
        </p:txBody>
      </p:sp>
      <p:sp>
        <p:nvSpPr>
          <p:cNvPr id="3" name="Content Placeholder 2"/>
          <p:cNvSpPr>
            <a:spLocks noGrp="1"/>
          </p:cNvSpPr>
          <p:nvPr>
            <p:ph idx="1"/>
          </p:nvPr>
        </p:nvSpPr>
        <p:spPr/>
        <p:txBody>
          <a:bodyPr>
            <a:normAutofit/>
          </a:bodyPr>
          <a:lstStyle/>
          <a:p>
            <a:r>
              <a:rPr lang="en-US" dirty="0" smtClean="0"/>
              <a:t>After his dream, Joseph goes through with marrying Mary</a:t>
            </a:r>
          </a:p>
          <a:p>
            <a:r>
              <a:rPr lang="en-US" dirty="0" smtClean="0"/>
              <a:t>Because it was known that Mary was pregnant, Jewish society would see this as an admission by Joseph that the baby was his and they’d had relations before being formally married</a:t>
            </a:r>
          </a:p>
          <a:p>
            <a:pPr lvl="1"/>
            <a:r>
              <a:rPr lang="en-US" dirty="0" smtClean="0"/>
              <a:t>And that’s exactly what happened (Matthew 13:55)</a:t>
            </a:r>
          </a:p>
          <a:p>
            <a:endParaRPr lang="en-US" dirty="0"/>
          </a:p>
        </p:txBody>
      </p:sp>
    </p:spTree>
    <p:extLst>
      <p:ext uri="{BB962C8B-B14F-4D97-AF65-F5344CB8AC3E}">
        <p14:creationId xmlns:p14="http://schemas.microsoft.com/office/powerpoint/2010/main" val="290600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Study of Matthew</a:t>
            </a:r>
            <a:endParaRPr lang="en-US" dirty="0"/>
          </a:p>
        </p:txBody>
      </p:sp>
      <p:sp>
        <p:nvSpPr>
          <p:cNvPr id="3" name="Subtitle 2"/>
          <p:cNvSpPr>
            <a:spLocks noGrp="1"/>
          </p:cNvSpPr>
          <p:nvPr>
            <p:ph type="subTitle" idx="1"/>
          </p:nvPr>
        </p:nvSpPr>
        <p:spPr/>
        <p:txBody>
          <a:bodyPr>
            <a:normAutofit/>
          </a:bodyPr>
          <a:lstStyle/>
          <a:p>
            <a:r>
              <a:rPr lang="en-US" sz="4000" dirty="0" smtClean="0"/>
              <a:t>Introductory Material</a:t>
            </a:r>
            <a:endParaRPr lang="en-US" sz="4000" dirty="0"/>
          </a:p>
        </p:txBody>
      </p:sp>
    </p:spTree>
    <p:extLst>
      <p:ext uri="{BB962C8B-B14F-4D97-AF65-F5344CB8AC3E}">
        <p14:creationId xmlns:p14="http://schemas.microsoft.com/office/powerpoint/2010/main" val="598369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a:t>
            </a:r>
            <a:endParaRPr lang="en-US" dirty="0"/>
          </a:p>
        </p:txBody>
      </p:sp>
      <p:sp>
        <p:nvSpPr>
          <p:cNvPr id="3" name="Content Placeholder 2"/>
          <p:cNvSpPr>
            <a:spLocks noGrp="1"/>
          </p:cNvSpPr>
          <p:nvPr>
            <p:ph idx="1"/>
          </p:nvPr>
        </p:nvSpPr>
        <p:spPr/>
        <p:txBody>
          <a:bodyPr>
            <a:normAutofit/>
          </a:bodyPr>
          <a:lstStyle/>
          <a:p>
            <a:r>
              <a:rPr lang="en-US" dirty="0" smtClean="0"/>
              <a:t>As early as ~100 A.D., this gospel was ascribed to Matthew (Levi), the apostle</a:t>
            </a:r>
          </a:p>
          <a:p>
            <a:r>
              <a:rPr lang="en-US" dirty="0" smtClean="0"/>
              <a:t>Many of the early church writers (like </a:t>
            </a:r>
            <a:r>
              <a:rPr lang="en-US" dirty="0" err="1" smtClean="0"/>
              <a:t>Papias</a:t>
            </a:r>
            <a:r>
              <a:rPr lang="en-US" dirty="0" smtClean="0"/>
              <a:t>, Irenaeus, Clement of Alexandria, Eusebius, and Origen) all affirm Matthew as the author</a:t>
            </a:r>
          </a:p>
          <a:p>
            <a:r>
              <a:rPr lang="en-US" dirty="0" smtClean="0"/>
              <a:t>Every single copy or fragment of a manuscript that we have attributes this gospel to Matthew</a:t>
            </a:r>
          </a:p>
          <a:p>
            <a:pPr lvl="1"/>
            <a:r>
              <a:rPr lang="en-US" dirty="0" smtClean="0"/>
              <a:t>In other words, no one ever cites this as being written by anyone BUT Matthew</a:t>
            </a:r>
          </a:p>
          <a:p>
            <a:r>
              <a:rPr lang="en-US" dirty="0" smtClean="0"/>
              <a:t>It was widely circulated in the early church, and no argument against his authorship was ever made</a:t>
            </a:r>
          </a:p>
        </p:txBody>
      </p:sp>
    </p:spTree>
    <p:extLst>
      <p:ext uri="{BB962C8B-B14F-4D97-AF65-F5344CB8AC3E}">
        <p14:creationId xmlns:p14="http://schemas.microsoft.com/office/powerpoint/2010/main" val="219293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Date</a:t>
            </a:r>
            <a:endParaRPr lang="en-US" dirty="0"/>
          </a:p>
        </p:txBody>
      </p:sp>
      <p:sp>
        <p:nvSpPr>
          <p:cNvPr id="3" name="Content Placeholder 2"/>
          <p:cNvSpPr>
            <a:spLocks noGrp="1"/>
          </p:cNvSpPr>
          <p:nvPr>
            <p:ph idx="1"/>
          </p:nvPr>
        </p:nvSpPr>
        <p:spPr/>
        <p:txBody>
          <a:bodyPr/>
          <a:lstStyle/>
          <a:p>
            <a:r>
              <a:rPr lang="en-US" dirty="0" smtClean="0"/>
              <a:t>There’s a lot of debate surrounding the dating of Matthew</a:t>
            </a:r>
          </a:p>
          <a:p>
            <a:pPr lvl="1"/>
            <a:r>
              <a:rPr lang="en-US" dirty="0" smtClean="0"/>
              <a:t>Many place it in the latter part of the 1st century (~90 A.D.) or even later</a:t>
            </a:r>
          </a:p>
          <a:p>
            <a:pPr lvl="1"/>
            <a:r>
              <a:rPr lang="en-US" dirty="0" smtClean="0"/>
              <a:t>There’s also a lot of people who argue for a date more around 50 A.D.</a:t>
            </a:r>
          </a:p>
          <a:p>
            <a:r>
              <a:rPr lang="en-US" dirty="0" smtClean="0"/>
              <a:t>As the gospel to prove to the Jews that Jesus was the Messiah, I think if the gospel was written after the destruction of the Temple in 70 A.D., that Matthew would have mentioned it</a:t>
            </a:r>
          </a:p>
          <a:p>
            <a:r>
              <a:rPr lang="en-US" dirty="0" smtClean="0"/>
              <a:t>Since he does not, then a date earlier than this must be assigned</a:t>
            </a:r>
          </a:p>
          <a:p>
            <a:r>
              <a:rPr lang="en-US" dirty="0" smtClean="0"/>
              <a:t>Also, according to Catholic tradition (for what that’s worth to you), Matthew was martyred in Ethiopia in 60 A.D., so that would also be a limiting factor</a:t>
            </a:r>
            <a:endParaRPr lang="en-US" dirty="0"/>
          </a:p>
        </p:txBody>
      </p:sp>
    </p:spTree>
    <p:extLst>
      <p:ext uri="{BB962C8B-B14F-4D97-AF65-F5344CB8AC3E}">
        <p14:creationId xmlns:p14="http://schemas.microsoft.com/office/powerpoint/2010/main" val="2282264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 and Purpose</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It is clear from the book that it was written to Jews to demonstrate that Jesus is Messiah and King</a:t>
            </a:r>
          </a:p>
          <a:p>
            <a:endParaRPr lang="en-US" dirty="0" smtClean="0"/>
          </a:p>
          <a:p>
            <a:r>
              <a:rPr lang="en-US" dirty="0" smtClean="0"/>
              <a:t>Matthew quotes from the OT just over 50 times, and makes at least 45 more allusions to OT scriptures</a:t>
            </a:r>
          </a:p>
          <a:p>
            <a:pPr lvl="1"/>
            <a:r>
              <a:rPr lang="en-US" dirty="0" smtClean="0"/>
              <a:t>Many of these are references to Messianic prophecy (around 40)</a:t>
            </a:r>
          </a:p>
          <a:p>
            <a:endParaRPr lang="en-US" dirty="0" smtClean="0"/>
          </a:p>
          <a:p>
            <a:r>
              <a:rPr lang="en-US" dirty="0" smtClean="0"/>
              <a:t>He also includes the genealogy of Jesus in the 1</a:t>
            </a:r>
            <a:r>
              <a:rPr lang="en-US" baseline="30000" dirty="0" smtClean="0"/>
              <a:t>st</a:t>
            </a:r>
            <a:r>
              <a:rPr lang="en-US" dirty="0" smtClean="0"/>
              <a:t> chapter, which was very important to the Jews</a:t>
            </a:r>
            <a:endParaRPr lang="en-US" dirty="0"/>
          </a:p>
        </p:txBody>
      </p:sp>
    </p:spTree>
    <p:extLst>
      <p:ext uri="{BB962C8B-B14F-4D97-AF65-F5344CB8AC3E}">
        <p14:creationId xmlns:p14="http://schemas.microsoft.com/office/powerpoint/2010/main" val="92245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to the Gospel of Mark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We can’t talk about Matthew without also mentioning Mark</a:t>
            </a:r>
          </a:p>
          <a:p>
            <a:r>
              <a:rPr lang="en-US" dirty="0" smtClean="0"/>
              <a:t>The Gospel of Mark contains 661 verses, 600 of which are word-for-word included in Matthew</a:t>
            </a:r>
          </a:p>
          <a:p>
            <a:pPr lvl="1"/>
            <a:r>
              <a:rPr lang="en-US" dirty="0" smtClean="0"/>
              <a:t>That’s almost 91% of Mark that is also in Matthew</a:t>
            </a:r>
          </a:p>
          <a:p>
            <a:r>
              <a:rPr lang="en-US" dirty="0" smtClean="0"/>
              <a:t>It’s very clear that one of these men used the other’s work as a reference</a:t>
            </a:r>
          </a:p>
          <a:p>
            <a:r>
              <a:rPr lang="en-US" dirty="0" smtClean="0"/>
              <a:t>It was originally thought that Mark used Matthew and just stripped out all the “Jewish stuff” as he wrote to a Roman audience and they wouldn’t know what it all meant</a:t>
            </a:r>
          </a:p>
          <a:p>
            <a:r>
              <a:rPr lang="en-US" dirty="0" smtClean="0"/>
              <a:t>More recently, scholars think that Matthew used Mark as a foundation and then added all the “Jewish stuff” to it</a:t>
            </a:r>
          </a:p>
          <a:p>
            <a:r>
              <a:rPr lang="en-US" dirty="0" smtClean="0"/>
              <a:t>I don’t think it really matters which came first, as God has given us the Bible He wants us to have</a:t>
            </a:r>
            <a:endParaRPr lang="en-US" dirty="0"/>
          </a:p>
        </p:txBody>
      </p:sp>
    </p:spTree>
    <p:extLst>
      <p:ext uri="{BB962C8B-B14F-4D97-AF65-F5344CB8AC3E}">
        <p14:creationId xmlns:p14="http://schemas.microsoft.com/office/powerpoint/2010/main" val="33075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Study of Matthew</a:t>
            </a:r>
            <a:endParaRPr lang="en-US" dirty="0"/>
          </a:p>
        </p:txBody>
      </p:sp>
      <p:sp>
        <p:nvSpPr>
          <p:cNvPr id="3" name="Subtitle 2"/>
          <p:cNvSpPr>
            <a:spLocks noGrp="1"/>
          </p:cNvSpPr>
          <p:nvPr>
            <p:ph type="subTitle" idx="1"/>
          </p:nvPr>
        </p:nvSpPr>
        <p:spPr/>
        <p:txBody>
          <a:bodyPr>
            <a:normAutofit/>
          </a:bodyPr>
          <a:lstStyle/>
          <a:p>
            <a:r>
              <a:rPr lang="en-US" sz="4000" dirty="0" smtClean="0"/>
              <a:t>Chapter 1</a:t>
            </a:r>
            <a:endParaRPr lang="en-US" sz="4000" dirty="0"/>
          </a:p>
        </p:txBody>
      </p:sp>
    </p:spTree>
    <p:extLst>
      <p:ext uri="{BB962C8B-B14F-4D97-AF65-F5344CB8AC3E}">
        <p14:creationId xmlns:p14="http://schemas.microsoft.com/office/powerpoint/2010/main" val="2112415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Genealogy of Jesus (Matthew 1:1-17)</a:t>
            </a:r>
            <a:endParaRPr lang="en-US" dirty="0"/>
          </a:p>
        </p:txBody>
      </p:sp>
      <p:sp>
        <p:nvSpPr>
          <p:cNvPr id="3" name="Content Placeholder 2"/>
          <p:cNvSpPr>
            <a:spLocks noGrp="1"/>
          </p:cNvSpPr>
          <p:nvPr>
            <p:ph idx="1"/>
          </p:nvPr>
        </p:nvSpPr>
        <p:spPr/>
        <p:txBody>
          <a:bodyPr>
            <a:normAutofit lnSpcReduction="10000"/>
          </a:bodyPr>
          <a:lstStyle/>
          <a:p>
            <a:r>
              <a:rPr lang="en-US" dirty="0" smtClean="0"/>
              <a:t>Matthew starts out with a genealogy of Jesus, traced through Joseph, His earthly father</a:t>
            </a:r>
          </a:p>
          <a:p>
            <a:r>
              <a:rPr lang="en-US" dirty="0" smtClean="0"/>
              <a:t>Verse 1 sets the tone for what Matthew is trying to prove with his gospel – that Jesus is the rightful heir to David’s throne as the Messiah</a:t>
            </a:r>
          </a:p>
          <a:p>
            <a:r>
              <a:rPr lang="en-US" dirty="0" smtClean="0"/>
              <a:t>Notice he immediately states that Jesus is</a:t>
            </a:r>
          </a:p>
          <a:p>
            <a:pPr lvl="1"/>
            <a:r>
              <a:rPr lang="en-US" dirty="0" smtClean="0"/>
              <a:t>The Messiah</a:t>
            </a:r>
          </a:p>
          <a:p>
            <a:pPr lvl="1"/>
            <a:r>
              <a:rPr lang="en-US" dirty="0" smtClean="0"/>
              <a:t>A descendant of David</a:t>
            </a:r>
          </a:p>
          <a:p>
            <a:pPr lvl="1"/>
            <a:r>
              <a:rPr lang="en-US" dirty="0" smtClean="0"/>
              <a:t>And a descendant of Abraham</a:t>
            </a:r>
          </a:p>
          <a:p>
            <a:r>
              <a:rPr lang="en-US" dirty="0" smtClean="0"/>
              <a:t>To be considered a Jew, you HAD to be able to trace your lineage back to Abraham through Isaac</a:t>
            </a:r>
            <a:endParaRPr lang="en-US" dirty="0"/>
          </a:p>
        </p:txBody>
      </p:sp>
    </p:spTree>
    <p:extLst>
      <p:ext uri="{BB962C8B-B14F-4D97-AF65-F5344CB8AC3E}">
        <p14:creationId xmlns:p14="http://schemas.microsoft.com/office/powerpoint/2010/main" val="61117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Genealogy of Jesus (Matthew 1:1-17)</a:t>
            </a:r>
          </a:p>
        </p:txBody>
      </p:sp>
      <p:sp>
        <p:nvSpPr>
          <p:cNvPr id="3" name="Content Placeholder 2"/>
          <p:cNvSpPr>
            <a:spLocks noGrp="1"/>
          </p:cNvSpPr>
          <p:nvPr>
            <p:ph idx="1"/>
          </p:nvPr>
        </p:nvSpPr>
        <p:spPr/>
        <p:txBody>
          <a:bodyPr>
            <a:normAutofit lnSpcReduction="10000"/>
          </a:bodyPr>
          <a:lstStyle/>
          <a:p>
            <a:r>
              <a:rPr lang="en-US" dirty="0" smtClean="0"/>
              <a:t>2 Samuel 7:12-13 is where God told David that his son would sit on his throne forever</a:t>
            </a:r>
          </a:p>
          <a:p>
            <a:pPr lvl="1"/>
            <a:r>
              <a:rPr lang="en-US" dirty="0" smtClean="0"/>
              <a:t>This is why the term “son of David” became a term interchangeable with “the Messiah”</a:t>
            </a:r>
          </a:p>
          <a:p>
            <a:r>
              <a:rPr lang="en-US" dirty="0" smtClean="0"/>
              <a:t>Verse 17 tells us that Matthew broke the genealogy into 3 sections</a:t>
            </a:r>
          </a:p>
          <a:p>
            <a:pPr lvl="1"/>
            <a:r>
              <a:rPr lang="en-US" dirty="0" smtClean="0"/>
              <a:t>Abraham to David – the “glory days” of Israel and the Patriarchs</a:t>
            </a:r>
          </a:p>
          <a:p>
            <a:pPr lvl="1"/>
            <a:r>
              <a:rPr lang="en-US" dirty="0" smtClean="0"/>
              <a:t>David to the captivity – the crumbling of Israel because of their sins</a:t>
            </a:r>
          </a:p>
          <a:p>
            <a:pPr lvl="1"/>
            <a:r>
              <a:rPr lang="en-US" dirty="0" smtClean="0"/>
              <a:t>Captivity to Jesus’s birth – the “dark days” of waiting for the Messiah</a:t>
            </a:r>
          </a:p>
          <a:p>
            <a:r>
              <a:rPr lang="en-US" dirty="0" smtClean="0"/>
              <a:t>Not meant to be a genealogy that mentions everyone from Abraham down, but rather a placing of Jesus within the history of Israel, but still accomplishing His establishment as a Jew and son of David</a:t>
            </a:r>
          </a:p>
          <a:p>
            <a:endParaRPr lang="en-US" dirty="0"/>
          </a:p>
        </p:txBody>
      </p:sp>
    </p:spTree>
    <p:extLst>
      <p:ext uri="{BB962C8B-B14F-4D97-AF65-F5344CB8AC3E}">
        <p14:creationId xmlns:p14="http://schemas.microsoft.com/office/powerpoint/2010/main" val="255941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1173</Words>
  <Application>Microsoft Office PowerPoint</Application>
  <PresentationFormat>Widescreen</PresentationFormat>
  <Paragraphs>83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Study of Matthew</vt:lpstr>
      <vt:lpstr>Author</vt:lpstr>
      <vt:lpstr>Date</vt:lpstr>
      <vt:lpstr>Message and Purpose</vt:lpstr>
      <vt:lpstr>Connection to the Gospel of Mark</vt:lpstr>
      <vt:lpstr>Study of Matthew</vt:lpstr>
      <vt:lpstr>Genealogy of Jesus (Matthew 1:1-17)</vt:lpstr>
      <vt:lpstr>Genealogy of Jesus (Matthew 1:1-17)</vt:lpstr>
      <vt:lpstr>Genealogy of Jesus (Matthew 1:1-17)</vt:lpstr>
      <vt:lpstr>Foretelling Jesus’s Birth (Matthew 1:18-25)</vt:lpstr>
      <vt:lpstr>Foretelling Jesus’s Birth (Matthew 1:18-25)</vt:lpstr>
      <vt:lpstr>Foretelling Jesus’s Birth (Matthew 1:18-25)</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2</cp:revision>
  <dcterms:created xsi:type="dcterms:W3CDTF">2026-06-26T06:18:57Z</dcterms:created>
  <dcterms:modified xsi:type="dcterms:W3CDTF">2026-06-26T06:29:03Z</dcterms:modified>
</cp:coreProperties>
</file>