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726" r:id="rId2"/>
    <p:sldId id="256" r:id="rId3"/>
    <p:sldId id="257" r:id="rId4"/>
    <p:sldId id="258" r:id="rId5"/>
    <p:sldId id="259" r:id="rId6"/>
    <p:sldId id="260" r:id="rId7"/>
    <p:sldId id="267" r:id="rId8"/>
    <p:sldId id="261" r:id="rId9"/>
    <p:sldId id="262" r:id="rId10"/>
    <p:sldId id="263" r:id="rId11"/>
    <p:sldId id="264" r:id="rId12"/>
    <p:sldId id="265" r:id="rId13"/>
    <p:sldId id="266" r:id="rId14"/>
    <p:sldId id="275" r:id="rId15"/>
    <p:sldId id="268" r:id="rId16"/>
    <p:sldId id="269" r:id="rId17"/>
    <p:sldId id="270" r:id="rId18"/>
    <p:sldId id="271" r:id="rId19"/>
    <p:sldId id="272" r:id="rId20"/>
    <p:sldId id="273" r:id="rId21"/>
    <p:sldId id="274"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8" r:id="rId44"/>
    <p:sldId id="299" r:id="rId45"/>
    <p:sldId id="318" r:id="rId46"/>
    <p:sldId id="31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394"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25" r:id="rId169"/>
    <p:sldId id="426" r:id="rId170"/>
    <p:sldId id="427" r:id="rId171"/>
    <p:sldId id="428"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4" r:id="rId198"/>
    <p:sldId id="455" r:id="rId199"/>
    <p:sldId id="456" r:id="rId200"/>
    <p:sldId id="457" r:id="rId201"/>
    <p:sldId id="458" r:id="rId202"/>
    <p:sldId id="459" r:id="rId203"/>
    <p:sldId id="460" r:id="rId204"/>
    <p:sldId id="461" r:id="rId205"/>
    <p:sldId id="462" r:id="rId206"/>
    <p:sldId id="465" r:id="rId207"/>
    <p:sldId id="466" r:id="rId208"/>
    <p:sldId id="467" r:id="rId209"/>
    <p:sldId id="468" r:id="rId210"/>
    <p:sldId id="469" r:id="rId211"/>
    <p:sldId id="470" r:id="rId212"/>
    <p:sldId id="471" r:id="rId213"/>
    <p:sldId id="472" r:id="rId214"/>
    <p:sldId id="473" r:id="rId215"/>
    <p:sldId id="474" r:id="rId216"/>
    <p:sldId id="475" r:id="rId217"/>
    <p:sldId id="476" r:id="rId218"/>
    <p:sldId id="477" r:id="rId219"/>
    <p:sldId id="478" r:id="rId220"/>
    <p:sldId id="479" r:id="rId221"/>
    <p:sldId id="480" r:id="rId222"/>
    <p:sldId id="481" r:id="rId223"/>
    <p:sldId id="482" r:id="rId224"/>
    <p:sldId id="483" r:id="rId225"/>
    <p:sldId id="484" r:id="rId226"/>
    <p:sldId id="485" r:id="rId227"/>
    <p:sldId id="486" r:id="rId228"/>
    <p:sldId id="487" r:id="rId229"/>
    <p:sldId id="488" r:id="rId230"/>
    <p:sldId id="489" r:id="rId231"/>
    <p:sldId id="490" r:id="rId232"/>
    <p:sldId id="491" r:id="rId233"/>
    <p:sldId id="492" r:id="rId234"/>
    <p:sldId id="493" r:id="rId235"/>
    <p:sldId id="494" r:id="rId236"/>
    <p:sldId id="495" r:id="rId237"/>
    <p:sldId id="496" r:id="rId238"/>
    <p:sldId id="497" r:id="rId239"/>
    <p:sldId id="498" r:id="rId240"/>
    <p:sldId id="499" r:id="rId241"/>
    <p:sldId id="500" r:id="rId242"/>
    <p:sldId id="501" r:id="rId243"/>
    <p:sldId id="502" r:id="rId244"/>
    <p:sldId id="503" r:id="rId245"/>
    <p:sldId id="504" r:id="rId246"/>
    <p:sldId id="505" r:id="rId247"/>
    <p:sldId id="506" r:id="rId248"/>
    <p:sldId id="507" r:id="rId249"/>
    <p:sldId id="508" r:id="rId250"/>
    <p:sldId id="509" r:id="rId251"/>
    <p:sldId id="510" r:id="rId252"/>
    <p:sldId id="511" r:id="rId253"/>
    <p:sldId id="512" r:id="rId254"/>
    <p:sldId id="513" r:id="rId255"/>
    <p:sldId id="514" r:id="rId256"/>
    <p:sldId id="515" r:id="rId257"/>
    <p:sldId id="516" r:id="rId258"/>
    <p:sldId id="517" r:id="rId259"/>
    <p:sldId id="518" r:id="rId260"/>
    <p:sldId id="519" r:id="rId261"/>
    <p:sldId id="520" r:id="rId262"/>
    <p:sldId id="521" r:id="rId263"/>
    <p:sldId id="522" r:id="rId264"/>
    <p:sldId id="523" r:id="rId265"/>
    <p:sldId id="524" r:id="rId266"/>
    <p:sldId id="525" r:id="rId267"/>
    <p:sldId id="526" r:id="rId268"/>
    <p:sldId id="527" r:id="rId269"/>
    <p:sldId id="528" r:id="rId270"/>
    <p:sldId id="529" r:id="rId271"/>
    <p:sldId id="530" r:id="rId272"/>
    <p:sldId id="531" r:id="rId273"/>
    <p:sldId id="532" r:id="rId274"/>
    <p:sldId id="533" r:id="rId275"/>
    <p:sldId id="534" r:id="rId276"/>
    <p:sldId id="535" r:id="rId277"/>
    <p:sldId id="536" r:id="rId278"/>
    <p:sldId id="537" r:id="rId279"/>
    <p:sldId id="538" r:id="rId280"/>
    <p:sldId id="539" r:id="rId281"/>
    <p:sldId id="540" r:id="rId282"/>
    <p:sldId id="541" r:id="rId283"/>
    <p:sldId id="542" r:id="rId284"/>
    <p:sldId id="543" r:id="rId285"/>
    <p:sldId id="544" r:id="rId286"/>
    <p:sldId id="545" r:id="rId287"/>
    <p:sldId id="546" r:id="rId288"/>
    <p:sldId id="547" r:id="rId289"/>
    <p:sldId id="548" r:id="rId290"/>
    <p:sldId id="549" r:id="rId291"/>
    <p:sldId id="550" r:id="rId292"/>
    <p:sldId id="551" r:id="rId293"/>
    <p:sldId id="552" r:id="rId294"/>
    <p:sldId id="553" r:id="rId295"/>
    <p:sldId id="554" r:id="rId296"/>
    <p:sldId id="555" r:id="rId297"/>
    <p:sldId id="556" r:id="rId298"/>
    <p:sldId id="557" r:id="rId299"/>
    <p:sldId id="558" r:id="rId300"/>
    <p:sldId id="559" r:id="rId301"/>
    <p:sldId id="560" r:id="rId302"/>
    <p:sldId id="561" r:id="rId303"/>
    <p:sldId id="562" r:id="rId304"/>
    <p:sldId id="563" r:id="rId305"/>
    <p:sldId id="564" r:id="rId306"/>
    <p:sldId id="565" r:id="rId307"/>
    <p:sldId id="566" r:id="rId308"/>
    <p:sldId id="567" r:id="rId309"/>
    <p:sldId id="568" r:id="rId310"/>
    <p:sldId id="569" r:id="rId311"/>
    <p:sldId id="570" r:id="rId312"/>
    <p:sldId id="571" r:id="rId313"/>
    <p:sldId id="572" r:id="rId314"/>
    <p:sldId id="573" r:id="rId315"/>
    <p:sldId id="574" r:id="rId316"/>
    <p:sldId id="575" r:id="rId317"/>
    <p:sldId id="576" r:id="rId318"/>
    <p:sldId id="577" r:id="rId319"/>
    <p:sldId id="578" r:id="rId320"/>
    <p:sldId id="579" r:id="rId321"/>
    <p:sldId id="580" r:id="rId322"/>
    <p:sldId id="581" r:id="rId323"/>
    <p:sldId id="582" r:id="rId324"/>
    <p:sldId id="583" r:id="rId325"/>
    <p:sldId id="584" r:id="rId326"/>
    <p:sldId id="585" r:id="rId327"/>
    <p:sldId id="586" r:id="rId328"/>
    <p:sldId id="587" r:id="rId329"/>
    <p:sldId id="588" r:id="rId330"/>
    <p:sldId id="589" r:id="rId331"/>
    <p:sldId id="590" r:id="rId332"/>
    <p:sldId id="591" r:id="rId333"/>
    <p:sldId id="592" r:id="rId334"/>
    <p:sldId id="593" r:id="rId335"/>
    <p:sldId id="594" r:id="rId336"/>
    <p:sldId id="595" r:id="rId337"/>
    <p:sldId id="596" r:id="rId338"/>
    <p:sldId id="597" r:id="rId339"/>
    <p:sldId id="598" r:id="rId340"/>
    <p:sldId id="599" r:id="rId341"/>
    <p:sldId id="600" r:id="rId342"/>
    <p:sldId id="601" r:id="rId343"/>
    <p:sldId id="602" r:id="rId344"/>
    <p:sldId id="603" r:id="rId345"/>
    <p:sldId id="604" r:id="rId346"/>
    <p:sldId id="605" r:id="rId347"/>
    <p:sldId id="606" r:id="rId348"/>
    <p:sldId id="607" r:id="rId349"/>
    <p:sldId id="608" r:id="rId350"/>
    <p:sldId id="609" r:id="rId351"/>
    <p:sldId id="610" r:id="rId352"/>
    <p:sldId id="611" r:id="rId353"/>
    <p:sldId id="612" r:id="rId354"/>
    <p:sldId id="613" r:id="rId355"/>
    <p:sldId id="614" r:id="rId356"/>
    <p:sldId id="615" r:id="rId357"/>
    <p:sldId id="616" r:id="rId358"/>
    <p:sldId id="617" r:id="rId359"/>
    <p:sldId id="618" r:id="rId360"/>
    <p:sldId id="619" r:id="rId361"/>
    <p:sldId id="620" r:id="rId362"/>
    <p:sldId id="621" r:id="rId363"/>
    <p:sldId id="622" r:id="rId364"/>
    <p:sldId id="623" r:id="rId365"/>
    <p:sldId id="624" r:id="rId366"/>
    <p:sldId id="625" r:id="rId367"/>
    <p:sldId id="626" r:id="rId368"/>
    <p:sldId id="627" r:id="rId369"/>
    <p:sldId id="628" r:id="rId370"/>
    <p:sldId id="629" r:id="rId371"/>
    <p:sldId id="630" r:id="rId372"/>
    <p:sldId id="631" r:id="rId373"/>
    <p:sldId id="632" r:id="rId374"/>
    <p:sldId id="633" r:id="rId375"/>
    <p:sldId id="634" r:id="rId376"/>
    <p:sldId id="635" r:id="rId377"/>
    <p:sldId id="636" r:id="rId378"/>
    <p:sldId id="637" r:id="rId379"/>
    <p:sldId id="638" r:id="rId380"/>
    <p:sldId id="639" r:id="rId381"/>
    <p:sldId id="640" r:id="rId382"/>
    <p:sldId id="641" r:id="rId383"/>
    <p:sldId id="642" r:id="rId384"/>
    <p:sldId id="643" r:id="rId385"/>
    <p:sldId id="644" r:id="rId386"/>
    <p:sldId id="645" r:id="rId387"/>
    <p:sldId id="646" r:id="rId388"/>
    <p:sldId id="647" r:id="rId389"/>
    <p:sldId id="648" r:id="rId390"/>
    <p:sldId id="649" r:id="rId391"/>
    <p:sldId id="650" r:id="rId392"/>
    <p:sldId id="651" r:id="rId393"/>
    <p:sldId id="652" r:id="rId394"/>
    <p:sldId id="653" r:id="rId395"/>
    <p:sldId id="654" r:id="rId396"/>
    <p:sldId id="655" r:id="rId397"/>
    <p:sldId id="656" r:id="rId398"/>
    <p:sldId id="657" r:id="rId399"/>
    <p:sldId id="658" r:id="rId400"/>
    <p:sldId id="659" r:id="rId401"/>
    <p:sldId id="660" r:id="rId402"/>
    <p:sldId id="661" r:id="rId403"/>
    <p:sldId id="662" r:id="rId404"/>
    <p:sldId id="663" r:id="rId405"/>
    <p:sldId id="664" r:id="rId406"/>
    <p:sldId id="665" r:id="rId407"/>
    <p:sldId id="666" r:id="rId408"/>
    <p:sldId id="667" r:id="rId409"/>
    <p:sldId id="668" r:id="rId410"/>
    <p:sldId id="669" r:id="rId411"/>
    <p:sldId id="670" r:id="rId412"/>
    <p:sldId id="671" r:id="rId413"/>
    <p:sldId id="672" r:id="rId414"/>
    <p:sldId id="673" r:id="rId415"/>
    <p:sldId id="674" r:id="rId416"/>
    <p:sldId id="675" r:id="rId417"/>
    <p:sldId id="676" r:id="rId418"/>
    <p:sldId id="677" r:id="rId419"/>
    <p:sldId id="678" r:id="rId420"/>
    <p:sldId id="679" r:id="rId421"/>
    <p:sldId id="680" r:id="rId422"/>
    <p:sldId id="681" r:id="rId423"/>
    <p:sldId id="682" r:id="rId424"/>
    <p:sldId id="683" r:id="rId425"/>
    <p:sldId id="684" r:id="rId426"/>
    <p:sldId id="685" r:id="rId427"/>
    <p:sldId id="686" r:id="rId428"/>
    <p:sldId id="687" r:id="rId429"/>
    <p:sldId id="688" r:id="rId430"/>
    <p:sldId id="689" r:id="rId431"/>
    <p:sldId id="690" r:id="rId432"/>
    <p:sldId id="691" r:id="rId433"/>
    <p:sldId id="692" r:id="rId434"/>
    <p:sldId id="693" r:id="rId435"/>
    <p:sldId id="694" r:id="rId436"/>
    <p:sldId id="695" r:id="rId437"/>
    <p:sldId id="696" r:id="rId438"/>
    <p:sldId id="697" r:id="rId439"/>
    <p:sldId id="698" r:id="rId440"/>
    <p:sldId id="699" r:id="rId441"/>
    <p:sldId id="700" r:id="rId442"/>
    <p:sldId id="701" r:id="rId443"/>
    <p:sldId id="702" r:id="rId444"/>
    <p:sldId id="703" r:id="rId445"/>
    <p:sldId id="704" r:id="rId446"/>
    <p:sldId id="705" r:id="rId447"/>
    <p:sldId id="706" r:id="rId448"/>
    <p:sldId id="707" r:id="rId449"/>
    <p:sldId id="708" r:id="rId450"/>
    <p:sldId id="709" r:id="rId451"/>
    <p:sldId id="710" r:id="rId452"/>
    <p:sldId id="711" r:id="rId453"/>
    <p:sldId id="712" r:id="rId454"/>
    <p:sldId id="713" r:id="rId455"/>
    <p:sldId id="714" r:id="rId456"/>
    <p:sldId id="715" r:id="rId457"/>
    <p:sldId id="716" r:id="rId458"/>
    <p:sldId id="717" r:id="rId459"/>
    <p:sldId id="718" r:id="rId460"/>
    <p:sldId id="719" r:id="rId461"/>
    <p:sldId id="720" r:id="rId462"/>
    <p:sldId id="721" r:id="rId463"/>
    <p:sldId id="722" r:id="rId464"/>
    <p:sldId id="723" r:id="rId465"/>
    <p:sldId id="724" r:id="rId466"/>
    <p:sldId id="725" r:id="rId4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8" d="100"/>
          <a:sy n="78" d="100"/>
        </p:scale>
        <p:origin x="120" y="6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456" Type="http://schemas.openxmlformats.org/officeDocument/2006/relationships/slide" Target="slides/slide455.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467" Type="http://schemas.openxmlformats.org/officeDocument/2006/relationships/slide" Target="slides/slide466.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slide" Target="slides/slide456.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viewProps" Target="viewProp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2067623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640975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455455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2920787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3010575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3329446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297864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6513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4019030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4024114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01249D4-C92D-44F4-BE73-CB11885ECB40}" type="datetimeFigureOut">
              <a:rPr lang="en-US" smtClean="0"/>
              <a:t>6/25/2026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80B7D84-EA69-4DFB-A809-9802BED01CEF}" type="slidenum">
              <a:rPr lang="en-US" smtClean="0"/>
              <a:t>‹#›</a:t>
            </a:fld>
            <a:endParaRPr lang="en-US"/>
          </a:p>
        </p:txBody>
      </p:sp>
    </p:spTree>
    <p:extLst>
      <p:ext uri="{BB962C8B-B14F-4D97-AF65-F5344CB8AC3E}">
        <p14:creationId xmlns:p14="http://schemas.microsoft.com/office/powerpoint/2010/main" val="3411753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199" y="141980"/>
            <a:ext cx="10515600" cy="895988"/>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037968"/>
            <a:ext cx="10515600" cy="513899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1910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amazon.com/dp/B0GTMNTWQ3"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39403" y="1558344"/>
            <a:ext cx="9903853" cy="2954655"/>
          </a:xfrm>
          <a:prstGeom prst="rect">
            <a:avLst/>
          </a:prstGeom>
          <a:noFill/>
        </p:spPr>
        <p:txBody>
          <a:bodyPr wrap="square" rtlCol="0">
            <a:spAutoFit/>
          </a:bodyPr>
          <a:lstStyle/>
          <a:p>
            <a:r>
              <a:rPr lang="en-US" sz="2400" dirty="0" smtClean="0"/>
              <a:t>The Teacher’s Notes eBook contains all of these slides within it. If you’d prefer a hardcopy of the book, or if any members of your congregation would also like a copy of the book to make their own notes during </a:t>
            </a:r>
            <a:r>
              <a:rPr lang="en-US" sz="2400" smtClean="0"/>
              <a:t>your study, </a:t>
            </a:r>
            <a:r>
              <a:rPr lang="en-US" sz="2400" dirty="0" smtClean="0"/>
              <a:t>it’s available on Amazon in Kindle, hardback, or paperback:</a:t>
            </a:r>
          </a:p>
          <a:p>
            <a:endParaRPr lang="en-US" sz="2400" dirty="0"/>
          </a:p>
          <a:p>
            <a:r>
              <a:rPr lang="en-US" sz="2400" dirty="0" smtClean="0"/>
              <a:t>Understanding the New Testament: A Study of the Gospel of Matthew</a:t>
            </a:r>
          </a:p>
          <a:p>
            <a:r>
              <a:rPr lang="en-US" sz="2400" dirty="0" smtClean="0">
                <a:hlinkClick r:id="rId2"/>
              </a:rPr>
              <a:t>https://www.amazon.com/dp/B0GTMNTWQ3</a:t>
            </a:r>
            <a:endParaRPr lang="en-US" sz="2400" dirty="0" smtClean="0"/>
          </a:p>
          <a:p>
            <a:endParaRPr lang="en-US" dirty="0"/>
          </a:p>
        </p:txBody>
      </p:sp>
    </p:spTree>
    <p:extLst>
      <p:ext uri="{BB962C8B-B14F-4D97-AF65-F5344CB8AC3E}">
        <p14:creationId xmlns:p14="http://schemas.microsoft.com/office/powerpoint/2010/main" val="74029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Genealogy of Jesus (Matthew 1:1-17)</a:t>
            </a:r>
          </a:p>
        </p:txBody>
      </p:sp>
      <p:sp>
        <p:nvSpPr>
          <p:cNvPr id="3" name="Content Placeholder 2"/>
          <p:cNvSpPr>
            <a:spLocks noGrp="1"/>
          </p:cNvSpPr>
          <p:nvPr>
            <p:ph idx="1"/>
          </p:nvPr>
        </p:nvSpPr>
        <p:spPr/>
        <p:txBody>
          <a:bodyPr>
            <a:normAutofit lnSpcReduction="10000"/>
          </a:bodyPr>
          <a:lstStyle/>
          <a:p>
            <a:r>
              <a:rPr lang="en-US" dirty="0" smtClean="0"/>
              <a:t>Perhaps one of the more shocking things about this genealogy is that it highlights Israel’s persistent sin</a:t>
            </a:r>
          </a:p>
          <a:p>
            <a:pPr lvl="1"/>
            <a:r>
              <a:rPr lang="en-US" dirty="0" smtClean="0"/>
              <a:t>Jacob (vs. 2) spent most of his life as a deceiver</a:t>
            </a:r>
          </a:p>
          <a:p>
            <a:pPr lvl="1"/>
            <a:r>
              <a:rPr lang="en-US" dirty="0" smtClean="0"/>
              <a:t>Judah (vs. 3) slept with prostitutes</a:t>
            </a:r>
          </a:p>
          <a:p>
            <a:pPr lvl="1"/>
            <a:r>
              <a:rPr lang="en-US" dirty="0" smtClean="0"/>
              <a:t>Rahab (vs. 5) and Tamar (vs. 3) were prostitutes</a:t>
            </a:r>
          </a:p>
          <a:p>
            <a:pPr lvl="1"/>
            <a:r>
              <a:rPr lang="en-US" dirty="0" smtClean="0"/>
              <a:t>The adultery of David with Bathsheba is highlighted in vs. 6</a:t>
            </a:r>
          </a:p>
          <a:p>
            <a:pPr lvl="1"/>
            <a:r>
              <a:rPr lang="en-US" dirty="0" smtClean="0"/>
              <a:t>Hezekiah (vs. 9) was a good king, but Manasseh (vs. 10), his son, was the worst king of Judah and brought sin into the people from which they never recovered</a:t>
            </a:r>
          </a:p>
          <a:p>
            <a:r>
              <a:rPr lang="en-US" dirty="0" smtClean="0"/>
              <a:t>Matthew didn’t whitewash the list and make it look good</a:t>
            </a:r>
          </a:p>
          <a:p>
            <a:r>
              <a:rPr lang="en-US" dirty="0" smtClean="0"/>
              <a:t>He marched every black sheep out in full view</a:t>
            </a:r>
          </a:p>
          <a:p>
            <a:r>
              <a:rPr lang="en-US" dirty="0" smtClean="0"/>
              <a:t>Vss. 13-16 round out the genealogy with a list of nobodies until you get to Jesus’s name</a:t>
            </a:r>
            <a:endParaRPr lang="en-US" dirty="0"/>
          </a:p>
        </p:txBody>
      </p:sp>
    </p:spTree>
    <p:extLst>
      <p:ext uri="{BB962C8B-B14F-4D97-AF65-F5344CB8AC3E}">
        <p14:creationId xmlns:p14="http://schemas.microsoft.com/office/powerpoint/2010/main" val="15207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Retaliation (Matthew 5:38-42)</a:t>
            </a:r>
            <a:endParaRPr lang="en-US" dirty="0"/>
          </a:p>
        </p:txBody>
      </p:sp>
      <p:sp>
        <p:nvSpPr>
          <p:cNvPr id="14" name="Content Placeholder 13"/>
          <p:cNvSpPr>
            <a:spLocks noGrp="1"/>
          </p:cNvSpPr>
          <p:nvPr>
            <p:ph idx="1"/>
          </p:nvPr>
        </p:nvSpPr>
        <p:spPr/>
        <p:txBody>
          <a:bodyPr>
            <a:noAutofit/>
          </a:bodyPr>
          <a:lstStyle/>
          <a:p>
            <a:r>
              <a:rPr lang="en-US" dirty="0" smtClean="0"/>
              <a:t>Comes from Exodus 21:24; Leviticus 24:20; and Deuteronomy 19:21</a:t>
            </a:r>
          </a:p>
          <a:p>
            <a:pPr lvl="1"/>
            <a:r>
              <a:rPr lang="en-US" dirty="0" smtClean="0"/>
              <a:t>Read entire sections of these passages; what does this part of the Law seem to intend?  Why did God enact this level of retribution?</a:t>
            </a:r>
          </a:p>
          <a:p>
            <a:pPr lvl="1"/>
            <a:endParaRPr lang="en-US" dirty="0"/>
          </a:p>
          <a:p>
            <a:r>
              <a:rPr lang="en-US" dirty="0" smtClean="0"/>
              <a:t>I think God’s intent was that we need to really understand the consequences of our actions</a:t>
            </a:r>
          </a:p>
          <a:p>
            <a:pPr lvl="1"/>
            <a:r>
              <a:rPr lang="en-US" dirty="0"/>
              <a:t>I</a:t>
            </a:r>
            <a:r>
              <a:rPr lang="en-US" dirty="0" smtClean="0"/>
              <a:t>f we hurt someone, we will suffer the same</a:t>
            </a:r>
          </a:p>
          <a:p>
            <a:pPr lvl="1"/>
            <a:endParaRPr lang="en-US" dirty="0"/>
          </a:p>
          <a:p>
            <a:pPr lvl="1"/>
            <a:r>
              <a:rPr lang="en-US" dirty="0" smtClean="0"/>
              <a:t>A very personal game of mutually assured destruction</a:t>
            </a:r>
            <a:endParaRPr lang="en-US" dirty="0"/>
          </a:p>
        </p:txBody>
      </p:sp>
    </p:spTree>
    <p:extLst>
      <p:ext uri="{BB962C8B-B14F-4D97-AF65-F5344CB8AC3E}">
        <p14:creationId xmlns:p14="http://schemas.microsoft.com/office/powerpoint/2010/main" val="363068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Retaliation (Matthew 5:38-42)</a:t>
            </a:r>
            <a:endParaRPr lang="en-US" dirty="0"/>
          </a:p>
        </p:txBody>
      </p:sp>
      <p:sp>
        <p:nvSpPr>
          <p:cNvPr id="14" name="Content Placeholder 13"/>
          <p:cNvSpPr>
            <a:spLocks noGrp="1"/>
          </p:cNvSpPr>
          <p:nvPr>
            <p:ph idx="1"/>
          </p:nvPr>
        </p:nvSpPr>
        <p:spPr/>
        <p:txBody>
          <a:bodyPr>
            <a:noAutofit/>
          </a:bodyPr>
          <a:lstStyle/>
          <a:p>
            <a:pPr lvl="1"/>
            <a:endParaRPr lang="en-US" sz="2000" dirty="0"/>
          </a:p>
          <a:p>
            <a:r>
              <a:rPr lang="en-US" dirty="0" smtClean="0"/>
              <a:t>What about the cities of refuge in Deuteronomy 19?</a:t>
            </a:r>
          </a:p>
          <a:p>
            <a:pPr lvl="1"/>
            <a:r>
              <a:rPr lang="en-US" dirty="0" smtClean="0"/>
              <a:t>Deuteronomy makes it clear that these cities were to be used by those who accidentally kill others</a:t>
            </a:r>
          </a:p>
          <a:p>
            <a:pPr lvl="1"/>
            <a:r>
              <a:rPr lang="en-US" dirty="0" smtClean="0"/>
              <a:t>Those who premeditated murder would be turned over to the avenger</a:t>
            </a:r>
          </a:p>
          <a:p>
            <a:pPr lvl="1"/>
            <a:endParaRPr lang="en-US" sz="2000" dirty="0"/>
          </a:p>
          <a:p>
            <a:r>
              <a:rPr lang="en-US" dirty="0" smtClean="0"/>
              <a:t>Extra-Biblical </a:t>
            </a:r>
            <a:r>
              <a:rPr lang="en-US" dirty="0"/>
              <a:t>records how the scribes and Pharisees perverted this law</a:t>
            </a:r>
          </a:p>
          <a:p>
            <a:pPr lvl="1"/>
            <a:r>
              <a:rPr lang="en-US" dirty="0" smtClean="0"/>
              <a:t>They had taken “eye for an eye” to mean that God WANTED and COMMANDED them to seek revenge upon their enemies who wrong them</a:t>
            </a:r>
            <a:endParaRPr lang="en-US" dirty="0"/>
          </a:p>
        </p:txBody>
      </p:sp>
    </p:spTree>
    <p:extLst>
      <p:ext uri="{BB962C8B-B14F-4D97-AF65-F5344CB8AC3E}">
        <p14:creationId xmlns:p14="http://schemas.microsoft.com/office/powerpoint/2010/main" val="632545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Retaliation (Matthew 5:38-42)</a:t>
            </a:r>
            <a:endParaRPr lang="en-US" dirty="0"/>
          </a:p>
        </p:txBody>
      </p:sp>
      <p:sp>
        <p:nvSpPr>
          <p:cNvPr id="14" name="Content Placeholder 13"/>
          <p:cNvSpPr>
            <a:spLocks noGrp="1"/>
          </p:cNvSpPr>
          <p:nvPr>
            <p:ph idx="1"/>
          </p:nvPr>
        </p:nvSpPr>
        <p:spPr/>
        <p:txBody>
          <a:bodyPr>
            <a:noAutofit/>
          </a:bodyPr>
          <a:lstStyle/>
          <a:p>
            <a:r>
              <a:rPr lang="en-US" dirty="0" smtClean="0"/>
              <a:t>So what does Jesus say?</a:t>
            </a:r>
          </a:p>
          <a:p>
            <a:endParaRPr lang="en-US" dirty="0"/>
          </a:p>
          <a:p>
            <a:r>
              <a:rPr lang="en-US" dirty="0" smtClean="0"/>
              <a:t>“Don’t resist an evil person”</a:t>
            </a:r>
          </a:p>
          <a:p>
            <a:r>
              <a:rPr lang="en-US" dirty="0" smtClean="0"/>
              <a:t>“Turn the other cheek to be struck as well”</a:t>
            </a:r>
          </a:p>
          <a:p>
            <a:r>
              <a:rPr lang="en-US" dirty="0" smtClean="0"/>
              <a:t>“Give him your coat as well as your shirt”</a:t>
            </a:r>
          </a:p>
          <a:p>
            <a:r>
              <a:rPr lang="en-US" dirty="0" smtClean="0"/>
              <a:t>“Walk a second mile with a man, and not just the one mile he forces you to walk”</a:t>
            </a:r>
          </a:p>
          <a:p>
            <a:r>
              <a:rPr lang="en-US" dirty="0" smtClean="0"/>
              <a:t>“Give to those who ask”</a:t>
            </a:r>
            <a:endParaRPr lang="en-US" dirty="0"/>
          </a:p>
        </p:txBody>
      </p:sp>
    </p:spTree>
    <p:extLst>
      <p:ext uri="{BB962C8B-B14F-4D97-AF65-F5344CB8AC3E}">
        <p14:creationId xmlns:p14="http://schemas.microsoft.com/office/powerpoint/2010/main" val="341555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Retaliation (Matthew 5:38-42)</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The Pharisees’ attitude was, “Get them back!”</a:t>
            </a:r>
          </a:p>
          <a:p>
            <a:endParaRPr lang="en-US" dirty="0"/>
          </a:p>
          <a:p>
            <a:r>
              <a:rPr lang="en-US" dirty="0" smtClean="0"/>
              <a:t>Jesus says, “No, the attitude God always intended was exactly the opposite.”</a:t>
            </a:r>
          </a:p>
          <a:p>
            <a:pPr lvl="1"/>
            <a:r>
              <a:rPr lang="en-US" dirty="0" smtClean="0"/>
              <a:t>Help those who are in need, be more generous than what people ask and demand of you</a:t>
            </a:r>
          </a:p>
          <a:p>
            <a:pPr lvl="1"/>
            <a:endParaRPr lang="en-US" dirty="0"/>
          </a:p>
          <a:p>
            <a:pPr lvl="1"/>
            <a:r>
              <a:rPr lang="en-US" dirty="0" smtClean="0"/>
              <a:t>Why?</a:t>
            </a:r>
            <a:endParaRPr lang="en-US" dirty="0"/>
          </a:p>
        </p:txBody>
      </p:sp>
    </p:spTree>
    <p:extLst>
      <p:ext uri="{BB962C8B-B14F-4D97-AF65-F5344CB8AC3E}">
        <p14:creationId xmlns:p14="http://schemas.microsoft.com/office/powerpoint/2010/main" val="2482956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Hate your enemy (Matthew 5:43-48)</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The last topic that Jesus addresses in his attack on the scribes and Pharisees’ abuse of the law is loving your neighbor and hating your enemy</a:t>
            </a:r>
          </a:p>
          <a:p>
            <a:endParaRPr lang="en-US" dirty="0"/>
          </a:p>
          <a:p>
            <a:r>
              <a:rPr lang="en-US" dirty="0" smtClean="0"/>
              <a:t>Vs. 43 – “You </a:t>
            </a:r>
            <a:r>
              <a:rPr lang="en-US" dirty="0"/>
              <a:t>have heard that it was said, 'YOU SHALL LOVE YOUR NEIGHBOR  and hate your enemy.'</a:t>
            </a:r>
          </a:p>
          <a:p>
            <a:endParaRPr lang="en-US" dirty="0" smtClean="0"/>
          </a:p>
          <a:p>
            <a:r>
              <a:rPr lang="en-US" dirty="0" smtClean="0"/>
              <a:t>We have finally arrived at our second topic where Jesus clearly includes some ‘added interpretation’</a:t>
            </a:r>
            <a:endParaRPr lang="en-US" dirty="0"/>
          </a:p>
          <a:p>
            <a:endParaRPr lang="en-US" dirty="0"/>
          </a:p>
        </p:txBody>
      </p:sp>
    </p:spTree>
    <p:extLst>
      <p:ext uri="{BB962C8B-B14F-4D97-AF65-F5344CB8AC3E}">
        <p14:creationId xmlns:p14="http://schemas.microsoft.com/office/powerpoint/2010/main" val="21405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Hate your enemy (Matthew 5:43-48)</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Quote from the end of Leviticus 19:18</a:t>
            </a:r>
          </a:p>
          <a:p>
            <a:pPr lvl="1"/>
            <a:r>
              <a:rPr lang="en-US" dirty="0" smtClean="0"/>
              <a:t>Relates back to the last topic of vengeance and retaliation – that’s the first part of Leviticus 19:18</a:t>
            </a:r>
          </a:p>
          <a:p>
            <a:pPr lvl="1"/>
            <a:endParaRPr lang="en-US" dirty="0"/>
          </a:p>
          <a:p>
            <a:r>
              <a:rPr lang="en-US" dirty="0" smtClean="0"/>
              <a:t>What did religious leaders add to the Law?  Why might they have done that?</a:t>
            </a:r>
          </a:p>
          <a:p>
            <a:endParaRPr lang="en-US" dirty="0"/>
          </a:p>
          <a:p>
            <a:r>
              <a:rPr lang="en-US" dirty="0" smtClean="0"/>
              <a:t>“Love your neighbor” is broad, so they attempted to narrow that down</a:t>
            </a:r>
            <a:endParaRPr lang="en-US" dirty="0"/>
          </a:p>
          <a:p>
            <a:endParaRPr lang="en-US" dirty="0"/>
          </a:p>
        </p:txBody>
      </p:sp>
    </p:spTree>
    <p:extLst>
      <p:ext uri="{BB962C8B-B14F-4D97-AF65-F5344CB8AC3E}">
        <p14:creationId xmlns:p14="http://schemas.microsoft.com/office/powerpoint/2010/main" val="1434717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Hate your enemy (Matthew 5:43-48)</a:t>
            </a:r>
            <a:endParaRPr lang="en-US" dirty="0"/>
          </a:p>
        </p:txBody>
      </p:sp>
      <p:sp>
        <p:nvSpPr>
          <p:cNvPr id="14" name="Content Placeholder 13"/>
          <p:cNvSpPr>
            <a:spLocks noGrp="1"/>
          </p:cNvSpPr>
          <p:nvPr>
            <p:ph idx="1"/>
          </p:nvPr>
        </p:nvSpPr>
        <p:spPr/>
        <p:txBody>
          <a:bodyPr>
            <a:normAutofit/>
          </a:bodyPr>
          <a:lstStyle/>
          <a:p>
            <a:r>
              <a:rPr lang="en-US" dirty="0" smtClean="0"/>
              <a:t>They also tried to delineate what was meant by “neighbor” by saying there are some people who aren’t neighbors</a:t>
            </a:r>
          </a:p>
          <a:p>
            <a:pPr lvl="1"/>
            <a:r>
              <a:rPr lang="en-US" dirty="0" smtClean="0"/>
              <a:t>God told them to kill everyone in the land of promise (Deuteronomy 7:15-16)</a:t>
            </a:r>
          </a:p>
          <a:p>
            <a:pPr lvl="1"/>
            <a:r>
              <a:rPr lang="en-US" dirty="0" smtClean="0"/>
              <a:t>Obviously, not everyone is to be loved, then</a:t>
            </a:r>
          </a:p>
          <a:p>
            <a:endParaRPr lang="en-US" dirty="0"/>
          </a:p>
          <a:p>
            <a:r>
              <a:rPr lang="en-US" dirty="0" smtClean="0"/>
              <a:t>Again, they’ve taken a very broad divine principle and tried to cut their way out of obedience by creating man-made definitions</a:t>
            </a:r>
            <a:endParaRPr lang="en-US" dirty="0"/>
          </a:p>
          <a:p>
            <a:endParaRPr lang="en-US" dirty="0"/>
          </a:p>
        </p:txBody>
      </p:sp>
    </p:spTree>
    <p:extLst>
      <p:ext uri="{BB962C8B-B14F-4D97-AF65-F5344CB8AC3E}">
        <p14:creationId xmlns:p14="http://schemas.microsoft.com/office/powerpoint/2010/main" val="305553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But I say … Love your neighbors (Matthew 5:43-48)</a:t>
            </a:r>
            <a:endParaRPr lang="en-US" dirty="0"/>
          </a:p>
        </p:txBody>
      </p:sp>
      <p:sp>
        <p:nvSpPr>
          <p:cNvPr id="14" name="Content Placeholder 13"/>
          <p:cNvSpPr>
            <a:spLocks noGrp="1"/>
          </p:cNvSpPr>
          <p:nvPr>
            <p:ph idx="1"/>
          </p:nvPr>
        </p:nvSpPr>
        <p:spPr/>
        <p:txBody>
          <a:bodyPr>
            <a:noAutofit/>
          </a:bodyPr>
          <a:lstStyle/>
          <a:p>
            <a:r>
              <a:rPr lang="en-US" dirty="0" smtClean="0"/>
              <a:t>So what does Jesus say?</a:t>
            </a:r>
          </a:p>
          <a:p>
            <a:endParaRPr lang="en-US" dirty="0"/>
          </a:p>
          <a:p>
            <a:r>
              <a:rPr lang="en-US" dirty="0" smtClean="0"/>
              <a:t>“Love your enemies and pray for those who persecute you”</a:t>
            </a:r>
          </a:p>
          <a:p>
            <a:pPr lvl="1"/>
            <a:r>
              <a:rPr lang="en-US" dirty="0" smtClean="0"/>
              <a:t>Why?</a:t>
            </a:r>
          </a:p>
          <a:p>
            <a:pPr lvl="1"/>
            <a:r>
              <a:rPr lang="en-US" dirty="0" smtClean="0"/>
              <a:t>If God ordered the Israelites to kill everyone in the land of Canaan, then why is Jesus telling us to love everyone?</a:t>
            </a:r>
          </a:p>
          <a:p>
            <a:pPr lvl="1"/>
            <a:endParaRPr lang="en-US" dirty="0"/>
          </a:p>
          <a:p>
            <a:r>
              <a:rPr lang="en-US" dirty="0" smtClean="0"/>
              <a:t>Wait a second!  We are supposed to love everyone so we can be sons of God – but He wanted the Israelites to kill everyone…</a:t>
            </a:r>
            <a:endParaRPr lang="en-US" dirty="0"/>
          </a:p>
        </p:txBody>
      </p:sp>
    </p:spTree>
    <p:extLst>
      <p:ext uri="{BB962C8B-B14F-4D97-AF65-F5344CB8AC3E}">
        <p14:creationId xmlns:p14="http://schemas.microsoft.com/office/powerpoint/2010/main" val="273653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But I say … Love your neighbors (Matthew 5:43-48)</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What does the sun rising for everyone and raining on the just and unjust have to do with anything?</a:t>
            </a:r>
          </a:p>
          <a:p>
            <a:endParaRPr lang="en-US" dirty="0" smtClean="0"/>
          </a:p>
          <a:p>
            <a:r>
              <a:rPr lang="en-US" dirty="0" smtClean="0"/>
              <a:t>Jesus then logics his audience some</a:t>
            </a:r>
          </a:p>
          <a:p>
            <a:pPr lvl="1"/>
            <a:r>
              <a:rPr lang="en-US" dirty="0" smtClean="0"/>
              <a:t>If you love those who love you, so what?</a:t>
            </a:r>
          </a:p>
          <a:p>
            <a:pPr lvl="1"/>
            <a:r>
              <a:rPr lang="en-US" dirty="0" smtClean="0"/>
              <a:t>If you only greet and acknowledge your brothers, so what?</a:t>
            </a:r>
          </a:p>
          <a:p>
            <a:pPr lvl="1"/>
            <a:endParaRPr lang="en-US" dirty="0"/>
          </a:p>
          <a:p>
            <a:r>
              <a:rPr lang="en-US" dirty="0" smtClean="0"/>
              <a:t>Then Jesus drops the ‘p’ word – ‘perfect’</a:t>
            </a:r>
          </a:p>
          <a:p>
            <a:pPr lvl="1"/>
            <a:r>
              <a:rPr lang="en-US" dirty="0" smtClean="0"/>
              <a:t>How does loving our enemies make us perfect?</a:t>
            </a:r>
            <a:endParaRPr lang="en-US" dirty="0"/>
          </a:p>
          <a:p>
            <a:endParaRPr lang="en-US" dirty="0" smtClean="0"/>
          </a:p>
        </p:txBody>
      </p:sp>
    </p:spTree>
    <p:extLst>
      <p:ext uri="{BB962C8B-B14F-4D97-AF65-F5344CB8AC3E}">
        <p14:creationId xmlns:p14="http://schemas.microsoft.com/office/powerpoint/2010/main" val="268255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But I say … Love your neighbors (Matthew 5:43-48)</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As Christians, we have special responsibility in the world: </a:t>
            </a:r>
          </a:p>
          <a:p>
            <a:pPr lvl="1"/>
            <a:r>
              <a:rPr lang="en-US" dirty="0" smtClean="0"/>
              <a:t>To seek peace and reconciliation (back to the beatitudes)</a:t>
            </a:r>
          </a:p>
          <a:p>
            <a:pPr lvl="1"/>
            <a:r>
              <a:rPr lang="en-US" dirty="0" smtClean="0"/>
              <a:t>To not be satisfied with bitterness, anger, hatred, and division</a:t>
            </a:r>
          </a:p>
          <a:p>
            <a:pPr lvl="1"/>
            <a:r>
              <a:rPr lang="en-US" dirty="0" smtClean="0"/>
              <a:t>Even if that means persecution </a:t>
            </a:r>
            <a:r>
              <a:rPr lang="en-US" smtClean="0"/>
              <a:t>or suffering for us</a:t>
            </a:r>
            <a:endParaRPr lang="en-US" dirty="0" smtClean="0"/>
          </a:p>
        </p:txBody>
      </p:sp>
    </p:spTree>
    <p:extLst>
      <p:ext uri="{BB962C8B-B14F-4D97-AF65-F5344CB8AC3E}">
        <p14:creationId xmlns:p14="http://schemas.microsoft.com/office/powerpoint/2010/main" val="8278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Foretelling Jesus’s Birth (Matthew 1:18-25)</a:t>
            </a:r>
            <a:endParaRPr lang="en-US" dirty="0"/>
          </a:p>
        </p:txBody>
      </p:sp>
      <p:sp>
        <p:nvSpPr>
          <p:cNvPr id="3" name="Content Placeholder 2"/>
          <p:cNvSpPr>
            <a:spLocks noGrp="1"/>
          </p:cNvSpPr>
          <p:nvPr>
            <p:ph idx="1"/>
          </p:nvPr>
        </p:nvSpPr>
        <p:spPr/>
        <p:txBody>
          <a:bodyPr>
            <a:normAutofit/>
          </a:bodyPr>
          <a:lstStyle/>
          <a:p>
            <a:r>
              <a:rPr lang="en-US" dirty="0" smtClean="0"/>
              <a:t>Once Jesus’s relationship to Abraham and David is established, Matthew gets straight into Jesus’s life, starting with His conception</a:t>
            </a:r>
          </a:p>
          <a:p>
            <a:pPr lvl="1"/>
            <a:r>
              <a:rPr lang="en-US" dirty="0" smtClean="0"/>
              <a:t>Mary was engaged to Joseph</a:t>
            </a:r>
          </a:p>
          <a:p>
            <a:pPr lvl="1"/>
            <a:r>
              <a:rPr lang="en-US" dirty="0" smtClean="0"/>
              <a:t>Before they were actually married, she was found to be pregnant</a:t>
            </a:r>
          </a:p>
          <a:p>
            <a:pPr lvl="1"/>
            <a:r>
              <a:rPr lang="en-US" dirty="0" smtClean="0"/>
              <a:t>Joseph could have had her stoned for this, but decides to “send her away secretly” instead, as he didn’t want her dead or even disgraced</a:t>
            </a:r>
          </a:p>
          <a:p>
            <a:pPr lvl="1"/>
            <a:r>
              <a:rPr lang="en-US" dirty="0" smtClean="0"/>
              <a:t>Before he does this, however, an angel visits him in a dream and tells him that Jesus was conceived by the Holy Spirit and not another man, so he should marry her</a:t>
            </a:r>
          </a:p>
          <a:p>
            <a:r>
              <a:rPr lang="en-US" dirty="0" smtClean="0"/>
              <a:t>Notice in vs. 21 that the angel tells Joseph that Jesus will save people from their sins</a:t>
            </a:r>
          </a:p>
          <a:p>
            <a:pPr lvl="1"/>
            <a:r>
              <a:rPr lang="en-US" dirty="0" smtClean="0"/>
              <a:t>Matthew highlights the sins of the people in the genealogy and then makes sure to emphasize straight away that Jesus changes that</a:t>
            </a:r>
            <a:endParaRPr lang="en-US" dirty="0"/>
          </a:p>
        </p:txBody>
      </p:sp>
    </p:spTree>
    <p:extLst>
      <p:ext uri="{BB962C8B-B14F-4D97-AF65-F5344CB8AC3E}">
        <p14:creationId xmlns:p14="http://schemas.microsoft.com/office/powerpoint/2010/main" val="189096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6</a:t>
            </a:r>
            <a:endParaRPr lang="en-US" sz="4000" dirty="0"/>
          </a:p>
        </p:txBody>
      </p:sp>
    </p:spTree>
    <p:extLst>
      <p:ext uri="{BB962C8B-B14F-4D97-AF65-F5344CB8AC3E}">
        <p14:creationId xmlns:p14="http://schemas.microsoft.com/office/powerpoint/2010/main" val="295918744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Hypocrisy (Matthew 6:1-18)</a:t>
            </a:r>
            <a:endParaRPr lang="en-US" dirty="0"/>
          </a:p>
        </p:txBody>
      </p:sp>
      <p:sp>
        <p:nvSpPr>
          <p:cNvPr id="14" name="Content Placeholder 13"/>
          <p:cNvSpPr>
            <a:spLocks noGrp="1"/>
          </p:cNvSpPr>
          <p:nvPr>
            <p:ph idx="1"/>
          </p:nvPr>
        </p:nvSpPr>
        <p:spPr/>
        <p:txBody>
          <a:bodyPr>
            <a:normAutofit/>
          </a:bodyPr>
          <a:lstStyle/>
          <a:p>
            <a:r>
              <a:rPr lang="en-US" dirty="0" smtClean="0"/>
              <a:t>After Jesus finishes his 6 topics on how the scribes and Pharisees have twisted the Law into a mockery of what God intended, Jesus isn’t done with them</a:t>
            </a:r>
          </a:p>
          <a:p>
            <a:endParaRPr lang="en-US" dirty="0"/>
          </a:p>
          <a:p>
            <a:r>
              <a:rPr lang="en-US" dirty="0" smtClean="0"/>
              <a:t>Next, he moves into a very brief discussion of hypocrisy</a:t>
            </a:r>
          </a:p>
          <a:p>
            <a:endParaRPr lang="en-US" dirty="0"/>
          </a:p>
          <a:p>
            <a:r>
              <a:rPr lang="en-US" dirty="0"/>
              <a:t>Hypocrisy is one of the most damaging actions to the cause of Christ that we can take</a:t>
            </a:r>
          </a:p>
          <a:p>
            <a:endParaRPr lang="en-US" dirty="0"/>
          </a:p>
          <a:p>
            <a:r>
              <a:rPr lang="en-US" dirty="0"/>
              <a:t>A failure in a single Christian principle gives Satan the opportunity to engender scorn and mockery among the unconverted</a:t>
            </a:r>
          </a:p>
          <a:p>
            <a:pPr marL="0" indent="0">
              <a:buNone/>
            </a:pPr>
            <a:endParaRPr lang="en-US" dirty="0"/>
          </a:p>
        </p:txBody>
      </p:sp>
    </p:spTree>
    <p:extLst>
      <p:ext uri="{BB962C8B-B14F-4D97-AF65-F5344CB8AC3E}">
        <p14:creationId xmlns:p14="http://schemas.microsoft.com/office/powerpoint/2010/main" val="393125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Hypocrisy (Matthew 6:1-18)</a:t>
            </a:r>
            <a:endParaRPr lang="en-US" dirty="0"/>
          </a:p>
        </p:txBody>
      </p:sp>
      <p:sp>
        <p:nvSpPr>
          <p:cNvPr id="14" name="Content Placeholder 13"/>
          <p:cNvSpPr>
            <a:spLocks noGrp="1"/>
          </p:cNvSpPr>
          <p:nvPr>
            <p:ph idx="1"/>
          </p:nvPr>
        </p:nvSpPr>
        <p:spPr/>
        <p:txBody>
          <a:bodyPr>
            <a:normAutofit/>
          </a:bodyPr>
          <a:lstStyle/>
          <a:p>
            <a:endParaRPr lang="en-US" dirty="0" smtClean="0"/>
          </a:p>
          <a:p>
            <a:r>
              <a:rPr lang="en-US" dirty="0" smtClean="0"/>
              <a:t>Jesus uses 3 different examples to show how the religious leaders of the day were acting like hypocrites</a:t>
            </a:r>
          </a:p>
          <a:p>
            <a:pPr lvl="1"/>
            <a:r>
              <a:rPr lang="en-US" dirty="0" smtClean="0"/>
              <a:t>Giving alms</a:t>
            </a:r>
          </a:p>
          <a:p>
            <a:pPr lvl="1"/>
            <a:r>
              <a:rPr lang="en-US" dirty="0" smtClean="0"/>
              <a:t>Prayer</a:t>
            </a:r>
          </a:p>
          <a:p>
            <a:pPr lvl="1"/>
            <a:r>
              <a:rPr lang="en-US" dirty="0" smtClean="0"/>
              <a:t>Fasting</a:t>
            </a:r>
          </a:p>
          <a:p>
            <a:pPr lvl="1"/>
            <a:endParaRPr lang="en-US" dirty="0"/>
          </a:p>
          <a:p>
            <a:r>
              <a:rPr lang="en-US" dirty="0" smtClean="0"/>
              <a:t>Each example shows hypocrisy, but Jesus also uses them as teachable moments as well, showing proper behavior as a counter-point to each</a:t>
            </a:r>
            <a:endParaRPr lang="en-US" dirty="0"/>
          </a:p>
          <a:p>
            <a:endParaRPr lang="en-US" dirty="0"/>
          </a:p>
        </p:txBody>
      </p:sp>
    </p:spTree>
    <p:extLst>
      <p:ext uri="{BB962C8B-B14F-4D97-AF65-F5344CB8AC3E}">
        <p14:creationId xmlns:p14="http://schemas.microsoft.com/office/powerpoint/2010/main" val="304842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(Matthew 6:1-18)</a:t>
            </a:r>
            <a:endParaRPr lang="en-US" dirty="0"/>
          </a:p>
        </p:txBody>
      </p:sp>
      <p:sp>
        <p:nvSpPr>
          <p:cNvPr id="14" name="Content Placeholder 13"/>
          <p:cNvSpPr>
            <a:spLocks noGrp="1"/>
          </p:cNvSpPr>
          <p:nvPr>
            <p:ph idx="1"/>
          </p:nvPr>
        </p:nvSpPr>
        <p:spPr/>
        <p:txBody>
          <a:bodyPr>
            <a:noAutofit/>
          </a:bodyPr>
          <a:lstStyle/>
          <a:p>
            <a:r>
              <a:rPr lang="en-US" dirty="0" smtClean="0"/>
              <a:t>Matthew 6:1 is more of a thesis statement to the rest of this section</a:t>
            </a:r>
          </a:p>
          <a:p>
            <a:pPr lvl="1"/>
            <a:r>
              <a:rPr lang="en-US" dirty="0" smtClean="0"/>
              <a:t>“Beware </a:t>
            </a:r>
            <a:r>
              <a:rPr lang="en-US" dirty="0"/>
              <a:t>of practicing your righteousness before men to be noticed by them; otherwise you have no reward with your Father who is in heaven</a:t>
            </a:r>
            <a:r>
              <a:rPr lang="en-US" dirty="0" smtClean="0"/>
              <a:t>.”</a:t>
            </a:r>
          </a:p>
          <a:p>
            <a:pPr lvl="1"/>
            <a:endParaRPr lang="en-US" dirty="0"/>
          </a:p>
          <a:p>
            <a:r>
              <a:rPr lang="en-US" dirty="0" smtClean="0"/>
              <a:t>What does Jesus mean by “practicing your righteousness”?</a:t>
            </a:r>
          </a:p>
          <a:p>
            <a:endParaRPr lang="en-US" dirty="0" smtClean="0"/>
          </a:p>
          <a:p>
            <a:r>
              <a:rPr lang="en-US" dirty="0" smtClean="0"/>
              <a:t>If people do these things to be seen by men, is it really righteousness?</a:t>
            </a:r>
            <a:endParaRPr lang="en-US" dirty="0"/>
          </a:p>
          <a:p>
            <a:pPr lvl="1"/>
            <a:endParaRPr lang="en-US" dirty="0" smtClean="0"/>
          </a:p>
          <a:p>
            <a:endParaRPr lang="en-US" dirty="0"/>
          </a:p>
          <a:p>
            <a:endParaRPr lang="en-US" dirty="0"/>
          </a:p>
        </p:txBody>
      </p:sp>
    </p:spTree>
    <p:extLst>
      <p:ext uri="{BB962C8B-B14F-4D97-AF65-F5344CB8AC3E}">
        <p14:creationId xmlns:p14="http://schemas.microsoft.com/office/powerpoint/2010/main" val="3457920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giving alms (Matthew 6:1-4)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We know from the “give to the poor” in verse 2 that this is NOT tithing (the Law commanded everyone but priests to give 1/10</a:t>
            </a:r>
            <a:r>
              <a:rPr lang="en-US" baseline="30000" dirty="0" smtClean="0"/>
              <a:t>th</a:t>
            </a:r>
            <a:r>
              <a:rPr lang="en-US" dirty="0" smtClean="0"/>
              <a:t> of everything to the Lord)</a:t>
            </a:r>
          </a:p>
          <a:p>
            <a:pPr lvl="1"/>
            <a:r>
              <a:rPr lang="en-US" dirty="0" smtClean="0"/>
              <a:t>This is giving alms; i.e., charity</a:t>
            </a:r>
          </a:p>
          <a:p>
            <a:endParaRPr lang="en-US" dirty="0"/>
          </a:p>
          <a:p>
            <a:r>
              <a:rPr lang="en-US" dirty="0" smtClean="0"/>
              <a:t>What is the example of hypocrisy that Jesus gives in regard to giving alms?  What do hypocrites do?</a:t>
            </a:r>
          </a:p>
        </p:txBody>
      </p:sp>
    </p:spTree>
    <p:extLst>
      <p:ext uri="{BB962C8B-B14F-4D97-AF65-F5344CB8AC3E}">
        <p14:creationId xmlns:p14="http://schemas.microsoft.com/office/powerpoint/2010/main" val="408180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giving alms (Matthew 6:1-4)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Hypocrites blast trumpets before them so everybody knows they are about to hand out money</a:t>
            </a:r>
          </a:p>
          <a:p>
            <a:pPr lvl="1"/>
            <a:r>
              <a:rPr lang="en-US" dirty="0" smtClean="0"/>
              <a:t>This might have started out as a way to let poor people know there was some help being offered</a:t>
            </a:r>
          </a:p>
          <a:p>
            <a:pPr lvl="1"/>
            <a:r>
              <a:rPr lang="en-US" dirty="0" smtClean="0"/>
              <a:t>If so, it turned into a way for someone to announce they’re about to perform a charitable act, some come look at me!</a:t>
            </a:r>
          </a:p>
          <a:p>
            <a:pPr lvl="1"/>
            <a:endParaRPr lang="en-US" dirty="0"/>
          </a:p>
          <a:p>
            <a:r>
              <a:rPr lang="en-US" dirty="0" smtClean="0"/>
              <a:t>Does God want us to help those in need and extend mercy to people?</a:t>
            </a:r>
          </a:p>
        </p:txBody>
      </p:sp>
    </p:spTree>
    <p:extLst>
      <p:ext uri="{BB962C8B-B14F-4D97-AF65-F5344CB8AC3E}">
        <p14:creationId xmlns:p14="http://schemas.microsoft.com/office/powerpoint/2010/main" val="305283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giving alms (Matthew 6:1-4)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Yes!  Absolutely!</a:t>
            </a:r>
          </a:p>
          <a:p>
            <a:pPr lvl="1"/>
            <a:r>
              <a:rPr lang="en-US" dirty="0" smtClean="0"/>
              <a:t>Matthew 5:7</a:t>
            </a:r>
          </a:p>
          <a:p>
            <a:pPr lvl="1"/>
            <a:r>
              <a:rPr lang="en-US" dirty="0" smtClean="0"/>
              <a:t>Matthew 23:23</a:t>
            </a:r>
          </a:p>
          <a:p>
            <a:pPr lvl="1"/>
            <a:r>
              <a:rPr lang="en-US" dirty="0" smtClean="0"/>
              <a:t>Luke 6:36</a:t>
            </a:r>
          </a:p>
          <a:p>
            <a:pPr lvl="1"/>
            <a:r>
              <a:rPr lang="en-US" dirty="0" smtClean="0"/>
              <a:t>2 Corinthians 1:3-4</a:t>
            </a:r>
          </a:p>
          <a:p>
            <a:pPr lvl="1"/>
            <a:endParaRPr lang="en-US" dirty="0"/>
          </a:p>
          <a:p>
            <a:r>
              <a:rPr lang="en-US" dirty="0" smtClean="0"/>
              <a:t>So what is hypocritical in their behavior?</a:t>
            </a:r>
          </a:p>
          <a:p>
            <a:pPr lvl="1"/>
            <a:r>
              <a:rPr lang="en-US" dirty="0" smtClean="0"/>
              <a:t>They are glorifying themselves instead of God while making it seem like a magnanimous act</a:t>
            </a:r>
          </a:p>
          <a:p>
            <a:pPr lvl="1"/>
            <a:endParaRPr lang="en-US" dirty="0" smtClean="0"/>
          </a:p>
        </p:txBody>
      </p:sp>
    </p:spTree>
    <p:extLst>
      <p:ext uri="{BB962C8B-B14F-4D97-AF65-F5344CB8AC3E}">
        <p14:creationId xmlns:p14="http://schemas.microsoft.com/office/powerpoint/2010/main" val="20101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giving alms (Matthew 6:1-4)</a:t>
            </a:r>
            <a:endParaRPr lang="en-US" dirty="0"/>
          </a:p>
        </p:txBody>
      </p:sp>
      <p:sp>
        <p:nvSpPr>
          <p:cNvPr id="14" name="Content Placeholder 13"/>
          <p:cNvSpPr>
            <a:spLocks noGrp="1"/>
          </p:cNvSpPr>
          <p:nvPr>
            <p:ph idx="1"/>
          </p:nvPr>
        </p:nvSpPr>
        <p:spPr/>
        <p:txBody>
          <a:bodyPr>
            <a:noAutofit/>
          </a:bodyPr>
          <a:lstStyle/>
          <a:p>
            <a:r>
              <a:rPr lang="en-US" dirty="0" smtClean="0"/>
              <a:t>How do people cross this line today?  Examples…</a:t>
            </a:r>
          </a:p>
          <a:p>
            <a:endParaRPr lang="en-US" dirty="0"/>
          </a:p>
          <a:p>
            <a:r>
              <a:rPr lang="en-US" dirty="0" smtClean="0"/>
              <a:t>What is Jesus’ counter-example?  How would non-hypocritical act in this situation?</a:t>
            </a:r>
          </a:p>
          <a:p>
            <a:endParaRPr lang="en-US" dirty="0"/>
          </a:p>
          <a:p>
            <a:r>
              <a:rPr lang="en-US" dirty="0" smtClean="0"/>
              <a:t>Give with your right hand so secretively that even your left hand doesn’t know what’s going on</a:t>
            </a:r>
          </a:p>
          <a:p>
            <a:endParaRPr lang="en-US" dirty="0"/>
          </a:p>
          <a:p>
            <a:r>
              <a:rPr lang="en-US" dirty="0" smtClean="0"/>
              <a:t>Of course, this is impossible, so what’s Jesus’ point?</a:t>
            </a:r>
          </a:p>
        </p:txBody>
      </p:sp>
    </p:spTree>
    <p:extLst>
      <p:ext uri="{BB962C8B-B14F-4D97-AF65-F5344CB8AC3E}">
        <p14:creationId xmlns:p14="http://schemas.microsoft.com/office/powerpoint/2010/main" val="189071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giving alms (Matthew 6:1-4)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If we try to give alms in secret and someone finds out, does that mean there’s no reward?</a:t>
            </a:r>
          </a:p>
          <a:p>
            <a:endParaRPr lang="en-US" dirty="0"/>
          </a:p>
          <a:p>
            <a:r>
              <a:rPr lang="en-US" dirty="0" smtClean="0"/>
              <a:t>That is, where do we cross the line from “</a:t>
            </a:r>
            <a:r>
              <a:rPr lang="en-US" smtClean="0"/>
              <a:t>practicing your righteousness</a:t>
            </a:r>
            <a:r>
              <a:rPr lang="en-US" dirty="0" smtClean="0"/>
              <a:t>” into “acting as the hypocrites do”?</a:t>
            </a:r>
          </a:p>
        </p:txBody>
      </p:sp>
    </p:spTree>
    <p:extLst>
      <p:ext uri="{BB962C8B-B14F-4D97-AF65-F5344CB8AC3E}">
        <p14:creationId xmlns:p14="http://schemas.microsoft.com/office/powerpoint/2010/main" val="94447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prayer (Matthew 6:5-6)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What is the example of hypocrisy that Jesus gives in regard to giving alms?  What do hypocrites do?</a:t>
            </a:r>
          </a:p>
          <a:p>
            <a:endParaRPr lang="en-US" dirty="0"/>
          </a:p>
          <a:p>
            <a:r>
              <a:rPr lang="en-US" dirty="0" smtClean="0"/>
              <a:t>Hypocrites stand in the synagogues and on the street corners</a:t>
            </a:r>
          </a:p>
        </p:txBody>
      </p:sp>
    </p:spTree>
    <p:extLst>
      <p:ext uri="{BB962C8B-B14F-4D97-AF65-F5344CB8AC3E}">
        <p14:creationId xmlns:p14="http://schemas.microsoft.com/office/powerpoint/2010/main" val="15246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Foretelling Jesus’s Birth (Matthew 1:18-25)</a:t>
            </a:r>
          </a:p>
        </p:txBody>
      </p:sp>
      <p:sp>
        <p:nvSpPr>
          <p:cNvPr id="3" name="Content Placeholder 2"/>
          <p:cNvSpPr>
            <a:spLocks noGrp="1"/>
          </p:cNvSpPr>
          <p:nvPr>
            <p:ph idx="1"/>
          </p:nvPr>
        </p:nvSpPr>
        <p:spPr/>
        <p:txBody>
          <a:bodyPr>
            <a:normAutofit/>
          </a:bodyPr>
          <a:lstStyle/>
          <a:p>
            <a:r>
              <a:rPr lang="en-US" dirty="0" smtClean="0"/>
              <a:t>In vss. 22 and 23, we get our first OT quotation, and it drives straight at Jesus being the Messiah</a:t>
            </a:r>
          </a:p>
          <a:p>
            <a:r>
              <a:rPr lang="en-US" dirty="0" smtClean="0"/>
              <a:t>This answers the question of how Jesus will save people from their sins</a:t>
            </a:r>
          </a:p>
          <a:p>
            <a:r>
              <a:rPr lang="en-US" dirty="0" smtClean="0"/>
              <a:t>He is “God with us”</a:t>
            </a:r>
          </a:p>
          <a:p>
            <a:r>
              <a:rPr lang="en-US" dirty="0" smtClean="0"/>
              <a:t>Salvation can’t come from within humanity, as we are all sinful</a:t>
            </a:r>
          </a:p>
          <a:p>
            <a:pPr lvl="1"/>
            <a:r>
              <a:rPr lang="en-US" dirty="0" smtClean="0"/>
              <a:t>Romans 3:23</a:t>
            </a:r>
          </a:p>
          <a:p>
            <a:r>
              <a:rPr lang="en-US" dirty="0" smtClean="0"/>
              <a:t>We NEED God to do it</a:t>
            </a:r>
          </a:p>
          <a:p>
            <a:pPr lvl="1"/>
            <a:r>
              <a:rPr lang="en-US" dirty="0" smtClean="0"/>
              <a:t>Our hope can only come from the Messiah</a:t>
            </a:r>
            <a:endParaRPr lang="en-US" dirty="0"/>
          </a:p>
        </p:txBody>
      </p:sp>
    </p:spTree>
    <p:extLst>
      <p:ext uri="{BB962C8B-B14F-4D97-AF65-F5344CB8AC3E}">
        <p14:creationId xmlns:p14="http://schemas.microsoft.com/office/powerpoint/2010/main" val="47677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prayer (Matthew 6:5-6)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What is the counter-example that Jesus gives of a non-hypocrite?</a:t>
            </a:r>
          </a:p>
          <a:p>
            <a:endParaRPr lang="en-US" dirty="0"/>
          </a:p>
          <a:p>
            <a:r>
              <a:rPr lang="en-US" dirty="0" smtClean="0"/>
              <a:t>Go into your inner room (or closet) and close the door and pray there</a:t>
            </a:r>
          </a:p>
          <a:p>
            <a:pPr lvl="1"/>
            <a:r>
              <a:rPr lang="en-US" dirty="0" smtClean="0"/>
              <a:t>So even within the house, it’s hard to find you</a:t>
            </a:r>
          </a:p>
          <a:p>
            <a:pPr lvl="1"/>
            <a:r>
              <a:rPr lang="en-US" dirty="0" smtClean="0"/>
              <a:t>Nobody is going to see you unless they are specifically looking for you</a:t>
            </a:r>
          </a:p>
        </p:txBody>
      </p:sp>
    </p:spTree>
    <p:extLst>
      <p:ext uri="{BB962C8B-B14F-4D97-AF65-F5344CB8AC3E}">
        <p14:creationId xmlns:p14="http://schemas.microsoft.com/office/powerpoint/2010/main" val="2241047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prayer (Matthew 6:5-6)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Why?  What’s the purpose of going off into an inner room where no one is going to find you when you pray?</a:t>
            </a:r>
          </a:p>
          <a:p>
            <a:endParaRPr lang="en-US" dirty="0"/>
          </a:p>
          <a:p>
            <a:r>
              <a:rPr lang="en-US" dirty="0" smtClean="0"/>
              <a:t>What’s hypocritical about praying in public?  We do it all the time!</a:t>
            </a:r>
          </a:p>
          <a:p>
            <a:pPr lvl="1"/>
            <a:endParaRPr lang="en-US" dirty="0" smtClean="0"/>
          </a:p>
        </p:txBody>
      </p:sp>
    </p:spTree>
    <p:extLst>
      <p:ext uri="{BB962C8B-B14F-4D97-AF65-F5344CB8AC3E}">
        <p14:creationId xmlns:p14="http://schemas.microsoft.com/office/powerpoint/2010/main" val="154479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model prayer (Matthew 6:7-15)</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Jesus next says that they shouldn’t use many words and endless repetition when they pray</a:t>
            </a:r>
          </a:p>
          <a:p>
            <a:endParaRPr lang="en-US" dirty="0"/>
          </a:p>
          <a:p>
            <a:r>
              <a:rPr lang="en-US" dirty="0" smtClean="0"/>
              <a:t>Instead, how should they pray?</a:t>
            </a:r>
          </a:p>
          <a:p>
            <a:pPr lvl="1"/>
            <a:r>
              <a:rPr lang="en-US" dirty="0" smtClean="0"/>
              <a:t>Succinctly</a:t>
            </a:r>
          </a:p>
          <a:p>
            <a:pPr lvl="1"/>
            <a:endParaRPr lang="en-US" dirty="0" smtClean="0"/>
          </a:p>
          <a:p>
            <a:r>
              <a:rPr lang="en-US" dirty="0" smtClean="0"/>
              <a:t>God already knows what we need</a:t>
            </a:r>
          </a:p>
          <a:p>
            <a:pPr lvl="1"/>
            <a:r>
              <a:rPr lang="en-US" dirty="0" smtClean="0"/>
              <a:t>So why do we need to ask?</a:t>
            </a:r>
          </a:p>
        </p:txBody>
      </p:sp>
    </p:spTree>
    <p:extLst>
      <p:ext uri="{BB962C8B-B14F-4D97-AF65-F5344CB8AC3E}">
        <p14:creationId xmlns:p14="http://schemas.microsoft.com/office/powerpoint/2010/main" val="15369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model prayer (Matthew 6:7-15)</a:t>
            </a:r>
            <a:endParaRPr lang="en-US" dirty="0"/>
          </a:p>
        </p:txBody>
      </p:sp>
      <p:sp>
        <p:nvSpPr>
          <p:cNvPr id="14" name="Content Placeholder 13"/>
          <p:cNvSpPr>
            <a:spLocks noGrp="1"/>
          </p:cNvSpPr>
          <p:nvPr>
            <p:ph idx="1"/>
          </p:nvPr>
        </p:nvSpPr>
        <p:spPr/>
        <p:txBody>
          <a:bodyPr>
            <a:noAutofit/>
          </a:bodyPr>
          <a:lstStyle/>
          <a:p>
            <a:endParaRPr lang="en-US" sz="2400" dirty="0"/>
          </a:p>
          <a:p>
            <a:r>
              <a:rPr lang="en-US" dirty="0" smtClean="0"/>
              <a:t>Next comes the “Lord’s prayer”</a:t>
            </a:r>
          </a:p>
          <a:p>
            <a:endParaRPr lang="en-US" sz="2400" dirty="0"/>
          </a:p>
          <a:p>
            <a:r>
              <a:rPr lang="en-US" dirty="0" smtClean="0"/>
              <a:t>Why would His audience need a model prayer?</a:t>
            </a:r>
          </a:p>
          <a:p>
            <a:endParaRPr lang="en-US" sz="2400" dirty="0"/>
          </a:p>
          <a:p>
            <a:r>
              <a:rPr lang="en-US" dirty="0" smtClean="0"/>
              <a:t>What does the model prayer contain? </a:t>
            </a:r>
          </a:p>
          <a:p>
            <a:pPr lvl="1"/>
            <a:r>
              <a:rPr lang="en-US" dirty="0" smtClean="0"/>
              <a:t>Reverence, humility</a:t>
            </a:r>
          </a:p>
          <a:p>
            <a:pPr lvl="1"/>
            <a:r>
              <a:rPr lang="en-US" dirty="0" smtClean="0"/>
              <a:t>Your will be done (and, tacitly, not mine)</a:t>
            </a:r>
          </a:p>
          <a:p>
            <a:pPr lvl="1"/>
            <a:r>
              <a:rPr lang="en-US" dirty="0" smtClean="0"/>
              <a:t>Take care of our physical needs</a:t>
            </a:r>
          </a:p>
          <a:p>
            <a:pPr lvl="1"/>
            <a:r>
              <a:rPr lang="en-US" dirty="0" smtClean="0"/>
              <a:t>Take care of our spiritual needs</a:t>
            </a:r>
          </a:p>
          <a:p>
            <a:pPr lvl="1"/>
            <a:endParaRPr lang="en-US" dirty="0"/>
          </a:p>
          <a:p>
            <a:endParaRPr lang="en-US" dirty="0" smtClean="0"/>
          </a:p>
        </p:txBody>
      </p:sp>
    </p:spTree>
    <p:extLst>
      <p:ext uri="{BB962C8B-B14F-4D97-AF65-F5344CB8AC3E}">
        <p14:creationId xmlns:p14="http://schemas.microsoft.com/office/powerpoint/2010/main" val="929641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model prayer (Matthew 6:7-15)</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After the model prayer, Jesus comments on forgiveness</a:t>
            </a:r>
          </a:p>
          <a:p>
            <a:pPr lvl="1"/>
            <a:r>
              <a:rPr lang="en-US" dirty="0" smtClean="0"/>
              <a:t>If we can forgive others, than God will forgive us</a:t>
            </a:r>
          </a:p>
          <a:p>
            <a:pPr lvl="1"/>
            <a:r>
              <a:rPr lang="en-US" dirty="0" smtClean="0"/>
              <a:t>If we don’t forgive others, God won’t forgive us</a:t>
            </a:r>
          </a:p>
          <a:p>
            <a:endParaRPr lang="en-US" dirty="0"/>
          </a:p>
          <a:p>
            <a:r>
              <a:rPr lang="en-US" dirty="0" smtClean="0"/>
              <a:t>But wait a second … 1 John 1:9 says if we confess our sins, God will forgive them; doesn’t mention anything about our forgiving others…</a:t>
            </a:r>
          </a:p>
          <a:p>
            <a:pPr lvl="1"/>
            <a:r>
              <a:rPr lang="en-US" smtClean="0"/>
              <a:t>What’s </a:t>
            </a:r>
            <a:r>
              <a:rPr lang="en-US" dirty="0" smtClean="0"/>
              <a:t>going on here?</a:t>
            </a:r>
          </a:p>
        </p:txBody>
      </p:sp>
    </p:spTree>
    <p:extLst>
      <p:ext uri="{BB962C8B-B14F-4D97-AF65-F5344CB8AC3E}">
        <p14:creationId xmlns:p14="http://schemas.microsoft.com/office/powerpoint/2010/main" val="353251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fasting (Matthew 6:16-18)</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What is the counter-example that Jesus gives of a non-hypocrite?</a:t>
            </a:r>
          </a:p>
          <a:p>
            <a:endParaRPr lang="en-US" dirty="0"/>
          </a:p>
          <a:p>
            <a:r>
              <a:rPr lang="en-US" dirty="0" smtClean="0"/>
              <a:t>Maintain your appearance as normal; give no outward sign of your fasting</a:t>
            </a:r>
          </a:p>
        </p:txBody>
      </p:sp>
    </p:spTree>
    <p:extLst>
      <p:ext uri="{BB962C8B-B14F-4D97-AF65-F5344CB8AC3E}">
        <p14:creationId xmlns:p14="http://schemas.microsoft.com/office/powerpoint/2010/main" val="3965103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Hypocrisy in fasting (Matthew 6:16-18)</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Why did people fast back then?</a:t>
            </a:r>
          </a:p>
          <a:p>
            <a:endParaRPr lang="en-US" dirty="0"/>
          </a:p>
          <a:p>
            <a:r>
              <a:rPr lang="en-US" dirty="0" smtClean="0"/>
              <a:t>Why do people fast today?  (Do they fast today?)</a:t>
            </a:r>
          </a:p>
          <a:p>
            <a:endParaRPr lang="en-US" dirty="0"/>
          </a:p>
          <a:p>
            <a:r>
              <a:rPr lang="en-US" dirty="0" smtClean="0"/>
              <a:t>Why should they/we not outwardly display affects of our fasting?  What does this do/show?</a:t>
            </a:r>
          </a:p>
        </p:txBody>
      </p:sp>
    </p:spTree>
    <p:extLst>
      <p:ext uri="{BB962C8B-B14F-4D97-AF65-F5344CB8AC3E}">
        <p14:creationId xmlns:p14="http://schemas.microsoft.com/office/powerpoint/2010/main" val="3434801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Treasure in Heaven (Matthew 6:19-24)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After discussing hypocrisy, Jesus moves into a seemingly unrelated topic of treasure in heaven, eyes as lamps of the body, and not being able to serve two masters</a:t>
            </a:r>
          </a:p>
          <a:p>
            <a:endParaRPr lang="en-US" dirty="0"/>
          </a:p>
          <a:p>
            <a:r>
              <a:rPr lang="en-US" dirty="0" smtClean="0"/>
              <a:t>They are all related, though, and they’re all directed at the scribes and Pharisees as well</a:t>
            </a:r>
          </a:p>
        </p:txBody>
      </p:sp>
    </p:spTree>
    <p:extLst>
      <p:ext uri="{BB962C8B-B14F-4D97-AF65-F5344CB8AC3E}">
        <p14:creationId xmlns:p14="http://schemas.microsoft.com/office/powerpoint/2010/main" val="64305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Treasure in Heaven (Matthew 6:19-24)</a:t>
            </a:r>
            <a:endParaRPr lang="en-US" dirty="0"/>
          </a:p>
        </p:txBody>
      </p:sp>
      <p:sp>
        <p:nvSpPr>
          <p:cNvPr id="14" name="Content Placeholder 13"/>
          <p:cNvSpPr>
            <a:spLocks noGrp="1"/>
          </p:cNvSpPr>
          <p:nvPr>
            <p:ph idx="1"/>
          </p:nvPr>
        </p:nvSpPr>
        <p:spPr/>
        <p:txBody>
          <a:bodyPr>
            <a:noAutofit/>
          </a:bodyPr>
          <a:lstStyle/>
          <a:p>
            <a:r>
              <a:rPr lang="en-US" dirty="0" smtClean="0"/>
              <a:t>Is </a:t>
            </a:r>
            <a:r>
              <a:rPr lang="en-US" dirty="0"/>
              <a:t>this “treasure in heaven” discussion a hyperbolic one or a literal physical vs. spiritual </a:t>
            </a:r>
            <a:r>
              <a:rPr lang="en-US" dirty="0" smtClean="0"/>
              <a:t>treasure and so Jesus has moved to another topic discussion?</a:t>
            </a:r>
            <a:endParaRPr lang="en-US" dirty="0"/>
          </a:p>
          <a:p>
            <a:endParaRPr lang="en-US" sz="2000" dirty="0"/>
          </a:p>
          <a:p>
            <a:r>
              <a:rPr lang="en-US" dirty="0" smtClean="0"/>
              <a:t>I see it as yet another way Jesus draws a distinct “line in the sand” between how the scribes and Pharisees approach life and how God intends things to be</a:t>
            </a:r>
          </a:p>
          <a:p>
            <a:endParaRPr lang="en-US" sz="2000" dirty="0"/>
          </a:p>
          <a:p>
            <a:r>
              <a:rPr lang="en-US" dirty="0" smtClean="0"/>
              <a:t>God rewards those who aren’t hypocrites, and that’s how to earn treasure in heaven (where God rewards His people)</a:t>
            </a:r>
          </a:p>
          <a:p>
            <a:endParaRPr lang="en-US" dirty="0"/>
          </a:p>
        </p:txBody>
      </p:sp>
    </p:spTree>
    <p:extLst>
      <p:ext uri="{BB962C8B-B14F-4D97-AF65-F5344CB8AC3E}">
        <p14:creationId xmlns:p14="http://schemas.microsoft.com/office/powerpoint/2010/main" val="4136668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Treasure in Heaven (Matthew 6:19-24)</a:t>
            </a:r>
            <a:endParaRPr lang="en-US" dirty="0"/>
          </a:p>
        </p:txBody>
      </p:sp>
      <p:sp>
        <p:nvSpPr>
          <p:cNvPr id="14" name="Content Placeholder 13"/>
          <p:cNvSpPr>
            <a:spLocks noGrp="1"/>
          </p:cNvSpPr>
          <p:nvPr>
            <p:ph idx="1"/>
          </p:nvPr>
        </p:nvSpPr>
        <p:spPr/>
        <p:txBody>
          <a:bodyPr>
            <a:noAutofit/>
          </a:bodyPr>
          <a:lstStyle/>
          <a:p>
            <a:r>
              <a:rPr lang="en-US" dirty="0" smtClean="0"/>
              <a:t>Treasure on earth</a:t>
            </a:r>
          </a:p>
          <a:p>
            <a:pPr lvl="1"/>
            <a:r>
              <a:rPr lang="en-US" dirty="0" smtClean="0"/>
              <a:t>Moths and rust destroy</a:t>
            </a:r>
          </a:p>
          <a:p>
            <a:pPr lvl="1"/>
            <a:r>
              <a:rPr lang="en-US" dirty="0" smtClean="0"/>
              <a:t>Thieves steal</a:t>
            </a:r>
          </a:p>
          <a:p>
            <a:pPr lvl="1"/>
            <a:endParaRPr lang="en-US" dirty="0"/>
          </a:p>
          <a:p>
            <a:pPr lvl="1"/>
            <a:r>
              <a:rPr lang="en-US" dirty="0" smtClean="0"/>
              <a:t>Anything the world considers valuable; not just money or things</a:t>
            </a:r>
          </a:p>
          <a:p>
            <a:pPr lvl="2"/>
            <a:r>
              <a:rPr lang="en-US" dirty="0" smtClean="0"/>
              <a:t>Also prestige, power, influence</a:t>
            </a:r>
          </a:p>
          <a:p>
            <a:pPr lvl="2"/>
            <a:endParaRPr lang="en-US" dirty="0"/>
          </a:p>
          <a:p>
            <a:r>
              <a:rPr lang="en-US" dirty="0" smtClean="0"/>
              <a:t>Treasure in Heaven</a:t>
            </a:r>
          </a:p>
          <a:p>
            <a:pPr lvl="1"/>
            <a:r>
              <a:rPr lang="en-US" dirty="0" smtClean="0"/>
              <a:t>Nothing can destroy it or steal it</a:t>
            </a:r>
          </a:p>
          <a:p>
            <a:pPr lvl="1"/>
            <a:endParaRPr lang="en-US" dirty="0"/>
          </a:p>
          <a:p>
            <a:pPr lvl="1"/>
            <a:r>
              <a:rPr lang="en-US" dirty="0" smtClean="0"/>
              <a:t>Spiritual blessings</a:t>
            </a:r>
            <a:endParaRPr lang="en-US" dirty="0"/>
          </a:p>
        </p:txBody>
      </p:sp>
    </p:spTree>
    <p:extLst>
      <p:ext uri="{BB962C8B-B14F-4D97-AF65-F5344CB8AC3E}">
        <p14:creationId xmlns:p14="http://schemas.microsoft.com/office/powerpoint/2010/main" val="3186541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Foretelling Jesus’s Birth (Matthew 1:18-25)</a:t>
            </a:r>
          </a:p>
        </p:txBody>
      </p:sp>
      <p:sp>
        <p:nvSpPr>
          <p:cNvPr id="3" name="Content Placeholder 2"/>
          <p:cNvSpPr>
            <a:spLocks noGrp="1"/>
          </p:cNvSpPr>
          <p:nvPr>
            <p:ph idx="1"/>
          </p:nvPr>
        </p:nvSpPr>
        <p:spPr/>
        <p:txBody>
          <a:bodyPr>
            <a:normAutofit/>
          </a:bodyPr>
          <a:lstStyle/>
          <a:p>
            <a:r>
              <a:rPr lang="en-US" dirty="0" smtClean="0"/>
              <a:t>After his dream, Joseph goes through with marrying Mary</a:t>
            </a:r>
          </a:p>
          <a:p>
            <a:r>
              <a:rPr lang="en-US" dirty="0" smtClean="0"/>
              <a:t>Because it was known that Mary was pregnant, Jewish society would see this as an admission by Joseph that the baby was his and they’d had relations before being formally married</a:t>
            </a:r>
          </a:p>
          <a:p>
            <a:pPr lvl="1"/>
            <a:r>
              <a:rPr lang="en-US" dirty="0" smtClean="0"/>
              <a:t>And that’s exactly what happened (Matthew 13:55)</a:t>
            </a:r>
          </a:p>
          <a:p>
            <a:endParaRPr lang="en-US" dirty="0"/>
          </a:p>
        </p:txBody>
      </p:sp>
    </p:spTree>
    <p:extLst>
      <p:ext uri="{BB962C8B-B14F-4D97-AF65-F5344CB8AC3E}">
        <p14:creationId xmlns:p14="http://schemas.microsoft.com/office/powerpoint/2010/main" val="61465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Treasure in Heaven (Matthew 6:19-24)</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“Where your treasure is, there your heart will be also”</a:t>
            </a:r>
          </a:p>
          <a:p>
            <a:endParaRPr lang="en-US" dirty="0"/>
          </a:p>
          <a:p>
            <a:r>
              <a:rPr lang="en-US" dirty="0" smtClean="0"/>
              <a:t>Why?</a:t>
            </a:r>
          </a:p>
          <a:p>
            <a:endParaRPr lang="en-US" dirty="0"/>
          </a:p>
          <a:p>
            <a:r>
              <a:rPr lang="en-US" dirty="0" smtClean="0"/>
              <a:t>What does this mean?</a:t>
            </a:r>
            <a:endParaRPr lang="en-US" dirty="0"/>
          </a:p>
        </p:txBody>
      </p:sp>
    </p:spTree>
    <p:extLst>
      <p:ext uri="{BB962C8B-B14F-4D97-AF65-F5344CB8AC3E}">
        <p14:creationId xmlns:p14="http://schemas.microsoft.com/office/powerpoint/2010/main" val="163925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eyes is a lamp (Matthew 6:22-23)</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Jesus moves into another topic just a few verses later by saying that the eye is the lamp of the body</a:t>
            </a:r>
          </a:p>
          <a:p>
            <a:pPr lvl="1"/>
            <a:r>
              <a:rPr lang="en-US" dirty="0" smtClean="0"/>
              <a:t>An interesting view of sight</a:t>
            </a:r>
          </a:p>
          <a:p>
            <a:pPr lvl="1"/>
            <a:endParaRPr lang="en-US" dirty="0"/>
          </a:p>
          <a:p>
            <a:r>
              <a:rPr lang="en-US" dirty="0" smtClean="0"/>
              <a:t>If your eye is clear (or healthy) then the light comes in</a:t>
            </a:r>
          </a:p>
          <a:p>
            <a:r>
              <a:rPr lang="en-US" dirty="0" smtClean="0"/>
              <a:t>If your eye is bad (or evil) then no light comes in and you have darkness inside of you</a:t>
            </a:r>
          </a:p>
          <a:p>
            <a:endParaRPr lang="en-US" dirty="0"/>
          </a:p>
          <a:p>
            <a:r>
              <a:rPr lang="en-US" dirty="0" smtClean="0"/>
              <a:t>What’s this got to do with anything else?</a:t>
            </a:r>
          </a:p>
        </p:txBody>
      </p:sp>
    </p:spTree>
    <p:extLst>
      <p:ext uri="{BB962C8B-B14F-4D97-AF65-F5344CB8AC3E}">
        <p14:creationId xmlns:p14="http://schemas.microsoft.com/office/powerpoint/2010/main" val="150430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eyes is a lamp (Matthew 6:22-23)</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This is all about the duality that we have to choose from</a:t>
            </a:r>
          </a:p>
          <a:p>
            <a:endParaRPr lang="en-US" dirty="0"/>
          </a:p>
          <a:p>
            <a:r>
              <a:rPr lang="en-US" dirty="0" smtClean="0"/>
              <a:t>Either we can be light or dark; good or bad; worldly or Godly</a:t>
            </a:r>
          </a:p>
          <a:p>
            <a:endParaRPr lang="en-US" dirty="0"/>
          </a:p>
          <a:p>
            <a:r>
              <a:rPr lang="en-US" dirty="0" smtClean="0"/>
              <a:t>The scribes and Pharisees, despite everyone thinking they were righteous and Godly, were the opposite – they were not seeing anything and no light was getting in</a:t>
            </a:r>
          </a:p>
        </p:txBody>
      </p:sp>
    </p:spTree>
    <p:extLst>
      <p:ext uri="{BB962C8B-B14F-4D97-AF65-F5344CB8AC3E}">
        <p14:creationId xmlns:p14="http://schemas.microsoft.com/office/powerpoint/2010/main" val="237558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Serving two masters (Matthew 6:24)</a:t>
            </a:r>
            <a:endParaRPr lang="en-US" dirty="0"/>
          </a:p>
        </p:txBody>
      </p:sp>
      <p:sp>
        <p:nvSpPr>
          <p:cNvPr id="14" name="Content Placeholder 13"/>
          <p:cNvSpPr>
            <a:spLocks noGrp="1"/>
          </p:cNvSpPr>
          <p:nvPr>
            <p:ph idx="1"/>
          </p:nvPr>
        </p:nvSpPr>
        <p:spPr/>
        <p:txBody>
          <a:bodyPr>
            <a:noAutofit/>
          </a:bodyPr>
          <a:lstStyle/>
          <a:p>
            <a:r>
              <a:rPr lang="en-US" dirty="0" smtClean="0"/>
              <a:t>Jesus summarizes this entire diatribe against the scribes and Pharisees by saying that you can’t serve two masters</a:t>
            </a:r>
          </a:p>
          <a:p>
            <a:pPr lvl="1"/>
            <a:r>
              <a:rPr lang="en-US" dirty="0" smtClean="0"/>
              <a:t>He mentions God and wealth</a:t>
            </a:r>
          </a:p>
          <a:p>
            <a:pPr lvl="1"/>
            <a:r>
              <a:rPr lang="en-US" dirty="0" smtClean="0"/>
              <a:t>Of course, you can replace “wealth” with anything</a:t>
            </a:r>
            <a:endParaRPr lang="en-US" dirty="0"/>
          </a:p>
          <a:p>
            <a:endParaRPr lang="en-US" sz="2000" dirty="0"/>
          </a:p>
          <a:p>
            <a:r>
              <a:rPr lang="en-US" dirty="0"/>
              <a:t>In fact, the Pharisees problem wasn’t serving wealth, but rather serving self</a:t>
            </a:r>
          </a:p>
          <a:p>
            <a:pPr lvl="1"/>
            <a:r>
              <a:rPr lang="en-US" smtClean="0"/>
              <a:t>For </a:t>
            </a:r>
            <a:r>
              <a:rPr lang="en-US" dirty="0"/>
              <a:t>them, it was a matter of choosing Godly ways to serve self so they appeared righteous, even though they were far from it</a:t>
            </a:r>
          </a:p>
          <a:p>
            <a:endParaRPr lang="en-US" dirty="0" smtClean="0"/>
          </a:p>
        </p:txBody>
      </p:sp>
    </p:spTree>
    <p:extLst>
      <p:ext uri="{BB962C8B-B14F-4D97-AF65-F5344CB8AC3E}">
        <p14:creationId xmlns:p14="http://schemas.microsoft.com/office/powerpoint/2010/main" val="199305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Jesus’ next topic is anxiety</a:t>
            </a:r>
          </a:p>
          <a:p>
            <a:endParaRPr lang="en-US" dirty="0"/>
          </a:p>
          <a:p>
            <a:r>
              <a:rPr lang="en-US" dirty="0" smtClean="0"/>
              <a:t>He starts out by saying, “For this reason …”</a:t>
            </a:r>
          </a:p>
          <a:p>
            <a:pPr lvl="1"/>
            <a:r>
              <a:rPr lang="en-US" dirty="0" smtClean="0"/>
              <a:t>What’s the “this” he’s talking about?</a:t>
            </a:r>
          </a:p>
          <a:p>
            <a:pPr lvl="1"/>
            <a:endParaRPr lang="en-US" dirty="0"/>
          </a:p>
          <a:p>
            <a:pPr lvl="1"/>
            <a:r>
              <a:rPr lang="en-US" dirty="0" smtClean="0"/>
              <a:t>Vs. 24 – “You can’t serve both God and wealth.”</a:t>
            </a:r>
          </a:p>
          <a:p>
            <a:endParaRPr lang="en-US" dirty="0"/>
          </a:p>
          <a:p>
            <a:r>
              <a:rPr lang="en-US" dirty="0" smtClean="0"/>
              <a:t>There’s a natural bridge between these two topics</a:t>
            </a:r>
          </a:p>
          <a:p>
            <a:pPr lvl="1"/>
            <a:r>
              <a:rPr lang="en-US" dirty="0" smtClean="0"/>
              <a:t>We need money to survive, but we must also trust God</a:t>
            </a:r>
          </a:p>
        </p:txBody>
      </p:sp>
    </p:spTree>
    <p:extLst>
      <p:ext uri="{BB962C8B-B14F-4D97-AF65-F5344CB8AC3E}">
        <p14:creationId xmlns:p14="http://schemas.microsoft.com/office/powerpoint/2010/main" val="47912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His first point is that, yes, we need food and clothing, but that’s not all our life and bodies are</a:t>
            </a:r>
          </a:p>
          <a:p>
            <a:pPr lvl="1"/>
            <a:r>
              <a:rPr lang="en-US" dirty="0" smtClean="0"/>
              <a:t>What else is included in this?</a:t>
            </a:r>
            <a:endParaRPr lang="en-US" dirty="0"/>
          </a:p>
          <a:p>
            <a:pPr lvl="1"/>
            <a:r>
              <a:rPr lang="en-US" dirty="0" smtClean="0"/>
              <a:t>We can answer that question by looking at the examples </a:t>
            </a:r>
            <a:r>
              <a:rPr lang="en-US" dirty="0"/>
              <a:t>H</a:t>
            </a:r>
            <a:r>
              <a:rPr lang="en-US" dirty="0" smtClean="0"/>
              <a:t>e gives</a:t>
            </a:r>
          </a:p>
          <a:p>
            <a:endParaRPr lang="en-US" dirty="0"/>
          </a:p>
          <a:p>
            <a:r>
              <a:rPr lang="en-US" dirty="0" smtClean="0"/>
              <a:t>Example 1: birds don’t sow or reap, but they find the food they need to eat</a:t>
            </a:r>
          </a:p>
          <a:p>
            <a:pPr lvl="1"/>
            <a:r>
              <a:rPr lang="en-US" dirty="0" smtClean="0"/>
              <a:t>This addresses our drive to serve money to buy food</a:t>
            </a:r>
          </a:p>
          <a:p>
            <a:pPr lvl="1"/>
            <a:r>
              <a:rPr lang="en-US" dirty="0" smtClean="0"/>
              <a:t>An ever-present issue in that time</a:t>
            </a:r>
          </a:p>
        </p:txBody>
      </p:sp>
    </p:spTree>
    <p:extLst>
      <p:ext uri="{BB962C8B-B14F-4D97-AF65-F5344CB8AC3E}">
        <p14:creationId xmlns:p14="http://schemas.microsoft.com/office/powerpoint/2010/main" val="4222886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Vs. 27 – “And who of you being worried can add a single hour to his life?”</a:t>
            </a:r>
          </a:p>
          <a:p>
            <a:pPr lvl="1"/>
            <a:r>
              <a:rPr lang="en-US" dirty="0" smtClean="0"/>
              <a:t>Scientific studies show that worry actually kills you faster due to the stress it puts on the body</a:t>
            </a:r>
          </a:p>
          <a:p>
            <a:pPr lvl="1"/>
            <a:endParaRPr lang="en-US" dirty="0"/>
          </a:p>
          <a:p>
            <a:r>
              <a:rPr lang="en-US" dirty="0" smtClean="0"/>
              <a:t>Example 2: the lilies of the field are beautifully adorned, but they don’t toil or spin</a:t>
            </a:r>
          </a:p>
          <a:p>
            <a:pPr lvl="1"/>
            <a:r>
              <a:rPr lang="en-US" dirty="0" smtClean="0"/>
              <a:t>Plants live and die so quickly</a:t>
            </a:r>
          </a:p>
          <a:p>
            <a:pPr lvl="1"/>
            <a:r>
              <a:rPr lang="en-US" dirty="0" smtClean="0"/>
              <a:t>If God “dresses” them like that, He’ll also take care of you</a:t>
            </a:r>
          </a:p>
        </p:txBody>
      </p:sp>
    </p:spTree>
    <p:extLst>
      <p:ext uri="{BB962C8B-B14F-4D97-AF65-F5344CB8AC3E}">
        <p14:creationId xmlns:p14="http://schemas.microsoft.com/office/powerpoint/2010/main" val="39210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Vs. 30b – “You of little faith!”</a:t>
            </a:r>
          </a:p>
          <a:p>
            <a:pPr lvl="1"/>
            <a:r>
              <a:rPr lang="en-US" dirty="0" smtClean="0"/>
              <a:t>Why are we of little faith when we work to buy food and clothes?</a:t>
            </a:r>
          </a:p>
          <a:p>
            <a:pPr lvl="1"/>
            <a:r>
              <a:rPr lang="en-US" dirty="0" smtClean="0"/>
              <a:t>Is that even what Jesus means?</a:t>
            </a:r>
          </a:p>
          <a:p>
            <a:pPr lvl="1"/>
            <a:endParaRPr lang="en-US" dirty="0"/>
          </a:p>
          <a:p>
            <a:r>
              <a:rPr lang="en-US" dirty="0" smtClean="0"/>
              <a:t>The Gentiles seek after these things (food, clothing, other physical things) but God knows what you need</a:t>
            </a:r>
          </a:p>
          <a:p>
            <a:endParaRPr lang="en-US" dirty="0"/>
          </a:p>
          <a:p>
            <a:r>
              <a:rPr lang="en-US" dirty="0" smtClean="0"/>
              <a:t>Let’s circle back around to the question I asked to start</a:t>
            </a:r>
          </a:p>
        </p:txBody>
      </p:sp>
    </p:spTree>
    <p:extLst>
      <p:ext uri="{BB962C8B-B14F-4D97-AF65-F5344CB8AC3E}">
        <p14:creationId xmlns:p14="http://schemas.microsoft.com/office/powerpoint/2010/main" val="218028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Vs. 25 – “Life is more than food and the body more than clothing”</a:t>
            </a:r>
          </a:p>
          <a:p>
            <a:pPr lvl="1"/>
            <a:r>
              <a:rPr lang="en-US" dirty="0" smtClean="0"/>
              <a:t>What else is life besides food?</a:t>
            </a:r>
          </a:p>
          <a:p>
            <a:pPr lvl="1"/>
            <a:r>
              <a:rPr lang="en-US" dirty="0" smtClean="0"/>
              <a:t>What else is the body besides clothing?</a:t>
            </a:r>
          </a:p>
          <a:p>
            <a:pPr lvl="1"/>
            <a:endParaRPr lang="en-US" dirty="0"/>
          </a:p>
          <a:p>
            <a:r>
              <a:rPr lang="en-US" dirty="0" smtClean="0"/>
              <a:t>He answers this in vs. 33</a:t>
            </a:r>
          </a:p>
          <a:p>
            <a:pPr lvl="1"/>
            <a:r>
              <a:rPr lang="en-US" dirty="0" smtClean="0"/>
              <a:t>“Seek first His kingdom and His righteousness”</a:t>
            </a:r>
          </a:p>
          <a:p>
            <a:pPr lvl="1"/>
            <a:r>
              <a:rPr lang="en-US" dirty="0" smtClean="0"/>
              <a:t>Why?</a:t>
            </a:r>
          </a:p>
          <a:p>
            <a:pPr lvl="2"/>
            <a:r>
              <a:rPr lang="en-US" dirty="0" smtClean="0"/>
              <a:t>Because we can’t serve both God and wealth</a:t>
            </a:r>
          </a:p>
        </p:txBody>
      </p:sp>
    </p:spTree>
    <p:extLst>
      <p:ext uri="{BB962C8B-B14F-4D97-AF65-F5344CB8AC3E}">
        <p14:creationId xmlns:p14="http://schemas.microsoft.com/office/powerpoint/2010/main" val="372201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Don’t be anxious (Matthew 6:25-34)</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We need to pick between them</a:t>
            </a:r>
          </a:p>
          <a:p>
            <a:endParaRPr lang="en-US" dirty="0" smtClean="0"/>
          </a:p>
          <a:p>
            <a:r>
              <a:rPr lang="en-US" dirty="0" smtClean="0"/>
              <a:t>Jesus tells us here that we’ll get what we NEED either way</a:t>
            </a:r>
          </a:p>
          <a:p>
            <a:pPr lvl="1"/>
            <a:r>
              <a:rPr lang="en-US" dirty="0" smtClean="0"/>
              <a:t>Maybe not what we WANT if we serve God instead of wealth</a:t>
            </a:r>
          </a:p>
          <a:p>
            <a:pPr lvl="1"/>
            <a:r>
              <a:rPr lang="en-US" dirty="0" smtClean="0"/>
              <a:t>But God will take care of us</a:t>
            </a:r>
          </a:p>
          <a:p>
            <a:pPr lvl="1"/>
            <a:endParaRPr lang="en-US" dirty="0"/>
          </a:p>
          <a:p>
            <a:r>
              <a:rPr lang="en-US" dirty="0" smtClean="0"/>
              <a:t>Does this passage mean that we should never be anxious and never worry about anything?</a:t>
            </a:r>
          </a:p>
        </p:txBody>
      </p:sp>
    </p:spTree>
    <p:extLst>
      <p:ext uri="{BB962C8B-B14F-4D97-AF65-F5344CB8AC3E}">
        <p14:creationId xmlns:p14="http://schemas.microsoft.com/office/powerpoint/2010/main" val="294383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a:t>
            </a:r>
            <a:endParaRPr lang="en-US" sz="4000" dirty="0"/>
          </a:p>
        </p:txBody>
      </p:sp>
    </p:spTree>
    <p:extLst>
      <p:ext uri="{BB962C8B-B14F-4D97-AF65-F5344CB8AC3E}">
        <p14:creationId xmlns:p14="http://schemas.microsoft.com/office/powerpoint/2010/main" val="85380455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lstStyle/>
          <a:p>
            <a:r>
              <a:rPr lang="en-US" dirty="0" smtClean="0"/>
              <a:t>Chapter 7</a:t>
            </a:r>
            <a:endParaRPr lang="en-US" dirty="0"/>
          </a:p>
        </p:txBody>
      </p:sp>
    </p:spTree>
    <p:extLst>
      <p:ext uri="{BB962C8B-B14F-4D97-AF65-F5344CB8AC3E}">
        <p14:creationId xmlns:p14="http://schemas.microsoft.com/office/powerpoint/2010/main" val="260188438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After talking about anxiety and trusting that God will provide, Jesus moves into judging others</a:t>
            </a:r>
          </a:p>
          <a:p>
            <a:endParaRPr lang="en-US" dirty="0" smtClean="0"/>
          </a:p>
          <a:p>
            <a:r>
              <a:rPr lang="en-US" dirty="0" smtClean="0"/>
              <a:t>Seems to move into another subject entirely</a:t>
            </a:r>
            <a:endParaRPr lang="en-US" dirty="0"/>
          </a:p>
          <a:p>
            <a:pPr lvl="1"/>
            <a:r>
              <a:rPr lang="en-US" dirty="0" smtClean="0"/>
              <a:t>However, we can see from vs. 5 that He’s still at least cursorily referring to hypocrites, as he did in Matthew 6:1-18</a:t>
            </a:r>
          </a:p>
          <a:p>
            <a:endParaRPr lang="en-US" dirty="0"/>
          </a:p>
          <a:p>
            <a:endParaRPr lang="en-US" dirty="0" smtClean="0"/>
          </a:p>
        </p:txBody>
      </p:sp>
    </p:spTree>
    <p:extLst>
      <p:ext uri="{BB962C8B-B14F-4D97-AF65-F5344CB8AC3E}">
        <p14:creationId xmlns:p14="http://schemas.microsoft.com/office/powerpoint/2010/main" val="49101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Vs. 1 – “Do not judge so you won’t be judged”</a:t>
            </a:r>
          </a:p>
          <a:p>
            <a:pPr lvl="1"/>
            <a:r>
              <a:rPr lang="en-US" dirty="0"/>
              <a:t>That’s where people usually stop</a:t>
            </a:r>
          </a:p>
          <a:p>
            <a:pPr lvl="2"/>
            <a:r>
              <a:rPr lang="en-US" dirty="0" smtClean="0"/>
              <a:t>“Who are you to judge me?”</a:t>
            </a:r>
          </a:p>
          <a:p>
            <a:pPr lvl="2"/>
            <a:r>
              <a:rPr lang="en-US" dirty="0" smtClean="0"/>
              <a:t>“You don’t know me!”</a:t>
            </a:r>
          </a:p>
          <a:p>
            <a:pPr lvl="1"/>
            <a:endParaRPr lang="en-US" dirty="0"/>
          </a:p>
          <a:p>
            <a:r>
              <a:rPr lang="en-US" dirty="0" smtClean="0"/>
              <a:t>Jesus qualifies this in the very next verse</a:t>
            </a:r>
          </a:p>
          <a:p>
            <a:pPr lvl="1"/>
            <a:r>
              <a:rPr lang="en-US" dirty="0" smtClean="0"/>
              <a:t>Vs. 2 – “For in the way you judge, you will be judged; and by your standard of measure, it will be measured to you.”</a:t>
            </a:r>
            <a:endParaRPr lang="en-US" dirty="0"/>
          </a:p>
          <a:p>
            <a:endParaRPr lang="en-US" dirty="0" smtClean="0"/>
          </a:p>
          <a:p>
            <a:r>
              <a:rPr lang="en-US" dirty="0" smtClean="0"/>
              <a:t>What does this add to the first verse?</a:t>
            </a:r>
          </a:p>
        </p:txBody>
      </p:sp>
    </p:spTree>
    <p:extLst>
      <p:ext uri="{BB962C8B-B14F-4D97-AF65-F5344CB8AC3E}">
        <p14:creationId xmlns:p14="http://schemas.microsoft.com/office/powerpoint/2010/main" val="291271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a:xfrm>
            <a:off x="990600" y="990600"/>
            <a:ext cx="6781800" cy="5562601"/>
          </a:xfrm>
        </p:spPr>
        <p:txBody>
          <a:bodyPr>
            <a:noAutofit/>
          </a:bodyPr>
          <a:lstStyle/>
          <a:p>
            <a:endParaRPr lang="en-US" dirty="0"/>
          </a:p>
          <a:p>
            <a:r>
              <a:rPr lang="en-US" dirty="0" smtClean="0"/>
              <a:t>The “standard of measure” is a term we still use today, but not very often</a:t>
            </a:r>
          </a:p>
          <a:p>
            <a:pPr lvl="1"/>
            <a:r>
              <a:rPr lang="en-US" dirty="0" smtClean="0"/>
              <a:t>If you go to a gas station, on the pump somewhere there’s a sticker that looks like this</a:t>
            </a:r>
            <a:endParaRPr lang="en-US" dirty="0"/>
          </a:p>
          <a:p>
            <a:pPr lvl="1"/>
            <a:r>
              <a:rPr lang="en-US" dirty="0" smtClean="0"/>
              <a:t>Notice the name of the state department</a:t>
            </a:r>
          </a:p>
          <a:p>
            <a:pPr lvl="1"/>
            <a:r>
              <a:rPr lang="en-US" dirty="0" smtClean="0"/>
              <a:t>Arizona has a set of “standards of measure” of what 1 gallon is, what 1 pound or gram is, etc.</a:t>
            </a:r>
          </a:p>
        </p:txBody>
      </p:sp>
      <p:pic>
        <p:nvPicPr>
          <p:cNvPr id="2" name="Picture 1"/>
          <p:cNvPicPr>
            <a:picLocks noChangeAspect="1"/>
          </p:cNvPicPr>
          <p:nvPr/>
        </p:nvPicPr>
        <p:blipFill rotWithShape="1">
          <a:blip r:embed="rId2"/>
          <a:srcRect t="7886" r="64789" b="22255"/>
          <a:stretch/>
        </p:blipFill>
        <p:spPr>
          <a:xfrm>
            <a:off x="7924800" y="1143000"/>
            <a:ext cx="4064444" cy="5039913"/>
          </a:xfrm>
          <a:prstGeom prst="rect">
            <a:avLst/>
          </a:prstGeom>
        </p:spPr>
      </p:pic>
    </p:spTree>
    <p:extLst>
      <p:ext uri="{BB962C8B-B14F-4D97-AF65-F5344CB8AC3E}">
        <p14:creationId xmlns:p14="http://schemas.microsoft.com/office/powerpoint/2010/main" val="34094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Why does that matter?</a:t>
            </a:r>
          </a:p>
          <a:p>
            <a:pPr lvl="1"/>
            <a:r>
              <a:rPr lang="en-US" dirty="0" smtClean="0"/>
              <a:t>Luke 6:37-38 – Luke’s “version” of the Sermon on the Mount explains it a bit better</a:t>
            </a:r>
          </a:p>
          <a:p>
            <a:pPr lvl="1"/>
            <a:endParaRPr lang="en-US" dirty="0"/>
          </a:p>
          <a:p>
            <a:r>
              <a:rPr lang="en-US" dirty="0" smtClean="0"/>
              <a:t>If we use a “standard of measure” that isn’t true, then Jesus is saying that the same crooked standard of measure will be used against us as well</a:t>
            </a:r>
          </a:p>
          <a:p>
            <a:endParaRPr lang="en-US" dirty="0"/>
          </a:p>
          <a:p>
            <a:r>
              <a:rPr lang="en-US" dirty="0" smtClean="0"/>
              <a:t>This was very common practice by merchants, especially those in the Temple selling to visiting Jews</a:t>
            </a:r>
          </a:p>
        </p:txBody>
      </p:sp>
    </p:spTree>
    <p:extLst>
      <p:ext uri="{BB962C8B-B14F-4D97-AF65-F5344CB8AC3E}">
        <p14:creationId xmlns:p14="http://schemas.microsoft.com/office/powerpoint/2010/main" val="140603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Jesus is taking this very concrete idea and applying it to a spiritual principle</a:t>
            </a:r>
          </a:p>
          <a:p>
            <a:pPr lvl="1"/>
            <a:r>
              <a:rPr lang="en-US" dirty="0" smtClean="0"/>
              <a:t>If we use a crooked standard to judge someone, then that same standard will be used against us</a:t>
            </a:r>
          </a:p>
          <a:p>
            <a:endParaRPr lang="en-US" dirty="0"/>
          </a:p>
          <a:p>
            <a:r>
              <a:rPr lang="en-US" dirty="0" smtClean="0"/>
              <a:t>We’d better make sure we’re using a “fair” standard then</a:t>
            </a:r>
          </a:p>
          <a:p>
            <a:pPr lvl="1"/>
            <a:r>
              <a:rPr lang="en-US" dirty="0" smtClean="0"/>
              <a:t>I wonder where we could get one of those …</a:t>
            </a:r>
          </a:p>
        </p:txBody>
      </p:sp>
    </p:spTree>
    <p:extLst>
      <p:ext uri="{BB962C8B-B14F-4D97-AF65-F5344CB8AC3E}">
        <p14:creationId xmlns:p14="http://schemas.microsoft.com/office/powerpoint/2010/main" val="295167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Jesus really isn’t saying we can’t judge other people</a:t>
            </a:r>
          </a:p>
          <a:p>
            <a:r>
              <a:rPr lang="en-US" dirty="0" smtClean="0"/>
              <a:t>God CALLS us to make judgements all the time!</a:t>
            </a:r>
          </a:p>
          <a:p>
            <a:pPr lvl="1"/>
            <a:r>
              <a:rPr lang="en-US" dirty="0" smtClean="0"/>
              <a:t>1 John 4:1</a:t>
            </a:r>
          </a:p>
          <a:p>
            <a:pPr lvl="1"/>
            <a:r>
              <a:rPr lang="en-US" dirty="0" smtClean="0"/>
              <a:t>Revelation 2:2</a:t>
            </a:r>
          </a:p>
          <a:p>
            <a:pPr lvl="1"/>
            <a:r>
              <a:rPr lang="en-US" dirty="0" smtClean="0"/>
              <a:t>Philippians 3:2</a:t>
            </a:r>
          </a:p>
          <a:p>
            <a:pPr lvl="1"/>
            <a:r>
              <a:rPr lang="en-US" dirty="0" smtClean="0"/>
              <a:t>2 Timothy 2:14-15</a:t>
            </a:r>
          </a:p>
          <a:p>
            <a:pPr lvl="1"/>
            <a:endParaRPr lang="en-US" dirty="0"/>
          </a:p>
          <a:p>
            <a:r>
              <a:rPr lang="en-US" dirty="0" smtClean="0"/>
              <a:t>It’s not a matter of judging, but what standard we are using to judge</a:t>
            </a:r>
          </a:p>
        </p:txBody>
      </p:sp>
    </p:spTree>
    <p:extLst>
      <p:ext uri="{BB962C8B-B14F-4D97-AF65-F5344CB8AC3E}">
        <p14:creationId xmlns:p14="http://schemas.microsoft.com/office/powerpoint/2010/main" val="395528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Jesus then uses another ridiculous, but concrete example (or maybe I should say wood example) to get His point across</a:t>
            </a:r>
          </a:p>
          <a:p>
            <a:endParaRPr lang="en-US" dirty="0"/>
          </a:p>
          <a:p>
            <a:r>
              <a:rPr lang="en-US" dirty="0" smtClean="0"/>
              <a:t>Your brother has a speck in his eye, but you have a beam or log in your own</a:t>
            </a:r>
          </a:p>
          <a:p>
            <a:pPr lvl="1"/>
            <a:r>
              <a:rPr lang="en-US" dirty="0" smtClean="0"/>
              <a:t>“Hey!  You’re being a bad boy for driving too fast!”</a:t>
            </a:r>
          </a:p>
          <a:p>
            <a:pPr lvl="1"/>
            <a:r>
              <a:rPr lang="en-US" dirty="0" smtClean="0"/>
              <a:t>“I never thought you’d notice because you’re robbing banks and beating up old ladies for their lunch money.”</a:t>
            </a:r>
          </a:p>
        </p:txBody>
      </p:sp>
    </p:spTree>
    <p:extLst>
      <p:ext uri="{BB962C8B-B14F-4D97-AF65-F5344CB8AC3E}">
        <p14:creationId xmlns:p14="http://schemas.microsoft.com/office/powerpoint/2010/main" val="115319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If we are going to take someone to task about something, we’d better</a:t>
            </a:r>
          </a:p>
          <a:p>
            <a:pPr lvl="1"/>
            <a:r>
              <a:rPr lang="en-US" dirty="0" smtClean="0"/>
              <a:t>Make sure our own house is in order; 	and/or</a:t>
            </a:r>
          </a:p>
          <a:p>
            <a:pPr lvl="1"/>
            <a:r>
              <a:rPr lang="en-US" dirty="0" smtClean="0"/>
              <a:t>Take book, chapter, and verse to them from God’s Word</a:t>
            </a:r>
          </a:p>
          <a:p>
            <a:pPr lvl="1"/>
            <a:endParaRPr lang="en-US" dirty="0"/>
          </a:p>
          <a:p>
            <a:r>
              <a:rPr lang="en-US" dirty="0" smtClean="0"/>
              <a:t>What does vs. 6 have to do with this?</a:t>
            </a:r>
          </a:p>
          <a:p>
            <a:pPr lvl="1"/>
            <a:r>
              <a:rPr lang="en-US" dirty="0" smtClean="0"/>
              <a:t>"Do </a:t>
            </a:r>
            <a:r>
              <a:rPr lang="en-US" dirty="0"/>
              <a:t>not give what is holy to dogs, and do not throw your pearls before swine, or they will trample them under their feet, and turn and tear you to pieces.  </a:t>
            </a:r>
          </a:p>
          <a:p>
            <a:pPr lvl="1"/>
            <a:endParaRPr lang="en-US" dirty="0" smtClean="0"/>
          </a:p>
        </p:txBody>
      </p:sp>
    </p:spTree>
    <p:extLst>
      <p:ext uri="{BB962C8B-B14F-4D97-AF65-F5344CB8AC3E}">
        <p14:creationId xmlns:p14="http://schemas.microsoft.com/office/powerpoint/2010/main" val="114261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Judging others (Matthew 7:1-6)</a:t>
            </a:r>
            <a:endParaRPr lang="en-US" dirty="0"/>
          </a:p>
        </p:txBody>
      </p:sp>
      <p:sp>
        <p:nvSpPr>
          <p:cNvPr id="14" name="Content Placeholder 13"/>
          <p:cNvSpPr>
            <a:spLocks noGrp="1"/>
          </p:cNvSpPr>
          <p:nvPr>
            <p:ph idx="1"/>
          </p:nvPr>
        </p:nvSpPr>
        <p:spPr/>
        <p:txBody>
          <a:bodyPr>
            <a:noAutofit/>
          </a:bodyPr>
          <a:lstStyle/>
          <a:p>
            <a:endParaRPr lang="en-US" dirty="0"/>
          </a:p>
          <a:p>
            <a:r>
              <a:rPr lang="en-US" dirty="0" smtClean="0"/>
              <a:t>In verse 6, Jesus is calling for us to make a judgment!</a:t>
            </a:r>
          </a:p>
          <a:p>
            <a:endParaRPr lang="en-US" dirty="0"/>
          </a:p>
          <a:p>
            <a:r>
              <a:rPr lang="en-US" dirty="0" smtClean="0"/>
              <a:t>Don’t give holy, precious things to dogs and swine</a:t>
            </a:r>
          </a:p>
          <a:p>
            <a:pPr lvl="1"/>
            <a:r>
              <a:rPr lang="en-US" dirty="0" smtClean="0"/>
              <a:t>Who are dogs and swine?</a:t>
            </a:r>
          </a:p>
          <a:p>
            <a:pPr lvl="1"/>
            <a:endParaRPr lang="en-US" dirty="0"/>
          </a:p>
          <a:p>
            <a:pPr lvl="1"/>
            <a:r>
              <a:rPr lang="en-US" dirty="0" smtClean="0"/>
              <a:t>I think it’s people who have already turned their back on the gospel message and are unrepentant</a:t>
            </a:r>
          </a:p>
          <a:p>
            <a:pPr lvl="2"/>
            <a:r>
              <a:rPr lang="en-US" dirty="0" smtClean="0"/>
              <a:t>Do we “waste” more time on them or try to keep hammering away?  It’s a judgment call, isn’t it?</a:t>
            </a:r>
          </a:p>
        </p:txBody>
      </p:sp>
    </p:spTree>
    <p:extLst>
      <p:ext uri="{BB962C8B-B14F-4D97-AF65-F5344CB8AC3E}">
        <p14:creationId xmlns:p14="http://schemas.microsoft.com/office/powerpoint/2010/main" val="2351841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Visit from the Magi </a:t>
            </a:r>
            <a:r>
              <a:rPr lang="en-US" dirty="0" smtClean="0"/>
              <a:t>(Matthew </a:t>
            </a:r>
            <a:r>
              <a:rPr lang="en-US" dirty="0"/>
              <a:t>2:1-12)</a:t>
            </a:r>
          </a:p>
        </p:txBody>
      </p:sp>
      <p:sp>
        <p:nvSpPr>
          <p:cNvPr id="3" name="Content Placeholder 2"/>
          <p:cNvSpPr>
            <a:spLocks noGrp="1"/>
          </p:cNvSpPr>
          <p:nvPr>
            <p:ph idx="1"/>
          </p:nvPr>
        </p:nvSpPr>
        <p:spPr/>
        <p:txBody>
          <a:bodyPr/>
          <a:lstStyle/>
          <a:p>
            <a:r>
              <a:rPr lang="en-US" dirty="0" smtClean="0"/>
              <a:t>We jump straight to Jesus’s birth in Matthew</a:t>
            </a:r>
          </a:p>
          <a:p>
            <a:r>
              <a:rPr lang="en-US" dirty="0" smtClean="0"/>
              <a:t>Some magi (or wise men) show up at the gate of Jerusalem inquiring about the birth of the King of the Jews</a:t>
            </a:r>
          </a:p>
          <a:p>
            <a:pPr lvl="1"/>
            <a:r>
              <a:rPr lang="en-US" dirty="0" smtClean="0"/>
              <a:t>Magi were a caste of priests who studied astrology and magic</a:t>
            </a:r>
          </a:p>
          <a:p>
            <a:r>
              <a:rPr lang="en-US" dirty="0" smtClean="0"/>
              <a:t>Coming from the east meant Arabia, Babylon, Persia, or possibly India</a:t>
            </a:r>
          </a:p>
          <a:p>
            <a:pPr lvl="1"/>
            <a:r>
              <a:rPr lang="en-US" dirty="0" smtClean="0"/>
              <a:t>In other words, these are Gentiles</a:t>
            </a:r>
          </a:p>
          <a:p>
            <a:pPr lvl="1"/>
            <a:r>
              <a:rPr lang="en-US" dirty="0" smtClean="0"/>
              <a:t>Almost certainly more than 3 of them; a huge entourage is most likely, due to the distance they had to travel</a:t>
            </a:r>
          </a:p>
          <a:p>
            <a:r>
              <a:rPr lang="en-US" dirty="0" smtClean="0"/>
              <a:t>Say they’ve come to worship the king</a:t>
            </a:r>
          </a:p>
          <a:p>
            <a:pPr lvl="1"/>
            <a:r>
              <a:rPr lang="en-US" dirty="0" smtClean="0"/>
              <a:t>God uses their modern science to show the need to worship Jesus</a:t>
            </a:r>
            <a:endParaRPr lang="en-US" dirty="0"/>
          </a:p>
        </p:txBody>
      </p:sp>
    </p:spTree>
    <p:extLst>
      <p:ext uri="{BB962C8B-B14F-4D97-AF65-F5344CB8AC3E}">
        <p14:creationId xmlns:p14="http://schemas.microsoft.com/office/powerpoint/2010/main" val="224967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Jesus truly does finish up His discussion of the hypocrisy of the scribes and Pharisees with verse 6 and judging others</a:t>
            </a:r>
          </a:p>
          <a:p>
            <a:endParaRPr lang="en-US" sz="2000" dirty="0"/>
          </a:p>
          <a:p>
            <a:r>
              <a:rPr lang="en-US" dirty="0" smtClean="0"/>
              <a:t>He now switches topics completely and starts talking about God, the Kingdom (and Heaven), and what we should be basing our faith upon through the rest of the sermon</a:t>
            </a:r>
          </a:p>
          <a:p>
            <a:pPr lvl="1"/>
            <a:r>
              <a:rPr lang="en-US" dirty="0" smtClean="0"/>
              <a:t>While this isn’t about hypocrisy anymore, He still uses the scribes and Pharisees as a bad example of righteousness</a:t>
            </a:r>
            <a:endParaRPr lang="en-US" dirty="0"/>
          </a:p>
          <a:p>
            <a:endParaRPr lang="en-US" dirty="0" smtClean="0"/>
          </a:p>
        </p:txBody>
      </p:sp>
    </p:spTree>
    <p:extLst>
      <p:ext uri="{BB962C8B-B14F-4D97-AF65-F5344CB8AC3E}">
        <p14:creationId xmlns:p14="http://schemas.microsoft.com/office/powerpoint/2010/main" val="2433884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2000" dirty="0"/>
          </a:p>
          <a:p>
            <a:r>
              <a:rPr lang="en-US" dirty="0" smtClean="0"/>
              <a:t>In verse 7, He squares up on prayer again, though He never uses that word here</a:t>
            </a:r>
          </a:p>
          <a:p>
            <a:pPr lvl="1"/>
            <a:r>
              <a:rPr lang="en-US" dirty="0" smtClean="0"/>
              <a:t>In fact, Jesus uses this same series of examples in Luke 11:9-13 right after He talks about prayer</a:t>
            </a:r>
            <a:endParaRPr lang="en-US" dirty="0"/>
          </a:p>
          <a:p>
            <a:endParaRPr lang="en-US" dirty="0" smtClean="0"/>
          </a:p>
          <a:p>
            <a:r>
              <a:rPr lang="en-US" dirty="0" smtClean="0"/>
              <a:t>7 “Ask</a:t>
            </a:r>
            <a:r>
              <a:rPr lang="en-US" dirty="0"/>
              <a:t>, and it will be given to you; seek, and you will find; knock, and it will be opened to you</a:t>
            </a:r>
            <a:r>
              <a:rPr lang="en-US" dirty="0" smtClean="0"/>
              <a:t>.”</a:t>
            </a:r>
          </a:p>
          <a:p>
            <a:pPr lvl="1"/>
            <a:r>
              <a:rPr lang="en-US" dirty="0" smtClean="0"/>
              <a:t>Ask who?  What will be given?</a:t>
            </a:r>
          </a:p>
          <a:p>
            <a:pPr lvl="1"/>
            <a:r>
              <a:rPr lang="en-US" dirty="0" smtClean="0"/>
              <a:t>Seek what?  What will we find?</a:t>
            </a:r>
          </a:p>
          <a:p>
            <a:pPr lvl="1"/>
            <a:r>
              <a:rPr lang="en-US" dirty="0" smtClean="0"/>
              <a:t>Knock on what?  What will be opened?</a:t>
            </a:r>
            <a:endParaRPr lang="en-US" dirty="0"/>
          </a:p>
          <a:p>
            <a:endParaRPr lang="en-US" dirty="0"/>
          </a:p>
          <a:p>
            <a:endParaRPr lang="en-US" dirty="0" smtClean="0"/>
          </a:p>
        </p:txBody>
      </p:sp>
    </p:spTree>
    <p:extLst>
      <p:ext uri="{BB962C8B-B14F-4D97-AF65-F5344CB8AC3E}">
        <p14:creationId xmlns:p14="http://schemas.microsoft.com/office/powerpoint/2010/main" val="239352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600" dirty="0"/>
          </a:p>
          <a:p>
            <a:r>
              <a:rPr lang="en-US" dirty="0" smtClean="0"/>
              <a:t>If we ask God, we’ll get what we ask for</a:t>
            </a:r>
          </a:p>
          <a:p>
            <a:r>
              <a:rPr lang="en-US" dirty="0" smtClean="0"/>
              <a:t>If we seek for righteousness, we will find it</a:t>
            </a:r>
          </a:p>
          <a:p>
            <a:r>
              <a:rPr lang="en-US" dirty="0" smtClean="0"/>
              <a:t>If we knock on His door, then He will open it</a:t>
            </a:r>
          </a:p>
          <a:p>
            <a:endParaRPr lang="en-US" sz="1600" dirty="0"/>
          </a:p>
          <a:p>
            <a:r>
              <a:rPr lang="en-US" dirty="0" smtClean="0"/>
              <a:t>God will ALWAYS accept the person who diligently seeks Him and is obedient to do His will</a:t>
            </a:r>
          </a:p>
          <a:p>
            <a:pPr lvl="1"/>
            <a:r>
              <a:rPr lang="en-US" dirty="0" smtClean="0"/>
              <a:t>In contrast to the dogs and swine in Matthew 7:6, Jesus looks at someone here who CAN see the value in the holy things presented to him</a:t>
            </a:r>
          </a:p>
          <a:p>
            <a:endParaRPr lang="en-US" dirty="0"/>
          </a:p>
          <a:p>
            <a:endParaRPr lang="en-US" dirty="0"/>
          </a:p>
          <a:p>
            <a:endParaRPr lang="en-US" dirty="0"/>
          </a:p>
          <a:p>
            <a:endParaRPr lang="en-US" dirty="0" smtClean="0"/>
          </a:p>
        </p:txBody>
      </p:sp>
    </p:spTree>
    <p:extLst>
      <p:ext uri="{BB962C8B-B14F-4D97-AF65-F5344CB8AC3E}">
        <p14:creationId xmlns:p14="http://schemas.microsoft.com/office/powerpoint/2010/main" val="287961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600" dirty="0"/>
          </a:p>
          <a:p>
            <a:r>
              <a:rPr lang="en-US" dirty="0" smtClean="0"/>
              <a:t>In vs. 8, Jesus just restates what He said in vs. 7, but instead of commands (as in vs. 7), these are statements of fact</a:t>
            </a:r>
          </a:p>
          <a:p>
            <a:pPr lvl="1"/>
            <a:r>
              <a:rPr lang="en-US" dirty="0" smtClean="0"/>
              <a:t>Why should I ask things of God?</a:t>
            </a:r>
          </a:p>
          <a:p>
            <a:pPr lvl="2"/>
            <a:r>
              <a:rPr lang="en-US" dirty="0" smtClean="0"/>
              <a:t>Because He WILL give them to you</a:t>
            </a:r>
          </a:p>
          <a:p>
            <a:pPr lvl="1"/>
            <a:r>
              <a:rPr lang="en-US" dirty="0" smtClean="0"/>
              <a:t>Same for the last two – seeking and knocking</a:t>
            </a:r>
          </a:p>
          <a:p>
            <a:endParaRPr lang="en-US" sz="1600" dirty="0"/>
          </a:p>
          <a:p>
            <a:r>
              <a:rPr lang="en-US" dirty="0" smtClean="0"/>
              <a:t>Lots of people use this as their “putting God to the test”</a:t>
            </a:r>
          </a:p>
          <a:p>
            <a:pPr lvl="1"/>
            <a:r>
              <a:rPr lang="en-US" dirty="0" smtClean="0"/>
              <a:t>“I’ve asked and I didn’t get so forget this Christianity stuff.”</a:t>
            </a:r>
          </a:p>
          <a:p>
            <a:pPr lvl="1"/>
            <a:r>
              <a:rPr lang="en-US" dirty="0" smtClean="0"/>
              <a:t>Even that attitude shows they’re doing it for them, not God</a:t>
            </a:r>
            <a:endParaRPr lang="en-US" dirty="0"/>
          </a:p>
          <a:p>
            <a:endParaRPr lang="en-US" dirty="0" smtClean="0"/>
          </a:p>
        </p:txBody>
      </p:sp>
    </p:spTree>
    <p:extLst>
      <p:ext uri="{BB962C8B-B14F-4D97-AF65-F5344CB8AC3E}">
        <p14:creationId xmlns:p14="http://schemas.microsoft.com/office/powerpoint/2010/main" val="72276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600" dirty="0"/>
          </a:p>
          <a:p>
            <a:r>
              <a:rPr lang="en-US" dirty="0" smtClean="0"/>
              <a:t>In vs. 9 and 10, Jesus uses 2 examples to explain why God would give us what we ask for</a:t>
            </a:r>
          </a:p>
          <a:p>
            <a:pPr lvl="1"/>
            <a:r>
              <a:rPr lang="en-US" dirty="0" smtClean="0"/>
              <a:t>Who asks for bread and their father gives them a stone?</a:t>
            </a:r>
          </a:p>
          <a:p>
            <a:pPr lvl="1"/>
            <a:r>
              <a:rPr lang="en-US" dirty="0" smtClean="0"/>
              <a:t>Who asks for a fish and is given a snake?</a:t>
            </a:r>
          </a:p>
          <a:p>
            <a:pPr lvl="1"/>
            <a:r>
              <a:rPr lang="en-US" dirty="0" smtClean="0"/>
              <a:t>Luke 11:12:  Who asks for an egg and is given a scorpion?</a:t>
            </a:r>
          </a:p>
          <a:p>
            <a:pPr lvl="1"/>
            <a:endParaRPr lang="en-US" dirty="0"/>
          </a:p>
          <a:p>
            <a:r>
              <a:rPr lang="en-US" dirty="0" smtClean="0"/>
              <a:t>What do these examples do?  What does Jesus seek to accomplish with them?</a:t>
            </a:r>
          </a:p>
          <a:p>
            <a:pPr lvl="1"/>
            <a:r>
              <a:rPr lang="en-US" dirty="0" smtClean="0"/>
              <a:t>Establishes that God is our Father and He is all good</a:t>
            </a:r>
          </a:p>
          <a:p>
            <a:pPr lvl="1"/>
            <a:r>
              <a:rPr lang="en-US" dirty="0" smtClean="0"/>
              <a:t>He WANTS to do what’s in our best interests because that is His very nature (unlike us humans, who are evil)</a:t>
            </a:r>
          </a:p>
          <a:p>
            <a:pPr lvl="1"/>
            <a:endParaRPr lang="en-US" dirty="0" smtClean="0"/>
          </a:p>
        </p:txBody>
      </p:sp>
    </p:spTree>
    <p:extLst>
      <p:ext uri="{BB962C8B-B14F-4D97-AF65-F5344CB8AC3E}">
        <p14:creationId xmlns:p14="http://schemas.microsoft.com/office/powerpoint/2010/main" val="215769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600" dirty="0"/>
          </a:p>
          <a:p>
            <a:r>
              <a:rPr lang="en-US" dirty="0" smtClean="0"/>
              <a:t>Now the “Golden Rule”</a:t>
            </a:r>
          </a:p>
          <a:p>
            <a:pPr lvl="1"/>
            <a:r>
              <a:rPr lang="en-US" dirty="0" smtClean="0"/>
              <a:t>“Do unto others as you would have them do unto you”</a:t>
            </a:r>
          </a:p>
          <a:p>
            <a:endParaRPr lang="en-US" sz="1600" dirty="0"/>
          </a:p>
          <a:p>
            <a:r>
              <a:rPr lang="en-US" dirty="0" smtClean="0"/>
              <a:t>Except we get it backwards!</a:t>
            </a:r>
          </a:p>
          <a:p>
            <a:pPr lvl="1"/>
            <a:r>
              <a:rPr lang="en-US" dirty="0" smtClean="0"/>
              <a:t>In the Greek, it’s “as you want people to treat you, so you should treat them”</a:t>
            </a:r>
          </a:p>
          <a:p>
            <a:pPr lvl="1"/>
            <a:r>
              <a:rPr lang="en-US" dirty="0" smtClean="0"/>
              <a:t>It’s a small thing with the same general meaning</a:t>
            </a:r>
          </a:p>
          <a:p>
            <a:endParaRPr lang="en-US" sz="1600" dirty="0"/>
          </a:p>
          <a:p>
            <a:r>
              <a:rPr lang="en-US" dirty="0" smtClean="0"/>
              <a:t>However, Jesus is really saying that we need to think about how we want people to treat us and then do likewise</a:t>
            </a:r>
          </a:p>
        </p:txBody>
      </p:sp>
    </p:spTree>
    <p:extLst>
      <p:ext uri="{BB962C8B-B14F-4D97-AF65-F5344CB8AC3E}">
        <p14:creationId xmlns:p14="http://schemas.microsoft.com/office/powerpoint/2010/main" val="25652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Golden Rule (Matthew 7:7-12)</a:t>
            </a:r>
            <a:endParaRPr lang="en-US" dirty="0"/>
          </a:p>
        </p:txBody>
      </p:sp>
      <p:sp>
        <p:nvSpPr>
          <p:cNvPr id="14" name="Content Placeholder 13"/>
          <p:cNvSpPr>
            <a:spLocks noGrp="1"/>
          </p:cNvSpPr>
          <p:nvPr>
            <p:ph idx="1"/>
          </p:nvPr>
        </p:nvSpPr>
        <p:spPr/>
        <p:txBody>
          <a:bodyPr>
            <a:noAutofit/>
          </a:bodyPr>
          <a:lstStyle/>
          <a:p>
            <a:endParaRPr lang="en-US" sz="1600" dirty="0"/>
          </a:p>
          <a:p>
            <a:r>
              <a:rPr lang="en-US" dirty="0" smtClean="0"/>
              <a:t>This is, of course, a shot straight at the scribes and Pharisees (and lots of people today too)</a:t>
            </a:r>
          </a:p>
          <a:p>
            <a:endParaRPr lang="en-US" sz="1600" dirty="0"/>
          </a:p>
          <a:p>
            <a:r>
              <a:rPr lang="en-US" dirty="0" smtClean="0"/>
              <a:t>They got it backwards, in that they thought of themselves first (and perhaps only about themselves) and then did what was best to attain those goals</a:t>
            </a:r>
          </a:p>
          <a:p>
            <a:endParaRPr lang="en-US" sz="1600" dirty="0"/>
          </a:p>
          <a:p>
            <a:r>
              <a:rPr lang="en-US" dirty="0" smtClean="0"/>
              <a:t>What does “for this is the Law and the Prophets” mean?</a:t>
            </a:r>
          </a:p>
          <a:p>
            <a:pPr lvl="1"/>
            <a:r>
              <a:rPr lang="en-US" dirty="0" smtClean="0"/>
              <a:t>Matthew 22:36-40</a:t>
            </a:r>
          </a:p>
          <a:p>
            <a:pPr lvl="1"/>
            <a:r>
              <a:rPr lang="en-US" dirty="0" smtClean="0"/>
              <a:t>Romans 13:8-10</a:t>
            </a:r>
          </a:p>
          <a:p>
            <a:pPr lvl="1"/>
            <a:r>
              <a:rPr lang="en-US" dirty="0" smtClean="0"/>
              <a:t>Galatians 5:14</a:t>
            </a:r>
          </a:p>
        </p:txBody>
      </p:sp>
    </p:spTree>
    <p:extLst>
      <p:ext uri="{BB962C8B-B14F-4D97-AF65-F5344CB8AC3E}">
        <p14:creationId xmlns:p14="http://schemas.microsoft.com/office/powerpoint/2010/main" val="1932246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The Narrow and Wide Gates (Matthew 7:13-14)</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After speaking about what we call “the Golden Rule”, Jesus talks about how to get to Heaven (sort of)</a:t>
            </a:r>
          </a:p>
          <a:p>
            <a:endParaRPr lang="en-US" dirty="0"/>
          </a:p>
          <a:p>
            <a:r>
              <a:rPr lang="en-US" dirty="0" smtClean="0"/>
              <a:t>It’s not so much the how to get to Heaven, but the process you must go through to get there</a:t>
            </a:r>
            <a:endParaRPr lang="en-US" dirty="0"/>
          </a:p>
          <a:p>
            <a:endParaRPr lang="en-US" dirty="0" smtClean="0"/>
          </a:p>
        </p:txBody>
      </p:sp>
    </p:spTree>
    <p:extLst>
      <p:ext uri="{BB962C8B-B14F-4D97-AF65-F5344CB8AC3E}">
        <p14:creationId xmlns:p14="http://schemas.microsoft.com/office/powerpoint/2010/main" val="378671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Small and Wide Gates (Matthew 7:13-14)</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In verse 13, Jesus says the road to destruction is broad with a huge gate; lots of people using this gate</a:t>
            </a:r>
          </a:p>
          <a:p>
            <a:endParaRPr lang="en-US" dirty="0"/>
          </a:p>
          <a:p>
            <a:r>
              <a:rPr lang="en-US" dirty="0" smtClean="0"/>
              <a:t>In verse 14, He says the way into Heaven is on a narrow track and the gate is small</a:t>
            </a:r>
          </a:p>
          <a:p>
            <a:endParaRPr lang="en-US" dirty="0"/>
          </a:p>
          <a:p>
            <a:r>
              <a:rPr lang="en-US" dirty="0" smtClean="0"/>
              <a:t>This isn’t so much a discussion of the difficulty of getting into Heaven as it is a discussion on a need to look for the way</a:t>
            </a:r>
          </a:p>
        </p:txBody>
      </p:sp>
    </p:spTree>
    <p:extLst>
      <p:ext uri="{BB962C8B-B14F-4D97-AF65-F5344CB8AC3E}">
        <p14:creationId xmlns:p14="http://schemas.microsoft.com/office/powerpoint/2010/main" val="336106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Small and Wide Gates (Matthew 7:13-14)</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What I mean by this is that Jesus isn’t saying the road is difficult or the gate is impossible to find and then enter</a:t>
            </a:r>
          </a:p>
          <a:p>
            <a:endParaRPr lang="en-US" dirty="0"/>
          </a:p>
          <a:p>
            <a:r>
              <a:rPr lang="en-US" dirty="0" smtClean="0"/>
              <a:t>Jesus is saying that you’re going to miss it if you go along with the crowd</a:t>
            </a:r>
          </a:p>
          <a:p>
            <a:pPr lvl="1"/>
            <a:r>
              <a:rPr lang="en-US" dirty="0" smtClean="0"/>
              <a:t>We NEED to be actively searching for the narrow path and small gate if we hope to gain eternal life</a:t>
            </a:r>
          </a:p>
          <a:p>
            <a:pPr lvl="1"/>
            <a:r>
              <a:rPr lang="en-US" dirty="0"/>
              <a:t>Matthew 11:30 </a:t>
            </a:r>
            <a:r>
              <a:rPr lang="en-US" dirty="0" smtClean="0"/>
              <a:t>– "For </a:t>
            </a:r>
            <a:r>
              <a:rPr lang="en-US" dirty="0"/>
              <a:t>My yoke is easy and My burden is light ."</a:t>
            </a:r>
          </a:p>
          <a:p>
            <a:pPr lvl="1"/>
            <a:endParaRPr lang="en-US" dirty="0" smtClean="0"/>
          </a:p>
        </p:txBody>
      </p:sp>
    </p:spTree>
    <p:extLst>
      <p:ext uri="{BB962C8B-B14F-4D97-AF65-F5344CB8AC3E}">
        <p14:creationId xmlns:p14="http://schemas.microsoft.com/office/powerpoint/2010/main" val="26804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Visit from the Magi (Matthew 2:1-12)</a:t>
            </a:r>
          </a:p>
        </p:txBody>
      </p:sp>
      <p:sp>
        <p:nvSpPr>
          <p:cNvPr id="3" name="Content Placeholder 2"/>
          <p:cNvSpPr>
            <a:spLocks noGrp="1"/>
          </p:cNvSpPr>
          <p:nvPr>
            <p:ph idx="1"/>
          </p:nvPr>
        </p:nvSpPr>
        <p:spPr/>
        <p:txBody>
          <a:bodyPr/>
          <a:lstStyle/>
          <a:p>
            <a:r>
              <a:rPr lang="en-US" dirty="0" smtClean="0"/>
              <a:t>When Herod hears of this (vs. 3), he is troubled and so is all of Jerusalem with him</a:t>
            </a:r>
          </a:p>
          <a:p>
            <a:pPr lvl="1"/>
            <a:r>
              <a:rPr lang="en-US" dirty="0" smtClean="0"/>
              <a:t>There’s no joy that “the King” has been born</a:t>
            </a:r>
          </a:p>
          <a:p>
            <a:r>
              <a:rPr lang="en-US" dirty="0" smtClean="0"/>
              <a:t>In fact, Herod has to call together the chief priests to inquire where the King is supposed to be born</a:t>
            </a:r>
          </a:p>
          <a:p>
            <a:pPr lvl="1"/>
            <a:r>
              <a:rPr lang="en-US" dirty="0" smtClean="0"/>
              <a:t>They tell him that the King is supposed to be born in Bethlehem</a:t>
            </a:r>
          </a:p>
          <a:p>
            <a:pPr lvl="1"/>
            <a:r>
              <a:rPr lang="en-US" dirty="0" smtClean="0"/>
              <a:t>It is clear from their answer that they understood this to be the Messiah as they quote the Messianic prophecy of Micah 5:2</a:t>
            </a:r>
          </a:p>
          <a:p>
            <a:r>
              <a:rPr lang="en-US" dirty="0" smtClean="0"/>
              <a:t>These Gentile magi are more ready for Jesus than the Jews!</a:t>
            </a:r>
          </a:p>
          <a:p>
            <a:r>
              <a:rPr lang="en-US" dirty="0" smtClean="0"/>
              <a:t>Herod makes it appear that he wants to worship as well, so asks the magi to let him know exactly where the Messiah is at when they return</a:t>
            </a:r>
            <a:endParaRPr lang="en-US" dirty="0"/>
          </a:p>
        </p:txBody>
      </p:sp>
    </p:spTree>
    <p:extLst>
      <p:ext uri="{BB962C8B-B14F-4D97-AF65-F5344CB8AC3E}">
        <p14:creationId xmlns:p14="http://schemas.microsoft.com/office/powerpoint/2010/main" val="12469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Small and Wide Gates (Matthew 7:13-14)</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Again, we need to consider the audience</a:t>
            </a:r>
          </a:p>
          <a:p>
            <a:endParaRPr lang="en-US" dirty="0"/>
          </a:p>
          <a:p>
            <a:r>
              <a:rPr lang="en-US" dirty="0" smtClean="0"/>
              <a:t>Mostly people who couldn’t read or write, and they just did what they were told by their “religious leaders” who were filling their heads with incorrect doctrine</a:t>
            </a:r>
          </a:p>
          <a:p>
            <a:endParaRPr lang="en-US" dirty="0"/>
          </a:p>
          <a:p>
            <a:r>
              <a:rPr lang="en-US" dirty="0" smtClean="0"/>
              <a:t>Jesus is telling them that they can now take control of their own salvation</a:t>
            </a:r>
            <a:endParaRPr lang="en-US" dirty="0"/>
          </a:p>
          <a:p>
            <a:pPr lvl="1"/>
            <a:endParaRPr lang="en-US" dirty="0" smtClean="0"/>
          </a:p>
        </p:txBody>
      </p:sp>
    </p:spTree>
    <p:extLst>
      <p:ext uri="{BB962C8B-B14F-4D97-AF65-F5344CB8AC3E}">
        <p14:creationId xmlns:p14="http://schemas.microsoft.com/office/powerpoint/2010/main" val="238652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Tree and its Fruits (Matthew 7:15-20)</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Jesus gives His audience the “Golden Rule”</a:t>
            </a:r>
          </a:p>
          <a:p>
            <a:pPr lvl="1"/>
            <a:r>
              <a:rPr lang="en-US" dirty="0" smtClean="0"/>
              <a:t>Treat others in the same way as you would want them to treat you</a:t>
            </a:r>
          </a:p>
          <a:p>
            <a:endParaRPr lang="en-US" dirty="0"/>
          </a:p>
          <a:p>
            <a:r>
              <a:rPr lang="en-US" dirty="0" smtClean="0"/>
              <a:t>After that, He mentions the wide and narrow gates</a:t>
            </a:r>
          </a:p>
          <a:p>
            <a:pPr lvl="1"/>
            <a:r>
              <a:rPr lang="en-US" dirty="0" smtClean="0"/>
              <a:t>If we want to make it into Heaven, then we MUST act differently than how most people (including the scribes and Pharisees) act</a:t>
            </a:r>
          </a:p>
          <a:p>
            <a:pPr lvl="1"/>
            <a:r>
              <a:rPr lang="en-US" dirty="0" smtClean="0"/>
              <a:t>We need to search for the way instead of just following the crowd</a:t>
            </a:r>
          </a:p>
        </p:txBody>
      </p:sp>
    </p:spTree>
    <p:extLst>
      <p:ext uri="{BB962C8B-B14F-4D97-AF65-F5344CB8AC3E}">
        <p14:creationId xmlns:p14="http://schemas.microsoft.com/office/powerpoint/2010/main" val="4162532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Tree and its Fruits (Matthew 7:15-20)</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Then Jesus switches tacks again and mentions trees and their fruit, but He starts with a warning</a:t>
            </a:r>
          </a:p>
          <a:p>
            <a:endParaRPr lang="en-US" dirty="0"/>
          </a:p>
          <a:p>
            <a:r>
              <a:rPr lang="en-US" dirty="0" smtClean="0"/>
              <a:t>Vs 15 – Beware false prophets who look like sheep, but are really wolves</a:t>
            </a:r>
          </a:p>
          <a:p>
            <a:pPr lvl="1"/>
            <a:r>
              <a:rPr lang="en-US" dirty="0" smtClean="0"/>
              <a:t>What would these false prophets be teaching?</a:t>
            </a:r>
          </a:p>
          <a:p>
            <a:pPr lvl="1"/>
            <a:r>
              <a:rPr lang="en-US" dirty="0" smtClean="0"/>
              <a:t>Why do they dress in sheep’s clothing?</a:t>
            </a:r>
          </a:p>
          <a:p>
            <a:pPr lvl="1"/>
            <a:r>
              <a:rPr lang="en-US" dirty="0" smtClean="0"/>
              <a:t>How are they ravenous wolves?</a:t>
            </a:r>
          </a:p>
          <a:p>
            <a:endParaRPr lang="en-US" dirty="0"/>
          </a:p>
          <a:p>
            <a:endParaRPr lang="en-US" dirty="0" smtClean="0"/>
          </a:p>
        </p:txBody>
      </p:sp>
    </p:spTree>
    <p:extLst>
      <p:ext uri="{BB962C8B-B14F-4D97-AF65-F5344CB8AC3E}">
        <p14:creationId xmlns:p14="http://schemas.microsoft.com/office/powerpoint/2010/main" val="3837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Tree and its Fruits (Matthew 7:15-20)</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“I want to watch out for wolves, Jesus!  How can I know them from regular sheep?”</a:t>
            </a:r>
          </a:p>
          <a:p>
            <a:endParaRPr lang="en-US" sz="1800" dirty="0"/>
          </a:p>
          <a:p>
            <a:r>
              <a:rPr lang="en-US" dirty="0" smtClean="0"/>
              <a:t>Vs 16 – “You’ll know them by their fruits.”</a:t>
            </a:r>
          </a:p>
          <a:p>
            <a:pPr lvl="1"/>
            <a:r>
              <a:rPr lang="en-US" dirty="0" smtClean="0"/>
              <a:t>Jesus clearly teaches here that people can SAY anything they want, but that doesn’t mean they’re being honest</a:t>
            </a:r>
          </a:p>
          <a:p>
            <a:pPr lvl="1"/>
            <a:r>
              <a:rPr lang="en-US" dirty="0" smtClean="0"/>
              <a:t>It’s their ACTIONS that will show you their true form/motivation</a:t>
            </a:r>
          </a:p>
          <a:p>
            <a:pPr lvl="1"/>
            <a:endParaRPr lang="en-US" sz="1600" dirty="0"/>
          </a:p>
          <a:p>
            <a:r>
              <a:rPr lang="en-US" dirty="0" smtClean="0"/>
              <a:t>Uses an agricultural example to make it clear</a:t>
            </a:r>
          </a:p>
          <a:p>
            <a:pPr lvl="1"/>
            <a:r>
              <a:rPr lang="en-US" dirty="0" smtClean="0"/>
              <a:t>Grapes don’t grow on bushes</a:t>
            </a:r>
          </a:p>
          <a:p>
            <a:pPr lvl="1"/>
            <a:r>
              <a:rPr lang="en-US" dirty="0" smtClean="0"/>
              <a:t>Figs don’t grow on thistles</a:t>
            </a:r>
          </a:p>
          <a:p>
            <a:endParaRPr lang="en-US" dirty="0"/>
          </a:p>
          <a:p>
            <a:endParaRPr lang="en-US" dirty="0" smtClean="0"/>
          </a:p>
        </p:txBody>
      </p:sp>
    </p:spTree>
    <p:extLst>
      <p:ext uri="{BB962C8B-B14F-4D97-AF65-F5344CB8AC3E}">
        <p14:creationId xmlns:p14="http://schemas.microsoft.com/office/powerpoint/2010/main" val="143097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Tree and its Fruits (Matthew 7:15-20)</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In </a:t>
            </a:r>
            <a:r>
              <a:rPr lang="en-US" dirty="0" err="1" smtClean="0"/>
              <a:t>vss</a:t>
            </a:r>
            <a:r>
              <a:rPr lang="en-US" dirty="0" smtClean="0"/>
              <a:t> 17 &amp; 18, Jesus gives us a basic principle we can use to apply to anyone</a:t>
            </a:r>
          </a:p>
          <a:p>
            <a:pPr lvl="1"/>
            <a:r>
              <a:rPr lang="en-US" dirty="0" smtClean="0"/>
              <a:t>Good trees give good fruit.  Bad tress give bad fruit.</a:t>
            </a:r>
          </a:p>
          <a:p>
            <a:pPr lvl="1"/>
            <a:r>
              <a:rPr lang="en-US" dirty="0" smtClean="0"/>
              <a:t>Good trees don’t produce bad fruit.  Bad trees don’t produce good fruit.</a:t>
            </a:r>
          </a:p>
          <a:p>
            <a:pPr lvl="1"/>
            <a:endParaRPr lang="en-US" dirty="0"/>
          </a:p>
          <a:p>
            <a:r>
              <a:rPr lang="en-US" dirty="0" smtClean="0"/>
              <a:t>But that’s wrong, isn’t it?</a:t>
            </a:r>
          </a:p>
          <a:p>
            <a:pPr lvl="1"/>
            <a:r>
              <a:rPr lang="en-US" dirty="0" smtClean="0"/>
              <a:t>I sin, and that’s bad fruit.  Does that mean I’m a bad tree?</a:t>
            </a:r>
          </a:p>
          <a:p>
            <a:pPr lvl="1"/>
            <a:r>
              <a:rPr lang="en-US" dirty="0" smtClean="0"/>
              <a:t>Don’t people who want to “pull one over” on others do lots of good things to “sucker in” their marks before fleecing them?</a:t>
            </a:r>
          </a:p>
          <a:p>
            <a:endParaRPr lang="en-US" dirty="0"/>
          </a:p>
          <a:p>
            <a:endParaRPr lang="en-US" dirty="0" smtClean="0"/>
          </a:p>
        </p:txBody>
      </p:sp>
    </p:spTree>
    <p:extLst>
      <p:ext uri="{BB962C8B-B14F-4D97-AF65-F5344CB8AC3E}">
        <p14:creationId xmlns:p14="http://schemas.microsoft.com/office/powerpoint/2010/main" val="306930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Tree and its Fruits (Matthew 7:15-20)</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In vs 19, Jesus tells His audience what happens to trees that don’t product good fruit</a:t>
            </a:r>
          </a:p>
          <a:p>
            <a:pPr lvl="1"/>
            <a:r>
              <a:rPr lang="en-US" dirty="0" smtClean="0"/>
              <a:t>They’re cut down and thrown into the fire</a:t>
            </a:r>
          </a:p>
          <a:p>
            <a:pPr lvl="1"/>
            <a:endParaRPr lang="en-US" dirty="0"/>
          </a:p>
          <a:p>
            <a:r>
              <a:rPr lang="en-US" dirty="0" smtClean="0"/>
              <a:t>Why does Jesus add this to the overall comparison?</a:t>
            </a:r>
          </a:p>
          <a:p>
            <a:endParaRPr lang="en-US" dirty="0" smtClean="0"/>
          </a:p>
          <a:p>
            <a:r>
              <a:rPr lang="en-US" dirty="0" smtClean="0"/>
              <a:t>Who are these “bad trees”?</a:t>
            </a:r>
          </a:p>
        </p:txBody>
      </p:sp>
    </p:spTree>
    <p:extLst>
      <p:ext uri="{BB962C8B-B14F-4D97-AF65-F5344CB8AC3E}">
        <p14:creationId xmlns:p14="http://schemas.microsoft.com/office/powerpoint/2010/main" val="90555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 never knew you!” (Matthew 7:21-23)</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These next verses are an expansion on the “thrown into the fire” part of the good/bad tree comparison</a:t>
            </a:r>
          </a:p>
          <a:p>
            <a:endParaRPr lang="en-US" sz="1800" dirty="0"/>
          </a:p>
          <a:p>
            <a:r>
              <a:rPr lang="en-US" dirty="0" smtClean="0"/>
              <a:t>Not everyone who calls me Lord will enter the kingdom of Heaven</a:t>
            </a:r>
          </a:p>
          <a:p>
            <a:endParaRPr lang="en-US" sz="1800" dirty="0"/>
          </a:p>
          <a:p>
            <a:r>
              <a:rPr lang="en-US" dirty="0" smtClean="0"/>
              <a:t>Is Jesus talking about then or now or both?</a:t>
            </a:r>
          </a:p>
          <a:p>
            <a:pPr lvl="1"/>
            <a:r>
              <a:rPr lang="en-US" dirty="0" smtClean="0"/>
              <a:t>Who might He have been talking about then?</a:t>
            </a:r>
          </a:p>
          <a:p>
            <a:pPr lvl="1"/>
            <a:r>
              <a:rPr lang="en-US" dirty="0" smtClean="0"/>
              <a:t>What about now?</a:t>
            </a:r>
          </a:p>
        </p:txBody>
      </p:sp>
    </p:spTree>
    <p:extLst>
      <p:ext uri="{BB962C8B-B14F-4D97-AF65-F5344CB8AC3E}">
        <p14:creationId xmlns:p14="http://schemas.microsoft.com/office/powerpoint/2010/main" val="1991819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 never knew you!” (Matthew 7:21-23)</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How do we know who IS going to enter the kingdom of Heaven?</a:t>
            </a:r>
          </a:p>
          <a:p>
            <a:endParaRPr lang="en-US" sz="1800" dirty="0"/>
          </a:p>
          <a:p>
            <a:r>
              <a:rPr lang="en-US" dirty="0" smtClean="0"/>
              <a:t>Jesus mentions people who did lots of stuff in Jesus’ name; but He then says, “I never knew you!”</a:t>
            </a:r>
          </a:p>
          <a:p>
            <a:pPr lvl="1"/>
            <a:r>
              <a:rPr lang="en-US" dirty="0" smtClean="0"/>
              <a:t>How does this amplify the comparison with the trees?</a:t>
            </a:r>
          </a:p>
          <a:p>
            <a:pPr lvl="1"/>
            <a:endParaRPr lang="en-US" dirty="0"/>
          </a:p>
          <a:p>
            <a:r>
              <a:rPr lang="en-US" dirty="0" smtClean="0"/>
              <a:t>Taking this last verse along with the trees, are we going to know those trees that are “good” and those that are “bad”?</a:t>
            </a:r>
          </a:p>
        </p:txBody>
      </p:sp>
    </p:spTree>
    <p:extLst>
      <p:ext uri="{BB962C8B-B14F-4D97-AF65-F5344CB8AC3E}">
        <p14:creationId xmlns:p14="http://schemas.microsoft.com/office/powerpoint/2010/main" val="34919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Where to build your house (Matthew 7:24-27)</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Jesus wraps up His sermon by talking about where you should build your house</a:t>
            </a:r>
          </a:p>
          <a:p>
            <a:endParaRPr lang="en-US" dirty="0"/>
          </a:p>
          <a:p>
            <a:r>
              <a:rPr lang="en-US" dirty="0" smtClean="0"/>
              <a:t>This is something that everyone in the audience would have known</a:t>
            </a:r>
          </a:p>
          <a:p>
            <a:pPr lvl="1"/>
            <a:r>
              <a:rPr lang="en-US" dirty="0" smtClean="0"/>
              <a:t>Being a carpenter, he would have very intimate knowledge about house-building, and where to do it</a:t>
            </a:r>
            <a:endParaRPr lang="en-US" dirty="0"/>
          </a:p>
          <a:p>
            <a:endParaRPr lang="en-US" dirty="0" smtClean="0"/>
          </a:p>
        </p:txBody>
      </p:sp>
    </p:spTree>
    <p:extLst>
      <p:ext uri="{BB962C8B-B14F-4D97-AF65-F5344CB8AC3E}">
        <p14:creationId xmlns:p14="http://schemas.microsoft.com/office/powerpoint/2010/main" val="1315103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Where to build your house (Matthew 7:24-27)</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Verse 24 – Jesus starts with “Therefore …”</a:t>
            </a:r>
          </a:p>
          <a:p>
            <a:pPr lvl="1"/>
            <a:r>
              <a:rPr lang="en-US" dirty="0" smtClean="0"/>
              <a:t>Relates back to the last thing He said about God saying, “Not everyone who says to me, ‘Lord, lord’…”</a:t>
            </a:r>
          </a:p>
          <a:p>
            <a:pPr lvl="1"/>
            <a:endParaRPr lang="en-US" dirty="0"/>
          </a:p>
          <a:p>
            <a:r>
              <a:rPr lang="en-US" dirty="0" smtClean="0"/>
              <a:t>In other words, Jesus is saying in these last couple verses, “If you want to make sure you’re accepted into the Kingdom of Heaven, do this”</a:t>
            </a:r>
          </a:p>
          <a:p>
            <a:endParaRPr lang="en-US" dirty="0"/>
          </a:p>
          <a:p>
            <a:r>
              <a:rPr lang="en-US" dirty="0" smtClean="0"/>
              <a:t>What are they supposed to do?</a:t>
            </a:r>
          </a:p>
          <a:p>
            <a:pPr lvl="1"/>
            <a:r>
              <a:rPr lang="en-US" dirty="0" smtClean="0"/>
              <a:t>“Everyone who hears these words </a:t>
            </a:r>
            <a:r>
              <a:rPr lang="en-US" b="1" i="1" dirty="0" smtClean="0"/>
              <a:t>and acts on them</a:t>
            </a:r>
            <a:r>
              <a:rPr lang="en-US" dirty="0" smtClean="0"/>
              <a:t>…”</a:t>
            </a:r>
          </a:p>
        </p:txBody>
      </p:sp>
    </p:spTree>
    <p:extLst>
      <p:ext uri="{BB962C8B-B14F-4D97-AF65-F5344CB8AC3E}">
        <p14:creationId xmlns:p14="http://schemas.microsoft.com/office/powerpoint/2010/main" val="265960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Visit from the Magi (Matthew 2:1-12)</a:t>
            </a:r>
          </a:p>
        </p:txBody>
      </p:sp>
      <p:sp>
        <p:nvSpPr>
          <p:cNvPr id="3" name="Content Placeholder 2"/>
          <p:cNvSpPr>
            <a:spLocks noGrp="1"/>
          </p:cNvSpPr>
          <p:nvPr>
            <p:ph idx="1"/>
          </p:nvPr>
        </p:nvSpPr>
        <p:spPr/>
        <p:txBody>
          <a:bodyPr>
            <a:normAutofit lnSpcReduction="10000"/>
          </a:bodyPr>
          <a:lstStyle/>
          <a:p>
            <a:r>
              <a:rPr lang="en-US" dirty="0" smtClean="0"/>
              <a:t>They head to Bethlehem (which is only about 5 miles away)</a:t>
            </a:r>
          </a:p>
          <a:p>
            <a:r>
              <a:rPr lang="en-US" dirty="0" smtClean="0"/>
              <a:t>They find Jesus, worship Him, and present Him with their gifts of gold, frankincense, and myrrh</a:t>
            </a:r>
          </a:p>
          <a:p>
            <a:r>
              <a:rPr lang="en-US" dirty="0" smtClean="0"/>
              <a:t>They then head home another way because God warned them not to return to Jerusalem</a:t>
            </a:r>
          </a:p>
          <a:p>
            <a:r>
              <a:rPr lang="en-US" dirty="0" smtClean="0"/>
              <a:t>The Gentiles, then, give gifts to the King, but the Jews don’t</a:t>
            </a:r>
          </a:p>
          <a:p>
            <a:pPr lvl="1"/>
            <a:r>
              <a:rPr lang="en-US" dirty="0" smtClean="0"/>
              <a:t>Remember Matthew’s reason for writing the gospel – Jesus was the Messiah, and you missed Him!</a:t>
            </a:r>
          </a:p>
          <a:p>
            <a:r>
              <a:rPr lang="en-US" dirty="0"/>
              <a:t>Three responses to Jesus</a:t>
            </a:r>
          </a:p>
          <a:p>
            <a:pPr lvl="1"/>
            <a:r>
              <a:rPr lang="en-US" dirty="0"/>
              <a:t>Herod’s response – hostility</a:t>
            </a:r>
          </a:p>
          <a:p>
            <a:pPr lvl="1"/>
            <a:r>
              <a:rPr lang="en-US" dirty="0"/>
              <a:t>Scribes and priests’ response – indifference</a:t>
            </a:r>
          </a:p>
          <a:p>
            <a:pPr lvl="1"/>
            <a:r>
              <a:rPr lang="en-US" dirty="0"/>
              <a:t>Magi’s response – sacrifice and </a:t>
            </a:r>
            <a:r>
              <a:rPr lang="en-US" dirty="0" smtClean="0"/>
              <a:t>worship</a:t>
            </a:r>
            <a:endParaRPr lang="en-US" dirty="0"/>
          </a:p>
        </p:txBody>
      </p:sp>
    </p:spTree>
    <p:extLst>
      <p:ext uri="{BB962C8B-B14F-4D97-AF65-F5344CB8AC3E}">
        <p14:creationId xmlns:p14="http://schemas.microsoft.com/office/powerpoint/2010/main" val="91046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Where to build your house (Matthew 7:24-27)</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Why is this last part of Jesus’ “if” statement important?</a:t>
            </a:r>
          </a:p>
          <a:p>
            <a:pPr lvl="1"/>
            <a:r>
              <a:rPr lang="en-US" dirty="0" smtClean="0"/>
              <a:t>Lots of people just heard them; hearing isn’t enough</a:t>
            </a:r>
          </a:p>
          <a:p>
            <a:pPr lvl="1"/>
            <a:r>
              <a:rPr lang="en-US" dirty="0" smtClean="0"/>
              <a:t>The scribes and Pharisees “heard” the Law of Moses and still weren’t considered righteous by God</a:t>
            </a:r>
          </a:p>
          <a:p>
            <a:endParaRPr lang="en-US" dirty="0"/>
          </a:p>
          <a:p>
            <a:r>
              <a:rPr lang="en-US" dirty="0" smtClean="0"/>
              <a:t>Jesus makes a comparison between two men</a:t>
            </a:r>
          </a:p>
          <a:p>
            <a:pPr lvl="1"/>
            <a:r>
              <a:rPr lang="en-US" dirty="0" smtClean="0"/>
              <a:t>Wise man builds his house on a strong foundation</a:t>
            </a:r>
          </a:p>
          <a:p>
            <a:pPr lvl="1"/>
            <a:r>
              <a:rPr lang="en-US" dirty="0" smtClean="0"/>
              <a:t>Foolish man builds his house on (essentially) no foundation</a:t>
            </a:r>
          </a:p>
          <a:p>
            <a:pPr lvl="1"/>
            <a:r>
              <a:rPr lang="en-US" dirty="0" smtClean="0"/>
              <a:t>What happens when the rains come?</a:t>
            </a:r>
          </a:p>
          <a:p>
            <a:pPr lvl="1"/>
            <a:endParaRPr lang="en-US" dirty="0"/>
          </a:p>
          <a:p>
            <a:endParaRPr lang="en-US" dirty="0" smtClean="0"/>
          </a:p>
        </p:txBody>
      </p:sp>
    </p:spTree>
    <p:extLst>
      <p:ext uri="{BB962C8B-B14F-4D97-AF65-F5344CB8AC3E}">
        <p14:creationId xmlns:p14="http://schemas.microsoft.com/office/powerpoint/2010/main" val="1047446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Where to build your house (Matthew 7:24-27)</a:t>
            </a:r>
            <a:endParaRPr lang="en-US" dirty="0"/>
          </a:p>
        </p:txBody>
      </p:sp>
      <p:sp>
        <p:nvSpPr>
          <p:cNvPr id="14" name="Content Placeholder 13"/>
          <p:cNvSpPr>
            <a:spLocks noGrp="1"/>
          </p:cNvSpPr>
          <p:nvPr>
            <p:ph idx="1"/>
          </p:nvPr>
        </p:nvSpPr>
        <p:spPr/>
        <p:txBody>
          <a:bodyPr>
            <a:noAutofit/>
          </a:bodyPr>
          <a:lstStyle/>
          <a:p>
            <a:endParaRPr lang="en-US" sz="1000" dirty="0"/>
          </a:p>
          <a:p>
            <a:r>
              <a:rPr lang="en-US" dirty="0" smtClean="0"/>
              <a:t>How does this analogy work into Jesus’ message?</a:t>
            </a:r>
          </a:p>
          <a:p>
            <a:pPr lvl="1"/>
            <a:r>
              <a:rPr lang="en-US" dirty="0" smtClean="0"/>
              <a:t>What is the rain?</a:t>
            </a:r>
          </a:p>
          <a:p>
            <a:pPr lvl="1"/>
            <a:r>
              <a:rPr lang="en-US" dirty="0" smtClean="0"/>
              <a:t>What is the house?</a:t>
            </a:r>
          </a:p>
          <a:p>
            <a:pPr lvl="1"/>
            <a:r>
              <a:rPr lang="en-US" dirty="0" smtClean="0"/>
              <a:t>What is the rock (and sand)?</a:t>
            </a:r>
            <a:endParaRPr lang="en-US" dirty="0"/>
          </a:p>
          <a:p>
            <a:endParaRPr lang="en-US" dirty="0" smtClean="0"/>
          </a:p>
        </p:txBody>
      </p:sp>
    </p:spTree>
    <p:extLst>
      <p:ext uri="{BB962C8B-B14F-4D97-AF65-F5344CB8AC3E}">
        <p14:creationId xmlns:p14="http://schemas.microsoft.com/office/powerpoint/2010/main" val="898865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8</a:t>
            </a:r>
          </a:p>
        </p:txBody>
      </p:sp>
    </p:spTree>
    <p:extLst>
      <p:ext uri="{BB962C8B-B14F-4D97-AF65-F5344CB8AC3E}">
        <p14:creationId xmlns:p14="http://schemas.microsoft.com/office/powerpoint/2010/main" val="1713117881"/>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Willingness to Heal (8:1-4)</a:t>
            </a:r>
            <a:endParaRPr lang="en-US" dirty="0"/>
          </a:p>
        </p:txBody>
      </p:sp>
      <p:sp>
        <p:nvSpPr>
          <p:cNvPr id="14" name="Content Placeholder 13"/>
          <p:cNvSpPr>
            <a:spLocks noGrp="1"/>
          </p:cNvSpPr>
          <p:nvPr>
            <p:ph idx="1"/>
          </p:nvPr>
        </p:nvSpPr>
        <p:spPr/>
        <p:txBody>
          <a:bodyPr>
            <a:normAutofit/>
          </a:bodyPr>
          <a:lstStyle/>
          <a:p>
            <a:r>
              <a:rPr lang="en-US" dirty="0" smtClean="0"/>
              <a:t>After the Sermon on the Mount, the crowds followed Jesus</a:t>
            </a:r>
          </a:p>
          <a:p>
            <a:pPr lvl="1"/>
            <a:r>
              <a:rPr lang="en-US" sz="2400" dirty="0" smtClean="0"/>
              <a:t>There’s just a mass of people all around Jesus, wanting to see what He’s going to do next</a:t>
            </a:r>
          </a:p>
          <a:p>
            <a:r>
              <a:rPr lang="en-US" sz="2800" dirty="0" smtClean="0"/>
              <a:t>A man with leprosy comes up to Him and says, “Lord, if you are willing, you can make me clean (heal me).”</a:t>
            </a:r>
          </a:p>
          <a:p>
            <a:pPr lvl="1"/>
            <a:r>
              <a:rPr lang="en-US" sz="2400" dirty="0" smtClean="0"/>
              <a:t>Remember, lepers are unclean and had to maintain a distance from anyone and yell out that they were unclean</a:t>
            </a:r>
          </a:p>
          <a:p>
            <a:r>
              <a:rPr lang="en-US" sz="2800" dirty="0" smtClean="0"/>
              <a:t>This is faith the likes of which we haven’t seen in Matthew yet</a:t>
            </a:r>
          </a:p>
          <a:p>
            <a:pPr lvl="1"/>
            <a:r>
              <a:rPr lang="en-US" sz="2400" dirty="0" smtClean="0"/>
              <a:t>He doesn’t ask if Jesus can heal him – he’s already convinced that Jesus can – IF Jesus is willing to do </a:t>
            </a:r>
            <a:r>
              <a:rPr lang="en-US" dirty="0" smtClean="0"/>
              <a:t>so</a:t>
            </a:r>
            <a:endParaRPr lang="en-US" sz="2400" dirty="0"/>
          </a:p>
        </p:txBody>
      </p:sp>
    </p:spTree>
    <p:extLst>
      <p:ext uri="{BB962C8B-B14F-4D97-AF65-F5344CB8AC3E}">
        <p14:creationId xmlns:p14="http://schemas.microsoft.com/office/powerpoint/2010/main" val="578304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Willingness to Heal (8:1-4)</a:t>
            </a:r>
            <a:endParaRPr lang="en-US" dirty="0"/>
          </a:p>
        </p:txBody>
      </p:sp>
      <p:sp>
        <p:nvSpPr>
          <p:cNvPr id="14" name="Content Placeholder 13"/>
          <p:cNvSpPr>
            <a:spLocks noGrp="1"/>
          </p:cNvSpPr>
          <p:nvPr>
            <p:ph idx="1"/>
          </p:nvPr>
        </p:nvSpPr>
        <p:spPr/>
        <p:txBody>
          <a:bodyPr>
            <a:normAutofit/>
          </a:bodyPr>
          <a:lstStyle/>
          <a:p>
            <a:r>
              <a:rPr lang="en-US" dirty="0" smtClean="0"/>
              <a:t>Jesus reaches out AND TOUCHES this leper</a:t>
            </a:r>
          </a:p>
          <a:p>
            <a:pPr lvl="1"/>
            <a:r>
              <a:rPr lang="en-US" sz="2400" dirty="0" smtClean="0"/>
              <a:t>Did Jesus have to touch the man to heal him? Of course not!</a:t>
            </a:r>
          </a:p>
          <a:p>
            <a:pPr lvl="1"/>
            <a:r>
              <a:rPr lang="en-US" dirty="0" smtClean="0"/>
              <a:t>So why did he?</a:t>
            </a:r>
          </a:p>
          <a:p>
            <a:pPr lvl="2"/>
            <a:r>
              <a:rPr lang="en-US" sz="2000" dirty="0" smtClean="0"/>
              <a:t>Doesn’t say, but I think that Jesus wanted him to know that He still understood the man was a human being; it built a connection that this man probably hadn’t experienced since he contracted leprosy; more on this in the next slide</a:t>
            </a:r>
          </a:p>
          <a:p>
            <a:r>
              <a:rPr lang="en-US" sz="2800" dirty="0" smtClean="0"/>
              <a:t>Jesus says, “I am willing. Be clean.”</a:t>
            </a:r>
          </a:p>
          <a:p>
            <a:pPr lvl="1"/>
            <a:r>
              <a:rPr lang="en-US" sz="2400" dirty="0" smtClean="0"/>
              <a:t>The leper said, “If you’re willing to do it, you can heal me.”</a:t>
            </a:r>
          </a:p>
          <a:p>
            <a:pPr lvl="1"/>
            <a:r>
              <a:rPr lang="en-US" dirty="0" smtClean="0"/>
              <a:t>Jesus says, “I’m willing.”</a:t>
            </a:r>
            <a:endParaRPr lang="en-US" sz="2800" dirty="0"/>
          </a:p>
          <a:p>
            <a:r>
              <a:rPr lang="en-US" dirty="0" smtClean="0"/>
              <a:t>Then Jesus tells him not to tell anyone, but to go show himself to the priest as the Law of Moses commands</a:t>
            </a:r>
          </a:p>
          <a:p>
            <a:pPr lvl="1"/>
            <a:r>
              <a:rPr lang="en-US" dirty="0" smtClean="0"/>
              <a:t>There’s people all around them! Why should he not tell anyone?</a:t>
            </a:r>
          </a:p>
        </p:txBody>
      </p:sp>
    </p:spTree>
    <p:extLst>
      <p:ext uri="{BB962C8B-B14F-4D97-AF65-F5344CB8AC3E}">
        <p14:creationId xmlns:p14="http://schemas.microsoft.com/office/powerpoint/2010/main" val="176659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 Willingness to Heal (8:1-4)</a:t>
            </a:r>
            <a:endParaRPr lang="en-US" dirty="0"/>
          </a:p>
        </p:txBody>
      </p:sp>
      <p:sp>
        <p:nvSpPr>
          <p:cNvPr id="14" name="Content Placeholder 13"/>
          <p:cNvSpPr>
            <a:spLocks noGrp="1"/>
          </p:cNvSpPr>
          <p:nvPr>
            <p:ph idx="1"/>
          </p:nvPr>
        </p:nvSpPr>
        <p:spPr/>
        <p:txBody>
          <a:bodyPr>
            <a:normAutofit/>
          </a:bodyPr>
          <a:lstStyle/>
          <a:p>
            <a:r>
              <a:rPr lang="en-US" dirty="0" smtClean="0"/>
              <a:t>The first picture we get of Jesus in Chapter 8 is that He’s willing to heal; He WANTS to heal you</a:t>
            </a:r>
          </a:p>
          <a:p>
            <a:endParaRPr lang="en-US" dirty="0" smtClean="0"/>
          </a:p>
          <a:p>
            <a:r>
              <a:rPr lang="en-US" dirty="0" smtClean="0"/>
              <a:t>You’re not going to come to Jesus for healing and He turn you away</a:t>
            </a:r>
          </a:p>
          <a:p>
            <a:r>
              <a:rPr lang="en-US" dirty="0" smtClean="0"/>
              <a:t>In our filthiness and sin, Jesus isn’t going to recoil from us in disgust</a:t>
            </a:r>
          </a:p>
          <a:p>
            <a:r>
              <a:rPr lang="en-US" dirty="0" smtClean="0"/>
              <a:t>Instead, He’s going to reach out to us willingly</a:t>
            </a:r>
          </a:p>
        </p:txBody>
      </p:sp>
    </p:spTree>
    <p:extLst>
      <p:ext uri="{BB962C8B-B14F-4D97-AF65-F5344CB8AC3E}">
        <p14:creationId xmlns:p14="http://schemas.microsoft.com/office/powerpoint/2010/main" val="394764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Authority to Heal (8:5-13)</a:t>
            </a:r>
            <a:endParaRPr lang="en-US" dirty="0"/>
          </a:p>
        </p:txBody>
      </p:sp>
      <p:sp>
        <p:nvSpPr>
          <p:cNvPr id="14" name="Content Placeholder 13"/>
          <p:cNvSpPr>
            <a:spLocks noGrp="1"/>
          </p:cNvSpPr>
          <p:nvPr>
            <p:ph idx="1"/>
          </p:nvPr>
        </p:nvSpPr>
        <p:spPr/>
        <p:txBody>
          <a:bodyPr>
            <a:normAutofit/>
          </a:bodyPr>
          <a:lstStyle/>
          <a:p>
            <a:r>
              <a:rPr lang="en-US" dirty="0" smtClean="0"/>
              <a:t>The next picture we get of Jesus is Him in Capernaum</a:t>
            </a:r>
          </a:p>
          <a:p>
            <a:r>
              <a:rPr lang="en-US" dirty="0" smtClean="0"/>
              <a:t>A centurion approaches Jesus and asks Him to heal his servant</a:t>
            </a:r>
          </a:p>
          <a:p>
            <a:r>
              <a:rPr lang="en-US" dirty="0" smtClean="0"/>
              <a:t>Jesus says, “I’ll come heal him.”</a:t>
            </a:r>
          </a:p>
          <a:p>
            <a:pPr lvl="1"/>
            <a:r>
              <a:rPr lang="en-US" dirty="0" smtClean="0"/>
              <a:t>Jesus would have become unclean if He’d entered the centurion’s home</a:t>
            </a:r>
          </a:p>
          <a:p>
            <a:r>
              <a:rPr lang="en-US" dirty="0" smtClean="0"/>
              <a:t>The centurion says, “I’m not worthy of that, but I know authority when I see it, and you can give the command right here, right now, and it will happen.”</a:t>
            </a:r>
          </a:p>
          <a:p>
            <a:r>
              <a:rPr lang="en-US" dirty="0" smtClean="0"/>
              <a:t>Jesus is amazed by the centurion’s faith and says, “Go; your servant is healed.”</a:t>
            </a:r>
          </a:p>
        </p:txBody>
      </p:sp>
    </p:spTree>
    <p:extLst>
      <p:ext uri="{BB962C8B-B14F-4D97-AF65-F5344CB8AC3E}">
        <p14:creationId xmlns:p14="http://schemas.microsoft.com/office/powerpoint/2010/main" val="149757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Authority to Heal (8:5-13)</a:t>
            </a:r>
            <a:endParaRPr lang="en-US" dirty="0"/>
          </a:p>
        </p:txBody>
      </p:sp>
      <p:sp>
        <p:nvSpPr>
          <p:cNvPr id="14" name="Content Placeholder 13"/>
          <p:cNvSpPr>
            <a:spLocks noGrp="1"/>
          </p:cNvSpPr>
          <p:nvPr>
            <p:ph idx="1"/>
          </p:nvPr>
        </p:nvSpPr>
        <p:spPr/>
        <p:txBody>
          <a:bodyPr>
            <a:normAutofit/>
          </a:bodyPr>
          <a:lstStyle/>
          <a:p>
            <a:r>
              <a:rPr lang="en-US" dirty="0" smtClean="0"/>
              <a:t>Notice again that Jesus is willing to heal the servant</a:t>
            </a:r>
          </a:p>
          <a:p>
            <a:r>
              <a:rPr lang="en-US" dirty="0" smtClean="0"/>
              <a:t>The centurion understands that Jesus has authority over sickness and disease</a:t>
            </a:r>
          </a:p>
          <a:p>
            <a:pPr lvl="1"/>
            <a:r>
              <a:rPr lang="en-US" dirty="0" smtClean="0"/>
              <a:t>This is the same understanding the leper had in the first 4 verses</a:t>
            </a:r>
          </a:p>
          <a:p>
            <a:r>
              <a:rPr lang="en-US" dirty="0" smtClean="0"/>
              <a:t>What Jesus says in verses 11 and 12 – that many from the east and west will recline at the table while the sons of the kingdom are cast out – is the first indication we get that Gentiles are going to be a part of the kingdom, and not all of physical Israel will be</a:t>
            </a:r>
          </a:p>
        </p:txBody>
      </p:sp>
    </p:spTree>
    <p:extLst>
      <p:ext uri="{BB962C8B-B14F-4D97-AF65-F5344CB8AC3E}">
        <p14:creationId xmlns:p14="http://schemas.microsoft.com/office/powerpoint/2010/main" val="229059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Ability to Heal (8:14-17)</a:t>
            </a:r>
            <a:endParaRPr lang="en-US" dirty="0"/>
          </a:p>
        </p:txBody>
      </p:sp>
      <p:sp>
        <p:nvSpPr>
          <p:cNvPr id="14" name="Content Placeholder 13"/>
          <p:cNvSpPr>
            <a:spLocks noGrp="1"/>
          </p:cNvSpPr>
          <p:nvPr>
            <p:ph idx="1"/>
          </p:nvPr>
        </p:nvSpPr>
        <p:spPr/>
        <p:txBody>
          <a:bodyPr>
            <a:normAutofit/>
          </a:bodyPr>
          <a:lstStyle/>
          <a:p>
            <a:r>
              <a:rPr lang="en-US" dirty="0" smtClean="0"/>
              <a:t>The last picture we’re given in this section of Chapter 8 is that Jesus has the ability to heal whatever afflicts us</a:t>
            </a:r>
          </a:p>
          <a:p>
            <a:r>
              <a:rPr lang="en-US" dirty="0" smtClean="0"/>
              <a:t>Jesus heals Peter’s mother-in-law of a fever (infection of some kind); He casts out demons; He healed all who were ill of whatever they had</a:t>
            </a:r>
          </a:p>
          <a:p>
            <a:r>
              <a:rPr lang="en-US" dirty="0" smtClean="0"/>
              <a:t>Matthew says that this was all done to fulfill the prophecy out of Isaiah (Isaiah 53:4)</a:t>
            </a:r>
          </a:p>
          <a:p>
            <a:pPr lvl="1"/>
            <a:r>
              <a:rPr lang="en-US" dirty="0" smtClean="0"/>
              <a:t>Matthew quotes this to show that Jesus is able to take care of our greatness sickness and is the solution to our greatest need – our sin!</a:t>
            </a:r>
          </a:p>
        </p:txBody>
      </p:sp>
    </p:spTree>
    <p:extLst>
      <p:ext uri="{BB962C8B-B14F-4D97-AF65-F5344CB8AC3E}">
        <p14:creationId xmlns:p14="http://schemas.microsoft.com/office/powerpoint/2010/main" val="222660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Ability to Heal (8:14-17)</a:t>
            </a:r>
            <a:endParaRPr lang="en-US" dirty="0"/>
          </a:p>
        </p:txBody>
      </p:sp>
      <p:sp>
        <p:nvSpPr>
          <p:cNvPr id="14" name="Content Placeholder 13"/>
          <p:cNvSpPr>
            <a:spLocks noGrp="1"/>
          </p:cNvSpPr>
          <p:nvPr>
            <p:ph idx="1"/>
          </p:nvPr>
        </p:nvSpPr>
        <p:spPr/>
        <p:txBody>
          <a:bodyPr>
            <a:normAutofit/>
          </a:bodyPr>
          <a:lstStyle/>
          <a:p>
            <a:r>
              <a:rPr lang="en-US" dirty="0" smtClean="0"/>
              <a:t>So, Matthew shows that Jesus is willing to heal us, He has the authority to heal us, and He has the ability to heal us</a:t>
            </a:r>
          </a:p>
          <a:p>
            <a:pPr lvl="1"/>
            <a:r>
              <a:rPr lang="en-US" dirty="0" smtClean="0"/>
              <a:t>We all have a sin problem, but Jesus can rid us of that problem</a:t>
            </a:r>
          </a:p>
          <a:p>
            <a:r>
              <a:rPr lang="en-US" dirty="0" smtClean="0"/>
              <a:t>However, most people don’t see Him as worthy of their time; they think He’s useless to them</a:t>
            </a:r>
          </a:p>
          <a:p>
            <a:pPr lvl="1"/>
            <a:r>
              <a:rPr lang="en-US" dirty="0" smtClean="0"/>
              <a:t>Instead, we prioritize our jobs, a search for wealth, of getting more stuff</a:t>
            </a:r>
          </a:p>
          <a:p>
            <a:r>
              <a:rPr lang="en-US" dirty="0" smtClean="0"/>
              <a:t>If we want what Jesus has to offer, we have to follow Him</a:t>
            </a:r>
          </a:p>
          <a:p>
            <a:pPr lvl="1"/>
            <a:r>
              <a:rPr lang="en-US" dirty="0" smtClean="0"/>
              <a:t>This leads into the next section of the chapter</a:t>
            </a:r>
            <a:endParaRPr lang="en-US" dirty="0"/>
          </a:p>
        </p:txBody>
      </p:sp>
    </p:spTree>
    <p:extLst>
      <p:ext uri="{BB962C8B-B14F-4D97-AF65-F5344CB8AC3E}">
        <p14:creationId xmlns:p14="http://schemas.microsoft.com/office/powerpoint/2010/main" val="817692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Egypt and Back </a:t>
            </a:r>
            <a:r>
              <a:rPr lang="en-US" dirty="0" smtClean="0"/>
              <a:t>Again(Matthew </a:t>
            </a:r>
            <a:r>
              <a:rPr lang="en-US" dirty="0"/>
              <a:t>2:13-15)</a:t>
            </a:r>
          </a:p>
        </p:txBody>
      </p:sp>
      <p:sp>
        <p:nvSpPr>
          <p:cNvPr id="3" name="Content Placeholder 2"/>
          <p:cNvSpPr>
            <a:spLocks noGrp="1"/>
          </p:cNvSpPr>
          <p:nvPr>
            <p:ph idx="1"/>
          </p:nvPr>
        </p:nvSpPr>
        <p:spPr/>
        <p:txBody>
          <a:bodyPr>
            <a:normAutofit/>
          </a:bodyPr>
          <a:lstStyle/>
          <a:p>
            <a:r>
              <a:rPr lang="en-US" dirty="0" smtClean="0"/>
              <a:t>After the magi leave, Joseph is visited by an angel in a dream and told to take Jesus and Mary to Egypt immediately</a:t>
            </a:r>
          </a:p>
          <a:p>
            <a:r>
              <a:rPr lang="en-US" dirty="0" smtClean="0"/>
              <a:t>Joseph does as instructed and leaves in the middle of the night for Egypt and they don’t come back until Herod has died</a:t>
            </a:r>
          </a:p>
          <a:p>
            <a:r>
              <a:rPr lang="en-US" dirty="0" smtClean="0"/>
              <a:t>We have our next fulfilled prophecy – Hosea 11:1</a:t>
            </a:r>
          </a:p>
          <a:p>
            <a:pPr lvl="1"/>
            <a:r>
              <a:rPr lang="en-US" dirty="0"/>
              <a:t>It’s </a:t>
            </a:r>
            <a:r>
              <a:rPr lang="en-US" dirty="0" smtClean="0"/>
              <a:t>worth mentioning that this prophecy is placed here instead of down when Joseph is told to return</a:t>
            </a:r>
          </a:p>
          <a:p>
            <a:r>
              <a:rPr lang="en-US" dirty="0" smtClean="0"/>
              <a:t>Interestingly, we see that safety for Jesus isn’t in Israel but in Egypt</a:t>
            </a:r>
          </a:p>
          <a:p>
            <a:pPr lvl="1"/>
            <a:r>
              <a:rPr lang="en-US" dirty="0" smtClean="0"/>
              <a:t>A sort of reverse Exodus has occurred</a:t>
            </a:r>
          </a:p>
        </p:txBody>
      </p:sp>
    </p:spTree>
    <p:extLst>
      <p:ext uri="{BB962C8B-B14F-4D97-AF65-F5344CB8AC3E}">
        <p14:creationId xmlns:p14="http://schemas.microsoft.com/office/powerpoint/2010/main" val="119108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Uncomfortable (8:18-20)</a:t>
            </a:r>
            <a:endParaRPr lang="en-US" dirty="0"/>
          </a:p>
        </p:txBody>
      </p:sp>
      <p:sp>
        <p:nvSpPr>
          <p:cNvPr id="14" name="Content Placeholder 13"/>
          <p:cNvSpPr>
            <a:spLocks noGrp="1"/>
          </p:cNvSpPr>
          <p:nvPr>
            <p:ph idx="1"/>
          </p:nvPr>
        </p:nvSpPr>
        <p:spPr/>
        <p:txBody>
          <a:bodyPr>
            <a:normAutofit/>
          </a:bodyPr>
          <a:lstStyle/>
          <a:p>
            <a:r>
              <a:rPr lang="en-US" dirty="0" smtClean="0"/>
              <a:t>In the next section, Jesus tells His followers that they are going to the other side of the Sea of Galilee</a:t>
            </a:r>
          </a:p>
          <a:p>
            <a:r>
              <a:rPr lang="en-US" dirty="0" smtClean="0"/>
              <a:t>A scribe comes to Him and said, “I’ll follow you wherever you go!”</a:t>
            </a:r>
          </a:p>
          <a:p>
            <a:r>
              <a:rPr lang="en-US" dirty="0" smtClean="0"/>
              <a:t>Jesus responds that foxes have holes and birds have nests, but He has nowhere to lay His head</a:t>
            </a:r>
          </a:p>
          <a:p>
            <a:r>
              <a:rPr lang="en-US" dirty="0" smtClean="0"/>
              <a:t>Interestingly, there is no praise of this scribe for his declaration that he will follow Jesus anywhere</a:t>
            </a:r>
          </a:p>
          <a:p>
            <a:r>
              <a:rPr lang="en-US" dirty="0" smtClean="0"/>
              <a:t>Instead, Jesus warns Him that if he wants to follow Jesus, his life isn’t going to be comfortable; he’ll have to forfeit the comforts of the world to follow Jesus</a:t>
            </a:r>
            <a:endParaRPr lang="en-US" dirty="0"/>
          </a:p>
        </p:txBody>
      </p:sp>
    </p:spTree>
    <p:extLst>
      <p:ext uri="{BB962C8B-B14F-4D97-AF65-F5344CB8AC3E}">
        <p14:creationId xmlns:p14="http://schemas.microsoft.com/office/powerpoint/2010/main" val="4189593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Uncomfortable (8:18-20)</a:t>
            </a:r>
            <a:endParaRPr lang="en-US" dirty="0"/>
          </a:p>
        </p:txBody>
      </p:sp>
      <p:sp>
        <p:nvSpPr>
          <p:cNvPr id="14" name="Content Placeholder 13"/>
          <p:cNvSpPr>
            <a:spLocks noGrp="1"/>
          </p:cNvSpPr>
          <p:nvPr>
            <p:ph idx="1"/>
          </p:nvPr>
        </p:nvSpPr>
        <p:spPr/>
        <p:txBody>
          <a:bodyPr>
            <a:normAutofit lnSpcReduction="10000"/>
          </a:bodyPr>
          <a:lstStyle/>
          <a:p>
            <a:r>
              <a:rPr lang="en-US" dirty="0" smtClean="0"/>
              <a:t>Following Jesus isn’t easy and it will make us uncomfortable</a:t>
            </a:r>
          </a:p>
          <a:p>
            <a:pPr lvl="1"/>
            <a:r>
              <a:rPr lang="en-US" dirty="0" smtClean="0"/>
              <a:t>There are commands that Jesus gives that are hard to follow, they go against our human nature and what sounds good</a:t>
            </a:r>
          </a:p>
          <a:p>
            <a:r>
              <a:rPr lang="en-US" dirty="0" smtClean="0"/>
              <a:t>Think about what Jesus says here and how the gospel is presented in many places – (e.g., the Prosperity Gospel)</a:t>
            </a:r>
          </a:p>
          <a:p>
            <a:r>
              <a:rPr lang="en-US" dirty="0" smtClean="0"/>
              <a:t>Jesus is telling us we might have to give up all our possessions and comfort and ease; we might be required to lose all this world sees as valuable</a:t>
            </a:r>
          </a:p>
          <a:p>
            <a:endParaRPr lang="en-US" dirty="0" smtClean="0"/>
          </a:p>
          <a:p>
            <a:r>
              <a:rPr lang="en-US" dirty="0" smtClean="0"/>
              <a:t>Would you still follow Jesus if you couldn’t have a home? A bed? A car?</a:t>
            </a:r>
          </a:p>
          <a:p>
            <a:r>
              <a:rPr lang="en-US" dirty="0" smtClean="0"/>
              <a:t>Would you still follow Jesus if you had to do things and go places that made you uncomfortable and you didn’t like?</a:t>
            </a:r>
            <a:endParaRPr lang="en-US" dirty="0"/>
          </a:p>
        </p:txBody>
      </p:sp>
    </p:spTree>
    <p:extLst>
      <p:ext uri="{BB962C8B-B14F-4D97-AF65-F5344CB8AC3E}">
        <p14:creationId xmlns:p14="http://schemas.microsoft.com/office/powerpoint/2010/main" val="249476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Immediate (8:21-22)</a:t>
            </a:r>
            <a:endParaRPr lang="en-US" dirty="0"/>
          </a:p>
        </p:txBody>
      </p:sp>
      <p:sp>
        <p:nvSpPr>
          <p:cNvPr id="14" name="Content Placeholder 13"/>
          <p:cNvSpPr>
            <a:spLocks noGrp="1"/>
          </p:cNvSpPr>
          <p:nvPr>
            <p:ph idx="1"/>
          </p:nvPr>
        </p:nvSpPr>
        <p:spPr/>
        <p:txBody>
          <a:bodyPr>
            <a:normAutofit/>
          </a:bodyPr>
          <a:lstStyle/>
          <a:p>
            <a:r>
              <a:rPr lang="en-US" dirty="0" smtClean="0"/>
              <a:t>After the scribe vows to follow Jesus anywhere, another person tells Him that he’ll also follow Jesus, but “first let me go bury my father.”</a:t>
            </a:r>
          </a:p>
          <a:p>
            <a:r>
              <a:rPr lang="en-US" dirty="0" smtClean="0"/>
              <a:t>Jesus’s response is, “Follow me, and allow the dead to bury the dead”</a:t>
            </a:r>
          </a:p>
          <a:p>
            <a:r>
              <a:rPr lang="en-US" dirty="0" smtClean="0"/>
              <a:t>In the Jewish culture of the time, the dead were immediately buried; they didn’t wait for a days before the burial</a:t>
            </a:r>
          </a:p>
          <a:p>
            <a:pPr lvl="1"/>
            <a:r>
              <a:rPr lang="en-US" dirty="0" smtClean="0"/>
              <a:t>If his father was already dead, he wouldn’t be there following Jesus around</a:t>
            </a:r>
          </a:p>
          <a:p>
            <a:r>
              <a:rPr lang="en-US" dirty="0" smtClean="0"/>
              <a:t>However, he also isn’t asking Jesus for a few years to take care of his dad</a:t>
            </a:r>
          </a:p>
          <a:p>
            <a:pPr lvl="1"/>
            <a:r>
              <a:rPr lang="en-US" dirty="0" smtClean="0"/>
              <a:t>It would seem his father’s dead is imminent</a:t>
            </a:r>
          </a:p>
          <a:p>
            <a:pPr lvl="1"/>
            <a:r>
              <a:rPr lang="en-US" dirty="0" smtClean="0"/>
              <a:t>He’s asking for a short delay of maybe a week or so and then he’ll follow Jesus</a:t>
            </a:r>
          </a:p>
        </p:txBody>
      </p:sp>
    </p:spTree>
    <p:extLst>
      <p:ext uri="{BB962C8B-B14F-4D97-AF65-F5344CB8AC3E}">
        <p14:creationId xmlns:p14="http://schemas.microsoft.com/office/powerpoint/2010/main" val="1962473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Immediate (8:21-22)</a:t>
            </a:r>
            <a:endParaRPr lang="en-US" dirty="0"/>
          </a:p>
        </p:txBody>
      </p:sp>
      <p:sp>
        <p:nvSpPr>
          <p:cNvPr id="14" name="Content Placeholder 13"/>
          <p:cNvSpPr>
            <a:spLocks noGrp="1"/>
          </p:cNvSpPr>
          <p:nvPr>
            <p:ph idx="1"/>
          </p:nvPr>
        </p:nvSpPr>
        <p:spPr/>
        <p:txBody>
          <a:bodyPr>
            <a:normAutofit lnSpcReduction="10000"/>
          </a:bodyPr>
          <a:lstStyle/>
          <a:p>
            <a:r>
              <a:rPr lang="en-US" dirty="0" smtClean="0"/>
              <a:t>Notice that Jesus doesn’t say, “I understand your family obligations. Take the time that you need!”</a:t>
            </a:r>
          </a:p>
          <a:p>
            <a:r>
              <a:rPr lang="en-US" dirty="0" smtClean="0"/>
              <a:t>Jesus isn’t going to wait for the man</a:t>
            </a:r>
          </a:p>
          <a:p>
            <a:r>
              <a:rPr lang="en-US" dirty="0" smtClean="0"/>
              <a:t>He doesn’t tell him to catch up once everything in his life is in order</a:t>
            </a:r>
          </a:p>
          <a:p>
            <a:r>
              <a:rPr lang="en-US" dirty="0" smtClean="0"/>
              <a:t>Jesus tells him, “You can’t delay in following me”</a:t>
            </a:r>
          </a:p>
          <a:p>
            <a:pPr lvl="1"/>
            <a:r>
              <a:rPr lang="en-US" dirty="0" smtClean="0"/>
              <a:t>Why can’t Jesus wait? Or tell him to catch up later?</a:t>
            </a:r>
          </a:p>
          <a:p>
            <a:r>
              <a:rPr lang="en-US" dirty="0" smtClean="0"/>
              <a:t>This is such a common issue for those that claim to follow Jesus</a:t>
            </a:r>
          </a:p>
          <a:p>
            <a:pPr lvl="1"/>
            <a:r>
              <a:rPr lang="en-US" dirty="0" smtClean="0"/>
              <a:t>Something else ALWAYS comes up to delay us</a:t>
            </a:r>
          </a:p>
          <a:p>
            <a:pPr lvl="1"/>
            <a:r>
              <a:rPr lang="en-US" dirty="0" smtClean="0"/>
              <a:t>If it’s burying his father this time, the next time it’ll be taking care of the inheritance; after that it’ll be his wife and kids; after that it’ll be his job</a:t>
            </a:r>
          </a:p>
          <a:p>
            <a:r>
              <a:rPr lang="en-US" dirty="0" smtClean="0"/>
              <a:t>We have to prioritize following Jesus</a:t>
            </a:r>
          </a:p>
          <a:p>
            <a:pPr lvl="1"/>
            <a:r>
              <a:rPr lang="en-US" dirty="0" smtClean="0"/>
              <a:t>If we let one thing delay us, then we will always let things delay us from following Him</a:t>
            </a:r>
          </a:p>
        </p:txBody>
      </p:sp>
    </p:spTree>
    <p:extLst>
      <p:ext uri="{BB962C8B-B14F-4D97-AF65-F5344CB8AC3E}">
        <p14:creationId xmlns:p14="http://schemas.microsoft.com/office/powerpoint/2010/main" val="4010659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3359" y="1037968"/>
            <a:ext cx="4036319" cy="2690880"/>
          </a:xfrm>
          <a:prstGeom prst="rect">
            <a:avLst/>
          </a:prstGeom>
        </p:spPr>
      </p:pic>
      <p:sp>
        <p:nvSpPr>
          <p:cNvPr id="13" name="Title 12"/>
          <p:cNvSpPr>
            <a:spLocks noGrp="1"/>
          </p:cNvSpPr>
          <p:nvPr>
            <p:ph type="title"/>
          </p:nvPr>
        </p:nvSpPr>
        <p:spPr/>
        <p:txBody>
          <a:bodyPr/>
          <a:lstStyle/>
          <a:p>
            <a:r>
              <a:rPr lang="en-US" dirty="0" smtClean="0"/>
              <a:t>Following is Frightening (8:23-27)</a:t>
            </a:r>
            <a:endParaRPr lang="en-US" dirty="0"/>
          </a:p>
        </p:txBody>
      </p:sp>
      <p:sp>
        <p:nvSpPr>
          <p:cNvPr id="14" name="Content Placeholder 13"/>
          <p:cNvSpPr>
            <a:spLocks noGrp="1"/>
          </p:cNvSpPr>
          <p:nvPr>
            <p:ph idx="1"/>
          </p:nvPr>
        </p:nvSpPr>
        <p:spPr>
          <a:xfrm>
            <a:off x="838200" y="1037968"/>
            <a:ext cx="6995159" cy="5138995"/>
          </a:xfrm>
        </p:spPr>
        <p:txBody>
          <a:bodyPr>
            <a:normAutofit/>
          </a:bodyPr>
          <a:lstStyle/>
          <a:p>
            <a:r>
              <a:rPr lang="en-US" dirty="0" smtClean="0"/>
              <a:t>Jesus and His disciples get into a boat to cross the Sea of Galilee</a:t>
            </a:r>
          </a:p>
          <a:p>
            <a:r>
              <a:rPr lang="en-US" dirty="0" smtClean="0"/>
              <a:t>He goes to take a nap and a storm starts up and the boat is being swamped by the waves</a:t>
            </a:r>
          </a:p>
          <a:p>
            <a:r>
              <a:rPr lang="en-US" dirty="0" smtClean="0"/>
              <a:t>It gets so bad that they’re convinced they are going to die</a:t>
            </a:r>
          </a:p>
          <a:p>
            <a:r>
              <a:rPr lang="en-US" dirty="0" smtClean="0"/>
              <a:t>When they wake Him up, Jesus isn’t concerned or surprised</a:t>
            </a:r>
          </a:p>
          <a:p>
            <a:endParaRPr lang="en-US" dirty="0" smtClean="0"/>
          </a:p>
        </p:txBody>
      </p:sp>
      <p:sp>
        <p:nvSpPr>
          <p:cNvPr id="5" name="TextBox 4"/>
          <p:cNvSpPr txBox="1"/>
          <p:nvPr/>
        </p:nvSpPr>
        <p:spPr>
          <a:xfrm>
            <a:off x="9609513" y="1180407"/>
            <a:ext cx="1920240" cy="646331"/>
          </a:xfrm>
          <a:prstGeom prst="rect">
            <a:avLst/>
          </a:prstGeom>
          <a:solidFill>
            <a:schemeClr val="bg1"/>
          </a:solidFill>
        </p:spPr>
        <p:txBody>
          <a:bodyPr wrap="square" rtlCol="0">
            <a:spAutoFit/>
          </a:bodyPr>
          <a:lstStyle/>
          <a:p>
            <a:r>
              <a:rPr lang="en-US" dirty="0" smtClean="0"/>
              <a:t>This is where Jesus was sleeping</a:t>
            </a:r>
            <a:endParaRPr lang="en-US" dirty="0"/>
          </a:p>
        </p:txBody>
      </p:sp>
      <p:cxnSp>
        <p:nvCxnSpPr>
          <p:cNvPr id="7" name="Straight Arrow Connector 6"/>
          <p:cNvCxnSpPr/>
          <p:nvPr/>
        </p:nvCxnSpPr>
        <p:spPr>
          <a:xfrm flipH="1">
            <a:off x="9269588" y="1697616"/>
            <a:ext cx="1113552" cy="849031"/>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13"/>
          <p:cNvSpPr txBox="1">
            <a:spLocks/>
          </p:cNvSpPr>
          <p:nvPr/>
        </p:nvSpPr>
        <p:spPr>
          <a:xfrm>
            <a:off x="838200" y="4517618"/>
            <a:ext cx="10583488" cy="17308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smtClean="0"/>
              <a:t>In fact, He says, “Why are you afraid, you of little faith?”</a:t>
            </a:r>
          </a:p>
          <a:p>
            <a:r>
              <a:rPr lang="en-US" dirty="0" smtClean="0"/>
              <a:t>He then calms the storm and everything is okay</a:t>
            </a:r>
          </a:p>
          <a:p>
            <a:r>
              <a:rPr lang="en-US" dirty="0" smtClean="0"/>
              <a:t>They are amazed because Jesus even has power over the weather</a:t>
            </a:r>
          </a:p>
        </p:txBody>
      </p:sp>
      <p:sp>
        <p:nvSpPr>
          <p:cNvPr id="9" name="TextBox 8"/>
          <p:cNvSpPr txBox="1"/>
          <p:nvPr/>
        </p:nvSpPr>
        <p:spPr>
          <a:xfrm>
            <a:off x="7893180" y="3728848"/>
            <a:ext cx="4036319" cy="461665"/>
          </a:xfrm>
          <a:prstGeom prst="rect">
            <a:avLst/>
          </a:prstGeom>
          <a:noFill/>
        </p:spPr>
        <p:txBody>
          <a:bodyPr wrap="square" rtlCol="0">
            <a:spAutoFit/>
          </a:bodyPr>
          <a:lstStyle/>
          <a:p>
            <a:r>
              <a:rPr lang="en-US" sz="1200" dirty="0" smtClean="0"/>
              <a:t>Artist’s rendition of what a fishing boat on the Sea of Galilee might have looked like (without masts, rigging, etc.)</a:t>
            </a:r>
            <a:endParaRPr lang="en-US" sz="1200" dirty="0"/>
          </a:p>
        </p:txBody>
      </p:sp>
    </p:spTree>
    <p:extLst>
      <p:ext uri="{BB962C8B-B14F-4D97-AF65-F5344CB8AC3E}">
        <p14:creationId xmlns:p14="http://schemas.microsoft.com/office/powerpoint/2010/main" val="251864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Frightening (8:23-27)</a:t>
            </a:r>
            <a:endParaRPr lang="en-US" dirty="0"/>
          </a:p>
        </p:txBody>
      </p:sp>
      <p:sp>
        <p:nvSpPr>
          <p:cNvPr id="14" name="Content Placeholder 13"/>
          <p:cNvSpPr>
            <a:spLocks noGrp="1"/>
          </p:cNvSpPr>
          <p:nvPr>
            <p:ph idx="1"/>
          </p:nvPr>
        </p:nvSpPr>
        <p:spPr>
          <a:xfrm>
            <a:off x="838200" y="1037968"/>
            <a:ext cx="10515599" cy="5138995"/>
          </a:xfrm>
        </p:spPr>
        <p:txBody>
          <a:bodyPr>
            <a:normAutofit/>
          </a:bodyPr>
          <a:lstStyle/>
          <a:p>
            <a:r>
              <a:rPr lang="en-US" dirty="0" smtClean="0"/>
              <a:t>These are disciples who are willing to leave with Jesus immediately, they’re willing to be uncomfortable, but now they are terrified</a:t>
            </a:r>
          </a:p>
          <a:p>
            <a:r>
              <a:rPr lang="en-US" dirty="0" smtClean="0"/>
              <a:t>What does their fear have to do with their lack of faith?</a:t>
            </a:r>
          </a:p>
          <a:p>
            <a:pPr lvl="1"/>
            <a:r>
              <a:rPr lang="en-US" dirty="0" smtClean="0"/>
              <a:t>They were willing to trust Jesus when times were good, but when their life was on the line and they were terrified, Jesus being in the same boat wasn’t enough; they needed Him to be awake and terrified with them</a:t>
            </a:r>
          </a:p>
          <a:p>
            <a:r>
              <a:rPr lang="en-US" dirty="0" smtClean="0"/>
              <a:t>Are we willing to follow Jesus even when we’re afraid?</a:t>
            </a:r>
          </a:p>
          <a:p>
            <a:pPr lvl="1"/>
            <a:r>
              <a:rPr lang="en-US" dirty="0" smtClean="0"/>
              <a:t>Just because we’re with Jesus doesn’t mean we won’t experience fear</a:t>
            </a:r>
          </a:p>
          <a:p>
            <a:r>
              <a:rPr lang="en-US" dirty="0" smtClean="0"/>
              <a:t>Are we willing to trust Him even with our lives?</a:t>
            </a:r>
          </a:p>
          <a:p>
            <a:pPr lvl="1"/>
            <a:r>
              <a:rPr lang="en-US" dirty="0" smtClean="0"/>
              <a:t>These are the times that most people get shaken away from following Jesus</a:t>
            </a:r>
          </a:p>
          <a:p>
            <a:r>
              <a:rPr lang="en-US" dirty="0" smtClean="0"/>
              <a:t>Jesus is in control, though, and has more power than the things that make us afraid</a:t>
            </a:r>
          </a:p>
        </p:txBody>
      </p:sp>
    </p:spTree>
    <p:extLst>
      <p:ext uri="{BB962C8B-B14F-4D97-AF65-F5344CB8AC3E}">
        <p14:creationId xmlns:p14="http://schemas.microsoft.com/office/powerpoint/2010/main" val="411110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Giving Up Control (8:28-34)</a:t>
            </a:r>
            <a:endParaRPr lang="en-US" dirty="0"/>
          </a:p>
        </p:txBody>
      </p:sp>
      <p:sp>
        <p:nvSpPr>
          <p:cNvPr id="14" name="Content Placeholder 13"/>
          <p:cNvSpPr>
            <a:spLocks noGrp="1"/>
          </p:cNvSpPr>
          <p:nvPr>
            <p:ph idx="1"/>
          </p:nvPr>
        </p:nvSpPr>
        <p:spPr>
          <a:xfrm>
            <a:off x="838200" y="1037968"/>
            <a:ext cx="10515599" cy="5138995"/>
          </a:xfrm>
        </p:spPr>
        <p:txBody>
          <a:bodyPr>
            <a:normAutofit/>
          </a:bodyPr>
          <a:lstStyle/>
          <a:p>
            <a:r>
              <a:rPr lang="en-US" dirty="0" smtClean="0"/>
              <a:t>Our last picture of Jesus in Chapter 8 is about our following Jesus means giving up control of our lives</a:t>
            </a:r>
          </a:p>
          <a:p>
            <a:r>
              <a:rPr lang="en-US" dirty="0" smtClean="0"/>
              <a:t>Jesus and His disciples get to the other side of the sea and encounter 2 demoniacs who are so violent that no one can pass by them</a:t>
            </a:r>
          </a:p>
          <a:p>
            <a:r>
              <a:rPr lang="en-US" dirty="0" smtClean="0"/>
              <a:t>They are confused why Jesus is there, but guess that it must be to cast them out, so they ask to be sent into the herd of pigs nearby</a:t>
            </a:r>
          </a:p>
          <a:p>
            <a:r>
              <a:rPr lang="en-US" dirty="0" smtClean="0"/>
              <a:t>Jesus tells them to do so, and the pigs drown in the sea</a:t>
            </a:r>
          </a:p>
          <a:p>
            <a:r>
              <a:rPr lang="en-US" dirty="0" smtClean="0"/>
              <a:t>The </a:t>
            </a:r>
            <a:r>
              <a:rPr lang="en-US" dirty="0" err="1" smtClean="0"/>
              <a:t>pigherds</a:t>
            </a:r>
            <a:r>
              <a:rPr lang="en-US" dirty="0" smtClean="0"/>
              <a:t> (?) go into the city and tell them what happened</a:t>
            </a:r>
          </a:p>
          <a:p>
            <a:r>
              <a:rPr lang="en-US" dirty="0" smtClean="0"/>
              <a:t>The city folk go out to Jesus and beg Him to leave them alone</a:t>
            </a:r>
          </a:p>
        </p:txBody>
      </p:sp>
    </p:spTree>
    <p:extLst>
      <p:ext uri="{BB962C8B-B14F-4D97-AF65-F5344CB8AC3E}">
        <p14:creationId xmlns:p14="http://schemas.microsoft.com/office/powerpoint/2010/main" val="71197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Following is Giving Up Control (8:28-34)</a:t>
            </a:r>
            <a:endParaRPr lang="en-US" dirty="0"/>
          </a:p>
        </p:txBody>
      </p:sp>
      <p:sp>
        <p:nvSpPr>
          <p:cNvPr id="14" name="Content Placeholder 13"/>
          <p:cNvSpPr>
            <a:spLocks noGrp="1"/>
          </p:cNvSpPr>
          <p:nvPr>
            <p:ph idx="1"/>
          </p:nvPr>
        </p:nvSpPr>
        <p:spPr>
          <a:xfrm>
            <a:off x="838200" y="1037968"/>
            <a:ext cx="10515599" cy="5138995"/>
          </a:xfrm>
        </p:spPr>
        <p:txBody>
          <a:bodyPr>
            <a:normAutofit/>
          </a:bodyPr>
          <a:lstStyle/>
          <a:p>
            <a:r>
              <a:rPr lang="en-US" dirty="0" smtClean="0"/>
              <a:t>You’d think that, since Jesus just got rid of this problem they had of the 2 men that wouldn’t allow anyone to pass nearby, they’d be ecstatic about Jesus being there</a:t>
            </a:r>
          </a:p>
          <a:p>
            <a:r>
              <a:rPr lang="en-US" dirty="0" smtClean="0"/>
              <a:t>Why would they ask Him to leave?</a:t>
            </a:r>
          </a:p>
          <a:p>
            <a:r>
              <a:rPr lang="en-US" dirty="0" smtClean="0"/>
              <a:t>They’re afraid of the authority that Jesus has just demonstrated in casting out the demons</a:t>
            </a:r>
          </a:p>
          <a:p>
            <a:r>
              <a:rPr lang="en-US" dirty="0" smtClean="0"/>
              <a:t>Seeing that authority can give us comfort in following Jesus or it can make us not want anything to do with Him</a:t>
            </a:r>
          </a:p>
          <a:p>
            <a:r>
              <a:rPr lang="en-US" dirty="0" smtClean="0"/>
              <a:t>Why? Because it upsets our lives. We are forced to accept that Jesus is in authority, and that means that we’re going to have to scramble our lives up to put Him where He belongs – in charge of us!</a:t>
            </a:r>
          </a:p>
          <a:p>
            <a:endParaRPr lang="en-US" dirty="0" smtClean="0"/>
          </a:p>
        </p:txBody>
      </p:sp>
    </p:spTree>
    <p:extLst>
      <p:ext uri="{BB962C8B-B14F-4D97-AF65-F5344CB8AC3E}">
        <p14:creationId xmlns:p14="http://schemas.microsoft.com/office/powerpoint/2010/main" val="14176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9</a:t>
            </a:r>
          </a:p>
        </p:txBody>
      </p:sp>
    </p:spTree>
    <p:extLst>
      <p:ext uri="{BB962C8B-B14F-4D97-AF65-F5344CB8AC3E}">
        <p14:creationId xmlns:p14="http://schemas.microsoft.com/office/powerpoint/2010/main" val="347682210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Power of Jesus to Change Lives</a:t>
            </a:r>
            <a:endParaRPr lang="en-US" dirty="0"/>
          </a:p>
        </p:txBody>
      </p:sp>
      <p:sp>
        <p:nvSpPr>
          <p:cNvPr id="14" name="Content Placeholder 13"/>
          <p:cNvSpPr>
            <a:spLocks noGrp="1"/>
          </p:cNvSpPr>
          <p:nvPr>
            <p:ph idx="1"/>
          </p:nvPr>
        </p:nvSpPr>
        <p:spPr/>
        <p:txBody>
          <a:bodyPr>
            <a:normAutofit/>
          </a:bodyPr>
          <a:lstStyle/>
          <a:p>
            <a:r>
              <a:rPr lang="en-US" dirty="0" smtClean="0"/>
              <a:t>In Chapter 8, Matthew showed us that Jesus</a:t>
            </a:r>
          </a:p>
          <a:p>
            <a:pPr lvl="1"/>
            <a:r>
              <a:rPr lang="en-US" sz="2000" dirty="0" smtClean="0"/>
              <a:t>Is willing to heal us (8:1-4)</a:t>
            </a:r>
          </a:p>
          <a:p>
            <a:pPr lvl="1"/>
            <a:r>
              <a:rPr lang="en-US" sz="2000" dirty="0" smtClean="0"/>
              <a:t>Has the authority to heal us (8:5-13)</a:t>
            </a:r>
          </a:p>
          <a:p>
            <a:pPr lvl="1"/>
            <a:r>
              <a:rPr lang="en-US" sz="2000" dirty="0" smtClean="0"/>
              <a:t>Has the ability to heal us (8:14-17)</a:t>
            </a:r>
          </a:p>
          <a:p>
            <a:r>
              <a:rPr lang="en-US" dirty="0" smtClean="0"/>
              <a:t>But, those that want His healing must follow Him</a:t>
            </a:r>
          </a:p>
          <a:p>
            <a:r>
              <a:rPr lang="en-US" dirty="0" smtClean="0"/>
              <a:t>Following Him </a:t>
            </a:r>
          </a:p>
          <a:p>
            <a:pPr lvl="1"/>
            <a:r>
              <a:rPr lang="en-US" dirty="0" smtClean="0"/>
              <a:t>Means we’ll be uncomfortable (8:18-20)</a:t>
            </a:r>
          </a:p>
          <a:p>
            <a:pPr lvl="1"/>
            <a:r>
              <a:rPr lang="en-US" dirty="0" smtClean="0"/>
              <a:t>Must be immediate/your top priority (8:21-22)</a:t>
            </a:r>
          </a:p>
          <a:p>
            <a:pPr lvl="1"/>
            <a:r>
              <a:rPr lang="en-US" dirty="0" smtClean="0"/>
              <a:t>Will be frightening at times (8:23-27)</a:t>
            </a:r>
          </a:p>
          <a:p>
            <a:pPr lvl="1"/>
            <a:r>
              <a:rPr lang="en-US" dirty="0" smtClean="0"/>
              <a:t>Means giving up our control to Him (8:28-34)</a:t>
            </a:r>
            <a:endParaRPr lang="en-US" dirty="0"/>
          </a:p>
        </p:txBody>
      </p:sp>
    </p:spTree>
    <p:extLst>
      <p:ext uri="{BB962C8B-B14F-4D97-AF65-F5344CB8AC3E}">
        <p14:creationId xmlns:p14="http://schemas.microsoft.com/office/powerpoint/2010/main" val="1411719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Murder of </a:t>
            </a:r>
            <a:r>
              <a:rPr lang="en-US" dirty="0" smtClean="0"/>
              <a:t>Infants (</a:t>
            </a:r>
            <a:r>
              <a:rPr lang="en-US" dirty="0"/>
              <a:t>Matthew 2:16-18)</a:t>
            </a:r>
          </a:p>
        </p:txBody>
      </p:sp>
      <p:sp>
        <p:nvSpPr>
          <p:cNvPr id="3" name="Content Placeholder 2"/>
          <p:cNvSpPr>
            <a:spLocks noGrp="1"/>
          </p:cNvSpPr>
          <p:nvPr>
            <p:ph idx="1"/>
          </p:nvPr>
        </p:nvSpPr>
        <p:spPr/>
        <p:txBody>
          <a:bodyPr>
            <a:normAutofit lnSpcReduction="10000"/>
          </a:bodyPr>
          <a:lstStyle/>
          <a:p>
            <a:r>
              <a:rPr lang="en-US" dirty="0" smtClean="0"/>
              <a:t>When Herod realized the magi have tricked him and they aren’t returning, he gives orders to kill all 2 year old and younger boys in the vicinity of Bethlehem</a:t>
            </a:r>
          </a:p>
          <a:p>
            <a:r>
              <a:rPr lang="en-US" dirty="0" smtClean="0"/>
              <a:t>Why two years old?</a:t>
            </a:r>
          </a:p>
          <a:p>
            <a:pPr lvl="1"/>
            <a:r>
              <a:rPr lang="en-US" dirty="0" smtClean="0"/>
              <a:t>Remember he asked the magi the exact time the star appeared (Matthew 2:7)? </a:t>
            </a:r>
          </a:p>
          <a:p>
            <a:pPr lvl="1"/>
            <a:r>
              <a:rPr lang="en-US" dirty="0" smtClean="0"/>
              <a:t>Apparently they first saw it about 2 years earlier</a:t>
            </a:r>
          </a:p>
          <a:p>
            <a:r>
              <a:rPr lang="en-US" dirty="0" smtClean="0"/>
              <a:t>Our next prophecy fulfilled is mentioned, this one from Jeremiah 31:15</a:t>
            </a:r>
          </a:p>
          <a:p>
            <a:pPr lvl="1"/>
            <a:r>
              <a:rPr lang="en-US" dirty="0" smtClean="0"/>
              <a:t>In Jeremiah 31:16, God tells the people that they will return from the land of their enemies</a:t>
            </a:r>
          </a:p>
          <a:p>
            <a:pPr lvl="1"/>
            <a:r>
              <a:rPr lang="en-US" dirty="0" smtClean="0"/>
              <a:t>While the murder of these children is horrible, the reason for it – the Messiah’s arrival – is good news that should trigger hope instead of gloom</a:t>
            </a:r>
          </a:p>
        </p:txBody>
      </p:sp>
    </p:spTree>
    <p:extLst>
      <p:ext uri="{BB962C8B-B14F-4D97-AF65-F5344CB8AC3E}">
        <p14:creationId xmlns:p14="http://schemas.microsoft.com/office/powerpoint/2010/main" val="186164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Power of Jesus to Change Lives</a:t>
            </a:r>
            <a:endParaRPr lang="en-US" dirty="0"/>
          </a:p>
        </p:txBody>
      </p:sp>
      <p:sp>
        <p:nvSpPr>
          <p:cNvPr id="14" name="Content Placeholder 13"/>
          <p:cNvSpPr>
            <a:spLocks noGrp="1"/>
          </p:cNvSpPr>
          <p:nvPr>
            <p:ph idx="1"/>
          </p:nvPr>
        </p:nvSpPr>
        <p:spPr/>
        <p:txBody>
          <a:bodyPr>
            <a:normAutofit/>
          </a:bodyPr>
          <a:lstStyle/>
          <a:p>
            <a:r>
              <a:rPr lang="en-US" dirty="0" smtClean="0"/>
              <a:t>In Chapter 9, Matthew continues showing us that Jesus has the power to change our lives</a:t>
            </a:r>
          </a:p>
          <a:p>
            <a:r>
              <a:rPr lang="en-US" dirty="0" smtClean="0"/>
              <a:t>First, in vss. 1-13, we see what Jesus offers and what He wants</a:t>
            </a:r>
          </a:p>
          <a:p>
            <a:r>
              <a:rPr lang="en-US" dirty="0" smtClean="0"/>
              <a:t>In vss. 14-34, we see 4 miracles that reveal more about Jesus and answer a question brought up in vss. 14-17</a:t>
            </a:r>
          </a:p>
          <a:p>
            <a:r>
              <a:rPr lang="en-US" dirty="0" smtClean="0"/>
              <a:t>Vss. 35-38 (and into Chapter 10) show us how we should be as we use Jesus as an example for our lives </a:t>
            </a:r>
            <a:endParaRPr lang="en-US" dirty="0"/>
          </a:p>
        </p:txBody>
      </p:sp>
    </p:spTree>
    <p:extLst>
      <p:ext uri="{BB962C8B-B14F-4D97-AF65-F5344CB8AC3E}">
        <p14:creationId xmlns:p14="http://schemas.microsoft.com/office/powerpoint/2010/main" val="391066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Jesus Offers (9:1-8) </a:t>
            </a:r>
            <a:endParaRPr lang="en-US" dirty="0"/>
          </a:p>
        </p:txBody>
      </p:sp>
      <p:sp>
        <p:nvSpPr>
          <p:cNvPr id="14" name="Content Placeholder 13"/>
          <p:cNvSpPr>
            <a:spLocks noGrp="1"/>
          </p:cNvSpPr>
          <p:nvPr>
            <p:ph idx="1"/>
          </p:nvPr>
        </p:nvSpPr>
        <p:spPr/>
        <p:txBody>
          <a:bodyPr>
            <a:normAutofit/>
          </a:bodyPr>
          <a:lstStyle/>
          <a:p>
            <a:r>
              <a:rPr lang="en-US" dirty="0" smtClean="0"/>
              <a:t>Jesus goes back to his home area of Capernaum</a:t>
            </a:r>
          </a:p>
          <a:p>
            <a:r>
              <a:rPr lang="en-US" dirty="0" smtClean="0"/>
              <a:t>Now that He’s back, people start bringing the sick to Him to heal again</a:t>
            </a:r>
          </a:p>
          <a:p>
            <a:r>
              <a:rPr lang="en-US" dirty="0" smtClean="0"/>
              <a:t>A paralytic is brought before Him to heal, and instead of healing him at first, Jesus says, “Your sins are forgiven”</a:t>
            </a:r>
          </a:p>
          <a:p>
            <a:r>
              <a:rPr lang="en-US" dirty="0" smtClean="0"/>
              <a:t>The scribes start belly-aching about how Jesus blasphemes because only God can forgive sin</a:t>
            </a:r>
          </a:p>
          <a:p>
            <a:r>
              <a:rPr lang="en-US" dirty="0" smtClean="0"/>
              <a:t>He knows their heart, though, and asks, “Why do you think evil in your heart?”</a:t>
            </a:r>
          </a:p>
          <a:p>
            <a:pPr lvl="1"/>
            <a:r>
              <a:rPr lang="en-US" dirty="0" smtClean="0"/>
              <a:t>What’s evil about them wanting to hold Jesus accountable for his “blasphemy”?</a:t>
            </a:r>
          </a:p>
        </p:txBody>
      </p:sp>
    </p:spTree>
    <p:extLst>
      <p:ext uri="{BB962C8B-B14F-4D97-AF65-F5344CB8AC3E}">
        <p14:creationId xmlns:p14="http://schemas.microsoft.com/office/powerpoint/2010/main" val="358941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Jesus Offers (9:1-8) </a:t>
            </a:r>
            <a:endParaRPr lang="en-US" dirty="0"/>
          </a:p>
        </p:txBody>
      </p:sp>
      <p:sp>
        <p:nvSpPr>
          <p:cNvPr id="14" name="Content Placeholder 13"/>
          <p:cNvSpPr>
            <a:spLocks noGrp="1"/>
          </p:cNvSpPr>
          <p:nvPr>
            <p:ph idx="1"/>
          </p:nvPr>
        </p:nvSpPr>
        <p:spPr/>
        <p:txBody>
          <a:bodyPr>
            <a:normAutofit lnSpcReduction="10000"/>
          </a:bodyPr>
          <a:lstStyle/>
          <a:p>
            <a:r>
              <a:rPr lang="en-US" dirty="0" smtClean="0"/>
              <a:t>His question shows they are not genuinely concerned about the holiness of God and keeping His law</a:t>
            </a:r>
          </a:p>
          <a:p>
            <a:pPr lvl="1"/>
            <a:r>
              <a:rPr lang="en-US" dirty="0" smtClean="0"/>
              <a:t>They have evil thoughts, but they look pious</a:t>
            </a:r>
          </a:p>
          <a:p>
            <a:r>
              <a:rPr lang="en-US" dirty="0" smtClean="0"/>
              <a:t>Jesus asks, “Is it easier to forgive sin or to heal someone?”</a:t>
            </a:r>
          </a:p>
          <a:p>
            <a:r>
              <a:rPr lang="en-US" dirty="0" smtClean="0"/>
              <a:t>“Forgive sin” is their answer; why?</a:t>
            </a:r>
          </a:p>
          <a:p>
            <a:pPr lvl="1"/>
            <a:r>
              <a:rPr lang="en-US" dirty="0" smtClean="0"/>
              <a:t>He can say it, but there’s no way to check if it happened</a:t>
            </a:r>
          </a:p>
          <a:p>
            <a:r>
              <a:rPr lang="en-US" dirty="0" smtClean="0"/>
              <a:t>To prove He can forgive sin, He heals the man as well</a:t>
            </a:r>
          </a:p>
          <a:p>
            <a:r>
              <a:rPr lang="en-US" dirty="0" smtClean="0"/>
              <a:t>Jesus was always going to heal him, but He needed everyone to know He had the power to forgive sin as well</a:t>
            </a:r>
          </a:p>
          <a:p>
            <a:r>
              <a:rPr lang="en-US" dirty="0" smtClean="0"/>
              <a:t>The crowd is awestruck about the healing, and they glorify God because of it</a:t>
            </a:r>
            <a:endParaRPr lang="en-US" dirty="0"/>
          </a:p>
          <a:p>
            <a:r>
              <a:rPr lang="en-US" dirty="0" smtClean="0"/>
              <a:t>So, Jesus offers forgiveness of sin</a:t>
            </a:r>
          </a:p>
        </p:txBody>
      </p:sp>
    </p:spTree>
    <p:extLst>
      <p:ext uri="{BB962C8B-B14F-4D97-AF65-F5344CB8AC3E}">
        <p14:creationId xmlns:p14="http://schemas.microsoft.com/office/powerpoint/2010/main" val="200817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Jesus Wants (9:9-13)</a:t>
            </a:r>
            <a:endParaRPr lang="en-US" dirty="0"/>
          </a:p>
        </p:txBody>
      </p:sp>
      <p:sp>
        <p:nvSpPr>
          <p:cNvPr id="14" name="Content Placeholder 13"/>
          <p:cNvSpPr>
            <a:spLocks noGrp="1"/>
          </p:cNvSpPr>
          <p:nvPr>
            <p:ph idx="1"/>
          </p:nvPr>
        </p:nvSpPr>
        <p:spPr/>
        <p:txBody>
          <a:bodyPr>
            <a:normAutofit/>
          </a:bodyPr>
          <a:lstStyle/>
          <a:p>
            <a:r>
              <a:rPr lang="en-US" dirty="0" smtClean="0"/>
              <a:t>Jesus finds Matthew (Levi) in a tax booth and tells Matthew to follow Him (which he does)</a:t>
            </a:r>
          </a:p>
          <a:p>
            <a:r>
              <a:rPr lang="en-US" dirty="0" smtClean="0"/>
              <a:t>Matthew has a party for Jesus, and Jesus is reclining at the table with many sinners</a:t>
            </a:r>
          </a:p>
          <a:p>
            <a:pPr lvl="1"/>
            <a:r>
              <a:rPr lang="en-US" dirty="0" smtClean="0"/>
              <a:t>“Sinners” in those days weren’t good people who occasionally did bad things</a:t>
            </a:r>
          </a:p>
          <a:p>
            <a:pPr lvl="1"/>
            <a:r>
              <a:rPr lang="en-US" dirty="0" smtClean="0"/>
              <a:t>They were known to constantly sin through prostitution, thievery, assault, scam artists, etc.</a:t>
            </a:r>
          </a:p>
          <a:p>
            <a:r>
              <a:rPr lang="en-US" dirty="0" smtClean="0"/>
              <a:t>When the Pharisees question this, Jesus answers with, “The healthy don’t need a physician”</a:t>
            </a:r>
          </a:p>
          <a:p>
            <a:pPr lvl="1"/>
            <a:r>
              <a:rPr lang="en-US" dirty="0" smtClean="0"/>
              <a:t>In other words, “I’ve come to forgive sin, so I need to go to the sinners”</a:t>
            </a:r>
          </a:p>
          <a:p>
            <a:r>
              <a:rPr lang="en-US" dirty="0" smtClean="0"/>
              <a:t>Jesus then states His the main thrust of this whole section</a:t>
            </a:r>
          </a:p>
        </p:txBody>
      </p:sp>
    </p:spTree>
    <p:extLst>
      <p:ext uri="{BB962C8B-B14F-4D97-AF65-F5344CB8AC3E}">
        <p14:creationId xmlns:p14="http://schemas.microsoft.com/office/powerpoint/2010/main" val="1926265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Jesus Wants (9:9-13)</a:t>
            </a:r>
            <a:endParaRPr lang="en-US" dirty="0"/>
          </a:p>
        </p:txBody>
      </p:sp>
      <p:sp>
        <p:nvSpPr>
          <p:cNvPr id="14" name="Content Placeholder 13"/>
          <p:cNvSpPr>
            <a:spLocks noGrp="1"/>
          </p:cNvSpPr>
          <p:nvPr>
            <p:ph idx="1"/>
          </p:nvPr>
        </p:nvSpPr>
        <p:spPr/>
        <p:txBody>
          <a:bodyPr>
            <a:normAutofit/>
          </a:bodyPr>
          <a:lstStyle/>
          <a:p>
            <a:r>
              <a:rPr lang="en-US" dirty="0" smtClean="0"/>
              <a:t>It’s a quote from Hosea 6 (vss. 1-6)</a:t>
            </a:r>
          </a:p>
          <a:p>
            <a:pPr lvl="1"/>
            <a:r>
              <a:rPr lang="en-US" dirty="0" smtClean="0"/>
              <a:t>“Go and learn what this means: I deserve compassion and not sacrifice.”</a:t>
            </a:r>
          </a:p>
          <a:p>
            <a:r>
              <a:rPr lang="en-US" dirty="0" smtClean="0"/>
              <a:t>To understand how big a mic drop this is for Jesus, we need to look at the context of the quote</a:t>
            </a:r>
          </a:p>
          <a:p>
            <a:r>
              <a:rPr lang="en-US" dirty="0" smtClean="0"/>
              <a:t>In the first 3 verses of Hosea 6, it seems like the people really do want to return to God – “He’ll heal us, He’ll restore us”</a:t>
            </a:r>
          </a:p>
          <a:p>
            <a:r>
              <a:rPr lang="en-US" dirty="0" smtClean="0"/>
              <a:t>God’s response, though, is, “What am I going to do with you? You say the right things, but then your devotion disappears in the next moment”</a:t>
            </a:r>
            <a:endParaRPr lang="en-US" dirty="0"/>
          </a:p>
          <a:p>
            <a:r>
              <a:rPr lang="en-US" dirty="0" smtClean="0"/>
              <a:t>His final response is what Jesus quotes</a:t>
            </a:r>
          </a:p>
          <a:p>
            <a:pPr lvl="1"/>
            <a:r>
              <a:rPr lang="en-US" dirty="0" smtClean="0"/>
              <a:t>“What I want is compassion, not sacrifice”</a:t>
            </a:r>
          </a:p>
        </p:txBody>
      </p:sp>
    </p:spTree>
    <p:extLst>
      <p:ext uri="{BB962C8B-B14F-4D97-AF65-F5344CB8AC3E}">
        <p14:creationId xmlns:p14="http://schemas.microsoft.com/office/powerpoint/2010/main" val="268305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the Pharisees Needed to Learn (9:13)</a:t>
            </a:r>
            <a:endParaRPr lang="en-US" dirty="0"/>
          </a:p>
        </p:txBody>
      </p:sp>
      <p:sp>
        <p:nvSpPr>
          <p:cNvPr id="14" name="Content Placeholder 13"/>
          <p:cNvSpPr>
            <a:spLocks noGrp="1"/>
          </p:cNvSpPr>
          <p:nvPr>
            <p:ph idx="1"/>
          </p:nvPr>
        </p:nvSpPr>
        <p:spPr/>
        <p:txBody>
          <a:bodyPr>
            <a:normAutofit lnSpcReduction="10000"/>
          </a:bodyPr>
          <a:lstStyle/>
          <a:p>
            <a:r>
              <a:rPr lang="en-US" dirty="0" smtClean="0"/>
              <a:t>First, God wants people who really want Him, not those that pretend to want Him</a:t>
            </a:r>
          </a:p>
          <a:p>
            <a:pPr lvl="1"/>
            <a:r>
              <a:rPr lang="en-US" dirty="0" smtClean="0"/>
              <a:t>They have evil motives and evil thoughts, so they are pretending to worship God to look good</a:t>
            </a:r>
          </a:p>
          <a:p>
            <a:pPr lvl="1"/>
            <a:r>
              <a:rPr lang="en-US" dirty="0" smtClean="0"/>
              <a:t>God is more than commandments, though</a:t>
            </a:r>
          </a:p>
          <a:p>
            <a:pPr lvl="1"/>
            <a:r>
              <a:rPr lang="en-US" dirty="0" smtClean="0"/>
              <a:t>He wants our heart and devotion</a:t>
            </a:r>
          </a:p>
          <a:p>
            <a:r>
              <a:rPr lang="en-US" dirty="0" smtClean="0"/>
              <a:t>Second, He wants that devotion to last</a:t>
            </a:r>
          </a:p>
          <a:p>
            <a:pPr lvl="1"/>
            <a:r>
              <a:rPr lang="en-US" dirty="0" smtClean="0"/>
              <a:t>He doesn’t want our faith to take fits and starts</a:t>
            </a:r>
          </a:p>
          <a:p>
            <a:pPr lvl="1"/>
            <a:r>
              <a:rPr lang="en-US" dirty="0" smtClean="0"/>
              <a:t>Remember what God said through Hosea</a:t>
            </a:r>
          </a:p>
          <a:p>
            <a:r>
              <a:rPr lang="en-US" dirty="0" smtClean="0"/>
              <a:t>Third, God wants us to show mercy to others the way He showed mercy to us</a:t>
            </a:r>
          </a:p>
          <a:p>
            <a:pPr lvl="1"/>
            <a:r>
              <a:rPr lang="en-US" dirty="0" smtClean="0"/>
              <a:t>It’s impossible to have a real, meaningful relationship with God if we doesn’t have a heart of helping other people come to the Lord and find forgiveness</a:t>
            </a:r>
          </a:p>
        </p:txBody>
      </p:sp>
    </p:spTree>
    <p:extLst>
      <p:ext uri="{BB962C8B-B14F-4D97-AF65-F5344CB8AC3E}">
        <p14:creationId xmlns:p14="http://schemas.microsoft.com/office/powerpoint/2010/main" val="25106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Question to be answered (9:14-17)</a:t>
            </a:r>
            <a:endParaRPr lang="en-US" dirty="0"/>
          </a:p>
        </p:txBody>
      </p:sp>
      <p:sp>
        <p:nvSpPr>
          <p:cNvPr id="14" name="Content Placeholder 13"/>
          <p:cNvSpPr>
            <a:spLocks noGrp="1"/>
          </p:cNvSpPr>
          <p:nvPr>
            <p:ph idx="1"/>
          </p:nvPr>
        </p:nvSpPr>
        <p:spPr/>
        <p:txBody>
          <a:bodyPr>
            <a:normAutofit/>
          </a:bodyPr>
          <a:lstStyle/>
          <a:p>
            <a:r>
              <a:rPr lang="en-US" dirty="0" smtClean="0"/>
              <a:t>John (the Baptizer)’s disciples bring a question to Jesus</a:t>
            </a:r>
          </a:p>
          <a:p>
            <a:pPr lvl="1"/>
            <a:r>
              <a:rPr lang="en-US" dirty="0" smtClean="0"/>
              <a:t>“The Pharisees fast, and so do we. Why don’t your disciples fast too?”</a:t>
            </a:r>
          </a:p>
          <a:p>
            <a:r>
              <a:rPr lang="en-US" dirty="0" smtClean="0"/>
              <a:t>Jesus says that fasting is for times of sorrow; you don’t fast when you’re hopeful</a:t>
            </a:r>
          </a:p>
          <a:p>
            <a:r>
              <a:rPr lang="en-US" dirty="0" smtClean="0"/>
              <a:t>When the groom is at the wedding celebration, it’s a time of feasting, not fasting</a:t>
            </a:r>
          </a:p>
          <a:p>
            <a:r>
              <a:rPr lang="en-US" dirty="0" smtClean="0"/>
              <a:t>Two points Jesus is making</a:t>
            </a:r>
          </a:p>
          <a:p>
            <a:pPr lvl="1"/>
            <a:r>
              <a:rPr lang="en-US" dirty="0" smtClean="0"/>
              <a:t>The Jews fasted as they awaited the Messiah; He’s here now</a:t>
            </a:r>
          </a:p>
          <a:p>
            <a:pPr lvl="1"/>
            <a:r>
              <a:rPr lang="en-US" dirty="0" smtClean="0"/>
              <a:t>Fasting now that He’s here would be completely inappropriate; the fasting will return once He’s been taken away</a:t>
            </a:r>
          </a:p>
        </p:txBody>
      </p:sp>
    </p:spTree>
    <p:extLst>
      <p:ext uri="{BB962C8B-B14F-4D97-AF65-F5344CB8AC3E}">
        <p14:creationId xmlns:p14="http://schemas.microsoft.com/office/powerpoint/2010/main" val="8677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Question to be answered (9:14-17)</a:t>
            </a:r>
            <a:endParaRPr lang="en-US" dirty="0"/>
          </a:p>
        </p:txBody>
      </p:sp>
      <p:sp>
        <p:nvSpPr>
          <p:cNvPr id="14" name="Content Placeholder 13"/>
          <p:cNvSpPr>
            <a:spLocks noGrp="1"/>
          </p:cNvSpPr>
          <p:nvPr>
            <p:ph idx="1"/>
          </p:nvPr>
        </p:nvSpPr>
        <p:spPr/>
        <p:txBody>
          <a:bodyPr>
            <a:normAutofit/>
          </a:bodyPr>
          <a:lstStyle/>
          <a:p>
            <a:r>
              <a:rPr lang="en-US" dirty="0" smtClean="0"/>
              <a:t>He then gives 2 different illustrations as to why they are feasting instead of fasting</a:t>
            </a:r>
          </a:p>
          <a:p>
            <a:pPr lvl="1"/>
            <a:r>
              <a:rPr lang="en-US" dirty="0" smtClean="0"/>
              <a:t>You don’t put an unshrunk patch on an already shrunk garment or it will pull away when it shrinks and cause a worse tear</a:t>
            </a:r>
          </a:p>
          <a:p>
            <a:pPr lvl="1"/>
            <a:r>
              <a:rPr lang="en-US" dirty="0" smtClean="0"/>
              <a:t>You don’t fill old wineskins with new wine as the wine, as it ferments releases gas that will cause the old wineskin to explode</a:t>
            </a:r>
          </a:p>
          <a:p>
            <a:r>
              <a:rPr lang="en-US" dirty="0" smtClean="0"/>
              <a:t>In context, these don’t make sense unless you view them as Jesus intended – these are inappropriate things to do, just like fasting when Jesus is with them</a:t>
            </a:r>
          </a:p>
          <a:p>
            <a:r>
              <a:rPr lang="en-US" dirty="0" smtClean="0"/>
              <a:t>Jesus brings something new with Him that makes it inappropriate to fast</a:t>
            </a:r>
          </a:p>
          <a:p>
            <a:pPr lvl="1"/>
            <a:r>
              <a:rPr lang="en-US" dirty="0" smtClean="0"/>
              <a:t>This “new” thing Jesus brings is what the 4 miracles show</a:t>
            </a:r>
          </a:p>
        </p:txBody>
      </p:sp>
    </p:spTree>
    <p:extLst>
      <p:ext uri="{BB962C8B-B14F-4D97-AF65-F5344CB8AC3E}">
        <p14:creationId xmlns:p14="http://schemas.microsoft.com/office/powerpoint/2010/main" val="27313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Miracles – Desperate People (9:18-34)</a:t>
            </a:r>
            <a:endParaRPr lang="en-US" dirty="0"/>
          </a:p>
        </p:txBody>
      </p:sp>
      <p:sp>
        <p:nvSpPr>
          <p:cNvPr id="14" name="Content Placeholder 13"/>
          <p:cNvSpPr>
            <a:spLocks noGrp="1"/>
          </p:cNvSpPr>
          <p:nvPr>
            <p:ph idx="1"/>
          </p:nvPr>
        </p:nvSpPr>
        <p:spPr/>
        <p:txBody>
          <a:bodyPr>
            <a:normAutofit/>
          </a:bodyPr>
          <a:lstStyle/>
          <a:p>
            <a:r>
              <a:rPr lang="en-US" dirty="0" smtClean="0"/>
              <a:t>Rather than looking at each separately, let’s look at the commonalities between all 4</a:t>
            </a:r>
          </a:p>
          <a:p>
            <a:pPr lvl="1"/>
            <a:r>
              <a:rPr lang="en-US" dirty="0" smtClean="0"/>
              <a:t>Synagogue official’s daughter (</a:t>
            </a:r>
            <a:r>
              <a:rPr lang="en-US" dirty="0" err="1" smtClean="0"/>
              <a:t>Jairus</a:t>
            </a:r>
            <a:r>
              <a:rPr lang="en-US" dirty="0" smtClean="0"/>
              <a:t>)</a:t>
            </a:r>
          </a:p>
          <a:p>
            <a:pPr lvl="1"/>
            <a:r>
              <a:rPr lang="en-US" dirty="0" smtClean="0"/>
              <a:t>The woman bleeding for 12 years</a:t>
            </a:r>
          </a:p>
          <a:p>
            <a:pPr lvl="1"/>
            <a:r>
              <a:rPr lang="en-US" dirty="0" smtClean="0"/>
              <a:t>Healing of 2 blind men</a:t>
            </a:r>
          </a:p>
          <a:p>
            <a:pPr lvl="1"/>
            <a:r>
              <a:rPr lang="en-US" dirty="0" smtClean="0"/>
              <a:t>Casting a demon from a man made mute</a:t>
            </a:r>
          </a:p>
          <a:p>
            <a:endParaRPr lang="en-US" dirty="0" smtClean="0"/>
          </a:p>
          <a:p>
            <a:r>
              <a:rPr lang="en-US" dirty="0" smtClean="0"/>
              <a:t>The first commonality across these 4 miracles is Jesus dealt with desperate people</a:t>
            </a:r>
          </a:p>
          <a:p>
            <a:pPr lvl="1"/>
            <a:r>
              <a:rPr lang="en-US" dirty="0" smtClean="0"/>
              <a:t>In all 4 cases, there is no one else who could solve their problem; only Jesus</a:t>
            </a:r>
          </a:p>
          <a:p>
            <a:endParaRPr lang="en-US" dirty="0"/>
          </a:p>
          <a:p>
            <a:endParaRPr lang="en-US" dirty="0" smtClean="0"/>
          </a:p>
        </p:txBody>
      </p:sp>
    </p:spTree>
    <p:extLst>
      <p:ext uri="{BB962C8B-B14F-4D97-AF65-F5344CB8AC3E}">
        <p14:creationId xmlns:p14="http://schemas.microsoft.com/office/powerpoint/2010/main" val="3717256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Miracles – Deep Faith (9:18-34)</a:t>
            </a:r>
            <a:endParaRPr lang="en-US" dirty="0"/>
          </a:p>
        </p:txBody>
      </p:sp>
      <p:sp>
        <p:nvSpPr>
          <p:cNvPr id="14" name="Content Placeholder 13"/>
          <p:cNvSpPr>
            <a:spLocks noGrp="1"/>
          </p:cNvSpPr>
          <p:nvPr>
            <p:ph idx="1"/>
          </p:nvPr>
        </p:nvSpPr>
        <p:spPr/>
        <p:txBody>
          <a:bodyPr>
            <a:normAutofit/>
          </a:bodyPr>
          <a:lstStyle/>
          <a:p>
            <a:r>
              <a:rPr lang="en-US" dirty="0" smtClean="0"/>
              <a:t>The second commonality is that all 4 people have a very deep faith in Jesus</a:t>
            </a:r>
          </a:p>
          <a:p>
            <a:pPr lvl="1"/>
            <a:r>
              <a:rPr lang="en-US" dirty="0" smtClean="0"/>
              <a:t>The synagogue official acknowledges his daughter is already dead, but says that Jesus can touch her and she will live again</a:t>
            </a:r>
          </a:p>
          <a:p>
            <a:pPr lvl="2"/>
            <a:r>
              <a:rPr lang="en-US" dirty="0" smtClean="0"/>
              <a:t>Why does He think Jesus can raise someone from the dead? The last time it happened was 800 years earlier with Elijah and Elisha</a:t>
            </a:r>
          </a:p>
          <a:p>
            <a:pPr lvl="1"/>
            <a:r>
              <a:rPr lang="en-US" dirty="0" smtClean="0"/>
              <a:t>The woman is convinced if she can just touch Jesus’s cloak, then she’ll be healed</a:t>
            </a:r>
          </a:p>
          <a:p>
            <a:pPr lvl="2"/>
            <a:r>
              <a:rPr lang="en-US" dirty="0" smtClean="0"/>
              <a:t>She believes it doesn’t even have to be a conscious act on His part</a:t>
            </a:r>
          </a:p>
          <a:p>
            <a:pPr lvl="1"/>
            <a:r>
              <a:rPr lang="en-US" dirty="0" smtClean="0"/>
              <a:t>The two blind men</a:t>
            </a:r>
          </a:p>
          <a:p>
            <a:pPr lvl="2"/>
            <a:r>
              <a:rPr lang="en-US" dirty="0" smtClean="0"/>
              <a:t>They call Him “Son of David”, a theme through Matthew’s gospel, and a term reserved only for the Messiah</a:t>
            </a:r>
          </a:p>
          <a:p>
            <a:pPr lvl="1"/>
            <a:r>
              <a:rPr lang="en-US" dirty="0" smtClean="0"/>
              <a:t>The friends of the demon-possessed mute man</a:t>
            </a:r>
          </a:p>
          <a:p>
            <a:pPr lvl="2"/>
            <a:r>
              <a:rPr lang="en-US" dirty="0" smtClean="0"/>
              <a:t>They believe that Jesus can overcome the dark power that has taken over this man’s life</a:t>
            </a:r>
          </a:p>
        </p:txBody>
      </p:sp>
    </p:spTree>
    <p:extLst>
      <p:ext uri="{BB962C8B-B14F-4D97-AF65-F5344CB8AC3E}">
        <p14:creationId xmlns:p14="http://schemas.microsoft.com/office/powerpoint/2010/main" val="3988076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Introductory Material</a:t>
            </a:r>
            <a:endParaRPr lang="en-US" sz="4000" dirty="0"/>
          </a:p>
        </p:txBody>
      </p:sp>
    </p:spTree>
    <p:extLst>
      <p:ext uri="{BB962C8B-B14F-4D97-AF65-F5344CB8AC3E}">
        <p14:creationId xmlns:p14="http://schemas.microsoft.com/office/powerpoint/2010/main" val="3863404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Called a Nazarene (Matthew 2:19-23)</a:t>
            </a:r>
          </a:p>
        </p:txBody>
      </p:sp>
      <p:sp>
        <p:nvSpPr>
          <p:cNvPr id="3" name="Content Placeholder 2"/>
          <p:cNvSpPr>
            <a:spLocks noGrp="1"/>
          </p:cNvSpPr>
          <p:nvPr>
            <p:ph idx="1"/>
          </p:nvPr>
        </p:nvSpPr>
        <p:spPr/>
        <p:txBody>
          <a:bodyPr>
            <a:normAutofit/>
          </a:bodyPr>
          <a:lstStyle/>
          <a:p>
            <a:r>
              <a:rPr lang="en-US" dirty="0" smtClean="0"/>
              <a:t>Joseph has another dream with an angel telling him to go back to Israel because Herod is dead</a:t>
            </a:r>
          </a:p>
          <a:p>
            <a:r>
              <a:rPr lang="en-US" dirty="0" smtClean="0"/>
              <a:t>Joseph hears that </a:t>
            </a:r>
            <a:r>
              <a:rPr lang="en-US" dirty="0" err="1" smtClean="0"/>
              <a:t>Archelaus</a:t>
            </a:r>
            <a:r>
              <a:rPr lang="en-US" dirty="0" smtClean="0"/>
              <a:t>, Herod’s son, is ruling in place of his father in Judea so he doesn’t want to go back there</a:t>
            </a:r>
          </a:p>
          <a:p>
            <a:r>
              <a:rPr lang="en-US" dirty="0" smtClean="0"/>
              <a:t>He’s warned in another dream to go to Galilee</a:t>
            </a:r>
          </a:p>
          <a:p>
            <a:r>
              <a:rPr lang="en-US" dirty="0" smtClean="0"/>
              <a:t>Joseph heads back home to Nazareth (where he’s not been for at least 3 years, and probably more like 5 or 6 years)</a:t>
            </a:r>
          </a:p>
          <a:p>
            <a:r>
              <a:rPr lang="en-US" dirty="0" smtClean="0"/>
              <a:t>We’re given a third non-prophecy to end the chapter </a:t>
            </a:r>
          </a:p>
          <a:p>
            <a:pPr lvl="1"/>
            <a:r>
              <a:rPr lang="en-US" dirty="0" smtClean="0"/>
              <a:t>This isn’t a straight quote from any one prophet</a:t>
            </a:r>
          </a:p>
          <a:p>
            <a:pPr lvl="1"/>
            <a:r>
              <a:rPr lang="en-US" dirty="0" smtClean="0"/>
              <a:t>Instead, Matthew attributes it to “the prophets”</a:t>
            </a:r>
            <a:endParaRPr lang="en-US" dirty="0"/>
          </a:p>
        </p:txBody>
      </p:sp>
    </p:spTree>
    <p:extLst>
      <p:ext uri="{BB962C8B-B14F-4D97-AF65-F5344CB8AC3E}">
        <p14:creationId xmlns:p14="http://schemas.microsoft.com/office/powerpoint/2010/main" val="2333889791"/>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Miracles – Direct Confirmation (9:18-34)</a:t>
            </a:r>
            <a:endParaRPr lang="en-US" dirty="0"/>
          </a:p>
        </p:txBody>
      </p:sp>
      <p:sp>
        <p:nvSpPr>
          <p:cNvPr id="14" name="Content Placeholder 13"/>
          <p:cNvSpPr>
            <a:spLocks noGrp="1"/>
          </p:cNvSpPr>
          <p:nvPr>
            <p:ph idx="1"/>
          </p:nvPr>
        </p:nvSpPr>
        <p:spPr/>
        <p:txBody>
          <a:bodyPr>
            <a:normAutofit/>
          </a:bodyPr>
          <a:lstStyle/>
          <a:p>
            <a:r>
              <a:rPr lang="en-US" dirty="0" smtClean="0"/>
              <a:t>The 3rd commonality in 3 of them is that there is direct confirmation as to what is happening and what is required to receive what Jesus is about to do</a:t>
            </a:r>
          </a:p>
          <a:p>
            <a:pPr lvl="1"/>
            <a:r>
              <a:rPr lang="en-US" dirty="0" smtClean="0"/>
              <a:t>In verse 24, Jesus tells the noisy crowd to leave, as she’s just asleep and not dead</a:t>
            </a:r>
          </a:p>
          <a:p>
            <a:pPr lvl="1"/>
            <a:r>
              <a:rPr lang="en-US" dirty="0" smtClean="0"/>
              <a:t>The bleeding woman is specifically told (in vs. 22) that her faith has made her well</a:t>
            </a:r>
          </a:p>
          <a:p>
            <a:pPr lvl="1"/>
            <a:r>
              <a:rPr lang="en-US" dirty="0" smtClean="0"/>
              <a:t>Jesus asks the two blind men if they believe He can heal them; when they answer in the affirmative, Jesus says, “It shall be done for you according to your faith.”</a:t>
            </a:r>
          </a:p>
        </p:txBody>
      </p:sp>
    </p:spTree>
    <p:extLst>
      <p:ext uri="{BB962C8B-B14F-4D97-AF65-F5344CB8AC3E}">
        <p14:creationId xmlns:p14="http://schemas.microsoft.com/office/powerpoint/2010/main" val="344501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Miracles – Divided Reaction (9:18-34)</a:t>
            </a:r>
            <a:endParaRPr lang="en-US" dirty="0"/>
          </a:p>
        </p:txBody>
      </p:sp>
      <p:sp>
        <p:nvSpPr>
          <p:cNvPr id="14" name="Content Placeholder 13"/>
          <p:cNvSpPr>
            <a:spLocks noGrp="1"/>
          </p:cNvSpPr>
          <p:nvPr>
            <p:ph idx="1"/>
          </p:nvPr>
        </p:nvSpPr>
        <p:spPr/>
        <p:txBody>
          <a:bodyPr>
            <a:normAutofit/>
          </a:bodyPr>
          <a:lstStyle/>
          <a:p>
            <a:r>
              <a:rPr lang="en-US" dirty="0" smtClean="0"/>
              <a:t>The last commonality among 2 of them is that there is divided reaction to the miracle</a:t>
            </a:r>
          </a:p>
          <a:p>
            <a:pPr lvl="1"/>
            <a:r>
              <a:rPr lang="en-US" dirty="0" smtClean="0"/>
              <a:t>When Jesus tells the crowd she is just sleeping, they laugh at Him</a:t>
            </a:r>
          </a:p>
          <a:p>
            <a:pPr lvl="1"/>
            <a:r>
              <a:rPr lang="en-US" dirty="0" smtClean="0"/>
              <a:t>When He casts out the demon, the Pharisees are quick to accuse Him of doing so by the prince of demons; others are amazed by the miracles and spread the fame of Jesus</a:t>
            </a:r>
          </a:p>
          <a:p>
            <a:r>
              <a:rPr lang="en-US" dirty="0" smtClean="0"/>
              <a:t>Verse 33 shows us the message about Jesus clearly – nothing like this has ever been seen in Israel</a:t>
            </a:r>
          </a:p>
        </p:txBody>
      </p:sp>
    </p:spTree>
    <p:extLst>
      <p:ext uri="{BB962C8B-B14F-4D97-AF65-F5344CB8AC3E}">
        <p14:creationId xmlns:p14="http://schemas.microsoft.com/office/powerpoint/2010/main" val="118240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Miracles – Divided Reaction (9:18-34)</a:t>
            </a:r>
            <a:endParaRPr lang="en-US" dirty="0"/>
          </a:p>
        </p:txBody>
      </p:sp>
      <p:sp>
        <p:nvSpPr>
          <p:cNvPr id="14" name="Content Placeholder 13"/>
          <p:cNvSpPr>
            <a:spLocks noGrp="1"/>
          </p:cNvSpPr>
          <p:nvPr>
            <p:ph idx="1"/>
          </p:nvPr>
        </p:nvSpPr>
        <p:spPr/>
        <p:txBody>
          <a:bodyPr>
            <a:normAutofit/>
          </a:bodyPr>
          <a:lstStyle/>
          <a:p>
            <a:r>
              <a:rPr lang="en-US" dirty="0" smtClean="0"/>
              <a:t>And what is Jesus bringing that allows His disciples to feast rather than fast?</a:t>
            </a:r>
          </a:p>
          <a:p>
            <a:r>
              <a:rPr lang="en-US" dirty="0" smtClean="0"/>
              <a:t>New Life!</a:t>
            </a:r>
          </a:p>
          <a:p>
            <a:r>
              <a:rPr lang="en-US" dirty="0" smtClean="0"/>
              <a:t>Jesus gives all of these people (and countless others) a new lease on life</a:t>
            </a:r>
          </a:p>
          <a:p>
            <a:r>
              <a:rPr lang="en-US" dirty="0" smtClean="0"/>
              <a:t>He completely up-ends the life they knew, but they have to have faith that Jesus is the Messiah</a:t>
            </a:r>
          </a:p>
          <a:p>
            <a:r>
              <a:rPr lang="en-US" dirty="0" smtClean="0"/>
              <a:t>Of course, the same is still true today</a:t>
            </a:r>
          </a:p>
          <a:p>
            <a:r>
              <a:rPr lang="en-US" dirty="0" smtClean="0"/>
              <a:t>Jesus teaches us the important truth, though –</a:t>
            </a:r>
          </a:p>
          <a:p>
            <a:pPr marL="0" indent="0" algn="ctr">
              <a:buNone/>
            </a:pPr>
            <a:r>
              <a:rPr lang="en-US" dirty="0" smtClean="0"/>
              <a:t>“Your faith has made you well.”</a:t>
            </a:r>
          </a:p>
        </p:txBody>
      </p:sp>
    </p:spTree>
    <p:extLst>
      <p:ext uri="{BB962C8B-B14F-4D97-AF65-F5344CB8AC3E}">
        <p14:creationId xmlns:p14="http://schemas.microsoft.com/office/powerpoint/2010/main" val="689168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Compassion and Harvesting (9:35-38)</a:t>
            </a:r>
            <a:endParaRPr lang="en-US" dirty="0"/>
          </a:p>
        </p:txBody>
      </p:sp>
      <p:sp>
        <p:nvSpPr>
          <p:cNvPr id="14" name="Content Placeholder 13"/>
          <p:cNvSpPr>
            <a:spLocks noGrp="1"/>
          </p:cNvSpPr>
          <p:nvPr>
            <p:ph idx="1"/>
          </p:nvPr>
        </p:nvSpPr>
        <p:spPr/>
        <p:txBody>
          <a:bodyPr>
            <a:normAutofit lnSpcReduction="10000"/>
          </a:bodyPr>
          <a:lstStyle/>
          <a:p>
            <a:r>
              <a:rPr lang="en-US" dirty="0" smtClean="0"/>
              <a:t>Verse 35 summarizes what we’ve seen in the gospel of Matthew so far</a:t>
            </a:r>
          </a:p>
          <a:p>
            <a:r>
              <a:rPr lang="en-US" dirty="0" smtClean="0"/>
              <a:t>When Jesus saw the people, He was filled with compassion, not disgust</a:t>
            </a:r>
          </a:p>
          <a:p>
            <a:r>
              <a:rPr lang="en-US" dirty="0" smtClean="0"/>
              <a:t>He saw people that were helpless and led astray – like sheep without a shepherd</a:t>
            </a:r>
          </a:p>
          <a:p>
            <a:pPr lvl="1"/>
            <a:r>
              <a:rPr lang="en-US" dirty="0" smtClean="0"/>
              <a:t>The Pharisees and scribes were supposed to lead people to God as their leaders</a:t>
            </a:r>
          </a:p>
          <a:p>
            <a:pPr lvl="1"/>
            <a:r>
              <a:rPr lang="en-US" dirty="0" smtClean="0"/>
              <a:t>Instead, they were only in it for themselves</a:t>
            </a:r>
          </a:p>
          <a:p>
            <a:r>
              <a:rPr lang="en-US" dirty="0" smtClean="0"/>
              <a:t>We have to be aware of how we consider people in the world ourselves</a:t>
            </a:r>
          </a:p>
          <a:p>
            <a:pPr lvl="1"/>
            <a:r>
              <a:rPr lang="en-US" dirty="0" smtClean="0"/>
              <a:t>Are we disgusted by sinful people? Angry at them? </a:t>
            </a:r>
          </a:p>
          <a:p>
            <a:pPr lvl="1"/>
            <a:r>
              <a:rPr lang="en-US" dirty="0" smtClean="0"/>
              <a:t>We should have compassion on those people led astray by Satan</a:t>
            </a:r>
          </a:p>
        </p:txBody>
      </p:sp>
    </p:spTree>
    <p:extLst>
      <p:ext uri="{BB962C8B-B14F-4D97-AF65-F5344CB8AC3E}">
        <p14:creationId xmlns:p14="http://schemas.microsoft.com/office/powerpoint/2010/main" val="18002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Compassion and Harvesting (9:35-38)</a:t>
            </a:r>
            <a:endParaRPr lang="en-US" dirty="0"/>
          </a:p>
        </p:txBody>
      </p:sp>
      <p:sp>
        <p:nvSpPr>
          <p:cNvPr id="14" name="Content Placeholder 13"/>
          <p:cNvSpPr>
            <a:spLocks noGrp="1"/>
          </p:cNvSpPr>
          <p:nvPr>
            <p:ph idx="1"/>
          </p:nvPr>
        </p:nvSpPr>
        <p:spPr/>
        <p:txBody>
          <a:bodyPr>
            <a:normAutofit/>
          </a:bodyPr>
          <a:lstStyle/>
          <a:p>
            <a:r>
              <a:rPr lang="en-US" dirty="0" smtClean="0"/>
              <a:t>Are we a church where people can come to feel safe and hear the gospel message? Are you someone who people would feel safe talking to about their sins and their lives?</a:t>
            </a:r>
          </a:p>
          <a:p>
            <a:r>
              <a:rPr lang="en-US" dirty="0" smtClean="0"/>
              <a:t>Notice what Jesus says in vs. 37 – “The harvest is plentiful.”</a:t>
            </a:r>
          </a:p>
          <a:p>
            <a:pPr lvl="1"/>
            <a:r>
              <a:rPr lang="en-US" dirty="0" smtClean="0"/>
              <a:t>There’s a lot of work that needs to be done; billions of people who need to hear the gospel message</a:t>
            </a:r>
          </a:p>
          <a:p>
            <a:r>
              <a:rPr lang="en-US" dirty="0" smtClean="0"/>
              <a:t>He also says, “but the workers are few”</a:t>
            </a:r>
          </a:p>
          <a:p>
            <a:pPr lvl="1"/>
            <a:r>
              <a:rPr lang="en-US" dirty="0" smtClean="0"/>
              <a:t>The problem isn’t that there’s not much to harvest anymore, it’s that we don’t have enough people wanting to do the work of spreading the gospel</a:t>
            </a:r>
          </a:p>
        </p:txBody>
      </p:sp>
    </p:spTree>
    <p:extLst>
      <p:ext uri="{BB962C8B-B14F-4D97-AF65-F5344CB8AC3E}">
        <p14:creationId xmlns:p14="http://schemas.microsoft.com/office/powerpoint/2010/main" val="244877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10</a:t>
            </a:r>
          </a:p>
        </p:txBody>
      </p:sp>
    </p:spTree>
    <p:extLst>
      <p:ext uri="{BB962C8B-B14F-4D97-AF65-F5344CB8AC3E}">
        <p14:creationId xmlns:p14="http://schemas.microsoft.com/office/powerpoint/2010/main" val="1467537155"/>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Be the Answer (10:1-4)</a:t>
            </a:r>
            <a:endParaRPr lang="en-US" dirty="0"/>
          </a:p>
        </p:txBody>
      </p:sp>
      <p:sp>
        <p:nvSpPr>
          <p:cNvPr id="14" name="Content Placeholder 13"/>
          <p:cNvSpPr>
            <a:spLocks noGrp="1"/>
          </p:cNvSpPr>
          <p:nvPr>
            <p:ph idx="1"/>
          </p:nvPr>
        </p:nvSpPr>
        <p:spPr/>
        <p:txBody>
          <a:bodyPr>
            <a:normAutofit/>
          </a:bodyPr>
          <a:lstStyle/>
          <a:p>
            <a:r>
              <a:rPr lang="en-US" dirty="0" smtClean="0"/>
              <a:t>At the end of Chapter 9, Jesus tells His disciples that the harvest is plentiful, but the workers are few</a:t>
            </a:r>
          </a:p>
          <a:p>
            <a:r>
              <a:rPr lang="en-US" dirty="0" smtClean="0"/>
              <a:t>At the beginning of 10, He sends out His disciples with the authority to cast out demons and heal any kind of sickness or disease</a:t>
            </a:r>
          </a:p>
          <a:p>
            <a:r>
              <a:rPr lang="en-US" dirty="0" smtClean="0"/>
              <a:t>In other words, Jesus doesn’t just say there aren’t enough workers for the harvest; He made them the answer to the need by sending them to do the work</a:t>
            </a:r>
          </a:p>
          <a:p>
            <a:pPr lvl="1"/>
            <a:endParaRPr lang="en-US" dirty="0"/>
          </a:p>
        </p:txBody>
      </p:sp>
    </p:spTree>
    <p:extLst>
      <p:ext uri="{BB962C8B-B14F-4D97-AF65-F5344CB8AC3E}">
        <p14:creationId xmlns:p14="http://schemas.microsoft.com/office/powerpoint/2010/main" val="92418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Be Ready for Two Responses (10:5-15)</a:t>
            </a:r>
            <a:endParaRPr lang="en-US" dirty="0"/>
          </a:p>
        </p:txBody>
      </p:sp>
      <p:sp>
        <p:nvSpPr>
          <p:cNvPr id="14" name="Content Placeholder 13"/>
          <p:cNvSpPr>
            <a:spLocks noGrp="1"/>
          </p:cNvSpPr>
          <p:nvPr>
            <p:ph idx="1"/>
          </p:nvPr>
        </p:nvSpPr>
        <p:spPr/>
        <p:txBody>
          <a:bodyPr>
            <a:normAutofit/>
          </a:bodyPr>
          <a:lstStyle/>
          <a:p>
            <a:r>
              <a:rPr lang="en-US" dirty="0"/>
              <a:t>He sends them out with explicit instructions</a:t>
            </a:r>
          </a:p>
          <a:p>
            <a:pPr lvl="1"/>
            <a:r>
              <a:rPr lang="en-US" dirty="0"/>
              <a:t>Only preach to the House of </a:t>
            </a:r>
            <a:r>
              <a:rPr lang="en-US" dirty="0" smtClean="0"/>
              <a:t>Israel</a:t>
            </a:r>
          </a:p>
          <a:p>
            <a:pPr lvl="1"/>
            <a:r>
              <a:rPr lang="en-US" dirty="0" smtClean="0"/>
              <a:t>Preach that the kingdom of Heaven is near</a:t>
            </a:r>
          </a:p>
          <a:p>
            <a:pPr lvl="1"/>
            <a:r>
              <a:rPr lang="en-US" dirty="0" smtClean="0"/>
              <a:t>Be compassionate and heal the sick, raise the dead, cast out demons</a:t>
            </a:r>
          </a:p>
          <a:p>
            <a:pPr lvl="1"/>
            <a:r>
              <a:rPr lang="en-US" dirty="0" smtClean="0"/>
              <a:t>Don’t accept any money – freely you give, freely you receive</a:t>
            </a:r>
          </a:p>
          <a:p>
            <a:pPr lvl="1"/>
            <a:r>
              <a:rPr lang="en-US" dirty="0" smtClean="0"/>
              <a:t>Stay in houses of good reputation</a:t>
            </a:r>
          </a:p>
          <a:p>
            <a:pPr lvl="1"/>
            <a:r>
              <a:rPr lang="en-US" dirty="0" smtClean="0"/>
              <a:t>Be ready for 2 responses</a:t>
            </a:r>
          </a:p>
          <a:p>
            <a:pPr lvl="2"/>
            <a:r>
              <a:rPr lang="en-US" dirty="0" smtClean="0"/>
              <a:t>Some will hear and accept you with peace</a:t>
            </a:r>
          </a:p>
          <a:p>
            <a:pPr lvl="2"/>
            <a:r>
              <a:rPr lang="en-US" dirty="0" smtClean="0"/>
              <a:t>Others won’t listen; shake the dust off your feet</a:t>
            </a:r>
          </a:p>
          <a:p>
            <a:pPr lvl="1"/>
            <a:r>
              <a:rPr lang="en-US" dirty="0" smtClean="0"/>
              <a:t>If people keep listening, keep working with them</a:t>
            </a:r>
          </a:p>
          <a:p>
            <a:pPr lvl="1"/>
            <a:r>
              <a:rPr lang="en-US" dirty="0" smtClean="0"/>
              <a:t>If they stop listening/don’t listen, move on to others that will listen</a:t>
            </a:r>
            <a:endParaRPr lang="en-US" dirty="0"/>
          </a:p>
        </p:txBody>
      </p:sp>
    </p:spTree>
    <p:extLst>
      <p:ext uri="{BB962C8B-B14F-4D97-AF65-F5344CB8AC3E}">
        <p14:creationId xmlns:p14="http://schemas.microsoft.com/office/powerpoint/2010/main" val="19751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Sent compassionately</a:t>
            </a:r>
            <a:endParaRPr lang="en-US" dirty="0"/>
          </a:p>
        </p:txBody>
      </p:sp>
      <p:sp>
        <p:nvSpPr>
          <p:cNvPr id="14" name="Content Placeholder 13"/>
          <p:cNvSpPr>
            <a:spLocks noGrp="1"/>
          </p:cNvSpPr>
          <p:nvPr>
            <p:ph idx="1"/>
          </p:nvPr>
        </p:nvSpPr>
        <p:spPr/>
        <p:txBody>
          <a:bodyPr>
            <a:normAutofit/>
          </a:bodyPr>
          <a:lstStyle/>
          <a:p>
            <a:r>
              <a:rPr lang="en-US" dirty="0" smtClean="0"/>
              <a:t>Jesus began the work by proclaiming the good news of the kingdom</a:t>
            </a:r>
          </a:p>
          <a:p>
            <a:r>
              <a:rPr lang="en-US" dirty="0" smtClean="0"/>
              <a:t>Here in Matthew 10:1-15, He sends His apostles out to do the same</a:t>
            </a:r>
          </a:p>
          <a:p>
            <a:r>
              <a:rPr lang="en-US" dirty="0" smtClean="0"/>
              <a:t>In Matthew 28:19-20, He sends us to continue that work</a:t>
            </a:r>
          </a:p>
          <a:p>
            <a:endParaRPr lang="en-US" dirty="0"/>
          </a:p>
          <a:p>
            <a:r>
              <a:rPr lang="en-US" dirty="0" smtClean="0"/>
              <a:t>Jesus looked at sinful people and had compassion on them</a:t>
            </a:r>
          </a:p>
          <a:p>
            <a:r>
              <a:rPr lang="en-US" dirty="0" smtClean="0"/>
              <a:t>He tells His apostles to show compassion on those they come into contact with through healings and other miracles</a:t>
            </a:r>
          </a:p>
          <a:p>
            <a:r>
              <a:rPr lang="en-US" dirty="0" smtClean="0"/>
              <a:t>We must also have compassion towards those we are preaching the gospel to as well</a:t>
            </a:r>
          </a:p>
          <a:p>
            <a:pPr lvl="1"/>
            <a:r>
              <a:rPr lang="en-US" dirty="0" smtClean="0"/>
              <a:t>They need it just as much as we did when we were told it</a:t>
            </a:r>
          </a:p>
        </p:txBody>
      </p:sp>
    </p:spTree>
    <p:extLst>
      <p:ext uri="{BB962C8B-B14F-4D97-AF65-F5344CB8AC3E}">
        <p14:creationId xmlns:p14="http://schemas.microsoft.com/office/powerpoint/2010/main" val="1464546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Prepare for Resistance (10:16-22)</a:t>
            </a:r>
            <a:endParaRPr lang="en-US" dirty="0"/>
          </a:p>
        </p:txBody>
      </p:sp>
      <p:sp>
        <p:nvSpPr>
          <p:cNvPr id="14" name="Content Placeholder 13"/>
          <p:cNvSpPr>
            <a:spLocks noGrp="1"/>
          </p:cNvSpPr>
          <p:nvPr>
            <p:ph idx="1"/>
          </p:nvPr>
        </p:nvSpPr>
        <p:spPr/>
        <p:txBody>
          <a:bodyPr>
            <a:normAutofit/>
          </a:bodyPr>
          <a:lstStyle/>
          <a:p>
            <a:r>
              <a:rPr lang="en-US" dirty="0" smtClean="0"/>
              <a:t>He prepares them for the resistance they’re about to face in the next section</a:t>
            </a:r>
          </a:p>
          <a:p>
            <a:pPr lvl="1"/>
            <a:r>
              <a:rPr lang="en-US" dirty="0" smtClean="0"/>
              <a:t>You are sheep among wolves</a:t>
            </a:r>
          </a:p>
          <a:p>
            <a:r>
              <a:rPr lang="en-US" dirty="0" smtClean="0"/>
              <a:t>This is still an accurate picture of what it is to evangelize in the world today</a:t>
            </a:r>
          </a:p>
          <a:p>
            <a:r>
              <a:rPr lang="en-US" dirty="0" smtClean="0"/>
              <a:t>Jesus tells them (and us) to be as shrewd as serpents and as innocent and harmless as doves</a:t>
            </a:r>
          </a:p>
          <a:p>
            <a:pPr lvl="1"/>
            <a:r>
              <a:rPr lang="en-US" dirty="0" smtClean="0"/>
              <a:t>Be wise and innocent; shrewd and harmless</a:t>
            </a:r>
          </a:p>
          <a:p>
            <a:pPr lvl="1"/>
            <a:r>
              <a:rPr lang="en-US" dirty="0" smtClean="0"/>
              <a:t>Don’t be naïve and gullible but do be innocent and gentle</a:t>
            </a:r>
          </a:p>
          <a:p>
            <a:r>
              <a:rPr lang="en-US" dirty="0" smtClean="0"/>
              <a:t>“You are sheep and they are wolves, but you still have to go”</a:t>
            </a:r>
          </a:p>
        </p:txBody>
      </p:sp>
    </p:spTree>
    <p:extLst>
      <p:ext uri="{BB962C8B-B14F-4D97-AF65-F5344CB8AC3E}">
        <p14:creationId xmlns:p14="http://schemas.microsoft.com/office/powerpoint/2010/main" val="379689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Called a Nazarene (Matthew 2:19-23)</a:t>
            </a:r>
          </a:p>
        </p:txBody>
      </p:sp>
      <p:sp>
        <p:nvSpPr>
          <p:cNvPr id="3" name="Content Placeholder 2"/>
          <p:cNvSpPr>
            <a:spLocks noGrp="1"/>
          </p:cNvSpPr>
          <p:nvPr>
            <p:ph idx="1"/>
          </p:nvPr>
        </p:nvSpPr>
        <p:spPr/>
        <p:txBody>
          <a:bodyPr>
            <a:normAutofit/>
          </a:bodyPr>
          <a:lstStyle/>
          <a:p>
            <a:r>
              <a:rPr lang="en-US" dirty="0" smtClean="0"/>
              <a:t>While not a prophecy from the OT, saying that He will be called a Nazarene does evoke certain thoughts</a:t>
            </a:r>
          </a:p>
          <a:p>
            <a:pPr lvl="1"/>
            <a:r>
              <a:rPr lang="en-US" dirty="0" smtClean="0"/>
              <a:t>John 1:45-46</a:t>
            </a:r>
          </a:p>
          <a:p>
            <a:pPr lvl="1"/>
            <a:r>
              <a:rPr lang="en-US" dirty="0" smtClean="0"/>
              <a:t>Acts 2:7-8</a:t>
            </a:r>
          </a:p>
          <a:p>
            <a:pPr lvl="1"/>
            <a:r>
              <a:rPr lang="en-US" dirty="0" smtClean="0"/>
              <a:t>Matthew 26:73</a:t>
            </a:r>
          </a:p>
          <a:p>
            <a:r>
              <a:rPr lang="en-US" dirty="0" smtClean="0"/>
              <a:t>Being a Galilean from Nazareth meant you were a nobody; insignificant; uneducated; out of touch</a:t>
            </a:r>
          </a:p>
          <a:p>
            <a:pPr lvl="1"/>
            <a:r>
              <a:rPr lang="en-US" dirty="0" smtClean="0"/>
              <a:t>Many prophecies in the OT mention that Jesus was not going to be anyone special by the world’s standards</a:t>
            </a:r>
          </a:p>
          <a:p>
            <a:pPr lvl="1"/>
            <a:r>
              <a:rPr lang="en-US" dirty="0" smtClean="0"/>
              <a:t>Isaiah 49:7; 53:2-3</a:t>
            </a:r>
          </a:p>
          <a:p>
            <a:r>
              <a:rPr lang="en-US" dirty="0" smtClean="0"/>
              <a:t>Matthew’s audience understood what it would mean to say that Jesus was called </a:t>
            </a:r>
            <a:r>
              <a:rPr lang="en-US" smtClean="0"/>
              <a:t>a Nazarene</a:t>
            </a:r>
            <a:endParaRPr lang="en-US" dirty="0"/>
          </a:p>
        </p:txBody>
      </p:sp>
    </p:spTree>
    <p:extLst>
      <p:ext uri="{BB962C8B-B14F-4D97-AF65-F5344CB8AC3E}">
        <p14:creationId xmlns:p14="http://schemas.microsoft.com/office/powerpoint/2010/main" val="314988609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Prepare for Resistance (10:16-22)</a:t>
            </a:r>
            <a:endParaRPr lang="en-US" dirty="0"/>
          </a:p>
        </p:txBody>
      </p:sp>
      <p:sp>
        <p:nvSpPr>
          <p:cNvPr id="14" name="Content Placeholder 13"/>
          <p:cNvSpPr>
            <a:spLocks noGrp="1"/>
          </p:cNvSpPr>
          <p:nvPr>
            <p:ph idx="1"/>
          </p:nvPr>
        </p:nvSpPr>
        <p:spPr/>
        <p:txBody>
          <a:bodyPr>
            <a:normAutofit/>
          </a:bodyPr>
          <a:lstStyle/>
          <a:p>
            <a:r>
              <a:rPr lang="en-US" dirty="0" smtClean="0"/>
              <a:t>He then describes what they’re going to suffer</a:t>
            </a:r>
          </a:p>
          <a:p>
            <a:pPr lvl="1"/>
            <a:r>
              <a:rPr lang="en-US" dirty="0" smtClean="0"/>
              <a:t>Floggings, arrested, dragged before government leaders</a:t>
            </a:r>
          </a:p>
          <a:p>
            <a:r>
              <a:rPr lang="en-US" dirty="0" smtClean="0"/>
              <a:t>Why are they going to have to endure all of this?</a:t>
            </a:r>
          </a:p>
          <a:p>
            <a:pPr lvl="1"/>
            <a:r>
              <a:rPr lang="en-US" dirty="0" smtClean="0"/>
              <a:t>To be able to witness to everyone</a:t>
            </a:r>
          </a:p>
          <a:p>
            <a:pPr lvl="1"/>
            <a:r>
              <a:rPr lang="en-US" dirty="0" smtClean="0"/>
              <a:t>Bad things happen so we can preach the gospel; ever think of it that way?</a:t>
            </a:r>
          </a:p>
          <a:p>
            <a:pPr lvl="1"/>
            <a:r>
              <a:rPr lang="en-US" dirty="0" smtClean="0"/>
              <a:t>Think about how many times this happened in the book of Acts</a:t>
            </a:r>
          </a:p>
          <a:p>
            <a:r>
              <a:rPr lang="en-US" dirty="0" smtClean="0"/>
              <a:t>That’s not all, though</a:t>
            </a:r>
          </a:p>
          <a:p>
            <a:pPr lvl="1"/>
            <a:r>
              <a:rPr lang="en-US" dirty="0" smtClean="0"/>
              <a:t>Brother will betray brother; father will betray child; children will rise up against their parents</a:t>
            </a:r>
          </a:p>
          <a:p>
            <a:pPr lvl="1"/>
            <a:r>
              <a:rPr lang="en-US" dirty="0" smtClean="0"/>
              <a:t>The gospel will cause strife and difficulty; it will cause friction</a:t>
            </a:r>
          </a:p>
        </p:txBody>
      </p:sp>
    </p:spTree>
    <p:extLst>
      <p:ext uri="{BB962C8B-B14F-4D97-AF65-F5344CB8AC3E}">
        <p14:creationId xmlns:p14="http://schemas.microsoft.com/office/powerpoint/2010/main" val="274248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Prepare for Resistance (10:16-22)</a:t>
            </a:r>
            <a:endParaRPr lang="en-US" dirty="0"/>
          </a:p>
        </p:txBody>
      </p:sp>
      <p:sp>
        <p:nvSpPr>
          <p:cNvPr id="14" name="Content Placeholder 13"/>
          <p:cNvSpPr>
            <a:spLocks noGrp="1"/>
          </p:cNvSpPr>
          <p:nvPr>
            <p:ph idx="1"/>
          </p:nvPr>
        </p:nvSpPr>
        <p:spPr/>
        <p:txBody>
          <a:bodyPr>
            <a:normAutofit/>
          </a:bodyPr>
          <a:lstStyle/>
          <a:p>
            <a:r>
              <a:rPr lang="en-US" dirty="0"/>
              <a:t>They/we will be hated for the gospel’s </a:t>
            </a:r>
            <a:r>
              <a:rPr lang="en-US" dirty="0" smtClean="0"/>
              <a:t>sake</a:t>
            </a:r>
          </a:p>
          <a:p>
            <a:pPr lvl="1"/>
            <a:r>
              <a:rPr lang="en-US" dirty="0" smtClean="0"/>
              <a:t>It casts a light on the sin that people do, that they need to be rescued, and that Jesus is the only answer</a:t>
            </a:r>
          </a:p>
          <a:p>
            <a:pPr lvl="1"/>
            <a:r>
              <a:rPr lang="en-US" dirty="0" smtClean="0"/>
              <a:t>They want to live according to their own desires and “wisdom”</a:t>
            </a:r>
          </a:p>
          <a:p>
            <a:r>
              <a:rPr lang="en-US" dirty="0" smtClean="0"/>
              <a:t>Jesus says the one who endures to the end will be saved, though</a:t>
            </a:r>
          </a:p>
          <a:p>
            <a:r>
              <a:rPr lang="en-US" dirty="0" smtClean="0"/>
              <a:t>He follows that up (in vs. 26) by telling them to be fearless</a:t>
            </a:r>
          </a:p>
          <a:p>
            <a:r>
              <a:rPr lang="en-US" dirty="0" smtClean="0"/>
              <a:t>How?</a:t>
            </a:r>
            <a:endParaRPr lang="en-US" dirty="0"/>
          </a:p>
        </p:txBody>
      </p:sp>
    </p:spTree>
    <p:extLst>
      <p:ext uri="{BB962C8B-B14F-4D97-AF65-F5344CB8AC3E}">
        <p14:creationId xmlns:p14="http://schemas.microsoft.com/office/powerpoint/2010/main" val="1696380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Be Fearless (10:23-33)</a:t>
            </a:r>
            <a:endParaRPr lang="en-US" dirty="0"/>
          </a:p>
        </p:txBody>
      </p:sp>
      <p:sp>
        <p:nvSpPr>
          <p:cNvPr id="14" name="Content Placeholder 13"/>
          <p:cNvSpPr>
            <a:spLocks noGrp="1"/>
          </p:cNvSpPr>
          <p:nvPr>
            <p:ph idx="1"/>
          </p:nvPr>
        </p:nvSpPr>
        <p:spPr/>
        <p:txBody>
          <a:bodyPr>
            <a:normAutofit/>
          </a:bodyPr>
          <a:lstStyle/>
          <a:p>
            <a:r>
              <a:rPr lang="en-US" dirty="0" smtClean="0"/>
              <a:t>We can be fearless because all these things happened to Jesus as well</a:t>
            </a:r>
          </a:p>
          <a:p>
            <a:pPr lvl="1"/>
            <a:r>
              <a:rPr lang="en-US" dirty="0" smtClean="0"/>
              <a:t>A disciple is not above his teacher, nor a slave above his master</a:t>
            </a:r>
          </a:p>
          <a:p>
            <a:pPr lvl="1"/>
            <a:r>
              <a:rPr lang="en-US" dirty="0" smtClean="0"/>
              <a:t>If they maligned Jesus, they’ll do the same to us</a:t>
            </a:r>
          </a:p>
          <a:p>
            <a:pPr lvl="1"/>
            <a:r>
              <a:rPr lang="en-US" dirty="0" smtClean="0"/>
              <a:t>If they called Jesus names and the devil, they’ll do it to us</a:t>
            </a:r>
          </a:p>
          <a:p>
            <a:pPr lvl="1"/>
            <a:r>
              <a:rPr lang="en-US" dirty="0" smtClean="0"/>
              <a:t>We can be fearless because we KNOW that these things will happen</a:t>
            </a:r>
          </a:p>
          <a:p>
            <a:r>
              <a:rPr lang="en-US" dirty="0" smtClean="0"/>
              <a:t>We can also be fearless because God sees what’s happening</a:t>
            </a:r>
          </a:p>
          <a:p>
            <a:pPr lvl="1"/>
            <a:r>
              <a:rPr lang="en-US" dirty="0" smtClean="0"/>
              <a:t>God sees everything, even the things done in the dark</a:t>
            </a:r>
          </a:p>
          <a:p>
            <a:pPr lvl="1"/>
            <a:r>
              <a:rPr lang="en-US" dirty="0" smtClean="0"/>
              <a:t>He doesn’t promise diving protection (all the apostles but one died horrible deaths), but He promises that God sees it happening</a:t>
            </a:r>
          </a:p>
          <a:p>
            <a:pPr lvl="2"/>
            <a:r>
              <a:rPr lang="en-US" dirty="0" smtClean="0"/>
              <a:t>Stephen’s death in Acts 7 is a good example of this</a:t>
            </a:r>
          </a:p>
          <a:p>
            <a:r>
              <a:rPr lang="en-US" dirty="0" smtClean="0"/>
              <a:t>We should also be fearless because our fear is misplaced</a:t>
            </a:r>
          </a:p>
          <a:p>
            <a:pPr lvl="1"/>
            <a:r>
              <a:rPr lang="en-US" dirty="0" smtClean="0"/>
              <a:t>We should be afraid of God, not people – they can’t destroy our souls</a:t>
            </a:r>
          </a:p>
        </p:txBody>
      </p:sp>
    </p:spTree>
    <p:extLst>
      <p:ext uri="{BB962C8B-B14F-4D97-AF65-F5344CB8AC3E}">
        <p14:creationId xmlns:p14="http://schemas.microsoft.com/office/powerpoint/2010/main" val="2650912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Be Fearless (10:23-33)</a:t>
            </a:r>
            <a:endParaRPr lang="en-US" dirty="0"/>
          </a:p>
        </p:txBody>
      </p:sp>
      <p:sp>
        <p:nvSpPr>
          <p:cNvPr id="14" name="Content Placeholder 13"/>
          <p:cNvSpPr>
            <a:spLocks noGrp="1"/>
          </p:cNvSpPr>
          <p:nvPr>
            <p:ph idx="1"/>
          </p:nvPr>
        </p:nvSpPr>
        <p:spPr/>
        <p:txBody>
          <a:bodyPr>
            <a:normAutofit/>
          </a:bodyPr>
          <a:lstStyle/>
          <a:p>
            <a:r>
              <a:rPr lang="en-US" dirty="0" smtClean="0"/>
              <a:t>The final reason we should be fearless is because we are valuable to God</a:t>
            </a:r>
          </a:p>
          <a:p>
            <a:pPr lvl="1"/>
            <a:r>
              <a:rPr lang="en-US" dirty="0" smtClean="0"/>
              <a:t>Sparrows were sold 2 for a penny</a:t>
            </a:r>
          </a:p>
          <a:p>
            <a:pPr lvl="1"/>
            <a:r>
              <a:rPr lang="en-US" dirty="0" smtClean="0"/>
              <a:t>They were worth almost nothing</a:t>
            </a:r>
          </a:p>
          <a:p>
            <a:pPr lvl="1"/>
            <a:r>
              <a:rPr lang="en-US" dirty="0" smtClean="0"/>
              <a:t>But not one of them falls to the ground without God realizing it</a:t>
            </a:r>
          </a:p>
          <a:p>
            <a:pPr lvl="1"/>
            <a:r>
              <a:rPr lang="en-US" dirty="0" smtClean="0"/>
              <a:t>God knows how many hairs are on our heads</a:t>
            </a:r>
          </a:p>
          <a:p>
            <a:pPr lvl="1"/>
            <a:endParaRPr lang="en-US" dirty="0"/>
          </a:p>
          <a:p>
            <a:r>
              <a:rPr lang="en-US" dirty="0" smtClean="0"/>
              <a:t>Jesus gives a final promise at the end of this section</a:t>
            </a:r>
          </a:p>
          <a:p>
            <a:pPr lvl="1"/>
            <a:r>
              <a:rPr lang="en-US" dirty="0" smtClean="0"/>
              <a:t>If you recognize me before men, I will recognize you before God</a:t>
            </a:r>
          </a:p>
          <a:p>
            <a:pPr lvl="1"/>
            <a:r>
              <a:rPr lang="en-US" dirty="0" smtClean="0"/>
              <a:t>If you deny me before men, I will deny you before God</a:t>
            </a:r>
          </a:p>
        </p:txBody>
      </p:sp>
    </p:spTree>
    <p:extLst>
      <p:ext uri="{BB962C8B-B14F-4D97-AF65-F5344CB8AC3E}">
        <p14:creationId xmlns:p14="http://schemas.microsoft.com/office/powerpoint/2010/main" val="285144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Sacrificing Self (10:34-39)</a:t>
            </a:r>
            <a:endParaRPr lang="en-US" dirty="0"/>
          </a:p>
        </p:txBody>
      </p:sp>
      <p:sp>
        <p:nvSpPr>
          <p:cNvPr id="14" name="Content Placeholder 13"/>
          <p:cNvSpPr>
            <a:spLocks noGrp="1"/>
          </p:cNvSpPr>
          <p:nvPr>
            <p:ph idx="1"/>
          </p:nvPr>
        </p:nvSpPr>
        <p:spPr/>
        <p:txBody>
          <a:bodyPr>
            <a:normAutofit/>
          </a:bodyPr>
          <a:lstStyle/>
          <a:p>
            <a:r>
              <a:rPr lang="en-US" dirty="0" smtClean="0"/>
              <a:t>Jesus begins vs. 34 by saying that the gospel won’t create peace but division (same point He made in vss. 21-23)</a:t>
            </a:r>
          </a:p>
          <a:p>
            <a:r>
              <a:rPr lang="en-US" dirty="0" smtClean="0"/>
              <a:t>He makes 3 points here</a:t>
            </a:r>
          </a:p>
          <a:p>
            <a:pPr lvl="1"/>
            <a:r>
              <a:rPr lang="en-US" dirty="0" smtClean="0"/>
              <a:t>We must be loyal to Jesus over our families</a:t>
            </a:r>
          </a:p>
          <a:p>
            <a:pPr lvl="1"/>
            <a:r>
              <a:rPr lang="en-US" dirty="0" smtClean="0"/>
              <a:t>We must be loyal to Jesus over our own comfort</a:t>
            </a:r>
          </a:p>
          <a:p>
            <a:pPr lvl="1"/>
            <a:r>
              <a:rPr lang="en-US" dirty="0" smtClean="0"/>
              <a:t>We must be loyal to Jesus over our very lives</a:t>
            </a:r>
          </a:p>
        </p:txBody>
      </p:sp>
    </p:spTree>
    <p:extLst>
      <p:ext uri="{BB962C8B-B14F-4D97-AF65-F5344CB8AC3E}">
        <p14:creationId xmlns:p14="http://schemas.microsoft.com/office/powerpoint/2010/main" val="155070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Great Reward (10:40-42)</a:t>
            </a:r>
            <a:endParaRPr lang="en-US" dirty="0"/>
          </a:p>
        </p:txBody>
      </p:sp>
      <p:sp>
        <p:nvSpPr>
          <p:cNvPr id="14" name="Content Placeholder 13"/>
          <p:cNvSpPr>
            <a:spLocks noGrp="1"/>
          </p:cNvSpPr>
          <p:nvPr>
            <p:ph idx="1"/>
          </p:nvPr>
        </p:nvSpPr>
        <p:spPr/>
        <p:txBody>
          <a:bodyPr>
            <a:normAutofit/>
          </a:bodyPr>
          <a:lstStyle/>
          <a:p>
            <a:r>
              <a:rPr lang="en-US" dirty="0" smtClean="0"/>
              <a:t>The first thing Jesus says in the last part of Chapter 10 is that one who receives a prophet receives a prophet’s reward</a:t>
            </a:r>
          </a:p>
          <a:p>
            <a:r>
              <a:rPr lang="en-US" dirty="0" smtClean="0"/>
              <a:t>One who receives a righteous person gets a righteous person’s reward</a:t>
            </a:r>
          </a:p>
          <a:p>
            <a:r>
              <a:rPr lang="en-US" dirty="0" smtClean="0"/>
              <a:t>So, the righteous person doesn’t get the reward, but the one who listens to him</a:t>
            </a:r>
          </a:p>
          <a:p>
            <a:r>
              <a:rPr lang="en-US" dirty="0" smtClean="0"/>
              <a:t>We are providing others with the same reward we got when they did their work</a:t>
            </a:r>
          </a:p>
          <a:p>
            <a:endParaRPr lang="en-US" dirty="0"/>
          </a:p>
          <a:p>
            <a:r>
              <a:rPr lang="en-US" dirty="0" smtClean="0"/>
              <a:t>While there’s danger in the work, the reward for doing it is great</a:t>
            </a:r>
          </a:p>
          <a:p>
            <a:r>
              <a:rPr lang="en-US" dirty="0" smtClean="0"/>
              <a:t>He also says that even the smallest efforts pay dividends, though</a:t>
            </a:r>
          </a:p>
          <a:p>
            <a:endParaRPr lang="en-US" dirty="0" smtClean="0"/>
          </a:p>
        </p:txBody>
      </p:sp>
    </p:spTree>
    <p:extLst>
      <p:ext uri="{BB962C8B-B14F-4D97-AF65-F5344CB8AC3E}">
        <p14:creationId xmlns:p14="http://schemas.microsoft.com/office/powerpoint/2010/main" val="152989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lstStyle/>
          <a:p>
            <a:r>
              <a:rPr lang="en-US" dirty="0" smtClean="0"/>
              <a:t>Chapter 11</a:t>
            </a:r>
          </a:p>
        </p:txBody>
      </p:sp>
    </p:spTree>
    <p:extLst>
      <p:ext uri="{BB962C8B-B14F-4D97-AF65-F5344CB8AC3E}">
        <p14:creationId xmlns:p14="http://schemas.microsoft.com/office/powerpoint/2010/main" val="1351258312"/>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Teachings of Jesus</a:t>
            </a:r>
            <a:endParaRPr lang="en-US" dirty="0"/>
          </a:p>
        </p:txBody>
      </p:sp>
      <p:sp>
        <p:nvSpPr>
          <p:cNvPr id="14" name="Content Placeholder 13"/>
          <p:cNvSpPr>
            <a:spLocks noGrp="1"/>
          </p:cNvSpPr>
          <p:nvPr>
            <p:ph idx="1"/>
          </p:nvPr>
        </p:nvSpPr>
        <p:spPr/>
        <p:txBody>
          <a:bodyPr>
            <a:normAutofit/>
          </a:bodyPr>
          <a:lstStyle/>
          <a:p>
            <a:r>
              <a:rPr lang="en-US" dirty="0" smtClean="0"/>
              <a:t>Chapter 11 begins a new section in Matthew’s gospel</a:t>
            </a:r>
          </a:p>
          <a:p>
            <a:r>
              <a:rPr lang="en-US" dirty="0" smtClean="0"/>
              <a:t>Every “section” of Matthew’s gospel ends with words like “When Jesus finished…”</a:t>
            </a:r>
          </a:p>
          <a:p>
            <a:pPr lvl="1"/>
            <a:r>
              <a:rPr lang="en-US" dirty="0" smtClean="0"/>
              <a:t>The Messiah starts His ministry – Matthew 7:28</a:t>
            </a:r>
          </a:p>
          <a:p>
            <a:pPr lvl="1"/>
            <a:r>
              <a:rPr lang="en-US" dirty="0" smtClean="0"/>
              <a:t>Jesus’s ability to heal and forgive sin – Matthew 11:1</a:t>
            </a:r>
          </a:p>
          <a:p>
            <a:pPr lvl="1"/>
            <a:r>
              <a:rPr lang="en-US" dirty="0" smtClean="0"/>
              <a:t>The Parables and teachings of Jesus – Matthew 13:53</a:t>
            </a:r>
          </a:p>
          <a:p>
            <a:pPr lvl="1"/>
            <a:r>
              <a:rPr lang="en-US" dirty="0" smtClean="0"/>
              <a:t>The Rejection of Jesus – Matthew 19:1</a:t>
            </a:r>
          </a:p>
          <a:p>
            <a:pPr lvl="1"/>
            <a:r>
              <a:rPr lang="en-US" dirty="0" smtClean="0"/>
              <a:t>Jesus, the King – Matthew 26:1</a:t>
            </a:r>
          </a:p>
          <a:p>
            <a:pPr lvl="1"/>
            <a:r>
              <a:rPr lang="en-US" dirty="0" smtClean="0"/>
              <a:t>Jesus Fulfills His Purpose</a:t>
            </a:r>
          </a:p>
        </p:txBody>
      </p:sp>
    </p:spTree>
    <p:extLst>
      <p:ext uri="{BB962C8B-B14F-4D97-AF65-F5344CB8AC3E}">
        <p14:creationId xmlns:p14="http://schemas.microsoft.com/office/powerpoint/2010/main" val="302811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Expectations of Jesus (11:1-6)</a:t>
            </a:r>
            <a:endParaRPr lang="en-US" dirty="0"/>
          </a:p>
        </p:txBody>
      </p:sp>
      <p:sp>
        <p:nvSpPr>
          <p:cNvPr id="14" name="Content Placeholder 13"/>
          <p:cNvSpPr>
            <a:spLocks noGrp="1"/>
          </p:cNvSpPr>
          <p:nvPr>
            <p:ph idx="1"/>
          </p:nvPr>
        </p:nvSpPr>
        <p:spPr/>
        <p:txBody>
          <a:bodyPr>
            <a:normAutofit/>
          </a:bodyPr>
          <a:lstStyle/>
          <a:p>
            <a:r>
              <a:rPr lang="en-US" dirty="0" smtClean="0"/>
              <a:t>John the Baptizer is in prison and sends a message to Jesus by way of one of John’s disciples and asks if Jesus truly is the Messiah</a:t>
            </a:r>
          </a:p>
          <a:p>
            <a:r>
              <a:rPr lang="en-US" dirty="0" smtClean="0"/>
              <a:t>A truly interesting question, as he was proclaiming Jesus to be the Messiah in Matthew 3!</a:t>
            </a:r>
          </a:p>
          <a:p>
            <a:r>
              <a:rPr lang="en-US" dirty="0" smtClean="0"/>
              <a:t>So why does John ask the question?</a:t>
            </a:r>
          </a:p>
          <a:p>
            <a:pPr lvl="1"/>
            <a:r>
              <a:rPr lang="en-US" dirty="0" smtClean="0"/>
              <a:t>Because he has doubts</a:t>
            </a:r>
          </a:p>
          <a:p>
            <a:pPr lvl="1"/>
            <a:r>
              <a:rPr lang="en-US" dirty="0" smtClean="0"/>
              <a:t>Jesus isn’t doing the things the (Jews thought the) Messiah should be doing</a:t>
            </a:r>
          </a:p>
          <a:p>
            <a:r>
              <a:rPr lang="en-US" dirty="0" smtClean="0"/>
              <a:t>Jesus doesn’t express His disappointment in John, but rather answers by quoting Isaiah 35:5-6, which refers to the work the Christ will do and says that those things are being done</a:t>
            </a:r>
          </a:p>
          <a:p>
            <a:r>
              <a:rPr lang="en-US" dirty="0" smtClean="0"/>
              <a:t>Note how Jesus ends His response, though</a:t>
            </a:r>
          </a:p>
        </p:txBody>
      </p:sp>
    </p:spTree>
    <p:extLst>
      <p:ext uri="{BB962C8B-B14F-4D97-AF65-F5344CB8AC3E}">
        <p14:creationId xmlns:p14="http://schemas.microsoft.com/office/powerpoint/2010/main" val="156791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Expectations of Jesus (11:1-6)</a:t>
            </a:r>
            <a:endParaRPr lang="en-US" dirty="0"/>
          </a:p>
        </p:txBody>
      </p:sp>
      <p:sp>
        <p:nvSpPr>
          <p:cNvPr id="14" name="Content Placeholder 13"/>
          <p:cNvSpPr>
            <a:spLocks noGrp="1"/>
          </p:cNvSpPr>
          <p:nvPr>
            <p:ph idx="1"/>
          </p:nvPr>
        </p:nvSpPr>
        <p:spPr/>
        <p:txBody>
          <a:bodyPr>
            <a:normAutofit/>
          </a:bodyPr>
          <a:lstStyle/>
          <a:p>
            <a:r>
              <a:rPr lang="en-US" dirty="0" smtClean="0"/>
              <a:t>“Blessed is any person who does not take offense at Me.”</a:t>
            </a:r>
          </a:p>
          <a:p>
            <a:r>
              <a:rPr lang="en-US" dirty="0" smtClean="0"/>
              <a:t>Jesus reassures John that He is the Christ, but also challenges Jewish expectations of what He’s on Earth to do</a:t>
            </a:r>
          </a:p>
          <a:p>
            <a:r>
              <a:rPr lang="en-US" dirty="0" smtClean="0"/>
              <a:t>One of the key truths about Jesus (God) and the gospel is that they don’t work on our expectation level</a:t>
            </a:r>
          </a:p>
          <a:p>
            <a:pPr lvl="1"/>
            <a:r>
              <a:rPr lang="en-US" dirty="0" smtClean="0"/>
              <a:t>What Jesus did constantly challenged people’s expectations of Him</a:t>
            </a:r>
            <a:endParaRPr lang="en-US" dirty="0"/>
          </a:p>
          <a:p>
            <a:r>
              <a:rPr lang="en-US" dirty="0" smtClean="0"/>
              <a:t>This is something we’ll come back to as we look through this section of Jesus’s teaching and parables</a:t>
            </a:r>
          </a:p>
        </p:txBody>
      </p:sp>
    </p:spTree>
    <p:extLst>
      <p:ext uri="{BB962C8B-B14F-4D97-AF65-F5344CB8AC3E}">
        <p14:creationId xmlns:p14="http://schemas.microsoft.com/office/powerpoint/2010/main" val="396910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3</a:t>
            </a:r>
            <a:endParaRPr lang="en-US" sz="4000" dirty="0"/>
          </a:p>
        </p:txBody>
      </p:sp>
    </p:spTree>
    <p:extLst>
      <p:ext uri="{BB962C8B-B14F-4D97-AF65-F5344CB8AC3E}">
        <p14:creationId xmlns:p14="http://schemas.microsoft.com/office/powerpoint/2010/main" val="3515425974"/>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Expectations of John (11:7-15)</a:t>
            </a:r>
            <a:endParaRPr lang="en-US" dirty="0"/>
          </a:p>
        </p:txBody>
      </p:sp>
      <p:sp>
        <p:nvSpPr>
          <p:cNvPr id="14" name="Content Placeholder 13"/>
          <p:cNvSpPr>
            <a:spLocks noGrp="1"/>
          </p:cNvSpPr>
          <p:nvPr>
            <p:ph idx="1"/>
          </p:nvPr>
        </p:nvSpPr>
        <p:spPr/>
        <p:txBody>
          <a:bodyPr>
            <a:normAutofit lnSpcReduction="10000"/>
          </a:bodyPr>
          <a:lstStyle/>
          <a:p>
            <a:r>
              <a:rPr lang="en-US" dirty="0" smtClean="0"/>
              <a:t>Jesus switches things up by asking the crowds what they expected out of John the Baptizer</a:t>
            </a:r>
          </a:p>
          <a:p>
            <a:r>
              <a:rPr lang="en-US" dirty="0" smtClean="0"/>
              <a:t>His question about the reed in the wind (v. 7) implies that they expected John to be swayed by popular opinion</a:t>
            </a:r>
          </a:p>
          <a:p>
            <a:r>
              <a:rPr lang="en-US" dirty="0" smtClean="0"/>
              <a:t>He asks about soft clothing (v. 8), implying he wouldn’t be working hard but instead living a cushy life</a:t>
            </a:r>
          </a:p>
          <a:p>
            <a:r>
              <a:rPr lang="en-US" dirty="0" smtClean="0"/>
              <a:t>In v. 9, He asks if they expected John to be a prophet; He then confirms John was more than that</a:t>
            </a:r>
          </a:p>
          <a:p>
            <a:pPr lvl="1"/>
            <a:r>
              <a:rPr lang="en-US" dirty="0" smtClean="0"/>
              <a:t>But the least in the kingdom is greater than John</a:t>
            </a:r>
          </a:p>
          <a:p>
            <a:r>
              <a:rPr lang="en-US" dirty="0" smtClean="0"/>
              <a:t>Confirms that John is the return of Elijah as prophesied in Malachi 3</a:t>
            </a:r>
          </a:p>
          <a:p>
            <a:r>
              <a:rPr lang="en-US" dirty="0" smtClean="0"/>
              <a:t>John is in prison now, though, because the people refused to hear his message</a:t>
            </a:r>
          </a:p>
          <a:p>
            <a:endParaRPr lang="en-US" dirty="0" smtClean="0"/>
          </a:p>
          <a:p>
            <a:pPr lvl="1"/>
            <a:endParaRPr lang="en-US" dirty="0"/>
          </a:p>
        </p:txBody>
      </p:sp>
    </p:spTree>
    <p:extLst>
      <p:ext uri="{BB962C8B-B14F-4D97-AF65-F5344CB8AC3E}">
        <p14:creationId xmlns:p14="http://schemas.microsoft.com/office/powerpoint/2010/main" val="422696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Problem with Our Expectation (11:16-19)</a:t>
            </a:r>
            <a:endParaRPr lang="en-US" dirty="0"/>
          </a:p>
        </p:txBody>
      </p:sp>
      <p:sp>
        <p:nvSpPr>
          <p:cNvPr id="14" name="Content Placeholder 13"/>
          <p:cNvSpPr>
            <a:spLocks noGrp="1"/>
          </p:cNvSpPr>
          <p:nvPr>
            <p:ph idx="1"/>
          </p:nvPr>
        </p:nvSpPr>
        <p:spPr/>
        <p:txBody>
          <a:bodyPr>
            <a:normAutofit/>
          </a:bodyPr>
          <a:lstStyle/>
          <a:p>
            <a:r>
              <a:rPr lang="en-US" dirty="0" smtClean="0"/>
              <a:t>Jesus uses an illustration to explain the problem with our expectations</a:t>
            </a:r>
          </a:p>
          <a:p>
            <a:r>
              <a:rPr lang="en-US" dirty="0" smtClean="0"/>
              <a:t>He compares us to children who complain because others aren’t doing what the children want them to do</a:t>
            </a:r>
          </a:p>
          <a:p>
            <a:r>
              <a:rPr lang="en-US" dirty="0" smtClean="0"/>
              <a:t>When John came, he wasn’t feasting; he was in the wilderness eating locusts and honey</a:t>
            </a:r>
          </a:p>
          <a:p>
            <a:pPr lvl="1"/>
            <a:r>
              <a:rPr lang="en-US" dirty="0" smtClean="0"/>
              <a:t>The people concluded he was possessed by a demon</a:t>
            </a:r>
          </a:p>
          <a:p>
            <a:r>
              <a:rPr lang="en-US" dirty="0" smtClean="0"/>
              <a:t>Jesus came eating and drinking</a:t>
            </a:r>
          </a:p>
          <a:p>
            <a:pPr lvl="1"/>
            <a:r>
              <a:rPr lang="en-US" dirty="0" smtClean="0"/>
              <a:t>The people concluded he was a glutton and a drunk</a:t>
            </a:r>
          </a:p>
          <a:p>
            <a:r>
              <a:rPr lang="en-US" dirty="0" smtClean="0"/>
              <a:t>Jesus is saying that the problem isn’t John or Jesus or the gospel; the problem is our expectations</a:t>
            </a:r>
            <a:endParaRPr lang="en-US" dirty="0"/>
          </a:p>
        </p:txBody>
      </p:sp>
    </p:spTree>
    <p:extLst>
      <p:ext uri="{BB962C8B-B14F-4D97-AF65-F5344CB8AC3E}">
        <p14:creationId xmlns:p14="http://schemas.microsoft.com/office/powerpoint/2010/main" val="228835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Problem with Our Expectation (11:16-19)</a:t>
            </a:r>
            <a:endParaRPr lang="en-US" dirty="0"/>
          </a:p>
        </p:txBody>
      </p:sp>
      <p:sp>
        <p:nvSpPr>
          <p:cNvPr id="14" name="Content Placeholder 13"/>
          <p:cNvSpPr>
            <a:spLocks noGrp="1"/>
          </p:cNvSpPr>
          <p:nvPr>
            <p:ph idx="1"/>
          </p:nvPr>
        </p:nvSpPr>
        <p:spPr/>
        <p:txBody>
          <a:bodyPr>
            <a:normAutofit/>
          </a:bodyPr>
          <a:lstStyle/>
          <a:p>
            <a:r>
              <a:rPr lang="en-US" dirty="0" smtClean="0"/>
              <a:t>Jesus essentially says that He and John could never have met their expectations because they’d find something they didn’t like to reject them</a:t>
            </a:r>
          </a:p>
          <a:p>
            <a:r>
              <a:rPr lang="en-US" dirty="0" smtClean="0"/>
              <a:t>This is where we first return to Jesus’s point in verse 6 </a:t>
            </a:r>
            <a:r>
              <a:rPr lang="en-US" dirty="0"/>
              <a:t>– “Blessed is any person who does not take offense at Me</a:t>
            </a:r>
            <a:r>
              <a:rPr lang="en-US" dirty="0" smtClean="0"/>
              <a:t>.”</a:t>
            </a:r>
          </a:p>
          <a:p>
            <a:r>
              <a:rPr lang="en-US" dirty="0" smtClean="0"/>
              <a:t>Are we going to abandon Jesus because He doesn’t meet our expectations, or are we going to change our expectations to meet Jesus?</a:t>
            </a:r>
          </a:p>
          <a:p>
            <a:endParaRPr lang="en-US" dirty="0"/>
          </a:p>
        </p:txBody>
      </p:sp>
    </p:spTree>
    <p:extLst>
      <p:ext uri="{BB962C8B-B14F-4D97-AF65-F5344CB8AC3E}">
        <p14:creationId xmlns:p14="http://schemas.microsoft.com/office/powerpoint/2010/main" val="185985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Who Will Respond? (11:20-24)</a:t>
            </a:r>
            <a:endParaRPr lang="en-US" dirty="0"/>
          </a:p>
        </p:txBody>
      </p:sp>
      <p:sp>
        <p:nvSpPr>
          <p:cNvPr id="14" name="Content Placeholder 13"/>
          <p:cNvSpPr>
            <a:spLocks noGrp="1"/>
          </p:cNvSpPr>
          <p:nvPr>
            <p:ph idx="1"/>
          </p:nvPr>
        </p:nvSpPr>
        <p:spPr/>
        <p:txBody>
          <a:bodyPr>
            <a:normAutofit/>
          </a:bodyPr>
          <a:lstStyle/>
          <a:p>
            <a:r>
              <a:rPr lang="en-US" dirty="0" smtClean="0"/>
              <a:t>Jesus renounces the cities he’s performed miracle in to this point</a:t>
            </a:r>
          </a:p>
          <a:p>
            <a:pPr lvl="1"/>
            <a:r>
              <a:rPr lang="en-US" dirty="0" err="1" smtClean="0"/>
              <a:t>Chorazin</a:t>
            </a:r>
            <a:endParaRPr lang="en-US" dirty="0" smtClean="0"/>
          </a:p>
          <a:p>
            <a:pPr lvl="1"/>
            <a:r>
              <a:rPr lang="en-US" dirty="0" smtClean="0"/>
              <a:t>Bethsaida</a:t>
            </a:r>
          </a:p>
          <a:p>
            <a:pPr lvl="1"/>
            <a:r>
              <a:rPr lang="en-US" dirty="0" smtClean="0"/>
              <a:t>Capernaum</a:t>
            </a:r>
          </a:p>
          <a:p>
            <a:r>
              <a:rPr lang="en-US" dirty="0" smtClean="0"/>
              <a:t>Says if </a:t>
            </a:r>
            <a:r>
              <a:rPr lang="en-US" dirty="0" err="1" smtClean="0"/>
              <a:t>Tyre</a:t>
            </a:r>
            <a:r>
              <a:rPr lang="en-US" dirty="0" smtClean="0"/>
              <a:t>, Sidon, and Sodom had the same miracles performed, they would have repented</a:t>
            </a:r>
          </a:p>
          <a:p>
            <a:pPr lvl="1"/>
            <a:r>
              <a:rPr lang="en-US" dirty="0" smtClean="0"/>
              <a:t>All Gentile cities</a:t>
            </a:r>
          </a:p>
          <a:p>
            <a:r>
              <a:rPr lang="en-US" dirty="0" smtClean="0"/>
              <a:t>They will be better off in the coming judgment than the Israelite cities</a:t>
            </a:r>
          </a:p>
          <a:p>
            <a:pPr lvl="1"/>
            <a:r>
              <a:rPr lang="en-US" dirty="0" smtClean="0"/>
              <a:t>Why?</a:t>
            </a:r>
          </a:p>
          <a:p>
            <a:pPr lvl="1"/>
            <a:r>
              <a:rPr lang="en-US" dirty="0" smtClean="0"/>
              <a:t>Doesn’t say, but the implication is Gentiles would have repented and the Jews, who have waited for the Messiah, refuse to do so</a:t>
            </a:r>
          </a:p>
          <a:p>
            <a:endParaRPr lang="en-US" dirty="0"/>
          </a:p>
        </p:txBody>
      </p:sp>
    </p:spTree>
    <p:extLst>
      <p:ext uri="{BB962C8B-B14F-4D97-AF65-F5344CB8AC3E}">
        <p14:creationId xmlns:p14="http://schemas.microsoft.com/office/powerpoint/2010/main" val="189534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Who Will Respond? (11:20-24)</a:t>
            </a:r>
            <a:endParaRPr lang="en-US" dirty="0"/>
          </a:p>
        </p:txBody>
      </p:sp>
      <p:sp>
        <p:nvSpPr>
          <p:cNvPr id="14" name="Content Placeholder 13"/>
          <p:cNvSpPr>
            <a:spLocks noGrp="1"/>
          </p:cNvSpPr>
          <p:nvPr>
            <p:ph idx="1"/>
          </p:nvPr>
        </p:nvSpPr>
        <p:spPr/>
        <p:txBody>
          <a:bodyPr>
            <a:normAutofit/>
          </a:bodyPr>
          <a:lstStyle/>
          <a:p>
            <a:r>
              <a:rPr lang="en-US" dirty="0" smtClean="0"/>
              <a:t>Notice what Jesus says</a:t>
            </a:r>
          </a:p>
          <a:p>
            <a:pPr lvl="1"/>
            <a:r>
              <a:rPr lang="en-US" dirty="0" smtClean="0"/>
              <a:t>Many great miracles are being performed in these cities and yet they refuse to repent</a:t>
            </a:r>
          </a:p>
          <a:p>
            <a:r>
              <a:rPr lang="en-US" dirty="0" smtClean="0"/>
              <a:t>People think all they’d need is a sign to believe, but this proves that’s just not true</a:t>
            </a:r>
          </a:p>
          <a:p>
            <a:pPr lvl="1"/>
            <a:r>
              <a:rPr lang="en-US" dirty="0" smtClean="0"/>
              <a:t>We tend to think that great works of God would change us, but they very rarely do</a:t>
            </a:r>
          </a:p>
          <a:p>
            <a:pPr lvl="1"/>
            <a:r>
              <a:rPr lang="en-US" dirty="0" smtClean="0"/>
              <a:t>Miracles DON’T automatically equal belief and repentance</a:t>
            </a:r>
          </a:p>
          <a:p>
            <a:r>
              <a:rPr lang="en-US" dirty="0" smtClean="0"/>
              <a:t>Our first big thought for this section – don’t waste your wakeup call! Don’t throw away your opportunity to repent.</a:t>
            </a:r>
          </a:p>
          <a:p>
            <a:endParaRPr lang="en-US" dirty="0"/>
          </a:p>
        </p:txBody>
      </p:sp>
    </p:spTree>
    <p:extLst>
      <p:ext uri="{BB962C8B-B14F-4D97-AF65-F5344CB8AC3E}">
        <p14:creationId xmlns:p14="http://schemas.microsoft.com/office/powerpoint/2010/main" val="198463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Will You Respond? (11:25-30)</a:t>
            </a:r>
            <a:endParaRPr lang="en-US" dirty="0"/>
          </a:p>
        </p:txBody>
      </p:sp>
      <p:sp>
        <p:nvSpPr>
          <p:cNvPr id="14" name="Content Placeholder 13"/>
          <p:cNvSpPr>
            <a:spLocks noGrp="1"/>
          </p:cNvSpPr>
          <p:nvPr>
            <p:ph idx="1"/>
          </p:nvPr>
        </p:nvSpPr>
        <p:spPr/>
        <p:txBody>
          <a:bodyPr>
            <a:normAutofit lnSpcReduction="10000"/>
          </a:bodyPr>
          <a:lstStyle/>
          <a:p>
            <a:r>
              <a:rPr lang="en-US" dirty="0" smtClean="0"/>
              <a:t>Their indifference to God’s call leads Jesus to a prayer and an invitation</a:t>
            </a:r>
          </a:p>
          <a:p>
            <a:r>
              <a:rPr lang="en-US" dirty="0" smtClean="0"/>
              <a:t>His prayer is in vss. 25-27</a:t>
            </a:r>
          </a:p>
          <a:p>
            <a:pPr lvl="1"/>
            <a:r>
              <a:rPr lang="en-US" dirty="0" smtClean="0"/>
              <a:t>Says that God has hidden the gospel call from the wise, but revealed them to infants</a:t>
            </a:r>
          </a:p>
          <a:p>
            <a:pPr lvl="1"/>
            <a:r>
              <a:rPr lang="en-US" dirty="0" smtClean="0"/>
              <a:t>Says that this is what is pleasing in God’s sight</a:t>
            </a:r>
          </a:p>
          <a:p>
            <a:pPr lvl="2"/>
            <a:r>
              <a:rPr lang="en-US" dirty="0" smtClean="0"/>
              <a:t>1 Corinthians 1:18-21 (Isaiah 29:14)</a:t>
            </a:r>
          </a:p>
          <a:p>
            <a:r>
              <a:rPr lang="en-US" dirty="0" smtClean="0"/>
              <a:t>God’s message will stay hidden from those who are wise in their own estimation</a:t>
            </a:r>
          </a:p>
          <a:p>
            <a:r>
              <a:rPr lang="en-US" dirty="0" smtClean="0"/>
              <a:t>God crafted the message this way because He wanted people to have to look at themselves, the world, and God differently</a:t>
            </a:r>
          </a:p>
          <a:p>
            <a:pPr lvl="1"/>
            <a:r>
              <a:rPr lang="en-US" dirty="0" smtClean="0"/>
              <a:t>It’s only by looking at all these things differently that we see what Jesus is truly offering</a:t>
            </a:r>
            <a:endParaRPr lang="en-US" dirty="0"/>
          </a:p>
        </p:txBody>
      </p:sp>
    </p:spTree>
    <p:extLst>
      <p:ext uri="{BB962C8B-B14F-4D97-AF65-F5344CB8AC3E}">
        <p14:creationId xmlns:p14="http://schemas.microsoft.com/office/powerpoint/2010/main" val="160002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Will You Respond? (11:25-30)</a:t>
            </a:r>
            <a:endParaRPr lang="en-US" dirty="0"/>
          </a:p>
        </p:txBody>
      </p:sp>
      <p:sp>
        <p:nvSpPr>
          <p:cNvPr id="14" name="Content Placeholder 13"/>
          <p:cNvSpPr>
            <a:spLocks noGrp="1"/>
          </p:cNvSpPr>
          <p:nvPr>
            <p:ph idx="1"/>
          </p:nvPr>
        </p:nvSpPr>
        <p:spPr/>
        <p:txBody>
          <a:bodyPr>
            <a:normAutofit/>
          </a:bodyPr>
          <a:lstStyle/>
          <a:p>
            <a:r>
              <a:rPr lang="en-US" dirty="0" smtClean="0"/>
              <a:t>That’s why so many failed to respond to the miracles</a:t>
            </a:r>
          </a:p>
          <a:p>
            <a:r>
              <a:rPr lang="en-US" dirty="0" smtClean="0"/>
              <a:t>Only the humble will come to Him</a:t>
            </a:r>
          </a:p>
          <a:p>
            <a:endParaRPr lang="en-US" dirty="0"/>
          </a:p>
          <a:p>
            <a:r>
              <a:rPr lang="en-US" dirty="0" smtClean="0"/>
              <a:t>This brings us to the invitation in vss. 28-30</a:t>
            </a:r>
          </a:p>
          <a:p>
            <a:r>
              <a:rPr lang="en-US" dirty="0" smtClean="0"/>
              <a:t>Jesus makes an offer – everyone is carrying around a heavy burden is welcome to take rest with Jesus</a:t>
            </a:r>
          </a:p>
          <a:p>
            <a:pPr lvl="1"/>
            <a:r>
              <a:rPr lang="en-US" dirty="0" smtClean="0"/>
              <a:t>Rest is not elusive; its available and promised</a:t>
            </a:r>
          </a:p>
          <a:p>
            <a:pPr lvl="1"/>
            <a:r>
              <a:rPr lang="en-US" dirty="0" smtClean="0"/>
              <a:t>But it’s not available by pursuing the ways of the world</a:t>
            </a:r>
          </a:p>
          <a:p>
            <a:pPr lvl="1"/>
            <a:r>
              <a:rPr lang="en-US" dirty="0" smtClean="0"/>
              <a:t>Only available if you go to Jesus</a:t>
            </a:r>
          </a:p>
          <a:p>
            <a:r>
              <a:rPr lang="en-US" dirty="0" smtClean="0"/>
              <a:t>Notice, though, that we trade our burdens, pain, grief, guilt, hurt, sin for Jesus’s yoke – which is comfortable – and burden – which is light</a:t>
            </a:r>
          </a:p>
          <a:p>
            <a:endParaRPr lang="en-US" dirty="0"/>
          </a:p>
        </p:txBody>
      </p:sp>
    </p:spTree>
    <p:extLst>
      <p:ext uri="{BB962C8B-B14F-4D97-AF65-F5344CB8AC3E}">
        <p14:creationId xmlns:p14="http://schemas.microsoft.com/office/powerpoint/2010/main" val="127485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Will You Respond? (11:25-30)</a:t>
            </a:r>
            <a:endParaRPr lang="en-US" dirty="0"/>
          </a:p>
        </p:txBody>
      </p:sp>
      <p:sp>
        <p:nvSpPr>
          <p:cNvPr id="14" name="Content Placeholder 13"/>
          <p:cNvSpPr>
            <a:spLocks noGrp="1"/>
          </p:cNvSpPr>
          <p:nvPr>
            <p:ph idx="1"/>
          </p:nvPr>
        </p:nvSpPr>
        <p:spPr/>
        <p:txBody>
          <a:bodyPr>
            <a:normAutofit/>
          </a:bodyPr>
          <a:lstStyle/>
          <a:p>
            <a:r>
              <a:rPr lang="en-US" dirty="0" smtClean="0"/>
              <a:t>Why comfortable and light?</a:t>
            </a:r>
          </a:p>
          <a:p>
            <a:r>
              <a:rPr lang="en-US" dirty="0" smtClean="0"/>
              <a:t>Jesus knows the Father; He will be our “Godly GPS” to know where God wants us to go</a:t>
            </a:r>
          </a:p>
          <a:p>
            <a:r>
              <a:rPr lang="en-US" dirty="0" smtClean="0"/>
              <a:t>His way is much easier than the way the world tries to go</a:t>
            </a:r>
          </a:p>
          <a:p>
            <a:r>
              <a:rPr lang="en-US" dirty="0" smtClean="0"/>
              <a:t>The catch is that we have to listen to Him; follow His directions</a:t>
            </a:r>
          </a:p>
          <a:p>
            <a:r>
              <a:rPr lang="en-US" dirty="0" smtClean="0"/>
              <a:t>Only Jesus can do that</a:t>
            </a:r>
          </a:p>
          <a:p>
            <a:pPr lvl="1"/>
            <a:r>
              <a:rPr lang="en-US" dirty="0" smtClean="0"/>
              <a:t>John 14:6</a:t>
            </a:r>
            <a:endParaRPr lang="en-US" dirty="0"/>
          </a:p>
        </p:txBody>
      </p:sp>
    </p:spTree>
    <p:extLst>
      <p:ext uri="{BB962C8B-B14F-4D97-AF65-F5344CB8AC3E}">
        <p14:creationId xmlns:p14="http://schemas.microsoft.com/office/powerpoint/2010/main" val="31276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12</a:t>
            </a:r>
          </a:p>
        </p:txBody>
      </p:sp>
    </p:spTree>
    <p:extLst>
      <p:ext uri="{BB962C8B-B14F-4D97-AF65-F5344CB8AC3E}">
        <p14:creationId xmlns:p14="http://schemas.microsoft.com/office/powerpoint/2010/main" val="860461673"/>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Teachings of Jesus – The Sabbath (12:1-14)</a:t>
            </a:r>
            <a:endParaRPr lang="en-US" dirty="0"/>
          </a:p>
        </p:txBody>
      </p:sp>
      <p:sp>
        <p:nvSpPr>
          <p:cNvPr id="14" name="Content Placeholder 13"/>
          <p:cNvSpPr>
            <a:spLocks noGrp="1"/>
          </p:cNvSpPr>
          <p:nvPr>
            <p:ph idx="1"/>
          </p:nvPr>
        </p:nvSpPr>
        <p:spPr/>
        <p:txBody>
          <a:bodyPr>
            <a:normAutofit/>
          </a:bodyPr>
          <a:lstStyle/>
          <a:p>
            <a:r>
              <a:rPr lang="en-US" dirty="0" smtClean="0"/>
              <a:t>One of the temptations of our faith is that we want to boil it down into a set of rules and precepts</a:t>
            </a:r>
          </a:p>
          <a:p>
            <a:r>
              <a:rPr lang="en-US" dirty="0" smtClean="0"/>
              <a:t>The problem with that is we then tend to focus on the rules rather than the reasoning and purpose behind the rules</a:t>
            </a:r>
          </a:p>
          <a:p>
            <a:pPr lvl="1"/>
            <a:r>
              <a:rPr lang="en-US" dirty="0"/>
              <a:t>W</a:t>
            </a:r>
            <a:r>
              <a:rPr lang="en-US" dirty="0" smtClean="0"/>
              <a:t>e miss the intent of faith by focusing on the “how we do it”</a:t>
            </a:r>
          </a:p>
          <a:p>
            <a:r>
              <a:rPr lang="en-US" dirty="0" smtClean="0"/>
              <a:t>At the beginning of Chapter 12, the Pharisees show that they’ve fallen into this trap with the Mosaic Law</a:t>
            </a:r>
          </a:p>
          <a:p>
            <a:r>
              <a:rPr lang="en-US" dirty="0" smtClean="0"/>
              <a:t>The disciples are going through the fields on the Sabbath and picking ears of grain to eat from other people’s fields</a:t>
            </a:r>
          </a:p>
          <a:p>
            <a:pPr lvl="1"/>
            <a:r>
              <a:rPr lang="en-US" dirty="0" smtClean="0"/>
              <a:t>Deuteronomy 23:24-25 gives allowance for this, but not on the Sabbath</a:t>
            </a:r>
          </a:p>
          <a:p>
            <a:pPr lvl="1"/>
            <a:r>
              <a:rPr lang="en-US" dirty="0" smtClean="0"/>
              <a:t>Harvesting was considered work – a definition of “work” that had been decided and passed down for 1000 years at this point</a:t>
            </a:r>
          </a:p>
        </p:txBody>
      </p:sp>
    </p:spTree>
    <p:extLst>
      <p:ext uri="{BB962C8B-B14F-4D97-AF65-F5344CB8AC3E}">
        <p14:creationId xmlns:p14="http://schemas.microsoft.com/office/powerpoint/2010/main" val="29827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Message of </a:t>
            </a:r>
            <a:r>
              <a:rPr lang="en-US" dirty="0" smtClean="0"/>
              <a:t>John (Matthew </a:t>
            </a:r>
            <a:r>
              <a:rPr lang="en-US" dirty="0"/>
              <a:t>3:1-6)</a:t>
            </a:r>
          </a:p>
        </p:txBody>
      </p:sp>
      <p:sp>
        <p:nvSpPr>
          <p:cNvPr id="3" name="Content Placeholder 2"/>
          <p:cNvSpPr>
            <a:spLocks noGrp="1"/>
          </p:cNvSpPr>
          <p:nvPr>
            <p:ph idx="1"/>
          </p:nvPr>
        </p:nvSpPr>
        <p:spPr/>
        <p:txBody>
          <a:bodyPr>
            <a:normAutofit/>
          </a:bodyPr>
          <a:lstStyle/>
          <a:p>
            <a:r>
              <a:rPr lang="en-US" dirty="0" smtClean="0"/>
              <a:t>John is preaching in the wilderness of Judea</a:t>
            </a:r>
          </a:p>
          <a:p>
            <a:pPr lvl="1"/>
            <a:r>
              <a:rPr lang="en-US" dirty="0" smtClean="0"/>
              <a:t>Interesting that he’s not in Jerusalem or another city/town; why?</a:t>
            </a:r>
          </a:p>
          <a:p>
            <a:pPr lvl="1"/>
            <a:r>
              <a:rPr lang="en-US" dirty="0" smtClean="0"/>
              <a:t>Isaiah 40:3</a:t>
            </a:r>
          </a:p>
          <a:p>
            <a:pPr lvl="1"/>
            <a:r>
              <a:rPr lang="en-US" dirty="0" smtClean="0"/>
              <a:t>Clearly a pre-Messianic prophecy</a:t>
            </a:r>
          </a:p>
          <a:p>
            <a:r>
              <a:rPr lang="en-US" dirty="0" smtClean="0"/>
              <a:t>Wearing camel’s hair clothing and a </a:t>
            </a:r>
            <a:r>
              <a:rPr lang="en-US" dirty="0"/>
              <a:t>leather belt; </a:t>
            </a:r>
            <a:r>
              <a:rPr lang="en-US" dirty="0" smtClean="0"/>
              <a:t>eating wild honey </a:t>
            </a:r>
            <a:r>
              <a:rPr lang="en-US" dirty="0"/>
              <a:t>and </a:t>
            </a:r>
            <a:r>
              <a:rPr lang="en-US" dirty="0" smtClean="0"/>
              <a:t>locusts</a:t>
            </a:r>
          </a:p>
          <a:p>
            <a:pPr lvl="1"/>
            <a:r>
              <a:rPr lang="en-US" dirty="0" smtClean="0"/>
              <a:t>Identifies him as Elijah</a:t>
            </a:r>
          </a:p>
          <a:p>
            <a:pPr lvl="1"/>
            <a:r>
              <a:rPr lang="en-US" dirty="0" smtClean="0"/>
              <a:t>2 Kings 1:8</a:t>
            </a:r>
          </a:p>
          <a:p>
            <a:r>
              <a:rPr lang="en-US" dirty="0" smtClean="0"/>
              <a:t>Notice in verse 5 that the people are leaving Jerusalem, the towns, the Jordan region to go see John</a:t>
            </a:r>
          </a:p>
          <a:p>
            <a:pPr lvl="1"/>
            <a:r>
              <a:rPr lang="en-US" dirty="0" smtClean="0"/>
              <a:t>Symbolically leaving the places of power of physical Israel, King Herod, scribes and Pharisees</a:t>
            </a:r>
            <a:endParaRPr lang="en-US" dirty="0"/>
          </a:p>
          <a:p>
            <a:endParaRPr lang="en-US" dirty="0"/>
          </a:p>
        </p:txBody>
      </p:sp>
    </p:spTree>
    <p:extLst>
      <p:ext uri="{BB962C8B-B14F-4D97-AF65-F5344CB8AC3E}">
        <p14:creationId xmlns:p14="http://schemas.microsoft.com/office/powerpoint/2010/main" val="238163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Teachings of Jesus – The Sabbath (12:1-14)</a:t>
            </a:r>
            <a:endParaRPr lang="en-US" dirty="0"/>
          </a:p>
        </p:txBody>
      </p:sp>
      <p:sp>
        <p:nvSpPr>
          <p:cNvPr id="14" name="Content Placeholder 13"/>
          <p:cNvSpPr>
            <a:spLocks noGrp="1"/>
          </p:cNvSpPr>
          <p:nvPr>
            <p:ph idx="1"/>
          </p:nvPr>
        </p:nvSpPr>
        <p:spPr/>
        <p:txBody>
          <a:bodyPr>
            <a:normAutofit/>
          </a:bodyPr>
          <a:lstStyle/>
          <a:p>
            <a:r>
              <a:rPr lang="en-US" dirty="0" smtClean="0"/>
              <a:t>What was the intention of the Sabbath? To limit what Jews could and could not do?</a:t>
            </a:r>
          </a:p>
          <a:p>
            <a:r>
              <a:rPr lang="en-US" dirty="0" smtClean="0"/>
              <a:t>Jesus give 2 examples in verses 3-5 to show that their thinking about the Sabbath was incorrect</a:t>
            </a:r>
          </a:p>
          <a:p>
            <a:pPr lvl="1"/>
            <a:r>
              <a:rPr lang="en-US" dirty="0" smtClean="0"/>
              <a:t>In vss. 3-4, He mentions David, who in 1 Samuel 21, are running for their lives from King Saul. They’re hungry and go into the Temple and eat the show bread, which was for the priests only to eat</a:t>
            </a:r>
          </a:p>
          <a:p>
            <a:pPr lvl="2"/>
            <a:r>
              <a:rPr lang="en-US" dirty="0" smtClean="0"/>
              <a:t>Jesus is not saying that it was lawful for David to do this, but it was justified because he and his men had a need</a:t>
            </a:r>
          </a:p>
          <a:p>
            <a:pPr lvl="1"/>
            <a:r>
              <a:rPr lang="en-US" dirty="0" smtClean="0"/>
              <a:t>In vs. 5, Jesus says that priests working in the Temple on the Sabbath are not in violation of the Law even thought they are preparing a sacrifice</a:t>
            </a:r>
          </a:p>
          <a:p>
            <a:r>
              <a:rPr lang="en-US" dirty="0" smtClean="0"/>
              <a:t>The point is that there is “work” that is acceptable on the Sabbath</a:t>
            </a:r>
          </a:p>
        </p:txBody>
      </p:sp>
    </p:spTree>
    <p:extLst>
      <p:ext uri="{BB962C8B-B14F-4D97-AF65-F5344CB8AC3E}">
        <p14:creationId xmlns:p14="http://schemas.microsoft.com/office/powerpoint/2010/main" val="325118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Teachings of Jesus – The Sabbath (12:1-14)</a:t>
            </a:r>
            <a:endParaRPr lang="en-US" dirty="0"/>
          </a:p>
        </p:txBody>
      </p:sp>
      <p:sp>
        <p:nvSpPr>
          <p:cNvPr id="14" name="Content Placeholder 13"/>
          <p:cNvSpPr>
            <a:spLocks noGrp="1"/>
          </p:cNvSpPr>
          <p:nvPr>
            <p:ph idx="1"/>
          </p:nvPr>
        </p:nvSpPr>
        <p:spPr/>
        <p:txBody>
          <a:bodyPr>
            <a:normAutofit lnSpcReduction="10000"/>
          </a:bodyPr>
          <a:lstStyle/>
          <a:p>
            <a:r>
              <a:rPr lang="en-US" dirty="0" smtClean="0"/>
              <a:t>In vss. 6-8, Jesus explains the purpose and intention of the Sabbath</a:t>
            </a:r>
          </a:p>
          <a:p>
            <a:pPr lvl="1"/>
            <a:r>
              <a:rPr lang="en-US" dirty="0" smtClean="0"/>
              <a:t>First, He says that something greater than the Temple is here</a:t>
            </a:r>
          </a:p>
          <a:p>
            <a:pPr lvl="2"/>
            <a:r>
              <a:rPr lang="en-US" dirty="0" smtClean="0"/>
              <a:t>Note, He doesn’t say someone but something</a:t>
            </a:r>
          </a:p>
          <a:p>
            <a:pPr lvl="2"/>
            <a:r>
              <a:rPr lang="en-US" dirty="0" smtClean="0"/>
              <a:t>The Temple was the place of worship and atonement for Jews; it’s where the presence of God dwelt</a:t>
            </a:r>
          </a:p>
          <a:p>
            <a:pPr lvl="2"/>
            <a:r>
              <a:rPr lang="en-US" dirty="0" smtClean="0"/>
              <a:t>Jesus says He is greater than the Temple, and He’s revealing that the importance of the Temple takes precedence over the Sabbath</a:t>
            </a:r>
          </a:p>
          <a:p>
            <a:pPr lvl="3"/>
            <a:r>
              <a:rPr lang="en-US" dirty="0" smtClean="0"/>
              <a:t>That’s Jesus’s point in vs. 5 regarding the priests’ work in the Temple on the Sabbath</a:t>
            </a:r>
          </a:p>
          <a:p>
            <a:pPr lvl="1"/>
            <a:r>
              <a:rPr lang="en-US" dirty="0" smtClean="0"/>
              <a:t>Next, He quotes Hosea 6:6 – “I desire mercy, not sacrifice.”</a:t>
            </a:r>
          </a:p>
          <a:p>
            <a:pPr lvl="2"/>
            <a:r>
              <a:rPr lang="en-US" dirty="0" smtClean="0"/>
              <a:t>He said if they understood this, they wouldn’t have condemned His innocent disciples, who were hungry and needed food</a:t>
            </a:r>
          </a:p>
          <a:p>
            <a:pPr lvl="1"/>
            <a:r>
              <a:rPr lang="en-US" dirty="0" smtClean="0"/>
              <a:t>Lastly, Jesus says that He’s lord of the Sabbath</a:t>
            </a:r>
          </a:p>
          <a:p>
            <a:pPr lvl="2"/>
            <a:r>
              <a:rPr lang="en-US" dirty="0" smtClean="0"/>
              <a:t>Quite a declaration because no mere human can claim to be above the Law</a:t>
            </a:r>
          </a:p>
          <a:p>
            <a:r>
              <a:rPr lang="en-US" dirty="0" smtClean="0"/>
              <a:t>God gave the Jews the Sabbath to allow them to have a day or rest, not to keep them from working when needed</a:t>
            </a:r>
          </a:p>
        </p:txBody>
      </p:sp>
    </p:spTree>
    <p:extLst>
      <p:ext uri="{BB962C8B-B14F-4D97-AF65-F5344CB8AC3E}">
        <p14:creationId xmlns:p14="http://schemas.microsoft.com/office/powerpoint/2010/main" val="387699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Teachings of Jesus – The Sabbath (12:1-14)</a:t>
            </a:r>
            <a:endParaRPr lang="en-US" dirty="0"/>
          </a:p>
        </p:txBody>
      </p:sp>
      <p:sp>
        <p:nvSpPr>
          <p:cNvPr id="14" name="Content Placeholder 13"/>
          <p:cNvSpPr>
            <a:spLocks noGrp="1"/>
          </p:cNvSpPr>
          <p:nvPr>
            <p:ph idx="1"/>
          </p:nvPr>
        </p:nvSpPr>
        <p:spPr/>
        <p:txBody>
          <a:bodyPr>
            <a:normAutofit/>
          </a:bodyPr>
          <a:lstStyle/>
          <a:p>
            <a:r>
              <a:rPr lang="en-US" dirty="0" smtClean="0"/>
              <a:t>In vss. 9-14, He proves His teaching by entering the synagogue and healing a man with a withered hand</a:t>
            </a:r>
          </a:p>
          <a:p>
            <a:r>
              <a:rPr lang="en-US" dirty="0" smtClean="0"/>
              <a:t>The Pharisees ask Jesus if it’s okay to heal on the Sabbath</a:t>
            </a:r>
          </a:p>
          <a:p>
            <a:pPr lvl="1"/>
            <a:r>
              <a:rPr lang="en-US" dirty="0" smtClean="0"/>
              <a:t>The Pharisees would say no, that’s “work”</a:t>
            </a:r>
          </a:p>
          <a:p>
            <a:r>
              <a:rPr lang="en-US" dirty="0" smtClean="0"/>
              <a:t>He asks a question, proving that they break the Sabbath when they need to or it’s convenient for them to do so</a:t>
            </a:r>
          </a:p>
          <a:p>
            <a:pPr lvl="1"/>
            <a:r>
              <a:rPr lang="en-US" dirty="0" smtClean="0"/>
              <a:t>His question shows that the animal’s welfare is greater than the Sabbath law</a:t>
            </a:r>
          </a:p>
          <a:p>
            <a:r>
              <a:rPr lang="en-US" dirty="0" smtClean="0"/>
              <a:t>Then He says that a person is of more value than an animal</a:t>
            </a:r>
          </a:p>
          <a:p>
            <a:r>
              <a:rPr lang="en-US" dirty="0" smtClean="0"/>
              <a:t>Therefore, it’s lawful to do good on a Sabbath and heal someone</a:t>
            </a:r>
          </a:p>
          <a:p>
            <a:r>
              <a:rPr lang="en-US" dirty="0" smtClean="0"/>
              <a:t>After He heals the man, they conspire to kill Him</a:t>
            </a:r>
          </a:p>
          <a:p>
            <a:pPr lvl="1"/>
            <a:r>
              <a:rPr lang="en-US" dirty="0" smtClean="0"/>
              <a:t>They should have been overjoyed that this man’s deformity was removed</a:t>
            </a:r>
          </a:p>
        </p:txBody>
      </p:sp>
    </p:spTree>
    <p:extLst>
      <p:ext uri="{BB962C8B-B14F-4D97-AF65-F5344CB8AC3E}">
        <p14:creationId xmlns:p14="http://schemas.microsoft.com/office/powerpoint/2010/main" val="1117501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Teachings of Jesus – The Sabbath (12:1-14)</a:t>
            </a:r>
            <a:endParaRPr lang="en-US" dirty="0"/>
          </a:p>
        </p:txBody>
      </p:sp>
      <p:sp>
        <p:nvSpPr>
          <p:cNvPr id="14" name="Content Placeholder 13"/>
          <p:cNvSpPr>
            <a:spLocks noGrp="1"/>
          </p:cNvSpPr>
          <p:nvPr>
            <p:ph idx="1"/>
          </p:nvPr>
        </p:nvSpPr>
        <p:spPr/>
        <p:txBody>
          <a:bodyPr>
            <a:normAutofit/>
          </a:bodyPr>
          <a:lstStyle/>
          <a:p>
            <a:r>
              <a:rPr lang="en-US" dirty="0" smtClean="0"/>
              <a:t>What can we learn here?</a:t>
            </a:r>
          </a:p>
          <a:p>
            <a:pPr lvl="1"/>
            <a:r>
              <a:rPr lang="en-US" dirty="0" smtClean="0"/>
              <a:t>First, none of God’s laws are random; He has a purpose for all of them</a:t>
            </a:r>
          </a:p>
          <a:p>
            <a:pPr lvl="2"/>
            <a:r>
              <a:rPr lang="en-US" dirty="0" smtClean="0"/>
              <a:t>God can’t be boiled down to a mere set of rules as the Pharisees did</a:t>
            </a:r>
          </a:p>
          <a:p>
            <a:pPr lvl="2"/>
            <a:r>
              <a:rPr lang="en-US" dirty="0" smtClean="0"/>
              <a:t>This is important to realize because we tend to break the laws we see as nonsensical *cough speed limit cough*</a:t>
            </a:r>
          </a:p>
          <a:p>
            <a:pPr lvl="1"/>
            <a:r>
              <a:rPr lang="en-US" dirty="0" smtClean="0"/>
              <a:t>Second,  we should seek out God’s purpose in the laws He gives us</a:t>
            </a:r>
          </a:p>
          <a:p>
            <a:pPr lvl="2"/>
            <a:r>
              <a:rPr lang="en-US" dirty="0" smtClean="0"/>
              <a:t>We need an accurate knowledge of why God gave us a command or law to properly apply it to our lives</a:t>
            </a:r>
          </a:p>
          <a:p>
            <a:pPr lvl="1"/>
            <a:r>
              <a:rPr lang="en-US" dirty="0" smtClean="0"/>
              <a:t>Finally, we should view all of God’s commandments through a lens of love, compassion, mercy, and grace</a:t>
            </a:r>
          </a:p>
          <a:p>
            <a:pPr lvl="2"/>
            <a:r>
              <a:rPr lang="en-US" dirty="0" smtClean="0"/>
              <a:t>In Matthew 22, Jesus tells the Pharisees that the Law and the prophets are built upon the commandments to love God with all your hear, soul mind and to love your neighbor as yourself</a:t>
            </a:r>
          </a:p>
        </p:txBody>
      </p:sp>
    </p:spTree>
    <p:extLst>
      <p:ext uri="{BB962C8B-B14F-4D97-AF65-F5344CB8AC3E}">
        <p14:creationId xmlns:p14="http://schemas.microsoft.com/office/powerpoint/2010/main" val="388054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Who Jesus Is and What He Does (12:15-21)</a:t>
            </a:r>
            <a:endParaRPr lang="en-US" dirty="0"/>
          </a:p>
        </p:txBody>
      </p:sp>
      <p:sp>
        <p:nvSpPr>
          <p:cNvPr id="14" name="Content Placeholder 13"/>
          <p:cNvSpPr>
            <a:spLocks noGrp="1"/>
          </p:cNvSpPr>
          <p:nvPr>
            <p:ph idx="1"/>
          </p:nvPr>
        </p:nvSpPr>
        <p:spPr/>
        <p:txBody>
          <a:bodyPr>
            <a:normAutofit/>
          </a:bodyPr>
          <a:lstStyle/>
          <a:p>
            <a:r>
              <a:rPr lang="en-US" dirty="0" smtClean="0"/>
              <a:t>Interestingly, Matthew seems to hit the brakes on Jesus’s teachings for these 7 verses to explain who Jesus is and what He does, and he quotes a passage out of Isaiah 42:1-4 to do it</a:t>
            </a:r>
          </a:p>
          <a:p>
            <a:r>
              <a:rPr lang="en-US" dirty="0" smtClean="0"/>
              <a:t>Verse 18 contains many description of the Christ that were seen in Jesus</a:t>
            </a:r>
          </a:p>
          <a:p>
            <a:pPr lvl="1"/>
            <a:r>
              <a:rPr lang="en-US" dirty="0" smtClean="0"/>
              <a:t>He is God’s servant</a:t>
            </a:r>
          </a:p>
          <a:p>
            <a:pPr lvl="1"/>
            <a:r>
              <a:rPr lang="en-US" dirty="0" smtClean="0"/>
              <a:t>He was chosen by God</a:t>
            </a:r>
          </a:p>
          <a:p>
            <a:pPr lvl="1"/>
            <a:r>
              <a:rPr lang="en-US" dirty="0" smtClean="0"/>
              <a:t>The Holy Spirit descended on Him when He was baptized</a:t>
            </a:r>
          </a:p>
          <a:p>
            <a:r>
              <a:rPr lang="en-US" dirty="0" smtClean="0"/>
              <a:t>Jesus is the Savior and servant we need</a:t>
            </a:r>
          </a:p>
        </p:txBody>
      </p:sp>
    </p:spTree>
    <p:extLst>
      <p:ext uri="{BB962C8B-B14F-4D97-AF65-F5344CB8AC3E}">
        <p14:creationId xmlns:p14="http://schemas.microsoft.com/office/powerpoint/2010/main" val="1917142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Who Jesus Is and What He Does (12:15-21)</a:t>
            </a:r>
            <a:endParaRPr lang="en-US" dirty="0"/>
          </a:p>
        </p:txBody>
      </p:sp>
      <p:sp>
        <p:nvSpPr>
          <p:cNvPr id="14" name="Content Placeholder 13"/>
          <p:cNvSpPr>
            <a:spLocks noGrp="1"/>
          </p:cNvSpPr>
          <p:nvPr>
            <p:ph idx="1"/>
          </p:nvPr>
        </p:nvSpPr>
        <p:spPr/>
        <p:txBody>
          <a:bodyPr>
            <a:normAutofit/>
          </a:bodyPr>
          <a:lstStyle/>
          <a:p>
            <a:r>
              <a:rPr lang="en-US" dirty="0" smtClean="0"/>
              <a:t>What task is given to Jesus to fulfill?</a:t>
            </a:r>
          </a:p>
          <a:p>
            <a:pPr lvl="1"/>
            <a:r>
              <a:rPr lang="en-US" dirty="0" smtClean="0"/>
              <a:t>He proclaims justice to the Gentiles (vs. 18, 20)</a:t>
            </a:r>
          </a:p>
          <a:p>
            <a:pPr lvl="1"/>
            <a:r>
              <a:rPr lang="en-US" dirty="0" smtClean="0"/>
              <a:t>He works in humility; He doesn’t argue, fight, or shout (vs. 19)</a:t>
            </a:r>
          </a:p>
          <a:p>
            <a:pPr lvl="2"/>
            <a:r>
              <a:rPr lang="en-US" dirty="0" smtClean="0"/>
              <a:t>Luke 9:51-56 records an incident where a Samaritan village rejects Jesus, so James and John want to call down fire to destroy the town, but Jesus says no</a:t>
            </a:r>
          </a:p>
          <a:p>
            <a:pPr lvl="1"/>
            <a:r>
              <a:rPr lang="en-US" dirty="0" smtClean="0"/>
              <a:t>He will do His work gently (v. 20)</a:t>
            </a:r>
          </a:p>
          <a:p>
            <a:pPr lvl="2"/>
            <a:r>
              <a:rPr lang="en-US" dirty="0" smtClean="0"/>
              <a:t>He won’t break a reed or extinguish a smoldering wick</a:t>
            </a:r>
          </a:p>
          <a:p>
            <a:pPr lvl="1"/>
            <a:r>
              <a:rPr lang="en-US" dirty="0" smtClean="0"/>
              <a:t>He will bring hope to the world (v. 21)</a:t>
            </a:r>
          </a:p>
          <a:p>
            <a:r>
              <a:rPr lang="en-US" dirty="0" smtClean="0"/>
              <a:t>Matthew places this here to show that, just because the Pharisees are plotting to kill Him, Jesus won’t strong-arm them with legions of angels, or smite them for their rejection</a:t>
            </a:r>
          </a:p>
          <a:p>
            <a:pPr lvl="1"/>
            <a:r>
              <a:rPr lang="en-US" dirty="0" smtClean="0"/>
              <a:t>He just moves on to other people who are willing </a:t>
            </a:r>
            <a:r>
              <a:rPr lang="en-US" smtClean="0"/>
              <a:t>to have faith</a:t>
            </a:r>
            <a:endParaRPr lang="en-US" dirty="0" smtClean="0"/>
          </a:p>
          <a:p>
            <a:pPr lvl="2"/>
            <a:endParaRPr lang="en-US" dirty="0" smtClean="0"/>
          </a:p>
        </p:txBody>
      </p:sp>
    </p:spTree>
    <p:extLst>
      <p:ext uri="{BB962C8B-B14F-4D97-AF65-F5344CB8AC3E}">
        <p14:creationId xmlns:p14="http://schemas.microsoft.com/office/powerpoint/2010/main" val="406357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Fruit Says Something (12:22-37)</a:t>
            </a:r>
            <a:endParaRPr lang="en-US" dirty="0"/>
          </a:p>
        </p:txBody>
      </p:sp>
      <p:sp>
        <p:nvSpPr>
          <p:cNvPr id="14" name="Content Placeholder 13"/>
          <p:cNvSpPr>
            <a:spLocks noGrp="1"/>
          </p:cNvSpPr>
          <p:nvPr>
            <p:ph idx="1"/>
          </p:nvPr>
        </p:nvSpPr>
        <p:spPr/>
        <p:txBody>
          <a:bodyPr>
            <a:normAutofit/>
          </a:bodyPr>
          <a:lstStyle/>
          <a:p>
            <a:r>
              <a:rPr lang="en-US" dirty="0" smtClean="0"/>
              <a:t>In vs. 22, a blind and mute man is brought before Jesus</a:t>
            </a:r>
          </a:p>
          <a:p>
            <a:r>
              <a:rPr lang="en-US" dirty="0" smtClean="0"/>
              <a:t>Jesus heals him so he can see and speak</a:t>
            </a:r>
          </a:p>
          <a:p>
            <a:r>
              <a:rPr lang="en-US" dirty="0" smtClean="0"/>
              <a:t>The crowd is so amazed that they (rightly) consider Him to be the Messiah</a:t>
            </a:r>
          </a:p>
          <a:p>
            <a:r>
              <a:rPr lang="en-US" dirty="0" smtClean="0"/>
              <a:t>In vs. 24, the Pharisees make a ridiculous accusation against Jesus</a:t>
            </a:r>
          </a:p>
          <a:p>
            <a:pPr lvl="1"/>
            <a:r>
              <a:rPr lang="en-US" dirty="0" smtClean="0"/>
              <a:t>“He casts out demons in the name of </a:t>
            </a:r>
            <a:r>
              <a:rPr lang="en-US" dirty="0" err="1" smtClean="0"/>
              <a:t>Beelzebul</a:t>
            </a:r>
            <a:r>
              <a:rPr lang="en-US" dirty="0" smtClean="0"/>
              <a:t>”</a:t>
            </a:r>
          </a:p>
          <a:p>
            <a:r>
              <a:rPr lang="en-US" dirty="0" smtClean="0"/>
              <a:t>This is one of the most ridiculous lines of reasoning in Scripture – He is casting out demons by the power of Satan</a:t>
            </a:r>
          </a:p>
          <a:p>
            <a:r>
              <a:rPr lang="en-US" dirty="0" smtClean="0"/>
              <a:t>Important to note that people reject Jesus for completely illogical reasons</a:t>
            </a:r>
          </a:p>
          <a:p>
            <a:r>
              <a:rPr lang="en-US" dirty="0" smtClean="0"/>
              <a:t>He just miraculously healed two people and they reject it out of hand</a:t>
            </a:r>
          </a:p>
        </p:txBody>
      </p:sp>
    </p:spTree>
    <p:extLst>
      <p:ext uri="{BB962C8B-B14F-4D97-AF65-F5344CB8AC3E}">
        <p14:creationId xmlns:p14="http://schemas.microsoft.com/office/powerpoint/2010/main" val="187430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Fruit Says Something (12:22-37)</a:t>
            </a:r>
            <a:endParaRPr lang="en-US" dirty="0"/>
          </a:p>
        </p:txBody>
      </p:sp>
      <p:sp>
        <p:nvSpPr>
          <p:cNvPr id="14" name="Content Placeholder 13"/>
          <p:cNvSpPr>
            <a:spLocks noGrp="1"/>
          </p:cNvSpPr>
          <p:nvPr>
            <p:ph idx="1"/>
          </p:nvPr>
        </p:nvSpPr>
        <p:spPr/>
        <p:txBody>
          <a:bodyPr>
            <a:normAutofit/>
          </a:bodyPr>
          <a:lstStyle/>
          <a:p>
            <a:r>
              <a:rPr lang="en-US" dirty="0" smtClean="0"/>
              <a:t>In vss. 25-29, Jesus takes this accusation and hammers them</a:t>
            </a:r>
          </a:p>
          <a:p>
            <a:r>
              <a:rPr lang="en-US" dirty="0" smtClean="0"/>
              <a:t>Jesus is clearly doing work that is against Satan, so He can’t be doing His work by Satan’s power, because then Satan’s kingdom would be divided</a:t>
            </a:r>
          </a:p>
          <a:p>
            <a:pPr lvl="1"/>
            <a:r>
              <a:rPr lang="en-US" dirty="0" smtClean="0"/>
              <a:t>Probably not a bad reminder for us in the US right now</a:t>
            </a:r>
          </a:p>
          <a:p>
            <a:r>
              <a:rPr lang="en-US" dirty="0" smtClean="0"/>
              <a:t>Without saying it yet, Jesus is saying “Actions mean something; A man’s fruit says something about the man.”</a:t>
            </a:r>
          </a:p>
          <a:p>
            <a:r>
              <a:rPr lang="en-US" dirty="0" smtClean="0"/>
              <a:t>What Jesus’s action proclaim is that Satan is bound like the strong man while He plunders the strong man’s house</a:t>
            </a:r>
          </a:p>
          <a:p>
            <a:pPr lvl="1"/>
            <a:r>
              <a:rPr lang="en-US" dirty="0" smtClean="0"/>
              <a:t>1 John 3:8, Hebrews 2:14-15, 1 Corinthians 15:56-57</a:t>
            </a:r>
          </a:p>
          <a:p>
            <a:r>
              <a:rPr lang="en-US" dirty="0" smtClean="0"/>
              <a:t>We have no need to fear Satan because Jesus is on our side</a:t>
            </a:r>
          </a:p>
        </p:txBody>
      </p:sp>
    </p:spTree>
    <p:extLst>
      <p:ext uri="{BB962C8B-B14F-4D97-AF65-F5344CB8AC3E}">
        <p14:creationId xmlns:p14="http://schemas.microsoft.com/office/powerpoint/2010/main" val="737991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 Warning (12:30-32)</a:t>
            </a:r>
            <a:endParaRPr lang="en-US" dirty="0"/>
          </a:p>
        </p:txBody>
      </p:sp>
      <p:sp>
        <p:nvSpPr>
          <p:cNvPr id="14" name="Content Placeholder 13"/>
          <p:cNvSpPr>
            <a:spLocks noGrp="1"/>
          </p:cNvSpPr>
          <p:nvPr>
            <p:ph idx="1"/>
          </p:nvPr>
        </p:nvSpPr>
        <p:spPr/>
        <p:txBody>
          <a:bodyPr>
            <a:normAutofit/>
          </a:bodyPr>
          <a:lstStyle/>
          <a:p>
            <a:r>
              <a:rPr lang="en-US" dirty="0" smtClean="0"/>
              <a:t>In vss. 30-32, Jesus gives us a warning</a:t>
            </a:r>
          </a:p>
          <a:p>
            <a:r>
              <a:rPr lang="en-US" dirty="0" smtClean="0"/>
              <a:t>Whoever is not with Jesus is against Jesus; there is no neutral ground</a:t>
            </a:r>
          </a:p>
          <a:p>
            <a:r>
              <a:rPr lang="en-US" dirty="0" smtClean="0"/>
              <a:t>This leads to vss. 31-32</a:t>
            </a:r>
          </a:p>
          <a:p>
            <a:pPr lvl="1"/>
            <a:r>
              <a:rPr lang="en-US" dirty="0" smtClean="0"/>
              <a:t>This scripture scares a lot of people, and it is taught hundreds of ways</a:t>
            </a:r>
          </a:p>
          <a:p>
            <a:pPr lvl="1"/>
            <a:r>
              <a:rPr lang="en-US" dirty="0" smtClean="0"/>
              <a:t>“What is the unforgiveable sin and have I committed it?”</a:t>
            </a:r>
          </a:p>
          <a:p>
            <a:r>
              <a:rPr lang="en-US" dirty="0" smtClean="0"/>
              <a:t>Look at what Jesus says in 31 – I’ve come to forgive all sins and blasphemy</a:t>
            </a:r>
          </a:p>
          <a:p>
            <a:pPr lvl="1"/>
            <a:r>
              <a:rPr lang="en-US" dirty="0" smtClean="0"/>
              <a:t>There are no loopholes for forgiveness of sin</a:t>
            </a:r>
          </a:p>
          <a:p>
            <a:pPr lvl="1"/>
            <a:r>
              <a:rPr lang="en-US" dirty="0" smtClean="0"/>
              <a:t>There’s no “</a:t>
            </a:r>
            <a:r>
              <a:rPr lang="en-US" dirty="0" err="1" smtClean="0"/>
              <a:t>gotcha</a:t>
            </a:r>
            <a:r>
              <a:rPr lang="en-US" dirty="0" smtClean="0"/>
              <a:t>!”</a:t>
            </a:r>
          </a:p>
          <a:p>
            <a:pPr lvl="1"/>
            <a:r>
              <a:rPr lang="en-US" dirty="0" smtClean="0"/>
              <a:t>He’s conquered Satan, bound him up, and we don’t have to fear him</a:t>
            </a:r>
          </a:p>
        </p:txBody>
      </p:sp>
    </p:spTree>
    <p:extLst>
      <p:ext uri="{BB962C8B-B14F-4D97-AF65-F5344CB8AC3E}">
        <p14:creationId xmlns:p14="http://schemas.microsoft.com/office/powerpoint/2010/main" val="417652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 Warning (12:30-32)</a:t>
            </a:r>
            <a:endParaRPr lang="en-US" dirty="0"/>
          </a:p>
        </p:txBody>
      </p:sp>
      <p:sp>
        <p:nvSpPr>
          <p:cNvPr id="14" name="Content Placeholder 13"/>
          <p:cNvSpPr>
            <a:spLocks noGrp="1"/>
          </p:cNvSpPr>
          <p:nvPr>
            <p:ph idx="1"/>
          </p:nvPr>
        </p:nvSpPr>
        <p:spPr/>
        <p:txBody>
          <a:bodyPr>
            <a:normAutofit/>
          </a:bodyPr>
          <a:lstStyle/>
          <a:p>
            <a:r>
              <a:rPr lang="en-US" dirty="0" smtClean="0"/>
              <a:t>So what sin can’t be forgiven?</a:t>
            </a:r>
          </a:p>
          <a:p>
            <a:r>
              <a:rPr lang="en-US" dirty="0" smtClean="0"/>
              <a:t>When you have a heart so closed and hardened that you attribute the work of the God to Satan and demons</a:t>
            </a:r>
          </a:p>
          <a:p>
            <a:r>
              <a:rPr lang="en-US" dirty="0" smtClean="0"/>
              <a:t>The Pharisees accusation made a statement about their fruit and who they are</a:t>
            </a:r>
          </a:p>
          <a:p>
            <a:r>
              <a:rPr lang="en-US" dirty="0" smtClean="0"/>
              <a:t>If you’re asking the question of whether you’ve committed the unforgivable sin, then no you haven’t because you still have a heart that cares for God and His teachings</a:t>
            </a:r>
          </a:p>
          <a:p>
            <a:r>
              <a:rPr lang="en-US" dirty="0" smtClean="0"/>
              <a:t>Their heart is so closed they are unwilling to listen</a:t>
            </a:r>
          </a:p>
          <a:p>
            <a:r>
              <a:rPr lang="en-US" dirty="0" smtClean="0"/>
              <a:t>Many people today still do this today by declaring God, His laws, and His works as evil</a:t>
            </a:r>
          </a:p>
        </p:txBody>
      </p:sp>
    </p:spTree>
    <p:extLst>
      <p:ext uri="{BB962C8B-B14F-4D97-AF65-F5344CB8AC3E}">
        <p14:creationId xmlns:p14="http://schemas.microsoft.com/office/powerpoint/2010/main" val="398027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Message of John (Matthew 3:1-6)</a:t>
            </a:r>
          </a:p>
        </p:txBody>
      </p:sp>
      <p:sp>
        <p:nvSpPr>
          <p:cNvPr id="3" name="Content Placeholder 2"/>
          <p:cNvSpPr>
            <a:spLocks noGrp="1"/>
          </p:cNvSpPr>
          <p:nvPr>
            <p:ph idx="1"/>
          </p:nvPr>
        </p:nvSpPr>
        <p:spPr/>
        <p:txBody>
          <a:bodyPr>
            <a:normAutofit/>
          </a:bodyPr>
          <a:lstStyle/>
          <a:p>
            <a:r>
              <a:rPr lang="en-US" dirty="0" smtClean="0"/>
              <a:t>John is preaching that the Kingdom of God is about to arrive</a:t>
            </a:r>
          </a:p>
          <a:p>
            <a:pPr lvl="1"/>
            <a:r>
              <a:rPr lang="en-US" dirty="0" smtClean="0"/>
              <a:t>“Get ready for the King’s arrival”</a:t>
            </a:r>
          </a:p>
          <a:p>
            <a:r>
              <a:rPr lang="en-US" dirty="0" smtClean="0"/>
              <a:t>When a king traveled through an area, criers would go before him and let everyone know</a:t>
            </a:r>
          </a:p>
          <a:p>
            <a:pPr lvl="1"/>
            <a:r>
              <a:rPr lang="en-US" dirty="0" smtClean="0"/>
              <a:t>This allowed people time to clean trash off the streets, getting things looking nice, etc.</a:t>
            </a:r>
            <a:endParaRPr lang="en-US" dirty="0"/>
          </a:p>
          <a:p>
            <a:r>
              <a:rPr lang="en-US" dirty="0" smtClean="0"/>
              <a:t>And how are these people supposed to get ready for Jesus?</a:t>
            </a:r>
          </a:p>
          <a:p>
            <a:pPr lvl="1"/>
            <a:r>
              <a:rPr lang="en-US" dirty="0" smtClean="0"/>
              <a:t>Repent!</a:t>
            </a:r>
          </a:p>
          <a:p>
            <a:r>
              <a:rPr lang="en-US" dirty="0" smtClean="0"/>
              <a:t>Repentance is an understanding that you need to change your life because you are NOT okay before God</a:t>
            </a:r>
          </a:p>
          <a:p>
            <a:r>
              <a:rPr lang="en-US" dirty="0"/>
              <a:t>They confessed their sins and were baptized (vs. 6</a:t>
            </a:r>
            <a:r>
              <a:rPr lang="en-US" dirty="0" smtClean="0"/>
              <a:t>)</a:t>
            </a:r>
            <a:endParaRPr lang="en-US" dirty="0"/>
          </a:p>
        </p:txBody>
      </p:sp>
    </p:spTree>
    <p:extLst>
      <p:ext uri="{BB962C8B-B14F-4D97-AF65-F5344CB8AC3E}">
        <p14:creationId xmlns:p14="http://schemas.microsoft.com/office/powerpoint/2010/main" val="404197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Fruit Says Something (12:22-37)</a:t>
            </a:r>
            <a:endParaRPr lang="en-US" dirty="0"/>
          </a:p>
        </p:txBody>
      </p:sp>
      <p:sp>
        <p:nvSpPr>
          <p:cNvPr id="14" name="Content Placeholder 13"/>
          <p:cNvSpPr>
            <a:spLocks noGrp="1"/>
          </p:cNvSpPr>
          <p:nvPr>
            <p:ph idx="1"/>
          </p:nvPr>
        </p:nvSpPr>
        <p:spPr/>
        <p:txBody>
          <a:bodyPr>
            <a:normAutofit/>
          </a:bodyPr>
          <a:lstStyle/>
          <a:p>
            <a:r>
              <a:rPr lang="en-US" dirty="0" smtClean="0"/>
              <a:t>Jesus returns to the idea that your fruit says something about you in verse 33</a:t>
            </a:r>
          </a:p>
          <a:p>
            <a:r>
              <a:rPr lang="en-US" dirty="0" smtClean="0"/>
              <a:t>“Make the tree good and its fruit good, or the tree bad and its fruit bad because a tree is known by its fruit”</a:t>
            </a:r>
          </a:p>
          <a:p>
            <a:r>
              <a:rPr lang="en-US" dirty="0" smtClean="0"/>
              <a:t>Fruit says something – our words tell what treasure is in our hearts</a:t>
            </a:r>
          </a:p>
          <a:p>
            <a:r>
              <a:rPr lang="en-US" dirty="0" smtClean="0"/>
              <a:t>That’s why, in vss. 36-37, Jesus says our words justify or condemn us</a:t>
            </a:r>
          </a:p>
          <a:p>
            <a:r>
              <a:rPr lang="en-US" dirty="0" smtClean="0"/>
              <a:t>The Pharisees’ accusation essentially tells everyone that they are children of Satan and will never repent</a:t>
            </a:r>
          </a:p>
          <a:p>
            <a:pPr lvl="1"/>
            <a:r>
              <a:rPr lang="en-US" dirty="0" smtClean="0"/>
              <a:t>One thing to reject Jesus; quite another to attribute God’s work to Satan</a:t>
            </a:r>
          </a:p>
        </p:txBody>
      </p:sp>
    </p:spTree>
    <p:extLst>
      <p:ext uri="{BB962C8B-B14F-4D97-AF65-F5344CB8AC3E}">
        <p14:creationId xmlns:p14="http://schemas.microsoft.com/office/powerpoint/2010/main" val="55084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Rejection (12:38-50)</a:t>
            </a:r>
            <a:endParaRPr lang="en-US" dirty="0"/>
          </a:p>
        </p:txBody>
      </p:sp>
      <p:sp>
        <p:nvSpPr>
          <p:cNvPr id="14" name="Content Placeholder 13"/>
          <p:cNvSpPr>
            <a:spLocks noGrp="1"/>
          </p:cNvSpPr>
          <p:nvPr>
            <p:ph idx="1"/>
          </p:nvPr>
        </p:nvSpPr>
        <p:spPr/>
        <p:txBody>
          <a:bodyPr>
            <a:normAutofit/>
          </a:bodyPr>
          <a:lstStyle/>
          <a:p>
            <a:r>
              <a:rPr lang="en-US" dirty="0" smtClean="0"/>
              <a:t>The scribes and Pharisees’ request for a sign seems reasonable, but Jesus has been performing miracles all along</a:t>
            </a:r>
          </a:p>
          <a:p>
            <a:pPr lvl="1"/>
            <a:r>
              <a:rPr lang="en-US" dirty="0" smtClean="0"/>
              <a:t>Important to note that this is the same audience as the previous points</a:t>
            </a:r>
          </a:p>
          <a:p>
            <a:r>
              <a:rPr lang="en-US" dirty="0" smtClean="0"/>
              <a:t>This request for a sign is their answer to Jesus’s saying they are bad fruit</a:t>
            </a:r>
          </a:p>
          <a:p>
            <a:r>
              <a:rPr lang="en-US" dirty="0" smtClean="0"/>
              <a:t>They just got a sign that was so significant many people are wondering if Jesus is truly the Messiah</a:t>
            </a:r>
          </a:p>
          <a:p>
            <a:r>
              <a:rPr lang="en-US" dirty="0" smtClean="0"/>
              <a:t>The question isn’t about Jesus verifying Himself as the Messiah, but instead that these signs will never be enough for them</a:t>
            </a:r>
          </a:p>
          <a:p>
            <a:pPr lvl="1"/>
            <a:r>
              <a:rPr lang="en-US" dirty="0" smtClean="0"/>
              <a:t>They’re essentially saying that these miracles aren’t enough for them to believe that Jesus is the Son of God</a:t>
            </a:r>
          </a:p>
          <a:p>
            <a:pPr lvl="1"/>
            <a:r>
              <a:rPr lang="en-US" dirty="0" smtClean="0"/>
              <a:t>This still happens today</a:t>
            </a:r>
          </a:p>
        </p:txBody>
      </p:sp>
    </p:spTree>
    <p:extLst>
      <p:ext uri="{BB962C8B-B14F-4D97-AF65-F5344CB8AC3E}">
        <p14:creationId xmlns:p14="http://schemas.microsoft.com/office/powerpoint/2010/main" val="113822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Rejection (12:38-50)</a:t>
            </a:r>
            <a:endParaRPr lang="en-US" dirty="0"/>
          </a:p>
        </p:txBody>
      </p:sp>
      <p:sp>
        <p:nvSpPr>
          <p:cNvPr id="14" name="Content Placeholder 13"/>
          <p:cNvSpPr>
            <a:spLocks noGrp="1"/>
          </p:cNvSpPr>
          <p:nvPr>
            <p:ph idx="1"/>
          </p:nvPr>
        </p:nvSpPr>
        <p:spPr/>
        <p:txBody>
          <a:bodyPr>
            <a:normAutofit/>
          </a:bodyPr>
          <a:lstStyle/>
          <a:p>
            <a:r>
              <a:rPr lang="en-US" dirty="0" smtClean="0"/>
              <a:t>“If God would just do xyz, I’d believe!”</a:t>
            </a:r>
          </a:p>
          <a:p>
            <a:r>
              <a:rPr lang="en-US" dirty="0" smtClean="0"/>
              <a:t>The problem is that the heart of someone like that will never believe because they’d always explain it away as something it’s not</a:t>
            </a:r>
          </a:p>
          <a:p>
            <a:pPr lvl="1"/>
            <a:r>
              <a:rPr lang="en-US" dirty="0" smtClean="0"/>
              <a:t>This is really “I want God to meet me on my terms because I’m not going to meet Him on His terms”</a:t>
            </a:r>
          </a:p>
          <a:p>
            <a:r>
              <a:rPr lang="en-US" dirty="0" smtClean="0"/>
              <a:t>In vs. 39, Jesus says, “You’ll get your sign, though – the sign of Jonah”</a:t>
            </a:r>
          </a:p>
          <a:p>
            <a:pPr lvl="1"/>
            <a:r>
              <a:rPr lang="en-US" dirty="0" smtClean="0"/>
              <a:t>Resurrection after 3 days</a:t>
            </a:r>
          </a:p>
          <a:p>
            <a:r>
              <a:rPr lang="en-US" dirty="0" smtClean="0"/>
              <a:t>In vss. 41-42, Jesus mentions the people of Nineveh and the Queen of the South who understood the importance of what they did, but the Pharisees will stand condemned because Jesus is greater than Jonah and Solomon, yet they reject Him</a:t>
            </a:r>
            <a:endParaRPr lang="en-US" dirty="0"/>
          </a:p>
          <a:p>
            <a:endParaRPr lang="en-US" dirty="0" smtClean="0"/>
          </a:p>
        </p:txBody>
      </p:sp>
    </p:spTree>
    <p:extLst>
      <p:ext uri="{BB962C8B-B14F-4D97-AF65-F5344CB8AC3E}">
        <p14:creationId xmlns:p14="http://schemas.microsoft.com/office/powerpoint/2010/main" val="37926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Rejection (12:38-50)</a:t>
            </a:r>
            <a:endParaRPr lang="en-US" dirty="0"/>
          </a:p>
        </p:txBody>
      </p:sp>
      <p:sp>
        <p:nvSpPr>
          <p:cNvPr id="14" name="Content Placeholder 13"/>
          <p:cNvSpPr>
            <a:spLocks noGrp="1"/>
          </p:cNvSpPr>
          <p:nvPr>
            <p:ph idx="1"/>
          </p:nvPr>
        </p:nvSpPr>
        <p:spPr/>
        <p:txBody>
          <a:bodyPr>
            <a:normAutofit/>
          </a:bodyPr>
          <a:lstStyle/>
          <a:p>
            <a:r>
              <a:rPr lang="en-US" dirty="0" smtClean="0"/>
              <a:t>In vss. 43-45, Jesus gives an illustration of what a rejection of the heart looks like</a:t>
            </a:r>
          </a:p>
          <a:p>
            <a:r>
              <a:rPr lang="en-US" dirty="0" smtClean="0"/>
              <a:t>He mentions unclean spirits, but this is really about a person’s rejection of Jesus</a:t>
            </a:r>
          </a:p>
          <a:p>
            <a:pPr lvl="1"/>
            <a:r>
              <a:rPr lang="en-US" dirty="0" smtClean="0"/>
              <a:t>We can see this because He mentions in vs. 45 that this is the way it will be with this generation</a:t>
            </a:r>
          </a:p>
          <a:p>
            <a:r>
              <a:rPr lang="en-US" dirty="0" smtClean="0"/>
              <a:t>They have purged the wickedness in their lives, but they haven’t replaced it with God</a:t>
            </a:r>
          </a:p>
          <a:p>
            <a:r>
              <a:rPr lang="en-US" dirty="0" smtClean="0"/>
              <a:t>Instead, they left the house vacant and ready to be recaptured by the evil and his friends</a:t>
            </a:r>
          </a:p>
          <a:p>
            <a:pPr lvl="1"/>
            <a:r>
              <a:rPr lang="en-US" dirty="0" smtClean="0"/>
              <a:t>Their exile left Israel purged and cleansed, but they didn’t return to God afterwards, but instead replaced it with sin, as Jesus mentions over and over</a:t>
            </a:r>
            <a:endParaRPr lang="en-US" dirty="0"/>
          </a:p>
          <a:p>
            <a:endParaRPr lang="en-US" dirty="0" smtClean="0"/>
          </a:p>
        </p:txBody>
      </p:sp>
    </p:spTree>
    <p:extLst>
      <p:ext uri="{BB962C8B-B14F-4D97-AF65-F5344CB8AC3E}">
        <p14:creationId xmlns:p14="http://schemas.microsoft.com/office/powerpoint/2010/main" val="1115809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Rejection (12:38-50)</a:t>
            </a:r>
            <a:endParaRPr lang="en-US" dirty="0"/>
          </a:p>
        </p:txBody>
      </p:sp>
      <p:sp>
        <p:nvSpPr>
          <p:cNvPr id="14" name="Content Placeholder 13"/>
          <p:cNvSpPr>
            <a:spLocks noGrp="1"/>
          </p:cNvSpPr>
          <p:nvPr>
            <p:ph idx="1"/>
          </p:nvPr>
        </p:nvSpPr>
        <p:spPr/>
        <p:txBody>
          <a:bodyPr>
            <a:normAutofit/>
          </a:bodyPr>
          <a:lstStyle/>
          <a:p>
            <a:r>
              <a:rPr lang="en-US" dirty="0" smtClean="0"/>
              <a:t>This is a worse condition because you deceive yourself into thinking not doing certain sins means a clean life and closeness to God</a:t>
            </a:r>
          </a:p>
          <a:p>
            <a:r>
              <a:rPr lang="en-US" dirty="0" smtClean="0"/>
              <a:t>We can cleanse ourselves of sin, but if we don’t also devote ourselves to Christ, then we’re going to be a spiritual shipwreck</a:t>
            </a:r>
          </a:p>
          <a:p>
            <a:r>
              <a:rPr lang="en-US" dirty="0" smtClean="0"/>
              <a:t>God wants people whose hearts are filled with a love for Him</a:t>
            </a:r>
          </a:p>
          <a:p>
            <a:r>
              <a:rPr lang="en-US" dirty="0" smtClean="0"/>
              <a:t>The Pharisees have only gone halfway by purging some sins but still not understanding what Jesus quotes at the beginning of the chapter</a:t>
            </a:r>
          </a:p>
          <a:p>
            <a:pPr lvl="1"/>
            <a:r>
              <a:rPr lang="en-US" dirty="0" smtClean="0"/>
              <a:t>Matthew 12:7</a:t>
            </a:r>
          </a:p>
          <a:p>
            <a:r>
              <a:rPr lang="en-US" dirty="0" smtClean="0"/>
              <a:t>Knowing God’s word doesn’t automatically translate into being His servant</a:t>
            </a:r>
          </a:p>
          <a:p>
            <a:pPr lvl="1"/>
            <a:r>
              <a:rPr lang="en-US" dirty="0" smtClean="0"/>
              <a:t>2 Peter 2:20-22</a:t>
            </a:r>
          </a:p>
          <a:p>
            <a:endParaRPr lang="en-US" dirty="0"/>
          </a:p>
          <a:p>
            <a:endParaRPr lang="en-US" dirty="0" smtClean="0"/>
          </a:p>
        </p:txBody>
      </p:sp>
    </p:spTree>
    <p:extLst>
      <p:ext uri="{BB962C8B-B14F-4D97-AF65-F5344CB8AC3E}">
        <p14:creationId xmlns:p14="http://schemas.microsoft.com/office/powerpoint/2010/main" val="314473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Rejection (12:38-50)</a:t>
            </a:r>
            <a:endParaRPr lang="en-US" dirty="0"/>
          </a:p>
        </p:txBody>
      </p:sp>
      <p:sp>
        <p:nvSpPr>
          <p:cNvPr id="14" name="Content Placeholder 13"/>
          <p:cNvSpPr>
            <a:spLocks noGrp="1"/>
          </p:cNvSpPr>
          <p:nvPr>
            <p:ph idx="1"/>
          </p:nvPr>
        </p:nvSpPr>
        <p:spPr/>
        <p:txBody>
          <a:bodyPr>
            <a:normAutofit/>
          </a:bodyPr>
          <a:lstStyle/>
          <a:p>
            <a:r>
              <a:rPr lang="en-US" dirty="0" smtClean="0"/>
              <a:t>While Jesus is still speaking, His mother and brothers show up to take Him away (probably home and into hiding, where He won’t embarrass them)</a:t>
            </a:r>
          </a:p>
          <a:p>
            <a:r>
              <a:rPr lang="en-US" dirty="0" smtClean="0"/>
              <a:t>Just like with the illustration of the unclean spirits, Matthew is showing that Jesus has created a new reality where His blood relations aren’t His true family, but those that listen to Him and do </a:t>
            </a:r>
            <a:r>
              <a:rPr lang="en-US" smtClean="0"/>
              <a:t>God’s will</a:t>
            </a:r>
          </a:p>
          <a:p>
            <a:endParaRPr lang="en-US" dirty="0" smtClean="0"/>
          </a:p>
        </p:txBody>
      </p:sp>
    </p:spTree>
    <p:extLst>
      <p:ext uri="{BB962C8B-B14F-4D97-AF65-F5344CB8AC3E}">
        <p14:creationId xmlns:p14="http://schemas.microsoft.com/office/powerpoint/2010/main" val="2446280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13</a:t>
            </a:r>
          </a:p>
        </p:txBody>
      </p:sp>
    </p:spTree>
    <p:extLst>
      <p:ext uri="{BB962C8B-B14F-4D97-AF65-F5344CB8AC3E}">
        <p14:creationId xmlns:p14="http://schemas.microsoft.com/office/powerpoint/2010/main" val="647429932"/>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Parable of the Sower (13:1-9)</a:t>
            </a:r>
            <a:endParaRPr lang="en-US" dirty="0"/>
          </a:p>
        </p:txBody>
      </p:sp>
      <p:sp>
        <p:nvSpPr>
          <p:cNvPr id="14" name="Content Placeholder 13"/>
          <p:cNvSpPr>
            <a:spLocks noGrp="1"/>
          </p:cNvSpPr>
          <p:nvPr>
            <p:ph idx="1"/>
          </p:nvPr>
        </p:nvSpPr>
        <p:spPr/>
        <p:txBody>
          <a:bodyPr>
            <a:normAutofit/>
          </a:bodyPr>
          <a:lstStyle/>
          <a:p>
            <a:r>
              <a:rPr lang="en-US" dirty="0" smtClean="0"/>
              <a:t>When a crowd formed to hear Jesus teach, he got in a boat to separate Himself just a little bit, but then started talking to them in parables</a:t>
            </a:r>
          </a:p>
          <a:p>
            <a:r>
              <a:rPr lang="en-US" dirty="0" smtClean="0"/>
              <a:t>Parable of the sower is the only one recorded here (vss. 3-9)</a:t>
            </a:r>
          </a:p>
          <a:p>
            <a:r>
              <a:rPr lang="en-US" dirty="0" smtClean="0"/>
              <a:t>Sower is casting seed</a:t>
            </a:r>
          </a:p>
          <a:p>
            <a:pPr lvl="1"/>
            <a:r>
              <a:rPr lang="en-US" dirty="0" smtClean="0"/>
              <a:t>Some lands on the road and birds ate that seed</a:t>
            </a:r>
          </a:p>
          <a:p>
            <a:pPr lvl="1"/>
            <a:r>
              <a:rPr lang="en-US" dirty="0" smtClean="0"/>
              <a:t>Some lands on rocky ground with no soil, so it sprouts but withers quickly</a:t>
            </a:r>
          </a:p>
          <a:p>
            <a:pPr lvl="1"/>
            <a:r>
              <a:rPr lang="en-US" dirty="0" smtClean="0"/>
              <a:t>Some lands among thorns/weeds, and gets choked out</a:t>
            </a:r>
          </a:p>
          <a:p>
            <a:pPr lvl="1"/>
            <a:r>
              <a:rPr lang="en-US" dirty="0" smtClean="0"/>
              <a:t>Some lands on fertile ground and produces grain – 100x, 60x, and 30x</a:t>
            </a:r>
          </a:p>
          <a:p>
            <a:r>
              <a:rPr lang="en-US" dirty="0" smtClean="0"/>
              <a:t>Ends with, “Whoever has ears, let him hear”</a:t>
            </a:r>
          </a:p>
          <a:p>
            <a:pPr lvl="1"/>
            <a:r>
              <a:rPr lang="en-US" dirty="0" smtClean="0"/>
              <a:t>That’s it! No explanation given!</a:t>
            </a:r>
          </a:p>
        </p:txBody>
      </p:sp>
    </p:spTree>
    <p:extLst>
      <p:ext uri="{BB962C8B-B14F-4D97-AF65-F5344CB8AC3E}">
        <p14:creationId xmlns:p14="http://schemas.microsoft.com/office/powerpoint/2010/main" val="183320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Why Parables? (13:10-13)</a:t>
            </a:r>
            <a:endParaRPr lang="en-US" dirty="0"/>
          </a:p>
        </p:txBody>
      </p:sp>
      <p:sp>
        <p:nvSpPr>
          <p:cNvPr id="14" name="Content Placeholder 13"/>
          <p:cNvSpPr>
            <a:spLocks noGrp="1"/>
          </p:cNvSpPr>
          <p:nvPr>
            <p:ph idx="1"/>
          </p:nvPr>
        </p:nvSpPr>
        <p:spPr/>
        <p:txBody>
          <a:bodyPr>
            <a:normAutofit/>
          </a:bodyPr>
          <a:lstStyle/>
          <a:p>
            <a:r>
              <a:rPr lang="en-US" dirty="0" smtClean="0"/>
              <a:t>His disciples then come and ask why He teaches in parables</a:t>
            </a:r>
          </a:p>
          <a:p>
            <a:r>
              <a:rPr lang="en-US" dirty="0" smtClean="0"/>
              <a:t>He starts His answer by saying His disciples already have an understanding that the crowds don’t have</a:t>
            </a:r>
          </a:p>
          <a:p>
            <a:pPr lvl="1"/>
            <a:r>
              <a:rPr lang="en-US" dirty="0" smtClean="0"/>
              <a:t>They’ve been given the knowledge to understand the mysteries of the kingdom of heaven; the disciples have and more will be given to them</a:t>
            </a:r>
          </a:p>
          <a:p>
            <a:pPr lvl="1"/>
            <a:r>
              <a:rPr lang="en-US" dirty="0" smtClean="0"/>
              <a:t>Less will be given to those who have nothing</a:t>
            </a:r>
          </a:p>
          <a:p>
            <a:r>
              <a:rPr lang="en-US" dirty="0" smtClean="0"/>
              <a:t>He goes on to say that they see but don’t see; they hear but don’t understand</a:t>
            </a:r>
          </a:p>
          <a:p>
            <a:pPr lvl="1"/>
            <a:r>
              <a:rPr lang="en-US" dirty="0" smtClean="0"/>
              <a:t>In other words, they’re seeking Him out, but not because they are truly interested in the kingdom of Heaven and obedience to God</a:t>
            </a:r>
          </a:p>
          <a:p>
            <a:pPr lvl="1"/>
            <a:r>
              <a:rPr lang="en-US" dirty="0" smtClean="0"/>
              <a:t>Instead, they are there for what they can get out of Jesus (miracles, healings, etc.)</a:t>
            </a:r>
          </a:p>
          <a:p>
            <a:pPr lvl="1"/>
            <a:endParaRPr lang="en-US" dirty="0" smtClean="0"/>
          </a:p>
        </p:txBody>
      </p:sp>
    </p:spTree>
    <p:extLst>
      <p:ext uri="{BB962C8B-B14F-4D97-AF65-F5344CB8AC3E}">
        <p14:creationId xmlns:p14="http://schemas.microsoft.com/office/powerpoint/2010/main" val="255789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Proving His Point (13:14-15)</a:t>
            </a:r>
            <a:endParaRPr lang="en-US" dirty="0"/>
          </a:p>
        </p:txBody>
      </p:sp>
      <p:sp>
        <p:nvSpPr>
          <p:cNvPr id="14" name="Content Placeholder 13"/>
          <p:cNvSpPr>
            <a:spLocks noGrp="1"/>
          </p:cNvSpPr>
          <p:nvPr>
            <p:ph idx="1"/>
          </p:nvPr>
        </p:nvSpPr>
        <p:spPr/>
        <p:txBody>
          <a:bodyPr>
            <a:normAutofit/>
          </a:bodyPr>
          <a:lstStyle/>
          <a:p>
            <a:r>
              <a:rPr lang="en-US" dirty="0" smtClean="0"/>
              <a:t>He then quotes Isaiah to show that the Jews are still the same in Jesus’s time as they were 700 years earlier in Isaiah’s time</a:t>
            </a:r>
          </a:p>
          <a:p>
            <a:r>
              <a:rPr lang="en-US" dirty="0" smtClean="0"/>
              <a:t>The hearts of Jews are dull and hard; they’re hard of hearing and their eyes are closed</a:t>
            </a:r>
          </a:p>
          <a:p>
            <a:r>
              <a:rPr lang="en-US" dirty="0" smtClean="0"/>
              <a:t>Notice that it’s not that they can’t look, or hear, or seek God; it’s just that they are lazy and unconcerned about it enough that they don’t want to</a:t>
            </a:r>
          </a:p>
          <a:p>
            <a:r>
              <a:rPr lang="en-US" dirty="0" smtClean="0"/>
              <a:t>So why does Jesus use parables in teaching the crowd?</a:t>
            </a:r>
          </a:p>
          <a:p>
            <a:pPr lvl="1"/>
            <a:r>
              <a:rPr lang="en-US" dirty="0" smtClean="0"/>
              <a:t>He wants to know who would look deeper into what Jesus is saying</a:t>
            </a:r>
          </a:p>
          <a:p>
            <a:pPr lvl="1"/>
            <a:r>
              <a:rPr lang="en-US" dirty="0" smtClean="0"/>
              <a:t>Who wants to opens their eyes? Who wants to really start listening? Who’s heart becomes soft and open to the seed?</a:t>
            </a:r>
          </a:p>
        </p:txBody>
      </p:sp>
    </p:spTree>
    <p:extLst>
      <p:ext uri="{BB962C8B-B14F-4D97-AF65-F5344CB8AC3E}">
        <p14:creationId xmlns:p14="http://schemas.microsoft.com/office/powerpoint/2010/main" val="265058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Warning of </a:t>
            </a:r>
            <a:r>
              <a:rPr lang="en-US" dirty="0" smtClean="0"/>
              <a:t>John (Matthew </a:t>
            </a:r>
            <a:r>
              <a:rPr lang="en-US" dirty="0"/>
              <a:t>3:7-10)</a:t>
            </a:r>
          </a:p>
        </p:txBody>
      </p:sp>
      <p:sp>
        <p:nvSpPr>
          <p:cNvPr id="3" name="Content Placeholder 2"/>
          <p:cNvSpPr>
            <a:spLocks noGrp="1"/>
          </p:cNvSpPr>
          <p:nvPr>
            <p:ph idx="1"/>
          </p:nvPr>
        </p:nvSpPr>
        <p:spPr/>
        <p:txBody>
          <a:bodyPr>
            <a:normAutofit/>
          </a:bodyPr>
          <a:lstStyle/>
          <a:p>
            <a:r>
              <a:rPr lang="en-US" dirty="0" smtClean="0"/>
              <a:t>It’s not just the people of Jerusalem, Judea, and the area around the Jordan coming to see John</a:t>
            </a:r>
          </a:p>
          <a:p>
            <a:r>
              <a:rPr lang="en-US" dirty="0" smtClean="0"/>
              <a:t>Many Pharisees and Sadducees are also there to get ready for the king’s arrival (v. 7)</a:t>
            </a:r>
          </a:p>
          <a:p>
            <a:pPr lvl="1"/>
            <a:r>
              <a:rPr lang="en-US" dirty="0" smtClean="0"/>
              <a:t>This is an indication that they understood this to be the Messiah</a:t>
            </a:r>
          </a:p>
          <a:p>
            <a:r>
              <a:rPr lang="en-US" dirty="0" smtClean="0"/>
              <a:t>Worth noting is that John didn’t say they couldn’t get baptized</a:t>
            </a:r>
          </a:p>
          <a:p>
            <a:pPr lvl="1"/>
            <a:r>
              <a:rPr lang="en-US" dirty="0" smtClean="0"/>
              <a:t>He tells them they need to bear fruit in keeping with repentance</a:t>
            </a:r>
          </a:p>
          <a:p>
            <a:pPr lvl="2"/>
            <a:r>
              <a:rPr lang="en-US" dirty="0" smtClean="0"/>
              <a:t>If they are truly repentant, their actions will show it; otherwise this is just another show that they perform for the people</a:t>
            </a:r>
          </a:p>
          <a:p>
            <a:pPr lvl="1"/>
            <a:r>
              <a:rPr lang="en-US" dirty="0" smtClean="0"/>
              <a:t>He also tells them that being Jewish isn’t enough; “God’s people” is about to change, and being Jewish won’t do anything for them then</a:t>
            </a:r>
          </a:p>
          <a:p>
            <a:pPr lvl="1"/>
            <a:endParaRPr lang="en-US" dirty="0" smtClean="0"/>
          </a:p>
          <a:p>
            <a:pPr lvl="1"/>
            <a:endParaRPr lang="en-US" dirty="0"/>
          </a:p>
        </p:txBody>
      </p:sp>
    </p:spTree>
    <p:extLst>
      <p:ext uri="{BB962C8B-B14F-4D97-AF65-F5344CB8AC3E}">
        <p14:creationId xmlns:p14="http://schemas.microsoft.com/office/powerpoint/2010/main" val="363461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Proving His Point (13:14-15)</a:t>
            </a:r>
            <a:endParaRPr lang="en-US" dirty="0"/>
          </a:p>
        </p:txBody>
      </p:sp>
      <p:sp>
        <p:nvSpPr>
          <p:cNvPr id="14" name="Content Placeholder 13"/>
          <p:cNvSpPr>
            <a:spLocks noGrp="1"/>
          </p:cNvSpPr>
          <p:nvPr>
            <p:ph idx="1"/>
          </p:nvPr>
        </p:nvSpPr>
        <p:spPr/>
        <p:txBody>
          <a:bodyPr>
            <a:normAutofit/>
          </a:bodyPr>
          <a:lstStyle/>
          <a:p>
            <a:r>
              <a:rPr lang="en-US" dirty="0" smtClean="0"/>
              <a:t>What Jesus isn’t doing is dumbing down the gospel message so the crowds will respond to it</a:t>
            </a:r>
          </a:p>
          <a:p>
            <a:pPr lvl="1"/>
            <a:r>
              <a:rPr lang="en-US" dirty="0" smtClean="0"/>
              <a:t>Doing the opposite, in fact</a:t>
            </a:r>
          </a:p>
          <a:p>
            <a:r>
              <a:rPr lang="en-US" dirty="0" smtClean="0"/>
              <a:t>He’s teaching God’s truth in a way to see who really wants to learn it and who will be dismissive of it because it’s “too hard”</a:t>
            </a:r>
          </a:p>
          <a:p>
            <a:r>
              <a:rPr lang="en-US" dirty="0" smtClean="0"/>
              <a:t>Same goes for us today</a:t>
            </a:r>
          </a:p>
          <a:p>
            <a:pPr lvl="1"/>
            <a:r>
              <a:rPr lang="en-US" dirty="0" smtClean="0"/>
              <a:t>We can’t water down the Bible or pull its punches so people will respond</a:t>
            </a:r>
          </a:p>
          <a:p>
            <a:pPr lvl="1"/>
            <a:r>
              <a:rPr lang="en-US" dirty="0" smtClean="0"/>
              <a:t>They deserve the whole truth on which to make an informed decision about the gospel message and the work they’ll have to do for God after that</a:t>
            </a:r>
          </a:p>
          <a:p>
            <a:pPr lvl="1"/>
            <a:endParaRPr lang="en-US" dirty="0" smtClean="0"/>
          </a:p>
        </p:txBody>
      </p:sp>
    </p:spTree>
    <p:extLst>
      <p:ext uri="{BB962C8B-B14F-4D97-AF65-F5344CB8AC3E}">
        <p14:creationId xmlns:p14="http://schemas.microsoft.com/office/powerpoint/2010/main" val="2141189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Sower Explained (13:18-23)</a:t>
            </a:r>
            <a:endParaRPr lang="en-US" dirty="0"/>
          </a:p>
        </p:txBody>
      </p:sp>
      <p:sp>
        <p:nvSpPr>
          <p:cNvPr id="14" name="Content Placeholder 13"/>
          <p:cNvSpPr>
            <a:spLocks noGrp="1"/>
          </p:cNvSpPr>
          <p:nvPr>
            <p:ph idx="1"/>
          </p:nvPr>
        </p:nvSpPr>
        <p:spPr/>
        <p:txBody>
          <a:bodyPr>
            <a:normAutofit/>
          </a:bodyPr>
          <a:lstStyle/>
          <a:p>
            <a:r>
              <a:rPr lang="en-US" dirty="0" smtClean="0"/>
              <a:t>Jesus then explains the parable of the sower to His disciples</a:t>
            </a:r>
          </a:p>
          <a:p>
            <a:r>
              <a:rPr lang="en-US" dirty="0" smtClean="0"/>
              <a:t>He makes it clear through the explanation that He was speaking about spiritual things with the parable</a:t>
            </a:r>
          </a:p>
          <a:p>
            <a:r>
              <a:rPr lang="en-US" dirty="0" smtClean="0"/>
              <a:t>Use His explanation to honestly assess what type of soil you are</a:t>
            </a:r>
          </a:p>
          <a:p>
            <a:r>
              <a:rPr lang="en-US" dirty="0" smtClean="0"/>
              <a:t>The hard path is when someone hears the word of the kingdom but doesn’t understand it, Satan comes and snatches it away from them</a:t>
            </a:r>
          </a:p>
          <a:p>
            <a:pPr lvl="1"/>
            <a:r>
              <a:rPr lang="en-US" dirty="0" smtClean="0"/>
              <a:t>These are the ones with dismissive hearts who don’t care what God wants</a:t>
            </a:r>
          </a:p>
          <a:p>
            <a:r>
              <a:rPr lang="en-US" dirty="0" smtClean="0"/>
              <a:t>The rocky ground is someone who receives it with joy, but then their faith stops growing and dies</a:t>
            </a:r>
          </a:p>
          <a:p>
            <a:pPr marL="914400" lvl="1" indent="-457200">
              <a:buFont typeface="+mj-lt"/>
              <a:buAutoNum type="arabicPeriod"/>
            </a:pPr>
            <a:r>
              <a:rPr lang="en-US" dirty="0" smtClean="0"/>
              <a:t>When life gets difficult through trials and persecution, they leave God</a:t>
            </a:r>
          </a:p>
          <a:p>
            <a:pPr marL="914400" lvl="1" indent="-457200">
              <a:buFont typeface="+mj-lt"/>
              <a:buAutoNum type="arabicPeriod"/>
            </a:pPr>
            <a:r>
              <a:rPr lang="en-US" dirty="0" smtClean="0"/>
              <a:t>We don’t grow the roots of our faith and God stays superficial</a:t>
            </a:r>
          </a:p>
        </p:txBody>
      </p:sp>
    </p:spTree>
    <p:extLst>
      <p:ext uri="{BB962C8B-B14F-4D97-AF65-F5344CB8AC3E}">
        <p14:creationId xmlns:p14="http://schemas.microsoft.com/office/powerpoint/2010/main" val="221262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Sower Explained (13:18-23)</a:t>
            </a:r>
            <a:endParaRPr lang="en-US" dirty="0"/>
          </a:p>
        </p:txBody>
      </p:sp>
      <p:sp>
        <p:nvSpPr>
          <p:cNvPr id="14" name="Content Placeholder 13"/>
          <p:cNvSpPr>
            <a:spLocks noGrp="1"/>
          </p:cNvSpPr>
          <p:nvPr>
            <p:ph idx="1"/>
          </p:nvPr>
        </p:nvSpPr>
        <p:spPr/>
        <p:txBody>
          <a:bodyPr>
            <a:normAutofit lnSpcReduction="10000"/>
          </a:bodyPr>
          <a:lstStyle/>
          <a:p>
            <a:r>
              <a:rPr lang="en-US" dirty="0" smtClean="0"/>
              <a:t>If someone’s been a Christian for a while, it’s not the first of those</a:t>
            </a:r>
          </a:p>
          <a:p>
            <a:r>
              <a:rPr lang="en-US" dirty="0" smtClean="0"/>
              <a:t>Why would someone be a part of the 2nd group?</a:t>
            </a:r>
          </a:p>
          <a:p>
            <a:pPr lvl="1"/>
            <a:r>
              <a:rPr lang="en-US" dirty="0" smtClean="0"/>
              <a:t>Hebrews 6:1-6 tells us – because we remain in the elementary principles of God’s word rather than rolling up our sleeves and digging into the hard stuff</a:t>
            </a:r>
          </a:p>
          <a:p>
            <a:r>
              <a:rPr lang="en-US" dirty="0" smtClean="0"/>
              <a:t>We can’t stay with shallow roots and expect to remain in Christ</a:t>
            </a:r>
          </a:p>
          <a:p>
            <a:pPr lvl="1"/>
            <a:r>
              <a:rPr lang="en-US" dirty="0" smtClean="0"/>
              <a:t>One duty of the Church is to help new Christians grow their root system enough that they are able to stand on their own</a:t>
            </a:r>
          </a:p>
          <a:p>
            <a:pPr lvl="1"/>
            <a:r>
              <a:rPr lang="en-US" dirty="0" smtClean="0"/>
              <a:t>But we have to do our part!</a:t>
            </a:r>
            <a:endParaRPr lang="en-US" dirty="0"/>
          </a:p>
          <a:p>
            <a:r>
              <a:rPr lang="en-US" dirty="0" smtClean="0"/>
              <a:t>The thorny grown is someone who hears the word, but the worries and concerns of life choke it off before it grows fruit</a:t>
            </a:r>
          </a:p>
          <a:p>
            <a:pPr lvl="1"/>
            <a:r>
              <a:rPr lang="en-US" dirty="0" smtClean="0"/>
              <a:t>We can’t be concerned about material things or we are in danger of becoming unfruitful for God</a:t>
            </a:r>
          </a:p>
          <a:p>
            <a:pPr lvl="1"/>
            <a:r>
              <a:rPr lang="en-US" dirty="0" smtClean="0"/>
              <a:t>Notice that Jesus doesn’t say we fall away; we just remain unfruitful</a:t>
            </a:r>
          </a:p>
        </p:txBody>
      </p:sp>
    </p:spTree>
    <p:extLst>
      <p:ext uri="{BB962C8B-B14F-4D97-AF65-F5344CB8AC3E}">
        <p14:creationId xmlns:p14="http://schemas.microsoft.com/office/powerpoint/2010/main" val="119326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Sower Explained (13:18-23)</a:t>
            </a:r>
            <a:endParaRPr lang="en-US" dirty="0"/>
          </a:p>
        </p:txBody>
      </p:sp>
      <p:sp>
        <p:nvSpPr>
          <p:cNvPr id="14" name="Content Placeholder 13"/>
          <p:cNvSpPr>
            <a:spLocks noGrp="1"/>
          </p:cNvSpPr>
          <p:nvPr>
            <p:ph idx="1"/>
          </p:nvPr>
        </p:nvSpPr>
        <p:spPr/>
        <p:txBody>
          <a:bodyPr>
            <a:noAutofit/>
          </a:bodyPr>
          <a:lstStyle/>
          <a:p>
            <a:r>
              <a:rPr lang="en-US" dirty="0" smtClean="0"/>
              <a:t>Lastly, we have the good soil; this is the person who hears the word and understands its power</a:t>
            </a:r>
          </a:p>
          <a:p>
            <a:pPr lvl="1"/>
            <a:r>
              <a:rPr lang="en-US" dirty="0" smtClean="0"/>
              <a:t>This is the person, going back to 10-11 that truly wants to be obedient to God</a:t>
            </a:r>
          </a:p>
          <a:p>
            <a:pPr lvl="1"/>
            <a:r>
              <a:rPr lang="en-US" dirty="0" smtClean="0"/>
              <a:t>They dig deeper into the word to get answers, to learn how to love like God, to be productive for God</a:t>
            </a:r>
          </a:p>
          <a:p>
            <a:r>
              <a:rPr lang="en-US" dirty="0" smtClean="0"/>
              <a:t>We can grow and yield an amazing crop of 100x, 60x, or 30x</a:t>
            </a:r>
          </a:p>
          <a:p>
            <a:r>
              <a:rPr lang="en-US" dirty="0" smtClean="0"/>
              <a:t>If you’re not bearing fruit, you’re one of the other types of soils</a:t>
            </a:r>
          </a:p>
          <a:p>
            <a:r>
              <a:rPr lang="en-US" dirty="0" smtClean="0"/>
              <a:t>If you’re nor reaching out with the gospel to others, you’re one of the other types of soils</a:t>
            </a:r>
          </a:p>
          <a:p>
            <a:r>
              <a:rPr lang="en-US" dirty="0" smtClean="0"/>
              <a:t>Be honest about this with yourself!</a:t>
            </a:r>
          </a:p>
          <a:p>
            <a:pPr lvl="1"/>
            <a:r>
              <a:rPr lang="en-US" dirty="0" smtClean="0"/>
              <a:t>You CAN become one of the other types</a:t>
            </a:r>
          </a:p>
          <a:p>
            <a:pPr lvl="1"/>
            <a:r>
              <a:rPr lang="en-US" dirty="0"/>
              <a:t>I</a:t>
            </a:r>
            <a:r>
              <a:rPr lang="en-US" dirty="0" smtClean="0"/>
              <a:t>t’s not a once this, always this sort of thing</a:t>
            </a:r>
          </a:p>
        </p:txBody>
      </p:sp>
    </p:spTree>
    <p:extLst>
      <p:ext uri="{BB962C8B-B14F-4D97-AF65-F5344CB8AC3E}">
        <p14:creationId xmlns:p14="http://schemas.microsoft.com/office/powerpoint/2010/main" val="689178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Parable of the Weeds (13:24-30)</a:t>
            </a:r>
            <a:endParaRPr lang="en-US" dirty="0"/>
          </a:p>
        </p:txBody>
      </p:sp>
      <p:sp>
        <p:nvSpPr>
          <p:cNvPr id="14" name="Content Placeholder 13"/>
          <p:cNvSpPr>
            <a:spLocks noGrp="1"/>
          </p:cNvSpPr>
          <p:nvPr>
            <p:ph idx="1"/>
          </p:nvPr>
        </p:nvSpPr>
        <p:spPr/>
        <p:txBody>
          <a:bodyPr>
            <a:noAutofit/>
          </a:bodyPr>
          <a:lstStyle/>
          <a:p>
            <a:r>
              <a:rPr lang="en-US" dirty="0" smtClean="0"/>
              <a:t>Contains a picture of God’s sovereignty</a:t>
            </a:r>
          </a:p>
          <a:p>
            <a:r>
              <a:rPr lang="en-US" dirty="0" smtClean="0"/>
              <a:t>A man sows good seed, but his enemies also so weeds among the wheat</a:t>
            </a:r>
          </a:p>
          <a:p>
            <a:r>
              <a:rPr lang="en-US" dirty="0" smtClean="0"/>
              <a:t>Servants ask if they should weed the field</a:t>
            </a:r>
          </a:p>
          <a:p>
            <a:r>
              <a:rPr lang="en-US" dirty="0" smtClean="0"/>
              <a:t>“No, you might get good stuff, too. We’ll wait until it’s the harvest, then separate out the good from the bad then.”</a:t>
            </a:r>
          </a:p>
          <a:p>
            <a:r>
              <a:rPr lang="en-US" dirty="0" smtClean="0"/>
              <a:t>Vs. 30 is the key</a:t>
            </a:r>
          </a:p>
          <a:p>
            <a:r>
              <a:rPr lang="en-US" dirty="0" smtClean="0"/>
              <a:t>God would rather let evil exist then cost someone who believes their faith</a:t>
            </a:r>
          </a:p>
        </p:txBody>
      </p:sp>
    </p:spTree>
    <p:extLst>
      <p:ext uri="{BB962C8B-B14F-4D97-AF65-F5344CB8AC3E}">
        <p14:creationId xmlns:p14="http://schemas.microsoft.com/office/powerpoint/2010/main" val="588147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Parables of the Mustard Seed and Leaven (13:31-33)</a:t>
            </a:r>
            <a:endParaRPr lang="en-US" sz="3600" dirty="0"/>
          </a:p>
        </p:txBody>
      </p:sp>
      <p:sp>
        <p:nvSpPr>
          <p:cNvPr id="14" name="Content Placeholder 13"/>
          <p:cNvSpPr>
            <a:spLocks noGrp="1"/>
          </p:cNvSpPr>
          <p:nvPr>
            <p:ph idx="1"/>
          </p:nvPr>
        </p:nvSpPr>
        <p:spPr/>
        <p:txBody>
          <a:bodyPr>
            <a:noAutofit/>
          </a:bodyPr>
          <a:lstStyle/>
          <a:p>
            <a:r>
              <a:rPr lang="en-US" dirty="0" smtClean="0"/>
              <a:t>Jesus then gives 2 short (one line) parables about the kingdom of Heaven</a:t>
            </a:r>
          </a:p>
          <a:p>
            <a:r>
              <a:rPr lang="en-US" dirty="0" smtClean="0"/>
              <a:t>The mustard seed</a:t>
            </a:r>
          </a:p>
          <a:p>
            <a:pPr lvl="1"/>
            <a:r>
              <a:rPr lang="en-US" dirty="0" smtClean="0"/>
              <a:t>This tiny seed grows into a tree so big that birds next in its branches</a:t>
            </a:r>
          </a:p>
          <a:p>
            <a:r>
              <a:rPr lang="en-US" dirty="0" smtClean="0"/>
              <a:t>The leaven</a:t>
            </a:r>
          </a:p>
          <a:p>
            <a:pPr lvl="1"/>
            <a:r>
              <a:rPr lang="en-US" dirty="0" smtClean="0"/>
              <a:t>A woman mixes leaven (yeast) into about 50 pounds of flour until it was all leavened</a:t>
            </a:r>
          </a:p>
          <a:p>
            <a:r>
              <a:rPr lang="en-US" dirty="0" smtClean="0"/>
              <a:t>What’s the message Jesus is trying to convey here about the kingdom of God?</a:t>
            </a:r>
          </a:p>
          <a:p>
            <a:pPr lvl="1"/>
            <a:r>
              <a:rPr lang="en-US" dirty="0" smtClean="0"/>
              <a:t>That something small and insignificant (12 men to start) could completely diffuse through human societies to become so significant as to change the course of the world</a:t>
            </a:r>
          </a:p>
        </p:txBody>
      </p:sp>
    </p:spTree>
    <p:extLst>
      <p:ext uri="{BB962C8B-B14F-4D97-AF65-F5344CB8AC3E}">
        <p14:creationId xmlns:p14="http://schemas.microsoft.com/office/powerpoint/2010/main" val="279734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Purpose of the Parables (13:34-35)</a:t>
            </a:r>
            <a:endParaRPr lang="en-US" sz="3600" dirty="0"/>
          </a:p>
        </p:txBody>
      </p:sp>
      <p:sp>
        <p:nvSpPr>
          <p:cNvPr id="14" name="Content Placeholder 13"/>
          <p:cNvSpPr>
            <a:spLocks noGrp="1"/>
          </p:cNvSpPr>
          <p:nvPr>
            <p:ph idx="1"/>
          </p:nvPr>
        </p:nvSpPr>
        <p:spPr/>
        <p:txBody>
          <a:bodyPr>
            <a:noAutofit/>
          </a:bodyPr>
          <a:lstStyle/>
          <a:p>
            <a:r>
              <a:rPr lang="en-US" dirty="0" smtClean="0"/>
              <a:t>Interestingly, these verses say that Jesus didn’t teach the crowds in anything EXCEPT for parables</a:t>
            </a:r>
          </a:p>
          <a:p>
            <a:r>
              <a:rPr lang="en-US" dirty="0" smtClean="0"/>
              <a:t>Matthew then quotes Psalm 78:2</a:t>
            </a:r>
          </a:p>
          <a:p>
            <a:r>
              <a:rPr lang="en-US" dirty="0" smtClean="0"/>
              <a:t>Psalm 78:1-4 is about the hidden secrets of the past being told to the coming generation</a:t>
            </a:r>
          </a:p>
          <a:p>
            <a:pPr lvl="1"/>
            <a:r>
              <a:rPr lang="en-US" dirty="0" smtClean="0"/>
              <a:t>In other words, Jesus is telling these parables to explain the hidden things of God</a:t>
            </a:r>
          </a:p>
          <a:p>
            <a:r>
              <a:rPr lang="en-US" dirty="0" smtClean="0"/>
              <a:t>Understanding these parables requires effort, though</a:t>
            </a:r>
          </a:p>
          <a:p>
            <a:pPr lvl="1"/>
            <a:r>
              <a:rPr lang="en-US" dirty="0" smtClean="0"/>
              <a:t>As mentioned above, Jesus doesn’t want everyone to follow Him – just those truly desirous to do be obedient to God</a:t>
            </a:r>
          </a:p>
          <a:p>
            <a:pPr lvl="1"/>
            <a:r>
              <a:rPr lang="en-US" dirty="0" smtClean="0"/>
              <a:t>Matthew 13:10-17</a:t>
            </a:r>
          </a:p>
          <a:p>
            <a:endParaRPr lang="en-US" dirty="0" smtClean="0"/>
          </a:p>
        </p:txBody>
      </p:sp>
    </p:spTree>
    <p:extLst>
      <p:ext uri="{BB962C8B-B14F-4D97-AF65-F5344CB8AC3E}">
        <p14:creationId xmlns:p14="http://schemas.microsoft.com/office/powerpoint/2010/main" val="1078152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The Parable of the Weeds Explained (13:36-43)</a:t>
            </a:r>
            <a:endParaRPr lang="en-US" sz="3600" dirty="0"/>
          </a:p>
        </p:txBody>
      </p:sp>
      <p:sp>
        <p:nvSpPr>
          <p:cNvPr id="14" name="Content Placeholder 13"/>
          <p:cNvSpPr>
            <a:spLocks noGrp="1"/>
          </p:cNvSpPr>
          <p:nvPr>
            <p:ph idx="1"/>
          </p:nvPr>
        </p:nvSpPr>
        <p:spPr/>
        <p:txBody>
          <a:bodyPr>
            <a:noAutofit/>
          </a:bodyPr>
          <a:lstStyle/>
          <a:p>
            <a:r>
              <a:rPr lang="en-US" dirty="0" smtClean="0"/>
              <a:t>Again, notice that Jesus offers no explanation to the crowds about the meaning of the parables</a:t>
            </a:r>
          </a:p>
          <a:p>
            <a:pPr lvl="1"/>
            <a:r>
              <a:rPr lang="en-US" dirty="0" smtClean="0"/>
              <a:t>He’s not trying to “dumb down” the teaching of God’s truths</a:t>
            </a:r>
          </a:p>
          <a:p>
            <a:r>
              <a:rPr lang="en-US" dirty="0" smtClean="0"/>
              <a:t>His disciples come in and ask Him to explain the parables, though</a:t>
            </a:r>
          </a:p>
          <a:p>
            <a:pPr lvl="1"/>
            <a:r>
              <a:rPr lang="en-US" dirty="0" smtClean="0"/>
              <a:t>The one who sows the seed is Jesus</a:t>
            </a:r>
          </a:p>
          <a:p>
            <a:pPr lvl="1"/>
            <a:r>
              <a:rPr lang="en-US" dirty="0" smtClean="0"/>
              <a:t>The seed He sows represents the sons of the kingdom of God</a:t>
            </a:r>
          </a:p>
          <a:p>
            <a:pPr lvl="1"/>
            <a:r>
              <a:rPr lang="en-US" dirty="0" smtClean="0"/>
              <a:t>The weed seeds represent the disobedient majority of people</a:t>
            </a:r>
          </a:p>
          <a:p>
            <a:pPr lvl="1"/>
            <a:r>
              <a:rPr lang="en-US" dirty="0" smtClean="0"/>
              <a:t>The field is the world</a:t>
            </a:r>
          </a:p>
          <a:p>
            <a:pPr lvl="1"/>
            <a:r>
              <a:rPr lang="en-US" dirty="0" smtClean="0"/>
              <a:t>The harvest is the coming Judgment where all people will be “harvested” and judged</a:t>
            </a:r>
          </a:p>
          <a:p>
            <a:r>
              <a:rPr lang="en-US" dirty="0" smtClean="0"/>
              <a:t>Our goal is not to pull the weeds, but to transform the weeds into wheat</a:t>
            </a:r>
          </a:p>
        </p:txBody>
      </p:sp>
    </p:spTree>
    <p:extLst>
      <p:ext uri="{BB962C8B-B14F-4D97-AF65-F5344CB8AC3E}">
        <p14:creationId xmlns:p14="http://schemas.microsoft.com/office/powerpoint/2010/main" val="198051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sz="3600" dirty="0" smtClean="0"/>
              <a:t>The Parables of Hidden Treasure and the Pearl (13:44-46)</a:t>
            </a:r>
            <a:endParaRPr lang="en-US" sz="3600" dirty="0"/>
          </a:p>
        </p:txBody>
      </p:sp>
      <p:sp>
        <p:nvSpPr>
          <p:cNvPr id="14" name="Content Placeholder 13"/>
          <p:cNvSpPr>
            <a:spLocks noGrp="1"/>
          </p:cNvSpPr>
          <p:nvPr>
            <p:ph idx="1"/>
          </p:nvPr>
        </p:nvSpPr>
        <p:spPr/>
        <p:txBody>
          <a:bodyPr>
            <a:noAutofit/>
          </a:bodyPr>
          <a:lstStyle/>
          <a:p>
            <a:r>
              <a:rPr lang="en-US" dirty="0" smtClean="0"/>
              <a:t>Just teaches that the kingdom of Heaven is a treasure hidden in a field, which a man finds and then sells everything he owns to buy the field</a:t>
            </a:r>
          </a:p>
          <a:p>
            <a:r>
              <a:rPr lang="en-US" dirty="0" smtClean="0"/>
              <a:t>Then He mentions that it’s like a merchant buying pearls and he finds one of great value, so sells everything to buy it</a:t>
            </a:r>
          </a:p>
          <a:p>
            <a:r>
              <a:rPr lang="en-US" dirty="0" smtClean="0"/>
              <a:t>The picture Jesus gives us is that the kingdom of Heaven is worth everything we have – it’s priceless</a:t>
            </a:r>
          </a:p>
          <a:p>
            <a:pPr lvl="1"/>
            <a:r>
              <a:rPr lang="en-US" dirty="0" smtClean="0"/>
              <a:t>The problem is that most people in the world don’t see it that way</a:t>
            </a:r>
          </a:p>
          <a:p>
            <a:pPr lvl="1"/>
            <a:r>
              <a:rPr lang="en-US" dirty="0" smtClean="0"/>
              <a:t>Isaiah 53:3 – Isaiah prophesied that this would be the case</a:t>
            </a:r>
          </a:p>
          <a:p>
            <a:r>
              <a:rPr lang="en-US" dirty="0" smtClean="0"/>
              <a:t>Notice in both cases that the person that finds the treasure and pearl were searching for those things; they didn’t just stumble upon them</a:t>
            </a:r>
          </a:p>
        </p:txBody>
      </p:sp>
    </p:spTree>
    <p:extLst>
      <p:ext uri="{BB962C8B-B14F-4D97-AF65-F5344CB8AC3E}">
        <p14:creationId xmlns:p14="http://schemas.microsoft.com/office/powerpoint/2010/main" val="18375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sz="3600" dirty="0" smtClean="0"/>
              <a:t>The Parables of Hidden Treasure and the Pearl (13:44-46)</a:t>
            </a:r>
            <a:endParaRPr lang="en-US" sz="3600" dirty="0"/>
          </a:p>
        </p:txBody>
      </p:sp>
      <p:sp>
        <p:nvSpPr>
          <p:cNvPr id="14" name="Content Placeholder 13"/>
          <p:cNvSpPr>
            <a:spLocks noGrp="1"/>
          </p:cNvSpPr>
          <p:nvPr>
            <p:ph idx="1"/>
          </p:nvPr>
        </p:nvSpPr>
        <p:spPr/>
        <p:txBody>
          <a:bodyPr>
            <a:noAutofit/>
          </a:bodyPr>
          <a:lstStyle/>
          <a:p>
            <a:r>
              <a:rPr lang="en-US" dirty="0" smtClean="0"/>
              <a:t>Another thought about this is that spiritual treasures are hidden and need to be sought</a:t>
            </a:r>
          </a:p>
          <a:p>
            <a:pPr lvl="1"/>
            <a:r>
              <a:rPr lang="en-US" dirty="0" smtClean="0"/>
              <a:t>In both of the explanations Jesus gives in this chapter, He mentions that He speaks in parables because they’re HARDER to understand</a:t>
            </a:r>
          </a:p>
          <a:p>
            <a:r>
              <a:rPr lang="en-US" dirty="0" smtClean="0"/>
              <a:t>This leads to the last point to be made, and that is that we have to give up everything for this treasure</a:t>
            </a:r>
          </a:p>
          <a:p>
            <a:pPr lvl="1"/>
            <a:r>
              <a:rPr lang="en-US" dirty="0" smtClean="0"/>
              <a:t>Luke 9:23</a:t>
            </a:r>
          </a:p>
          <a:p>
            <a:pPr lvl="1"/>
            <a:r>
              <a:rPr lang="en-US" dirty="0" smtClean="0"/>
              <a:t>Colossians 3:9-10</a:t>
            </a:r>
          </a:p>
          <a:p>
            <a:pPr lvl="1"/>
            <a:endParaRPr lang="en-US" dirty="0" smtClean="0"/>
          </a:p>
        </p:txBody>
      </p:sp>
    </p:spTree>
    <p:extLst>
      <p:ext uri="{BB962C8B-B14F-4D97-AF65-F5344CB8AC3E}">
        <p14:creationId xmlns:p14="http://schemas.microsoft.com/office/powerpoint/2010/main" val="225209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Proof of John </a:t>
            </a:r>
            <a:r>
              <a:rPr lang="en-US" dirty="0" smtClean="0"/>
              <a:t>(Matthew </a:t>
            </a:r>
            <a:r>
              <a:rPr lang="en-US" dirty="0"/>
              <a:t>3:11-12)</a:t>
            </a:r>
          </a:p>
        </p:txBody>
      </p:sp>
      <p:sp>
        <p:nvSpPr>
          <p:cNvPr id="3" name="Content Placeholder 2"/>
          <p:cNvSpPr>
            <a:spLocks noGrp="1"/>
          </p:cNvSpPr>
          <p:nvPr>
            <p:ph idx="1"/>
          </p:nvPr>
        </p:nvSpPr>
        <p:spPr/>
        <p:txBody>
          <a:bodyPr>
            <a:normAutofit lnSpcReduction="10000"/>
          </a:bodyPr>
          <a:lstStyle/>
          <a:p>
            <a:r>
              <a:rPr lang="en-US" dirty="0" smtClean="0"/>
              <a:t>John says he’s baptizing for repentance, but the one that comes after is far greater than he</a:t>
            </a:r>
          </a:p>
          <a:p>
            <a:r>
              <a:rPr lang="en-US" dirty="0" smtClean="0"/>
              <a:t>John isn’t fit to remove his sandals</a:t>
            </a:r>
          </a:p>
          <a:p>
            <a:pPr lvl="1"/>
            <a:r>
              <a:rPr lang="en-US" dirty="0" smtClean="0"/>
              <a:t>Anything to do with feet or shoes was considered filthy and undignified</a:t>
            </a:r>
          </a:p>
          <a:p>
            <a:pPr lvl="1"/>
            <a:r>
              <a:rPr lang="en-US" dirty="0" smtClean="0"/>
              <a:t>Oftentimes, washing guests’ feet was given to the lowliest slave</a:t>
            </a:r>
          </a:p>
          <a:p>
            <a:pPr lvl="1"/>
            <a:r>
              <a:rPr lang="en-US" dirty="0" smtClean="0"/>
              <a:t>John is saying that he’s not even worthy of doing the job of the lowest of the low for Jesus</a:t>
            </a:r>
          </a:p>
          <a:p>
            <a:r>
              <a:rPr lang="en-US" dirty="0" smtClean="0"/>
              <a:t>John says Jesus will baptize with the Holy Spirit and with fire</a:t>
            </a:r>
          </a:p>
          <a:p>
            <a:pPr lvl="1"/>
            <a:r>
              <a:rPr lang="en-US" dirty="0" smtClean="0"/>
              <a:t>This isn’t new; the OT talked about this pretty extensively</a:t>
            </a:r>
          </a:p>
          <a:p>
            <a:pPr lvl="1"/>
            <a:r>
              <a:rPr lang="en-US" dirty="0" smtClean="0"/>
              <a:t>Isaiah 32:14-18; 44:3-5; Ezekiel 37:13-14; 39:28-29; Joel 2:28-31; Malachi 4:1-3</a:t>
            </a:r>
          </a:p>
          <a:p>
            <a:r>
              <a:rPr lang="en-US" dirty="0" smtClean="0"/>
              <a:t>John explains what this means in vs. 12</a:t>
            </a:r>
          </a:p>
          <a:p>
            <a:pPr lvl="1"/>
            <a:r>
              <a:rPr lang="en-US" dirty="0" smtClean="0"/>
              <a:t>He’s going to rid God’s people of the chaff and keep the wheat</a:t>
            </a:r>
            <a:endParaRPr lang="en-US" dirty="0"/>
          </a:p>
        </p:txBody>
      </p:sp>
    </p:spTree>
    <p:extLst>
      <p:ext uri="{BB962C8B-B14F-4D97-AF65-F5344CB8AC3E}">
        <p14:creationId xmlns:p14="http://schemas.microsoft.com/office/powerpoint/2010/main" val="301966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The Parable of the Dragnet (13:47-50)</a:t>
            </a:r>
            <a:endParaRPr lang="en-US" sz="3600" dirty="0"/>
          </a:p>
        </p:txBody>
      </p:sp>
      <p:sp>
        <p:nvSpPr>
          <p:cNvPr id="14" name="Content Placeholder 13"/>
          <p:cNvSpPr>
            <a:spLocks noGrp="1"/>
          </p:cNvSpPr>
          <p:nvPr>
            <p:ph idx="1"/>
          </p:nvPr>
        </p:nvSpPr>
        <p:spPr/>
        <p:txBody>
          <a:bodyPr>
            <a:noAutofit/>
          </a:bodyPr>
          <a:lstStyle/>
          <a:p>
            <a:r>
              <a:rPr lang="en-US" dirty="0" smtClean="0"/>
              <a:t>The parable of the dragnet is essentially the same as the parable of the weeds among the wheat (Matthew 13:36-43)</a:t>
            </a:r>
          </a:p>
          <a:p>
            <a:r>
              <a:rPr lang="en-US" dirty="0" smtClean="0"/>
              <a:t>The net will catch all kinds of “fish” and when it’s finally been collected, the good fish will be separated from the bad fish</a:t>
            </a:r>
          </a:p>
          <a:p>
            <a:endParaRPr lang="en-US" dirty="0" smtClean="0"/>
          </a:p>
        </p:txBody>
      </p:sp>
    </p:spTree>
    <p:extLst>
      <p:ext uri="{BB962C8B-B14F-4D97-AF65-F5344CB8AC3E}">
        <p14:creationId xmlns:p14="http://schemas.microsoft.com/office/powerpoint/2010/main" val="398499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Do You Understand? (13:51-52)</a:t>
            </a:r>
            <a:endParaRPr lang="en-US" sz="3600" dirty="0"/>
          </a:p>
        </p:txBody>
      </p:sp>
      <p:sp>
        <p:nvSpPr>
          <p:cNvPr id="14" name="Content Placeholder 13"/>
          <p:cNvSpPr>
            <a:spLocks noGrp="1"/>
          </p:cNvSpPr>
          <p:nvPr>
            <p:ph idx="1"/>
          </p:nvPr>
        </p:nvSpPr>
        <p:spPr/>
        <p:txBody>
          <a:bodyPr>
            <a:noAutofit/>
          </a:bodyPr>
          <a:lstStyle/>
          <a:p>
            <a:r>
              <a:rPr lang="en-US" dirty="0" smtClean="0"/>
              <a:t>After explaining all the parables, Jesus asks His disciples if they understand</a:t>
            </a:r>
          </a:p>
          <a:p>
            <a:r>
              <a:rPr lang="en-US" dirty="0" smtClean="0"/>
              <a:t>They say, “Yes”</a:t>
            </a:r>
          </a:p>
          <a:p>
            <a:pPr lvl="1"/>
            <a:r>
              <a:rPr lang="en-US" dirty="0" smtClean="0"/>
              <a:t>Do you think they really did?</a:t>
            </a:r>
          </a:p>
          <a:p>
            <a:r>
              <a:rPr lang="en-US" dirty="0" smtClean="0"/>
              <a:t>He then mentions that every scribe that becomes a disciple of the kingdom of Heaven is like a head of household who brings out treasure that’s both new and old</a:t>
            </a:r>
          </a:p>
          <a:p>
            <a:pPr lvl="1"/>
            <a:r>
              <a:rPr lang="en-US" dirty="0" smtClean="0"/>
              <a:t>The scribes understood the Law of Moses</a:t>
            </a:r>
          </a:p>
          <a:p>
            <a:pPr lvl="1"/>
            <a:r>
              <a:rPr lang="en-US" dirty="0" smtClean="0"/>
              <a:t>They could apply what they knew from the Law to show Jesus as the Messiah</a:t>
            </a:r>
          </a:p>
        </p:txBody>
      </p:sp>
    </p:spTree>
    <p:extLst>
      <p:ext uri="{BB962C8B-B14F-4D97-AF65-F5344CB8AC3E}">
        <p14:creationId xmlns:p14="http://schemas.microsoft.com/office/powerpoint/2010/main" val="330772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3600" dirty="0" smtClean="0"/>
              <a:t>Returning to Nazareth (13:53-58)</a:t>
            </a:r>
            <a:endParaRPr lang="en-US" sz="3600" dirty="0"/>
          </a:p>
        </p:txBody>
      </p:sp>
      <p:sp>
        <p:nvSpPr>
          <p:cNvPr id="14" name="Content Placeholder 13"/>
          <p:cNvSpPr>
            <a:spLocks noGrp="1"/>
          </p:cNvSpPr>
          <p:nvPr>
            <p:ph idx="1"/>
          </p:nvPr>
        </p:nvSpPr>
        <p:spPr/>
        <p:txBody>
          <a:bodyPr>
            <a:noAutofit/>
          </a:bodyPr>
          <a:lstStyle/>
          <a:p>
            <a:r>
              <a:rPr lang="en-US" dirty="0" smtClean="0"/>
              <a:t>Jesus went back to Nazareth to teach</a:t>
            </a:r>
            <a:r>
              <a:rPr lang="en-US" dirty="0"/>
              <a:t> </a:t>
            </a:r>
            <a:r>
              <a:rPr lang="en-US" dirty="0" smtClean="0"/>
              <a:t>in the synagogue</a:t>
            </a:r>
          </a:p>
          <a:p>
            <a:r>
              <a:rPr lang="en-US" dirty="0" smtClean="0"/>
              <a:t>It says they were astonished by His wisdom and His miraculous powers, but then also that they took offense at Him</a:t>
            </a:r>
          </a:p>
          <a:p>
            <a:pPr lvl="1"/>
            <a:r>
              <a:rPr lang="en-US" dirty="0" smtClean="0"/>
              <a:t>“We know Jesus, the son of the carpenter. Where would he learn all of these things?”</a:t>
            </a:r>
          </a:p>
          <a:p>
            <a:r>
              <a:rPr lang="en-US" dirty="0" smtClean="0"/>
              <a:t>He left without performing many miracles because of their unbelief</a:t>
            </a:r>
          </a:p>
          <a:p>
            <a:r>
              <a:rPr lang="en-US" dirty="0" smtClean="0"/>
              <a:t>This is probably Matthew’s account that parallels Luke 4:16-30</a:t>
            </a:r>
          </a:p>
        </p:txBody>
      </p:sp>
    </p:spTree>
    <p:extLst>
      <p:ext uri="{BB962C8B-B14F-4D97-AF65-F5344CB8AC3E}">
        <p14:creationId xmlns:p14="http://schemas.microsoft.com/office/powerpoint/2010/main" val="179987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14</a:t>
            </a:r>
          </a:p>
        </p:txBody>
      </p:sp>
    </p:spTree>
    <p:extLst>
      <p:ext uri="{BB962C8B-B14F-4D97-AF65-F5344CB8AC3E}">
        <p14:creationId xmlns:p14="http://schemas.microsoft.com/office/powerpoint/2010/main" val="3949050659"/>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John the Baptizer is Killed (14:1-12)</a:t>
            </a:r>
            <a:endParaRPr lang="en-US" dirty="0"/>
          </a:p>
        </p:txBody>
      </p:sp>
      <p:sp>
        <p:nvSpPr>
          <p:cNvPr id="14" name="Content Placeholder 13"/>
          <p:cNvSpPr>
            <a:spLocks noGrp="1"/>
          </p:cNvSpPr>
          <p:nvPr>
            <p:ph idx="1"/>
          </p:nvPr>
        </p:nvSpPr>
        <p:spPr/>
        <p:txBody>
          <a:bodyPr>
            <a:noAutofit/>
          </a:bodyPr>
          <a:lstStyle/>
          <a:p>
            <a:r>
              <a:rPr lang="en-US" dirty="0" smtClean="0"/>
              <a:t>John baptized Jesus in Matthew 3</a:t>
            </a:r>
          </a:p>
          <a:p>
            <a:r>
              <a:rPr lang="en-US" dirty="0" smtClean="0"/>
              <a:t>Arrested and jailed right after that in Matthew 4:12</a:t>
            </a:r>
          </a:p>
          <a:p>
            <a:pPr lvl="1"/>
            <a:r>
              <a:rPr lang="en-US" dirty="0" smtClean="0"/>
              <a:t>Matthew doesn’t say in Chapter 4, but we learn here that Herod Antipas had John arrested for condemning his marriage to Herodias</a:t>
            </a:r>
          </a:p>
          <a:p>
            <a:pPr lvl="1"/>
            <a:r>
              <a:rPr lang="en-US" dirty="0" smtClean="0"/>
              <a:t>Herodias had divorced herself from Herod’s half-brother, Herod II (also called Philip) to marry Herod Antipas</a:t>
            </a:r>
          </a:p>
          <a:p>
            <a:r>
              <a:rPr lang="en-US" dirty="0" smtClean="0"/>
              <a:t>John sends his disciples to ask Jesus if He is the Christ in Matthew 11</a:t>
            </a:r>
          </a:p>
          <a:p>
            <a:r>
              <a:rPr lang="en-US" dirty="0" smtClean="0"/>
              <a:t>Now, John is killed by Herod </a:t>
            </a:r>
            <a:r>
              <a:rPr lang="en-US" dirty="0" err="1" smtClean="0"/>
              <a:t>Anitpas</a:t>
            </a:r>
            <a:endParaRPr lang="en-US" dirty="0" smtClean="0"/>
          </a:p>
          <a:p>
            <a:pPr lvl="1"/>
            <a:r>
              <a:rPr lang="en-US" dirty="0" smtClean="0"/>
              <a:t>Son of Herod the Great, that killed all the children in Bethlehem and its vicinity when Jesus was born</a:t>
            </a:r>
          </a:p>
          <a:p>
            <a:pPr lvl="1"/>
            <a:r>
              <a:rPr lang="en-US" dirty="0" smtClean="0"/>
              <a:t>Herodias’s daughter dances for Antipas during his birthday</a:t>
            </a:r>
          </a:p>
          <a:p>
            <a:pPr lvl="1"/>
            <a:r>
              <a:rPr lang="en-US" dirty="0" smtClean="0"/>
              <a:t>He’s so pleased by it that he promises her anything; she asks for John’s head on a platter</a:t>
            </a:r>
          </a:p>
        </p:txBody>
      </p:sp>
    </p:spTree>
    <p:extLst>
      <p:ext uri="{BB962C8B-B14F-4D97-AF65-F5344CB8AC3E}">
        <p14:creationId xmlns:p14="http://schemas.microsoft.com/office/powerpoint/2010/main" val="358449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John the Baptizer is Killed (14:1-12)</a:t>
            </a:r>
            <a:endParaRPr lang="en-US" dirty="0"/>
          </a:p>
        </p:txBody>
      </p:sp>
      <p:sp>
        <p:nvSpPr>
          <p:cNvPr id="14" name="Content Placeholder 13"/>
          <p:cNvSpPr>
            <a:spLocks noGrp="1"/>
          </p:cNvSpPr>
          <p:nvPr>
            <p:ph idx="1"/>
          </p:nvPr>
        </p:nvSpPr>
        <p:spPr/>
        <p:txBody>
          <a:bodyPr>
            <a:normAutofit/>
          </a:bodyPr>
          <a:lstStyle/>
          <a:p>
            <a:r>
              <a:rPr lang="en-US" dirty="0" smtClean="0"/>
              <a:t>Herod believed that John had been raised from the dead and could do miracles</a:t>
            </a:r>
          </a:p>
          <a:p>
            <a:r>
              <a:rPr lang="en-US" dirty="0" smtClean="0"/>
              <a:t>Herod arrests him but doesn’t kill him for fear the people will revolt</a:t>
            </a:r>
          </a:p>
          <a:p>
            <a:pPr lvl="1"/>
            <a:r>
              <a:rPr lang="en-US" dirty="0" smtClean="0"/>
              <a:t>They regarded John as a prophet</a:t>
            </a:r>
          </a:p>
          <a:p>
            <a:r>
              <a:rPr lang="en-US" dirty="0" smtClean="0"/>
              <a:t>After John is beheaded, his disciples claim his body and bury it</a:t>
            </a:r>
          </a:p>
          <a:p>
            <a:r>
              <a:rPr lang="en-US" dirty="0" smtClean="0"/>
              <a:t>They then went to report his death to Jesus</a:t>
            </a:r>
          </a:p>
          <a:p>
            <a:r>
              <a:rPr lang="en-US" dirty="0" smtClean="0"/>
              <a:t>Note that John wasn’t killed over a misunderstanding</a:t>
            </a:r>
          </a:p>
          <a:p>
            <a:r>
              <a:rPr lang="en-US" dirty="0" smtClean="0"/>
              <a:t>He was killed because his message that Herod and Herodias were unlawfully married was heard loud and clear, and Herodias didn’t like it</a:t>
            </a:r>
          </a:p>
          <a:p>
            <a:endParaRPr lang="en-US" dirty="0" smtClean="0"/>
          </a:p>
        </p:txBody>
      </p:sp>
    </p:spTree>
    <p:extLst>
      <p:ext uri="{BB962C8B-B14F-4D97-AF65-F5344CB8AC3E}">
        <p14:creationId xmlns:p14="http://schemas.microsoft.com/office/powerpoint/2010/main" val="2342253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Feeding the 5,000 (14:13-21)</a:t>
            </a:r>
            <a:endParaRPr lang="en-US" dirty="0"/>
          </a:p>
        </p:txBody>
      </p:sp>
      <p:sp>
        <p:nvSpPr>
          <p:cNvPr id="14" name="Content Placeholder 13"/>
          <p:cNvSpPr>
            <a:spLocks noGrp="1"/>
          </p:cNvSpPr>
          <p:nvPr>
            <p:ph idx="1"/>
          </p:nvPr>
        </p:nvSpPr>
        <p:spPr/>
        <p:txBody>
          <a:bodyPr>
            <a:normAutofit/>
          </a:bodyPr>
          <a:lstStyle/>
          <a:p>
            <a:r>
              <a:rPr lang="en-US" dirty="0" smtClean="0"/>
              <a:t>When He hears about John, Jesus moves to a secluded place by Himself</a:t>
            </a:r>
          </a:p>
          <a:p>
            <a:r>
              <a:rPr lang="en-US" dirty="0" smtClean="0"/>
              <a:t>The people find Him anyway, and He feels compassion for them and starts to miraculously heal them</a:t>
            </a:r>
          </a:p>
          <a:p>
            <a:r>
              <a:rPr lang="en-US" dirty="0" smtClean="0"/>
              <a:t>Evening comes and they are in the middle of nowhere</a:t>
            </a:r>
          </a:p>
          <a:p>
            <a:r>
              <a:rPr lang="en-US" dirty="0" smtClean="0"/>
              <a:t>It’s well passed dinnertime, so the disciples tell Jesus to send them away to buy food for themselves</a:t>
            </a:r>
          </a:p>
          <a:p>
            <a:r>
              <a:rPr lang="en-US" dirty="0" smtClean="0"/>
              <a:t>Jesus tells them to give the people something to eat</a:t>
            </a:r>
          </a:p>
          <a:p>
            <a:pPr lvl="1"/>
            <a:r>
              <a:rPr lang="en-US" dirty="0" smtClean="0"/>
              <a:t>He knows they don’t have enough food to feed the crowd</a:t>
            </a:r>
          </a:p>
          <a:p>
            <a:pPr lvl="1"/>
            <a:r>
              <a:rPr lang="en-US" dirty="0" smtClean="0"/>
              <a:t>This is a test for the disciples, and they fail spectacularly</a:t>
            </a:r>
          </a:p>
          <a:p>
            <a:r>
              <a:rPr lang="en-US" dirty="0" smtClean="0"/>
              <a:t>They say we don’t have anything but 5 loaves of bread and 2 fish</a:t>
            </a:r>
          </a:p>
        </p:txBody>
      </p:sp>
    </p:spTree>
    <p:extLst>
      <p:ext uri="{BB962C8B-B14F-4D97-AF65-F5344CB8AC3E}">
        <p14:creationId xmlns:p14="http://schemas.microsoft.com/office/powerpoint/2010/main" val="144877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Feeding the 5,000 (14:13-21)</a:t>
            </a:r>
            <a:endParaRPr lang="en-US" dirty="0"/>
          </a:p>
        </p:txBody>
      </p:sp>
      <p:sp>
        <p:nvSpPr>
          <p:cNvPr id="14" name="Content Placeholder 13"/>
          <p:cNvSpPr>
            <a:spLocks noGrp="1"/>
          </p:cNvSpPr>
          <p:nvPr>
            <p:ph idx="1"/>
          </p:nvPr>
        </p:nvSpPr>
        <p:spPr/>
        <p:txBody>
          <a:bodyPr>
            <a:normAutofit/>
          </a:bodyPr>
          <a:lstStyle/>
          <a:p>
            <a:r>
              <a:rPr lang="en-US" dirty="0" smtClean="0"/>
              <a:t>He blesses the food and tells his disciples to distribute it</a:t>
            </a:r>
          </a:p>
          <a:p>
            <a:r>
              <a:rPr lang="en-US" dirty="0" smtClean="0"/>
              <a:t>Everyone ate all they wanted and there were 12 baskets of food left over</a:t>
            </a:r>
          </a:p>
          <a:p>
            <a:r>
              <a:rPr lang="en-US" dirty="0" smtClean="0"/>
              <a:t>There were 5,000 men who ate</a:t>
            </a:r>
          </a:p>
          <a:p>
            <a:pPr lvl="1"/>
            <a:r>
              <a:rPr lang="en-US" dirty="0" smtClean="0"/>
              <a:t>Total amount probably between 10,000 and 15,000 people</a:t>
            </a:r>
          </a:p>
          <a:p>
            <a:r>
              <a:rPr lang="en-US" dirty="0" smtClean="0"/>
              <a:t>This is our first picture that Jesus is the bread that satisfies</a:t>
            </a:r>
          </a:p>
          <a:p>
            <a:pPr lvl="1"/>
            <a:r>
              <a:rPr lang="en-US" dirty="0" smtClean="0"/>
              <a:t>People think they have to leave Jesus to be satisfied; to get what we want or need</a:t>
            </a:r>
          </a:p>
          <a:p>
            <a:r>
              <a:rPr lang="en-US" dirty="0" smtClean="0"/>
              <a:t>Not only does Jesus provide for His followers, but He gives abundantly beyond what they need</a:t>
            </a:r>
          </a:p>
        </p:txBody>
      </p:sp>
    </p:spTree>
    <p:extLst>
      <p:ext uri="{BB962C8B-B14F-4D97-AF65-F5344CB8AC3E}">
        <p14:creationId xmlns:p14="http://schemas.microsoft.com/office/powerpoint/2010/main" val="6855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Walking on the Water (14:22-33)</a:t>
            </a:r>
            <a:endParaRPr lang="en-US" dirty="0"/>
          </a:p>
        </p:txBody>
      </p:sp>
      <p:sp>
        <p:nvSpPr>
          <p:cNvPr id="14" name="Content Placeholder 13"/>
          <p:cNvSpPr>
            <a:spLocks noGrp="1"/>
          </p:cNvSpPr>
          <p:nvPr>
            <p:ph idx="1"/>
          </p:nvPr>
        </p:nvSpPr>
        <p:spPr/>
        <p:txBody>
          <a:bodyPr>
            <a:normAutofit/>
          </a:bodyPr>
          <a:lstStyle/>
          <a:p>
            <a:r>
              <a:rPr lang="en-US" dirty="0" smtClean="0"/>
              <a:t>Jesus immediately makes His disciples get in the boat to go to the other side of the Sea of Galilee while He dismisses the crowds</a:t>
            </a:r>
          </a:p>
          <a:p>
            <a:r>
              <a:rPr lang="en-US" dirty="0" smtClean="0"/>
              <a:t>They start out (remember, it’s after 6 p.m. now and pretty dark) while He goes up on the mountain to pray</a:t>
            </a:r>
          </a:p>
          <a:p>
            <a:r>
              <a:rPr lang="en-US" dirty="0" smtClean="0"/>
              <a:t>Early in the morning, somewhere around 3 a.m., the disciples are struggling against a contrary sea and Jesus comes toward them walking on the water</a:t>
            </a:r>
          </a:p>
          <a:p>
            <a:pPr lvl="1"/>
            <a:r>
              <a:rPr lang="en-US" dirty="0" smtClean="0"/>
              <a:t>Mark 6:48 says that He intended to pass them by as they struggled in the boat</a:t>
            </a:r>
          </a:p>
          <a:p>
            <a:r>
              <a:rPr lang="en-US" dirty="0" smtClean="0"/>
              <a:t>They see Him, though, and are frightened because they think He’s a ghost</a:t>
            </a:r>
          </a:p>
          <a:p>
            <a:r>
              <a:rPr lang="en-US" dirty="0" smtClean="0"/>
              <a:t>He says, “Take courage; it’s me.”</a:t>
            </a:r>
          </a:p>
          <a:p>
            <a:endParaRPr lang="en-US" dirty="0" smtClean="0"/>
          </a:p>
          <a:p>
            <a:endParaRPr lang="en-US" dirty="0" smtClean="0"/>
          </a:p>
        </p:txBody>
      </p:sp>
    </p:spTree>
    <p:extLst>
      <p:ext uri="{BB962C8B-B14F-4D97-AF65-F5344CB8AC3E}">
        <p14:creationId xmlns:p14="http://schemas.microsoft.com/office/powerpoint/2010/main" val="218138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Walking on the Water (14:22-33)</a:t>
            </a:r>
            <a:endParaRPr lang="en-US" dirty="0"/>
          </a:p>
        </p:txBody>
      </p:sp>
      <p:sp>
        <p:nvSpPr>
          <p:cNvPr id="14" name="Content Placeholder 13"/>
          <p:cNvSpPr>
            <a:spLocks noGrp="1"/>
          </p:cNvSpPr>
          <p:nvPr>
            <p:ph idx="1"/>
          </p:nvPr>
        </p:nvSpPr>
        <p:spPr/>
        <p:txBody>
          <a:bodyPr>
            <a:noAutofit/>
          </a:bodyPr>
          <a:lstStyle/>
          <a:p>
            <a:r>
              <a:rPr lang="en-US" dirty="0" smtClean="0"/>
              <a:t>Peter wants proof, so he tells Jesus to command him to come out of the boat and walk to Him on the water</a:t>
            </a:r>
          </a:p>
          <a:p>
            <a:pPr lvl="1"/>
            <a:r>
              <a:rPr lang="en-US" dirty="0" smtClean="0"/>
              <a:t>That is a courageous and bold request!</a:t>
            </a:r>
          </a:p>
          <a:p>
            <a:pPr lvl="1"/>
            <a:r>
              <a:rPr lang="en-US" dirty="0" smtClean="0"/>
              <a:t>It’s also a faith-filled request</a:t>
            </a:r>
          </a:p>
          <a:p>
            <a:r>
              <a:rPr lang="en-US" dirty="0" smtClean="0"/>
              <a:t>Jesus says, “Come!”</a:t>
            </a:r>
          </a:p>
          <a:p>
            <a:pPr lvl="1"/>
            <a:r>
              <a:rPr lang="en-US" dirty="0" smtClean="0"/>
              <a:t>Would you have the faith to step out of that boat?</a:t>
            </a:r>
          </a:p>
          <a:p>
            <a:pPr lvl="1"/>
            <a:r>
              <a:rPr lang="en-US" dirty="0"/>
              <a:t>It’s the middle of the night, the waves are high, the weather’s not great, and Jesus could be a ghost</a:t>
            </a:r>
          </a:p>
          <a:p>
            <a:r>
              <a:rPr lang="en-US" dirty="0" smtClean="0"/>
              <a:t>So Peter does! He walks on water towards Jesus!</a:t>
            </a:r>
          </a:p>
          <a:p>
            <a:r>
              <a:rPr lang="en-US" dirty="0" smtClean="0"/>
              <a:t>But then he sees the wind and the waves and starts to sink</a:t>
            </a:r>
          </a:p>
          <a:p>
            <a:pPr lvl="1"/>
            <a:r>
              <a:rPr lang="en-US" dirty="0" smtClean="0"/>
              <a:t>Calls out, “Lord, save me!”</a:t>
            </a:r>
          </a:p>
          <a:p>
            <a:r>
              <a:rPr lang="en-US" dirty="0" smtClean="0"/>
              <a:t>Jesus grabs him and says, “Why did you doubt?”</a:t>
            </a:r>
          </a:p>
          <a:p>
            <a:endParaRPr lang="en-US" dirty="0" smtClean="0"/>
          </a:p>
          <a:p>
            <a:endParaRPr lang="en-US" dirty="0" smtClean="0"/>
          </a:p>
        </p:txBody>
      </p:sp>
    </p:spTree>
    <p:extLst>
      <p:ext uri="{BB962C8B-B14F-4D97-AF65-F5344CB8AC3E}">
        <p14:creationId xmlns:p14="http://schemas.microsoft.com/office/powerpoint/2010/main" val="399857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Baptism of </a:t>
            </a:r>
            <a:r>
              <a:rPr lang="en-US" dirty="0" smtClean="0"/>
              <a:t>Jesus (Matthew </a:t>
            </a:r>
            <a:r>
              <a:rPr lang="en-US" dirty="0"/>
              <a:t>3:13-17)</a:t>
            </a:r>
          </a:p>
        </p:txBody>
      </p:sp>
      <p:sp>
        <p:nvSpPr>
          <p:cNvPr id="3" name="Content Placeholder 2"/>
          <p:cNvSpPr>
            <a:spLocks noGrp="1"/>
          </p:cNvSpPr>
          <p:nvPr>
            <p:ph idx="1"/>
          </p:nvPr>
        </p:nvSpPr>
        <p:spPr/>
        <p:txBody>
          <a:bodyPr>
            <a:normAutofit/>
          </a:bodyPr>
          <a:lstStyle/>
          <a:p>
            <a:r>
              <a:rPr lang="en-US" dirty="0" smtClean="0"/>
              <a:t>Jesus comes to John to be baptized</a:t>
            </a:r>
          </a:p>
          <a:p>
            <a:r>
              <a:rPr lang="en-US" dirty="0" smtClean="0"/>
              <a:t>John goes, “I need to be baptized by you, and you come to me?”</a:t>
            </a:r>
          </a:p>
          <a:p>
            <a:pPr lvl="1"/>
            <a:r>
              <a:rPr lang="en-US" dirty="0" smtClean="0"/>
              <a:t>Not unlike Peter 3ish years later when Jesus washes their feet in the Upper Room and Peter says, “No way that’s </a:t>
            </a:r>
            <a:r>
              <a:rPr lang="en-US" dirty="0" err="1" smtClean="0"/>
              <a:t>gonna</a:t>
            </a:r>
            <a:r>
              <a:rPr lang="en-US" dirty="0" smtClean="0"/>
              <a:t> happen!” (John 13:5-11)</a:t>
            </a:r>
          </a:p>
          <a:p>
            <a:pPr lvl="1"/>
            <a:r>
              <a:rPr lang="en-US" dirty="0" smtClean="0"/>
              <a:t>John understands that Jesus is greater and he’s unworthy to remove his sandals</a:t>
            </a:r>
          </a:p>
          <a:p>
            <a:r>
              <a:rPr lang="en-US" dirty="0" smtClean="0"/>
              <a:t>Jesus gives John that “win”, but also says, “Do it just this time to fulfill all righteousness”</a:t>
            </a:r>
          </a:p>
          <a:p>
            <a:pPr lvl="1"/>
            <a:r>
              <a:rPr lang="en-US" dirty="0" smtClean="0"/>
              <a:t>This isn’t Jesus saying that He needs to be baptized for forgiveness, but rather that it needs to be done to establish God’s order and path</a:t>
            </a:r>
          </a:p>
          <a:p>
            <a:pPr lvl="2"/>
            <a:r>
              <a:rPr lang="en-US" dirty="0" smtClean="0"/>
              <a:t>Isaiah 9:6-7</a:t>
            </a:r>
          </a:p>
          <a:p>
            <a:pPr lvl="1"/>
            <a:r>
              <a:rPr lang="en-US" dirty="0" smtClean="0"/>
              <a:t>Jesus is essentially telling John that this is the beginning of His kingship; His rule and the fulfilling of God’s plan</a:t>
            </a:r>
          </a:p>
          <a:p>
            <a:endParaRPr lang="en-US" dirty="0"/>
          </a:p>
        </p:txBody>
      </p:sp>
    </p:spTree>
    <p:extLst>
      <p:ext uri="{BB962C8B-B14F-4D97-AF65-F5344CB8AC3E}">
        <p14:creationId xmlns:p14="http://schemas.microsoft.com/office/powerpoint/2010/main" val="1094432769"/>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Walking on the Water (14:22-33)</a:t>
            </a:r>
            <a:endParaRPr lang="en-US" dirty="0"/>
          </a:p>
        </p:txBody>
      </p:sp>
      <p:sp>
        <p:nvSpPr>
          <p:cNvPr id="14" name="Content Placeholder 13"/>
          <p:cNvSpPr>
            <a:spLocks noGrp="1"/>
          </p:cNvSpPr>
          <p:nvPr>
            <p:ph idx="1"/>
          </p:nvPr>
        </p:nvSpPr>
        <p:spPr/>
        <p:txBody>
          <a:bodyPr>
            <a:noAutofit/>
          </a:bodyPr>
          <a:lstStyle/>
          <a:p>
            <a:r>
              <a:rPr lang="en-US" dirty="0" smtClean="0"/>
              <a:t>Why did Peter doubt?</a:t>
            </a:r>
          </a:p>
          <a:p>
            <a:pPr lvl="1"/>
            <a:r>
              <a:rPr lang="en-US" dirty="0" smtClean="0"/>
              <a:t>Peter doubted because of what he saw – the wind and waves, the situation he found himself in</a:t>
            </a:r>
          </a:p>
          <a:p>
            <a:pPr lvl="1"/>
            <a:r>
              <a:rPr lang="en-US" dirty="0" smtClean="0"/>
              <a:t>He doubted that Jesus would save him, or keep him from sinking, or help him</a:t>
            </a:r>
          </a:p>
          <a:p>
            <a:r>
              <a:rPr lang="en-US" dirty="0" smtClean="0"/>
              <a:t>Time for Jesus to do some teaching</a:t>
            </a:r>
          </a:p>
          <a:p>
            <a:r>
              <a:rPr lang="en-US" dirty="0" smtClean="0"/>
              <a:t>In verse 32, after they get back in the boat, the wind stops</a:t>
            </a:r>
          </a:p>
          <a:p>
            <a:r>
              <a:rPr lang="en-US" dirty="0" smtClean="0"/>
              <a:t>They worship Him, clearly attributing the calming of the wind to Him</a:t>
            </a:r>
          </a:p>
          <a:p>
            <a:r>
              <a:rPr lang="en-US" dirty="0" smtClean="0"/>
              <a:t>Jesus is in full control of the situation at all times</a:t>
            </a:r>
          </a:p>
          <a:p>
            <a:r>
              <a:rPr lang="en-US" dirty="0" smtClean="0"/>
              <a:t>Trust in Jesus all the time, no matter what is happening in your life because He is in control</a:t>
            </a:r>
          </a:p>
          <a:p>
            <a:endParaRPr lang="en-US" dirty="0" smtClean="0"/>
          </a:p>
          <a:p>
            <a:endParaRPr lang="en-US" dirty="0" smtClean="0"/>
          </a:p>
        </p:txBody>
      </p:sp>
    </p:spTree>
    <p:extLst>
      <p:ext uri="{BB962C8B-B14F-4D97-AF65-F5344CB8AC3E}">
        <p14:creationId xmlns:p14="http://schemas.microsoft.com/office/powerpoint/2010/main" val="307332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More healing (14:34-36)</a:t>
            </a:r>
            <a:endParaRPr lang="en-US" dirty="0"/>
          </a:p>
        </p:txBody>
      </p:sp>
      <p:sp>
        <p:nvSpPr>
          <p:cNvPr id="14" name="Content Placeholder 13"/>
          <p:cNvSpPr>
            <a:spLocks noGrp="1"/>
          </p:cNvSpPr>
          <p:nvPr>
            <p:ph idx="1"/>
          </p:nvPr>
        </p:nvSpPr>
        <p:spPr/>
        <p:txBody>
          <a:bodyPr>
            <a:noAutofit/>
          </a:bodyPr>
          <a:lstStyle/>
          <a:p>
            <a:r>
              <a:rPr lang="en-US" dirty="0" smtClean="0"/>
              <a:t>When they get to the other side, the people there recognize Him and spread the word to bring their sick for healing</a:t>
            </a:r>
          </a:p>
          <a:p>
            <a:r>
              <a:rPr lang="en-US" dirty="0" smtClean="0"/>
              <a:t>Jesus heals them</a:t>
            </a:r>
          </a:p>
          <a:p>
            <a:pPr lvl="1"/>
            <a:r>
              <a:rPr lang="en-US" dirty="0" smtClean="0"/>
              <a:t>They plead with Him to touch the hem of His cloak</a:t>
            </a:r>
          </a:p>
          <a:p>
            <a:pPr lvl="1"/>
            <a:r>
              <a:rPr lang="en-US" dirty="0" smtClean="0"/>
              <a:t>He allows it and they are healed</a:t>
            </a:r>
          </a:p>
          <a:p>
            <a:r>
              <a:rPr lang="en-US" dirty="0" smtClean="0"/>
              <a:t>We must recognize Jesus as the Son of God</a:t>
            </a:r>
          </a:p>
          <a:p>
            <a:pPr lvl="1"/>
            <a:r>
              <a:rPr lang="en-US" dirty="0" smtClean="0"/>
              <a:t>He can provide for us, satisfy us, give more abundantly than we need</a:t>
            </a:r>
          </a:p>
          <a:p>
            <a:pPr lvl="1"/>
            <a:r>
              <a:rPr lang="en-US" dirty="0" smtClean="0"/>
              <a:t>He can calm the storms around us</a:t>
            </a:r>
          </a:p>
          <a:p>
            <a:pPr lvl="1"/>
            <a:r>
              <a:rPr lang="en-US" dirty="0" smtClean="0"/>
              <a:t>He can heal us</a:t>
            </a:r>
          </a:p>
          <a:p>
            <a:pPr lvl="1"/>
            <a:r>
              <a:rPr lang="en-US" dirty="0" smtClean="0"/>
              <a:t>We </a:t>
            </a:r>
            <a:r>
              <a:rPr lang="en-US" smtClean="0"/>
              <a:t>can trust Him with our lives</a:t>
            </a:r>
            <a:endParaRPr lang="en-US" dirty="0" smtClean="0"/>
          </a:p>
          <a:p>
            <a:endParaRPr lang="en-US" dirty="0" smtClean="0"/>
          </a:p>
          <a:p>
            <a:endParaRPr lang="en-US" dirty="0" smtClean="0"/>
          </a:p>
        </p:txBody>
      </p:sp>
    </p:spTree>
    <p:extLst>
      <p:ext uri="{BB962C8B-B14F-4D97-AF65-F5344CB8AC3E}">
        <p14:creationId xmlns:p14="http://schemas.microsoft.com/office/powerpoint/2010/main" val="3324689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15</a:t>
            </a:r>
          </a:p>
        </p:txBody>
      </p:sp>
    </p:spTree>
    <p:extLst>
      <p:ext uri="{BB962C8B-B14F-4D97-AF65-F5344CB8AC3E}">
        <p14:creationId xmlns:p14="http://schemas.microsoft.com/office/powerpoint/2010/main" val="1871456565"/>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Invalidating the Word of God (15:1-9)</a:t>
            </a:r>
            <a:endParaRPr lang="en-US" dirty="0"/>
          </a:p>
        </p:txBody>
      </p:sp>
      <p:sp>
        <p:nvSpPr>
          <p:cNvPr id="14" name="Content Placeholder 13"/>
          <p:cNvSpPr>
            <a:spLocks noGrp="1"/>
          </p:cNvSpPr>
          <p:nvPr>
            <p:ph idx="1"/>
          </p:nvPr>
        </p:nvSpPr>
        <p:spPr/>
        <p:txBody>
          <a:bodyPr>
            <a:noAutofit/>
          </a:bodyPr>
          <a:lstStyle/>
          <a:p>
            <a:r>
              <a:rPr lang="en-US" dirty="0" smtClean="0"/>
              <a:t>Jesus is in the Galilee area, yet some scribes and Pharisees from Jerusalem come to ask Him a question</a:t>
            </a:r>
          </a:p>
          <a:p>
            <a:pPr lvl="1"/>
            <a:r>
              <a:rPr lang="en-US" dirty="0" smtClean="0"/>
              <a:t>This is around a 95 mile trip from Jerusalem if you don’t go through Samaria</a:t>
            </a:r>
          </a:p>
          <a:p>
            <a:pPr lvl="1"/>
            <a:r>
              <a:rPr lang="en-US" dirty="0" smtClean="0"/>
              <a:t>FOR A QUESTION!</a:t>
            </a:r>
          </a:p>
          <a:p>
            <a:pPr lvl="1"/>
            <a:r>
              <a:rPr lang="en-US" dirty="0" smtClean="0"/>
              <a:t>They’ve traveled this far to try and challenge Jesus</a:t>
            </a:r>
          </a:p>
          <a:p>
            <a:r>
              <a:rPr lang="en-US" dirty="0" smtClean="0"/>
              <a:t>They ask, “Why do your disciples break the traditions of the elders?”</a:t>
            </a:r>
          </a:p>
          <a:p>
            <a:pPr lvl="1"/>
            <a:r>
              <a:rPr lang="en-US" dirty="0" smtClean="0"/>
              <a:t>They acknowledge that these are traditions passed down by the Jews of old in regard to washing hands before they eat bread</a:t>
            </a:r>
          </a:p>
          <a:p>
            <a:pPr lvl="1"/>
            <a:r>
              <a:rPr lang="en-US" dirty="0" smtClean="0"/>
              <a:t>The Law required that priests ceremonially wash their hands before making sacrifices for the people</a:t>
            </a:r>
          </a:p>
          <a:p>
            <a:pPr lvl="1"/>
            <a:r>
              <a:rPr lang="en-US" dirty="0"/>
              <a:t>T</a:t>
            </a:r>
            <a:r>
              <a:rPr lang="en-US" dirty="0" smtClean="0"/>
              <a:t>here’s nothing in the Law about “normal people” washing before eating food</a:t>
            </a:r>
          </a:p>
          <a:p>
            <a:pPr lvl="1"/>
            <a:r>
              <a:rPr lang="en-US" dirty="0" smtClean="0"/>
              <a:t>The Jews of old probably bound this instruction to the priests on everyone</a:t>
            </a:r>
          </a:p>
        </p:txBody>
      </p:sp>
    </p:spTree>
    <p:extLst>
      <p:ext uri="{BB962C8B-B14F-4D97-AF65-F5344CB8AC3E}">
        <p14:creationId xmlns:p14="http://schemas.microsoft.com/office/powerpoint/2010/main" val="191201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Invalidating the Word of God (15:1-9)</a:t>
            </a:r>
            <a:endParaRPr lang="en-US" dirty="0"/>
          </a:p>
        </p:txBody>
      </p:sp>
      <p:sp>
        <p:nvSpPr>
          <p:cNvPr id="14" name="Content Placeholder 13"/>
          <p:cNvSpPr>
            <a:spLocks noGrp="1"/>
          </p:cNvSpPr>
          <p:nvPr>
            <p:ph idx="1"/>
          </p:nvPr>
        </p:nvSpPr>
        <p:spPr/>
        <p:txBody>
          <a:bodyPr>
            <a:noAutofit/>
          </a:bodyPr>
          <a:lstStyle/>
          <a:p>
            <a:r>
              <a:rPr lang="en-US" dirty="0" smtClean="0"/>
              <a:t>It’s not a bad idea to wash your hands before you eat, right?</a:t>
            </a:r>
          </a:p>
          <a:p>
            <a:pPr lvl="1"/>
            <a:r>
              <a:rPr lang="en-US" dirty="0" smtClean="0"/>
              <a:t>We know now that it helps curb the spread of disease, which they didn’t know then</a:t>
            </a:r>
          </a:p>
          <a:p>
            <a:r>
              <a:rPr lang="en-US" dirty="0" smtClean="0"/>
              <a:t>But it wasn’t the Law!</a:t>
            </a:r>
          </a:p>
          <a:p>
            <a:pPr lvl="1"/>
            <a:r>
              <a:rPr lang="en-US" dirty="0" smtClean="0"/>
              <a:t>We do the same thing today, taking things told to a specific group of people and making it apply to everyone</a:t>
            </a:r>
          </a:p>
          <a:p>
            <a:pPr lvl="1"/>
            <a:r>
              <a:rPr lang="en-US" dirty="0" smtClean="0"/>
              <a:t>This is binding something that God didn’t bind</a:t>
            </a:r>
          </a:p>
          <a:p>
            <a:pPr lvl="1"/>
            <a:r>
              <a:rPr lang="en-US" dirty="0" smtClean="0"/>
              <a:t>Same thing the Jews tried to do to Gentile converts, culminating in Acts 15</a:t>
            </a:r>
          </a:p>
          <a:p>
            <a:r>
              <a:rPr lang="en-US" dirty="0" smtClean="0"/>
              <a:t>Look at Jesus’s response</a:t>
            </a:r>
          </a:p>
          <a:p>
            <a:r>
              <a:rPr lang="en-US" dirty="0" smtClean="0"/>
              <a:t>He doesn’t answer the question directly, but instead essentially says, “Why are you breaking God’s actual Law for the sake of your traditions?”</a:t>
            </a:r>
          </a:p>
        </p:txBody>
      </p:sp>
    </p:spTree>
    <p:extLst>
      <p:ext uri="{BB962C8B-B14F-4D97-AF65-F5344CB8AC3E}">
        <p14:creationId xmlns:p14="http://schemas.microsoft.com/office/powerpoint/2010/main" val="237499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Invalidating the Word of God (15:1-9)</a:t>
            </a:r>
            <a:endParaRPr lang="en-US" dirty="0"/>
          </a:p>
        </p:txBody>
      </p:sp>
      <p:sp>
        <p:nvSpPr>
          <p:cNvPr id="14" name="Content Placeholder 13"/>
          <p:cNvSpPr>
            <a:spLocks noGrp="1"/>
          </p:cNvSpPr>
          <p:nvPr>
            <p:ph idx="1"/>
          </p:nvPr>
        </p:nvSpPr>
        <p:spPr/>
        <p:txBody>
          <a:bodyPr>
            <a:noAutofit/>
          </a:bodyPr>
          <a:lstStyle/>
          <a:p>
            <a:r>
              <a:rPr lang="en-US" dirty="0" smtClean="0"/>
              <a:t>The Pharisees had created a tradition that they could dedicate their money to the temple contribution so they didn’t have to take care of their parents financially</a:t>
            </a:r>
          </a:p>
          <a:p>
            <a:pPr lvl="1"/>
            <a:r>
              <a:rPr lang="en-US" dirty="0" smtClean="0"/>
              <a:t>Do you think they really did this or just said they were going to?</a:t>
            </a:r>
          </a:p>
          <a:p>
            <a:r>
              <a:rPr lang="en-US" dirty="0" smtClean="0"/>
              <a:t>This, Jesus says, contradicts God’s Law to honor your parents</a:t>
            </a:r>
          </a:p>
          <a:p>
            <a:r>
              <a:rPr lang="en-US" dirty="0" smtClean="0"/>
              <a:t>He then says they’re acting like hypocrites, just like the Jews of old did in the days of Isaiah, and then quotes Isaiah 29:13</a:t>
            </a:r>
          </a:p>
          <a:p>
            <a:r>
              <a:rPr lang="en-US" dirty="0" smtClean="0"/>
              <a:t>Worship with the wrong heart is worthless and a waste of time</a:t>
            </a:r>
          </a:p>
          <a:p>
            <a:pPr lvl="1"/>
            <a:r>
              <a:rPr lang="en-US" dirty="0" smtClean="0"/>
              <a:t>The Pharisees have made laws out of their own human rules</a:t>
            </a:r>
          </a:p>
          <a:p>
            <a:r>
              <a:rPr lang="en-US" dirty="0" smtClean="0"/>
              <a:t>Jesus’s real accusation against them (vs. 6) is that they’ve invalidated the Word of God</a:t>
            </a:r>
          </a:p>
          <a:p>
            <a:endParaRPr lang="en-US" dirty="0" smtClean="0"/>
          </a:p>
        </p:txBody>
      </p:sp>
    </p:spTree>
    <p:extLst>
      <p:ext uri="{BB962C8B-B14F-4D97-AF65-F5344CB8AC3E}">
        <p14:creationId xmlns:p14="http://schemas.microsoft.com/office/powerpoint/2010/main" val="377134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Invalidating the Word of God (15:1-9)</a:t>
            </a:r>
            <a:endParaRPr lang="en-US" dirty="0"/>
          </a:p>
        </p:txBody>
      </p:sp>
      <p:sp>
        <p:nvSpPr>
          <p:cNvPr id="14" name="Content Placeholder 13"/>
          <p:cNvSpPr>
            <a:spLocks noGrp="1"/>
          </p:cNvSpPr>
          <p:nvPr>
            <p:ph idx="1"/>
          </p:nvPr>
        </p:nvSpPr>
        <p:spPr/>
        <p:txBody>
          <a:bodyPr>
            <a:noAutofit/>
          </a:bodyPr>
          <a:lstStyle/>
          <a:p>
            <a:r>
              <a:rPr lang="en-US" dirty="0" smtClean="0"/>
              <a:t>Why is that such a big deal?</a:t>
            </a:r>
          </a:p>
          <a:p>
            <a:pPr lvl="1"/>
            <a:r>
              <a:rPr lang="en-US" dirty="0" smtClean="0"/>
              <a:t>We are setting up our own rules and making them equal to God’s rules</a:t>
            </a:r>
          </a:p>
          <a:p>
            <a:pPr lvl="1"/>
            <a:r>
              <a:rPr lang="en-US" dirty="0" smtClean="0"/>
              <a:t>We are also making rules that are contrary to God’s rules and then using those to justify why we don’t do what God wants</a:t>
            </a:r>
          </a:p>
          <a:p>
            <a:r>
              <a:rPr lang="en-US" dirty="0" smtClean="0"/>
              <a:t>We can probably come up with tons of different examples of this</a:t>
            </a:r>
          </a:p>
          <a:p>
            <a:pPr lvl="1"/>
            <a:r>
              <a:rPr lang="en-US" dirty="0" smtClean="0"/>
              <a:t>Sexual immorality is probably the biggest one</a:t>
            </a:r>
          </a:p>
          <a:p>
            <a:pPr lvl="1"/>
            <a:r>
              <a:rPr lang="en-US" dirty="0" smtClean="0"/>
              <a:t>Adultery, homosexuality, the purpose for baptism, how we are saved, etc. are others</a:t>
            </a:r>
          </a:p>
          <a:p>
            <a:endParaRPr lang="en-US" dirty="0" smtClean="0"/>
          </a:p>
        </p:txBody>
      </p:sp>
    </p:spTree>
    <p:extLst>
      <p:ext uri="{BB962C8B-B14F-4D97-AF65-F5344CB8AC3E}">
        <p14:creationId xmlns:p14="http://schemas.microsoft.com/office/powerpoint/2010/main" val="1926180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Heart of the Problem (15:10-14)</a:t>
            </a:r>
            <a:endParaRPr lang="en-US" dirty="0"/>
          </a:p>
        </p:txBody>
      </p:sp>
      <p:sp>
        <p:nvSpPr>
          <p:cNvPr id="14" name="Content Placeholder 13"/>
          <p:cNvSpPr>
            <a:spLocks noGrp="1"/>
          </p:cNvSpPr>
          <p:nvPr>
            <p:ph idx="1"/>
          </p:nvPr>
        </p:nvSpPr>
        <p:spPr/>
        <p:txBody>
          <a:bodyPr>
            <a:normAutofit/>
          </a:bodyPr>
          <a:lstStyle/>
          <a:p>
            <a:r>
              <a:rPr lang="en-US" dirty="0" smtClean="0"/>
              <a:t>Jesus calls the crowd together to make an important teaching</a:t>
            </a:r>
          </a:p>
          <a:p>
            <a:pPr lvl="1"/>
            <a:r>
              <a:rPr lang="en-US" dirty="0" smtClean="0"/>
              <a:t>It’s not what goes into the mouth, but what comes out of the mouth, that defiles a person</a:t>
            </a:r>
          </a:p>
          <a:p>
            <a:r>
              <a:rPr lang="en-US" dirty="0" smtClean="0"/>
              <a:t>The disciples come up in vs. 12 and ask if He knew that the Pharisees were offended by what Jesus said</a:t>
            </a:r>
          </a:p>
          <a:p>
            <a:pPr lvl="1"/>
            <a:r>
              <a:rPr lang="en-US" dirty="0" smtClean="0"/>
              <a:t>Notice that Jesus is unapologetic about this</a:t>
            </a:r>
          </a:p>
          <a:p>
            <a:pPr lvl="1"/>
            <a:r>
              <a:rPr lang="en-US" dirty="0" smtClean="0"/>
              <a:t>He wasn’t being offensive, but rather telling a truth the Pharisees didn’t like</a:t>
            </a:r>
          </a:p>
          <a:p>
            <a:r>
              <a:rPr lang="en-US" dirty="0" smtClean="0"/>
              <a:t>Jesus responds by saying God will uproot any plant He didn’t plant</a:t>
            </a:r>
          </a:p>
          <a:p>
            <a:pPr lvl="1"/>
            <a:r>
              <a:rPr lang="en-US" dirty="0" smtClean="0"/>
              <a:t>How? Through His word</a:t>
            </a:r>
          </a:p>
          <a:p>
            <a:pPr lvl="1"/>
            <a:r>
              <a:rPr lang="en-US" dirty="0" smtClean="0"/>
              <a:t>Jesus’s teachings are sorting people just like He said it would</a:t>
            </a:r>
          </a:p>
          <a:p>
            <a:pPr lvl="1"/>
            <a:r>
              <a:rPr lang="en-US" dirty="0" smtClean="0"/>
              <a:t>They’re offended by Jesus teaching the truth, then they aren’t planted by God</a:t>
            </a:r>
          </a:p>
          <a:p>
            <a:pPr lvl="1"/>
            <a:r>
              <a:rPr lang="en-US" dirty="0" smtClean="0"/>
              <a:t>Leave them alone or they will lead you straight into a pit</a:t>
            </a:r>
          </a:p>
        </p:txBody>
      </p:sp>
    </p:spTree>
    <p:extLst>
      <p:ext uri="{BB962C8B-B14F-4D97-AF65-F5344CB8AC3E}">
        <p14:creationId xmlns:p14="http://schemas.microsoft.com/office/powerpoint/2010/main" val="215424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Explanation (15:15-20)</a:t>
            </a:r>
            <a:endParaRPr lang="en-US" dirty="0"/>
          </a:p>
        </p:txBody>
      </p:sp>
      <p:sp>
        <p:nvSpPr>
          <p:cNvPr id="14" name="Content Placeholder 13"/>
          <p:cNvSpPr>
            <a:spLocks noGrp="1"/>
          </p:cNvSpPr>
          <p:nvPr>
            <p:ph idx="1"/>
          </p:nvPr>
        </p:nvSpPr>
        <p:spPr/>
        <p:txBody>
          <a:bodyPr>
            <a:normAutofit lnSpcReduction="10000"/>
          </a:bodyPr>
          <a:lstStyle/>
          <a:p>
            <a:r>
              <a:rPr lang="en-US" dirty="0" smtClean="0"/>
              <a:t>Peter asks for an explanation of this</a:t>
            </a:r>
          </a:p>
          <a:p>
            <a:r>
              <a:rPr lang="en-US" dirty="0" smtClean="0"/>
              <a:t>After a slight rebuff, Jesus explains</a:t>
            </a:r>
          </a:p>
          <a:p>
            <a:pPr lvl="1"/>
            <a:r>
              <a:rPr lang="en-US" dirty="0" smtClean="0"/>
              <a:t>Food is digested by the body and eliminated</a:t>
            </a:r>
          </a:p>
          <a:p>
            <a:pPr lvl="1"/>
            <a:r>
              <a:rPr lang="en-US" dirty="0" smtClean="0"/>
              <a:t>Food laws and ceremonial cleansing laws were about the need to be Holy before God</a:t>
            </a:r>
          </a:p>
          <a:p>
            <a:pPr lvl="1"/>
            <a:r>
              <a:rPr lang="en-US" dirty="0" smtClean="0"/>
              <a:t>What comes out of the mouth comes from our hearts</a:t>
            </a:r>
          </a:p>
          <a:p>
            <a:pPr lvl="1"/>
            <a:r>
              <a:rPr lang="en-US" dirty="0" smtClean="0"/>
              <a:t>Sin comes out of the heart</a:t>
            </a:r>
          </a:p>
          <a:p>
            <a:r>
              <a:rPr lang="en-US" dirty="0" smtClean="0"/>
              <a:t>Jesus has taught about the heart now on 5 occasions</a:t>
            </a:r>
          </a:p>
          <a:p>
            <a:pPr lvl="1"/>
            <a:r>
              <a:rPr lang="en-US" dirty="0" smtClean="0"/>
              <a:t>Matthew 5:8</a:t>
            </a:r>
          </a:p>
          <a:p>
            <a:pPr lvl="1"/>
            <a:r>
              <a:rPr lang="en-US" dirty="0" smtClean="0"/>
              <a:t>Matthew 6:31</a:t>
            </a:r>
          </a:p>
          <a:p>
            <a:pPr lvl="1"/>
            <a:r>
              <a:rPr lang="en-US" dirty="0" smtClean="0"/>
              <a:t>Matthew 12:34</a:t>
            </a:r>
          </a:p>
          <a:p>
            <a:pPr lvl="1"/>
            <a:r>
              <a:rPr lang="en-US" dirty="0" smtClean="0"/>
              <a:t>Matthew 13:15</a:t>
            </a:r>
          </a:p>
          <a:p>
            <a:pPr lvl="1"/>
            <a:r>
              <a:rPr lang="en-US" dirty="0" smtClean="0"/>
              <a:t>Matthew 15:18</a:t>
            </a:r>
          </a:p>
        </p:txBody>
      </p:sp>
    </p:spTree>
    <p:extLst>
      <p:ext uri="{BB962C8B-B14F-4D97-AF65-F5344CB8AC3E}">
        <p14:creationId xmlns:p14="http://schemas.microsoft.com/office/powerpoint/2010/main" val="161307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Explanation (15:15-20)</a:t>
            </a:r>
            <a:endParaRPr lang="en-US" dirty="0"/>
          </a:p>
        </p:txBody>
      </p:sp>
      <p:sp>
        <p:nvSpPr>
          <p:cNvPr id="14" name="Content Placeholder 13"/>
          <p:cNvSpPr>
            <a:spLocks noGrp="1"/>
          </p:cNvSpPr>
          <p:nvPr>
            <p:ph idx="1"/>
          </p:nvPr>
        </p:nvSpPr>
        <p:spPr/>
        <p:txBody>
          <a:bodyPr>
            <a:normAutofit/>
          </a:bodyPr>
          <a:lstStyle/>
          <a:p>
            <a:r>
              <a:rPr lang="en-US" dirty="0" smtClean="0"/>
              <a:t>Why?</a:t>
            </a:r>
          </a:p>
          <a:p>
            <a:pPr lvl="1"/>
            <a:r>
              <a:rPr lang="en-US" dirty="0" smtClean="0"/>
              <a:t>It’s easier to look righteous than be right in the heart</a:t>
            </a:r>
          </a:p>
          <a:p>
            <a:pPr lvl="1"/>
            <a:r>
              <a:rPr lang="en-US" dirty="0" smtClean="0"/>
              <a:t>It’s easier to look pure than to be pure</a:t>
            </a:r>
          </a:p>
          <a:p>
            <a:pPr lvl="1"/>
            <a:r>
              <a:rPr lang="en-US" dirty="0" smtClean="0"/>
              <a:t>It’s easier to look good than be good</a:t>
            </a:r>
          </a:p>
          <a:p>
            <a:pPr lvl="1"/>
            <a:r>
              <a:rPr lang="en-US" dirty="0" smtClean="0"/>
              <a:t>Worshipping God with the wrong heart is a waste of time!</a:t>
            </a:r>
          </a:p>
          <a:p>
            <a:pPr lvl="1"/>
            <a:r>
              <a:rPr lang="en-US" dirty="0" smtClean="0"/>
              <a:t>Doing Godly things with the wrong attitude doesn’t store up treasure in Heaven</a:t>
            </a:r>
          </a:p>
          <a:p>
            <a:r>
              <a:rPr lang="en-US" dirty="0" smtClean="0"/>
              <a:t>We allow ourselves to maintain defiled hearts while keeping the outside looking good</a:t>
            </a:r>
          </a:p>
          <a:p>
            <a:pPr lvl="1"/>
            <a:r>
              <a:rPr lang="en-US" dirty="0" smtClean="0"/>
              <a:t>White-washed sepulchers</a:t>
            </a:r>
          </a:p>
          <a:p>
            <a:r>
              <a:rPr lang="en-US" dirty="0" smtClean="0"/>
              <a:t>This is a critical obstacle to faith and having hearts that draw near to God</a:t>
            </a:r>
          </a:p>
        </p:txBody>
      </p:sp>
    </p:spTree>
    <p:extLst>
      <p:ext uri="{BB962C8B-B14F-4D97-AF65-F5344CB8AC3E}">
        <p14:creationId xmlns:p14="http://schemas.microsoft.com/office/powerpoint/2010/main" val="299233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Baptism of Jesus (Matthew 3:13-17)</a:t>
            </a:r>
          </a:p>
        </p:txBody>
      </p:sp>
      <p:sp>
        <p:nvSpPr>
          <p:cNvPr id="3" name="Content Placeholder 2"/>
          <p:cNvSpPr>
            <a:spLocks noGrp="1"/>
          </p:cNvSpPr>
          <p:nvPr>
            <p:ph idx="1"/>
          </p:nvPr>
        </p:nvSpPr>
        <p:spPr/>
        <p:txBody>
          <a:bodyPr>
            <a:normAutofit lnSpcReduction="10000"/>
          </a:bodyPr>
          <a:lstStyle/>
          <a:p>
            <a:r>
              <a:rPr lang="en-US" dirty="0" smtClean="0"/>
              <a:t>What happens next is the visible proof of what Jesus has just told John</a:t>
            </a:r>
          </a:p>
          <a:p>
            <a:pPr lvl="1"/>
            <a:r>
              <a:rPr lang="en-US" dirty="0" smtClean="0"/>
              <a:t>Vs. 16 states that as soon as Jesus has come up from the waters of baptism, the heavens opened and the Spirit of God came down upon Him as a dove</a:t>
            </a:r>
          </a:p>
          <a:p>
            <a:pPr lvl="1"/>
            <a:r>
              <a:rPr lang="en-US" dirty="0" smtClean="0"/>
              <a:t>A voice from heaven says, “This is My beloved son, in whom I am well pleased.”</a:t>
            </a:r>
          </a:p>
          <a:p>
            <a:r>
              <a:rPr lang="en-US" dirty="0" smtClean="0"/>
              <a:t>Imagine the scene</a:t>
            </a:r>
          </a:p>
          <a:p>
            <a:pPr lvl="1"/>
            <a:r>
              <a:rPr lang="en-US" dirty="0" smtClean="0"/>
              <a:t>A person repents, John baptizes them, and then the next person does the same thing; repeat and repeat – until Jesus</a:t>
            </a:r>
          </a:p>
          <a:p>
            <a:pPr lvl="1"/>
            <a:r>
              <a:rPr lang="en-US" dirty="0" smtClean="0"/>
              <a:t>When He comes up out of the water, the heavens open the Spirit comes down</a:t>
            </a:r>
          </a:p>
          <a:p>
            <a:pPr lvl="1"/>
            <a:r>
              <a:rPr lang="en-US" dirty="0" smtClean="0"/>
              <a:t>Everything stops – there’s no “next person”</a:t>
            </a:r>
          </a:p>
          <a:p>
            <a:r>
              <a:rPr lang="en-US" dirty="0" smtClean="0"/>
              <a:t>These words indicate that everything is about to change</a:t>
            </a:r>
            <a:endParaRPr lang="en-US" dirty="0"/>
          </a:p>
        </p:txBody>
      </p:sp>
    </p:spTree>
    <p:extLst>
      <p:ext uri="{BB962C8B-B14F-4D97-AF65-F5344CB8AC3E}">
        <p14:creationId xmlns:p14="http://schemas.microsoft.com/office/powerpoint/2010/main" val="77115411"/>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a:t>
            </a:r>
            <a:r>
              <a:rPr lang="en-US" dirty="0" err="1" smtClean="0"/>
              <a:t>Caananite</a:t>
            </a:r>
            <a:r>
              <a:rPr lang="en-US" dirty="0" smtClean="0"/>
              <a:t> Woman (15:21-28)</a:t>
            </a:r>
            <a:endParaRPr lang="en-US" dirty="0"/>
          </a:p>
        </p:txBody>
      </p:sp>
      <p:sp>
        <p:nvSpPr>
          <p:cNvPr id="14" name="Content Placeholder 13"/>
          <p:cNvSpPr>
            <a:spLocks noGrp="1"/>
          </p:cNvSpPr>
          <p:nvPr>
            <p:ph idx="1"/>
          </p:nvPr>
        </p:nvSpPr>
        <p:spPr>
          <a:xfrm>
            <a:off x="838199" y="1037968"/>
            <a:ext cx="10515599" cy="5609852"/>
          </a:xfrm>
        </p:spPr>
        <p:txBody>
          <a:bodyPr>
            <a:normAutofit/>
          </a:bodyPr>
          <a:lstStyle/>
          <a:p>
            <a:r>
              <a:rPr lang="en-US" dirty="0" smtClean="0"/>
              <a:t>Jesus leaves Galilee to go to the region of </a:t>
            </a:r>
            <a:r>
              <a:rPr lang="en-US" dirty="0" err="1" smtClean="0"/>
              <a:t>Tyre</a:t>
            </a:r>
            <a:r>
              <a:rPr lang="en-US" dirty="0" smtClean="0"/>
              <a:t> and Sidon</a:t>
            </a:r>
          </a:p>
          <a:p>
            <a:pPr lvl="1"/>
            <a:r>
              <a:rPr lang="en-US" dirty="0" smtClean="0"/>
              <a:t>He leaves Israel proper to go to a Gentile area nearby</a:t>
            </a:r>
          </a:p>
          <a:p>
            <a:r>
              <a:rPr lang="en-US" dirty="0" smtClean="0"/>
              <a:t>A </a:t>
            </a:r>
            <a:r>
              <a:rPr lang="en-US" dirty="0" err="1" smtClean="0"/>
              <a:t>Caananite</a:t>
            </a:r>
            <a:r>
              <a:rPr lang="en-US" dirty="0" smtClean="0"/>
              <a:t> woman from there calls out for Jesus to drive a demon from her daughter</a:t>
            </a:r>
          </a:p>
          <a:p>
            <a:pPr lvl="1"/>
            <a:r>
              <a:rPr lang="en-US" dirty="0" err="1" smtClean="0"/>
              <a:t>Caananite</a:t>
            </a:r>
            <a:r>
              <a:rPr lang="en-US" dirty="0" smtClean="0"/>
              <a:t> – Implies an historical enemy of the Jews</a:t>
            </a:r>
          </a:p>
          <a:p>
            <a:r>
              <a:rPr lang="en-US" dirty="0" smtClean="0"/>
              <a:t>Jesus completely ignores her to start</a:t>
            </a:r>
          </a:p>
          <a:p>
            <a:pPr lvl="1"/>
            <a:r>
              <a:rPr lang="en-US" dirty="0" smtClean="0"/>
              <a:t>Jesus will do this at times to test the asker’s faith</a:t>
            </a:r>
          </a:p>
          <a:p>
            <a:pPr lvl="1"/>
            <a:r>
              <a:rPr lang="en-US" dirty="0" smtClean="0"/>
              <a:t>Matthew 9:27-30, 20:29-34 </a:t>
            </a:r>
          </a:p>
        </p:txBody>
      </p:sp>
    </p:spTree>
    <p:extLst>
      <p:ext uri="{BB962C8B-B14F-4D97-AF65-F5344CB8AC3E}">
        <p14:creationId xmlns:p14="http://schemas.microsoft.com/office/powerpoint/2010/main" val="4109613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a:t>
            </a:r>
            <a:r>
              <a:rPr lang="en-US" dirty="0" err="1" smtClean="0"/>
              <a:t>Caananite</a:t>
            </a:r>
            <a:r>
              <a:rPr lang="en-US" dirty="0" smtClean="0"/>
              <a:t> Woman (15:21-28)</a:t>
            </a:r>
            <a:endParaRPr lang="en-US" dirty="0"/>
          </a:p>
        </p:txBody>
      </p:sp>
      <p:sp>
        <p:nvSpPr>
          <p:cNvPr id="14" name="Content Placeholder 13"/>
          <p:cNvSpPr>
            <a:spLocks noGrp="1"/>
          </p:cNvSpPr>
          <p:nvPr>
            <p:ph idx="1"/>
          </p:nvPr>
        </p:nvSpPr>
        <p:spPr/>
        <p:txBody>
          <a:bodyPr>
            <a:normAutofit lnSpcReduction="10000"/>
          </a:bodyPr>
          <a:lstStyle/>
          <a:p>
            <a:r>
              <a:rPr lang="en-US" dirty="0" smtClean="0"/>
              <a:t>There’s no reason to see Jesus’s lack of acknowledgment as Him having no interest in her</a:t>
            </a:r>
          </a:p>
          <a:p>
            <a:r>
              <a:rPr lang="en-US" dirty="0" smtClean="0"/>
              <a:t>In fact, it’s His silence that brings the disciples to Him to ask Him to ask her to leave them alone</a:t>
            </a:r>
          </a:p>
          <a:p>
            <a:pPr lvl="1"/>
            <a:r>
              <a:rPr lang="en-US" dirty="0" smtClean="0"/>
              <a:t>Would make sense to them that if He doesn’t respond to her incessant shouting, the least He could do is send her away so they can hear</a:t>
            </a:r>
          </a:p>
          <a:p>
            <a:r>
              <a:rPr lang="en-US" dirty="0" smtClean="0"/>
              <a:t>Jesus says, “I was sent only to the lost sheep of Israel”</a:t>
            </a:r>
          </a:p>
          <a:p>
            <a:pPr lvl="1"/>
            <a:r>
              <a:rPr lang="en-US" dirty="0" smtClean="0"/>
              <a:t>Curious because they didn’t ask Him to heal her, and we see that He’s not going to send her away without helping her</a:t>
            </a:r>
          </a:p>
          <a:p>
            <a:r>
              <a:rPr lang="en-US" dirty="0" smtClean="0"/>
              <a:t>She finally makes it before Him and asks for help yet again</a:t>
            </a:r>
          </a:p>
          <a:p>
            <a:r>
              <a:rPr lang="en-US" dirty="0" smtClean="0"/>
              <a:t>He rebuts her by saying, “You don’t give the kids bread to the dogs”</a:t>
            </a:r>
          </a:p>
          <a:p>
            <a:r>
              <a:rPr lang="en-US" dirty="0" smtClean="0"/>
              <a:t>She replies with, “Even the dogs get some crumbs, though”</a:t>
            </a:r>
          </a:p>
        </p:txBody>
      </p:sp>
    </p:spTree>
    <p:extLst>
      <p:ext uri="{BB962C8B-B14F-4D97-AF65-F5344CB8AC3E}">
        <p14:creationId xmlns:p14="http://schemas.microsoft.com/office/powerpoint/2010/main" val="125299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a:t>
            </a:r>
            <a:r>
              <a:rPr lang="en-US" dirty="0" err="1" smtClean="0"/>
              <a:t>Caananite</a:t>
            </a:r>
            <a:r>
              <a:rPr lang="en-US" dirty="0" smtClean="0"/>
              <a:t> Woman (15:21-28)</a:t>
            </a:r>
            <a:endParaRPr lang="en-US" dirty="0"/>
          </a:p>
        </p:txBody>
      </p:sp>
      <p:sp>
        <p:nvSpPr>
          <p:cNvPr id="14" name="Content Placeholder 13"/>
          <p:cNvSpPr>
            <a:spLocks noGrp="1"/>
          </p:cNvSpPr>
          <p:nvPr>
            <p:ph idx="1"/>
          </p:nvPr>
        </p:nvSpPr>
        <p:spPr/>
        <p:txBody>
          <a:bodyPr>
            <a:normAutofit/>
          </a:bodyPr>
          <a:lstStyle/>
          <a:p>
            <a:r>
              <a:rPr lang="en-US" dirty="0" smtClean="0"/>
              <a:t>He tells her she has great faith and heals her daughter</a:t>
            </a:r>
          </a:p>
          <a:p>
            <a:r>
              <a:rPr lang="en-US" dirty="0" smtClean="0"/>
              <a:t>Her knowledge and faith in Jesus are remarkable because she understands that the Messiah wasn’t just meant for Israel, but for everyone</a:t>
            </a:r>
          </a:p>
          <a:p>
            <a:r>
              <a:rPr lang="en-US" dirty="0" smtClean="0"/>
              <a:t>She is persistent and refuses to leave without what she’s asking for</a:t>
            </a:r>
          </a:p>
          <a:p>
            <a:r>
              <a:rPr lang="en-US" dirty="0" smtClean="0"/>
              <a:t>Only Jesus will satisfy her, and even remarks that the crumbs from His proverbial table are enough to satisfy her</a:t>
            </a:r>
          </a:p>
          <a:p>
            <a:r>
              <a:rPr lang="en-US" dirty="0" smtClean="0"/>
              <a:t>Her response and faith set up the rest of the chapter as a call to come to Jesus’s table</a:t>
            </a:r>
          </a:p>
        </p:txBody>
      </p:sp>
    </p:spTree>
    <p:extLst>
      <p:ext uri="{BB962C8B-B14F-4D97-AF65-F5344CB8AC3E}">
        <p14:creationId xmlns:p14="http://schemas.microsoft.com/office/powerpoint/2010/main" val="1752837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Healing the Crowds (15:29-31)</a:t>
            </a:r>
            <a:endParaRPr lang="en-US" dirty="0"/>
          </a:p>
        </p:txBody>
      </p:sp>
      <p:sp>
        <p:nvSpPr>
          <p:cNvPr id="14" name="Content Placeholder 13"/>
          <p:cNvSpPr>
            <a:spLocks noGrp="1"/>
          </p:cNvSpPr>
          <p:nvPr>
            <p:ph idx="1"/>
          </p:nvPr>
        </p:nvSpPr>
        <p:spPr/>
        <p:txBody>
          <a:bodyPr>
            <a:normAutofit/>
          </a:bodyPr>
          <a:lstStyle/>
          <a:p>
            <a:r>
              <a:rPr lang="en-US" dirty="0" smtClean="0"/>
              <a:t>He leaves that area and returns to the Sea of Galilee, but stays on the Eastern (Gentile) side of the lake among the Decapolis</a:t>
            </a:r>
          </a:p>
          <a:p>
            <a:pPr lvl="1"/>
            <a:r>
              <a:rPr lang="en-US" dirty="0" smtClean="0"/>
              <a:t>Perhaps He only went there to encounter this woman?</a:t>
            </a:r>
          </a:p>
          <a:p>
            <a:pPr lvl="1"/>
            <a:r>
              <a:rPr lang="en-US" dirty="0" smtClean="0"/>
              <a:t>Mark 7:31</a:t>
            </a:r>
          </a:p>
          <a:p>
            <a:r>
              <a:rPr lang="en-US" dirty="0" smtClean="0"/>
              <a:t>These Gentiles bring their sick and afflicted for healing</a:t>
            </a:r>
          </a:p>
          <a:p>
            <a:r>
              <a:rPr lang="en-US" dirty="0" smtClean="0"/>
              <a:t>He heals them without saying, “I’m here for Israel” like He did to the woman</a:t>
            </a:r>
          </a:p>
          <a:p>
            <a:r>
              <a:rPr lang="en-US" dirty="0" smtClean="0"/>
              <a:t>After He heals them, they start glorifying the God of Israel</a:t>
            </a:r>
          </a:p>
          <a:p>
            <a:pPr lvl="1"/>
            <a:r>
              <a:rPr lang="en-US" dirty="0" smtClean="0"/>
              <a:t>Remember, these are Gentiles who have heard of Jehovah God but they don’t worship Him – until now</a:t>
            </a:r>
          </a:p>
          <a:p>
            <a:endParaRPr lang="en-US" dirty="0" smtClean="0"/>
          </a:p>
        </p:txBody>
      </p:sp>
    </p:spTree>
    <p:extLst>
      <p:ext uri="{BB962C8B-B14F-4D97-AF65-F5344CB8AC3E}">
        <p14:creationId xmlns:p14="http://schemas.microsoft.com/office/powerpoint/2010/main" val="83706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Feeding of the 4,000 Men (15:32-39)</a:t>
            </a:r>
            <a:endParaRPr lang="en-US" dirty="0"/>
          </a:p>
        </p:txBody>
      </p:sp>
      <p:sp>
        <p:nvSpPr>
          <p:cNvPr id="14" name="Content Placeholder 13"/>
          <p:cNvSpPr>
            <a:spLocks noGrp="1"/>
          </p:cNvSpPr>
          <p:nvPr>
            <p:ph idx="1"/>
          </p:nvPr>
        </p:nvSpPr>
        <p:spPr/>
        <p:txBody>
          <a:bodyPr>
            <a:normAutofit/>
          </a:bodyPr>
          <a:lstStyle/>
          <a:p>
            <a:r>
              <a:rPr lang="en-US" dirty="0" smtClean="0"/>
              <a:t>Notice the parallels between this section and Matthew 14:13-21 with the feeding of the 5,000 men</a:t>
            </a:r>
          </a:p>
          <a:p>
            <a:r>
              <a:rPr lang="en-US" dirty="0" smtClean="0"/>
              <a:t>Jesus feels compassion for the Gentile crowds that have been with Him for 3 days with nothing to eat</a:t>
            </a:r>
          </a:p>
          <a:p>
            <a:pPr lvl="1"/>
            <a:r>
              <a:rPr lang="en-US" dirty="0" smtClean="0"/>
              <a:t>His compassion for the Gentiles matches His compassion for the Jews</a:t>
            </a:r>
          </a:p>
          <a:p>
            <a:r>
              <a:rPr lang="en-US" dirty="0" smtClean="0"/>
              <a:t>The disciples ask, “Where are we to get loaves for this large a crowd?”</a:t>
            </a:r>
          </a:p>
          <a:p>
            <a:pPr lvl="1"/>
            <a:r>
              <a:rPr lang="en-US" dirty="0" smtClean="0"/>
              <a:t>DID THEY LEARN NOTHING!?!?!?</a:t>
            </a:r>
          </a:p>
          <a:p>
            <a:r>
              <a:rPr lang="en-US" dirty="0" smtClean="0"/>
              <a:t>Jesus asks, “How much do we have?”</a:t>
            </a:r>
          </a:p>
          <a:p>
            <a:r>
              <a:rPr lang="en-US" dirty="0" smtClean="0"/>
              <a:t>They answer with “7 loaves and a few small fish”</a:t>
            </a:r>
          </a:p>
          <a:p>
            <a:r>
              <a:rPr lang="en-US" dirty="0" smtClean="0"/>
              <a:t>Jesus does the same thing here He did in Matthew 14</a:t>
            </a:r>
          </a:p>
          <a:p>
            <a:pPr lvl="1"/>
            <a:r>
              <a:rPr lang="en-US" dirty="0" smtClean="0"/>
              <a:t>Gives thanks and starts passing it out</a:t>
            </a:r>
          </a:p>
        </p:txBody>
      </p:sp>
    </p:spTree>
    <p:extLst>
      <p:ext uri="{BB962C8B-B14F-4D97-AF65-F5344CB8AC3E}">
        <p14:creationId xmlns:p14="http://schemas.microsoft.com/office/powerpoint/2010/main" val="3365531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Feeding of the 4,000 Men (15:32-39)</a:t>
            </a:r>
            <a:endParaRPr lang="en-US" dirty="0"/>
          </a:p>
        </p:txBody>
      </p:sp>
      <p:sp>
        <p:nvSpPr>
          <p:cNvPr id="14" name="Content Placeholder 13"/>
          <p:cNvSpPr>
            <a:spLocks noGrp="1"/>
          </p:cNvSpPr>
          <p:nvPr>
            <p:ph idx="1"/>
          </p:nvPr>
        </p:nvSpPr>
        <p:spPr/>
        <p:txBody>
          <a:bodyPr>
            <a:noAutofit/>
          </a:bodyPr>
          <a:lstStyle/>
          <a:p>
            <a:r>
              <a:rPr lang="en-US" dirty="0" smtClean="0"/>
              <a:t>Everyone eats their fill</a:t>
            </a:r>
          </a:p>
          <a:p>
            <a:r>
              <a:rPr lang="en-US" dirty="0" smtClean="0"/>
              <a:t>Seven large baskets of food are collected this time afterwards</a:t>
            </a:r>
          </a:p>
          <a:p>
            <a:r>
              <a:rPr lang="en-US" dirty="0" smtClean="0"/>
              <a:t>The message we saw in Matthew 14 is that Jesus provides, satisfies, and gives more abundantly than we need</a:t>
            </a:r>
          </a:p>
          <a:p>
            <a:r>
              <a:rPr lang="en-US" dirty="0" smtClean="0"/>
              <a:t>We see the same message here, but this is specifically related to Gentiles now, not just the House of Israel</a:t>
            </a:r>
          </a:p>
          <a:p>
            <a:r>
              <a:rPr lang="en-US" dirty="0" smtClean="0"/>
              <a:t>Gentiles receive equal compassion and equal provision from God</a:t>
            </a:r>
          </a:p>
          <a:p>
            <a:r>
              <a:rPr lang="en-US" dirty="0" smtClean="0"/>
              <a:t>After feeding them, Jesus sends the crowds away and gets in a boat to the region of Magadan</a:t>
            </a:r>
          </a:p>
          <a:p>
            <a:pPr lvl="1"/>
            <a:r>
              <a:rPr lang="en-US" dirty="0" smtClean="0"/>
              <a:t>Most people think this is an alternate name for </a:t>
            </a:r>
            <a:r>
              <a:rPr lang="en-US" dirty="0" err="1" smtClean="0"/>
              <a:t>Magdala</a:t>
            </a:r>
            <a:r>
              <a:rPr lang="en-US" dirty="0" smtClean="0"/>
              <a:t>, where Mary Magdalene is from</a:t>
            </a:r>
          </a:p>
          <a:p>
            <a:pPr lvl="1"/>
            <a:r>
              <a:rPr lang="en-US" dirty="0" smtClean="0"/>
              <a:t>Not her last name, but a location identifier</a:t>
            </a:r>
          </a:p>
        </p:txBody>
      </p:sp>
    </p:spTree>
    <p:extLst>
      <p:ext uri="{BB962C8B-B14F-4D97-AF65-F5344CB8AC3E}">
        <p14:creationId xmlns:p14="http://schemas.microsoft.com/office/powerpoint/2010/main" val="35396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16</a:t>
            </a:r>
          </a:p>
        </p:txBody>
      </p:sp>
    </p:spTree>
    <p:extLst>
      <p:ext uri="{BB962C8B-B14F-4D97-AF65-F5344CB8AC3E}">
        <p14:creationId xmlns:p14="http://schemas.microsoft.com/office/powerpoint/2010/main" val="2162899891"/>
      </p:ext>
    </p:ext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The Pharisees and Sadducees come to Jesus to test Him</a:t>
            </a:r>
          </a:p>
          <a:p>
            <a:pPr lvl="1"/>
            <a:r>
              <a:rPr lang="en-US" dirty="0" smtClean="0"/>
              <a:t>The only other time we read of these two groups together is with John the Baptizer in Matthew 3</a:t>
            </a:r>
          </a:p>
          <a:p>
            <a:pPr lvl="1"/>
            <a:r>
              <a:rPr lang="en-US" dirty="0" smtClean="0"/>
              <a:t>They completely disagreed with one another, theologically, but they had a hatred for Jesus in common</a:t>
            </a:r>
          </a:p>
          <a:p>
            <a:r>
              <a:rPr lang="en-US" dirty="0" smtClean="0"/>
              <a:t>They ask for a sign from Heaven</a:t>
            </a:r>
          </a:p>
          <a:p>
            <a:pPr lvl="1"/>
            <a:r>
              <a:rPr lang="en-US" dirty="0" smtClean="0"/>
              <a:t>As if all the other miracles He’s performed aren’t good enough or what they’re looking for</a:t>
            </a:r>
          </a:p>
          <a:p>
            <a:pPr lvl="1"/>
            <a:r>
              <a:rPr lang="en-US" dirty="0" smtClean="0"/>
              <a:t>What’s the test here?</a:t>
            </a:r>
          </a:p>
          <a:p>
            <a:pPr lvl="2"/>
            <a:r>
              <a:rPr lang="en-US" dirty="0" smtClean="0"/>
              <a:t>They wanted Jesus to “perform” for them on command</a:t>
            </a:r>
          </a:p>
          <a:p>
            <a:pPr lvl="2"/>
            <a:r>
              <a:rPr lang="en-US" dirty="0" smtClean="0"/>
              <a:t>They didn’t come seeking truth; this was a power play</a:t>
            </a:r>
          </a:p>
          <a:p>
            <a:endParaRPr lang="en-US" dirty="0" smtClean="0"/>
          </a:p>
        </p:txBody>
      </p:sp>
    </p:spTree>
    <p:extLst>
      <p:ext uri="{BB962C8B-B14F-4D97-AF65-F5344CB8AC3E}">
        <p14:creationId xmlns:p14="http://schemas.microsoft.com/office/powerpoint/2010/main" val="2275931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Jesus tells them that they can interpret signs very well through this example of the weather He uses</a:t>
            </a:r>
          </a:p>
          <a:p>
            <a:pPr lvl="1"/>
            <a:r>
              <a:rPr lang="en-US" dirty="0" smtClean="0"/>
              <a:t>Essentially, He says, “You’ve got all the signs you need”</a:t>
            </a:r>
          </a:p>
          <a:p>
            <a:pPr lvl="1"/>
            <a:r>
              <a:rPr lang="en-US" dirty="0" smtClean="0"/>
              <a:t>If this was an issue of belief, then I think He would have given them a sign</a:t>
            </a:r>
          </a:p>
          <a:p>
            <a:pPr lvl="1"/>
            <a:r>
              <a:rPr lang="en-US" dirty="0" smtClean="0"/>
              <a:t>But it wasn’t that at all</a:t>
            </a:r>
          </a:p>
          <a:p>
            <a:r>
              <a:rPr lang="en-US" dirty="0" smtClean="0"/>
              <a:t>Instead, He calls them an evil and adulterous generation</a:t>
            </a:r>
          </a:p>
          <a:p>
            <a:pPr lvl="1"/>
            <a:r>
              <a:rPr lang="en-US" dirty="0" smtClean="0"/>
              <a:t>They’ve already committed adultery on God and followed the lusts of their hearts</a:t>
            </a:r>
          </a:p>
          <a:p>
            <a:pPr lvl="1"/>
            <a:r>
              <a:rPr lang="en-US" dirty="0" smtClean="0"/>
              <a:t>They’ve already made up their minds that they don’t want what God has to offer in Jesus as the Messiah</a:t>
            </a:r>
          </a:p>
          <a:p>
            <a:r>
              <a:rPr lang="en-US" dirty="0" smtClean="0"/>
              <a:t>However, He tells them, “You’ll get your sign – the sign of Jonah”</a:t>
            </a:r>
          </a:p>
          <a:p>
            <a:pPr lvl="1"/>
            <a:endParaRPr lang="en-US" dirty="0" smtClean="0"/>
          </a:p>
          <a:p>
            <a:endParaRPr lang="en-US" dirty="0" smtClean="0"/>
          </a:p>
        </p:txBody>
      </p:sp>
    </p:spTree>
    <p:extLst>
      <p:ext uri="{BB962C8B-B14F-4D97-AF65-F5344CB8AC3E}">
        <p14:creationId xmlns:p14="http://schemas.microsoft.com/office/powerpoint/2010/main" val="40331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The sign of Jonah</a:t>
            </a:r>
          </a:p>
          <a:p>
            <a:pPr lvl="1"/>
            <a:r>
              <a:rPr lang="en-US" dirty="0" smtClean="0"/>
              <a:t>Jonah didn’t perform miracles or signs – Jonah IS the sign</a:t>
            </a:r>
          </a:p>
          <a:p>
            <a:pPr lvl="1"/>
            <a:r>
              <a:rPr lang="en-US" dirty="0" smtClean="0"/>
              <a:t>Spent 3 days and 3 nights in the belly of the fish</a:t>
            </a:r>
          </a:p>
          <a:p>
            <a:pPr lvl="1"/>
            <a:r>
              <a:rPr lang="en-US" dirty="0" smtClean="0"/>
              <a:t>Many people think Jonah died and was resurrected when the fish spit him up on dry land</a:t>
            </a:r>
          </a:p>
          <a:p>
            <a:pPr lvl="2"/>
            <a:r>
              <a:rPr lang="en-US" dirty="0" smtClean="0"/>
              <a:t>I don’t see any evidence for this in the book of Jonah myself</a:t>
            </a:r>
          </a:p>
          <a:p>
            <a:pPr lvl="1"/>
            <a:r>
              <a:rPr lang="en-US" dirty="0" smtClean="0"/>
              <a:t>Jesus spent 3 days and nights in the belly of the earth before being resurrected</a:t>
            </a:r>
          </a:p>
          <a:p>
            <a:r>
              <a:rPr lang="en-US" dirty="0" smtClean="0"/>
              <a:t>Jesus tells them without telling them that His resurrection would be the only other sign they’ll get that He is God’s Son</a:t>
            </a:r>
          </a:p>
          <a:p>
            <a:endParaRPr lang="en-US" dirty="0" smtClean="0"/>
          </a:p>
        </p:txBody>
      </p:sp>
    </p:spTree>
    <p:extLst>
      <p:ext uri="{BB962C8B-B14F-4D97-AF65-F5344CB8AC3E}">
        <p14:creationId xmlns:p14="http://schemas.microsoft.com/office/powerpoint/2010/main" val="2865125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Baptism of Jesus (Matthew 3:13-17)</a:t>
            </a:r>
          </a:p>
        </p:txBody>
      </p:sp>
      <p:sp>
        <p:nvSpPr>
          <p:cNvPr id="3" name="Content Placeholder 2"/>
          <p:cNvSpPr>
            <a:spLocks noGrp="1"/>
          </p:cNvSpPr>
          <p:nvPr>
            <p:ph idx="1"/>
          </p:nvPr>
        </p:nvSpPr>
        <p:spPr/>
        <p:txBody>
          <a:bodyPr>
            <a:normAutofit/>
          </a:bodyPr>
          <a:lstStyle/>
          <a:p>
            <a:r>
              <a:rPr lang="en-US" dirty="0" smtClean="0"/>
              <a:t>“This is My beloved son, in whom I am well-pleased”</a:t>
            </a:r>
          </a:p>
          <a:p>
            <a:pPr lvl="1"/>
            <a:r>
              <a:rPr lang="en-US" dirty="0" smtClean="0"/>
              <a:t>Isaiah 42:1-4</a:t>
            </a:r>
          </a:p>
          <a:p>
            <a:pPr lvl="1"/>
            <a:r>
              <a:rPr lang="en-US" dirty="0" smtClean="0"/>
              <a:t>Psalm 2:1-9</a:t>
            </a:r>
          </a:p>
          <a:p>
            <a:r>
              <a:rPr lang="en-US" dirty="0" smtClean="0"/>
              <a:t>God declares that this is His Son</a:t>
            </a:r>
          </a:p>
          <a:p>
            <a:pPr lvl="1"/>
            <a:r>
              <a:rPr lang="en-US" dirty="0" smtClean="0"/>
              <a:t>After this, there should be no debate about it at all</a:t>
            </a:r>
          </a:p>
          <a:p>
            <a:pPr lvl="1"/>
            <a:r>
              <a:rPr lang="en-US" dirty="0" smtClean="0"/>
              <a:t>Yet, the religious elite and leaders of Israel refuse to believe it, even though there were Pharisees and Sadducees in attendance at the event</a:t>
            </a:r>
          </a:p>
          <a:p>
            <a:r>
              <a:rPr lang="en-US" dirty="0" smtClean="0"/>
              <a:t>God declares that this is the Messiah, whom He’s promised</a:t>
            </a:r>
          </a:p>
          <a:p>
            <a:pPr lvl="1"/>
            <a:r>
              <a:rPr lang="en-US" dirty="0" smtClean="0"/>
              <a:t>Genesis 3:15</a:t>
            </a:r>
          </a:p>
          <a:p>
            <a:pPr lvl="1"/>
            <a:r>
              <a:rPr lang="en-US" dirty="0" smtClean="0"/>
              <a:t>Isaiah 53:10-11</a:t>
            </a:r>
          </a:p>
          <a:p>
            <a:pPr lvl="1"/>
            <a:r>
              <a:rPr lang="en-US" smtClean="0"/>
              <a:t>Psalm 22</a:t>
            </a:r>
            <a:endParaRPr lang="en-US" dirty="0"/>
          </a:p>
        </p:txBody>
      </p:sp>
    </p:spTree>
    <p:extLst>
      <p:ext uri="{BB962C8B-B14F-4D97-AF65-F5344CB8AC3E}">
        <p14:creationId xmlns:p14="http://schemas.microsoft.com/office/powerpoint/2010/main" val="3324853592"/>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They cross the Sea of Galilee but forget to bring bread</a:t>
            </a:r>
          </a:p>
          <a:p>
            <a:r>
              <a:rPr lang="en-US" dirty="0" smtClean="0"/>
              <a:t>Jesus warns them to beware the leaven of the Pharisees and Sadducees</a:t>
            </a:r>
          </a:p>
          <a:p>
            <a:pPr lvl="1"/>
            <a:r>
              <a:rPr lang="en-US" dirty="0" smtClean="0"/>
              <a:t>Because of the Passover where Jews had to get rid of any leaven in their house, it became a symbol for the spreading nature of corruption and evil</a:t>
            </a:r>
          </a:p>
          <a:p>
            <a:r>
              <a:rPr lang="en-US" dirty="0" smtClean="0"/>
              <a:t>Teachings are powerful and they matter</a:t>
            </a:r>
          </a:p>
          <a:p>
            <a:r>
              <a:rPr lang="en-US" dirty="0" smtClean="0"/>
              <a:t>We can’t just “Love God and worship Him in our own way”</a:t>
            </a:r>
          </a:p>
          <a:p>
            <a:r>
              <a:rPr lang="en-US" dirty="0" smtClean="0"/>
              <a:t>Jesus tells His disciples (and us) that we need to pay attention to and scrutinize people’s teachings because they can become corrupted and evil</a:t>
            </a:r>
          </a:p>
          <a:p>
            <a:pPr lvl="1"/>
            <a:r>
              <a:rPr lang="en-US" dirty="0" smtClean="0"/>
              <a:t>Just because a teaching is believed by most or because some of the information is good doesn’t make it all correct</a:t>
            </a:r>
          </a:p>
        </p:txBody>
      </p:sp>
    </p:spTree>
    <p:extLst>
      <p:ext uri="{BB962C8B-B14F-4D97-AF65-F5344CB8AC3E}">
        <p14:creationId xmlns:p14="http://schemas.microsoft.com/office/powerpoint/2010/main" val="3337345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His disciples miss the point, though</a:t>
            </a:r>
          </a:p>
          <a:p>
            <a:pPr lvl="1"/>
            <a:r>
              <a:rPr lang="en-US" dirty="0" smtClean="0"/>
              <a:t>They think He’s talking about how they forgot the bread</a:t>
            </a:r>
          </a:p>
          <a:p>
            <a:r>
              <a:rPr lang="en-US" dirty="0" smtClean="0"/>
              <a:t>He says, “Don’t you remember the 5,000 or the 4,000? How can you think I’m talking about bread?”</a:t>
            </a:r>
          </a:p>
          <a:p>
            <a:r>
              <a:rPr lang="en-US" dirty="0" smtClean="0"/>
              <a:t>Looking at verse 8, Jesus tells us that He takes this as more than just a misunderstanding – “O you of little faith”!!</a:t>
            </a:r>
          </a:p>
          <a:p>
            <a:pPr lvl="1"/>
            <a:r>
              <a:rPr lang="en-US" dirty="0" smtClean="0"/>
              <a:t>This isn’t a lack of listening issue; they lack faith!</a:t>
            </a:r>
          </a:p>
          <a:p>
            <a:pPr lvl="1"/>
            <a:r>
              <a:rPr lang="en-US" dirty="0" smtClean="0"/>
              <a:t>They’re focused on the physical; the fleshly</a:t>
            </a:r>
          </a:p>
          <a:p>
            <a:pPr lvl="1"/>
            <a:r>
              <a:rPr lang="en-US" dirty="0" smtClean="0"/>
              <a:t>Jesus’s concern is </a:t>
            </a:r>
            <a:r>
              <a:rPr lang="en-US" dirty="0" err="1" smtClean="0"/>
              <a:t>sooo</a:t>
            </a:r>
            <a:r>
              <a:rPr lang="en-US" dirty="0" smtClean="0"/>
              <a:t> much bigger than bread, though</a:t>
            </a:r>
          </a:p>
          <a:p>
            <a:pPr lvl="1"/>
            <a:r>
              <a:rPr lang="en-US" dirty="0" smtClean="0"/>
              <a:t>It’s easy to get distracted by the mundane and simple things of life and to stop thinking spiritually</a:t>
            </a:r>
          </a:p>
          <a:p>
            <a:pPr lvl="2"/>
            <a:r>
              <a:rPr lang="en-US" dirty="0" smtClean="0"/>
              <a:t>Remember Martha in Luke 10? “Martha was distracted by her preparations”</a:t>
            </a:r>
          </a:p>
        </p:txBody>
      </p:sp>
    </p:spTree>
    <p:extLst>
      <p:ext uri="{BB962C8B-B14F-4D97-AF65-F5344CB8AC3E}">
        <p14:creationId xmlns:p14="http://schemas.microsoft.com/office/powerpoint/2010/main" val="240617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Hard Teachings of Jesus (16:1-12)</a:t>
            </a:r>
            <a:endParaRPr lang="en-US" dirty="0"/>
          </a:p>
        </p:txBody>
      </p:sp>
      <p:sp>
        <p:nvSpPr>
          <p:cNvPr id="14" name="Content Placeholder 13"/>
          <p:cNvSpPr>
            <a:spLocks noGrp="1"/>
          </p:cNvSpPr>
          <p:nvPr>
            <p:ph idx="1"/>
          </p:nvPr>
        </p:nvSpPr>
        <p:spPr/>
        <p:txBody>
          <a:bodyPr>
            <a:noAutofit/>
          </a:bodyPr>
          <a:lstStyle/>
          <a:p>
            <a:r>
              <a:rPr lang="en-US" dirty="0" smtClean="0"/>
              <a:t>His disciples miss the point, though</a:t>
            </a:r>
          </a:p>
          <a:p>
            <a:pPr lvl="1"/>
            <a:r>
              <a:rPr lang="en-US" dirty="0" smtClean="0"/>
              <a:t>They think He’s talking about how they forgot the bread</a:t>
            </a:r>
          </a:p>
          <a:p>
            <a:r>
              <a:rPr lang="en-US" dirty="0" smtClean="0"/>
              <a:t>He says, “Don’t you remember the 5,000 or the 4,000? How can you think I’m talking about bread?”</a:t>
            </a:r>
          </a:p>
          <a:p>
            <a:r>
              <a:rPr lang="en-US" dirty="0" smtClean="0"/>
              <a:t>Looking at verse 8, Jesus tells us that He takes this as more than just a misunderstanding – “O you of little faith”!!</a:t>
            </a:r>
          </a:p>
          <a:p>
            <a:pPr lvl="1"/>
            <a:r>
              <a:rPr lang="en-US" dirty="0" smtClean="0"/>
              <a:t>This isn’t a lack of listening issue; they lack faith!</a:t>
            </a:r>
          </a:p>
          <a:p>
            <a:pPr lvl="1"/>
            <a:r>
              <a:rPr lang="en-US" dirty="0" smtClean="0"/>
              <a:t>They’re focused on the physical; the fleshly</a:t>
            </a:r>
          </a:p>
          <a:p>
            <a:pPr lvl="1"/>
            <a:r>
              <a:rPr lang="en-US" dirty="0" smtClean="0"/>
              <a:t>Jesus’s concern is </a:t>
            </a:r>
            <a:r>
              <a:rPr lang="en-US" dirty="0" err="1" smtClean="0"/>
              <a:t>sooo</a:t>
            </a:r>
            <a:r>
              <a:rPr lang="en-US" dirty="0" smtClean="0"/>
              <a:t> much bigger than bread, though</a:t>
            </a:r>
          </a:p>
          <a:p>
            <a:pPr lvl="1"/>
            <a:r>
              <a:rPr lang="en-US" dirty="0" smtClean="0"/>
              <a:t>It’s easy to get distracted by the mundane and simple things of life and to stop thinking spiritually</a:t>
            </a:r>
          </a:p>
          <a:p>
            <a:pPr lvl="2"/>
            <a:r>
              <a:rPr lang="en-US" dirty="0" smtClean="0"/>
              <a:t>Remember Martha in Luke 10? “Martha was distracted by her preparations”</a:t>
            </a:r>
          </a:p>
        </p:txBody>
      </p:sp>
    </p:spTree>
    <p:extLst>
      <p:ext uri="{BB962C8B-B14F-4D97-AF65-F5344CB8AC3E}">
        <p14:creationId xmlns:p14="http://schemas.microsoft.com/office/powerpoint/2010/main" val="2133942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Peter’s Confession of the Christ (16:13-20)</a:t>
            </a:r>
            <a:endParaRPr lang="en-US" dirty="0"/>
          </a:p>
        </p:txBody>
      </p:sp>
      <p:sp>
        <p:nvSpPr>
          <p:cNvPr id="14" name="Content Placeholder 13"/>
          <p:cNvSpPr>
            <a:spLocks noGrp="1"/>
          </p:cNvSpPr>
          <p:nvPr>
            <p:ph idx="1"/>
          </p:nvPr>
        </p:nvSpPr>
        <p:spPr/>
        <p:txBody>
          <a:bodyPr>
            <a:noAutofit/>
          </a:bodyPr>
          <a:lstStyle/>
          <a:p>
            <a:r>
              <a:rPr lang="en-US" dirty="0" smtClean="0"/>
              <a:t>When they got to Caesarea Philippi (on the coast), Jesus asks His disciples, “Who do the people say I am?”</a:t>
            </a:r>
          </a:p>
          <a:p>
            <a:pPr lvl="1"/>
            <a:r>
              <a:rPr lang="en-US" dirty="0" smtClean="0"/>
              <a:t>John the Baptizer (returned from the dead), Elijah (returned from the dead), Jeremiah (returned from the dead), or one of the other prophets (returned from the dead)</a:t>
            </a:r>
          </a:p>
          <a:p>
            <a:r>
              <a:rPr lang="en-US" dirty="0" smtClean="0"/>
              <a:t>Then He asks, “And who do you think I am?”</a:t>
            </a:r>
          </a:p>
          <a:p>
            <a:pPr lvl="1"/>
            <a:r>
              <a:rPr lang="en-US" dirty="0" smtClean="0"/>
              <a:t>The “you” is plural, so Jesus is addressing all the apostles</a:t>
            </a:r>
          </a:p>
          <a:p>
            <a:r>
              <a:rPr lang="en-US" dirty="0" smtClean="0"/>
              <a:t>Peter answers, “You’re the Christ!”</a:t>
            </a:r>
          </a:p>
          <a:p>
            <a:pPr lvl="1"/>
            <a:r>
              <a:rPr lang="en-US" dirty="0" smtClean="0"/>
              <a:t>Do you think Peter was the only one that thought that?</a:t>
            </a:r>
          </a:p>
          <a:p>
            <a:pPr lvl="1"/>
            <a:r>
              <a:rPr lang="en-US" dirty="0" smtClean="0"/>
              <a:t>I don’t think he’s the only one</a:t>
            </a:r>
          </a:p>
          <a:p>
            <a:pPr lvl="1"/>
            <a:r>
              <a:rPr lang="en-US" dirty="0" smtClean="0"/>
              <a:t>I think he answered for all the apostles, but he’s the only one that answered</a:t>
            </a:r>
          </a:p>
        </p:txBody>
      </p:sp>
    </p:spTree>
    <p:extLst>
      <p:ext uri="{BB962C8B-B14F-4D97-AF65-F5344CB8AC3E}">
        <p14:creationId xmlns:p14="http://schemas.microsoft.com/office/powerpoint/2010/main" val="47752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Peter’s Confession of the Christ (16:13-20)</a:t>
            </a:r>
            <a:endParaRPr lang="en-US" dirty="0"/>
          </a:p>
        </p:txBody>
      </p:sp>
      <p:sp>
        <p:nvSpPr>
          <p:cNvPr id="14" name="Content Placeholder 13"/>
          <p:cNvSpPr>
            <a:spLocks noGrp="1"/>
          </p:cNvSpPr>
          <p:nvPr>
            <p:ph idx="1"/>
          </p:nvPr>
        </p:nvSpPr>
        <p:spPr/>
        <p:txBody>
          <a:bodyPr>
            <a:noAutofit/>
          </a:bodyPr>
          <a:lstStyle/>
          <a:p>
            <a:r>
              <a:rPr lang="en-US" dirty="0" smtClean="0"/>
              <a:t>Some say that Jesus saying that God revealed this to Peter meant that God sort of poured the answer into his brain</a:t>
            </a:r>
          </a:p>
          <a:p>
            <a:r>
              <a:rPr lang="en-US" dirty="0" smtClean="0"/>
              <a:t>That would defeat the purpose of the question, though!</a:t>
            </a:r>
          </a:p>
          <a:p>
            <a:pPr lvl="1"/>
            <a:r>
              <a:rPr lang="en-US" dirty="0" smtClean="0"/>
              <a:t>Jesus knows that God knows the answer already</a:t>
            </a:r>
          </a:p>
          <a:p>
            <a:pPr lvl="1"/>
            <a:r>
              <a:rPr lang="en-US" dirty="0" smtClean="0"/>
              <a:t>He wants to know what the apostles believe</a:t>
            </a:r>
          </a:p>
          <a:p>
            <a:r>
              <a:rPr lang="en-US" dirty="0" smtClean="0"/>
              <a:t>What Jesus is praising is that this knowledge didn’t come through natural observation</a:t>
            </a:r>
          </a:p>
          <a:p>
            <a:pPr lvl="1"/>
            <a:r>
              <a:rPr lang="en-US" dirty="0" smtClean="0"/>
              <a:t>Seeing Jesus and the miracles didn’t automatically lead everyone to this conclusion</a:t>
            </a:r>
          </a:p>
          <a:p>
            <a:pPr lvl="1"/>
            <a:r>
              <a:rPr lang="en-US" dirty="0" smtClean="0"/>
              <a:t>They thought He was a lot of people, if they believed He was from God at all, but no one was thinking the Messiah</a:t>
            </a:r>
          </a:p>
          <a:p>
            <a:r>
              <a:rPr lang="en-US" dirty="0" smtClean="0"/>
              <a:t>The disciples knew God and drew this conclusion because they knew God</a:t>
            </a:r>
          </a:p>
          <a:p>
            <a:pPr lvl="1"/>
            <a:endParaRPr lang="en-US" dirty="0" smtClean="0"/>
          </a:p>
        </p:txBody>
      </p:sp>
    </p:spTree>
    <p:extLst>
      <p:ext uri="{BB962C8B-B14F-4D97-AF65-F5344CB8AC3E}">
        <p14:creationId xmlns:p14="http://schemas.microsoft.com/office/powerpoint/2010/main" val="2751750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Peter’s Confession of the Christ (16:13-20)</a:t>
            </a:r>
            <a:endParaRPr lang="en-US" dirty="0"/>
          </a:p>
        </p:txBody>
      </p:sp>
      <p:sp>
        <p:nvSpPr>
          <p:cNvPr id="14" name="Content Placeholder 13"/>
          <p:cNvSpPr>
            <a:spLocks noGrp="1"/>
          </p:cNvSpPr>
          <p:nvPr>
            <p:ph idx="1"/>
          </p:nvPr>
        </p:nvSpPr>
        <p:spPr/>
        <p:txBody>
          <a:bodyPr>
            <a:noAutofit/>
          </a:bodyPr>
          <a:lstStyle/>
          <a:p>
            <a:r>
              <a:rPr lang="en-US" dirty="0" smtClean="0"/>
              <a:t>What Jesus says next is very controversial and doesn’t need to be</a:t>
            </a:r>
          </a:p>
          <a:p>
            <a:r>
              <a:rPr lang="en-US" dirty="0" smtClean="0"/>
              <a:t>Jesus says, “You are rock and on this rock I will build my church, and the gates of Hades will not overpower it.”</a:t>
            </a:r>
          </a:p>
          <a:p>
            <a:r>
              <a:rPr lang="en-US" dirty="0" smtClean="0"/>
              <a:t>The question is if Jesus is going to build His church on Peter as the rock or the confession Peter made</a:t>
            </a:r>
          </a:p>
          <a:p>
            <a:pPr lvl="1"/>
            <a:r>
              <a:rPr lang="en-US" dirty="0" smtClean="0"/>
              <a:t>The anti-Catholic crowd says it can’t be Peter because that would make him the first Pope</a:t>
            </a:r>
          </a:p>
          <a:p>
            <a:pPr lvl="1"/>
            <a:r>
              <a:rPr lang="en-US" dirty="0" smtClean="0"/>
              <a:t>Absolutely nothing in this single verse (or the NT) says anything of the sort</a:t>
            </a:r>
          </a:p>
          <a:p>
            <a:pPr lvl="2"/>
            <a:r>
              <a:rPr lang="en-US" dirty="0" smtClean="0"/>
              <a:t>You HAVE TO read that into this</a:t>
            </a:r>
          </a:p>
          <a:p>
            <a:pPr lvl="1"/>
            <a:r>
              <a:rPr lang="en-US" dirty="0" smtClean="0"/>
              <a:t>It can’t be the confession He means, though, because Jesus explicitly says in vs. 19 that He will give the keys of the kingdom to Peter</a:t>
            </a:r>
          </a:p>
          <a:p>
            <a:r>
              <a:rPr lang="en-US" dirty="0" smtClean="0"/>
              <a:t>Jesus is giving Peter charge of the kingdom while He’s away</a:t>
            </a:r>
          </a:p>
        </p:txBody>
      </p:sp>
    </p:spTree>
    <p:extLst>
      <p:ext uri="{BB962C8B-B14F-4D97-AF65-F5344CB8AC3E}">
        <p14:creationId xmlns:p14="http://schemas.microsoft.com/office/powerpoint/2010/main" val="303503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Peter’s Confession of the Christ (16:13-20)</a:t>
            </a:r>
            <a:endParaRPr lang="en-US" dirty="0"/>
          </a:p>
        </p:txBody>
      </p:sp>
      <p:sp>
        <p:nvSpPr>
          <p:cNvPr id="14" name="Content Placeholder 13"/>
          <p:cNvSpPr>
            <a:spLocks noGrp="1"/>
          </p:cNvSpPr>
          <p:nvPr>
            <p:ph idx="1"/>
          </p:nvPr>
        </p:nvSpPr>
        <p:spPr/>
        <p:txBody>
          <a:bodyPr>
            <a:noAutofit/>
          </a:bodyPr>
          <a:lstStyle/>
          <a:p>
            <a:r>
              <a:rPr lang="en-US" dirty="0" smtClean="0"/>
              <a:t>The rest of Scripture supports this!</a:t>
            </a:r>
          </a:p>
          <a:p>
            <a:pPr lvl="1"/>
            <a:r>
              <a:rPr lang="en-US" dirty="0" smtClean="0"/>
              <a:t>Peter gives the first gospel sermon</a:t>
            </a:r>
          </a:p>
          <a:p>
            <a:pPr lvl="1"/>
            <a:r>
              <a:rPr lang="en-US" dirty="0" smtClean="0"/>
              <a:t>Peter is the first to bring Gentiles into the Church with Cornelius</a:t>
            </a:r>
          </a:p>
          <a:p>
            <a:pPr lvl="1"/>
            <a:r>
              <a:rPr lang="en-US" dirty="0" smtClean="0"/>
              <a:t>Peter is the first apostle that Paul visits/stays with after his conversion</a:t>
            </a:r>
          </a:p>
          <a:p>
            <a:pPr lvl="1"/>
            <a:r>
              <a:rPr lang="en-US" dirty="0" smtClean="0"/>
              <a:t>Peter’s name is ALWAYS the first mentioned in the listings of the apostles</a:t>
            </a:r>
          </a:p>
          <a:p>
            <a:pPr lvl="2"/>
            <a:r>
              <a:rPr lang="en-US" dirty="0" smtClean="0"/>
              <a:t>Matthew 10:1-4, Mark 3:13-19, Luke 6:12-16, Acts 1:13</a:t>
            </a:r>
          </a:p>
          <a:p>
            <a:pPr lvl="1"/>
            <a:r>
              <a:rPr lang="en-US" dirty="0" smtClean="0"/>
              <a:t>Peter consistently spoke for the apostles</a:t>
            </a:r>
          </a:p>
          <a:p>
            <a:pPr lvl="2"/>
            <a:r>
              <a:rPr lang="en-US" dirty="0" smtClean="0"/>
              <a:t>Acts 1:15, 2, 3:6, 3:12, 4:8, 5:3, 5:8, 5:29, 15:7</a:t>
            </a:r>
          </a:p>
          <a:p>
            <a:r>
              <a:rPr lang="en-US" dirty="0" smtClean="0"/>
              <a:t>After saying all of this, Jesus gives them “strict orders” not to tell others that He was the Christ</a:t>
            </a:r>
          </a:p>
          <a:p>
            <a:pPr lvl="1"/>
            <a:r>
              <a:rPr lang="en-US" dirty="0" smtClean="0"/>
              <a:t>Why not? Wouldn’t He want that?</a:t>
            </a:r>
          </a:p>
          <a:p>
            <a:pPr lvl="1"/>
            <a:r>
              <a:rPr lang="en-US" dirty="0" smtClean="0"/>
              <a:t>Goes back to His not forcing anyone to believe He’s who He is</a:t>
            </a:r>
          </a:p>
          <a:p>
            <a:pPr lvl="1"/>
            <a:r>
              <a:rPr lang="en-US" dirty="0" smtClean="0"/>
              <a:t>He only wants to be followed by people who want to follow God</a:t>
            </a:r>
          </a:p>
        </p:txBody>
      </p:sp>
    </p:spTree>
    <p:extLst>
      <p:ext uri="{BB962C8B-B14F-4D97-AF65-F5344CB8AC3E}">
        <p14:creationId xmlns:p14="http://schemas.microsoft.com/office/powerpoint/2010/main" val="381230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Foretelling His Death (16:21-23)</a:t>
            </a:r>
            <a:endParaRPr lang="en-US" dirty="0"/>
          </a:p>
        </p:txBody>
      </p:sp>
      <p:sp>
        <p:nvSpPr>
          <p:cNvPr id="14" name="Content Placeholder 13"/>
          <p:cNvSpPr>
            <a:spLocks noGrp="1"/>
          </p:cNvSpPr>
          <p:nvPr>
            <p:ph idx="1"/>
          </p:nvPr>
        </p:nvSpPr>
        <p:spPr/>
        <p:txBody>
          <a:bodyPr>
            <a:noAutofit/>
          </a:bodyPr>
          <a:lstStyle/>
          <a:p>
            <a:r>
              <a:rPr lang="en-US" dirty="0" smtClean="0"/>
              <a:t>It’s at this point that Jesus starts telling his disciples that He must go to Jerusalem to die</a:t>
            </a:r>
          </a:p>
          <a:p>
            <a:r>
              <a:rPr lang="en-US" dirty="0" smtClean="0"/>
              <a:t>Notice that this included His suffering at the hands of the Jewish religious elite, and that He would be killed and resurrected on the 3rd day</a:t>
            </a:r>
          </a:p>
          <a:p>
            <a:r>
              <a:rPr lang="en-US" dirty="0" smtClean="0"/>
              <a:t>In other words, none of what happened was a surprise to Jesus</a:t>
            </a:r>
          </a:p>
          <a:p>
            <a:pPr lvl="1"/>
            <a:r>
              <a:rPr lang="en-US" dirty="0" smtClean="0"/>
              <a:t>He knew what He had come to Earth to do and how it would happen</a:t>
            </a:r>
          </a:p>
          <a:p>
            <a:r>
              <a:rPr lang="en-US" dirty="0" smtClean="0"/>
              <a:t>This had to come as a shock to His disciples</a:t>
            </a:r>
          </a:p>
          <a:p>
            <a:pPr lvl="1"/>
            <a:r>
              <a:rPr lang="en-US" dirty="0" smtClean="0"/>
              <a:t>He’s the Messiah! They literally just said that 5 verses ago!</a:t>
            </a:r>
          </a:p>
          <a:p>
            <a:pPr lvl="1"/>
            <a:r>
              <a:rPr lang="en-US" dirty="0" smtClean="0"/>
              <a:t>He’s supposed to drive Rome out of Israel and create the new </a:t>
            </a:r>
            <a:r>
              <a:rPr lang="en-US" dirty="0" err="1" smtClean="0"/>
              <a:t>Pax</a:t>
            </a:r>
            <a:r>
              <a:rPr lang="en-US" dirty="0" smtClean="0"/>
              <a:t> </a:t>
            </a:r>
            <a:r>
              <a:rPr lang="en-US" dirty="0" err="1" smtClean="0"/>
              <a:t>Solomoni</a:t>
            </a:r>
            <a:r>
              <a:rPr lang="en-US" dirty="0" smtClean="0"/>
              <a:t>!</a:t>
            </a:r>
          </a:p>
        </p:txBody>
      </p:sp>
    </p:spTree>
    <p:extLst>
      <p:ext uri="{BB962C8B-B14F-4D97-AF65-F5344CB8AC3E}">
        <p14:creationId xmlns:p14="http://schemas.microsoft.com/office/powerpoint/2010/main" val="118742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Foretelling His Death (16:21-23)</a:t>
            </a:r>
            <a:endParaRPr lang="en-US" dirty="0"/>
          </a:p>
        </p:txBody>
      </p:sp>
      <p:sp>
        <p:nvSpPr>
          <p:cNvPr id="14" name="Content Placeholder 13"/>
          <p:cNvSpPr>
            <a:spLocks noGrp="1"/>
          </p:cNvSpPr>
          <p:nvPr>
            <p:ph idx="1"/>
          </p:nvPr>
        </p:nvSpPr>
        <p:spPr/>
        <p:txBody>
          <a:bodyPr>
            <a:noAutofit/>
          </a:bodyPr>
          <a:lstStyle/>
          <a:p>
            <a:r>
              <a:rPr lang="en-US" dirty="0" smtClean="0"/>
              <a:t>So, Peter takes Jesus aside and says, “There’s no way what you just said is </a:t>
            </a:r>
            <a:r>
              <a:rPr lang="en-US" dirty="0" err="1" smtClean="0"/>
              <a:t>gonna</a:t>
            </a:r>
            <a:r>
              <a:rPr lang="en-US" dirty="0" smtClean="0"/>
              <a:t> happen!”</a:t>
            </a:r>
          </a:p>
          <a:p>
            <a:r>
              <a:rPr lang="en-US" dirty="0" smtClean="0"/>
              <a:t>I think Peter finally sees Jesus for who He is</a:t>
            </a:r>
          </a:p>
          <a:p>
            <a:pPr lvl="1"/>
            <a:r>
              <a:rPr lang="en-US" dirty="0" smtClean="0"/>
              <a:t>Someone able to walk on water</a:t>
            </a:r>
          </a:p>
          <a:p>
            <a:pPr lvl="1"/>
            <a:r>
              <a:rPr lang="en-US" dirty="0" smtClean="0"/>
              <a:t>Make food from 1 person’s lunch for thousands and thousands of people</a:t>
            </a:r>
          </a:p>
          <a:p>
            <a:pPr lvl="1"/>
            <a:r>
              <a:rPr lang="en-US" dirty="0" smtClean="0"/>
              <a:t>Raise people from the dead</a:t>
            </a:r>
          </a:p>
          <a:p>
            <a:pPr lvl="1"/>
            <a:r>
              <a:rPr lang="en-US" dirty="0" smtClean="0"/>
              <a:t>Heal the sick without so much as a touch – just speaking the words</a:t>
            </a:r>
          </a:p>
          <a:p>
            <a:r>
              <a:rPr lang="en-US" dirty="0" smtClean="0"/>
              <a:t>Peter’s saying, “They can’t kill you. They can’t even touch you, if you don’t want them to!”</a:t>
            </a:r>
          </a:p>
          <a:p>
            <a:pPr lvl="1"/>
            <a:r>
              <a:rPr lang="en-US" dirty="0" smtClean="0"/>
              <a:t>And Peter’s right!</a:t>
            </a:r>
          </a:p>
          <a:p>
            <a:pPr lvl="1"/>
            <a:r>
              <a:rPr lang="en-US" dirty="0" smtClean="0"/>
              <a:t>That’s why Jesus says, “Get behind me, Satan!”</a:t>
            </a:r>
          </a:p>
        </p:txBody>
      </p:sp>
    </p:spTree>
    <p:extLst>
      <p:ext uri="{BB962C8B-B14F-4D97-AF65-F5344CB8AC3E}">
        <p14:creationId xmlns:p14="http://schemas.microsoft.com/office/powerpoint/2010/main" val="3317952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Foretelling His Death (16:21-23)</a:t>
            </a:r>
            <a:endParaRPr lang="en-US" dirty="0"/>
          </a:p>
        </p:txBody>
      </p:sp>
      <p:sp>
        <p:nvSpPr>
          <p:cNvPr id="14" name="Content Placeholder 13"/>
          <p:cNvSpPr>
            <a:spLocks noGrp="1"/>
          </p:cNvSpPr>
          <p:nvPr>
            <p:ph idx="1"/>
          </p:nvPr>
        </p:nvSpPr>
        <p:spPr/>
        <p:txBody>
          <a:bodyPr>
            <a:noAutofit/>
          </a:bodyPr>
          <a:lstStyle/>
          <a:p>
            <a:r>
              <a:rPr lang="en-US" dirty="0" smtClean="0"/>
              <a:t>Jesus could simply choose not to go to Jerusalem, and therefore not die</a:t>
            </a:r>
          </a:p>
          <a:p>
            <a:r>
              <a:rPr lang="en-US" dirty="0" smtClean="0"/>
              <a:t>He could use His Godly power and not allow them to even touch Him, if that’s what He wanted</a:t>
            </a:r>
          </a:p>
          <a:p>
            <a:r>
              <a:rPr lang="en-US" dirty="0" smtClean="0"/>
              <a:t>This temptation of Jesus to not go to the cross as God’s will invokes is very real to Jesus</a:t>
            </a:r>
          </a:p>
          <a:p>
            <a:r>
              <a:rPr lang="en-US" dirty="0" smtClean="0"/>
              <a:t>I think this is why Jesus also says, “You’re not thinking of God’s purposes, but men’s.”</a:t>
            </a:r>
          </a:p>
          <a:p>
            <a:r>
              <a:rPr lang="en-US" dirty="0" smtClean="0"/>
              <a:t>This is how nefarious Satan can be – Peter LOOKS like he has God’s interests at heart because he wants Jesus to live, and to be the Messiah he knows Jesus is</a:t>
            </a:r>
          </a:p>
          <a:p>
            <a:pPr lvl="1"/>
            <a:r>
              <a:rPr lang="en-US" dirty="0" smtClean="0"/>
              <a:t>Peter is doing what HE thinks is best for Jesus, but it’s not what God needs and wants from Jesus</a:t>
            </a:r>
          </a:p>
        </p:txBody>
      </p:sp>
    </p:spTree>
    <p:extLst>
      <p:ext uri="{BB962C8B-B14F-4D97-AF65-F5344CB8AC3E}">
        <p14:creationId xmlns:p14="http://schemas.microsoft.com/office/powerpoint/2010/main" val="244559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a:t>
            </a:r>
            <a:endParaRPr lang="en-US" dirty="0"/>
          </a:p>
        </p:txBody>
      </p:sp>
      <p:sp>
        <p:nvSpPr>
          <p:cNvPr id="3" name="Content Placeholder 2"/>
          <p:cNvSpPr>
            <a:spLocks noGrp="1"/>
          </p:cNvSpPr>
          <p:nvPr>
            <p:ph idx="1"/>
          </p:nvPr>
        </p:nvSpPr>
        <p:spPr/>
        <p:txBody>
          <a:bodyPr>
            <a:normAutofit/>
          </a:bodyPr>
          <a:lstStyle/>
          <a:p>
            <a:r>
              <a:rPr lang="en-US" dirty="0" smtClean="0"/>
              <a:t>As early as ~100 A.D., this gospel was ascribed to Matthew (Levi), the apostle</a:t>
            </a:r>
          </a:p>
          <a:p>
            <a:r>
              <a:rPr lang="en-US" dirty="0" smtClean="0"/>
              <a:t>Many of the early church writers (like </a:t>
            </a:r>
            <a:r>
              <a:rPr lang="en-US" dirty="0" err="1" smtClean="0"/>
              <a:t>Papias</a:t>
            </a:r>
            <a:r>
              <a:rPr lang="en-US" dirty="0" smtClean="0"/>
              <a:t>, Irenaeus, Clement of Alexandria, Eusebius, and Origen) all affirm Matthew as the author</a:t>
            </a:r>
          </a:p>
          <a:p>
            <a:r>
              <a:rPr lang="en-US" dirty="0" smtClean="0"/>
              <a:t>Every single copy or fragment of a manuscript that we have attributes this gospel to Matthew</a:t>
            </a:r>
          </a:p>
          <a:p>
            <a:pPr lvl="1"/>
            <a:r>
              <a:rPr lang="en-US" dirty="0" smtClean="0"/>
              <a:t>In other words, no one ever cites this as being written by anyone BUT Matthew</a:t>
            </a:r>
          </a:p>
          <a:p>
            <a:r>
              <a:rPr lang="en-US" dirty="0" smtClean="0"/>
              <a:t>It was widely circulated in the early church, and no argument against his authorship was ever made</a:t>
            </a:r>
          </a:p>
        </p:txBody>
      </p:sp>
    </p:spTree>
    <p:extLst>
      <p:ext uri="{BB962C8B-B14F-4D97-AF65-F5344CB8AC3E}">
        <p14:creationId xmlns:p14="http://schemas.microsoft.com/office/powerpoint/2010/main" val="241580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4</a:t>
            </a:r>
            <a:endParaRPr lang="en-US" sz="4000" dirty="0"/>
          </a:p>
        </p:txBody>
      </p:sp>
    </p:spTree>
    <p:extLst>
      <p:ext uri="{BB962C8B-B14F-4D97-AF65-F5344CB8AC3E}">
        <p14:creationId xmlns:p14="http://schemas.microsoft.com/office/powerpoint/2010/main" val="744288242"/>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Cost of Discipleship (16:24-28)</a:t>
            </a:r>
            <a:endParaRPr lang="en-US" dirty="0"/>
          </a:p>
        </p:txBody>
      </p:sp>
      <p:sp>
        <p:nvSpPr>
          <p:cNvPr id="14" name="Content Placeholder 13"/>
          <p:cNvSpPr>
            <a:spLocks noGrp="1"/>
          </p:cNvSpPr>
          <p:nvPr>
            <p:ph idx="1"/>
          </p:nvPr>
        </p:nvSpPr>
        <p:spPr/>
        <p:txBody>
          <a:bodyPr>
            <a:noAutofit/>
          </a:bodyPr>
          <a:lstStyle/>
          <a:p>
            <a:r>
              <a:rPr lang="en-US" dirty="0" smtClean="0"/>
              <a:t>Jesus uses this opportunity to give a teaching we should internalize as quickly as possible – “You have to deny yourself, take up your cross, and follow Me.”</a:t>
            </a:r>
          </a:p>
          <a:p>
            <a:r>
              <a:rPr lang="en-US" dirty="0" smtClean="0"/>
              <a:t>This is a very controversial and counter-cultural teaching</a:t>
            </a:r>
          </a:p>
          <a:p>
            <a:pPr lvl="1"/>
            <a:r>
              <a:rPr lang="en-US" dirty="0" smtClean="0"/>
              <a:t>We’re supposed to be able to do, act, think, say, believe whatever we want!</a:t>
            </a:r>
          </a:p>
          <a:p>
            <a:r>
              <a:rPr lang="en-US" dirty="0" smtClean="0"/>
              <a:t>Lots of people want to point at particular groups and say, “See! You can’t do that if you want to follow Jesus!”</a:t>
            </a:r>
          </a:p>
          <a:p>
            <a:r>
              <a:rPr lang="en-US" dirty="0" smtClean="0"/>
              <a:t>This is a call to everyone, though, not just those specific groups</a:t>
            </a:r>
          </a:p>
          <a:p>
            <a:pPr lvl="1"/>
            <a:r>
              <a:rPr lang="en-US" dirty="0" smtClean="0"/>
              <a:t>Everyone has desires that must be denied; some of them are just more culturally accepted than others</a:t>
            </a:r>
          </a:p>
          <a:p>
            <a:r>
              <a:rPr lang="en-US" dirty="0" smtClean="0"/>
              <a:t>This is the message of the cross – “I died for you. Now you must die for me.”</a:t>
            </a:r>
          </a:p>
        </p:txBody>
      </p:sp>
    </p:spTree>
    <p:extLst>
      <p:ext uri="{BB962C8B-B14F-4D97-AF65-F5344CB8AC3E}">
        <p14:creationId xmlns:p14="http://schemas.microsoft.com/office/powerpoint/2010/main" val="1488850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Cost of Discipleship (16:24-28)</a:t>
            </a:r>
            <a:endParaRPr lang="en-US" dirty="0"/>
          </a:p>
        </p:txBody>
      </p:sp>
      <p:sp>
        <p:nvSpPr>
          <p:cNvPr id="14" name="Content Placeholder 13"/>
          <p:cNvSpPr>
            <a:spLocks noGrp="1"/>
          </p:cNvSpPr>
          <p:nvPr>
            <p:ph idx="1"/>
          </p:nvPr>
        </p:nvSpPr>
        <p:spPr/>
        <p:txBody>
          <a:bodyPr>
            <a:noAutofit/>
          </a:bodyPr>
          <a:lstStyle/>
          <a:p>
            <a:r>
              <a:rPr lang="en-US" dirty="0" smtClean="0"/>
              <a:t>He explains in vss. 25-26 that we have a choice between 2 worlds and 2 lives</a:t>
            </a:r>
          </a:p>
          <a:p>
            <a:pPr lvl="1"/>
            <a:r>
              <a:rPr lang="en-US" dirty="0" smtClean="0"/>
              <a:t>We can have this life on this world, or we can have eternal life in the world to come, not both</a:t>
            </a:r>
          </a:p>
          <a:p>
            <a:pPr lvl="1"/>
            <a:r>
              <a:rPr lang="en-US" dirty="0" smtClean="0"/>
              <a:t>It’s one or the other</a:t>
            </a:r>
          </a:p>
          <a:p>
            <a:r>
              <a:rPr lang="en-US" dirty="0" smtClean="0"/>
              <a:t>The way of the world and the way of God are complete opposites</a:t>
            </a:r>
          </a:p>
          <a:p>
            <a:pPr lvl="1"/>
            <a:r>
              <a:rPr lang="en-US" dirty="0" smtClean="0"/>
              <a:t>They’re not the same general direction or the same general path</a:t>
            </a:r>
          </a:p>
          <a:p>
            <a:pPr lvl="1"/>
            <a:r>
              <a:rPr lang="en-US" dirty="0" smtClean="0"/>
              <a:t>A step in one direction means moving directly away from the other</a:t>
            </a:r>
          </a:p>
          <a:p>
            <a:pPr lvl="1"/>
            <a:r>
              <a:rPr lang="en-US" dirty="0" smtClean="0"/>
              <a:t>That’s why most people don’t want to move from the starting square</a:t>
            </a:r>
          </a:p>
          <a:p>
            <a:r>
              <a:rPr lang="en-US" dirty="0" smtClean="0"/>
              <a:t>Jesus continues by saying, “Why accomplish great things here only to lose them in the life to come? Why enjoy the temporary and lose the permanent?”</a:t>
            </a:r>
          </a:p>
        </p:txBody>
      </p:sp>
    </p:spTree>
    <p:extLst>
      <p:ext uri="{BB962C8B-B14F-4D97-AF65-F5344CB8AC3E}">
        <p14:creationId xmlns:p14="http://schemas.microsoft.com/office/powerpoint/2010/main" val="826684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Cost of Discipleship (16:24-28)</a:t>
            </a:r>
            <a:endParaRPr lang="en-US" dirty="0"/>
          </a:p>
        </p:txBody>
      </p:sp>
      <p:sp>
        <p:nvSpPr>
          <p:cNvPr id="14" name="Content Placeholder 13"/>
          <p:cNvSpPr>
            <a:spLocks noGrp="1"/>
          </p:cNvSpPr>
          <p:nvPr>
            <p:ph idx="1"/>
          </p:nvPr>
        </p:nvSpPr>
        <p:spPr/>
        <p:txBody>
          <a:bodyPr>
            <a:noAutofit/>
          </a:bodyPr>
          <a:lstStyle/>
          <a:p>
            <a:r>
              <a:rPr lang="en-US" dirty="0" smtClean="0"/>
              <a:t>But Jesus also explains that there’s a reward for paying that price</a:t>
            </a:r>
          </a:p>
          <a:p>
            <a:r>
              <a:rPr lang="en-US" dirty="0" smtClean="0"/>
              <a:t>If we are faithful to God, then God will repay us for that; likewise, if we are not faithful, we’ll also be repaid for making the poor choice</a:t>
            </a:r>
          </a:p>
          <a:p>
            <a:r>
              <a:rPr lang="en-US" dirty="0" smtClean="0"/>
              <a:t>Jesus became the example of this when He was resurrected after being in the grave for 3 days, then God glorified Him and sat Him at His right hand; placed all things under His feet</a:t>
            </a:r>
          </a:p>
          <a:p>
            <a:r>
              <a:rPr lang="en-US" dirty="0" smtClean="0"/>
              <a:t>The cross is the symbol of our decision to choose God no </a:t>
            </a:r>
            <a:r>
              <a:rPr lang="en-US" smtClean="0"/>
              <a:t>matter what</a:t>
            </a:r>
            <a:endParaRPr lang="en-US" dirty="0" smtClean="0"/>
          </a:p>
        </p:txBody>
      </p:sp>
    </p:spTree>
    <p:extLst>
      <p:ext uri="{BB962C8B-B14F-4D97-AF65-F5344CB8AC3E}">
        <p14:creationId xmlns:p14="http://schemas.microsoft.com/office/powerpoint/2010/main" val="71658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17</a:t>
            </a:r>
          </a:p>
        </p:txBody>
      </p:sp>
    </p:spTree>
    <p:extLst>
      <p:ext uri="{BB962C8B-B14F-4D97-AF65-F5344CB8AC3E}">
        <p14:creationId xmlns:p14="http://schemas.microsoft.com/office/powerpoint/2010/main" val="2945865556"/>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Transfiguration (17:1-13)</a:t>
            </a:r>
            <a:endParaRPr lang="en-US" dirty="0"/>
          </a:p>
        </p:txBody>
      </p:sp>
      <p:sp>
        <p:nvSpPr>
          <p:cNvPr id="14" name="Content Placeholder 13"/>
          <p:cNvSpPr>
            <a:spLocks noGrp="1"/>
          </p:cNvSpPr>
          <p:nvPr>
            <p:ph idx="1"/>
          </p:nvPr>
        </p:nvSpPr>
        <p:spPr/>
        <p:txBody>
          <a:bodyPr>
            <a:noAutofit/>
          </a:bodyPr>
          <a:lstStyle/>
          <a:p>
            <a:r>
              <a:rPr lang="en-US" dirty="0" smtClean="0"/>
              <a:t>Six days later, Jesus takes Peter, James, and John up on the mountain by themselves</a:t>
            </a:r>
          </a:p>
          <a:p>
            <a:r>
              <a:rPr lang="en-US" dirty="0" smtClean="0"/>
              <a:t>He is transfigured before them</a:t>
            </a:r>
          </a:p>
          <a:p>
            <a:pPr lvl="1"/>
            <a:r>
              <a:rPr lang="en-US" dirty="0" smtClean="0"/>
              <a:t>Face shines like the sun</a:t>
            </a:r>
          </a:p>
          <a:p>
            <a:pPr lvl="1"/>
            <a:r>
              <a:rPr lang="en-US" dirty="0" smtClean="0"/>
              <a:t>Garments become as white as light</a:t>
            </a:r>
          </a:p>
          <a:p>
            <a:r>
              <a:rPr lang="en-US" dirty="0" smtClean="0"/>
              <a:t>Greek word here is “</a:t>
            </a:r>
            <a:r>
              <a:rPr lang="en-US" dirty="0" err="1" smtClean="0"/>
              <a:t>metamorph</a:t>
            </a:r>
            <a:r>
              <a:rPr lang="en-US" dirty="0" smtClean="0"/>
              <a:t>” – “to transform”</a:t>
            </a:r>
          </a:p>
          <a:p>
            <a:r>
              <a:rPr lang="en-US" dirty="0" smtClean="0"/>
              <a:t>Then Moses and Elijah are there and talking to Jesus</a:t>
            </a:r>
          </a:p>
          <a:p>
            <a:pPr lvl="1"/>
            <a:r>
              <a:rPr lang="en-US" dirty="0" smtClean="0"/>
              <a:t>They KNEW it was Moses and Elijah, despite never having seen them before</a:t>
            </a:r>
          </a:p>
          <a:p>
            <a:r>
              <a:rPr lang="en-US" dirty="0" smtClean="0"/>
              <a:t>Peter offers to build each one of them their own tent</a:t>
            </a:r>
          </a:p>
          <a:p>
            <a:pPr lvl="1"/>
            <a:r>
              <a:rPr lang="en-US" dirty="0" smtClean="0"/>
              <a:t>It seems like Peter wants to keep them there, as he wants to build them each their own living space</a:t>
            </a:r>
          </a:p>
        </p:txBody>
      </p:sp>
    </p:spTree>
    <p:extLst>
      <p:ext uri="{BB962C8B-B14F-4D97-AF65-F5344CB8AC3E}">
        <p14:creationId xmlns:p14="http://schemas.microsoft.com/office/powerpoint/2010/main" val="420539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Transfiguration (17:1-13)</a:t>
            </a:r>
            <a:endParaRPr lang="en-US" dirty="0"/>
          </a:p>
        </p:txBody>
      </p:sp>
      <p:sp>
        <p:nvSpPr>
          <p:cNvPr id="14" name="Content Placeholder 13"/>
          <p:cNvSpPr>
            <a:spLocks noGrp="1"/>
          </p:cNvSpPr>
          <p:nvPr>
            <p:ph idx="1"/>
          </p:nvPr>
        </p:nvSpPr>
        <p:spPr/>
        <p:txBody>
          <a:bodyPr>
            <a:noAutofit/>
          </a:bodyPr>
          <a:lstStyle/>
          <a:p>
            <a:r>
              <a:rPr lang="en-US" dirty="0" smtClean="0"/>
              <a:t>Then a bright cloud overshadows everything and speaks!</a:t>
            </a:r>
          </a:p>
          <a:p>
            <a:pPr lvl="1"/>
            <a:r>
              <a:rPr lang="en-US" dirty="0" smtClean="0"/>
              <a:t>All of this parallels an event out of Moses’s life from Exodus 34</a:t>
            </a:r>
          </a:p>
          <a:p>
            <a:r>
              <a:rPr lang="en-US" dirty="0" smtClean="0"/>
              <a:t>God says, “This is My beloved Son, in whom I am well pleased; listen to Him.”</a:t>
            </a:r>
          </a:p>
          <a:p>
            <a:r>
              <a:rPr lang="en-US" dirty="0" smtClean="0"/>
              <a:t>The last time we saw something like this is Jesus’s baptism</a:t>
            </a:r>
          </a:p>
          <a:p>
            <a:r>
              <a:rPr lang="en-US" dirty="0" smtClean="0"/>
              <a:t>Notice that God says, “Listen to Him” not “them”</a:t>
            </a:r>
          </a:p>
          <a:p>
            <a:r>
              <a:rPr lang="en-US" dirty="0" smtClean="0"/>
              <a:t>Jesus is the fulfillment of the Law and the Prophets</a:t>
            </a:r>
          </a:p>
          <a:p>
            <a:pPr lvl="1"/>
            <a:r>
              <a:rPr lang="en-US" dirty="0" smtClean="0"/>
              <a:t>Peter even points this out in Acts 22-24 in the first gospel sermon</a:t>
            </a:r>
          </a:p>
          <a:p>
            <a:r>
              <a:rPr lang="en-US" dirty="0" smtClean="0"/>
              <a:t>This is a picture of Jesus’s superiority over them</a:t>
            </a:r>
          </a:p>
          <a:p>
            <a:r>
              <a:rPr lang="en-US" dirty="0" smtClean="0"/>
              <a:t>What God says is a reference to Psalm 2:7 and His giving the nations as Jesus’s inheritance</a:t>
            </a:r>
          </a:p>
        </p:txBody>
      </p:sp>
    </p:spTree>
    <p:extLst>
      <p:ext uri="{BB962C8B-B14F-4D97-AF65-F5344CB8AC3E}">
        <p14:creationId xmlns:p14="http://schemas.microsoft.com/office/powerpoint/2010/main" val="3437177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Transfiguration (17:1-13)</a:t>
            </a:r>
            <a:endParaRPr lang="en-US" dirty="0"/>
          </a:p>
        </p:txBody>
      </p:sp>
      <p:sp>
        <p:nvSpPr>
          <p:cNvPr id="14" name="Content Placeholder 13"/>
          <p:cNvSpPr>
            <a:spLocks noGrp="1"/>
          </p:cNvSpPr>
          <p:nvPr>
            <p:ph idx="1"/>
          </p:nvPr>
        </p:nvSpPr>
        <p:spPr/>
        <p:txBody>
          <a:bodyPr>
            <a:noAutofit/>
          </a:bodyPr>
          <a:lstStyle/>
          <a:p>
            <a:r>
              <a:rPr lang="en-US" dirty="0" smtClean="0"/>
              <a:t>When they’re off the mountain, Jesus orders them not to tell anyone what they saw until Jesus has risen from the dead</a:t>
            </a:r>
          </a:p>
          <a:p>
            <a:r>
              <a:rPr lang="en-US" dirty="0" smtClean="0"/>
              <a:t>Peter mentions this event again in 2 Peter 1:16-21</a:t>
            </a:r>
          </a:p>
          <a:p>
            <a:r>
              <a:rPr lang="en-US" dirty="0" smtClean="0"/>
              <a:t>They ask Him why the scribes say Elijah must come first</a:t>
            </a:r>
          </a:p>
          <a:p>
            <a:pPr lvl="1"/>
            <a:r>
              <a:rPr lang="en-US" dirty="0" smtClean="0"/>
              <a:t>He tells them that he must, and he did!</a:t>
            </a:r>
          </a:p>
          <a:p>
            <a:pPr lvl="1"/>
            <a:r>
              <a:rPr lang="en-US" dirty="0" smtClean="0"/>
              <a:t>John the Baptizer was the reincarnation of Elijah</a:t>
            </a:r>
          </a:p>
          <a:p>
            <a:pPr lvl="1"/>
            <a:r>
              <a:rPr lang="en-US" dirty="0" smtClean="0"/>
              <a:t>They killed him because they didn’t recognize him as such</a:t>
            </a:r>
          </a:p>
          <a:p>
            <a:r>
              <a:rPr lang="en-US" dirty="0" smtClean="0"/>
              <a:t>He tells them that He is going to likewise suffer at their hands</a:t>
            </a:r>
          </a:p>
          <a:p>
            <a:pPr lvl="1"/>
            <a:r>
              <a:rPr lang="en-US" dirty="0" smtClean="0"/>
              <a:t>They didn’t recognize Jesus as the Messiah, just as they didn’t recognize John </a:t>
            </a:r>
            <a:r>
              <a:rPr lang="en-US" smtClean="0"/>
              <a:t>as Elijah</a:t>
            </a:r>
          </a:p>
        </p:txBody>
      </p:sp>
    </p:spTree>
    <p:extLst>
      <p:ext uri="{BB962C8B-B14F-4D97-AF65-F5344CB8AC3E}">
        <p14:creationId xmlns:p14="http://schemas.microsoft.com/office/powerpoint/2010/main" val="158921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Unbelieving Generation (17:14-21)</a:t>
            </a:r>
            <a:endParaRPr lang="en-US" dirty="0"/>
          </a:p>
        </p:txBody>
      </p:sp>
      <p:sp>
        <p:nvSpPr>
          <p:cNvPr id="14" name="Content Placeholder 13"/>
          <p:cNvSpPr>
            <a:spLocks noGrp="1"/>
          </p:cNvSpPr>
          <p:nvPr>
            <p:ph idx="1"/>
          </p:nvPr>
        </p:nvSpPr>
        <p:spPr/>
        <p:txBody>
          <a:bodyPr>
            <a:noAutofit/>
          </a:bodyPr>
          <a:lstStyle/>
          <a:p>
            <a:r>
              <a:rPr lang="en-US" dirty="0" smtClean="0"/>
              <a:t>While Jesus, Peter, James, and John were on the mountain something was happening with the rest of His disciples</a:t>
            </a:r>
          </a:p>
          <a:p>
            <a:r>
              <a:rPr lang="en-US" dirty="0" smtClean="0"/>
              <a:t>As soon as they rejoin the other apostles and disciples, a man runs up to Him and falls on his knees and begs Jesus to cure his son</a:t>
            </a:r>
          </a:p>
          <a:p>
            <a:pPr lvl="1"/>
            <a:r>
              <a:rPr lang="en-US" dirty="0" smtClean="0"/>
              <a:t>“Your disciples tried and couldn’t cure him from his seizures and suffering.”</a:t>
            </a:r>
          </a:p>
          <a:p>
            <a:r>
              <a:rPr lang="en-US" dirty="0" smtClean="0"/>
              <a:t>It isn’t that the disciples ignored the man and his son – they tried and couldn’t cure him</a:t>
            </a:r>
          </a:p>
          <a:p>
            <a:pPr lvl="1"/>
            <a:r>
              <a:rPr lang="en-US" dirty="0" smtClean="0"/>
              <a:t>Remember Matthew 10:1 – Jesus gave His disciples authority over unclean spirits and to heal all diseases and afflictions</a:t>
            </a:r>
          </a:p>
          <a:p>
            <a:r>
              <a:rPr lang="en-US" dirty="0" smtClean="0"/>
              <a:t>Since they couldn’t heal his son, the man goes straight to Jesus instead of giving up and calling them phonies</a:t>
            </a:r>
          </a:p>
          <a:p>
            <a:r>
              <a:rPr lang="en-US" dirty="0" smtClean="0"/>
              <a:t>Why couldn’t they heal him?</a:t>
            </a:r>
          </a:p>
        </p:txBody>
      </p:sp>
    </p:spTree>
    <p:extLst>
      <p:ext uri="{BB962C8B-B14F-4D97-AF65-F5344CB8AC3E}">
        <p14:creationId xmlns:p14="http://schemas.microsoft.com/office/powerpoint/2010/main" val="7930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Unbelieving Generation (17:14-21)</a:t>
            </a:r>
            <a:endParaRPr lang="en-US" dirty="0"/>
          </a:p>
        </p:txBody>
      </p:sp>
      <p:sp>
        <p:nvSpPr>
          <p:cNvPr id="14" name="Content Placeholder 13"/>
          <p:cNvSpPr>
            <a:spLocks noGrp="1"/>
          </p:cNvSpPr>
          <p:nvPr>
            <p:ph idx="1"/>
          </p:nvPr>
        </p:nvSpPr>
        <p:spPr/>
        <p:txBody>
          <a:bodyPr>
            <a:noAutofit/>
          </a:bodyPr>
          <a:lstStyle/>
          <a:p>
            <a:r>
              <a:rPr lang="en-US" dirty="0" smtClean="0"/>
              <a:t>Jesus tells us in vs. 17</a:t>
            </a:r>
          </a:p>
          <a:p>
            <a:pPr lvl="1"/>
            <a:r>
              <a:rPr lang="en-US" dirty="0" smtClean="0"/>
              <a:t>“You unbelieving and perverse generation, how long shall I be with you?”</a:t>
            </a:r>
          </a:p>
          <a:p>
            <a:r>
              <a:rPr lang="en-US" dirty="0" smtClean="0"/>
              <a:t>This is a strong rebuke of His disciples!</a:t>
            </a:r>
          </a:p>
          <a:p>
            <a:pPr lvl="1"/>
            <a:r>
              <a:rPr lang="en-US" dirty="0"/>
              <a:t>R</a:t>
            </a:r>
            <a:r>
              <a:rPr lang="en-US" dirty="0" smtClean="0"/>
              <a:t>emember that this is in front of the crowd</a:t>
            </a:r>
          </a:p>
          <a:p>
            <a:r>
              <a:rPr lang="en-US" dirty="0" smtClean="0"/>
              <a:t>The man asks for Jesus to heal his son, and Jesus’s response is, “You’re an unbelieving and perverse generation”</a:t>
            </a:r>
          </a:p>
          <a:p>
            <a:pPr lvl="1"/>
            <a:r>
              <a:rPr lang="en-US" dirty="0"/>
              <a:t>This isn’t addressed to the disciples, but the </a:t>
            </a:r>
            <a:r>
              <a:rPr lang="en-US" dirty="0" smtClean="0"/>
              <a:t>crowd</a:t>
            </a:r>
          </a:p>
          <a:p>
            <a:r>
              <a:rPr lang="en-US" dirty="0" smtClean="0"/>
              <a:t>This shows that there’s a problem with the people</a:t>
            </a:r>
          </a:p>
          <a:p>
            <a:pPr lvl="1"/>
            <a:r>
              <a:rPr lang="en-US" dirty="0" smtClean="0"/>
              <a:t>We’ll </a:t>
            </a:r>
            <a:r>
              <a:rPr lang="en-US" dirty="0"/>
              <a:t>get to the disciples problem in a few </a:t>
            </a:r>
            <a:r>
              <a:rPr lang="en-US" dirty="0" smtClean="0"/>
              <a:t>verses</a:t>
            </a:r>
          </a:p>
          <a:p>
            <a:r>
              <a:rPr lang="en-US" dirty="0" smtClean="0"/>
              <a:t>Jesus’s use of this address – “an unbelieving and perverse generation” – is a reference to a sermon Moses gave before his death</a:t>
            </a:r>
          </a:p>
          <a:p>
            <a:pPr lvl="1"/>
            <a:r>
              <a:rPr lang="en-US" dirty="0" smtClean="0"/>
              <a:t>Deuteronomy 32:4-5, 18-20</a:t>
            </a:r>
          </a:p>
          <a:p>
            <a:endParaRPr lang="en-US" dirty="0" smtClean="0"/>
          </a:p>
        </p:txBody>
      </p:sp>
    </p:spTree>
    <p:extLst>
      <p:ext uri="{BB962C8B-B14F-4D97-AF65-F5344CB8AC3E}">
        <p14:creationId xmlns:p14="http://schemas.microsoft.com/office/powerpoint/2010/main" val="289373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Unbelieving Generation (17:14-21)</a:t>
            </a:r>
            <a:endParaRPr lang="en-US" dirty="0"/>
          </a:p>
        </p:txBody>
      </p:sp>
      <p:sp>
        <p:nvSpPr>
          <p:cNvPr id="14" name="Content Placeholder 13"/>
          <p:cNvSpPr>
            <a:spLocks noGrp="1"/>
          </p:cNvSpPr>
          <p:nvPr>
            <p:ph idx="1"/>
          </p:nvPr>
        </p:nvSpPr>
        <p:spPr/>
        <p:txBody>
          <a:bodyPr>
            <a:noAutofit/>
          </a:bodyPr>
          <a:lstStyle/>
          <a:p>
            <a:r>
              <a:rPr lang="en-US" dirty="0" smtClean="0"/>
              <a:t>Jesus is connecting the people to the generation that died in the wilderness because of their lack of faith</a:t>
            </a:r>
          </a:p>
          <a:p>
            <a:pPr lvl="1"/>
            <a:r>
              <a:rPr lang="en-US" dirty="0" smtClean="0"/>
              <a:t>They were a perverse generation because they dealt corruptly with God</a:t>
            </a:r>
          </a:p>
          <a:p>
            <a:pPr lvl="1"/>
            <a:r>
              <a:rPr lang="en-US" dirty="0" smtClean="0"/>
              <a:t>They were a perverse generation because they forgot God</a:t>
            </a:r>
          </a:p>
          <a:p>
            <a:r>
              <a:rPr lang="en-US" dirty="0" smtClean="0"/>
              <a:t>Jesus then casts out the demon and his son is immediately healed</a:t>
            </a:r>
          </a:p>
          <a:p>
            <a:r>
              <a:rPr lang="en-US" dirty="0" smtClean="0"/>
              <a:t>The healing isn’t the point of the passage, though</a:t>
            </a:r>
          </a:p>
          <a:p>
            <a:pPr lvl="1"/>
            <a:r>
              <a:rPr lang="en-US" dirty="0" smtClean="0"/>
              <a:t>We don’t see the father or son’s response to the healing</a:t>
            </a:r>
          </a:p>
          <a:p>
            <a:pPr lvl="1"/>
            <a:r>
              <a:rPr lang="en-US" dirty="0" smtClean="0"/>
              <a:t>Instead, we cut to the disciples coming to Jesus</a:t>
            </a:r>
          </a:p>
          <a:p>
            <a:r>
              <a:rPr lang="en-US" dirty="0" smtClean="0"/>
              <a:t>The disciples come to Jesus and ask why they couldn’t cast the demon out</a:t>
            </a:r>
          </a:p>
          <a:p>
            <a:pPr lvl="1"/>
            <a:r>
              <a:rPr lang="en-US" dirty="0" smtClean="0"/>
              <a:t>Now we get to the problem with the disciples</a:t>
            </a:r>
          </a:p>
          <a:p>
            <a:endParaRPr lang="en-US" dirty="0" smtClean="0"/>
          </a:p>
        </p:txBody>
      </p:sp>
    </p:spTree>
    <p:extLst>
      <p:ext uri="{BB962C8B-B14F-4D97-AF65-F5344CB8AC3E}">
        <p14:creationId xmlns:p14="http://schemas.microsoft.com/office/powerpoint/2010/main" val="234810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a:t>
            </a:r>
            <a:r>
              <a:rPr lang="en-US" dirty="0" smtClean="0"/>
              <a:t>Jesus (Matthew </a:t>
            </a:r>
            <a:r>
              <a:rPr lang="en-US" dirty="0"/>
              <a:t>4:1-11)</a:t>
            </a:r>
          </a:p>
        </p:txBody>
      </p:sp>
      <p:sp>
        <p:nvSpPr>
          <p:cNvPr id="3" name="Content Placeholder 2"/>
          <p:cNvSpPr>
            <a:spLocks noGrp="1"/>
          </p:cNvSpPr>
          <p:nvPr>
            <p:ph idx="1"/>
          </p:nvPr>
        </p:nvSpPr>
        <p:spPr/>
        <p:txBody>
          <a:bodyPr>
            <a:noAutofit/>
          </a:bodyPr>
          <a:lstStyle/>
          <a:p>
            <a:r>
              <a:rPr lang="en-US" dirty="0" smtClean="0"/>
              <a:t>Immediately after His baptism, Jesus was led by the Spirit into the wilderness with the express purpose of His being tempted by the devil</a:t>
            </a:r>
          </a:p>
          <a:p>
            <a:r>
              <a:rPr lang="en-US" dirty="0" smtClean="0"/>
              <a:t>Vs. 2 says He fasted for 40 days and 40 nights</a:t>
            </a:r>
          </a:p>
          <a:p>
            <a:pPr lvl="1"/>
            <a:r>
              <a:rPr lang="en-US" dirty="0" smtClean="0"/>
              <a:t>One can’t help but see the parallel between Jesus’s being in the wilderness for 40 days and nights and the Israelites wandering in the wilderness for 40 years after they refused to take the land of Canaan after the spies returned</a:t>
            </a:r>
          </a:p>
          <a:p>
            <a:pPr lvl="1"/>
            <a:r>
              <a:rPr lang="en-US" dirty="0" smtClean="0"/>
              <a:t>Also, Moses was on Mt. Sinai for 40 days and 40 nights when he received the Law, and he also fasted the entire time</a:t>
            </a:r>
          </a:p>
          <a:p>
            <a:pPr lvl="2"/>
            <a:r>
              <a:rPr lang="en-US" dirty="0" smtClean="0"/>
              <a:t>Deuteronomy 9:9</a:t>
            </a:r>
          </a:p>
          <a:p>
            <a:r>
              <a:rPr lang="en-US" dirty="0" smtClean="0"/>
              <a:t>We’ll see that the temptations Jesus underwent are the same ones that Israel had in the wilderness</a:t>
            </a:r>
          </a:p>
          <a:p>
            <a:pPr lvl="1"/>
            <a:r>
              <a:rPr lang="en-US" dirty="0" smtClean="0"/>
              <a:t>Jesus succeeds where Israel failed, though</a:t>
            </a:r>
            <a:endParaRPr lang="en-US" dirty="0"/>
          </a:p>
        </p:txBody>
      </p:sp>
    </p:spTree>
    <p:extLst>
      <p:ext uri="{BB962C8B-B14F-4D97-AF65-F5344CB8AC3E}">
        <p14:creationId xmlns:p14="http://schemas.microsoft.com/office/powerpoint/2010/main" val="130512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Unbelieving Generation (17:14-21)</a:t>
            </a:r>
            <a:endParaRPr lang="en-US" dirty="0"/>
          </a:p>
        </p:txBody>
      </p:sp>
      <p:sp>
        <p:nvSpPr>
          <p:cNvPr id="14" name="Content Placeholder 13"/>
          <p:cNvSpPr>
            <a:spLocks noGrp="1"/>
          </p:cNvSpPr>
          <p:nvPr>
            <p:ph idx="1"/>
          </p:nvPr>
        </p:nvSpPr>
        <p:spPr/>
        <p:txBody>
          <a:bodyPr>
            <a:noAutofit/>
          </a:bodyPr>
          <a:lstStyle/>
          <a:p>
            <a:r>
              <a:rPr lang="en-US" dirty="0" smtClean="0"/>
              <a:t>“Because of your meager faith”</a:t>
            </a:r>
          </a:p>
          <a:p>
            <a:r>
              <a:rPr lang="en-US" dirty="0" smtClean="0"/>
              <a:t>Notice Jesus doesn’t say, “This was a hard demon” or “This healing was a little bit tricky” or “You need more practice”</a:t>
            </a:r>
          </a:p>
          <a:p>
            <a:r>
              <a:rPr lang="en-US" dirty="0" smtClean="0"/>
              <a:t>It’s just “You lack faith”</a:t>
            </a:r>
          </a:p>
          <a:p>
            <a:r>
              <a:rPr lang="en-US" dirty="0" smtClean="0"/>
              <a:t>Jesus continues to push this truth with His next example</a:t>
            </a:r>
          </a:p>
          <a:p>
            <a:r>
              <a:rPr lang="en-US" dirty="0" smtClean="0"/>
              <a:t>“If you had faith the size of a mustard seed, you could move mountains”</a:t>
            </a:r>
          </a:p>
          <a:p>
            <a:pPr lvl="1"/>
            <a:r>
              <a:rPr lang="en-US" dirty="0" smtClean="0"/>
              <a:t>Paul writes of having faith to move mountains in 1 Corinthians 13:2 as well</a:t>
            </a:r>
          </a:p>
          <a:p>
            <a:r>
              <a:rPr lang="en-US" dirty="0" smtClean="0"/>
              <a:t>Does He mean this literally or figuratively?</a:t>
            </a:r>
          </a:p>
          <a:p>
            <a:pPr lvl="1"/>
            <a:r>
              <a:rPr lang="en-US" dirty="0" smtClean="0"/>
              <a:t>I think He’s being literal, as with the fig tree in Mark 11</a:t>
            </a:r>
          </a:p>
          <a:p>
            <a:endParaRPr lang="en-US" dirty="0" smtClean="0"/>
          </a:p>
        </p:txBody>
      </p:sp>
    </p:spTree>
    <p:extLst>
      <p:ext uri="{BB962C8B-B14F-4D97-AF65-F5344CB8AC3E}">
        <p14:creationId xmlns:p14="http://schemas.microsoft.com/office/powerpoint/2010/main" val="381631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An Unbelieving Generation (17:14-21)</a:t>
            </a:r>
            <a:endParaRPr lang="en-US" dirty="0"/>
          </a:p>
        </p:txBody>
      </p:sp>
      <p:sp>
        <p:nvSpPr>
          <p:cNvPr id="14" name="Content Placeholder 13"/>
          <p:cNvSpPr>
            <a:spLocks noGrp="1"/>
          </p:cNvSpPr>
          <p:nvPr>
            <p:ph idx="1"/>
          </p:nvPr>
        </p:nvSpPr>
        <p:spPr/>
        <p:txBody>
          <a:bodyPr>
            <a:noAutofit/>
          </a:bodyPr>
          <a:lstStyle/>
          <a:p>
            <a:r>
              <a:rPr lang="en-US" dirty="0" smtClean="0"/>
              <a:t>Either way, though, His final word on the matter is what’s important – with faith “nothing is impossible to you”</a:t>
            </a:r>
          </a:p>
          <a:p>
            <a:r>
              <a:rPr lang="en-US" dirty="0" smtClean="0"/>
              <a:t>This tells us that the problem wasn’t the obstacle; the problem was a lack of faith</a:t>
            </a:r>
          </a:p>
          <a:p>
            <a:r>
              <a:rPr lang="en-US" dirty="0" smtClean="0"/>
              <a:t>Why is it that, with faith like a mustard seed, nothing is impossible to us?</a:t>
            </a:r>
          </a:p>
          <a:p>
            <a:r>
              <a:rPr lang="en-US" dirty="0" smtClean="0"/>
              <a:t>Ultimately, it’s because it is not our power that does the thing we’re asking, but faith in God’s power to act in our lives</a:t>
            </a:r>
          </a:p>
          <a:p>
            <a:r>
              <a:rPr lang="en-US" dirty="0" smtClean="0"/>
              <a:t>This is the same lesson He tries to teach them with the feeding of the 5,000 and 4,000 – faith can accomplish anything; nothing is too hard for God</a:t>
            </a:r>
          </a:p>
          <a:p>
            <a:endParaRPr lang="en-US" dirty="0" smtClean="0"/>
          </a:p>
        </p:txBody>
      </p:sp>
    </p:spTree>
    <p:extLst>
      <p:ext uri="{BB962C8B-B14F-4D97-AF65-F5344CB8AC3E}">
        <p14:creationId xmlns:p14="http://schemas.microsoft.com/office/powerpoint/2010/main" val="189561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Temple Tax (17:24-27)</a:t>
            </a:r>
            <a:endParaRPr lang="en-US" dirty="0"/>
          </a:p>
        </p:txBody>
      </p:sp>
      <p:sp>
        <p:nvSpPr>
          <p:cNvPr id="14" name="Content Placeholder 13"/>
          <p:cNvSpPr>
            <a:spLocks noGrp="1"/>
          </p:cNvSpPr>
          <p:nvPr>
            <p:ph idx="1"/>
          </p:nvPr>
        </p:nvSpPr>
        <p:spPr/>
        <p:txBody>
          <a:bodyPr>
            <a:noAutofit/>
          </a:bodyPr>
          <a:lstStyle/>
          <a:p>
            <a:r>
              <a:rPr lang="en-US" dirty="0" smtClean="0"/>
              <a:t>The last part of the chapter is an example of faith in action</a:t>
            </a:r>
          </a:p>
          <a:p>
            <a:r>
              <a:rPr lang="en-US" dirty="0" smtClean="0"/>
              <a:t>They arrive in Capernaum and someone asks Peter is Jesus pays the two-drachma tax</a:t>
            </a:r>
          </a:p>
          <a:p>
            <a:pPr lvl="1"/>
            <a:r>
              <a:rPr lang="en-US" dirty="0" smtClean="0"/>
              <a:t>This doesn’t specify it as the Temple Tax, by the way; most translations will still say that</a:t>
            </a:r>
          </a:p>
          <a:p>
            <a:pPr lvl="1"/>
            <a:r>
              <a:rPr lang="en-US" dirty="0" smtClean="0"/>
              <a:t>Peter says he does</a:t>
            </a:r>
          </a:p>
          <a:p>
            <a:pPr lvl="1"/>
            <a:r>
              <a:rPr lang="en-US" dirty="0" smtClean="0"/>
              <a:t>When he goes into the house, Jesus asks him, “Do the kings of the earth collect taxes from strangers or their sons?”</a:t>
            </a:r>
          </a:p>
          <a:p>
            <a:pPr lvl="1"/>
            <a:r>
              <a:rPr lang="en-US" dirty="0" smtClean="0"/>
              <a:t>Peter answers, “Strangers”</a:t>
            </a:r>
          </a:p>
          <a:p>
            <a:pPr lvl="1"/>
            <a:r>
              <a:rPr lang="en-US" dirty="0" smtClean="0"/>
              <a:t>Jesus says, “That’s right. The sons are exempt.”</a:t>
            </a:r>
          </a:p>
          <a:p>
            <a:pPr lvl="1"/>
            <a:r>
              <a:rPr lang="en-US" dirty="0" smtClean="0"/>
              <a:t>This implies that Jesus didn’t need to pay the tax (since He’s God’s son)</a:t>
            </a:r>
          </a:p>
          <a:p>
            <a:pPr lvl="1"/>
            <a:endParaRPr lang="en-US" dirty="0" smtClean="0"/>
          </a:p>
          <a:p>
            <a:endParaRPr lang="en-US" dirty="0" smtClean="0"/>
          </a:p>
        </p:txBody>
      </p:sp>
    </p:spTree>
    <p:extLst>
      <p:ext uri="{BB962C8B-B14F-4D97-AF65-F5344CB8AC3E}">
        <p14:creationId xmlns:p14="http://schemas.microsoft.com/office/powerpoint/2010/main" val="41366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Temple Tax (17:24-27)</a:t>
            </a:r>
            <a:endParaRPr lang="en-US" dirty="0"/>
          </a:p>
        </p:txBody>
      </p:sp>
      <p:sp>
        <p:nvSpPr>
          <p:cNvPr id="14" name="Content Placeholder 13"/>
          <p:cNvSpPr>
            <a:spLocks noGrp="1"/>
          </p:cNvSpPr>
          <p:nvPr>
            <p:ph idx="1"/>
          </p:nvPr>
        </p:nvSpPr>
        <p:spPr/>
        <p:txBody>
          <a:bodyPr>
            <a:noAutofit/>
          </a:bodyPr>
          <a:lstStyle/>
          <a:p>
            <a:r>
              <a:rPr lang="en-US" dirty="0" smtClean="0"/>
              <a:t>However, not to offend anyone, or stir the pot, or rock the boat, Jesus says He’ll pay it</a:t>
            </a:r>
          </a:p>
          <a:p>
            <a:pPr lvl="1"/>
            <a:r>
              <a:rPr lang="en-US" dirty="0" smtClean="0"/>
              <a:t>Instead of causing problems and an impediment to His teaching about God’s kingdom, He’ll pay the tax instead of dodging it, even though He doesn’t need to pay it</a:t>
            </a:r>
          </a:p>
          <a:p>
            <a:r>
              <a:rPr lang="en-US" dirty="0" smtClean="0"/>
              <a:t>He tells Peter to go catch a fish in the sea, and the first one he catches will have a </a:t>
            </a:r>
            <a:r>
              <a:rPr lang="en-US" dirty="0" err="1" smtClean="0"/>
              <a:t>stater</a:t>
            </a:r>
            <a:r>
              <a:rPr lang="en-US" dirty="0" smtClean="0"/>
              <a:t> (or a shekel) in its mouth so he can pay the tax for them</a:t>
            </a:r>
          </a:p>
          <a:p>
            <a:pPr lvl="1"/>
            <a:r>
              <a:rPr lang="en-US" dirty="0" smtClean="0"/>
              <a:t>A </a:t>
            </a:r>
            <a:r>
              <a:rPr lang="en-US" dirty="0" err="1" smtClean="0"/>
              <a:t>stater</a:t>
            </a:r>
            <a:r>
              <a:rPr lang="en-US" dirty="0" smtClean="0"/>
              <a:t> is worth four drachma, so it would pay the tax for Jesus and Peter</a:t>
            </a:r>
          </a:p>
          <a:p>
            <a:endParaRPr lang="en-US" dirty="0" smtClean="0"/>
          </a:p>
          <a:p>
            <a:pPr lvl="1"/>
            <a:endParaRPr lang="en-US" dirty="0" smtClean="0"/>
          </a:p>
          <a:p>
            <a:endParaRPr lang="en-US" dirty="0" smtClean="0"/>
          </a:p>
        </p:txBody>
      </p:sp>
    </p:spTree>
    <p:extLst>
      <p:ext uri="{BB962C8B-B14F-4D97-AF65-F5344CB8AC3E}">
        <p14:creationId xmlns:p14="http://schemas.microsoft.com/office/powerpoint/2010/main" val="190436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18</a:t>
            </a:r>
          </a:p>
        </p:txBody>
      </p:sp>
    </p:spTree>
    <p:extLst>
      <p:ext uri="{BB962C8B-B14F-4D97-AF65-F5344CB8AC3E}">
        <p14:creationId xmlns:p14="http://schemas.microsoft.com/office/powerpoint/2010/main" val="3639508228"/>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Greatest in Heaven (18:1-5)</a:t>
            </a:r>
            <a:endParaRPr lang="en-US" dirty="0"/>
          </a:p>
        </p:txBody>
      </p:sp>
      <p:sp>
        <p:nvSpPr>
          <p:cNvPr id="14" name="Content Placeholder 13"/>
          <p:cNvSpPr>
            <a:spLocks noGrp="1"/>
          </p:cNvSpPr>
          <p:nvPr>
            <p:ph idx="1"/>
          </p:nvPr>
        </p:nvSpPr>
        <p:spPr/>
        <p:txBody>
          <a:bodyPr>
            <a:noAutofit/>
          </a:bodyPr>
          <a:lstStyle/>
          <a:p>
            <a:r>
              <a:rPr lang="en-US" dirty="0" smtClean="0"/>
              <a:t>The disciples ask Jesus, “Who is the greatest in Heaven?”</a:t>
            </a:r>
          </a:p>
          <a:p>
            <a:pPr lvl="1"/>
            <a:r>
              <a:rPr lang="en-US" dirty="0" smtClean="0"/>
              <a:t>A curious question, given everything Jesus has taught them about humility and submission</a:t>
            </a:r>
          </a:p>
          <a:p>
            <a:r>
              <a:rPr lang="en-US" dirty="0" smtClean="0"/>
              <a:t>Calls a child over and says, “Unless you become like this child, you won’t enter the kingdom of Heaven”</a:t>
            </a:r>
          </a:p>
          <a:p>
            <a:pPr lvl="1"/>
            <a:r>
              <a:rPr lang="en-US" dirty="0" smtClean="0"/>
              <a:t>Notice that their question assumed entry, where His answer says, “Here’s the barrier for entry”</a:t>
            </a:r>
          </a:p>
          <a:p>
            <a:r>
              <a:rPr lang="en-US" dirty="0" smtClean="0"/>
              <a:t>Then He answers their question, “The one who can humble himself like a child is the greatest in Heaven”</a:t>
            </a:r>
          </a:p>
          <a:p>
            <a:pPr lvl="1"/>
            <a:r>
              <a:rPr lang="en-US" dirty="0" smtClean="0"/>
              <a:t>Lots of debate on what Jesus means by this</a:t>
            </a:r>
          </a:p>
          <a:p>
            <a:pPr lvl="1"/>
            <a:r>
              <a:rPr lang="en-US" dirty="0" smtClean="0"/>
              <a:t>He explains what He meant, though – you need to humble yourself like a child is humble</a:t>
            </a:r>
          </a:p>
          <a:p>
            <a:r>
              <a:rPr lang="en-US" dirty="0" smtClean="0"/>
              <a:t>In the Roman world, children had no rights or status</a:t>
            </a:r>
          </a:p>
        </p:txBody>
      </p:sp>
    </p:spTree>
    <p:extLst>
      <p:ext uri="{BB962C8B-B14F-4D97-AF65-F5344CB8AC3E}">
        <p14:creationId xmlns:p14="http://schemas.microsoft.com/office/powerpoint/2010/main" val="1730778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Greatest in Heaven (18:1-5)</a:t>
            </a:r>
            <a:endParaRPr lang="en-US" dirty="0"/>
          </a:p>
        </p:txBody>
      </p:sp>
      <p:sp>
        <p:nvSpPr>
          <p:cNvPr id="14" name="Content Placeholder 13"/>
          <p:cNvSpPr>
            <a:spLocks noGrp="1"/>
          </p:cNvSpPr>
          <p:nvPr>
            <p:ph idx="1"/>
          </p:nvPr>
        </p:nvSpPr>
        <p:spPr/>
        <p:txBody>
          <a:bodyPr>
            <a:noAutofit/>
          </a:bodyPr>
          <a:lstStyle/>
          <a:p>
            <a:r>
              <a:rPr lang="en-US" dirty="0" smtClean="0"/>
              <a:t>The disciples ask Jesus, “Who is the greatest in Heaven?”</a:t>
            </a:r>
          </a:p>
          <a:p>
            <a:pPr lvl="1"/>
            <a:r>
              <a:rPr lang="en-US" dirty="0" smtClean="0"/>
              <a:t>A curious question, given everything Jesus has taught them about humility and submission</a:t>
            </a:r>
          </a:p>
          <a:p>
            <a:r>
              <a:rPr lang="en-US" dirty="0" smtClean="0"/>
              <a:t>Calls a child over and says, “Unless you become like this child, you won’t enter the kingdom of Heaven”</a:t>
            </a:r>
          </a:p>
          <a:p>
            <a:pPr lvl="1"/>
            <a:r>
              <a:rPr lang="en-US" dirty="0" smtClean="0"/>
              <a:t>Notice that their question assumed entry, where His answer says, “Here’s the barrier for entry”</a:t>
            </a:r>
          </a:p>
          <a:p>
            <a:r>
              <a:rPr lang="en-US" dirty="0" smtClean="0"/>
              <a:t>Then He answers their question, “The one who can humble himself like a child is the greatest in Heaven”</a:t>
            </a:r>
          </a:p>
          <a:p>
            <a:pPr lvl="1"/>
            <a:r>
              <a:rPr lang="en-US" dirty="0" smtClean="0"/>
              <a:t>Lots of debate on what Jesus means by this</a:t>
            </a:r>
          </a:p>
          <a:p>
            <a:pPr lvl="1"/>
            <a:r>
              <a:rPr lang="en-US" dirty="0" smtClean="0"/>
              <a:t>He explains what He meant, though – you need to humble yourself like a child is humble</a:t>
            </a:r>
          </a:p>
          <a:p>
            <a:r>
              <a:rPr lang="en-US" dirty="0" smtClean="0"/>
              <a:t>In the Roman world, children had no rights or status</a:t>
            </a:r>
          </a:p>
        </p:txBody>
      </p:sp>
    </p:spTree>
    <p:extLst>
      <p:ext uri="{BB962C8B-B14F-4D97-AF65-F5344CB8AC3E}">
        <p14:creationId xmlns:p14="http://schemas.microsoft.com/office/powerpoint/2010/main" val="97426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Greatest in Heaven (18:1-5)</a:t>
            </a:r>
            <a:endParaRPr lang="en-US" dirty="0"/>
          </a:p>
        </p:txBody>
      </p:sp>
      <p:sp>
        <p:nvSpPr>
          <p:cNvPr id="14" name="Content Placeholder 13"/>
          <p:cNvSpPr>
            <a:spLocks noGrp="1"/>
          </p:cNvSpPr>
          <p:nvPr>
            <p:ph idx="1"/>
          </p:nvPr>
        </p:nvSpPr>
        <p:spPr/>
        <p:txBody>
          <a:bodyPr>
            <a:noAutofit/>
          </a:bodyPr>
          <a:lstStyle/>
          <a:p>
            <a:r>
              <a:rPr lang="en-US" dirty="0" smtClean="0"/>
              <a:t>It’s easy to be dismissive of children, but Jesus says we need to lower ourselves to the point that we would welcome children</a:t>
            </a:r>
          </a:p>
          <a:p>
            <a:r>
              <a:rPr lang="en-US" dirty="0" smtClean="0"/>
              <a:t>This implies that we humble ourselves to the point where we lower ourselves to insignificance as well</a:t>
            </a:r>
          </a:p>
          <a:p>
            <a:r>
              <a:rPr lang="en-US" dirty="0" smtClean="0"/>
              <a:t>So, to answer their question, He basically tells them, “You’re worried about the wrong thing. The greatest is the most insignificant.”</a:t>
            </a:r>
          </a:p>
        </p:txBody>
      </p:sp>
    </p:spTree>
    <p:extLst>
      <p:ext uri="{BB962C8B-B14F-4D97-AF65-F5344CB8AC3E}">
        <p14:creationId xmlns:p14="http://schemas.microsoft.com/office/powerpoint/2010/main" val="71476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Stumbling Blocks (18:6-7)</a:t>
            </a:r>
            <a:endParaRPr lang="en-US" dirty="0"/>
          </a:p>
        </p:txBody>
      </p:sp>
      <p:sp>
        <p:nvSpPr>
          <p:cNvPr id="14" name="Content Placeholder 13"/>
          <p:cNvSpPr>
            <a:spLocks noGrp="1"/>
          </p:cNvSpPr>
          <p:nvPr>
            <p:ph idx="1"/>
          </p:nvPr>
        </p:nvSpPr>
        <p:spPr/>
        <p:txBody>
          <a:bodyPr>
            <a:noAutofit/>
          </a:bodyPr>
          <a:lstStyle/>
          <a:p>
            <a:r>
              <a:rPr lang="en-US" dirty="0" smtClean="0"/>
              <a:t>In the next 2 verses, Jesus talks about having the humility to not cause others to sin</a:t>
            </a:r>
          </a:p>
          <a:p>
            <a:r>
              <a:rPr lang="en-US" dirty="0" smtClean="0"/>
              <a:t>He bridges from the discussion of “Who’s the greatest?” by using the child already there to say, “Whoever causes a little one who believes in Him to stumble would be better off with a large millstone tied around their neck and tossed into the sea”</a:t>
            </a:r>
          </a:p>
          <a:p>
            <a:r>
              <a:rPr lang="en-US" dirty="0" smtClean="0"/>
              <a:t>To cause someone else to stumble and sin, to harm another spiritually, is a serious offense</a:t>
            </a:r>
          </a:p>
          <a:p>
            <a:r>
              <a:rPr lang="en-US" dirty="0" smtClean="0"/>
              <a:t>Why does Jesus add it here?</a:t>
            </a:r>
          </a:p>
          <a:p>
            <a:pPr lvl="1"/>
            <a:r>
              <a:rPr lang="en-US" dirty="0" smtClean="0"/>
              <a:t>Because thinking you’re above someone – “Who’s the greatest?” is one of the primary ways we can cause others to fall away</a:t>
            </a:r>
          </a:p>
          <a:p>
            <a:endParaRPr lang="en-US" dirty="0" smtClean="0"/>
          </a:p>
        </p:txBody>
      </p:sp>
    </p:spTree>
    <p:extLst>
      <p:ext uri="{BB962C8B-B14F-4D97-AF65-F5344CB8AC3E}">
        <p14:creationId xmlns:p14="http://schemas.microsoft.com/office/powerpoint/2010/main" val="369981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Stumbling Blocks (18:6-7)</a:t>
            </a:r>
            <a:endParaRPr lang="en-US" dirty="0"/>
          </a:p>
        </p:txBody>
      </p:sp>
      <p:sp>
        <p:nvSpPr>
          <p:cNvPr id="14" name="Content Placeholder 13"/>
          <p:cNvSpPr>
            <a:spLocks noGrp="1"/>
          </p:cNvSpPr>
          <p:nvPr>
            <p:ph idx="1"/>
          </p:nvPr>
        </p:nvSpPr>
        <p:spPr/>
        <p:txBody>
          <a:bodyPr>
            <a:noAutofit/>
          </a:bodyPr>
          <a:lstStyle/>
          <a:p>
            <a:r>
              <a:rPr lang="en-US" dirty="0" smtClean="0"/>
              <a:t>In vs. 7, Jesus says there are a lot of stumbling blocks we can encounter in the world…</a:t>
            </a:r>
          </a:p>
          <a:p>
            <a:pPr lvl="1"/>
            <a:r>
              <a:rPr lang="en-US" dirty="0" smtClean="0"/>
              <a:t>… but if we’re the reason that stumbling block appears in their path, that’s on us – we are going to be judged for that</a:t>
            </a:r>
          </a:p>
          <a:p>
            <a:r>
              <a:rPr lang="en-US" dirty="0" smtClean="0"/>
              <a:t>We have to make sure we’re not the reason that another person sins</a:t>
            </a:r>
          </a:p>
          <a:p>
            <a:r>
              <a:rPr lang="en-US" dirty="0" smtClean="0"/>
              <a:t>This is another picture of humility for us</a:t>
            </a:r>
          </a:p>
          <a:p>
            <a:pPr lvl="1"/>
            <a:r>
              <a:rPr lang="en-US" dirty="0" smtClean="0"/>
              <a:t>We have to be humble enough to put others’ spiritual welfare above our own wants and desires</a:t>
            </a:r>
          </a:p>
          <a:p>
            <a:r>
              <a:rPr lang="en-US" dirty="0" smtClean="0"/>
              <a:t>How many people have been lost because a preacher said something from the pulpit that wasn’t the Word of God? How many are lost because of the poor decisions or actions of elders? How many are lost because we thought to highly of ourselves or only of ourselves?</a:t>
            </a:r>
          </a:p>
        </p:txBody>
      </p:sp>
    </p:spTree>
    <p:extLst>
      <p:ext uri="{BB962C8B-B14F-4D97-AF65-F5344CB8AC3E}">
        <p14:creationId xmlns:p14="http://schemas.microsoft.com/office/powerpoint/2010/main" val="90603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Jesus (Matthew 4:1-11)</a:t>
            </a:r>
          </a:p>
        </p:txBody>
      </p:sp>
      <p:sp>
        <p:nvSpPr>
          <p:cNvPr id="3" name="Content Placeholder 2"/>
          <p:cNvSpPr>
            <a:spLocks noGrp="1"/>
          </p:cNvSpPr>
          <p:nvPr>
            <p:ph idx="1"/>
          </p:nvPr>
        </p:nvSpPr>
        <p:spPr/>
        <p:txBody>
          <a:bodyPr>
            <a:noAutofit/>
          </a:bodyPr>
          <a:lstStyle/>
          <a:p>
            <a:r>
              <a:rPr lang="en-US" dirty="0" smtClean="0"/>
              <a:t>The first temptation is to turn stones into loaves of bread (vss. 3-4)</a:t>
            </a:r>
          </a:p>
          <a:p>
            <a:r>
              <a:rPr lang="en-US" dirty="0" smtClean="0"/>
              <a:t>Jesus quotes Deuteronomy 8:2-3 to refute the temptation</a:t>
            </a:r>
          </a:p>
          <a:p>
            <a:r>
              <a:rPr lang="en-US" dirty="0" smtClean="0"/>
              <a:t>What did Jesus understand that the Israelites did not?</a:t>
            </a:r>
          </a:p>
          <a:p>
            <a:pPr lvl="1"/>
            <a:r>
              <a:rPr lang="en-US" dirty="0" smtClean="0"/>
              <a:t>Life is in God’s hands and not in our physical circumstances</a:t>
            </a:r>
          </a:p>
          <a:p>
            <a:pPr lvl="1"/>
            <a:r>
              <a:rPr lang="en-US" dirty="0" smtClean="0"/>
              <a:t>The wandering in the wilderness was to show the Israelites that God would take care of them; God will provide</a:t>
            </a:r>
          </a:p>
          <a:p>
            <a:pPr lvl="1"/>
            <a:r>
              <a:rPr lang="en-US" dirty="0" smtClean="0"/>
              <a:t>Jesus understood that His life was in God’s hands and He didn’t need to take care of His every need, but instead that God would do it if He followed God</a:t>
            </a:r>
          </a:p>
          <a:p>
            <a:pPr lvl="2"/>
            <a:r>
              <a:rPr lang="en-US" dirty="0" smtClean="0"/>
              <a:t>Matthew 6:33</a:t>
            </a:r>
          </a:p>
          <a:p>
            <a:r>
              <a:rPr lang="en-US" dirty="0" smtClean="0"/>
              <a:t>What this temptation boils down to is trusting in God to meet our needs</a:t>
            </a:r>
          </a:p>
          <a:p>
            <a:pPr lvl="1"/>
            <a:r>
              <a:rPr lang="en-US" dirty="0" smtClean="0"/>
              <a:t>We think that our lives depend upon our power</a:t>
            </a:r>
            <a:endParaRPr lang="en-US" dirty="0"/>
          </a:p>
        </p:txBody>
      </p:sp>
    </p:spTree>
    <p:extLst>
      <p:ext uri="{BB962C8B-B14F-4D97-AF65-F5344CB8AC3E}">
        <p14:creationId xmlns:p14="http://schemas.microsoft.com/office/powerpoint/2010/main" val="78763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500"/>
                                        <p:tgtEl>
                                          <p:spTgt spid="3">
                                            <p:txEl>
                                              <p:pRg st="7" end="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Cut off Stumbling Blocks (18:8-9)</a:t>
            </a:r>
            <a:endParaRPr lang="en-US" dirty="0"/>
          </a:p>
        </p:txBody>
      </p:sp>
      <p:sp>
        <p:nvSpPr>
          <p:cNvPr id="14" name="Content Placeholder 13"/>
          <p:cNvSpPr>
            <a:spLocks noGrp="1"/>
          </p:cNvSpPr>
          <p:nvPr>
            <p:ph idx="1"/>
          </p:nvPr>
        </p:nvSpPr>
        <p:spPr/>
        <p:txBody>
          <a:bodyPr>
            <a:noAutofit/>
          </a:bodyPr>
          <a:lstStyle/>
          <a:p>
            <a:r>
              <a:rPr lang="en-US" dirty="0" smtClean="0"/>
              <a:t>Jesus then shows us the humble extreme we should go to in removing stumbling blocks</a:t>
            </a:r>
          </a:p>
          <a:p>
            <a:pPr lvl="1"/>
            <a:r>
              <a:rPr lang="en-US" dirty="0" smtClean="0"/>
              <a:t>If your hand or foot or eye causes you to sin (it’s a stumbling block), then cut it off</a:t>
            </a:r>
          </a:p>
          <a:p>
            <a:pPr lvl="1"/>
            <a:r>
              <a:rPr lang="en-US" dirty="0" smtClean="0"/>
              <a:t>It’s better to live maimed than to end up in Hell</a:t>
            </a:r>
          </a:p>
          <a:p>
            <a:r>
              <a:rPr lang="en-US" dirty="0" smtClean="0"/>
              <a:t>We should have the humility to not be stumbling blocks for other people, but we also need the humility to see and remove the stumbling blocks in our lives</a:t>
            </a:r>
          </a:p>
          <a:p>
            <a:r>
              <a:rPr lang="en-US" dirty="0" smtClean="0"/>
              <a:t>Much of the time, one of our stumbling blocks is thinking we’re strong enough to fight sin on our own</a:t>
            </a:r>
          </a:p>
          <a:p>
            <a:pPr lvl="1"/>
            <a:r>
              <a:rPr lang="en-US" dirty="0" smtClean="0"/>
              <a:t>We aren’t going to make the radical choice to cut off a stumbling block because “I can handle it”</a:t>
            </a:r>
          </a:p>
        </p:txBody>
      </p:sp>
    </p:spTree>
    <p:extLst>
      <p:ext uri="{BB962C8B-B14F-4D97-AF65-F5344CB8AC3E}">
        <p14:creationId xmlns:p14="http://schemas.microsoft.com/office/powerpoint/2010/main" val="91355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Cut off Stumbling Blocks (18:8-9)</a:t>
            </a:r>
            <a:endParaRPr lang="en-US" dirty="0"/>
          </a:p>
        </p:txBody>
      </p:sp>
      <p:sp>
        <p:nvSpPr>
          <p:cNvPr id="14" name="Content Placeholder 13"/>
          <p:cNvSpPr>
            <a:spLocks noGrp="1"/>
          </p:cNvSpPr>
          <p:nvPr>
            <p:ph idx="1"/>
          </p:nvPr>
        </p:nvSpPr>
        <p:spPr/>
        <p:txBody>
          <a:bodyPr>
            <a:noAutofit/>
          </a:bodyPr>
          <a:lstStyle/>
          <a:p>
            <a:r>
              <a:rPr lang="en-US" dirty="0" smtClean="0"/>
              <a:t>We don’t have the humility to realize we need help</a:t>
            </a:r>
          </a:p>
          <a:p>
            <a:r>
              <a:rPr lang="en-US" dirty="0" smtClean="0"/>
              <a:t>One of the foundational building blocks in the Anonymous programs (i.e., Alcoholics Anonymous) is that we can’t do it on our own (Step 3) and to acknowledge that the addiction will always be a problem, so we have to avoid it, no matter what</a:t>
            </a:r>
          </a:p>
          <a:p>
            <a:r>
              <a:rPr lang="en-US" dirty="0" smtClean="0"/>
              <a:t>The really hard part of this is knowing that Jesus is speaking about people here</a:t>
            </a:r>
          </a:p>
          <a:p>
            <a:pPr lvl="1"/>
            <a:r>
              <a:rPr lang="en-US" dirty="0" smtClean="0"/>
              <a:t>People are causes to sin</a:t>
            </a:r>
          </a:p>
          <a:p>
            <a:pPr lvl="1"/>
            <a:r>
              <a:rPr lang="en-US" dirty="0" smtClean="0"/>
              <a:t>We have to have the strength to cut people out of our lives that are drawing us into sin and away from the Lord</a:t>
            </a:r>
          </a:p>
          <a:p>
            <a:r>
              <a:rPr lang="en-US" dirty="0" smtClean="0"/>
              <a:t>We must have the humility and strength to make the changes in our life to avoid all the sources of sin that we can</a:t>
            </a:r>
          </a:p>
          <a:p>
            <a:endParaRPr lang="en-US" dirty="0" smtClean="0"/>
          </a:p>
        </p:txBody>
      </p:sp>
    </p:spTree>
    <p:extLst>
      <p:ext uri="{BB962C8B-B14F-4D97-AF65-F5344CB8AC3E}">
        <p14:creationId xmlns:p14="http://schemas.microsoft.com/office/powerpoint/2010/main" val="325396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Humility to Not Be Dismissive of Others (18:10-20)</a:t>
            </a:r>
            <a:endParaRPr lang="en-US" dirty="0"/>
          </a:p>
        </p:txBody>
      </p:sp>
      <p:sp>
        <p:nvSpPr>
          <p:cNvPr id="14" name="Content Placeholder 13"/>
          <p:cNvSpPr>
            <a:spLocks noGrp="1"/>
          </p:cNvSpPr>
          <p:nvPr>
            <p:ph idx="1"/>
          </p:nvPr>
        </p:nvSpPr>
        <p:spPr/>
        <p:txBody>
          <a:bodyPr>
            <a:noAutofit/>
          </a:bodyPr>
          <a:lstStyle/>
          <a:p>
            <a:r>
              <a:rPr lang="en-US" dirty="0" smtClean="0"/>
              <a:t>Jesus switches to another topic now – that of looking down on others</a:t>
            </a:r>
          </a:p>
          <a:p>
            <a:r>
              <a:rPr lang="en-US" dirty="0" smtClean="0"/>
              <a:t>The child is still in their midst, so Jesus says, “Don’t look down on these little ones”</a:t>
            </a:r>
          </a:p>
          <a:p>
            <a:pPr lvl="1"/>
            <a:r>
              <a:rPr lang="en-US" dirty="0" smtClean="0"/>
              <a:t>Just like before “little ones” refers to those that believe in Him</a:t>
            </a:r>
          </a:p>
          <a:p>
            <a:r>
              <a:rPr lang="en-US" dirty="0" smtClean="0"/>
              <a:t>Jesus now switches to a sheep and shepherd analogy</a:t>
            </a:r>
          </a:p>
          <a:p>
            <a:pPr lvl="1"/>
            <a:r>
              <a:rPr lang="en-US" dirty="0" smtClean="0"/>
              <a:t>If one of a hundred sheep goes astray, the man leaves the 99 to look for the 1</a:t>
            </a:r>
          </a:p>
          <a:p>
            <a:pPr lvl="1"/>
            <a:r>
              <a:rPr lang="en-US" dirty="0" smtClean="0"/>
              <a:t>If he finds that one, then he rejoices over it than the 99 that didn’t go astray</a:t>
            </a:r>
          </a:p>
          <a:p>
            <a:pPr lvl="1"/>
            <a:r>
              <a:rPr lang="en-US" dirty="0" smtClean="0"/>
              <a:t>God is exactly like this, not wanting anyone to perish</a:t>
            </a:r>
          </a:p>
          <a:p>
            <a:pPr lvl="1"/>
            <a:r>
              <a:rPr lang="en-US" dirty="0" smtClean="0"/>
              <a:t>This shows the heart of God – that He loves all of His sheep equally</a:t>
            </a:r>
          </a:p>
          <a:p>
            <a:pPr lvl="1"/>
            <a:r>
              <a:rPr lang="en-US" dirty="0" smtClean="0"/>
              <a:t>He doesn’t ignore or despise the lost</a:t>
            </a:r>
          </a:p>
        </p:txBody>
      </p:sp>
    </p:spTree>
    <p:extLst>
      <p:ext uri="{BB962C8B-B14F-4D97-AF65-F5344CB8AC3E}">
        <p14:creationId xmlns:p14="http://schemas.microsoft.com/office/powerpoint/2010/main" val="25489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Humility to Not Be Dismissive of Others (18:10-20)</a:t>
            </a:r>
            <a:endParaRPr lang="en-US" dirty="0"/>
          </a:p>
        </p:txBody>
      </p:sp>
      <p:sp>
        <p:nvSpPr>
          <p:cNvPr id="14" name="Content Placeholder 13"/>
          <p:cNvSpPr>
            <a:spLocks noGrp="1"/>
          </p:cNvSpPr>
          <p:nvPr>
            <p:ph idx="1"/>
          </p:nvPr>
        </p:nvSpPr>
        <p:spPr/>
        <p:txBody>
          <a:bodyPr>
            <a:noAutofit/>
          </a:bodyPr>
          <a:lstStyle/>
          <a:p>
            <a:r>
              <a:rPr lang="en-US" dirty="0" smtClean="0"/>
              <a:t>In vss. 15-17, Jesus lays out how our humility should drive us to seek out a brother who has sinned against us</a:t>
            </a:r>
          </a:p>
          <a:p>
            <a:r>
              <a:rPr lang="en-US" dirty="0" smtClean="0"/>
              <a:t>We don’t just dismiss the one who has sinned against us and done us wrong</a:t>
            </a:r>
          </a:p>
          <a:p>
            <a:pPr lvl="1"/>
            <a:r>
              <a:rPr lang="en-US" dirty="0" smtClean="0"/>
              <a:t>We all know someone who gets hurt or wronged by someone, and they cut that person out of their life without a thought about who it is</a:t>
            </a:r>
          </a:p>
          <a:p>
            <a:pPr lvl="1"/>
            <a:r>
              <a:rPr lang="en-US" dirty="0" smtClean="0"/>
              <a:t>That’s how the world responds to being sinned against</a:t>
            </a:r>
          </a:p>
          <a:p>
            <a:r>
              <a:rPr lang="en-US" dirty="0" smtClean="0"/>
              <a:t>As God’s children, though, we go to them and discuss it with them in private; then take a few witnesses if the first time didn’t work; then bring them before the church if that didn’t work</a:t>
            </a:r>
          </a:p>
          <a:p>
            <a:pPr lvl="1"/>
            <a:r>
              <a:rPr lang="en-US" dirty="0" smtClean="0"/>
              <a:t>This has everything to do with humility, love, and understanding</a:t>
            </a:r>
          </a:p>
          <a:p>
            <a:pPr lvl="1"/>
            <a:r>
              <a:rPr lang="en-US" dirty="0" smtClean="0"/>
              <a:t>We don’t want that brother thrown into Hell if we can help them</a:t>
            </a:r>
          </a:p>
          <a:p>
            <a:endParaRPr lang="en-US" dirty="0" smtClean="0"/>
          </a:p>
        </p:txBody>
      </p:sp>
    </p:spTree>
    <p:extLst>
      <p:ext uri="{BB962C8B-B14F-4D97-AF65-F5344CB8AC3E}">
        <p14:creationId xmlns:p14="http://schemas.microsoft.com/office/powerpoint/2010/main" val="2492390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Humility to Not Be Dismissive of Others (18:10-20)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This is a long process across week’s and maybe even months, giving them every opportunity to repent</a:t>
            </a:r>
          </a:p>
          <a:p>
            <a:pPr lvl="1"/>
            <a:r>
              <a:rPr lang="en-US" dirty="0" smtClean="0"/>
              <a:t>All the while, we are humble in going to them over and over to try to help them see their sin and repent of it</a:t>
            </a:r>
          </a:p>
          <a:p>
            <a:r>
              <a:rPr lang="en-US" dirty="0" smtClean="0"/>
              <a:t>In vs. 18, Jesus says what we bind or loose in Heaven will be bound or loosed on Earth</a:t>
            </a:r>
          </a:p>
          <a:p>
            <a:pPr lvl="1"/>
            <a:r>
              <a:rPr lang="en-US" dirty="0" smtClean="0"/>
              <a:t>Says the same thing to the apostles in Matthew 16:19</a:t>
            </a:r>
          </a:p>
          <a:p>
            <a:pPr lvl="1"/>
            <a:r>
              <a:rPr lang="en-US" dirty="0" smtClean="0"/>
              <a:t>I think He means the same thing here as there</a:t>
            </a:r>
          </a:p>
          <a:p>
            <a:r>
              <a:rPr lang="en-US" dirty="0" smtClean="0"/>
              <a:t>The Church’s actions have power</a:t>
            </a:r>
          </a:p>
          <a:p>
            <a:pPr lvl="1"/>
            <a:r>
              <a:rPr lang="en-US" dirty="0" smtClean="0"/>
              <a:t>If someone comes to you 3 times and says you’re sinning, you’re not okay with God</a:t>
            </a:r>
          </a:p>
          <a:p>
            <a:pPr lvl="1"/>
            <a:r>
              <a:rPr lang="en-US" dirty="0" smtClean="0"/>
              <a:t>People will just go to another church to hide their sin</a:t>
            </a:r>
          </a:p>
          <a:p>
            <a:pPr lvl="1"/>
            <a:r>
              <a:rPr lang="en-US" dirty="0" smtClean="0"/>
              <a:t>Have the humility to listen to your brothers and sisters who want to save you</a:t>
            </a:r>
          </a:p>
          <a:p>
            <a:endParaRPr lang="en-US" dirty="0" smtClean="0"/>
          </a:p>
        </p:txBody>
      </p:sp>
    </p:spTree>
    <p:extLst>
      <p:ext uri="{BB962C8B-B14F-4D97-AF65-F5344CB8AC3E}">
        <p14:creationId xmlns:p14="http://schemas.microsoft.com/office/powerpoint/2010/main" val="288482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Forgiveness (18:21-35)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rest of the chapter is an answer to a question Peter asks Jesus – “How many times should I forgive my brother when he sins against me?”</a:t>
            </a:r>
          </a:p>
          <a:p>
            <a:pPr lvl="1"/>
            <a:r>
              <a:rPr lang="en-US" dirty="0" smtClean="0"/>
              <a:t>Notice that Peter’s question is essentially “When do I get to stop forgiving those who sin against me?”</a:t>
            </a:r>
          </a:p>
          <a:p>
            <a:r>
              <a:rPr lang="en-US" dirty="0" smtClean="0"/>
              <a:t>Jesus first responds with, “You never get to stop”</a:t>
            </a:r>
          </a:p>
          <a:p>
            <a:r>
              <a:rPr lang="en-US" dirty="0" smtClean="0"/>
              <a:t>Then he tells a parable to show why we don’t ever get to stop</a:t>
            </a:r>
          </a:p>
          <a:p>
            <a:pPr lvl="1"/>
            <a:r>
              <a:rPr lang="en-US" dirty="0" smtClean="0"/>
              <a:t>A king is settling accounts with his slaves</a:t>
            </a:r>
          </a:p>
          <a:p>
            <a:pPr lvl="1"/>
            <a:r>
              <a:rPr lang="en-US" dirty="0" smtClean="0"/>
              <a:t>Once is brought who owes 10,000 talents</a:t>
            </a:r>
          </a:p>
          <a:p>
            <a:pPr lvl="2"/>
            <a:r>
              <a:rPr lang="en-US" dirty="0" smtClean="0"/>
              <a:t>When used as currency, 1 talent was 6,000 denarii (1 denarius = 1 day’s wages)</a:t>
            </a:r>
          </a:p>
          <a:p>
            <a:pPr lvl="2"/>
            <a:r>
              <a:rPr lang="en-US" dirty="0" smtClean="0"/>
              <a:t>So 1 talent is ~16.5 years of work</a:t>
            </a:r>
          </a:p>
          <a:p>
            <a:pPr lvl="2"/>
            <a:r>
              <a:rPr lang="en-US" dirty="0" smtClean="0"/>
              <a:t>This slave owed the king ~165,000 years of work (or 60,000,000 days of labor!!)</a:t>
            </a:r>
          </a:p>
          <a:p>
            <a:pPr lvl="2"/>
            <a:r>
              <a:rPr lang="en-US" dirty="0" smtClean="0"/>
              <a:t>A 90 year old lived for ~33,000 days</a:t>
            </a:r>
          </a:p>
        </p:txBody>
      </p:sp>
    </p:spTree>
    <p:extLst>
      <p:ext uri="{BB962C8B-B14F-4D97-AF65-F5344CB8AC3E}">
        <p14:creationId xmlns:p14="http://schemas.microsoft.com/office/powerpoint/2010/main" val="109427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Forgiveness (18:21-35)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other words, Jesus burdened the slave with an impossible debt</a:t>
            </a:r>
          </a:p>
          <a:p>
            <a:r>
              <a:rPr lang="en-US" dirty="0" smtClean="0"/>
              <a:t>The king orders him, his wife, and his children to be sold to repay the debt</a:t>
            </a:r>
          </a:p>
          <a:p>
            <a:pPr lvl="1"/>
            <a:r>
              <a:rPr lang="en-US" dirty="0" smtClean="0"/>
              <a:t>Even that wouldn’t come close to settling the debt</a:t>
            </a:r>
          </a:p>
          <a:p>
            <a:pPr lvl="1"/>
            <a:r>
              <a:rPr lang="en-US" dirty="0" smtClean="0"/>
              <a:t>This slave owes everything to the king</a:t>
            </a:r>
          </a:p>
          <a:p>
            <a:r>
              <a:rPr lang="en-US" dirty="0" smtClean="0"/>
              <a:t>The slave asks the king for patience and says he’ll repay everything</a:t>
            </a:r>
          </a:p>
          <a:p>
            <a:pPr lvl="1"/>
            <a:r>
              <a:rPr lang="en-US" dirty="0" smtClean="0"/>
              <a:t>No he won’t! There’s no conceivable way this slave repays everything</a:t>
            </a:r>
          </a:p>
          <a:p>
            <a:pPr lvl="1"/>
            <a:r>
              <a:rPr lang="en-US" dirty="0" smtClean="0"/>
              <a:t>It would be like someone owing the US national debt and saying he could repay it with enough time</a:t>
            </a:r>
          </a:p>
          <a:p>
            <a:r>
              <a:rPr lang="en-US" dirty="0" smtClean="0"/>
              <a:t>The king feels compassion and sets the slave free and clears the debt – the slave owes nothing!</a:t>
            </a:r>
          </a:p>
          <a:p>
            <a:endParaRPr lang="en-US" dirty="0" smtClean="0"/>
          </a:p>
        </p:txBody>
      </p:sp>
    </p:spTree>
    <p:extLst>
      <p:ext uri="{BB962C8B-B14F-4D97-AF65-F5344CB8AC3E}">
        <p14:creationId xmlns:p14="http://schemas.microsoft.com/office/powerpoint/2010/main" val="2120817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Forgiveness (18:21-35)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Notice that the man asked for more time to repay a debt he could never repay; he doesn’t ask for his freedom or a clearing of the debt</a:t>
            </a:r>
          </a:p>
          <a:p>
            <a:r>
              <a:rPr lang="en-US" dirty="0" smtClean="0"/>
              <a:t>The king is compassionate, though, and does both of those things anyway</a:t>
            </a:r>
          </a:p>
          <a:p>
            <a:r>
              <a:rPr lang="en-US" dirty="0" smtClean="0"/>
              <a:t>This is us! </a:t>
            </a:r>
          </a:p>
          <a:p>
            <a:pPr lvl="1"/>
            <a:r>
              <a:rPr lang="en-US" dirty="0"/>
              <a:t>Romans </a:t>
            </a:r>
            <a:r>
              <a:rPr lang="en-US" dirty="0" smtClean="0"/>
              <a:t>3:23 – All have sinned and fallen short of the glory of God</a:t>
            </a:r>
            <a:endParaRPr lang="en-US" dirty="0"/>
          </a:p>
          <a:p>
            <a:pPr lvl="1"/>
            <a:r>
              <a:rPr lang="en-US" dirty="0" smtClean="0"/>
              <a:t>Romans 6:23 – The wages of sin is death</a:t>
            </a:r>
          </a:p>
          <a:p>
            <a:pPr lvl="1"/>
            <a:r>
              <a:rPr lang="en-US" dirty="0" smtClean="0"/>
              <a:t>It’s a debt we can’t repay, yet God sent Jesus to die for our sins, giving us life and clearing us of that debt</a:t>
            </a:r>
          </a:p>
        </p:txBody>
      </p:sp>
    </p:spTree>
    <p:extLst>
      <p:ext uri="{BB962C8B-B14F-4D97-AF65-F5344CB8AC3E}">
        <p14:creationId xmlns:p14="http://schemas.microsoft.com/office/powerpoint/2010/main" val="305343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Forgiveness (18:21-35)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forgiven and freed slave walks out of the king’s presence and comes across a slave who owes him 100 denarii</a:t>
            </a:r>
          </a:p>
          <a:p>
            <a:pPr lvl="1"/>
            <a:r>
              <a:rPr lang="en-US" dirty="0" smtClean="0"/>
              <a:t>100 denarii is not a small amount, but it is a repayable amount</a:t>
            </a:r>
          </a:p>
          <a:p>
            <a:pPr lvl="1"/>
            <a:r>
              <a:rPr lang="en-US" dirty="0" smtClean="0"/>
              <a:t>This slave says THE EXACT SAME THING as the first slave, but the freed slave shows no compassion</a:t>
            </a:r>
          </a:p>
          <a:p>
            <a:pPr lvl="1"/>
            <a:r>
              <a:rPr lang="en-US" dirty="0" smtClean="0"/>
              <a:t>He begins to physically assault him and finally throws him in debtors’ prison until the 100 denarii is repaid</a:t>
            </a:r>
          </a:p>
          <a:p>
            <a:r>
              <a:rPr lang="en-US" dirty="0" smtClean="0"/>
              <a:t>When the king heard of this freed slave’s actions, he summons him and is rightly furious</a:t>
            </a:r>
          </a:p>
          <a:p>
            <a:pPr lvl="1"/>
            <a:r>
              <a:rPr lang="en-US" dirty="0" smtClean="0"/>
              <a:t>“How could you not show mercy to your fellow slave in the same way I did to you?”</a:t>
            </a:r>
          </a:p>
          <a:p>
            <a:r>
              <a:rPr lang="en-US" dirty="0" smtClean="0"/>
              <a:t>He hands the man over to the torturers until he repays his debt</a:t>
            </a:r>
          </a:p>
          <a:p>
            <a:pPr lvl="1"/>
            <a:r>
              <a:rPr lang="en-US" dirty="0" smtClean="0"/>
              <a:t>Which will never happen</a:t>
            </a:r>
          </a:p>
        </p:txBody>
      </p:sp>
    </p:spTree>
    <p:extLst>
      <p:ext uri="{BB962C8B-B14F-4D97-AF65-F5344CB8AC3E}">
        <p14:creationId xmlns:p14="http://schemas.microsoft.com/office/powerpoint/2010/main" val="228654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Forgiveness (18:21-35)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wraps up the parable with a nice bow in vs. 35</a:t>
            </a:r>
          </a:p>
          <a:p>
            <a:pPr lvl="1"/>
            <a:r>
              <a:rPr lang="en-US" dirty="0" smtClean="0"/>
              <a:t>God will do the same to you if you don’t forgive each other FROM YOUR HEART</a:t>
            </a:r>
          </a:p>
          <a:p>
            <a:pPr lvl="1"/>
            <a:r>
              <a:rPr lang="en-US" dirty="0" smtClean="0"/>
              <a:t>This isn’t just paying lip service to forgiveness; you have to really, truly forgive them EVERY SINGLE TIME</a:t>
            </a:r>
          </a:p>
          <a:p>
            <a:pPr lvl="1"/>
            <a:r>
              <a:rPr lang="en-US" smtClean="0"/>
              <a:t>Matthew 6:15</a:t>
            </a:r>
          </a:p>
          <a:p>
            <a:endParaRPr lang="en-US" dirty="0" smtClean="0"/>
          </a:p>
        </p:txBody>
      </p:sp>
    </p:spTree>
    <p:extLst>
      <p:ext uri="{BB962C8B-B14F-4D97-AF65-F5344CB8AC3E}">
        <p14:creationId xmlns:p14="http://schemas.microsoft.com/office/powerpoint/2010/main" val="60874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Jesus (Matthew 4:1-11)</a:t>
            </a:r>
          </a:p>
        </p:txBody>
      </p:sp>
      <p:sp>
        <p:nvSpPr>
          <p:cNvPr id="3" name="Content Placeholder 2"/>
          <p:cNvSpPr>
            <a:spLocks noGrp="1"/>
          </p:cNvSpPr>
          <p:nvPr>
            <p:ph idx="1"/>
          </p:nvPr>
        </p:nvSpPr>
        <p:spPr/>
        <p:txBody>
          <a:bodyPr>
            <a:noAutofit/>
          </a:bodyPr>
          <a:lstStyle/>
          <a:p>
            <a:r>
              <a:rPr lang="en-US" dirty="0" smtClean="0"/>
              <a:t>The second temptation is to throw Himself from the top of the Temple</a:t>
            </a:r>
          </a:p>
          <a:p>
            <a:r>
              <a:rPr lang="en-US" dirty="0" smtClean="0"/>
              <a:t>Jesus quotes Deuteronomy 6:16-17 to refute the temptation</a:t>
            </a:r>
          </a:p>
          <a:p>
            <a:r>
              <a:rPr lang="en-US" dirty="0" smtClean="0"/>
              <a:t>To understand the temptation, we need to look at </a:t>
            </a:r>
            <a:r>
              <a:rPr lang="en-US" dirty="0" err="1" smtClean="0"/>
              <a:t>Massah</a:t>
            </a:r>
            <a:r>
              <a:rPr lang="en-US" dirty="0" smtClean="0"/>
              <a:t>, which Jesus’s quote mentions</a:t>
            </a:r>
          </a:p>
          <a:p>
            <a:pPr lvl="1"/>
            <a:r>
              <a:rPr lang="en-US" dirty="0" smtClean="0"/>
              <a:t>Exodus 17 (specifically vs. 7)</a:t>
            </a:r>
          </a:p>
          <a:p>
            <a:r>
              <a:rPr lang="en-US" dirty="0" smtClean="0"/>
              <a:t>What did Jesus understand that the Israelites did not?</a:t>
            </a:r>
          </a:p>
          <a:p>
            <a:pPr lvl="1"/>
            <a:r>
              <a:rPr lang="en-US" dirty="0" smtClean="0"/>
              <a:t>The Israelites put God to the test by demanding He show them He was with them through providing water to drink</a:t>
            </a:r>
          </a:p>
          <a:p>
            <a:pPr lvl="1"/>
            <a:r>
              <a:rPr lang="en-US" dirty="0" smtClean="0"/>
              <a:t>The temptation was knowing that God was with Him, instead of making God PROVE that He was with Him</a:t>
            </a:r>
          </a:p>
          <a:p>
            <a:pPr lvl="1"/>
            <a:r>
              <a:rPr lang="en-US" dirty="0" smtClean="0"/>
              <a:t>Jesus says, “I don’t need God to prove He’s with Me. I already know He is.”</a:t>
            </a:r>
            <a:endParaRPr lang="en-US" dirty="0"/>
          </a:p>
        </p:txBody>
      </p:sp>
    </p:spTree>
    <p:extLst>
      <p:ext uri="{BB962C8B-B14F-4D97-AF65-F5344CB8AC3E}">
        <p14:creationId xmlns:p14="http://schemas.microsoft.com/office/powerpoint/2010/main" val="291073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animEffect transition="in" filter="fade">
                                      <p:cBhvr>
                                        <p:cTn id="9" dur="500"/>
                                        <p:tgtEl>
                                          <p:spTgt spid="3">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19</a:t>
            </a:r>
          </a:p>
        </p:txBody>
      </p:sp>
    </p:spTree>
    <p:extLst>
      <p:ext uri="{BB962C8B-B14F-4D97-AF65-F5344CB8AC3E}">
        <p14:creationId xmlns:p14="http://schemas.microsoft.com/office/powerpoint/2010/main" val="1205073034"/>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a:t>Divorce (19:1-12)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leaves Galilee and heads into Judea beyond the Jordan, with large crowds following Him</a:t>
            </a:r>
          </a:p>
          <a:p>
            <a:r>
              <a:rPr lang="en-US" dirty="0" smtClean="0"/>
              <a:t>Some Pharisees come to challenge Jesus by asking about divorce</a:t>
            </a:r>
          </a:p>
          <a:p>
            <a:pPr lvl="1"/>
            <a:r>
              <a:rPr lang="en-US" dirty="0" smtClean="0"/>
              <a:t>“Is it lawful to divorce your wife for any reason?”</a:t>
            </a:r>
          </a:p>
          <a:p>
            <a:r>
              <a:rPr lang="en-US" dirty="0" smtClean="0"/>
              <a:t>Deuteronomy 24:1-4</a:t>
            </a:r>
          </a:p>
          <a:p>
            <a:pPr lvl="1"/>
            <a:r>
              <a:rPr lang="en-US" dirty="0"/>
              <a:t>“When a man takes a wife and marries her, and it happens, if she finds no favor in his eyes because he has found some indecency in her, that he writes her a certificate of divorce, puts </a:t>
            </a:r>
            <a:r>
              <a:rPr lang="en-US" i="1" dirty="0"/>
              <a:t>it</a:t>
            </a:r>
            <a:r>
              <a:rPr lang="en-US" dirty="0"/>
              <a:t> in her hand, and </a:t>
            </a:r>
            <a:r>
              <a:rPr lang="en-US" dirty="0" smtClean="0"/>
              <a:t>sends </a:t>
            </a:r>
            <a:r>
              <a:rPr lang="en-US" dirty="0"/>
              <a:t>her away from his house</a:t>
            </a:r>
            <a:r>
              <a:rPr lang="en-US" dirty="0" smtClean="0"/>
              <a:t>,”</a:t>
            </a:r>
          </a:p>
          <a:p>
            <a:r>
              <a:rPr lang="en-US" dirty="0" smtClean="0"/>
              <a:t>Two schools of thought on what this means</a:t>
            </a:r>
          </a:p>
          <a:p>
            <a:pPr lvl="1"/>
            <a:r>
              <a:rPr lang="en-US" dirty="0" smtClean="0"/>
              <a:t>Hillel – The “indecency” can be anything – burned the toast</a:t>
            </a:r>
          </a:p>
          <a:p>
            <a:pPr lvl="1"/>
            <a:r>
              <a:rPr lang="en-US" dirty="0" err="1" smtClean="0"/>
              <a:t>Shammai</a:t>
            </a:r>
            <a:r>
              <a:rPr lang="en-US" dirty="0" smtClean="0"/>
              <a:t> – Only “serious” offenses (such as adultery) constitute a proper </a:t>
            </a:r>
            <a:r>
              <a:rPr lang="en-US" smtClean="0"/>
              <a:t>“indecency”</a:t>
            </a:r>
            <a:endParaRPr lang="en-US" dirty="0" smtClean="0"/>
          </a:p>
        </p:txBody>
      </p:sp>
    </p:spTree>
    <p:extLst>
      <p:ext uri="{BB962C8B-B14F-4D97-AF65-F5344CB8AC3E}">
        <p14:creationId xmlns:p14="http://schemas.microsoft.com/office/powerpoint/2010/main" val="212539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Both were Pharisees who lived in the 50 BC – 30 AD range and wrote commentary on the Law</a:t>
            </a:r>
          </a:p>
          <a:p>
            <a:r>
              <a:rPr lang="en-US" dirty="0" err="1" smtClean="0"/>
              <a:t>Shammai’s</a:t>
            </a:r>
            <a:r>
              <a:rPr lang="en-US" dirty="0" smtClean="0"/>
              <a:t> interpretation of the Law was more prominent in Jesus’s day than was Hillel’s</a:t>
            </a:r>
          </a:p>
          <a:p>
            <a:r>
              <a:rPr lang="en-US" dirty="0" smtClean="0"/>
              <a:t>The Greek/Roman attitude on marriage very much aligned with Hillel’s interpretation – you could divorce your wife for anything – and they did!</a:t>
            </a:r>
          </a:p>
          <a:p>
            <a:r>
              <a:rPr lang="en-US" dirty="0" smtClean="0"/>
              <a:t>Much of the aristocracy and Jewish leadership also held to Hillel’s teachings on divorce</a:t>
            </a:r>
          </a:p>
          <a:p>
            <a:r>
              <a:rPr lang="en-US" dirty="0" smtClean="0"/>
              <a:t>Their test here was probably, “Is He going to side with </a:t>
            </a:r>
            <a:r>
              <a:rPr lang="en-US" dirty="0" err="1" smtClean="0"/>
              <a:t>Shammai</a:t>
            </a:r>
            <a:r>
              <a:rPr lang="en-US" dirty="0" smtClean="0"/>
              <a:t> or Hillel?”</a:t>
            </a:r>
          </a:p>
        </p:txBody>
      </p:sp>
    </p:spTree>
    <p:extLst>
      <p:ext uri="{BB962C8B-B14F-4D97-AF65-F5344CB8AC3E}">
        <p14:creationId xmlns:p14="http://schemas.microsoft.com/office/powerpoint/2010/main" val="1686722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He created an option C</a:t>
            </a:r>
          </a:p>
          <a:p>
            <a:pPr lvl="1"/>
            <a:r>
              <a:rPr lang="en-US" dirty="0" smtClean="0"/>
              <a:t>He quotes from Genesis 2:24 and Genesis 5:2</a:t>
            </a:r>
          </a:p>
          <a:p>
            <a:pPr lvl="1"/>
            <a:r>
              <a:rPr lang="en-US" dirty="0" smtClean="0"/>
              <a:t>“What God has joined together, let no person separate.”</a:t>
            </a:r>
          </a:p>
          <a:p>
            <a:r>
              <a:rPr lang="en-US" dirty="0" smtClean="0"/>
              <a:t>With His answer, He is essentially telling them</a:t>
            </a:r>
          </a:p>
          <a:p>
            <a:pPr lvl="1"/>
            <a:r>
              <a:rPr lang="en-US" dirty="0" smtClean="0"/>
              <a:t>You’re thinking too narrowly</a:t>
            </a:r>
          </a:p>
          <a:p>
            <a:pPr lvl="1"/>
            <a:r>
              <a:rPr lang="en-US" dirty="0" smtClean="0"/>
              <a:t>Marriage isn’t just a Law of Moses thing</a:t>
            </a:r>
          </a:p>
          <a:p>
            <a:pPr lvl="1"/>
            <a:r>
              <a:rPr lang="en-US" dirty="0" smtClean="0"/>
              <a:t>God’s intent in marriage LOOOONG before the Law of Moses was ever given is that a man and a woman are to be joined together forever</a:t>
            </a:r>
          </a:p>
          <a:p>
            <a:r>
              <a:rPr lang="en-US" dirty="0"/>
              <a:t>Jesus is giving what I’ll call God’s Universal Law of </a:t>
            </a:r>
            <a:r>
              <a:rPr lang="en-US" dirty="0" smtClean="0"/>
              <a:t>Marriage</a:t>
            </a:r>
          </a:p>
          <a:p>
            <a:r>
              <a:rPr lang="en-US" dirty="0" smtClean="0"/>
              <a:t>They didn’t get this and go back to the Law</a:t>
            </a:r>
          </a:p>
          <a:p>
            <a:pPr lvl="1"/>
            <a:r>
              <a:rPr lang="en-US" dirty="0" smtClean="0"/>
              <a:t>“Why, then, does Moses (in Deuteronomy) say that it’s okay to get divorced?”</a:t>
            </a:r>
          </a:p>
        </p:txBody>
      </p:sp>
    </p:spTree>
    <p:extLst>
      <p:ext uri="{BB962C8B-B14F-4D97-AF65-F5344CB8AC3E}">
        <p14:creationId xmlns:p14="http://schemas.microsoft.com/office/powerpoint/2010/main" val="179868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He created an option C</a:t>
            </a:r>
          </a:p>
          <a:p>
            <a:pPr lvl="1"/>
            <a:r>
              <a:rPr lang="en-US" dirty="0" smtClean="0"/>
              <a:t>He quotes from Genesis 2:24 and Genesis 5:2</a:t>
            </a:r>
          </a:p>
          <a:p>
            <a:pPr lvl="1"/>
            <a:r>
              <a:rPr lang="en-US" dirty="0" smtClean="0"/>
              <a:t>“What God has joined together, let no person separate.”</a:t>
            </a:r>
          </a:p>
          <a:p>
            <a:r>
              <a:rPr lang="en-US" dirty="0" smtClean="0"/>
              <a:t>At this point, we have 2 choices with which to view Jesus’s answer</a:t>
            </a:r>
          </a:p>
          <a:p>
            <a:pPr marL="914400" lvl="1" indent="-457200">
              <a:buAutoNum type="arabicPeriod"/>
            </a:pPr>
            <a:r>
              <a:rPr lang="en-US" dirty="0" smtClean="0"/>
              <a:t>His answer applies to the Law of Moses only, and so does not apply to us because we are not under the Law of Moses; OR</a:t>
            </a:r>
          </a:p>
          <a:p>
            <a:pPr marL="914400" lvl="1" indent="-457200">
              <a:buAutoNum type="arabicPeriod"/>
            </a:pPr>
            <a:r>
              <a:rPr lang="en-US" dirty="0" smtClean="0"/>
              <a:t>Jesus is speaking of what I’ll call God’s Universal Law of Marriage</a:t>
            </a:r>
          </a:p>
          <a:p>
            <a:r>
              <a:rPr lang="en-US" dirty="0" smtClean="0"/>
              <a:t>With His answer, He is essentially telling them</a:t>
            </a:r>
          </a:p>
          <a:p>
            <a:pPr lvl="1"/>
            <a:r>
              <a:rPr lang="en-US" dirty="0" smtClean="0"/>
              <a:t>You’re thinking too narrowly</a:t>
            </a:r>
          </a:p>
          <a:p>
            <a:pPr lvl="1"/>
            <a:r>
              <a:rPr lang="en-US" dirty="0" smtClean="0"/>
              <a:t>Marriage isn’t just a Law of Moses thing</a:t>
            </a:r>
          </a:p>
          <a:p>
            <a:pPr lvl="1"/>
            <a:r>
              <a:rPr lang="en-US" dirty="0" smtClean="0"/>
              <a:t>God’s intent in marriage LOOOONG before the Law of Moses was ever given is that a man and a woman are to be joined together forever</a:t>
            </a:r>
          </a:p>
        </p:txBody>
      </p:sp>
    </p:spTree>
    <p:extLst>
      <p:ext uri="{BB962C8B-B14F-4D97-AF65-F5344CB8AC3E}">
        <p14:creationId xmlns:p14="http://schemas.microsoft.com/office/powerpoint/2010/main" val="2310154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a:t>They didn’t get this and go back to the Law</a:t>
            </a:r>
          </a:p>
          <a:p>
            <a:pPr lvl="1"/>
            <a:r>
              <a:rPr lang="en-US" dirty="0"/>
              <a:t>“Why, then, does Moses (in Deuteronomy) say that it’s okay to get divorced?”</a:t>
            </a:r>
          </a:p>
          <a:p>
            <a:r>
              <a:rPr lang="en-US" dirty="0" smtClean="0"/>
              <a:t>Now</a:t>
            </a:r>
            <a:r>
              <a:rPr lang="en-US" dirty="0"/>
              <a:t>, we have to realize that when Jesus answers this question, He </a:t>
            </a:r>
            <a:r>
              <a:rPr lang="en-US" dirty="0" smtClean="0"/>
              <a:t>answers it in terms of the Universal Law of Marriage</a:t>
            </a:r>
          </a:p>
          <a:p>
            <a:pPr lvl="1"/>
            <a:r>
              <a:rPr lang="en-US" dirty="0" smtClean="0"/>
              <a:t>Notice what He says in vs. 8</a:t>
            </a:r>
          </a:p>
          <a:p>
            <a:pPr lvl="2"/>
            <a:r>
              <a:rPr lang="en-US" dirty="0" smtClean="0"/>
              <a:t>“From the beginning, it has not been this way”</a:t>
            </a:r>
          </a:p>
          <a:p>
            <a:pPr lvl="1"/>
            <a:r>
              <a:rPr lang="en-US" dirty="0" smtClean="0"/>
              <a:t>By going back to God’s original intent in a marriage (one man and one woman forever), He’s condemning them for wanting to destroy God’s institution of marriage in that short window before sin entered the world</a:t>
            </a:r>
          </a:p>
          <a:p>
            <a:r>
              <a:rPr lang="en-US" dirty="0" smtClean="0"/>
              <a:t>It’s the first part of Jesus’s answer in vs. 8 that we need to consider</a:t>
            </a:r>
          </a:p>
          <a:p>
            <a:pPr lvl="1"/>
            <a:r>
              <a:rPr lang="en-US" dirty="0" smtClean="0"/>
              <a:t>“Because of your hardness of heart, Moses permitted the certificate of divorce”</a:t>
            </a:r>
          </a:p>
          <a:p>
            <a:pPr lvl="1"/>
            <a:r>
              <a:rPr lang="en-US" dirty="0" smtClean="0"/>
              <a:t>God understood that sin had entered the world and we weren’t going to follow God’s Universal Law of Marriage</a:t>
            </a:r>
          </a:p>
        </p:txBody>
      </p:sp>
    </p:spTree>
    <p:extLst>
      <p:ext uri="{BB962C8B-B14F-4D97-AF65-F5344CB8AC3E}">
        <p14:creationId xmlns:p14="http://schemas.microsoft.com/office/powerpoint/2010/main" val="1748539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certificate of divorce was meant as a sort of escape clause when this happened</a:t>
            </a:r>
          </a:p>
          <a:p>
            <a:pPr lvl="1"/>
            <a:r>
              <a:rPr lang="en-US" dirty="0" smtClean="0"/>
              <a:t>However, if you look at Deuteronomy 24 again, it was meant as an escape clause for the woman, not the man!</a:t>
            </a:r>
          </a:p>
          <a:p>
            <a:pPr lvl="1"/>
            <a:r>
              <a:rPr lang="en-US" dirty="0" smtClean="0"/>
              <a:t>It offered her a measure of protection when a man no longer wanted her and tossed her out of his house</a:t>
            </a:r>
          </a:p>
          <a:p>
            <a:r>
              <a:rPr lang="en-US" dirty="0" smtClean="0"/>
              <a:t>Jesus says in vs. 9 that anyone who divorces his wife for anything other than sexual immorality and then marries another woman commits adultery</a:t>
            </a:r>
          </a:p>
          <a:p>
            <a:r>
              <a:rPr lang="en-US" dirty="0" smtClean="0"/>
              <a:t>Notice in Deuteronomy 24:1-4, God never specifies what the “indecency” is</a:t>
            </a:r>
          </a:p>
          <a:p>
            <a:pPr lvl="1"/>
            <a:r>
              <a:rPr lang="en-US" dirty="0" smtClean="0"/>
              <a:t>This is one of the reasons why Hillel said it could be anything</a:t>
            </a:r>
          </a:p>
        </p:txBody>
      </p:sp>
    </p:spTree>
    <p:extLst>
      <p:ext uri="{BB962C8B-B14F-4D97-AF65-F5344CB8AC3E}">
        <p14:creationId xmlns:p14="http://schemas.microsoft.com/office/powerpoint/2010/main" val="267529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is the one that adds to this by saying “except for sexual immorality” or “fornication” (both here and in Matthew 5:32)</a:t>
            </a:r>
          </a:p>
          <a:p>
            <a:r>
              <a:rPr lang="en-US" dirty="0" smtClean="0"/>
              <a:t>Questions for thought</a:t>
            </a:r>
          </a:p>
          <a:p>
            <a:pPr lvl="1"/>
            <a:r>
              <a:rPr lang="en-US" dirty="0" smtClean="0"/>
              <a:t>If fornication is the only acceptable reason for divorce, as Jesus says, then why didn’t God just say that in Deuteronomy 24?</a:t>
            </a:r>
          </a:p>
          <a:p>
            <a:pPr lvl="1"/>
            <a:r>
              <a:rPr lang="en-US" dirty="0" smtClean="0"/>
              <a:t>Why allow people the wiggle room that He does to come up with an interpretation of this like Hillel did?</a:t>
            </a:r>
          </a:p>
          <a:p>
            <a:pPr lvl="1"/>
            <a:r>
              <a:rPr lang="en-US" dirty="0" smtClean="0"/>
              <a:t>Also, if adulterers under the Law of Moses are to be stoned (Leviticus 20:10), and adultery is the only reason you could divorce your spouse, why would the certificate of divorce be necessary in the first place? </a:t>
            </a:r>
          </a:p>
          <a:p>
            <a:pPr lvl="2"/>
            <a:r>
              <a:rPr lang="en-US" dirty="0" smtClean="0"/>
              <a:t>The adulterer is dead and you’d be free to marry again anyway</a:t>
            </a:r>
          </a:p>
        </p:txBody>
      </p:sp>
    </p:spTree>
    <p:extLst>
      <p:ext uri="{BB962C8B-B14F-4D97-AF65-F5344CB8AC3E}">
        <p14:creationId xmlns:p14="http://schemas.microsoft.com/office/powerpoint/2010/main" val="3238981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Deuteronomy 24:1-4, the woman who gets the certificate of divorce is free to marry again, and a 3rd time, even!</a:t>
            </a:r>
          </a:p>
          <a:p>
            <a:pPr lvl="1"/>
            <a:r>
              <a:rPr lang="en-US" dirty="0" smtClean="0"/>
              <a:t>Yet, if adultery is the only reason for a divorce, and even if she isn’t stoned for it, why would God allow her to get married two or three times afterwards?</a:t>
            </a:r>
          </a:p>
          <a:p>
            <a:r>
              <a:rPr lang="en-US" dirty="0" smtClean="0"/>
              <a:t>What if…</a:t>
            </a:r>
          </a:p>
          <a:p>
            <a:pPr lvl="1"/>
            <a:r>
              <a:rPr lang="en-US" dirty="0" smtClean="0"/>
              <a:t>The only way to answer all of these questions and still be consistent with the Word of God is that there are other allowable reasons for divorce</a:t>
            </a:r>
          </a:p>
          <a:p>
            <a:pPr lvl="1"/>
            <a:r>
              <a:rPr lang="en-US" dirty="0" smtClean="0"/>
              <a:t>Where the woman is still alive to remarry because she hasn’t been stoned, and therefore hasn’t committed adultery</a:t>
            </a:r>
          </a:p>
          <a:p>
            <a:pPr lvl="1"/>
            <a:r>
              <a:rPr lang="en-US" dirty="0" smtClean="0"/>
              <a:t>Jesus wasn’t saying that the only reason a divorce could occur was fornication, but instead condemning the Pharisees for their cavalier, anything-goes attitude towards marriage and God’s intent that it should be one man and one woman forever</a:t>
            </a:r>
          </a:p>
        </p:txBody>
      </p:sp>
    </p:spTree>
    <p:extLst>
      <p:ext uri="{BB962C8B-B14F-4D97-AF65-F5344CB8AC3E}">
        <p14:creationId xmlns:p14="http://schemas.microsoft.com/office/powerpoint/2010/main" val="400073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If we are going to accept that the Law of Moses model of divorce and remarriage is the same as God’s Universal Law of Marriage among imperfect people, then we must allow divorced women (at the very least) to remarry as well</a:t>
            </a:r>
          </a:p>
          <a:p>
            <a:pPr lvl="1"/>
            <a:r>
              <a:rPr lang="en-US" dirty="0" smtClean="0"/>
              <a:t>When Jesus talks to the Samaritan woman at the well in John 4, He acknowledges all 5 of her marriages as real, legitimate marriages, so we can’t take a “you only get one chance to marry and that’s it” attitude towards marriage and divorce either</a:t>
            </a:r>
          </a:p>
          <a:p>
            <a:r>
              <a:rPr lang="en-US" dirty="0" smtClean="0"/>
              <a:t>If fornication wasn’t the only reason allowed for divorce, what other reasons are there?</a:t>
            </a:r>
          </a:p>
          <a:p>
            <a:pPr lvl="1"/>
            <a:r>
              <a:rPr lang="en-US" dirty="0" smtClean="0"/>
              <a:t>Deuteronomy 24 offers us no explanations, as we’ve already seen</a:t>
            </a:r>
          </a:p>
          <a:p>
            <a:pPr lvl="1"/>
            <a:r>
              <a:rPr lang="en-US" dirty="0" smtClean="0"/>
              <a:t>We have to look at how Jesus continues His answer to the Pharisees in Matthew 19 and Matthew 5:27-32</a:t>
            </a:r>
          </a:p>
        </p:txBody>
      </p:sp>
    </p:spTree>
    <p:extLst>
      <p:ext uri="{BB962C8B-B14F-4D97-AF65-F5344CB8AC3E}">
        <p14:creationId xmlns:p14="http://schemas.microsoft.com/office/powerpoint/2010/main" val="25412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Jesus (Matthew 4:1-11)</a:t>
            </a:r>
          </a:p>
        </p:txBody>
      </p:sp>
      <p:sp>
        <p:nvSpPr>
          <p:cNvPr id="3" name="Content Placeholder 2"/>
          <p:cNvSpPr>
            <a:spLocks noGrp="1"/>
          </p:cNvSpPr>
          <p:nvPr>
            <p:ph idx="1"/>
          </p:nvPr>
        </p:nvSpPr>
        <p:spPr/>
        <p:txBody>
          <a:bodyPr>
            <a:noAutofit/>
          </a:bodyPr>
          <a:lstStyle/>
          <a:p>
            <a:r>
              <a:rPr lang="en-US" dirty="0" smtClean="0"/>
              <a:t>Consider how many people want God to prove that He’s with them by doing X or Y “and then I’ll serve you.”</a:t>
            </a:r>
          </a:p>
          <a:p>
            <a:r>
              <a:rPr lang="en-US" dirty="0" smtClean="0"/>
              <a:t>How can we think that sacrificing His own Son on the cross is not enough to prove that God is with us?</a:t>
            </a:r>
          </a:p>
          <a:p>
            <a:r>
              <a:rPr lang="en-US" dirty="0" smtClean="0"/>
              <a:t>Think about the demands that you are putting on God; what are you saying “Do this and then I’ll serve you” about?</a:t>
            </a:r>
          </a:p>
          <a:p>
            <a:r>
              <a:rPr lang="en-US" dirty="0" smtClean="0"/>
              <a:t>Trials are all about our getting through the hardship knowing that God is there despite it</a:t>
            </a:r>
            <a:endParaRPr lang="en-US" dirty="0"/>
          </a:p>
        </p:txBody>
      </p:sp>
    </p:spTree>
    <p:extLst>
      <p:ext uri="{BB962C8B-B14F-4D97-AF65-F5344CB8AC3E}">
        <p14:creationId xmlns:p14="http://schemas.microsoft.com/office/powerpoint/2010/main" val="259620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both cases, He states that divorce for fornication, and then remarriage is “adultery”</a:t>
            </a:r>
          </a:p>
          <a:p>
            <a:pPr lvl="1"/>
            <a:r>
              <a:rPr lang="en-US" dirty="0" smtClean="0"/>
              <a:t>Adultery here and in all places in the NT is a form of the Greek word “</a:t>
            </a:r>
            <a:r>
              <a:rPr lang="en-US" dirty="0" err="1" smtClean="0"/>
              <a:t>moicheuo</a:t>
            </a:r>
            <a:r>
              <a:rPr lang="en-US" dirty="0" smtClean="0"/>
              <a:t>”</a:t>
            </a:r>
          </a:p>
          <a:p>
            <a:r>
              <a:rPr lang="en-US" dirty="0" smtClean="0"/>
              <a:t>“Adultery” as an English word didn’t exist before roughly 450 years ago</a:t>
            </a:r>
          </a:p>
          <a:p>
            <a:pPr lvl="1"/>
            <a:r>
              <a:rPr lang="en-US" dirty="0" smtClean="0"/>
              <a:t>First used in the Geneva Bible in 1585</a:t>
            </a:r>
          </a:p>
          <a:p>
            <a:pPr lvl="1"/>
            <a:r>
              <a:rPr lang="en-US" dirty="0" smtClean="0"/>
              <a:t>Before this, English translations read “</a:t>
            </a:r>
            <a:r>
              <a:rPr lang="en-US" dirty="0" err="1" smtClean="0"/>
              <a:t>avouteria</a:t>
            </a:r>
            <a:r>
              <a:rPr lang="en-US" dirty="0" smtClean="0"/>
              <a:t>” – to break a vow – or “</a:t>
            </a:r>
            <a:r>
              <a:rPr lang="en-US" dirty="0" err="1" smtClean="0"/>
              <a:t>breaketh</a:t>
            </a:r>
            <a:r>
              <a:rPr lang="en-US" dirty="0" smtClean="0"/>
              <a:t> wedlock”</a:t>
            </a:r>
          </a:p>
          <a:p>
            <a:pPr lvl="1"/>
            <a:r>
              <a:rPr lang="en-US" dirty="0" smtClean="0"/>
              <a:t>No sexual connotation to either of these</a:t>
            </a:r>
          </a:p>
          <a:p>
            <a:r>
              <a:rPr lang="en-US" dirty="0" smtClean="0"/>
              <a:t>Many people today base their view of marriage, divorce, and remarriage on the English translation instead of the Greek</a:t>
            </a:r>
          </a:p>
          <a:p>
            <a:pPr lvl="1"/>
            <a:r>
              <a:rPr lang="en-US" dirty="0" smtClean="0"/>
              <a:t>Dangerous for 2 reasons</a:t>
            </a:r>
          </a:p>
          <a:p>
            <a:endParaRPr lang="en-US" dirty="0" smtClean="0"/>
          </a:p>
          <a:p>
            <a:pPr lvl="1"/>
            <a:endParaRPr lang="en-US" dirty="0" smtClean="0"/>
          </a:p>
        </p:txBody>
      </p:sp>
    </p:spTree>
    <p:extLst>
      <p:ext uri="{BB962C8B-B14F-4D97-AF65-F5344CB8AC3E}">
        <p14:creationId xmlns:p14="http://schemas.microsoft.com/office/powerpoint/2010/main" val="693367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First, the Greek word “</a:t>
            </a:r>
            <a:r>
              <a:rPr lang="en-US" dirty="0" err="1" smtClean="0"/>
              <a:t>moicheuo</a:t>
            </a:r>
            <a:r>
              <a:rPr lang="en-US" dirty="0" smtClean="0"/>
              <a:t>” is translated in German bibles as “</a:t>
            </a:r>
            <a:r>
              <a:rPr lang="en-US" dirty="0" err="1" smtClean="0"/>
              <a:t>bricht</a:t>
            </a:r>
            <a:r>
              <a:rPr lang="en-US" dirty="0" smtClean="0"/>
              <a:t> die </a:t>
            </a:r>
            <a:r>
              <a:rPr lang="en-US" dirty="0" err="1" smtClean="0"/>
              <a:t>Ehe</a:t>
            </a:r>
            <a:r>
              <a:rPr lang="en-US" dirty="0" smtClean="0"/>
              <a:t>” meaning “breaks the marriage”</a:t>
            </a:r>
          </a:p>
          <a:p>
            <a:pPr lvl="1"/>
            <a:r>
              <a:rPr lang="en-US" dirty="0" smtClean="0"/>
              <a:t>No implied sexual connotation there at all</a:t>
            </a:r>
          </a:p>
          <a:p>
            <a:pPr lvl="1"/>
            <a:r>
              <a:rPr lang="en-US" dirty="0" smtClean="0"/>
              <a:t>Is the German or English translation right? Or neither?</a:t>
            </a:r>
          </a:p>
          <a:p>
            <a:pPr lvl="1"/>
            <a:r>
              <a:rPr lang="en-US" dirty="0" smtClean="0"/>
              <a:t>We need to look at the original Greek to know for sure</a:t>
            </a:r>
          </a:p>
          <a:p>
            <a:r>
              <a:rPr lang="en-US" dirty="0" smtClean="0"/>
              <a:t>Second, look at it the other way</a:t>
            </a:r>
          </a:p>
          <a:p>
            <a:pPr lvl="1"/>
            <a:r>
              <a:rPr lang="en-US" dirty="0" smtClean="0"/>
              <a:t>Spanish phrase “</a:t>
            </a:r>
            <a:r>
              <a:rPr lang="en-US" dirty="0" err="1" smtClean="0"/>
              <a:t>Mi</a:t>
            </a:r>
            <a:r>
              <a:rPr lang="en-US" dirty="0" smtClean="0"/>
              <a:t> casa </a:t>
            </a:r>
            <a:r>
              <a:rPr lang="en-US" dirty="0" err="1" smtClean="0"/>
              <a:t>es</a:t>
            </a:r>
            <a:r>
              <a:rPr lang="en-US" dirty="0" smtClean="0"/>
              <a:t> </a:t>
            </a:r>
            <a:r>
              <a:rPr lang="en-US" dirty="0" err="1" smtClean="0"/>
              <a:t>su</a:t>
            </a:r>
            <a:r>
              <a:rPr lang="en-US" dirty="0" smtClean="0"/>
              <a:t> casa” translates into English as “My house is your house”</a:t>
            </a:r>
          </a:p>
          <a:p>
            <a:pPr lvl="1"/>
            <a:r>
              <a:rPr lang="en-US" dirty="0" smtClean="0"/>
              <a:t>Does this mean I now own your house? Of course not!</a:t>
            </a:r>
          </a:p>
          <a:p>
            <a:pPr lvl="1"/>
            <a:r>
              <a:rPr lang="en-US" dirty="0" smtClean="0"/>
              <a:t>We have to go back to the Spanish to understand how they use the phrase and ignore the English altogether</a:t>
            </a:r>
          </a:p>
          <a:p>
            <a:endParaRPr lang="en-US" dirty="0" smtClean="0"/>
          </a:p>
          <a:p>
            <a:pPr lvl="1"/>
            <a:endParaRPr lang="en-US" dirty="0" smtClean="0"/>
          </a:p>
        </p:txBody>
      </p:sp>
    </p:spTree>
    <p:extLst>
      <p:ext uri="{BB962C8B-B14F-4D97-AF65-F5344CB8AC3E}">
        <p14:creationId xmlns:p14="http://schemas.microsoft.com/office/powerpoint/2010/main" val="2117156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We can’t just look at the English definitions and base our understanding on that alone</a:t>
            </a:r>
          </a:p>
          <a:p>
            <a:r>
              <a:rPr lang="en-US" dirty="0" smtClean="0"/>
              <a:t>We have to go back to the Greek</a:t>
            </a:r>
          </a:p>
          <a:p>
            <a:r>
              <a:rPr lang="en-US" dirty="0" smtClean="0"/>
              <a:t>So what does “</a:t>
            </a:r>
            <a:r>
              <a:rPr lang="en-US" dirty="0" err="1" smtClean="0"/>
              <a:t>moicheuo</a:t>
            </a:r>
            <a:r>
              <a:rPr lang="en-US" dirty="0" smtClean="0"/>
              <a:t>” mean?</a:t>
            </a:r>
          </a:p>
          <a:p>
            <a:pPr lvl="1"/>
            <a:r>
              <a:rPr lang="en-US" dirty="0" smtClean="0"/>
              <a:t>A look at any Greek lexicon will say it means adultery – no help at all</a:t>
            </a:r>
          </a:p>
          <a:p>
            <a:pPr lvl="1"/>
            <a:r>
              <a:rPr lang="en-US" dirty="0" smtClean="0"/>
              <a:t>What we can do is look at where the Greek word “</a:t>
            </a:r>
            <a:r>
              <a:rPr lang="en-US" dirty="0" err="1" smtClean="0"/>
              <a:t>moicheuo</a:t>
            </a:r>
            <a:r>
              <a:rPr lang="en-US" dirty="0" smtClean="0"/>
              <a:t>” is used when quoted from the Hebrew</a:t>
            </a:r>
          </a:p>
          <a:p>
            <a:pPr lvl="1"/>
            <a:r>
              <a:rPr lang="en-US" dirty="0" smtClean="0"/>
              <a:t>We have exactly that in Matthew 5:27!</a:t>
            </a:r>
          </a:p>
          <a:p>
            <a:r>
              <a:rPr lang="en-US" dirty="0" smtClean="0"/>
              <a:t>In the 10 Commandments that Jesus quotes, the Hebrew word “</a:t>
            </a:r>
            <a:r>
              <a:rPr lang="en-US" dirty="0" err="1" smtClean="0"/>
              <a:t>naaph</a:t>
            </a:r>
            <a:r>
              <a:rPr lang="en-US" dirty="0" smtClean="0"/>
              <a:t>” is translated as “</a:t>
            </a:r>
            <a:r>
              <a:rPr lang="en-US" dirty="0" err="1" smtClean="0"/>
              <a:t>moicheuo</a:t>
            </a:r>
            <a:r>
              <a:rPr lang="en-US" dirty="0" smtClean="0"/>
              <a:t>” in the Greek</a:t>
            </a:r>
          </a:p>
          <a:p>
            <a:pPr lvl="1"/>
            <a:r>
              <a:rPr lang="en-US" dirty="0" smtClean="0"/>
              <a:t>English lexicons also translate this Hebrew word as adultery</a:t>
            </a:r>
          </a:p>
          <a:p>
            <a:pPr lvl="1"/>
            <a:r>
              <a:rPr lang="en-US" dirty="0" smtClean="0"/>
              <a:t>Can look to see how the word was used in the OT to gain a flavor of its usage</a:t>
            </a:r>
          </a:p>
          <a:p>
            <a:endParaRPr lang="en-US" dirty="0" smtClean="0"/>
          </a:p>
          <a:p>
            <a:pPr lvl="1"/>
            <a:endParaRPr lang="en-US" dirty="0" smtClean="0"/>
          </a:p>
        </p:txBody>
      </p:sp>
    </p:spTree>
    <p:extLst>
      <p:ext uri="{BB962C8B-B14F-4D97-AF65-F5344CB8AC3E}">
        <p14:creationId xmlns:p14="http://schemas.microsoft.com/office/powerpoint/2010/main" val="55842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many cases (like Leviticus 20:10), “</a:t>
            </a:r>
            <a:r>
              <a:rPr lang="en-US" dirty="0" err="1" smtClean="0"/>
              <a:t>naaph</a:t>
            </a:r>
            <a:r>
              <a:rPr lang="en-US" dirty="0" smtClean="0"/>
              <a:t>” is used to mean sexual activity outside of a marriage</a:t>
            </a:r>
          </a:p>
          <a:p>
            <a:r>
              <a:rPr lang="en-US" dirty="0" smtClean="0"/>
              <a:t>In many more cases, though, its used in the context of Israel “committing adultery” with idols and breaking their covenant with God</a:t>
            </a:r>
          </a:p>
          <a:p>
            <a:r>
              <a:rPr lang="en-US" dirty="0" smtClean="0"/>
              <a:t>This means that “</a:t>
            </a:r>
            <a:r>
              <a:rPr lang="en-US" dirty="0" err="1" smtClean="0"/>
              <a:t>naaph</a:t>
            </a:r>
            <a:r>
              <a:rPr lang="en-US" dirty="0" smtClean="0"/>
              <a:t>” cannot, in any way, be construed to only mean literal sexual acts outside of a marriage</a:t>
            </a:r>
          </a:p>
          <a:p>
            <a:r>
              <a:rPr lang="en-US" dirty="0" smtClean="0"/>
              <a:t>A far more reasonable English translation that includes both uses of “</a:t>
            </a:r>
            <a:r>
              <a:rPr lang="en-US" dirty="0" err="1" smtClean="0"/>
              <a:t>naaph</a:t>
            </a:r>
            <a:r>
              <a:rPr lang="en-US" dirty="0" smtClean="0"/>
              <a:t>” would be “to break a covenant” or “to break a vow”</a:t>
            </a:r>
          </a:p>
          <a:p>
            <a:r>
              <a:rPr lang="en-US" dirty="0" smtClean="0"/>
              <a:t>We can also see this in the way the word “</a:t>
            </a:r>
            <a:r>
              <a:rPr lang="en-US" dirty="0" err="1" smtClean="0"/>
              <a:t>moicheuo</a:t>
            </a:r>
            <a:r>
              <a:rPr lang="en-US" dirty="0" smtClean="0"/>
              <a:t>” is used in its various forms in the NT</a:t>
            </a:r>
          </a:p>
          <a:p>
            <a:endParaRPr lang="en-US" dirty="0" smtClean="0"/>
          </a:p>
          <a:p>
            <a:pPr lvl="1"/>
            <a:endParaRPr lang="en-US" dirty="0" smtClean="0"/>
          </a:p>
        </p:txBody>
      </p:sp>
    </p:spTree>
    <p:extLst>
      <p:ext uri="{BB962C8B-B14F-4D97-AF65-F5344CB8AC3E}">
        <p14:creationId xmlns:p14="http://schemas.microsoft.com/office/powerpoint/2010/main" val="2442775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Divorce (19:1-12)</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Uses of “</a:t>
            </a:r>
            <a:r>
              <a:rPr lang="en-US" dirty="0" err="1" smtClean="0"/>
              <a:t>moicheuo</a:t>
            </a:r>
            <a:r>
              <a:rPr lang="en-US" dirty="0" smtClean="0"/>
              <a:t>” in the NT</a:t>
            </a:r>
          </a:p>
          <a:p>
            <a:pPr lvl="1"/>
            <a:r>
              <a:rPr lang="en-US" dirty="0" smtClean="0"/>
              <a:t>Matthew 16:4 – speaks of an adulterous generation</a:t>
            </a:r>
          </a:p>
          <a:p>
            <a:pPr lvl="1"/>
            <a:r>
              <a:rPr lang="en-US" dirty="0" smtClean="0"/>
              <a:t>James 4:4 – describes those unfaithful to God but faithful to the world</a:t>
            </a:r>
          </a:p>
          <a:p>
            <a:pPr lvl="1"/>
            <a:r>
              <a:rPr lang="en-US" dirty="0" smtClean="0"/>
              <a:t>Hebrews 13:4 – mentions both fornication AND adultery in the context of the marriage bed</a:t>
            </a:r>
          </a:p>
          <a:p>
            <a:pPr lvl="2"/>
            <a:r>
              <a:rPr lang="en-US" dirty="0" smtClean="0"/>
              <a:t>There’s a distinction made here between fornication and adultery within the context of marriage itself</a:t>
            </a:r>
          </a:p>
          <a:p>
            <a:pPr lvl="2"/>
            <a:r>
              <a:rPr lang="en-US" dirty="0" smtClean="0"/>
              <a:t>English “adultery” is a sexual act outside of a marriage</a:t>
            </a:r>
          </a:p>
          <a:p>
            <a:pPr lvl="2"/>
            <a:r>
              <a:rPr lang="en-US" dirty="0" smtClean="0"/>
              <a:t>In this verse in the Greek, the word “</a:t>
            </a:r>
            <a:r>
              <a:rPr lang="en-US" dirty="0" err="1" smtClean="0"/>
              <a:t>porneia</a:t>
            </a:r>
            <a:r>
              <a:rPr lang="en-US" dirty="0" smtClean="0"/>
              <a:t>” is used as the sex act, and “</a:t>
            </a:r>
            <a:r>
              <a:rPr lang="en-US" dirty="0" err="1" smtClean="0"/>
              <a:t>moicheuo</a:t>
            </a:r>
            <a:r>
              <a:rPr lang="en-US" dirty="0" smtClean="0"/>
              <a:t>” is used to mean something else</a:t>
            </a:r>
          </a:p>
          <a:p>
            <a:r>
              <a:rPr lang="en-US" dirty="0" smtClean="0"/>
              <a:t>All of this shows that we can’t take “</a:t>
            </a:r>
            <a:r>
              <a:rPr lang="en-US" dirty="0" err="1" smtClean="0"/>
              <a:t>moicheuo</a:t>
            </a:r>
            <a:r>
              <a:rPr lang="en-US" dirty="0" smtClean="0"/>
              <a:t>” to only mean sexual activity outside of a marriage</a:t>
            </a:r>
          </a:p>
          <a:p>
            <a:r>
              <a:rPr lang="en-US" dirty="0" smtClean="0"/>
              <a:t>A much better translation would be “to break a vow or covenant”</a:t>
            </a:r>
          </a:p>
          <a:p>
            <a:endParaRPr lang="en-US" dirty="0" smtClean="0"/>
          </a:p>
          <a:p>
            <a:pPr lvl="1"/>
            <a:endParaRPr lang="en-US" dirty="0" smtClean="0"/>
          </a:p>
        </p:txBody>
      </p:sp>
    </p:spTree>
    <p:extLst>
      <p:ext uri="{BB962C8B-B14F-4D97-AF65-F5344CB8AC3E}">
        <p14:creationId xmlns:p14="http://schemas.microsoft.com/office/powerpoint/2010/main" val="411826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Divorce (19:1-12)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Let’s return to the question of, “</a:t>
            </a:r>
            <a:r>
              <a:rPr lang="en-US" dirty="0"/>
              <a:t>I</a:t>
            </a:r>
            <a:r>
              <a:rPr lang="en-US" dirty="0" smtClean="0"/>
              <a:t>f fornication isn’t the only reason for divorce, what other reasons are allowed?”</a:t>
            </a:r>
          </a:p>
          <a:p>
            <a:pPr lvl="1"/>
            <a:r>
              <a:rPr lang="en-US" dirty="0" smtClean="0"/>
              <a:t>With our improved understanding of “</a:t>
            </a:r>
            <a:r>
              <a:rPr lang="en-US" dirty="0" err="1" smtClean="0"/>
              <a:t>moicheuo</a:t>
            </a:r>
            <a:r>
              <a:rPr lang="en-US" dirty="0" smtClean="0"/>
              <a:t>” to mean “to break a vow”, any means in which a husband or wife breaks the marriage vow means that the marriage is permissible to end in divorce</a:t>
            </a:r>
          </a:p>
          <a:p>
            <a:r>
              <a:rPr lang="en-US" dirty="0" smtClean="0"/>
              <a:t>We can’t leave it that open-ended, of course, or people will just fall back into the Hillel school of thought</a:t>
            </a:r>
          </a:p>
          <a:p>
            <a:r>
              <a:rPr lang="en-US" dirty="0" smtClean="0"/>
              <a:t>God has already shown us in His Word how this covenant can be broken</a:t>
            </a:r>
          </a:p>
          <a:p>
            <a:pPr lvl="1"/>
            <a:r>
              <a:rPr lang="en-US" dirty="0" smtClean="0"/>
              <a:t>Ephesians 5:22-30, Colossians 3:18-19, and 1 Peter 3:1-7 all say a husband is supposed to love, honor, and cherish his wife like Jesus loves the Church</a:t>
            </a:r>
          </a:p>
          <a:p>
            <a:pPr lvl="1"/>
            <a:r>
              <a:rPr lang="en-US" dirty="0" smtClean="0"/>
              <a:t>A wife is supposed to be in subjection to her husband</a:t>
            </a:r>
          </a:p>
          <a:p>
            <a:pPr lvl="1"/>
            <a:r>
              <a:rPr lang="en-US" dirty="0" smtClean="0"/>
              <a:t>That’s how God always intended a marriage to be</a:t>
            </a:r>
          </a:p>
          <a:p>
            <a:pPr lvl="1"/>
            <a:r>
              <a:rPr lang="en-US" dirty="0" smtClean="0"/>
              <a:t>If </a:t>
            </a:r>
            <a:r>
              <a:rPr lang="en-US" dirty="0"/>
              <a:t>a husband isn’t loving, honoring, and cherishing his wife, and a wife isn’t in subjection to her husband, then they are breaking their marriage covenant</a:t>
            </a:r>
          </a:p>
          <a:p>
            <a:pPr lvl="1"/>
            <a:endParaRPr lang="en-US" dirty="0" smtClean="0"/>
          </a:p>
          <a:p>
            <a:pPr lvl="1"/>
            <a:endParaRPr lang="en-US" dirty="0" smtClean="0"/>
          </a:p>
        </p:txBody>
      </p:sp>
    </p:spTree>
    <p:extLst>
      <p:ext uri="{BB962C8B-B14F-4D97-AF65-F5344CB8AC3E}">
        <p14:creationId xmlns:p14="http://schemas.microsoft.com/office/powerpoint/2010/main" val="3618937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Divorce (19:1-12)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God has already shown us in His Word how this covenant can be broken</a:t>
            </a:r>
          </a:p>
          <a:p>
            <a:pPr lvl="1"/>
            <a:r>
              <a:rPr lang="en-US" dirty="0" smtClean="0"/>
              <a:t>1 Corinthians 7:1-7 says if a husband or wife deprives their spouse of sexual intercourse except for an agreed upon time period, they’ve broken the marriage covenant</a:t>
            </a:r>
          </a:p>
          <a:p>
            <a:r>
              <a:rPr lang="en-US" dirty="0" smtClean="0"/>
              <a:t>While our society’s traditional marriage vows aren’t what they would have been in the OT or NT, I think they do encompass what God intends</a:t>
            </a:r>
          </a:p>
          <a:p>
            <a:pPr lvl="1"/>
            <a:r>
              <a:rPr lang="en-US" dirty="0" smtClean="0"/>
              <a:t>Promising faithfulness through richer or poorer, sickness or health, etc.</a:t>
            </a:r>
          </a:p>
          <a:p>
            <a:r>
              <a:rPr lang="en-US" dirty="0" smtClean="0"/>
              <a:t>To summarize, I think Jesus was trying to impress upon the Pharisees that marriage isn’t just a trifle to enter into willy-nilly</a:t>
            </a:r>
          </a:p>
          <a:p>
            <a:pPr lvl="1"/>
            <a:r>
              <a:rPr lang="en-US" dirty="0" smtClean="0"/>
              <a:t>God intends for it to be a very solemn and far-reaching vow for a single man and a single woman who intend with every fiber of their being to live together for the rest of their days</a:t>
            </a:r>
            <a:endParaRPr lang="en-US" dirty="0"/>
          </a:p>
          <a:p>
            <a:pPr lvl="1"/>
            <a:endParaRPr lang="en-US" dirty="0" smtClean="0"/>
          </a:p>
          <a:p>
            <a:pPr lvl="1"/>
            <a:endParaRPr lang="en-US" dirty="0" smtClean="0"/>
          </a:p>
        </p:txBody>
      </p:sp>
    </p:spTree>
    <p:extLst>
      <p:ext uri="{BB962C8B-B14F-4D97-AF65-F5344CB8AC3E}">
        <p14:creationId xmlns:p14="http://schemas.microsoft.com/office/powerpoint/2010/main" val="22255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Divorce (19:1-12)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Having said that, though, we can see from 1 Corinthians 6:6-11 that the blood of Christ can forgive even fornicators and adulterers</a:t>
            </a:r>
          </a:p>
          <a:p>
            <a:r>
              <a:rPr lang="en-US" dirty="0" smtClean="0"/>
              <a:t>We live in a sinful, corrupt world and marriage is entered into by broken and sinful people</a:t>
            </a:r>
          </a:p>
          <a:p>
            <a:pPr lvl="1"/>
            <a:r>
              <a:rPr lang="en-US" dirty="0" smtClean="0"/>
              <a:t>Even with the best of intentions, sometimes these unions don’t work out</a:t>
            </a:r>
          </a:p>
          <a:p>
            <a:pPr lvl="1"/>
            <a:r>
              <a:rPr lang="en-US" dirty="0" smtClean="0"/>
              <a:t>But we shouldn’t have the attitude that the Jews had – “She’ll make a great 1st wife”</a:t>
            </a:r>
          </a:p>
          <a:p>
            <a:r>
              <a:rPr lang="en-US" dirty="0" smtClean="0"/>
              <a:t>With this teaching to the Pharisees, Jesus’s disciples come to Him afterwards and say, “If that’s the way marriage is supposed to be, it’s better that people don’t marry!”</a:t>
            </a:r>
          </a:p>
          <a:p>
            <a:r>
              <a:rPr lang="en-US" dirty="0" smtClean="0"/>
              <a:t>He basically says, “Yep, that’s true, but some can’t live like that”</a:t>
            </a:r>
          </a:p>
          <a:p>
            <a:pPr lvl="1"/>
            <a:r>
              <a:rPr lang="en-US" dirty="0" smtClean="0"/>
              <a:t>1 Corinthians 7:8-9 echoes this</a:t>
            </a:r>
            <a:endParaRPr lang="en-US" dirty="0"/>
          </a:p>
          <a:p>
            <a:pPr lvl="1"/>
            <a:endParaRPr lang="en-US" dirty="0" smtClean="0"/>
          </a:p>
          <a:p>
            <a:pPr lvl="1"/>
            <a:endParaRPr lang="en-US" dirty="0" smtClean="0"/>
          </a:p>
        </p:txBody>
      </p:sp>
    </p:spTree>
    <p:extLst>
      <p:ext uri="{BB962C8B-B14F-4D97-AF65-F5344CB8AC3E}">
        <p14:creationId xmlns:p14="http://schemas.microsoft.com/office/powerpoint/2010/main" val="292751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Right and Wrong Attitudes (19:13-22)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Sometime after the Pharisees question Jesus about divorce, some parents bring their children to Jesus so He might pray over them and lay His hands on them</a:t>
            </a:r>
          </a:p>
          <a:p>
            <a:r>
              <a:rPr lang="en-US" dirty="0" smtClean="0"/>
              <a:t>The disciples rebuke them for it</a:t>
            </a:r>
          </a:p>
          <a:p>
            <a:pPr lvl="1"/>
            <a:r>
              <a:rPr lang="en-US" dirty="0" smtClean="0"/>
              <a:t>Doesn’t say, but I’ve always taken this as a, “Don’t waste His time!”</a:t>
            </a:r>
          </a:p>
          <a:p>
            <a:r>
              <a:rPr lang="en-US" dirty="0" smtClean="0"/>
              <a:t>Jesus responds in vs. 14 by saying, “Leave the children alone; don’t forbid them from coming to me. The kingdom of Heaven belongs to ones such as these.”</a:t>
            </a:r>
            <a:endParaRPr lang="en-US" dirty="0"/>
          </a:p>
          <a:p>
            <a:r>
              <a:rPr lang="en-US" dirty="0" smtClean="0"/>
              <a:t>Most leaders and important people today are inaccessible; they’re too important and busy</a:t>
            </a:r>
          </a:p>
          <a:p>
            <a:pPr lvl="1"/>
            <a:r>
              <a:rPr lang="en-US" dirty="0" smtClean="0"/>
              <a:t>But not Jesus!</a:t>
            </a:r>
          </a:p>
          <a:p>
            <a:pPr lvl="1"/>
            <a:r>
              <a:rPr lang="en-US" dirty="0" smtClean="0"/>
              <a:t>Jesus receives the lowly and insignificant</a:t>
            </a:r>
          </a:p>
          <a:p>
            <a:pPr lvl="1"/>
            <a:endParaRPr lang="en-US" dirty="0" smtClean="0"/>
          </a:p>
        </p:txBody>
      </p:sp>
    </p:spTree>
    <p:extLst>
      <p:ext uri="{BB962C8B-B14F-4D97-AF65-F5344CB8AC3E}">
        <p14:creationId xmlns:p14="http://schemas.microsoft.com/office/powerpoint/2010/main" val="306530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Right and Wrong Attitudes (19:13-22)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What we see here is the correct attitude for people to have to receive and accept Jesus’s offer of eternal life</a:t>
            </a:r>
          </a:p>
          <a:p>
            <a:r>
              <a:rPr lang="en-US" dirty="0" smtClean="0"/>
              <a:t>In the next section (vss. 16-22), we see the wrong attitude in the rich, young ruler</a:t>
            </a:r>
          </a:p>
          <a:p>
            <a:r>
              <a:rPr lang="en-US" dirty="0" smtClean="0"/>
              <a:t>If you look at his question, the rich, young ruler asks, “What must I do to obtain eternal life?”</a:t>
            </a:r>
          </a:p>
          <a:p>
            <a:pPr lvl="1"/>
            <a:r>
              <a:rPr lang="en-US" dirty="0" smtClean="0"/>
              <a:t>This is the way we often think about it as well – we have to DO something</a:t>
            </a:r>
          </a:p>
          <a:p>
            <a:pPr lvl="1"/>
            <a:r>
              <a:rPr lang="en-US" dirty="0" smtClean="0"/>
              <a:t>We want a list; we want to know the minimum requirements</a:t>
            </a:r>
          </a:p>
          <a:p>
            <a:r>
              <a:rPr lang="en-US" dirty="0" smtClean="0"/>
              <a:t>Jesus’s response is, “Why do you ask me about what is good? There’s in only one who is good.”</a:t>
            </a:r>
          </a:p>
          <a:p>
            <a:pPr lvl="1"/>
            <a:r>
              <a:rPr lang="en-US" dirty="0" smtClean="0"/>
              <a:t>Jesus is trying to point out here that “good” is a pretty subjective term to most people, but there is only 1 objective answer</a:t>
            </a:r>
          </a:p>
        </p:txBody>
      </p:sp>
    </p:spTree>
    <p:extLst>
      <p:ext uri="{BB962C8B-B14F-4D97-AF65-F5344CB8AC3E}">
        <p14:creationId xmlns:p14="http://schemas.microsoft.com/office/powerpoint/2010/main" val="267921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Jesus (Matthew 4:1-11)</a:t>
            </a:r>
          </a:p>
        </p:txBody>
      </p:sp>
      <p:sp>
        <p:nvSpPr>
          <p:cNvPr id="3" name="Content Placeholder 2"/>
          <p:cNvSpPr>
            <a:spLocks noGrp="1"/>
          </p:cNvSpPr>
          <p:nvPr>
            <p:ph idx="1"/>
          </p:nvPr>
        </p:nvSpPr>
        <p:spPr/>
        <p:txBody>
          <a:bodyPr>
            <a:noAutofit/>
          </a:bodyPr>
          <a:lstStyle/>
          <a:p>
            <a:r>
              <a:rPr lang="en-US" dirty="0" smtClean="0"/>
              <a:t>The third temptation is to bow down to Satan to rule all the kingdoms of the land</a:t>
            </a:r>
          </a:p>
          <a:p>
            <a:pPr lvl="1"/>
            <a:r>
              <a:rPr lang="en-US" dirty="0" smtClean="0"/>
              <a:t>That is, that’s what Satan promised; whether he could or would do it is highly unlikely, in my opinion</a:t>
            </a:r>
          </a:p>
          <a:p>
            <a:r>
              <a:rPr lang="en-US" dirty="0" smtClean="0"/>
              <a:t>Jesus refutes it by quoting Deuteronomy 6:13-15</a:t>
            </a:r>
            <a:endParaRPr lang="en-US" dirty="0"/>
          </a:p>
          <a:p>
            <a:pPr lvl="1"/>
            <a:r>
              <a:rPr lang="en-US" dirty="0" smtClean="0"/>
              <a:t>This is a sermon that Moses gives the people about their failures in the wilderness before they enter the Land of Promise</a:t>
            </a:r>
          </a:p>
          <a:p>
            <a:pPr lvl="1"/>
            <a:r>
              <a:rPr lang="en-US" dirty="0" smtClean="0"/>
              <a:t>This is specifically about the golden calf they made “to worship the Lord”</a:t>
            </a:r>
          </a:p>
          <a:p>
            <a:r>
              <a:rPr lang="en-US" dirty="0"/>
              <a:t>What did Jesus understand that the Israelites did not?</a:t>
            </a:r>
          </a:p>
          <a:p>
            <a:pPr lvl="1"/>
            <a:r>
              <a:rPr lang="en-US" dirty="0" smtClean="0"/>
              <a:t>The Israelites came up with a way to “worship Jehovah” while ALSO doing what they wanted – the best of both worlds</a:t>
            </a:r>
          </a:p>
          <a:p>
            <a:pPr lvl="1"/>
            <a:r>
              <a:rPr lang="en-US" dirty="0" smtClean="0"/>
              <a:t>Jesus understood that we have to live according to God’s word and our desires MUST be secondary to God</a:t>
            </a:r>
            <a:endParaRPr lang="en-US" dirty="0"/>
          </a:p>
        </p:txBody>
      </p:sp>
    </p:spTree>
    <p:extLst>
      <p:ext uri="{BB962C8B-B14F-4D97-AF65-F5344CB8AC3E}">
        <p14:creationId xmlns:p14="http://schemas.microsoft.com/office/powerpoint/2010/main" val="339883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Right and Wrong Attitudes (19:13-22)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God is good, and He’s already given an answer to that question</a:t>
            </a:r>
          </a:p>
          <a:p>
            <a:pPr lvl="1"/>
            <a:r>
              <a:rPr lang="en-US" dirty="0" smtClean="0"/>
              <a:t>Jesus says, “Keep the commandments if you want to enter life”</a:t>
            </a:r>
          </a:p>
          <a:p>
            <a:pPr lvl="1"/>
            <a:r>
              <a:rPr lang="en-US" dirty="0" smtClean="0"/>
              <a:t>The man asks, “Which ones?”</a:t>
            </a:r>
          </a:p>
          <a:p>
            <a:pPr lvl="1"/>
            <a:r>
              <a:rPr lang="en-US" dirty="0" smtClean="0"/>
              <a:t>Jesus says, “All of them”</a:t>
            </a:r>
          </a:p>
          <a:p>
            <a:pPr lvl="1"/>
            <a:r>
              <a:rPr lang="en-US" dirty="0" smtClean="0"/>
              <a:t>That’s what obedience is! We have to keep God’s commandments!</a:t>
            </a:r>
          </a:p>
          <a:p>
            <a:pPr lvl="1"/>
            <a:r>
              <a:rPr lang="en-US" dirty="0" smtClean="0"/>
              <a:t>Now, though, we live under a different set of commandments, but the ruler was still under the Law of Moses</a:t>
            </a:r>
          </a:p>
          <a:p>
            <a:r>
              <a:rPr lang="en-US" dirty="0" smtClean="0"/>
              <a:t>The man says he’s been keeping the Law since he was a boy</a:t>
            </a:r>
          </a:p>
          <a:p>
            <a:pPr lvl="1"/>
            <a:r>
              <a:rPr lang="en-US" dirty="0" smtClean="0"/>
              <a:t>This is truly a Jewish answer, as they had a list of things that you had to do each year, and a list of things to avoid each year, and if you managed it, you “kept the Law” that year</a:t>
            </a:r>
          </a:p>
          <a:p>
            <a:pPr lvl="1"/>
            <a:r>
              <a:rPr lang="en-US" dirty="0" smtClean="0"/>
              <a:t>We can also convince ourselves we’ve done everything we need to do to be saved, and so we don’t strive to be better</a:t>
            </a:r>
          </a:p>
        </p:txBody>
      </p:sp>
    </p:spTree>
    <p:extLst>
      <p:ext uri="{BB962C8B-B14F-4D97-AF65-F5344CB8AC3E}">
        <p14:creationId xmlns:p14="http://schemas.microsoft.com/office/powerpoint/2010/main" val="346995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Right and Wrong Attitudes (19:13-22)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Then Jesus drops the hammer – “If you want to be perfect, sell everything you have and give it to the poor. Then you can come follow me.”</a:t>
            </a:r>
          </a:p>
          <a:p>
            <a:r>
              <a:rPr lang="en-US" dirty="0" smtClean="0"/>
              <a:t>The man heard this and went away sad, because he had many possessions</a:t>
            </a:r>
          </a:p>
          <a:p>
            <a:r>
              <a:rPr lang="en-US" dirty="0" smtClean="0"/>
              <a:t>What we don’t see is Jesus congratulating or praising the man because he’d “kept the Law”</a:t>
            </a:r>
          </a:p>
          <a:p>
            <a:r>
              <a:rPr lang="en-US" dirty="0" smtClean="0"/>
              <a:t>What Jesus did do is expose the man’s heart – the possessions were more important to him than eternal life was</a:t>
            </a:r>
          </a:p>
          <a:p>
            <a:pPr lvl="1"/>
            <a:r>
              <a:rPr lang="en-US" dirty="0" smtClean="0"/>
              <a:t>We can value family, tradition, money, pride and an unwillingness to forgive, an unwillingness to follow God’s commandments, etc.</a:t>
            </a:r>
          </a:p>
          <a:p>
            <a:pPr lvl="1"/>
            <a:r>
              <a:rPr lang="en-US" dirty="0" smtClean="0"/>
              <a:t>Jesus exposes our hearts in that</a:t>
            </a:r>
          </a:p>
        </p:txBody>
      </p:sp>
    </p:spTree>
    <p:extLst>
      <p:ext uri="{BB962C8B-B14F-4D97-AF65-F5344CB8AC3E}">
        <p14:creationId xmlns:p14="http://schemas.microsoft.com/office/powerpoint/2010/main" val="291239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Our Problem (19:23-24)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After this, Jesus tells His disciples it’s hard for a rich man to enter the kingdom of Heaven</a:t>
            </a:r>
          </a:p>
          <a:p>
            <a:r>
              <a:rPr lang="en-US" dirty="0" smtClean="0"/>
              <a:t>Our problem is </a:t>
            </a:r>
            <a:r>
              <a:rPr lang="en-US" dirty="0"/>
              <a:t>that we don’t like what God’s commanding us to do </a:t>
            </a:r>
            <a:r>
              <a:rPr lang="en-US" dirty="0" smtClean="0"/>
              <a:t>, and there’s no bending, loosening, or skirting God’s commandments</a:t>
            </a:r>
          </a:p>
          <a:p>
            <a:r>
              <a:rPr lang="en-US" dirty="0" smtClean="0"/>
              <a:t>God won’t lower His standard to make it easier for us to jump over, but we do it all the time, in hopes that God will give a wink and a nod because of it</a:t>
            </a:r>
          </a:p>
          <a:p>
            <a:pPr lvl="1"/>
            <a:r>
              <a:rPr lang="en-US" dirty="0" smtClean="0"/>
              <a:t>That’s just not how it works!</a:t>
            </a:r>
          </a:p>
          <a:p>
            <a:r>
              <a:rPr lang="en-US" dirty="0" smtClean="0"/>
              <a:t>If we want what God has to offer, then we have to take it on God’s terms</a:t>
            </a:r>
          </a:p>
          <a:p>
            <a:pPr lvl="1"/>
            <a:r>
              <a:rPr lang="en-US" dirty="0" smtClean="0"/>
              <a:t>No negotiating; no ifs, ands, or buts</a:t>
            </a:r>
          </a:p>
          <a:p>
            <a:pPr lvl="1"/>
            <a:r>
              <a:rPr lang="en-US" dirty="0" smtClean="0"/>
              <a:t>It’s either do it His way or don’t bother doing it at all</a:t>
            </a:r>
          </a:p>
        </p:txBody>
      </p:sp>
    </p:spTree>
    <p:extLst>
      <p:ext uri="{BB962C8B-B14F-4D97-AF65-F5344CB8AC3E}">
        <p14:creationId xmlns:p14="http://schemas.microsoft.com/office/powerpoint/2010/main" val="963447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Solution (19:25-26)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Understandably, the disciples then go to Jesus and say, “Then who can be saved?”</a:t>
            </a:r>
          </a:p>
          <a:p>
            <a:r>
              <a:rPr lang="en-US" dirty="0" smtClean="0"/>
              <a:t>Jesus’s answer is, “With people it’s impossible, but with God all things are possible”</a:t>
            </a:r>
          </a:p>
          <a:p>
            <a:pPr lvl="1"/>
            <a:r>
              <a:rPr lang="en-US" dirty="0" smtClean="0"/>
              <a:t>In other words, we can’t save ourselves; salvation is impossible for us to attain or earn or buy</a:t>
            </a:r>
          </a:p>
          <a:p>
            <a:pPr lvl="1"/>
            <a:r>
              <a:rPr lang="en-US" dirty="0" smtClean="0"/>
              <a:t>If we are going to look to ourselves for salvation, God will find the idol in our heart; the glaring hole in our lives where we fall woefully short of God’s glory</a:t>
            </a:r>
          </a:p>
          <a:p>
            <a:pPr lvl="1"/>
            <a:r>
              <a:rPr lang="en-US" dirty="0" smtClean="0"/>
              <a:t>However!!!! With God, all things are possible.</a:t>
            </a:r>
          </a:p>
          <a:p>
            <a:pPr lvl="1"/>
            <a:r>
              <a:rPr lang="en-US" dirty="0" smtClean="0"/>
              <a:t>God can save us if we are humble enough to go to Him and acknowledge our sin</a:t>
            </a:r>
            <a:endParaRPr lang="en-US" dirty="0"/>
          </a:p>
          <a:p>
            <a:r>
              <a:rPr lang="en-US" dirty="0" smtClean="0"/>
              <a:t>If we look to ourselves, all is lost; if we look to God, we can be </a:t>
            </a:r>
            <a:r>
              <a:rPr lang="en-US" dirty="0" err="1" smtClean="0"/>
              <a:t>savedS</a:t>
            </a:r>
            <a:endParaRPr lang="en-US" dirty="0" smtClean="0"/>
          </a:p>
        </p:txBody>
      </p:sp>
    </p:spTree>
    <p:extLst>
      <p:ext uri="{BB962C8B-B14F-4D97-AF65-F5344CB8AC3E}">
        <p14:creationId xmlns:p14="http://schemas.microsoft.com/office/powerpoint/2010/main" val="34472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Reward (19:27-30)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Peter connects what Jesus told the rich man about selling all that he has and says, “We gave up everything and followed you! What will we have?”</a:t>
            </a:r>
          </a:p>
          <a:p>
            <a:pPr lvl="1"/>
            <a:r>
              <a:rPr lang="en-US" dirty="0" smtClean="0"/>
              <a:t>They truly had given up everything to follow Jesus – families, careers, comforts, aspirations, life plans</a:t>
            </a:r>
          </a:p>
          <a:p>
            <a:r>
              <a:rPr lang="en-US" dirty="0" smtClean="0"/>
              <a:t>Jesus answers, but His answer doesn’t just concern future rewards; there’s also present rewards as well</a:t>
            </a:r>
          </a:p>
          <a:p>
            <a:pPr lvl="1"/>
            <a:r>
              <a:rPr lang="en-US" dirty="0" smtClean="0"/>
              <a:t>Part of the future reward is reigning with Christ</a:t>
            </a:r>
          </a:p>
          <a:p>
            <a:pPr lvl="1"/>
            <a:r>
              <a:rPr lang="en-US" dirty="0" smtClean="0"/>
              <a:t>We’ll also get many times what we’ve given up and eternal life</a:t>
            </a:r>
          </a:p>
          <a:p>
            <a:pPr lvl="2"/>
            <a:r>
              <a:rPr lang="en-US" dirty="0" smtClean="0"/>
              <a:t>If I lose my house, my job, my car, etc., I know that those in Christ will help me however they can</a:t>
            </a:r>
          </a:p>
          <a:p>
            <a:r>
              <a:rPr lang="en-US" dirty="0" smtClean="0"/>
              <a:t>Jesus ends the section by saying there are going to be a lot of surprises about who belongs – the first are last </a:t>
            </a:r>
            <a:r>
              <a:rPr lang="en-US" smtClean="0"/>
              <a:t>and the last first</a:t>
            </a:r>
          </a:p>
          <a:p>
            <a:endParaRPr lang="en-US" dirty="0" smtClean="0"/>
          </a:p>
        </p:txBody>
      </p:sp>
    </p:spTree>
    <p:extLst>
      <p:ext uri="{BB962C8B-B14F-4D97-AF65-F5344CB8AC3E}">
        <p14:creationId xmlns:p14="http://schemas.microsoft.com/office/powerpoint/2010/main" val="1527541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20</a:t>
            </a:r>
          </a:p>
        </p:txBody>
      </p:sp>
    </p:spTree>
    <p:extLst>
      <p:ext uri="{BB962C8B-B14F-4D97-AF65-F5344CB8AC3E}">
        <p14:creationId xmlns:p14="http://schemas.microsoft.com/office/powerpoint/2010/main" val="42946493"/>
      </p:ext>
    </p:ext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Workers in the Vineyard (20:1-16)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This is a very unfortunate chapter break because the parable Jesus tells is directly related to the discussion at the end of chapter 19</a:t>
            </a:r>
          </a:p>
          <a:p>
            <a:pPr lvl="1"/>
            <a:r>
              <a:rPr lang="en-US" dirty="0" smtClean="0"/>
              <a:t>This starts out “For the kingdom of Heaven is like…”</a:t>
            </a:r>
          </a:p>
          <a:p>
            <a:r>
              <a:rPr lang="en-US" dirty="0" smtClean="0"/>
              <a:t>He relates a parable to explain the reward for leaving everything and following Him</a:t>
            </a:r>
          </a:p>
          <a:p>
            <a:r>
              <a:rPr lang="en-US" dirty="0" smtClean="0"/>
              <a:t>A vineyard owner goes out early in the morning and hires some laborers to work his vines; promises them 1 denarius (a day’s wage)</a:t>
            </a:r>
          </a:p>
          <a:p>
            <a:r>
              <a:rPr lang="en-US" dirty="0" smtClean="0"/>
              <a:t>He went out at 9 AM and hires more; promises to pay them “what is right”</a:t>
            </a:r>
          </a:p>
          <a:p>
            <a:r>
              <a:rPr lang="en-US" dirty="0" smtClean="0"/>
              <a:t>Went again at 12 noon, 3 PM, and finally at 5 PM; again promised to pay them “what is right”</a:t>
            </a:r>
          </a:p>
        </p:txBody>
      </p:sp>
    </p:spTree>
    <p:extLst>
      <p:ext uri="{BB962C8B-B14F-4D97-AF65-F5344CB8AC3E}">
        <p14:creationId xmlns:p14="http://schemas.microsoft.com/office/powerpoint/2010/main" val="265693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Workers in the Vineyard (20:1-16)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When evening came (6 PM), the owner has his foreman call all the workers in, but wants to pay them in the opposite order, paying the last group first and the first group last</a:t>
            </a:r>
          </a:p>
          <a:p>
            <a:pPr lvl="1"/>
            <a:r>
              <a:rPr lang="en-US" dirty="0" smtClean="0"/>
              <a:t>Does that sound familiar?</a:t>
            </a:r>
          </a:p>
          <a:p>
            <a:r>
              <a:rPr lang="en-US" dirty="0" smtClean="0"/>
              <a:t>He pays the last group that worked 1 hour a denarius</a:t>
            </a:r>
          </a:p>
          <a:p>
            <a:pPr lvl="1"/>
            <a:r>
              <a:rPr lang="en-US" dirty="0" smtClean="0"/>
              <a:t>The first group thought, “Hot dog! We’re </a:t>
            </a:r>
            <a:r>
              <a:rPr lang="en-US" dirty="0" err="1" smtClean="0"/>
              <a:t>gonna</a:t>
            </a:r>
            <a:r>
              <a:rPr lang="en-US" dirty="0" smtClean="0"/>
              <a:t> get more money!”</a:t>
            </a:r>
          </a:p>
          <a:p>
            <a:r>
              <a:rPr lang="en-US" dirty="0" smtClean="0"/>
              <a:t>But he only pays them 1 denarius as well</a:t>
            </a:r>
          </a:p>
          <a:p>
            <a:r>
              <a:rPr lang="en-US" dirty="0" smtClean="0"/>
              <a:t>They get upset! “That’s not fair!!!”</a:t>
            </a:r>
          </a:p>
          <a:p>
            <a:pPr lvl="1"/>
            <a:r>
              <a:rPr lang="en-US" dirty="0" smtClean="0"/>
              <a:t>“You made 1 hour’s work the same as 11 hour’s work!”</a:t>
            </a:r>
          </a:p>
          <a:p>
            <a:pPr lvl="1"/>
            <a:r>
              <a:rPr lang="en-US" dirty="0" smtClean="0"/>
              <a:t>People do this all the time, even today</a:t>
            </a:r>
          </a:p>
          <a:p>
            <a:pPr lvl="1"/>
            <a:r>
              <a:rPr lang="en-US" dirty="0" smtClean="0"/>
              <a:t>We can always find a reason why we deserve more, they deserve less, we’re above them, they’re below us, etc.</a:t>
            </a:r>
            <a:endParaRPr lang="en-US" dirty="0"/>
          </a:p>
          <a:p>
            <a:endParaRPr lang="en-US" dirty="0" smtClean="0"/>
          </a:p>
        </p:txBody>
      </p:sp>
    </p:spTree>
    <p:extLst>
      <p:ext uri="{BB962C8B-B14F-4D97-AF65-F5344CB8AC3E}">
        <p14:creationId xmlns:p14="http://schemas.microsoft.com/office/powerpoint/2010/main" val="17519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Workers in the Vineyard (20:1-16)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landowner’s response gives 2 reasons to their argument of being unfair, and then poses a question</a:t>
            </a:r>
          </a:p>
          <a:p>
            <a:pPr lvl="1"/>
            <a:r>
              <a:rPr lang="en-US" dirty="0" smtClean="0"/>
              <a:t>First, he paid them exactly what he promised them; he didn’t break his agreement with them on what to pay them</a:t>
            </a:r>
          </a:p>
          <a:p>
            <a:pPr lvl="1"/>
            <a:r>
              <a:rPr lang="en-US" dirty="0" smtClean="0"/>
              <a:t>Second, he gets to do what he wants with his money; if he want to pay everyone the same amount, that’s his choice, not theirs</a:t>
            </a:r>
          </a:p>
          <a:p>
            <a:pPr lvl="1"/>
            <a:r>
              <a:rPr lang="en-US" dirty="0" smtClean="0"/>
              <a:t>He then poses the question, “Is your eye envious because I’m generous?”</a:t>
            </a:r>
          </a:p>
          <a:p>
            <a:pPr lvl="1"/>
            <a:r>
              <a:rPr lang="en-US" dirty="0" smtClean="0"/>
              <a:t>In other words, their anger at the landowner’s generosity is their problem, not his</a:t>
            </a:r>
          </a:p>
          <a:p>
            <a:r>
              <a:rPr lang="en-US" dirty="0" smtClean="0"/>
              <a:t>Then Jesus wraps up the parable by saying the same thing He did at the end of chapter 19 – “The last shall be first, and the first, last.”</a:t>
            </a:r>
          </a:p>
          <a:p>
            <a:r>
              <a:rPr lang="en-US" dirty="0" smtClean="0"/>
              <a:t>How does this relate to Peter’s question of Matthew 19:27</a:t>
            </a:r>
          </a:p>
          <a:p>
            <a:pPr lvl="1"/>
            <a:endParaRPr lang="en-US" dirty="0"/>
          </a:p>
          <a:p>
            <a:endParaRPr lang="en-US" dirty="0" smtClean="0"/>
          </a:p>
        </p:txBody>
      </p:sp>
    </p:spTree>
    <p:extLst>
      <p:ext uri="{BB962C8B-B14F-4D97-AF65-F5344CB8AC3E}">
        <p14:creationId xmlns:p14="http://schemas.microsoft.com/office/powerpoint/2010/main" val="3852923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Workers in the Vineyard (20:1-16)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First, Peter’s reward will be the same one given to us</a:t>
            </a:r>
          </a:p>
          <a:p>
            <a:pPr lvl="1"/>
            <a:r>
              <a:rPr lang="en-US" dirty="0" smtClean="0"/>
              <a:t>They will sit on 12 thrones</a:t>
            </a:r>
          </a:p>
          <a:p>
            <a:pPr lvl="1"/>
            <a:r>
              <a:rPr lang="en-US" dirty="0" smtClean="0"/>
              <a:t>Reign with Him</a:t>
            </a:r>
          </a:p>
          <a:p>
            <a:pPr lvl="1"/>
            <a:r>
              <a:rPr lang="en-US" dirty="0" smtClean="0"/>
              <a:t>Have houses, mothers, brothers, and sisters</a:t>
            </a:r>
          </a:p>
          <a:p>
            <a:pPr lvl="1"/>
            <a:r>
              <a:rPr lang="en-US" dirty="0" smtClean="0"/>
              <a:t>Eternal life</a:t>
            </a:r>
          </a:p>
          <a:p>
            <a:pPr lvl="1"/>
            <a:r>
              <a:rPr lang="en-US" dirty="0" smtClean="0"/>
              <a:t>The Jews first, and then the Gentiles – that’s us!</a:t>
            </a:r>
          </a:p>
          <a:p>
            <a:r>
              <a:rPr lang="en-US" dirty="0" smtClean="0"/>
              <a:t>Second, entrance into the kingdom of Heaven isn’t earned – it’s given</a:t>
            </a:r>
          </a:p>
          <a:p>
            <a:pPr lvl="1"/>
            <a:r>
              <a:rPr lang="en-US" dirty="0" smtClean="0"/>
              <a:t>Entrance isn’t measured by how long we were faithful, or the number of good deeds we’ve done, or the number of people we preached to, or …</a:t>
            </a:r>
          </a:p>
          <a:p>
            <a:pPr lvl="1"/>
            <a:r>
              <a:rPr lang="en-US" dirty="0" smtClean="0"/>
              <a:t>This goes back to the rich young ruler who asked, “What must I DO to have eternal life?”</a:t>
            </a:r>
          </a:p>
          <a:p>
            <a:pPr lvl="1"/>
            <a:r>
              <a:rPr lang="en-US" dirty="0" smtClean="0"/>
              <a:t>Jesus makes the same point to Peter at the end of John (John 21:18-19)</a:t>
            </a:r>
          </a:p>
        </p:txBody>
      </p:sp>
    </p:spTree>
    <p:extLst>
      <p:ext uri="{BB962C8B-B14F-4D97-AF65-F5344CB8AC3E}">
        <p14:creationId xmlns:p14="http://schemas.microsoft.com/office/powerpoint/2010/main" val="48060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Temptation of Jesus (Matthew 4:1-11)</a:t>
            </a:r>
          </a:p>
        </p:txBody>
      </p:sp>
      <p:sp>
        <p:nvSpPr>
          <p:cNvPr id="3" name="Content Placeholder 2"/>
          <p:cNvSpPr>
            <a:spLocks noGrp="1"/>
          </p:cNvSpPr>
          <p:nvPr>
            <p:ph idx="1"/>
          </p:nvPr>
        </p:nvSpPr>
        <p:spPr/>
        <p:txBody>
          <a:bodyPr>
            <a:noAutofit/>
          </a:bodyPr>
          <a:lstStyle/>
          <a:p>
            <a:r>
              <a:rPr lang="en-US" dirty="0" smtClean="0"/>
              <a:t>This temptation is also before us on a daily basis</a:t>
            </a:r>
          </a:p>
          <a:p>
            <a:r>
              <a:rPr lang="en-US" dirty="0" smtClean="0"/>
              <a:t>We can’t worship God correctly and still do anything we want</a:t>
            </a:r>
          </a:p>
          <a:p>
            <a:pPr lvl="1"/>
            <a:r>
              <a:rPr lang="en-US" dirty="0" smtClean="0"/>
              <a:t>When we do that, we make our desires our priority</a:t>
            </a:r>
            <a:endParaRPr lang="en-US" dirty="0"/>
          </a:p>
          <a:p>
            <a:r>
              <a:rPr lang="en-US" dirty="0" smtClean="0"/>
              <a:t>We see this in many Christians</a:t>
            </a:r>
          </a:p>
          <a:p>
            <a:pPr lvl="1"/>
            <a:r>
              <a:rPr lang="en-US" dirty="0" smtClean="0"/>
              <a:t>“I can be a Christian but not change my life to reflect what God wants from me.”</a:t>
            </a:r>
          </a:p>
          <a:p>
            <a:pPr lvl="1"/>
            <a:r>
              <a:rPr lang="en-US" dirty="0" smtClean="0"/>
              <a:t>“I can be a Christian but never assemble with the saints.”</a:t>
            </a:r>
          </a:p>
          <a:p>
            <a:pPr lvl="1"/>
            <a:r>
              <a:rPr lang="en-US" dirty="0" smtClean="0"/>
              <a:t>“I can be a Christian but stay in my sins.”</a:t>
            </a:r>
          </a:p>
          <a:p>
            <a:pPr lvl="1"/>
            <a:r>
              <a:rPr lang="en-US" dirty="0" smtClean="0"/>
              <a:t>“I can be a Christian and cherry-pick the commands I follow and don’t follow.”</a:t>
            </a:r>
          </a:p>
          <a:p>
            <a:r>
              <a:rPr lang="en-US" dirty="0" smtClean="0"/>
              <a:t>We say we’d never serve another God, but do it when we do what we desire instead of what God desires</a:t>
            </a:r>
          </a:p>
        </p:txBody>
      </p:sp>
    </p:spTree>
    <p:extLst>
      <p:ext uri="{BB962C8B-B14F-4D97-AF65-F5344CB8AC3E}">
        <p14:creationId xmlns:p14="http://schemas.microsoft.com/office/powerpoint/2010/main" val="241603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Workers in the Vineyard (20:1-16)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Last, God is exposing our hearts if we are jealous because everyone gets the same reward</a:t>
            </a:r>
          </a:p>
          <a:p>
            <a:pPr lvl="1"/>
            <a:r>
              <a:rPr lang="en-US" dirty="0" smtClean="0"/>
              <a:t>If we are upset that we suffer more than others, or others are more materially blessed than us, or our life is harder, then we have a heart problem</a:t>
            </a:r>
          </a:p>
          <a:p>
            <a:pPr lvl="1"/>
            <a:r>
              <a:rPr lang="en-US" dirty="0" smtClean="0"/>
              <a:t>God isn’t doing anything wrong in any of that; we agreed to follow Him no matter what</a:t>
            </a:r>
          </a:p>
          <a:p>
            <a:pPr lvl="1"/>
            <a:r>
              <a:rPr lang="en-US" dirty="0" smtClean="0"/>
              <a:t>We said we’d do it for the reward of eternal life, and God will give that to us as long as we’re working for the kingdom, no matter what happens along the way</a:t>
            </a:r>
          </a:p>
          <a:p>
            <a:pPr lvl="1"/>
            <a:r>
              <a:rPr lang="en-US" dirty="0" smtClean="0"/>
              <a:t>Think about the people in the Bible and what they suffered before thinking you’ve got it hard</a:t>
            </a:r>
          </a:p>
          <a:p>
            <a:pPr lvl="2"/>
            <a:r>
              <a:rPr lang="en-US" dirty="0" smtClean="0"/>
              <a:t>Joseph was sold into slavery, accused of rape and imprisoned for years</a:t>
            </a:r>
          </a:p>
          <a:p>
            <a:pPr lvl="2"/>
            <a:r>
              <a:rPr lang="en-US" dirty="0" smtClean="0"/>
              <a:t>Paul lists his trials in 2 Corinthians 11 – read that and you can’t think you’ve got it bad!</a:t>
            </a:r>
          </a:p>
          <a:p>
            <a:pPr lvl="2"/>
            <a:r>
              <a:rPr lang="en-US" dirty="0" smtClean="0"/>
              <a:t>John the Baptizer ate locusts and wild honey before being imprisoned and beheaded</a:t>
            </a:r>
          </a:p>
          <a:p>
            <a:pPr lvl="2"/>
            <a:r>
              <a:rPr lang="en-US" dirty="0" smtClean="0"/>
              <a:t>Every single prophet was killed in some horrible way</a:t>
            </a:r>
          </a:p>
        </p:txBody>
      </p:sp>
    </p:spTree>
    <p:extLst>
      <p:ext uri="{BB962C8B-B14F-4D97-AF65-F5344CB8AC3E}">
        <p14:creationId xmlns:p14="http://schemas.microsoft.com/office/powerpoint/2010/main" val="286673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One More Time (20:17-19)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As they’re about to head up to Jerusalem, Jesus pulls the twelve aside one more time and tells them He’s going to be arrested, handed over to the Gentiles, mocked, flogged, and crucified, but that He’ll also be resurrected on the 3rd day</a:t>
            </a:r>
          </a:p>
          <a:p>
            <a:r>
              <a:rPr lang="en-US" dirty="0" smtClean="0"/>
              <a:t>He’s been warning them of this since at least Matthew 16:21-23, and again in Matthew 17:22-23</a:t>
            </a:r>
          </a:p>
          <a:p>
            <a:pPr lvl="1"/>
            <a:r>
              <a:rPr lang="en-US" dirty="0" smtClean="0"/>
              <a:t>They grieve it each time, but it never seems to sink in that it will actually happen that way because they’re expecting an earthly kingdom all along</a:t>
            </a:r>
          </a:p>
          <a:p>
            <a:pPr lvl="1"/>
            <a:r>
              <a:rPr lang="en-US" dirty="0" smtClean="0"/>
              <a:t>Even when He’s in the tomb, they don’t remember that He told them He’d be resurrected on the 3rd day</a:t>
            </a:r>
          </a:p>
          <a:p>
            <a:pPr lvl="1"/>
            <a:r>
              <a:rPr lang="en-US" dirty="0" smtClean="0"/>
              <a:t>This is probably no more than 1 month out from the crucifixion </a:t>
            </a:r>
            <a:r>
              <a:rPr lang="en-US" smtClean="0"/>
              <a:t>(likely 2 weeks)</a:t>
            </a:r>
            <a:endParaRPr lang="en-US" dirty="0" smtClean="0"/>
          </a:p>
          <a:p>
            <a:r>
              <a:rPr lang="en-US" dirty="0" smtClean="0"/>
              <a:t>Worth noting is that Jesus tells them exactly what’s going to happen</a:t>
            </a:r>
          </a:p>
          <a:p>
            <a:pPr lvl="1"/>
            <a:r>
              <a:rPr lang="en-US" dirty="0" smtClean="0"/>
              <a:t>He knows and He goes anyway</a:t>
            </a:r>
          </a:p>
          <a:p>
            <a:pPr marL="0" indent="0">
              <a:buNone/>
            </a:pPr>
            <a:endParaRPr lang="en-US" dirty="0" smtClean="0"/>
          </a:p>
        </p:txBody>
      </p:sp>
    </p:spTree>
    <p:extLst>
      <p:ext uri="{BB962C8B-B14F-4D97-AF65-F5344CB8AC3E}">
        <p14:creationId xmlns:p14="http://schemas.microsoft.com/office/powerpoint/2010/main" val="412425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Position in the Kingdom (20:20-21)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When Jesus tells them what awaits Him in Jerusalem, James and John’s mom asks Jesus to place one on His left hand and the other on His right hand</a:t>
            </a:r>
          </a:p>
          <a:p>
            <a:pPr lvl="1"/>
            <a:r>
              <a:rPr lang="en-US" dirty="0" smtClean="0"/>
              <a:t>She essentially asks for Jesus to place them in the highest positions of power once He takes His kingdom</a:t>
            </a:r>
          </a:p>
          <a:p>
            <a:pPr lvl="1"/>
            <a:r>
              <a:rPr lang="en-US" dirty="0" smtClean="0"/>
              <a:t>She understands that Jesus is going to be glorified at that time, and wants her sons to be in positions of authority when He does</a:t>
            </a:r>
          </a:p>
          <a:p>
            <a:r>
              <a:rPr lang="en-US" dirty="0" smtClean="0"/>
              <a:t>Jesus doesn’t correct her thinking about Him about to take His place of authority</a:t>
            </a:r>
          </a:p>
          <a:p>
            <a:pPr lvl="1"/>
            <a:r>
              <a:rPr lang="en-US" dirty="0" smtClean="0"/>
              <a:t>Instead, He corrects 2 different issues about her request</a:t>
            </a:r>
          </a:p>
        </p:txBody>
      </p:sp>
    </p:spTree>
    <p:extLst>
      <p:ext uri="{BB962C8B-B14F-4D97-AF65-F5344CB8AC3E}">
        <p14:creationId xmlns:p14="http://schemas.microsoft.com/office/powerpoint/2010/main" val="27585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Two Issues (20:22-28)</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First, in vs. 22, Jesus says, “You don’t know what you’re asking”</a:t>
            </a:r>
          </a:p>
          <a:p>
            <a:r>
              <a:rPr lang="en-US" dirty="0" smtClean="0"/>
              <a:t>They are asking to be exalted in the kingdom, and Jesus knows that</a:t>
            </a:r>
          </a:p>
          <a:p>
            <a:pPr lvl="1"/>
            <a:r>
              <a:rPr lang="en-US" dirty="0" smtClean="0"/>
              <a:t>They don’t know HOW that exaltation is going to come</a:t>
            </a:r>
          </a:p>
          <a:p>
            <a:pPr lvl="1"/>
            <a:r>
              <a:rPr lang="en-US" dirty="0" smtClean="0"/>
              <a:t>He asks, “Can you drink the cup that I’m about to drink?”</a:t>
            </a:r>
          </a:p>
          <a:p>
            <a:pPr lvl="2"/>
            <a:r>
              <a:rPr lang="en-US" dirty="0" smtClean="0"/>
              <a:t>He’s just explained that this is suffering, scourging, mocking, death</a:t>
            </a:r>
          </a:p>
          <a:p>
            <a:pPr lvl="1"/>
            <a:r>
              <a:rPr lang="en-US" dirty="0" smtClean="0"/>
              <a:t>They say, “Yes, we can drink it”</a:t>
            </a:r>
          </a:p>
          <a:p>
            <a:pPr lvl="1"/>
            <a:r>
              <a:rPr lang="en-US" dirty="0" smtClean="0"/>
              <a:t>He says, “You will drink my cup”</a:t>
            </a:r>
          </a:p>
          <a:p>
            <a:pPr lvl="1"/>
            <a:r>
              <a:rPr lang="en-US" dirty="0" smtClean="0"/>
              <a:t>James is beheaded in Acts 12; John is exiled to Patmos for preaching the gospel</a:t>
            </a:r>
          </a:p>
          <a:p>
            <a:r>
              <a:rPr lang="en-US" dirty="0" smtClean="0"/>
              <a:t>Jesus says, “The right and left are for God to give to whom He prepared the places, not me”</a:t>
            </a:r>
          </a:p>
          <a:p>
            <a:pPr lvl="1"/>
            <a:r>
              <a:rPr lang="en-US" dirty="0" smtClean="0"/>
              <a:t>Given the parable at the beginning of the chapter, it seems like everyone working the vineyard will get to sit with Jesus in glory</a:t>
            </a:r>
          </a:p>
        </p:txBody>
      </p:sp>
    </p:spTree>
    <p:extLst>
      <p:ext uri="{BB962C8B-B14F-4D97-AF65-F5344CB8AC3E}">
        <p14:creationId xmlns:p14="http://schemas.microsoft.com/office/powerpoint/2010/main" val="2506862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Two Issues (20:22-28)</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second issue Jesus has to deal with is that the other 10 apostles are indignant about James and John’s mom asking this of Jesus (vs. 24)</a:t>
            </a:r>
          </a:p>
          <a:p>
            <a:r>
              <a:rPr lang="en-US" dirty="0" smtClean="0"/>
              <a:t>Jesus calls them all together and tells them that people in the world desire power and authority, but that’s not the way it is with them</a:t>
            </a:r>
          </a:p>
          <a:p>
            <a:pPr lvl="1"/>
            <a:r>
              <a:rPr lang="en-US" dirty="0" smtClean="0"/>
              <a:t>It’s sad that people who claim to be followers of Christ do this exact thing that Jesus says is not the way of believers</a:t>
            </a:r>
          </a:p>
          <a:p>
            <a:pPr lvl="1"/>
            <a:r>
              <a:rPr lang="en-US" dirty="0" smtClean="0"/>
              <a:t>We shouldn’t care about being great among others and the world</a:t>
            </a:r>
          </a:p>
          <a:p>
            <a:r>
              <a:rPr lang="en-US" dirty="0" smtClean="0"/>
              <a:t>Instead, He says that greatness in the kingdom is found in serving, as He is about to serve everyone in the world with His death</a:t>
            </a:r>
          </a:p>
          <a:p>
            <a:endParaRPr lang="en-US" dirty="0" smtClean="0"/>
          </a:p>
        </p:txBody>
      </p:sp>
    </p:spTree>
    <p:extLst>
      <p:ext uri="{BB962C8B-B14F-4D97-AF65-F5344CB8AC3E}">
        <p14:creationId xmlns:p14="http://schemas.microsoft.com/office/powerpoint/2010/main" val="2521241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Showing His Service (20:29-34)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As they head through Jericho, two blind men call out to Jesus to heal them</a:t>
            </a:r>
          </a:p>
          <a:p>
            <a:r>
              <a:rPr lang="en-US" dirty="0" smtClean="0"/>
              <a:t>The crowd tries to keep them quiet, but the cry out all the more</a:t>
            </a:r>
          </a:p>
          <a:p>
            <a:r>
              <a:rPr lang="en-US" dirty="0" smtClean="0"/>
              <a:t>Jesus says, “What do you want me to do for you?”</a:t>
            </a:r>
          </a:p>
          <a:p>
            <a:pPr lvl="1"/>
            <a:r>
              <a:rPr lang="en-US" dirty="0" smtClean="0"/>
              <a:t>That’s a question a servant asks!</a:t>
            </a:r>
          </a:p>
          <a:p>
            <a:r>
              <a:rPr lang="en-US" dirty="0" smtClean="0"/>
              <a:t>Jesus is moved with compassion for them and heals them</a:t>
            </a:r>
          </a:p>
          <a:p>
            <a:r>
              <a:rPr lang="en-US" dirty="0" smtClean="0"/>
              <a:t>Jesus isn’t dismissive of them and ignore them</a:t>
            </a:r>
          </a:p>
          <a:p>
            <a:r>
              <a:rPr lang="en-US" dirty="0" smtClean="0"/>
              <a:t>Instead, He uses his authority to heal them</a:t>
            </a:r>
          </a:p>
          <a:p>
            <a:endParaRPr lang="en-US" dirty="0" smtClean="0"/>
          </a:p>
        </p:txBody>
      </p:sp>
    </p:spTree>
    <p:extLst>
      <p:ext uri="{BB962C8B-B14F-4D97-AF65-F5344CB8AC3E}">
        <p14:creationId xmlns:p14="http://schemas.microsoft.com/office/powerpoint/2010/main" val="380987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Greatness in the Kingdom (20:20-34)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This whole section is about greatness</a:t>
            </a:r>
          </a:p>
          <a:p>
            <a:r>
              <a:rPr lang="en-US" dirty="0" smtClean="0"/>
              <a:t>Two key characteristics regarding greatness</a:t>
            </a:r>
          </a:p>
          <a:p>
            <a:pPr lvl="1"/>
            <a:r>
              <a:rPr lang="en-US" dirty="0" smtClean="0"/>
              <a:t>Kingdom greatness requires following Jesus in His suffering</a:t>
            </a:r>
          </a:p>
          <a:p>
            <a:pPr lvl="2"/>
            <a:r>
              <a:rPr lang="en-US" dirty="0" smtClean="0"/>
              <a:t>Jesus is exalted after His suffering</a:t>
            </a:r>
          </a:p>
          <a:p>
            <a:pPr lvl="2"/>
            <a:r>
              <a:rPr lang="en-US" dirty="0" smtClean="0"/>
              <a:t>God brings us eternal glory through our suffering (2 Corinthians 4:17)</a:t>
            </a:r>
          </a:p>
          <a:p>
            <a:pPr lvl="1"/>
            <a:r>
              <a:rPr lang="en-US" dirty="0" smtClean="0"/>
              <a:t>Kingdom greatness requires following Jesus in His serving</a:t>
            </a:r>
          </a:p>
          <a:p>
            <a:pPr lvl="2"/>
            <a:r>
              <a:rPr lang="en-US" dirty="0" smtClean="0"/>
              <a:t>We are to be a people who show how authority is supposed to be used</a:t>
            </a:r>
          </a:p>
          <a:p>
            <a:pPr lvl="2"/>
            <a:r>
              <a:rPr lang="en-US" dirty="0" smtClean="0"/>
              <a:t>We serve, not want to be served</a:t>
            </a:r>
          </a:p>
        </p:txBody>
      </p:sp>
    </p:spTree>
    <p:extLst>
      <p:ext uri="{BB962C8B-B14F-4D97-AF65-F5344CB8AC3E}">
        <p14:creationId xmlns:p14="http://schemas.microsoft.com/office/powerpoint/2010/main" val="75549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21</a:t>
            </a:r>
          </a:p>
        </p:txBody>
      </p:sp>
    </p:spTree>
    <p:extLst>
      <p:ext uri="{BB962C8B-B14F-4D97-AF65-F5344CB8AC3E}">
        <p14:creationId xmlns:p14="http://schemas.microsoft.com/office/powerpoint/2010/main" val="1464803542"/>
      </p:ext>
    </p:extLst>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Triumphal Entry (21:1-11)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Chapter 21 marks the last days of Jesus before His crucifixion and resurrection</a:t>
            </a:r>
          </a:p>
          <a:p>
            <a:r>
              <a:rPr lang="en-US" dirty="0" smtClean="0"/>
              <a:t>It all begins with the triumphal entry</a:t>
            </a:r>
          </a:p>
          <a:p>
            <a:r>
              <a:rPr lang="en-US" dirty="0" smtClean="0"/>
              <a:t>Jesus sends two of His disciples across to Bethpage</a:t>
            </a:r>
          </a:p>
          <a:p>
            <a:pPr lvl="1"/>
            <a:r>
              <a:rPr lang="en-US" dirty="0" smtClean="0"/>
              <a:t>You’ll find a donkey and colt tied up as you enter town</a:t>
            </a:r>
          </a:p>
          <a:p>
            <a:pPr lvl="1"/>
            <a:r>
              <a:rPr lang="en-US" dirty="0" smtClean="0"/>
              <a:t>Bring them to me</a:t>
            </a:r>
          </a:p>
          <a:p>
            <a:pPr lvl="1"/>
            <a:r>
              <a:rPr lang="en-US" dirty="0" smtClean="0"/>
              <a:t>If anyone says anything, tell them, “The Lord needs them” and they’ll let you take them</a:t>
            </a:r>
          </a:p>
          <a:p>
            <a:r>
              <a:rPr lang="en-US" dirty="0" smtClean="0"/>
              <a:t>It all happens exactly as Jesus said</a:t>
            </a:r>
          </a:p>
          <a:p>
            <a:pPr lvl="1"/>
            <a:r>
              <a:rPr lang="en-US" dirty="0" smtClean="0"/>
              <a:t>This wasn’t some accidental happening</a:t>
            </a:r>
          </a:p>
          <a:p>
            <a:pPr lvl="1"/>
            <a:r>
              <a:rPr lang="en-US" dirty="0" smtClean="0"/>
              <a:t>Jesus had planned for this</a:t>
            </a:r>
          </a:p>
          <a:p>
            <a:pPr lvl="1"/>
            <a:r>
              <a:rPr lang="en-US" dirty="0" smtClean="0"/>
              <a:t>It is His proclamation that He is King</a:t>
            </a:r>
          </a:p>
        </p:txBody>
      </p:sp>
    </p:spTree>
    <p:extLst>
      <p:ext uri="{BB962C8B-B14F-4D97-AF65-F5344CB8AC3E}">
        <p14:creationId xmlns:p14="http://schemas.microsoft.com/office/powerpoint/2010/main" val="373792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Triumphal Entry (21:1-11)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Matthew points out that this was done to fulfill the Messianic prophecy found in Zechariah 9:9</a:t>
            </a:r>
          </a:p>
          <a:p>
            <a:pPr lvl="1"/>
            <a:r>
              <a:rPr lang="en-US" dirty="0" smtClean="0"/>
              <a:t>The context of Zechariah 9 clearly shows that the prophecy speaks of the Messiah as the coming King</a:t>
            </a:r>
          </a:p>
          <a:p>
            <a:pPr lvl="1"/>
            <a:r>
              <a:rPr lang="en-US" dirty="0" smtClean="0"/>
              <a:t>Jesus riding on the donkey would certainly bring this passage from Zechariah to mind as people saw it</a:t>
            </a:r>
          </a:p>
          <a:p>
            <a:r>
              <a:rPr lang="en-US" dirty="0" smtClean="0"/>
              <a:t>In verses 8-11, we see two different responses of Jesus’s declaration as the Messianic King</a:t>
            </a:r>
          </a:p>
          <a:p>
            <a:pPr lvl="1"/>
            <a:r>
              <a:rPr lang="en-US" dirty="0" smtClean="0"/>
              <a:t>The crowd that followed Him from Galilee and Judea spread their cloaks and palm branches on the road as a sort of “red carpet” for the king; they shout, “Hosanna to the Son of David!”</a:t>
            </a:r>
          </a:p>
          <a:p>
            <a:pPr lvl="1"/>
            <a:r>
              <a:rPr lang="en-US" dirty="0" smtClean="0"/>
              <a:t>The people in Jerusalem say, “Who’s this guy getting all this attention?”; these are the ones that ultimately reject Him to be crucified</a:t>
            </a:r>
          </a:p>
          <a:p>
            <a:pPr lvl="1"/>
            <a:endParaRPr lang="en-US" dirty="0" smtClean="0"/>
          </a:p>
        </p:txBody>
      </p:sp>
    </p:spTree>
    <p:extLst>
      <p:ext uri="{BB962C8B-B14F-4D97-AF65-F5344CB8AC3E}">
        <p14:creationId xmlns:p14="http://schemas.microsoft.com/office/powerpoint/2010/main" val="1735836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Beginning of His Ministry (Matthew </a:t>
            </a:r>
            <a:r>
              <a:rPr lang="en-US" dirty="0" smtClean="0"/>
              <a:t>4:12-17)</a:t>
            </a:r>
            <a:endParaRPr lang="en-US" dirty="0"/>
          </a:p>
        </p:txBody>
      </p:sp>
      <p:sp>
        <p:nvSpPr>
          <p:cNvPr id="3" name="Content Placeholder 2"/>
          <p:cNvSpPr>
            <a:spLocks noGrp="1"/>
          </p:cNvSpPr>
          <p:nvPr>
            <p:ph idx="1"/>
          </p:nvPr>
        </p:nvSpPr>
        <p:spPr/>
        <p:txBody>
          <a:bodyPr>
            <a:noAutofit/>
          </a:bodyPr>
          <a:lstStyle/>
          <a:p>
            <a:r>
              <a:rPr lang="en-US" dirty="0" smtClean="0"/>
              <a:t>Jesus’s return after the temptations He endured is generally considered the beginning of His ministry</a:t>
            </a:r>
          </a:p>
          <a:p>
            <a:r>
              <a:rPr lang="en-US" dirty="0" smtClean="0"/>
              <a:t>Notice in vs. 12 that John gets arrested and imprisoned almost immediately after Jesus’s baptism</a:t>
            </a:r>
          </a:p>
          <a:p>
            <a:pPr lvl="1"/>
            <a:r>
              <a:rPr lang="en-US" dirty="0" smtClean="0"/>
              <a:t>His work is done!</a:t>
            </a:r>
          </a:p>
          <a:p>
            <a:pPr lvl="1"/>
            <a:r>
              <a:rPr lang="en-US" dirty="0" smtClean="0"/>
              <a:t>The way has been paved for Jesus to begin His work</a:t>
            </a:r>
          </a:p>
          <a:p>
            <a:r>
              <a:rPr lang="en-US" dirty="0" smtClean="0"/>
              <a:t>Because of John’s arrest, Jesus returns to Galilee; however, instead of going to Nazareth where He grew up, He settles in Capernaum</a:t>
            </a:r>
          </a:p>
          <a:p>
            <a:pPr lvl="1"/>
            <a:r>
              <a:rPr lang="en-US" dirty="0" smtClean="0"/>
              <a:t>Luke 4 shows that He returned to Nazareth, and they tried to kill Him when He claimed to be God’s Son</a:t>
            </a:r>
          </a:p>
          <a:p>
            <a:pPr lvl="1"/>
            <a:r>
              <a:rPr lang="en-US" dirty="0" smtClean="0"/>
              <a:t>After that, He went to Capernaum and stayed with Peter in his house</a:t>
            </a:r>
          </a:p>
        </p:txBody>
      </p:sp>
    </p:spTree>
    <p:extLst>
      <p:ext uri="{BB962C8B-B14F-4D97-AF65-F5344CB8AC3E}">
        <p14:creationId xmlns:p14="http://schemas.microsoft.com/office/powerpoint/2010/main" val="3285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Cleansing the Temple (part 2) (21:12-13)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Once Jesus enters Jerusalem, He enters the Temple and drives out all those that were “selling and buying”</a:t>
            </a:r>
          </a:p>
          <a:p>
            <a:r>
              <a:rPr lang="en-US" dirty="0" smtClean="0"/>
              <a:t>He overturns the money-changers’ tables and the seats of those selling doves</a:t>
            </a:r>
          </a:p>
          <a:p>
            <a:r>
              <a:rPr lang="en-US" dirty="0" smtClean="0"/>
              <a:t>Why would Jesus do this?</a:t>
            </a:r>
          </a:p>
          <a:p>
            <a:pPr lvl="1"/>
            <a:r>
              <a:rPr lang="en-US" dirty="0" smtClean="0"/>
              <a:t>He answers this question by quoting (parts of) Isaiah 56:7 and Jeremiah 7:11</a:t>
            </a:r>
          </a:p>
          <a:p>
            <a:r>
              <a:rPr lang="en-US" dirty="0" smtClean="0"/>
              <a:t>The Temple wasn’t supposed to be about making money, but rather worshiping God</a:t>
            </a:r>
          </a:p>
          <a:p>
            <a:pPr lvl="1"/>
            <a:r>
              <a:rPr lang="en-US" dirty="0" smtClean="0"/>
              <a:t>This is the second time Jesus has done this, though</a:t>
            </a:r>
          </a:p>
          <a:p>
            <a:pPr lvl="1"/>
            <a:r>
              <a:rPr lang="en-US" dirty="0" smtClean="0"/>
              <a:t>Matthew, Mark, and Luke record it happening after the triumphal entry</a:t>
            </a:r>
          </a:p>
          <a:p>
            <a:pPr lvl="1"/>
            <a:r>
              <a:rPr lang="en-US" dirty="0" smtClean="0"/>
              <a:t>John, however, records Jesus doing the same thing at the beginning of His ministry (in John 2)</a:t>
            </a:r>
          </a:p>
          <a:p>
            <a:endParaRPr lang="en-US" dirty="0" smtClean="0"/>
          </a:p>
        </p:txBody>
      </p:sp>
    </p:spTree>
    <p:extLst>
      <p:ext uri="{BB962C8B-B14F-4D97-AF65-F5344CB8AC3E}">
        <p14:creationId xmlns:p14="http://schemas.microsoft.com/office/powerpoint/2010/main" val="3608907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Healing, Adulation, and Indignation (21:14-17)</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After cleansing the Temple, people who are sick come to Jesus for healing and He heals them </a:t>
            </a:r>
          </a:p>
          <a:p>
            <a:r>
              <a:rPr lang="en-US" dirty="0" smtClean="0"/>
              <a:t>The children start shouting out the same thing the people did during the triumphal entry – “Hosanna to the Son of David!”</a:t>
            </a:r>
          </a:p>
          <a:p>
            <a:r>
              <a:rPr lang="en-US" dirty="0" smtClean="0"/>
              <a:t>The Pharisees see all of this and become indignant because the children are calling Him the Messiah (after He’s just trashed their business)</a:t>
            </a:r>
          </a:p>
          <a:p>
            <a:pPr lvl="1"/>
            <a:r>
              <a:rPr lang="en-US" dirty="0" smtClean="0"/>
              <a:t>The way they ask the question clearly implies that they expect Him to stop them from saying it</a:t>
            </a:r>
          </a:p>
          <a:p>
            <a:r>
              <a:rPr lang="en-US" dirty="0" smtClean="0"/>
              <a:t>Instead, He quotes Psalm 8:2 to them and asks, “Have you never read that?”</a:t>
            </a:r>
          </a:p>
          <a:p>
            <a:pPr lvl="1"/>
            <a:r>
              <a:rPr lang="en-US" dirty="0" smtClean="0"/>
              <a:t>He implies that they’re doing exactly as God wants</a:t>
            </a:r>
          </a:p>
          <a:p>
            <a:r>
              <a:rPr lang="en-US" dirty="0" smtClean="0"/>
              <a:t>Jesus then leaves Jerusalem to stay in Bethany</a:t>
            </a:r>
          </a:p>
        </p:txBody>
      </p:sp>
    </p:spTree>
    <p:extLst>
      <p:ext uri="{BB962C8B-B14F-4D97-AF65-F5344CB8AC3E}">
        <p14:creationId xmlns:p14="http://schemas.microsoft.com/office/powerpoint/2010/main" val="193858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Fig Tree (21:18-22)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Now that Jesus has declared Himself the Messianic King, He shows He has that authority through withering the fig tree</a:t>
            </a:r>
          </a:p>
          <a:p>
            <a:r>
              <a:rPr lang="en-US" dirty="0" smtClean="0"/>
              <a:t>The next day, they head back to Jerusalem and Jesus goes to a fig tree for fruit to eat</a:t>
            </a:r>
          </a:p>
          <a:p>
            <a:r>
              <a:rPr lang="en-US" dirty="0" smtClean="0"/>
              <a:t>There’s nothing on it, so He curses it, and it immediately withers</a:t>
            </a:r>
          </a:p>
          <a:p>
            <a:pPr lvl="1"/>
            <a:r>
              <a:rPr lang="en-US" dirty="0" smtClean="0"/>
              <a:t>Jesus isn’t mad at the fig tree</a:t>
            </a:r>
          </a:p>
          <a:p>
            <a:pPr lvl="1"/>
            <a:r>
              <a:rPr lang="en-US" dirty="0" smtClean="0"/>
              <a:t>He’s exhibiting the authority He has as God’s Son</a:t>
            </a:r>
          </a:p>
          <a:p>
            <a:r>
              <a:rPr lang="en-US" dirty="0" smtClean="0"/>
              <a:t>This a lesson for His disciples about faith</a:t>
            </a:r>
          </a:p>
          <a:p>
            <a:pPr lvl="1"/>
            <a:r>
              <a:rPr lang="en-US" dirty="0" smtClean="0"/>
              <a:t>They are amazed that the fig tree withered</a:t>
            </a:r>
          </a:p>
          <a:p>
            <a:pPr lvl="1"/>
            <a:r>
              <a:rPr lang="en-US" dirty="0" smtClean="0"/>
              <a:t>Jesus tells them, “If you have faith without doubt, you could do this, too, or even cast a mountain into the sea”</a:t>
            </a:r>
          </a:p>
        </p:txBody>
      </p:sp>
    </p:spTree>
    <p:extLst>
      <p:ext uri="{BB962C8B-B14F-4D97-AF65-F5344CB8AC3E}">
        <p14:creationId xmlns:p14="http://schemas.microsoft.com/office/powerpoint/2010/main" val="296127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Fig Tree (21:18-22)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There are some who say that the fig tree represents the nation of Israel</a:t>
            </a:r>
          </a:p>
          <a:p>
            <a:r>
              <a:rPr lang="en-US" dirty="0" smtClean="0"/>
              <a:t>The disciples aren’t amazed at the miracle of the fig tree immediately withering when Jesus curses it, but are amazed at the prophetic meaning behind it – that Israel is going to be judged and fall suddenly and quickly</a:t>
            </a:r>
          </a:p>
          <a:p>
            <a:r>
              <a:rPr lang="en-US" dirty="0" smtClean="0"/>
              <a:t>Personally, I think it’s more a lesson on faith rather than a declaration by Jesus that Israel would be judged quickly</a:t>
            </a:r>
          </a:p>
          <a:p>
            <a:pPr lvl="1"/>
            <a:r>
              <a:rPr lang="en-US" dirty="0" smtClean="0"/>
              <a:t>The disciples had a hard time making connections like that throughout Jesus’s ministry</a:t>
            </a:r>
          </a:p>
          <a:p>
            <a:pPr lvl="1"/>
            <a:r>
              <a:rPr lang="en-US" dirty="0" smtClean="0"/>
              <a:t>They needed a lesson on the power of faith more than insight on how quickly Israel would be judged</a:t>
            </a:r>
          </a:p>
        </p:txBody>
      </p:sp>
    </p:spTree>
    <p:extLst>
      <p:ext uri="{BB962C8B-B14F-4D97-AF65-F5344CB8AC3E}">
        <p14:creationId xmlns:p14="http://schemas.microsoft.com/office/powerpoint/2010/main" val="336546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Authority Challenged (21:23-27)</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goes back into the Temple area and the chief priests and elders confront Him for the things He’s doing</a:t>
            </a:r>
          </a:p>
          <a:p>
            <a:pPr lvl="1"/>
            <a:r>
              <a:rPr lang="en-US" dirty="0" smtClean="0"/>
              <a:t>“By what authority are you doing these things and who gave you that authority?”</a:t>
            </a:r>
          </a:p>
          <a:p>
            <a:pPr lvl="1"/>
            <a:r>
              <a:rPr lang="en-US" dirty="0" smtClean="0"/>
              <a:t>This goes beyond the teaching He’s doing this day, of course, but the cleansing of the Temple, the healings He did the day before, and calling the Temple His Father’s house, as well</a:t>
            </a:r>
          </a:p>
          <a:p>
            <a:r>
              <a:rPr lang="en-US" dirty="0" smtClean="0"/>
              <a:t>Notice that Jesus doesn’t dismiss their question</a:t>
            </a:r>
          </a:p>
          <a:p>
            <a:r>
              <a:rPr lang="en-US" dirty="0" smtClean="0"/>
              <a:t>He says, “I’ll answer your question if you answer mine first”</a:t>
            </a:r>
          </a:p>
          <a:p>
            <a:pPr lvl="1"/>
            <a:r>
              <a:rPr lang="en-US" dirty="0" smtClean="0"/>
              <a:t>Even this demonstrates His authority over them; it’s a power move</a:t>
            </a:r>
          </a:p>
          <a:p>
            <a:r>
              <a:rPr lang="en-US" dirty="0" smtClean="0"/>
              <a:t>He asks, “Where did John’s baptism come from? From Heaven or men?”</a:t>
            </a:r>
          </a:p>
        </p:txBody>
      </p:sp>
    </p:spTree>
    <p:extLst>
      <p:ext uri="{BB962C8B-B14F-4D97-AF65-F5344CB8AC3E}">
        <p14:creationId xmlns:p14="http://schemas.microsoft.com/office/powerpoint/2010/main" val="842042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Authority Challenged (21:23-27)</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Now, the priests and elders aren’t no dummies</a:t>
            </a:r>
          </a:p>
          <a:p>
            <a:pPr lvl="1"/>
            <a:r>
              <a:rPr lang="en-US" dirty="0" smtClean="0"/>
              <a:t>“If we say from heaven, then he’ll ask why we didn’t believe him”</a:t>
            </a:r>
          </a:p>
          <a:p>
            <a:pPr lvl="1"/>
            <a:r>
              <a:rPr lang="en-US" dirty="0" smtClean="0"/>
              <a:t>“If we say from men, the people will revolt against us because they think of John as a prophet”</a:t>
            </a:r>
          </a:p>
          <a:p>
            <a:r>
              <a:rPr lang="en-US" dirty="0" smtClean="0"/>
              <a:t>So they settle on an answer of, “We don’t know!”</a:t>
            </a:r>
          </a:p>
          <a:p>
            <a:r>
              <a:rPr lang="en-US" dirty="0" smtClean="0"/>
              <a:t>Jesus says, “You didn’t answer my question, so I’m not going to answer yours.”</a:t>
            </a:r>
          </a:p>
          <a:p>
            <a:r>
              <a:rPr lang="en-US" dirty="0" smtClean="0"/>
              <a:t>They sought to squash Jesus because they hadn’t given Him the authority to do the things He did in the Temple, and they thought they were in charge</a:t>
            </a:r>
          </a:p>
          <a:p>
            <a:pPr lvl="1"/>
            <a:r>
              <a:rPr lang="en-US" dirty="0" smtClean="0"/>
              <a:t>This is the same flaw in thinking that causes the Christian landscape to be littered with denominations</a:t>
            </a:r>
          </a:p>
        </p:txBody>
      </p:sp>
    </p:spTree>
    <p:extLst>
      <p:ext uri="{BB962C8B-B14F-4D97-AF65-F5344CB8AC3E}">
        <p14:creationId xmlns:p14="http://schemas.microsoft.com/office/powerpoint/2010/main" val="3652837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Authority Challenged (21:23-27)</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People look to themselves or those who have gone before for their authority instead of God</a:t>
            </a:r>
          </a:p>
          <a:p>
            <a:r>
              <a:rPr lang="en-US" dirty="0" smtClean="0"/>
              <a:t>If God is God, then we must figure out what He wants and do that</a:t>
            </a:r>
          </a:p>
          <a:p>
            <a:r>
              <a:rPr lang="en-US" dirty="0" smtClean="0"/>
              <a:t>People have come to think they can worship God however they want, regardless of what the Bible says</a:t>
            </a:r>
          </a:p>
          <a:p>
            <a:r>
              <a:rPr lang="en-US" dirty="0" smtClean="0"/>
              <a:t>Jesus saying, “You didn’t answer my question so I’m not going to answer yours” is another power move, and demonstrates which party really has </a:t>
            </a:r>
            <a:r>
              <a:rPr lang="en-US" smtClean="0"/>
              <a:t>the authority</a:t>
            </a:r>
            <a:endParaRPr lang="en-US" dirty="0" smtClean="0"/>
          </a:p>
        </p:txBody>
      </p:sp>
    </p:spTree>
    <p:extLst>
      <p:ext uri="{BB962C8B-B14F-4D97-AF65-F5344CB8AC3E}">
        <p14:creationId xmlns:p14="http://schemas.microsoft.com/office/powerpoint/2010/main" val="10228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Three Parables – 1st Parable (21:28-32)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Notice there isn’t a break in Jesus speaking</a:t>
            </a:r>
          </a:p>
          <a:p>
            <a:r>
              <a:rPr lang="en-US" dirty="0" smtClean="0"/>
              <a:t>He’s going to tell three parables to these religious leaders who asked Him by whose authority He did these things</a:t>
            </a:r>
          </a:p>
          <a:p>
            <a:r>
              <a:rPr lang="en-US" dirty="0" smtClean="0"/>
              <a:t>The first parable is about 2 sons</a:t>
            </a:r>
          </a:p>
          <a:p>
            <a:r>
              <a:rPr lang="en-US" dirty="0" smtClean="0"/>
              <a:t>Dad asks 1st son to help out in the vineyard</a:t>
            </a:r>
          </a:p>
          <a:p>
            <a:pPr lvl="1"/>
            <a:r>
              <a:rPr lang="en-US" dirty="0" smtClean="0"/>
              <a:t>He says, “No”, but then feels guilty and goes</a:t>
            </a:r>
          </a:p>
          <a:p>
            <a:r>
              <a:rPr lang="en-US" dirty="0" smtClean="0"/>
              <a:t>Dad asks 2nd son to help out as well</a:t>
            </a:r>
          </a:p>
          <a:p>
            <a:pPr lvl="1"/>
            <a:r>
              <a:rPr lang="en-US" dirty="0" smtClean="0"/>
              <a:t>He says, “Ok”, but then doesn’t go</a:t>
            </a:r>
          </a:p>
          <a:p>
            <a:r>
              <a:rPr lang="en-US" dirty="0" smtClean="0"/>
              <a:t>Jesus asks, “Which did the will of his </a:t>
            </a:r>
            <a:r>
              <a:rPr lang="en-US" smtClean="0"/>
              <a:t>father?”</a:t>
            </a:r>
            <a:endParaRPr lang="en-US" dirty="0" smtClean="0"/>
          </a:p>
          <a:p>
            <a:pPr lvl="1"/>
            <a:r>
              <a:rPr lang="en-US" dirty="0" smtClean="0"/>
              <a:t>They correctly say that the first one did</a:t>
            </a:r>
          </a:p>
          <a:p>
            <a:pPr lvl="1"/>
            <a:r>
              <a:rPr lang="en-US" dirty="0" smtClean="0"/>
              <a:t>He says, “You aren’t going to Heaven because you don’t follow God’s will” </a:t>
            </a:r>
          </a:p>
        </p:txBody>
      </p:sp>
    </p:spTree>
    <p:extLst>
      <p:ext uri="{BB962C8B-B14F-4D97-AF65-F5344CB8AC3E}">
        <p14:creationId xmlns:p14="http://schemas.microsoft.com/office/powerpoint/2010/main" val="421967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Three Parables – 2nd Parable (21:33-46)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Parable of the landowner</a:t>
            </a:r>
          </a:p>
          <a:p>
            <a:r>
              <a:rPr lang="en-US" dirty="0" smtClean="0"/>
              <a:t>A man owns a vineyard and rents it to some people for a cut of the fruit</a:t>
            </a:r>
          </a:p>
          <a:p>
            <a:r>
              <a:rPr lang="en-US" dirty="0" smtClean="0"/>
              <a:t>When its harvest time, he sends some slaves to get it</a:t>
            </a:r>
          </a:p>
          <a:p>
            <a:pPr lvl="1"/>
            <a:r>
              <a:rPr lang="en-US" dirty="0" smtClean="0"/>
              <a:t>The renters beat one, kill one, and stone a third</a:t>
            </a:r>
          </a:p>
          <a:p>
            <a:r>
              <a:rPr lang="en-US" dirty="0" smtClean="0"/>
              <a:t>The landowner sends more slaves the 2nd time</a:t>
            </a:r>
          </a:p>
          <a:p>
            <a:pPr lvl="1"/>
            <a:r>
              <a:rPr lang="en-US" dirty="0" smtClean="0"/>
              <a:t>The renters do the same to that group of slaves</a:t>
            </a:r>
          </a:p>
          <a:p>
            <a:r>
              <a:rPr lang="en-US" dirty="0" smtClean="0"/>
              <a:t>Then the landowner sends his son, thinking they wouldn’t hurt him</a:t>
            </a:r>
          </a:p>
          <a:p>
            <a:pPr lvl="1"/>
            <a:r>
              <a:rPr lang="en-US" dirty="0" smtClean="0"/>
              <a:t>The renters plot and say, “If we kill him, then we can take his inheritance!”</a:t>
            </a:r>
          </a:p>
          <a:p>
            <a:pPr lvl="1"/>
            <a:r>
              <a:rPr lang="en-US" dirty="0" smtClean="0"/>
              <a:t>So they kill him, too</a:t>
            </a:r>
          </a:p>
          <a:p>
            <a:r>
              <a:rPr lang="en-US" dirty="0" smtClean="0"/>
              <a:t>Jesus asks the leaders, “What’s the landowner going to do to the people renting his vineyard?”</a:t>
            </a:r>
          </a:p>
        </p:txBody>
      </p:sp>
    </p:spTree>
    <p:extLst>
      <p:ext uri="{BB962C8B-B14F-4D97-AF65-F5344CB8AC3E}">
        <p14:creationId xmlns:p14="http://schemas.microsoft.com/office/powerpoint/2010/main" val="4142560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Three Parables – 2nd Parable (21:33-46)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They (again, correctly) say, “He’s going to bring them to a wretched end and rent the vineyard to others that will keep their promise to pay.”</a:t>
            </a:r>
          </a:p>
          <a:p>
            <a:r>
              <a:rPr lang="en-US" dirty="0" smtClean="0"/>
              <a:t>Jesus then quotes Psalm 118:22-23</a:t>
            </a:r>
          </a:p>
          <a:p>
            <a:r>
              <a:rPr lang="en-US" dirty="0" smtClean="0"/>
              <a:t>The way Jesus tells the parable, it’s obvious He’s talking about His own crucifixion at their hands, and the slaves the renters had killed before are the prophets God sent</a:t>
            </a:r>
          </a:p>
          <a:p>
            <a:r>
              <a:rPr lang="en-US" dirty="0" smtClean="0"/>
              <a:t>Jesus brings all of this home in vss. 43-44 when He tells these religious leaders that the kingdom of God is going to be taken away from them and given to another people (nation)</a:t>
            </a:r>
          </a:p>
          <a:p>
            <a:pPr lvl="1"/>
            <a:r>
              <a:rPr lang="en-US" dirty="0" smtClean="0"/>
              <a:t>This is more foreshadowing that God will include the Gentiles in the New Covenant and salvation</a:t>
            </a:r>
          </a:p>
          <a:p>
            <a:r>
              <a:rPr lang="en-US" dirty="0" smtClean="0"/>
              <a:t>After hearing this, they want to arrest Jesus but don’t because they feared </a:t>
            </a:r>
            <a:r>
              <a:rPr lang="en-US" smtClean="0"/>
              <a:t>the people</a:t>
            </a:r>
            <a:endParaRPr lang="en-US" dirty="0" smtClean="0"/>
          </a:p>
        </p:txBody>
      </p:sp>
    </p:spTree>
    <p:extLst>
      <p:ext uri="{BB962C8B-B14F-4D97-AF65-F5344CB8AC3E}">
        <p14:creationId xmlns:p14="http://schemas.microsoft.com/office/powerpoint/2010/main" val="34783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Beginning of His Ministry (Matthew 4:12-17)</a:t>
            </a:r>
          </a:p>
        </p:txBody>
      </p:sp>
      <p:sp>
        <p:nvSpPr>
          <p:cNvPr id="3" name="Content Placeholder 2"/>
          <p:cNvSpPr>
            <a:spLocks noGrp="1"/>
          </p:cNvSpPr>
          <p:nvPr>
            <p:ph idx="1"/>
          </p:nvPr>
        </p:nvSpPr>
        <p:spPr/>
        <p:txBody>
          <a:bodyPr>
            <a:noAutofit/>
          </a:bodyPr>
          <a:lstStyle/>
          <a:p>
            <a:r>
              <a:rPr lang="en-US" dirty="0" smtClean="0"/>
              <a:t>Matthew says that His starting His ministry in the area of Capernaum in Galilee fulfilled the prophecy of Isaiah 9:1-2</a:t>
            </a:r>
          </a:p>
          <a:p>
            <a:r>
              <a:rPr lang="en-US" dirty="0" smtClean="0"/>
              <a:t>Jesus preaches a message of repentance in (what most Jews) considered the backwaters of Israel</a:t>
            </a:r>
          </a:p>
          <a:p>
            <a:pPr lvl="1"/>
            <a:r>
              <a:rPr lang="en-US" dirty="0" smtClean="0"/>
              <a:t>The response is HUGE!</a:t>
            </a:r>
          </a:p>
          <a:p>
            <a:pPr lvl="1"/>
            <a:r>
              <a:rPr lang="en-US" dirty="0" smtClean="0"/>
              <a:t>The people who are living in darkness respond to the light of Jesus’s message</a:t>
            </a:r>
          </a:p>
          <a:p>
            <a:pPr lvl="1"/>
            <a:r>
              <a:rPr lang="en-US" dirty="0" smtClean="0"/>
              <a:t>Those that think they live in the light (Pharisees and scribes) ignore the message of repentance</a:t>
            </a:r>
          </a:p>
          <a:p>
            <a:r>
              <a:rPr lang="en-US" dirty="0" smtClean="0"/>
              <a:t>Just like them, we must understand that we all live in the shadow of death and need the light that Jesus is to get out of that shadow</a:t>
            </a:r>
          </a:p>
          <a:p>
            <a:endParaRPr lang="en-US" dirty="0"/>
          </a:p>
          <a:p>
            <a:endParaRPr lang="en-US" dirty="0" smtClean="0"/>
          </a:p>
        </p:txBody>
      </p:sp>
    </p:spTree>
    <p:extLst>
      <p:ext uri="{BB962C8B-B14F-4D97-AF65-F5344CB8AC3E}">
        <p14:creationId xmlns:p14="http://schemas.microsoft.com/office/powerpoint/2010/main" val="102819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22</a:t>
            </a:r>
          </a:p>
        </p:txBody>
      </p:sp>
    </p:spTree>
    <p:extLst>
      <p:ext uri="{BB962C8B-B14F-4D97-AF65-F5344CB8AC3E}">
        <p14:creationId xmlns:p14="http://schemas.microsoft.com/office/powerpoint/2010/main" val="203653693"/>
      </p:ext>
    </p:extLst>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Three Parables (22:1-14)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Matthew 21:23, the chief priests and elders challenge Jesus’s authority to do what He’s doing (teaching and healing)</a:t>
            </a:r>
          </a:p>
          <a:p>
            <a:r>
              <a:rPr lang="en-US" dirty="0" smtClean="0"/>
              <a:t>He tells them 3 parables</a:t>
            </a:r>
          </a:p>
          <a:p>
            <a:pPr lvl="1"/>
            <a:r>
              <a:rPr lang="en-US" dirty="0" smtClean="0"/>
              <a:t>2 come at the end of chapter 21</a:t>
            </a:r>
          </a:p>
          <a:p>
            <a:pPr lvl="1"/>
            <a:r>
              <a:rPr lang="en-US" dirty="0" smtClean="0"/>
              <a:t>The 3rd one is here at the beginning of chapter 22</a:t>
            </a:r>
          </a:p>
          <a:p>
            <a:r>
              <a:rPr lang="en-US" dirty="0" smtClean="0"/>
              <a:t>The parable of the wedding feast</a:t>
            </a:r>
          </a:p>
          <a:p>
            <a:pPr lvl="1"/>
            <a:r>
              <a:rPr lang="en-US" dirty="0" smtClean="0"/>
              <a:t>A king’s son gets married and send his slaves out to invite everyone</a:t>
            </a:r>
          </a:p>
          <a:p>
            <a:pPr lvl="1"/>
            <a:r>
              <a:rPr lang="en-US" dirty="0" smtClean="0"/>
              <a:t>Some did their own thing whiles others killed the man’s slaves</a:t>
            </a:r>
          </a:p>
          <a:p>
            <a:pPr lvl="1"/>
            <a:r>
              <a:rPr lang="en-US" dirty="0" smtClean="0"/>
              <a:t>The king get’s mad and kills them all, burns the town – utter annihilation</a:t>
            </a:r>
          </a:p>
          <a:p>
            <a:pPr lvl="1"/>
            <a:r>
              <a:rPr lang="en-US" dirty="0" smtClean="0"/>
              <a:t>Then he tells his slaves to go to the main roads and invite anyone they see</a:t>
            </a:r>
          </a:p>
          <a:p>
            <a:pPr lvl="1"/>
            <a:r>
              <a:rPr lang="en-US" dirty="0" smtClean="0"/>
              <a:t>The king sees 1 guy who “slipped in” not dressed for the occasion; has him thrown out</a:t>
            </a:r>
          </a:p>
          <a:p>
            <a:pPr lvl="1"/>
            <a:endParaRPr lang="en-US" dirty="0"/>
          </a:p>
          <a:p>
            <a:endParaRPr lang="en-US" dirty="0" smtClean="0"/>
          </a:p>
        </p:txBody>
      </p:sp>
    </p:spTree>
    <p:extLst>
      <p:ext uri="{BB962C8B-B14F-4D97-AF65-F5344CB8AC3E}">
        <p14:creationId xmlns:p14="http://schemas.microsoft.com/office/powerpoint/2010/main" val="425635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Three Parables (22:1-14)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What do the wedding clothes represent and why does the king throw this guy out for not wearing them?</a:t>
            </a:r>
          </a:p>
          <a:p>
            <a:pPr lvl="1"/>
            <a:r>
              <a:rPr lang="en-US" dirty="0" smtClean="0"/>
              <a:t>Jesus mentions that the good and bad are in the hall (vs. 10), so its not a matter of being a sinner or not</a:t>
            </a:r>
          </a:p>
          <a:p>
            <a:pPr lvl="1"/>
            <a:r>
              <a:rPr lang="en-US" dirty="0" smtClean="0"/>
              <a:t>Given His first 2 parables, it makes sense that the wedding clothes represent one’s willingness to be obedient to God</a:t>
            </a:r>
          </a:p>
          <a:p>
            <a:r>
              <a:rPr lang="en-US" dirty="0" smtClean="0"/>
              <a:t>Jesus doesn’t specifically say this is about the priests and scribes this time, but it’s pretty clear that it is</a:t>
            </a:r>
          </a:p>
          <a:p>
            <a:pPr lvl="1"/>
            <a:r>
              <a:rPr lang="en-US" dirty="0" smtClean="0"/>
              <a:t>The king (God) invited certain people to the feast (the Jews), but they said “Not interested”</a:t>
            </a:r>
          </a:p>
          <a:p>
            <a:pPr lvl="1"/>
            <a:r>
              <a:rPr lang="en-US" dirty="0" smtClean="0"/>
              <a:t>In fact, they even killed those that the king sent (the prophets)</a:t>
            </a:r>
          </a:p>
          <a:p>
            <a:pPr lvl="1"/>
            <a:r>
              <a:rPr lang="en-US" dirty="0" smtClean="0"/>
              <a:t>So God invited anyone who happened to pass by (the Gentiles)</a:t>
            </a:r>
          </a:p>
          <a:p>
            <a:pPr lvl="1"/>
            <a:r>
              <a:rPr lang="en-US" dirty="0" smtClean="0"/>
              <a:t>However, those that come most be willing to be obedient to God</a:t>
            </a:r>
          </a:p>
          <a:p>
            <a:pPr lvl="1"/>
            <a:endParaRPr lang="en-US" dirty="0"/>
          </a:p>
          <a:p>
            <a:endParaRPr lang="en-US" dirty="0" smtClean="0"/>
          </a:p>
        </p:txBody>
      </p:sp>
    </p:spTree>
    <p:extLst>
      <p:ext uri="{BB962C8B-B14F-4D97-AF65-F5344CB8AC3E}">
        <p14:creationId xmlns:p14="http://schemas.microsoft.com/office/powerpoint/2010/main" val="261520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Taxes (22:15-22)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Pharisees and some </a:t>
            </a:r>
            <a:r>
              <a:rPr lang="en-US" dirty="0" err="1" smtClean="0"/>
              <a:t>Herodians</a:t>
            </a:r>
            <a:r>
              <a:rPr lang="en-US" dirty="0" smtClean="0"/>
              <a:t> try to trap Jesus by asking if they should pay taxes</a:t>
            </a:r>
          </a:p>
          <a:p>
            <a:pPr lvl="1"/>
            <a:r>
              <a:rPr lang="en-US" dirty="0" smtClean="0"/>
              <a:t>They try to “butter Him up” first by saying, “We know you preach the way of God in truth”</a:t>
            </a:r>
          </a:p>
          <a:p>
            <a:r>
              <a:rPr lang="en-US" dirty="0" smtClean="0"/>
              <a:t>The poll-tax was a once-a-year tax levied in the Roman Empire</a:t>
            </a:r>
          </a:p>
          <a:p>
            <a:pPr lvl="1"/>
            <a:r>
              <a:rPr lang="en-US" dirty="0" smtClean="0"/>
              <a:t>Tertullian called it a “badge of slavery”</a:t>
            </a:r>
          </a:p>
          <a:p>
            <a:pPr lvl="1"/>
            <a:r>
              <a:rPr lang="en-US" dirty="0" smtClean="0"/>
              <a:t>“Poll” is an archaic term meaning “head” or “top of the head”</a:t>
            </a:r>
          </a:p>
          <a:p>
            <a:pPr lvl="1"/>
            <a:r>
              <a:rPr lang="en-US" dirty="0" smtClean="0"/>
              <a:t>Essentially, it was a  tax the Romans placed on all adults for existing within the boundaries of the Roman Empire</a:t>
            </a:r>
          </a:p>
          <a:p>
            <a:pPr lvl="1"/>
            <a:r>
              <a:rPr lang="en-US" dirty="0" smtClean="0"/>
              <a:t>Notable, Roman citizens were exempt from the tax – it was only levied on Roman subjects</a:t>
            </a:r>
          </a:p>
          <a:p>
            <a:pPr lvl="1"/>
            <a:r>
              <a:rPr lang="en-US" dirty="0" smtClean="0"/>
              <a:t>The Jews HATED it!</a:t>
            </a:r>
          </a:p>
        </p:txBody>
      </p:sp>
    </p:spTree>
    <p:extLst>
      <p:ext uri="{BB962C8B-B14F-4D97-AF65-F5344CB8AC3E}">
        <p14:creationId xmlns:p14="http://schemas.microsoft.com/office/powerpoint/2010/main" val="46135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Taxes (22:15-22)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Pharisees don’t want to pay it, but they bring some </a:t>
            </a:r>
            <a:r>
              <a:rPr lang="en-US" dirty="0" err="1" smtClean="0"/>
              <a:t>Herodians</a:t>
            </a:r>
            <a:r>
              <a:rPr lang="en-US" dirty="0" smtClean="0"/>
              <a:t> who would represent Herod and the Roman government</a:t>
            </a:r>
          </a:p>
          <a:p>
            <a:r>
              <a:rPr lang="en-US" dirty="0" smtClean="0"/>
              <a:t>Asking Jesus if they should pay the tax or not was a trap because, if yes, then the Jews would revolt, and if no, the Romans had grounds to arrest Him for treason/insurrection</a:t>
            </a:r>
          </a:p>
          <a:p>
            <a:r>
              <a:rPr lang="en-US" dirty="0" smtClean="0"/>
              <a:t>So, as usual, Jesus goes with option C by teaching them about God’s principles</a:t>
            </a:r>
          </a:p>
          <a:p>
            <a:pPr lvl="1"/>
            <a:r>
              <a:rPr lang="en-US" dirty="0" smtClean="0"/>
              <a:t>Give to Caesar what is his, give to God what is His</a:t>
            </a:r>
          </a:p>
          <a:p>
            <a:pPr lvl="1"/>
            <a:r>
              <a:rPr lang="en-US" dirty="0" smtClean="0"/>
              <a:t>“Render” means to give back something that belongs to them</a:t>
            </a:r>
          </a:p>
          <a:p>
            <a:pPr lvl="1"/>
            <a:r>
              <a:rPr lang="en-US" dirty="0" smtClean="0"/>
              <a:t>Paul reinforces this principle in Romans 13:7-8</a:t>
            </a:r>
          </a:p>
          <a:p>
            <a:r>
              <a:rPr lang="en-US" dirty="0" smtClean="0"/>
              <a:t>The principle Jesus teaches here is, “Give to everyone what you owe them. Pay your obligations.”</a:t>
            </a:r>
          </a:p>
        </p:txBody>
      </p:sp>
    </p:spTree>
    <p:extLst>
      <p:ext uri="{BB962C8B-B14F-4D97-AF65-F5344CB8AC3E}">
        <p14:creationId xmlns:p14="http://schemas.microsoft.com/office/powerpoint/2010/main" val="831776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Resurrection (22:23-33)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Seeing the Pharisees fail to trap Jesus, the Sadducees take their turn later that day</a:t>
            </a:r>
          </a:p>
          <a:p>
            <a:r>
              <a:rPr lang="en-US" dirty="0" smtClean="0"/>
              <a:t>Ask a question about a hypothetical situation regarding the resurrection</a:t>
            </a:r>
          </a:p>
          <a:p>
            <a:pPr lvl="1"/>
            <a:r>
              <a:rPr lang="en-US" dirty="0" smtClean="0"/>
              <a:t>A woman marries a man who dies and they have no children</a:t>
            </a:r>
          </a:p>
          <a:p>
            <a:pPr lvl="1"/>
            <a:r>
              <a:rPr lang="en-US" dirty="0" smtClean="0"/>
              <a:t>His brother marries her then, as the Law of Moses says he should; he dies too</a:t>
            </a:r>
          </a:p>
          <a:p>
            <a:pPr lvl="1"/>
            <a:r>
              <a:rPr lang="en-US" dirty="0" smtClean="0"/>
              <a:t>And the same with the next 5 brothers – all dead with no children</a:t>
            </a:r>
          </a:p>
          <a:p>
            <a:pPr lvl="1"/>
            <a:r>
              <a:rPr lang="en-US" dirty="0" smtClean="0"/>
              <a:t>Whose wife will she be in the resurrection?</a:t>
            </a:r>
          </a:p>
          <a:p>
            <a:pPr lvl="1"/>
            <a:r>
              <a:rPr lang="en-US" dirty="0" smtClean="0"/>
              <a:t>As Luke reminds us, they don’t believe in the resurrection, so they set up a ludicrous hypothetical situation to try and point this out</a:t>
            </a:r>
          </a:p>
          <a:p>
            <a:r>
              <a:rPr lang="en-US" dirty="0" smtClean="0"/>
              <a:t>Jesus gives them 2 different reasons why they’re wrong</a:t>
            </a:r>
          </a:p>
        </p:txBody>
      </p:sp>
    </p:spTree>
    <p:extLst>
      <p:ext uri="{BB962C8B-B14F-4D97-AF65-F5344CB8AC3E}">
        <p14:creationId xmlns:p14="http://schemas.microsoft.com/office/powerpoint/2010/main" val="10967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Resurrection (22:23-33)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First, Jesus says that the resurrection to come (at judgment) won’t be a physical resurrection where we all get our earthly bodies back, and so marriage won’t work then like it does now</a:t>
            </a:r>
          </a:p>
          <a:p>
            <a:r>
              <a:rPr lang="en-US" dirty="0" smtClean="0"/>
              <a:t>Second, He says that they’re wrong about the resurrection not being real anyway because God is the God of Abraham, Isaac, and Jacob, and God isn’t a God of the dead but the living</a:t>
            </a:r>
          </a:p>
          <a:p>
            <a:pPr lvl="1"/>
            <a:r>
              <a:rPr lang="en-US" dirty="0" smtClean="0"/>
              <a:t>This implicitly implies that Abraham, Isaac, and Jacob are alive, not dead</a:t>
            </a:r>
          </a:p>
          <a:p>
            <a:r>
              <a:rPr lang="en-US" dirty="0" smtClean="0"/>
              <a:t>What we need to notice here in the 2nd argument is that Jesus tells them they’re wrong about the resurrection because they don’t know their Scriptures very well</a:t>
            </a:r>
          </a:p>
          <a:p>
            <a:r>
              <a:rPr lang="en-US" dirty="0" smtClean="0"/>
              <a:t>Applying this to us, we can’t be people who read the Bible but don’t understand it; we NEED to study it in a way to always be learning</a:t>
            </a:r>
          </a:p>
        </p:txBody>
      </p:sp>
    </p:spTree>
    <p:extLst>
      <p:ext uri="{BB962C8B-B14F-4D97-AF65-F5344CB8AC3E}">
        <p14:creationId xmlns:p14="http://schemas.microsoft.com/office/powerpoint/2010/main" val="243890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Greatest Commandment (22:34-40)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Pharisees regroup and take another run at Jesus</a:t>
            </a:r>
          </a:p>
          <a:p>
            <a:r>
              <a:rPr lang="en-US" dirty="0" smtClean="0"/>
              <a:t>“Which law/commandment is the greatest?”</a:t>
            </a:r>
          </a:p>
          <a:p>
            <a:r>
              <a:rPr lang="en-US" dirty="0" smtClean="0"/>
              <a:t>Jesus quotes Deuteronomy 6:5 and says that’s the greatest</a:t>
            </a:r>
          </a:p>
          <a:p>
            <a:pPr lvl="1"/>
            <a:r>
              <a:rPr lang="en-US" dirty="0" smtClean="0"/>
              <a:t>Love God with all your heart, soul, and mind</a:t>
            </a:r>
          </a:p>
          <a:p>
            <a:r>
              <a:rPr lang="en-US" dirty="0" smtClean="0"/>
              <a:t>Then quotes the last part of Leviticus 19:18 and says it’s the next greatest</a:t>
            </a:r>
          </a:p>
          <a:p>
            <a:pPr lvl="1"/>
            <a:r>
              <a:rPr lang="en-US" dirty="0" smtClean="0"/>
              <a:t>Love your neighbor as yourself</a:t>
            </a:r>
          </a:p>
          <a:p>
            <a:r>
              <a:rPr lang="en-US" dirty="0" smtClean="0"/>
              <a:t>Then finally says, “All </a:t>
            </a:r>
            <a:r>
              <a:rPr lang="en-US" dirty="0"/>
              <a:t>of God’s Word depends </a:t>
            </a:r>
            <a:r>
              <a:rPr lang="en-US" dirty="0" smtClean="0"/>
              <a:t>upon these 2 commands”</a:t>
            </a:r>
          </a:p>
          <a:p>
            <a:r>
              <a:rPr lang="en-US" dirty="0" smtClean="0"/>
              <a:t>This (for the 3rd time) shows that these religious leaders don’t really understand what God’s law is all about</a:t>
            </a:r>
            <a:endParaRPr lang="en-US" dirty="0"/>
          </a:p>
          <a:p>
            <a:r>
              <a:rPr lang="en-US" dirty="0" smtClean="0"/>
              <a:t>Everything in the Bible shows us how we are able to love God and others</a:t>
            </a:r>
          </a:p>
        </p:txBody>
      </p:sp>
    </p:spTree>
    <p:extLst>
      <p:ext uri="{BB962C8B-B14F-4D97-AF65-F5344CB8AC3E}">
        <p14:creationId xmlns:p14="http://schemas.microsoft.com/office/powerpoint/2010/main" val="3824888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A Question for Them (22:41-46)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then says, “Since you’re here…”</a:t>
            </a:r>
          </a:p>
          <a:p>
            <a:r>
              <a:rPr lang="en-US" dirty="0" smtClean="0"/>
              <a:t>He asks them, “Whose son is the Christ/Messiah?”</a:t>
            </a:r>
          </a:p>
          <a:p>
            <a:r>
              <a:rPr lang="en-US" dirty="0" smtClean="0"/>
              <a:t>They answer, “The son of David”</a:t>
            </a:r>
          </a:p>
          <a:p>
            <a:pPr lvl="1"/>
            <a:r>
              <a:rPr lang="en-US" dirty="0" smtClean="0"/>
              <a:t>Remember, that’s what the crowds were calling Him back in Matthew 21</a:t>
            </a:r>
          </a:p>
          <a:p>
            <a:r>
              <a:rPr lang="en-US" dirty="0" smtClean="0"/>
              <a:t>He then out-logics them</a:t>
            </a:r>
          </a:p>
          <a:p>
            <a:pPr lvl="1"/>
            <a:r>
              <a:rPr lang="en-US" dirty="0" smtClean="0"/>
              <a:t>If that’s the case, why does David call Him Lord in Psalm 110:1</a:t>
            </a:r>
          </a:p>
          <a:p>
            <a:pPr lvl="1"/>
            <a:r>
              <a:rPr lang="en-US" dirty="0" smtClean="0"/>
              <a:t>This was a very accepted Messianic passage</a:t>
            </a:r>
          </a:p>
          <a:p>
            <a:r>
              <a:rPr lang="en-US" dirty="0" smtClean="0"/>
              <a:t>They have no answer and skulk away to plot His death</a:t>
            </a:r>
          </a:p>
          <a:p>
            <a:r>
              <a:rPr lang="en-US" dirty="0" smtClean="0"/>
              <a:t>Luke says that no one dared to ask Him any questions </a:t>
            </a:r>
            <a:r>
              <a:rPr lang="en-US" smtClean="0"/>
              <a:t>after this</a:t>
            </a:r>
            <a:endParaRPr lang="en-US" dirty="0" smtClean="0"/>
          </a:p>
        </p:txBody>
      </p:sp>
    </p:spTree>
    <p:extLst>
      <p:ext uri="{BB962C8B-B14F-4D97-AF65-F5344CB8AC3E}">
        <p14:creationId xmlns:p14="http://schemas.microsoft.com/office/powerpoint/2010/main" val="319568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23</a:t>
            </a:r>
          </a:p>
        </p:txBody>
      </p:sp>
    </p:spTree>
    <p:extLst>
      <p:ext uri="{BB962C8B-B14F-4D97-AF65-F5344CB8AC3E}">
        <p14:creationId xmlns:p14="http://schemas.microsoft.com/office/powerpoint/2010/main" val="31215294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Following </a:t>
            </a:r>
            <a:r>
              <a:rPr lang="en-US" dirty="0" smtClean="0"/>
              <a:t>Jesus (Matthew </a:t>
            </a:r>
            <a:r>
              <a:rPr lang="en-US" dirty="0"/>
              <a:t>4:18-22)</a:t>
            </a:r>
          </a:p>
        </p:txBody>
      </p:sp>
      <p:sp>
        <p:nvSpPr>
          <p:cNvPr id="3" name="Content Placeholder 2"/>
          <p:cNvSpPr>
            <a:spLocks noGrp="1"/>
          </p:cNvSpPr>
          <p:nvPr>
            <p:ph idx="1"/>
          </p:nvPr>
        </p:nvSpPr>
        <p:spPr/>
        <p:txBody>
          <a:bodyPr>
            <a:noAutofit/>
          </a:bodyPr>
          <a:lstStyle/>
          <a:p>
            <a:r>
              <a:rPr lang="en-US" dirty="0" smtClean="0"/>
              <a:t>As Jesus walks along the shore of the Sea of Galilee, He comes across Peter and Andrew, two brothers that have a fishing business with two other brothers, James and John</a:t>
            </a:r>
          </a:p>
          <a:p>
            <a:pPr lvl="1"/>
            <a:r>
              <a:rPr lang="en-US" dirty="0" smtClean="0"/>
              <a:t>This isn’t the first time we see Peter and Andrew</a:t>
            </a:r>
          </a:p>
          <a:p>
            <a:pPr lvl="1"/>
            <a:r>
              <a:rPr lang="en-US" dirty="0" smtClean="0"/>
              <a:t>John 1:39-40 shows that Andrew listened to John the Baptizer and followed Jesus when John says, “Behold, the Lamb of God!”</a:t>
            </a:r>
          </a:p>
          <a:p>
            <a:pPr lvl="1"/>
            <a:r>
              <a:rPr lang="en-US" dirty="0" smtClean="0"/>
              <a:t>Andrew goes to find Peter and brings Him to meet Jesus</a:t>
            </a:r>
          </a:p>
          <a:p>
            <a:r>
              <a:rPr lang="en-US" dirty="0" smtClean="0"/>
              <a:t>He tells the four of them to follow Him, and they do so without hesitation</a:t>
            </a:r>
          </a:p>
          <a:p>
            <a:pPr lvl="1"/>
            <a:r>
              <a:rPr lang="en-US" dirty="0" smtClean="0"/>
              <a:t>Luke’s account (Luke 5) shows that the crowds were pressing all around Him, so He gets into Peter’s boat and teaches from there, then after the lesson, tells them to fish again; once the brothers’ nets are breaking from the mass of fish, they go with Jesus</a:t>
            </a:r>
          </a:p>
        </p:txBody>
      </p:sp>
    </p:spTree>
    <p:extLst>
      <p:ext uri="{BB962C8B-B14F-4D97-AF65-F5344CB8AC3E}">
        <p14:creationId xmlns:p14="http://schemas.microsoft.com/office/powerpoint/2010/main" val="336280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chapter 23, Jesus gives 7 ways the religious leadership of Israel are </a:t>
            </a:r>
            <a:r>
              <a:rPr lang="en-US" dirty="0" err="1" smtClean="0"/>
              <a:t>hypocrits</a:t>
            </a:r>
            <a:endParaRPr lang="en-US" dirty="0" smtClean="0"/>
          </a:p>
          <a:p>
            <a:r>
              <a:rPr lang="en-US" dirty="0" smtClean="0"/>
              <a:t>1st way – Teach God’s Law but don’t </a:t>
            </a:r>
            <a:r>
              <a:rPr lang="en-US" dirty="0"/>
              <a:t>p</a:t>
            </a:r>
            <a:r>
              <a:rPr lang="en-US" dirty="0" smtClean="0"/>
              <a:t>ractice it</a:t>
            </a:r>
          </a:p>
          <a:p>
            <a:r>
              <a:rPr lang="en-US" dirty="0" smtClean="0"/>
              <a:t>Vss. 2 and 3 are the only positive thing Jesus says in the whole chapter</a:t>
            </a:r>
          </a:p>
          <a:p>
            <a:pPr lvl="1"/>
            <a:r>
              <a:rPr lang="en-US" dirty="0" smtClean="0"/>
              <a:t>The scribes and Pharisees teach the Law of Moses</a:t>
            </a:r>
          </a:p>
          <a:p>
            <a:pPr lvl="1"/>
            <a:r>
              <a:rPr lang="en-US" dirty="0" smtClean="0"/>
              <a:t>He tells the people to do as they say</a:t>
            </a:r>
          </a:p>
          <a:p>
            <a:r>
              <a:rPr lang="en-US" dirty="0" smtClean="0"/>
              <a:t>But He immediately warns them to NOT do what they do</a:t>
            </a:r>
          </a:p>
          <a:p>
            <a:r>
              <a:rPr lang="en-US" dirty="0" smtClean="0"/>
              <a:t>The first problem is that they don’t practice what they preach</a:t>
            </a:r>
          </a:p>
          <a:p>
            <a:pPr lvl="1"/>
            <a:r>
              <a:rPr lang="en-US" dirty="0" smtClean="0"/>
              <a:t>If you look at the qualifications for the eldership and deacons, much of it isn’t that they can teach (that’s there too, though) but that their lives are something that all Christians can and should emulate</a:t>
            </a:r>
          </a:p>
        </p:txBody>
      </p:sp>
    </p:spTree>
    <p:extLst>
      <p:ext uri="{BB962C8B-B14F-4D97-AF65-F5344CB8AC3E}">
        <p14:creationId xmlns:p14="http://schemas.microsoft.com/office/powerpoint/2010/main" val="10002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vs. 4, Jesus explains how they are hypocritical in this way</a:t>
            </a:r>
          </a:p>
          <a:p>
            <a:pPr lvl="1"/>
            <a:r>
              <a:rPr lang="en-US" dirty="0" smtClean="0"/>
              <a:t>They lay heavy burdens on people and then are unwilling to do the same</a:t>
            </a:r>
          </a:p>
          <a:p>
            <a:r>
              <a:rPr lang="en-US" dirty="0" smtClean="0"/>
              <a:t>I always think of the ways they got around the Sabbath as the day of rest</a:t>
            </a:r>
          </a:p>
          <a:p>
            <a:pPr lvl="1"/>
            <a:r>
              <a:rPr lang="en-US" dirty="0" smtClean="0"/>
              <a:t>Not allowed to walk more than ~3,000 feet on the Sabbath or it was considered work, so they had slaves carry them in litters if they needed to go farther</a:t>
            </a:r>
          </a:p>
          <a:p>
            <a:pPr lvl="1"/>
            <a:r>
              <a:rPr lang="en-US" dirty="0" smtClean="0"/>
              <a:t>Can’t light a fire, made food, etc. and would have other people do that stuff for them, if needed</a:t>
            </a:r>
          </a:p>
          <a:p>
            <a:r>
              <a:rPr lang="en-US" dirty="0" smtClean="0"/>
              <a:t>Humans are very good at binding things on other people that they would never bind on themselves</a:t>
            </a:r>
          </a:p>
          <a:p>
            <a:pPr lvl="1"/>
            <a:endParaRPr lang="en-US" dirty="0" smtClean="0"/>
          </a:p>
        </p:txBody>
      </p:sp>
    </p:spTree>
    <p:extLst>
      <p:ext uri="{BB962C8B-B14F-4D97-AF65-F5344CB8AC3E}">
        <p14:creationId xmlns:p14="http://schemas.microsoft.com/office/powerpoint/2010/main" val="9597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(23:5-12)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2nd way – Doing things so you get praised for it</a:t>
            </a:r>
          </a:p>
          <a:p>
            <a:r>
              <a:rPr lang="en-US" dirty="0" smtClean="0"/>
              <a:t>They were concerned with “getting the credit” and having good reputations and titles</a:t>
            </a:r>
          </a:p>
          <a:p>
            <a:pPr lvl="1"/>
            <a:r>
              <a:rPr lang="en-US" dirty="0" smtClean="0"/>
              <a:t>Put prayer boxes on their foreheads to show their piety</a:t>
            </a:r>
          </a:p>
          <a:p>
            <a:pPr lvl="1"/>
            <a:r>
              <a:rPr lang="en-US" dirty="0" smtClean="0"/>
              <a:t>Lengthened the tassels on their clothes to show that they were important teachers</a:t>
            </a:r>
          </a:p>
          <a:p>
            <a:pPr lvl="1"/>
            <a:r>
              <a:rPr lang="en-US" dirty="0" smtClean="0"/>
              <a:t>Made sure they had the best seats in the banquets and synagogues</a:t>
            </a:r>
          </a:p>
          <a:p>
            <a:r>
              <a:rPr lang="en-US" dirty="0" smtClean="0"/>
              <a:t>Jesus warns His audience not to do things like that</a:t>
            </a:r>
          </a:p>
          <a:p>
            <a:pPr lvl="1"/>
            <a:r>
              <a:rPr lang="en-US" dirty="0" smtClean="0"/>
              <a:t>We have one teacher, leader, Father</a:t>
            </a:r>
          </a:p>
          <a:p>
            <a:r>
              <a:rPr lang="en-US" dirty="0" smtClean="0"/>
              <a:t>We shouldn’t be doing things for the recognition it might bring us</a:t>
            </a:r>
          </a:p>
          <a:p>
            <a:r>
              <a:rPr lang="en-US" dirty="0" smtClean="0"/>
              <a:t>He says in vs. 11 that greatness comes through service, like Jesus did</a:t>
            </a:r>
          </a:p>
          <a:p>
            <a:pPr lvl="1"/>
            <a:endParaRPr lang="en-US" dirty="0" smtClean="0"/>
          </a:p>
        </p:txBody>
      </p:sp>
    </p:spTree>
    <p:extLst>
      <p:ext uri="{BB962C8B-B14F-4D97-AF65-F5344CB8AC3E}">
        <p14:creationId xmlns:p14="http://schemas.microsoft.com/office/powerpoint/2010/main" val="395802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(23:13-15)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3rd way – Making God unreachable for others</a:t>
            </a:r>
          </a:p>
          <a:p>
            <a:r>
              <a:rPr lang="en-US" dirty="0" smtClean="0"/>
              <a:t>This is Jesus’s first woe upon the scribes and Pharisees</a:t>
            </a:r>
          </a:p>
          <a:p>
            <a:r>
              <a:rPr lang="en-US" dirty="0" smtClean="0"/>
              <a:t>They shut the door to the kingdom of God in people’s faces</a:t>
            </a:r>
          </a:p>
          <a:p>
            <a:r>
              <a:rPr lang="en-US" dirty="0" smtClean="0"/>
              <a:t>At the end of the verse, Jesus even says that they aren’t going to enter the kingdom, and they’re making sure no one else can either</a:t>
            </a:r>
          </a:p>
          <a:p>
            <a:r>
              <a:rPr lang="en-US" dirty="0" smtClean="0"/>
              <a:t>Vs. 14 isn’t in early manuscripts of Matthew, but it concerns their buying up widows houses while making long prayers(like Mark 12:40)</a:t>
            </a:r>
          </a:p>
          <a:p>
            <a:pPr lvl="1"/>
            <a:r>
              <a:rPr lang="en-US" dirty="0" smtClean="0"/>
              <a:t>They don’t show their love for others, even though they appear to love God</a:t>
            </a:r>
          </a:p>
          <a:p>
            <a:r>
              <a:rPr lang="en-US" dirty="0" smtClean="0"/>
              <a:t>Vs. 15 is along the same vein as 13 – they will do anything it takes to make a proselyte for God, but then they lead them down the wrong path</a:t>
            </a:r>
          </a:p>
        </p:txBody>
      </p:sp>
    </p:spTree>
    <p:extLst>
      <p:ext uri="{BB962C8B-B14F-4D97-AF65-F5344CB8AC3E}">
        <p14:creationId xmlns:p14="http://schemas.microsoft.com/office/powerpoint/2010/main" val="374465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(23:16-22)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4th way – Do everything you can not to keep a promise</a:t>
            </a:r>
          </a:p>
          <a:p>
            <a:r>
              <a:rPr lang="en-US" dirty="0" smtClean="0"/>
              <a:t>They taught that an oath you made was only binding based on what you made it by</a:t>
            </a:r>
          </a:p>
          <a:p>
            <a:pPr lvl="1"/>
            <a:r>
              <a:rPr lang="en-US" dirty="0" smtClean="0"/>
              <a:t>The gold of the temple is binding, but the Temple alone wasn’t</a:t>
            </a:r>
          </a:p>
          <a:p>
            <a:pPr lvl="1"/>
            <a:r>
              <a:rPr lang="en-US" dirty="0" smtClean="0"/>
              <a:t>The altar wasn’t binding, but the offering made it binding</a:t>
            </a:r>
          </a:p>
          <a:p>
            <a:r>
              <a:rPr lang="en-US" dirty="0" smtClean="0"/>
              <a:t>We have the same sort of ridiculous things now</a:t>
            </a:r>
          </a:p>
          <a:p>
            <a:pPr lvl="1"/>
            <a:r>
              <a:rPr lang="en-US" dirty="0" smtClean="0"/>
              <a:t>If your fingers are crossed when you make a vow, you don’t have to follow through on it</a:t>
            </a:r>
          </a:p>
          <a:p>
            <a:pPr lvl="1"/>
            <a:r>
              <a:rPr lang="en-US" dirty="0" smtClean="0"/>
              <a:t>Swear on their mother’s grave, except Mom isn’t dead yet</a:t>
            </a:r>
          </a:p>
          <a:p>
            <a:r>
              <a:rPr lang="en-US" dirty="0" smtClean="0"/>
              <a:t>Jesus calls them blind for this</a:t>
            </a:r>
          </a:p>
          <a:p>
            <a:r>
              <a:rPr lang="en-US" dirty="0" smtClean="0"/>
              <a:t>Having an attitude that what we swear isn’t binding is the problem</a:t>
            </a:r>
          </a:p>
        </p:txBody>
      </p:sp>
    </p:spTree>
    <p:extLst>
      <p:ext uri="{BB962C8B-B14F-4D97-AF65-F5344CB8AC3E}">
        <p14:creationId xmlns:p14="http://schemas.microsoft.com/office/powerpoint/2010/main" val="165229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(23:23-24)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5th way – Focusing on the laws kept, not the laws broken</a:t>
            </a:r>
          </a:p>
          <a:p>
            <a:r>
              <a:rPr lang="en-US" dirty="0" smtClean="0"/>
              <a:t>Jesus points out that they are meticulous about tithing, but they aren’t meticulous about keeping other, more important parts of God’s Law</a:t>
            </a:r>
          </a:p>
          <a:p>
            <a:r>
              <a:rPr lang="en-US" dirty="0" smtClean="0"/>
              <a:t>They focus on the tithe but ignore justice, mercy, and faithfulness</a:t>
            </a:r>
          </a:p>
          <a:p>
            <a:r>
              <a:rPr lang="en-US" dirty="0" smtClean="0"/>
              <a:t>One of people’s biggest problems is focusing on the theology and teachings they like and hacking out the ones they don’t and tossing them in the trash</a:t>
            </a:r>
          </a:p>
          <a:p>
            <a:r>
              <a:rPr lang="en-US" dirty="0" smtClean="0"/>
              <a:t> We need to focus on keeping all of God’s commandments, even if that means we have to study the Bible more or change the way we do things because we arrive at a better understanding of God’s word</a:t>
            </a:r>
          </a:p>
        </p:txBody>
      </p:sp>
    </p:spTree>
    <p:extLst>
      <p:ext uri="{BB962C8B-B14F-4D97-AF65-F5344CB8AC3E}">
        <p14:creationId xmlns:p14="http://schemas.microsoft.com/office/powerpoint/2010/main" val="226748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(23:25-28)</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a:t>6</a:t>
            </a:r>
            <a:r>
              <a:rPr lang="en-US" dirty="0" smtClean="0"/>
              <a:t>th way – Pretending to be righteous</a:t>
            </a:r>
          </a:p>
          <a:p>
            <a:r>
              <a:rPr lang="en-US" dirty="0" smtClean="0"/>
              <a:t>Jesus says that the Pharisees look good on the outside, but inside they aren’t clean</a:t>
            </a:r>
          </a:p>
          <a:p>
            <a:pPr lvl="1"/>
            <a:r>
              <a:rPr lang="en-US" dirty="0" smtClean="0"/>
              <a:t>They had the appearance of righteousness without practicing righteousness</a:t>
            </a:r>
          </a:p>
          <a:p>
            <a:r>
              <a:rPr lang="en-US" dirty="0" smtClean="0"/>
              <a:t>Notice how Jesus teaches cleanliness</a:t>
            </a:r>
          </a:p>
          <a:p>
            <a:pPr lvl="1"/>
            <a:r>
              <a:rPr lang="en-US" dirty="0" smtClean="0"/>
              <a:t>He doesn’t say to clean the outside so the inside will become clean</a:t>
            </a:r>
          </a:p>
          <a:p>
            <a:pPr lvl="1"/>
            <a:r>
              <a:rPr lang="en-US" dirty="0" smtClean="0"/>
              <a:t>We need to clean the inside so the outside will also be clean</a:t>
            </a:r>
          </a:p>
          <a:p>
            <a:pPr lvl="1"/>
            <a:r>
              <a:rPr lang="en-US" dirty="0" smtClean="0"/>
              <a:t>Doing things that look holy and godly doesn’t make the person godly</a:t>
            </a:r>
          </a:p>
          <a:p>
            <a:r>
              <a:rPr lang="en-US" dirty="0" smtClean="0"/>
              <a:t>Only a transformation of the heart can cause the outside and inside to be clean</a:t>
            </a:r>
          </a:p>
          <a:p>
            <a:pPr lvl="1"/>
            <a:r>
              <a:rPr lang="en-US" dirty="0" smtClean="0"/>
              <a:t>If you don’t get the roots, the weeds will just grow back</a:t>
            </a:r>
          </a:p>
        </p:txBody>
      </p:sp>
    </p:spTree>
    <p:extLst>
      <p:ext uri="{BB962C8B-B14F-4D97-AF65-F5344CB8AC3E}">
        <p14:creationId xmlns:p14="http://schemas.microsoft.com/office/powerpoint/2010/main" val="271398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7 Ways to be a Hypocrite (23:29-33)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7th way – Condemning past sin while continuing to practice sin</a:t>
            </a:r>
          </a:p>
          <a:p>
            <a:r>
              <a:rPr lang="en-US" dirty="0" smtClean="0"/>
              <a:t>The last way Jesus says they are hypocritical is because they act pious by saying they’d never have killed the prophets if they were alive then</a:t>
            </a:r>
          </a:p>
          <a:p>
            <a:r>
              <a:rPr lang="en-US" dirty="0" smtClean="0"/>
              <a:t>While they think they would be different, Jesus says they’re still doing the same kinds of things</a:t>
            </a:r>
          </a:p>
          <a:p>
            <a:r>
              <a:rPr lang="en-US" dirty="0" smtClean="0"/>
              <a:t>We can do the same thing, too</a:t>
            </a:r>
          </a:p>
          <a:p>
            <a:pPr lvl="1"/>
            <a:r>
              <a:rPr lang="en-US" dirty="0" smtClean="0"/>
              <a:t>Rather than learning from our past mistakes, we continue to do the exact same things over and over again, never learning from our sinful actions</a:t>
            </a:r>
          </a:p>
          <a:p>
            <a:r>
              <a:rPr lang="en-US" dirty="0" smtClean="0"/>
              <a:t>If we simply read and know God’s word without letting it change our hearts and attitudes, it doesn’t do us any good</a:t>
            </a:r>
          </a:p>
        </p:txBody>
      </p:sp>
    </p:spTree>
    <p:extLst>
      <p:ext uri="{BB962C8B-B14F-4D97-AF65-F5344CB8AC3E}">
        <p14:creationId xmlns:p14="http://schemas.microsoft.com/office/powerpoint/2010/main" val="168520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Sending prophets (23:34-39)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conjunction with the last hypocrisy, Jesus says that He will send people to them, whom they will kill, crucify, flog, and persecute</a:t>
            </a:r>
          </a:p>
          <a:p>
            <a:r>
              <a:rPr lang="en-US" dirty="0" smtClean="0"/>
              <a:t>All this to show them that they would indeed kill the prophets of old as well because they kill the new ones sent to them</a:t>
            </a:r>
          </a:p>
          <a:p>
            <a:r>
              <a:rPr lang="en-US" dirty="0" smtClean="0"/>
              <a:t>He then gives a lament over Jerusalem because they are constantly killing anyone God sends to them</a:t>
            </a:r>
          </a:p>
          <a:p>
            <a:pPr lvl="1"/>
            <a:r>
              <a:rPr lang="en-US" dirty="0" smtClean="0"/>
              <a:t>Jesus </a:t>
            </a:r>
            <a:r>
              <a:rPr lang="en-US" smtClean="0"/>
              <a:t>is next!</a:t>
            </a:r>
          </a:p>
          <a:p>
            <a:endParaRPr lang="en-US" dirty="0" smtClean="0"/>
          </a:p>
        </p:txBody>
      </p:sp>
    </p:spTree>
    <p:extLst>
      <p:ext uri="{BB962C8B-B14F-4D97-AF65-F5344CB8AC3E}">
        <p14:creationId xmlns:p14="http://schemas.microsoft.com/office/powerpoint/2010/main" val="244917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24</a:t>
            </a:r>
          </a:p>
        </p:txBody>
      </p:sp>
    </p:spTree>
    <p:extLst>
      <p:ext uri="{BB962C8B-B14F-4D97-AF65-F5344CB8AC3E}">
        <p14:creationId xmlns:p14="http://schemas.microsoft.com/office/powerpoint/2010/main" val="18797597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a:t>
            </a:r>
            <a:endParaRPr lang="en-US" dirty="0"/>
          </a:p>
        </p:txBody>
      </p:sp>
      <p:sp>
        <p:nvSpPr>
          <p:cNvPr id="3" name="Content Placeholder 2"/>
          <p:cNvSpPr>
            <a:spLocks noGrp="1"/>
          </p:cNvSpPr>
          <p:nvPr>
            <p:ph idx="1"/>
          </p:nvPr>
        </p:nvSpPr>
        <p:spPr/>
        <p:txBody>
          <a:bodyPr/>
          <a:lstStyle/>
          <a:p>
            <a:r>
              <a:rPr lang="en-US" dirty="0" smtClean="0"/>
              <a:t>There’s a lot of debate surrounding the dating of Matthew</a:t>
            </a:r>
          </a:p>
          <a:p>
            <a:pPr lvl="1"/>
            <a:r>
              <a:rPr lang="en-US" dirty="0" smtClean="0"/>
              <a:t>Many place it in the latter part of the 1st century (~90 A.D.) or even later</a:t>
            </a:r>
          </a:p>
          <a:p>
            <a:pPr lvl="1"/>
            <a:r>
              <a:rPr lang="en-US" dirty="0" smtClean="0"/>
              <a:t>There’s also a lot of people who argue for a date more around 50 A.D.</a:t>
            </a:r>
          </a:p>
          <a:p>
            <a:r>
              <a:rPr lang="en-US" dirty="0" smtClean="0"/>
              <a:t>As the gospel to prove to the Jews that Jesus was the Messiah, I think if the gospel was written after the destruction of the Temple in 70 A.D., that Matthew would have mentioned it</a:t>
            </a:r>
          </a:p>
          <a:p>
            <a:r>
              <a:rPr lang="en-US" dirty="0" smtClean="0"/>
              <a:t>Since he does not, then a date earlier than this must be assigned</a:t>
            </a:r>
          </a:p>
          <a:p>
            <a:r>
              <a:rPr lang="en-US" dirty="0" smtClean="0"/>
              <a:t>Also, according to Catholic tradition (for what that’s worth to you), Matthew was martyred in Ethiopia in 60 A.D., so that would also be a limiting factor</a:t>
            </a:r>
            <a:endParaRPr lang="en-US" dirty="0"/>
          </a:p>
        </p:txBody>
      </p:sp>
    </p:spTree>
    <p:extLst>
      <p:ext uri="{BB962C8B-B14F-4D97-AF65-F5344CB8AC3E}">
        <p14:creationId xmlns:p14="http://schemas.microsoft.com/office/powerpoint/2010/main" val="20201425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Following Jesus (Matthew 4:18-22)</a:t>
            </a:r>
          </a:p>
        </p:txBody>
      </p:sp>
      <p:sp>
        <p:nvSpPr>
          <p:cNvPr id="3" name="Content Placeholder 2"/>
          <p:cNvSpPr>
            <a:spLocks noGrp="1"/>
          </p:cNvSpPr>
          <p:nvPr>
            <p:ph idx="1"/>
          </p:nvPr>
        </p:nvSpPr>
        <p:spPr/>
        <p:txBody>
          <a:bodyPr>
            <a:noAutofit/>
          </a:bodyPr>
          <a:lstStyle/>
          <a:p>
            <a:r>
              <a:rPr lang="en-US" dirty="0" smtClean="0"/>
              <a:t>Being called by Jesus to be a disciple would be like having Michael Jordan ask you to tag along and learn how to play basketball</a:t>
            </a:r>
          </a:p>
          <a:p>
            <a:r>
              <a:rPr lang="en-US" dirty="0" smtClean="0"/>
              <a:t>They drop everything and go when Jesus calls because they understand that this is the Messiah and He wants them</a:t>
            </a:r>
          </a:p>
          <a:p>
            <a:pPr lvl="1"/>
            <a:r>
              <a:rPr lang="en-US" dirty="0" smtClean="0"/>
              <a:t>They didn’t say, “Let us finish mending the nets” or “Wait till we sell these fish and then we’ll be along”</a:t>
            </a:r>
          </a:p>
          <a:p>
            <a:pPr lvl="1"/>
            <a:r>
              <a:rPr lang="en-US" dirty="0" smtClean="0"/>
              <a:t>This was an immediate walk away from their lives to live another life with Jesus</a:t>
            </a:r>
          </a:p>
          <a:p>
            <a:r>
              <a:rPr lang="en-US" dirty="0" smtClean="0"/>
              <a:t>How often do we tell Jesus, “Just a second” or “Let me do this first”?</a:t>
            </a:r>
          </a:p>
          <a:p>
            <a:pPr lvl="1"/>
            <a:r>
              <a:rPr lang="en-US" dirty="0" smtClean="0"/>
              <a:t>We are essentially telling Jesus to follow us, not that we’ll follow Him</a:t>
            </a:r>
          </a:p>
          <a:p>
            <a:r>
              <a:rPr lang="en-US" dirty="0" smtClean="0"/>
              <a:t>Jesus can change your life, if you want your life to change</a:t>
            </a:r>
          </a:p>
          <a:p>
            <a:r>
              <a:rPr lang="en-US" dirty="0" smtClean="0"/>
              <a:t>Also, you can’t change your life if you don’t want to change your life</a:t>
            </a:r>
          </a:p>
        </p:txBody>
      </p:sp>
    </p:spTree>
    <p:extLst>
      <p:ext uri="{BB962C8B-B14F-4D97-AF65-F5344CB8AC3E}">
        <p14:creationId xmlns:p14="http://schemas.microsoft.com/office/powerpoint/2010/main" val="387648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Disciples’ Questions about Signs (24:1-3)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Matthew 24 is one of the most misunderstood and misapplied chapters in the whole New Testament (perhaps outside of Revelation)</a:t>
            </a:r>
          </a:p>
          <a:p>
            <a:r>
              <a:rPr lang="en-US" dirty="0" smtClean="0"/>
              <a:t>Jesus leaves the Temple area</a:t>
            </a:r>
          </a:p>
          <a:p>
            <a:pPr lvl="1"/>
            <a:r>
              <a:rPr lang="en-US" dirty="0" smtClean="0"/>
              <a:t>This goes all the way back to Matthew 21 when the religious authorities challenged His authority</a:t>
            </a:r>
          </a:p>
          <a:p>
            <a:r>
              <a:rPr lang="en-US" dirty="0" smtClean="0"/>
              <a:t>His disciples begin to point out the Temple buildings to Him, so He tells them none of this will remain standing</a:t>
            </a:r>
          </a:p>
          <a:p>
            <a:r>
              <a:rPr lang="en-US" dirty="0" smtClean="0"/>
              <a:t>At the Mount of Olives, they go to Him in private and ask Him questions</a:t>
            </a:r>
          </a:p>
          <a:p>
            <a:pPr lvl="1"/>
            <a:r>
              <a:rPr lang="en-US" dirty="0" smtClean="0"/>
              <a:t>When are these things going to happen (when will the Temple be destroyed)</a:t>
            </a:r>
          </a:p>
          <a:p>
            <a:pPr lvl="1"/>
            <a:r>
              <a:rPr lang="en-US" dirty="0" smtClean="0"/>
              <a:t>And what will be the sign of His return and of the end of the age</a:t>
            </a:r>
          </a:p>
          <a:p>
            <a:r>
              <a:rPr lang="en-US" dirty="0" smtClean="0"/>
              <a:t>To understand Matthew 24 properly, we must realize they ask 2 questions with different answers, and Jesus answers both of them!</a:t>
            </a:r>
          </a:p>
        </p:txBody>
      </p:sp>
    </p:spTree>
    <p:extLst>
      <p:ext uri="{BB962C8B-B14F-4D97-AF65-F5344CB8AC3E}">
        <p14:creationId xmlns:p14="http://schemas.microsoft.com/office/powerpoint/2010/main" val="14553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Jesus’s Answer to 1st Question (24:4-35)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Unfortunately, Jesus doesn’t give much of a clue that He’s answering this one and now switching to answering the 2nd one</a:t>
            </a:r>
          </a:p>
          <a:p>
            <a:r>
              <a:rPr lang="en-US" dirty="0" smtClean="0"/>
              <a:t>He does answer the first one first, and the second after, though</a:t>
            </a:r>
          </a:p>
          <a:p>
            <a:r>
              <a:rPr lang="en-US" dirty="0" smtClean="0"/>
              <a:t>1st question – “When will all of these things happen?”</a:t>
            </a:r>
          </a:p>
          <a:p>
            <a:pPr lvl="1"/>
            <a:r>
              <a:rPr lang="en-US" dirty="0" smtClean="0"/>
              <a:t>Many will come in My name, claiming to be the Christ – they aren’t</a:t>
            </a:r>
          </a:p>
          <a:p>
            <a:pPr lvl="1"/>
            <a:r>
              <a:rPr lang="en-US" dirty="0" smtClean="0"/>
              <a:t>You’ll hear about wars and rumors of wars – THAT ISN’T THE END!</a:t>
            </a:r>
          </a:p>
          <a:p>
            <a:pPr lvl="1"/>
            <a:r>
              <a:rPr lang="en-US" dirty="0" smtClean="0"/>
              <a:t>Nations are going to fight, there will be famines and earthquakes</a:t>
            </a:r>
          </a:p>
          <a:p>
            <a:pPr lvl="2"/>
            <a:r>
              <a:rPr lang="en-US" dirty="0" smtClean="0"/>
              <a:t>This is just the beginning</a:t>
            </a:r>
          </a:p>
          <a:p>
            <a:pPr lvl="1"/>
            <a:r>
              <a:rPr lang="en-US" dirty="0" smtClean="0"/>
              <a:t>There will be tribulation and you will be killed; hated among the nations because of His name</a:t>
            </a:r>
          </a:p>
          <a:p>
            <a:pPr lvl="1"/>
            <a:r>
              <a:rPr lang="en-US" dirty="0" smtClean="0"/>
              <a:t>Many will fall away</a:t>
            </a:r>
          </a:p>
          <a:p>
            <a:pPr lvl="1"/>
            <a:r>
              <a:rPr lang="en-US" dirty="0" smtClean="0"/>
              <a:t>False prophets will arise</a:t>
            </a:r>
          </a:p>
          <a:p>
            <a:pPr lvl="1"/>
            <a:r>
              <a:rPr lang="en-US" dirty="0" smtClean="0"/>
              <a:t>Love will grow cold, the gospel is preached worldwide, and then the end will come</a:t>
            </a:r>
          </a:p>
        </p:txBody>
      </p:sp>
    </p:spTree>
    <p:extLst>
      <p:ext uri="{BB962C8B-B14F-4D97-AF65-F5344CB8AC3E}">
        <p14:creationId xmlns:p14="http://schemas.microsoft.com/office/powerpoint/2010/main" val="256914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Jesus’s Answer to 1st Question (24:4-35)</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1st answer, still</a:t>
            </a:r>
          </a:p>
          <a:p>
            <a:pPr lvl="1"/>
            <a:r>
              <a:rPr lang="en-US" dirty="0" smtClean="0"/>
              <a:t>When you see “the abomination of desolation”, then those in Judea must flee to the mountains</a:t>
            </a:r>
          </a:p>
          <a:p>
            <a:pPr lvl="2"/>
            <a:r>
              <a:rPr lang="en-US" dirty="0" smtClean="0"/>
              <a:t>This is the first hint at “when these things will happen”</a:t>
            </a:r>
          </a:p>
          <a:p>
            <a:pPr lvl="1"/>
            <a:r>
              <a:rPr lang="en-US" dirty="0" smtClean="0"/>
              <a:t>Those on the housetop shouldn’t go in to get their things; those in the fields don’t go back for a cloak; just run</a:t>
            </a:r>
          </a:p>
          <a:p>
            <a:pPr lvl="1"/>
            <a:r>
              <a:rPr lang="en-US" dirty="0" smtClean="0"/>
              <a:t>Woe to those who are pregnant or nursing</a:t>
            </a:r>
          </a:p>
          <a:p>
            <a:pPr lvl="2"/>
            <a:r>
              <a:rPr lang="en-US" dirty="0" smtClean="0"/>
              <a:t>Hard to flee when you’re pregnant or carrying a child</a:t>
            </a:r>
          </a:p>
          <a:p>
            <a:pPr lvl="1"/>
            <a:r>
              <a:rPr lang="en-US" dirty="0" smtClean="0"/>
              <a:t>Pray it’s not on the Sabbath or the winter when they can’t travel as much/fast</a:t>
            </a:r>
          </a:p>
          <a:p>
            <a:pPr lvl="1"/>
            <a:r>
              <a:rPr lang="en-US" dirty="0" smtClean="0"/>
              <a:t>It’s also important to realize that this CAN’T be talking about His return and the end of the age because, when He returns, the saints will be taken up into the clouds to meet him (1 Thessalonians 4:16-17)</a:t>
            </a:r>
          </a:p>
          <a:p>
            <a:pPr lvl="2"/>
            <a:r>
              <a:rPr lang="en-US" dirty="0" smtClean="0"/>
              <a:t>When Jesus returns, it’s all over – no time for anyone to do anything</a:t>
            </a:r>
          </a:p>
          <a:p>
            <a:pPr lvl="1"/>
            <a:endParaRPr lang="en-US" dirty="0" smtClean="0"/>
          </a:p>
        </p:txBody>
      </p:sp>
    </p:spTree>
    <p:extLst>
      <p:ext uri="{BB962C8B-B14F-4D97-AF65-F5344CB8AC3E}">
        <p14:creationId xmlns:p14="http://schemas.microsoft.com/office/powerpoint/2010/main" val="3748022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Jesus’s Answer to 1st Question (24:4-35)</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1st answer, still</a:t>
            </a:r>
          </a:p>
          <a:p>
            <a:pPr lvl="1"/>
            <a:r>
              <a:rPr lang="en-US" dirty="0" smtClean="0"/>
              <a:t>If “those days” hadn’t been cut short, no one would survive</a:t>
            </a:r>
          </a:p>
          <a:p>
            <a:pPr lvl="1"/>
            <a:r>
              <a:rPr lang="en-US" dirty="0" smtClean="0"/>
              <a:t>Also cut short for the sake of the elect</a:t>
            </a:r>
          </a:p>
          <a:p>
            <a:pPr lvl="1"/>
            <a:r>
              <a:rPr lang="en-US" dirty="0" smtClean="0"/>
              <a:t>Jesus then explicitly states, that His return will be over like a lightning flash across the sky</a:t>
            </a:r>
          </a:p>
          <a:p>
            <a:pPr lvl="1"/>
            <a:r>
              <a:rPr lang="en-US" dirty="0" smtClean="0"/>
              <a:t>Verses 29-31 is the tricky part that most people take as Jesus switching to the 2nd question about His return</a:t>
            </a:r>
          </a:p>
          <a:p>
            <a:pPr lvl="1"/>
            <a:r>
              <a:rPr lang="en-US" dirty="0" smtClean="0"/>
              <a:t>The pictures used are all from the OT where this apocalyptic language is used to show God’s judgment and end of a nation</a:t>
            </a:r>
          </a:p>
          <a:p>
            <a:pPr lvl="2"/>
            <a:r>
              <a:rPr lang="en-US" dirty="0" smtClean="0"/>
              <a:t>Easiest to see in Isaiah 13 where the same type of imagery is used to show that God is going to judge and destroy Babylon</a:t>
            </a:r>
          </a:p>
          <a:p>
            <a:pPr lvl="1"/>
            <a:r>
              <a:rPr lang="en-US" dirty="0" smtClean="0"/>
              <a:t>These verses are Jesus saying that God is going to destroy the nation of Israel</a:t>
            </a:r>
          </a:p>
          <a:p>
            <a:pPr lvl="1"/>
            <a:r>
              <a:rPr lang="en-US" dirty="0" smtClean="0"/>
              <a:t>He then starts back about signs with the fig tree</a:t>
            </a:r>
          </a:p>
          <a:p>
            <a:endParaRPr lang="en-US" dirty="0" smtClean="0"/>
          </a:p>
          <a:p>
            <a:pPr lvl="1"/>
            <a:endParaRPr lang="en-US" dirty="0" smtClean="0"/>
          </a:p>
        </p:txBody>
      </p:sp>
    </p:spTree>
    <p:extLst>
      <p:ext uri="{BB962C8B-B14F-4D97-AF65-F5344CB8AC3E}">
        <p14:creationId xmlns:p14="http://schemas.microsoft.com/office/powerpoint/2010/main" val="21207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Jesus’s Answer to 1st Question (24:4-35)</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1st answer, still</a:t>
            </a:r>
          </a:p>
          <a:p>
            <a:pPr lvl="1"/>
            <a:r>
              <a:rPr lang="en-US" dirty="0" smtClean="0"/>
              <a:t>He says that a sign of summer is that the fig tree grows its shoots</a:t>
            </a:r>
          </a:p>
          <a:p>
            <a:pPr lvl="1"/>
            <a:r>
              <a:rPr lang="en-US" dirty="0" smtClean="0"/>
              <a:t>When all of the stuff He’s mentioned is seen, then the disciples can know that Israel is about to be destroyed</a:t>
            </a:r>
          </a:p>
          <a:p>
            <a:pPr lvl="1"/>
            <a:r>
              <a:rPr lang="en-US" dirty="0" smtClean="0"/>
              <a:t>He then explicitly states that all of it will happen before that generation of people passes away</a:t>
            </a:r>
          </a:p>
          <a:p>
            <a:pPr lvl="1"/>
            <a:r>
              <a:rPr lang="en-US" dirty="0" smtClean="0"/>
              <a:t>THIS CAN’T BE ABOUT END TIME JUDGMENT AND HIS RETURN</a:t>
            </a:r>
          </a:p>
          <a:p>
            <a:r>
              <a:rPr lang="en-US" dirty="0" smtClean="0"/>
              <a:t>Before we move on to His answer to the 2nd question, let’s clear up the “abomination of desolation”</a:t>
            </a:r>
          </a:p>
          <a:p>
            <a:pPr lvl="1"/>
            <a:r>
              <a:rPr lang="en-US" dirty="0" smtClean="0"/>
              <a:t>Again, most see this as a sign of the end times</a:t>
            </a:r>
          </a:p>
          <a:p>
            <a:pPr lvl="1"/>
            <a:r>
              <a:rPr lang="en-US" dirty="0" smtClean="0"/>
              <a:t>Matthew mentions Daniel (which the Jews would have understood)</a:t>
            </a:r>
          </a:p>
          <a:p>
            <a:pPr lvl="2"/>
            <a:r>
              <a:rPr lang="en-US" dirty="0" smtClean="0"/>
              <a:t>Daniel 9:27, 11:31, and 12:11</a:t>
            </a:r>
          </a:p>
          <a:p>
            <a:pPr lvl="1"/>
            <a:r>
              <a:rPr lang="en-US" dirty="0" smtClean="0"/>
              <a:t>In Daniel, this phrase is used each time to say that a foreign nation is going to enter Jerusalem and desecrate the Temple</a:t>
            </a:r>
          </a:p>
          <a:p>
            <a:endParaRPr lang="en-US" dirty="0" smtClean="0"/>
          </a:p>
          <a:p>
            <a:pPr lvl="1"/>
            <a:endParaRPr lang="en-US" dirty="0" smtClean="0"/>
          </a:p>
        </p:txBody>
      </p:sp>
    </p:spTree>
    <p:extLst>
      <p:ext uri="{BB962C8B-B14F-4D97-AF65-F5344CB8AC3E}">
        <p14:creationId xmlns:p14="http://schemas.microsoft.com/office/powerpoint/2010/main" val="149562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Jesus’s Answer to 1st Question (24:4-35)</a:t>
            </a:r>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1st answer, still</a:t>
            </a:r>
          </a:p>
          <a:p>
            <a:pPr lvl="1"/>
            <a:r>
              <a:rPr lang="en-US" dirty="0" smtClean="0"/>
              <a:t>In Luke’s account of this sermon (Luke 21), Luke writes in Luke 21:20 that “when you see Jerusalem surrounded by armies, then recognize that her desolation is near.”</a:t>
            </a:r>
          </a:p>
          <a:p>
            <a:pPr lvl="1"/>
            <a:r>
              <a:rPr lang="en-US" dirty="0" smtClean="0"/>
              <a:t>Luke’s gospel is written to a Greek man and “the abomination of desolation” wouldn’t be understood by him, so Luke just spells it out</a:t>
            </a:r>
          </a:p>
          <a:p>
            <a:r>
              <a:rPr lang="en-US" dirty="0" smtClean="0"/>
              <a:t>To sum up Jesus’s answer to “when will these things happen”, Jesus tells them that an army is going to attack Jerusalem, take it, and destroy the Temple before that generation passes away</a:t>
            </a:r>
          </a:p>
          <a:p>
            <a:pPr lvl="1"/>
            <a:r>
              <a:rPr lang="en-US" dirty="0" smtClean="0"/>
              <a:t>We know now that the Romans destroy Jerusalem and the Temple in 70 A.D. after a 3 year siege of Jerusalem</a:t>
            </a:r>
          </a:p>
          <a:p>
            <a:pPr lvl="1"/>
            <a:r>
              <a:rPr lang="en-US" dirty="0" smtClean="0"/>
              <a:t>This would have happened approximately 35 years after Jesus prophesied it </a:t>
            </a:r>
          </a:p>
          <a:p>
            <a:endParaRPr lang="en-US" dirty="0" smtClean="0"/>
          </a:p>
          <a:p>
            <a:pPr lvl="1"/>
            <a:endParaRPr lang="en-US" dirty="0" smtClean="0"/>
          </a:p>
        </p:txBody>
      </p:sp>
    </p:spTree>
    <p:extLst>
      <p:ext uri="{BB962C8B-B14F-4D97-AF65-F5344CB8AC3E}">
        <p14:creationId xmlns:p14="http://schemas.microsoft.com/office/powerpoint/2010/main" val="2326859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a:t>Jesus’s Answer to </a:t>
            </a:r>
            <a:r>
              <a:rPr lang="en-US" dirty="0" smtClean="0"/>
              <a:t>2nd Question </a:t>
            </a:r>
            <a:r>
              <a:rPr lang="en-US" dirty="0"/>
              <a:t>(</a:t>
            </a:r>
            <a:r>
              <a:rPr lang="en-US" dirty="0" smtClean="0"/>
              <a:t>24:36-44)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Compared to the answer to the 1st question, His answer to the 2nd question is pretty short</a:t>
            </a:r>
          </a:p>
          <a:p>
            <a:pPr lvl="1"/>
            <a:r>
              <a:rPr lang="en-US" dirty="0" smtClean="0"/>
              <a:t>No one knows when I’ll return except for the Father</a:t>
            </a:r>
          </a:p>
          <a:p>
            <a:pPr lvl="1"/>
            <a:r>
              <a:rPr lang="en-US" dirty="0" smtClean="0"/>
              <a:t>It’ll be just like the days of Noah when life was clicking along just fine and dandy until it started raining</a:t>
            </a:r>
          </a:p>
          <a:p>
            <a:r>
              <a:rPr lang="en-US" dirty="0" smtClean="0"/>
              <a:t>While Jesus has talked about signs all along, the first question is really the lead-in to the second question</a:t>
            </a:r>
          </a:p>
          <a:p>
            <a:pPr lvl="1"/>
            <a:r>
              <a:rPr lang="en-US" dirty="0" smtClean="0"/>
              <a:t>Once the Temple is torn down and Israel as a physical nation ended in destruction, Jesus could come again</a:t>
            </a:r>
          </a:p>
          <a:p>
            <a:pPr lvl="1"/>
            <a:r>
              <a:rPr lang="en-US" dirty="0" smtClean="0"/>
              <a:t>Now it’s a waiting game, but that leads into Jesus’s warning in the last part of the chapter</a:t>
            </a:r>
          </a:p>
        </p:txBody>
      </p:sp>
    </p:spTree>
    <p:extLst>
      <p:ext uri="{BB962C8B-B14F-4D97-AF65-F5344CB8AC3E}">
        <p14:creationId xmlns:p14="http://schemas.microsoft.com/office/powerpoint/2010/main" val="391609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Be Ready! (24:45-51)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Since we don’t know when Jesus will return, and all the warning signs of His return have passed, we need to be on the alert</a:t>
            </a:r>
          </a:p>
          <a:p>
            <a:r>
              <a:rPr lang="en-US" dirty="0" smtClean="0"/>
              <a:t>Jesus gives two analogies to explain why</a:t>
            </a:r>
          </a:p>
          <a:p>
            <a:pPr lvl="1"/>
            <a:r>
              <a:rPr lang="en-US" dirty="0" smtClean="0"/>
              <a:t>If the owner of the house knew when the thief was coming to rob him, he’d be ready to stop him</a:t>
            </a:r>
          </a:p>
          <a:p>
            <a:pPr lvl="1"/>
            <a:r>
              <a:rPr lang="en-US" dirty="0" smtClean="0"/>
              <a:t>The master places someone in charge who he can trust to do what his master wants him to do, not someone who lives his life however he wants</a:t>
            </a:r>
          </a:p>
        </p:txBody>
      </p:sp>
    </p:spTree>
    <p:extLst>
      <p:ext uri="{BB962C8B-B14F-4D97-AF65-F5344CB8AC3E}">
        <p14:creationId xmlns:p14="http://schemas.microsoft.com/office/powerpoint/2010/main" val="92937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25</a:t>
            </a:r>
          </a:p>
        </p:txBody>
      </p:sp>
    </p:spTree>
    <p:extLst>
      <p:ext uri="{BB962C8B-B14F-4D97-AF65-F5344CB8AC3E}">
        <p14:creationId xmlns:p14="http://schemas.microsoft.com/office/powerpoint/2010/main" val="3607657683"/>
      </p:ext>
    </p:extLst>
  </p:cSld>
  <p:clrMapOvr>
    <a:masterClrMapping/>
  </p:clrMapOvr>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Setting the Scene (25:1)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At the end of Matthew 24, Jesus tells His disciples that they need to be ready, for only the Father knows when He will return</a:t>
            </a:r>
          </a:p>
          <a:p>
            <a:r>
              <a:rPr lang="en-US" dirty="0" smtClean="0"/>
              <a:t>Chapter 25 is interesting because of verse 1</a:t>
            </a:r>
          </a:p>
          <a:p>
            <a:pPr lvl="1"/>
            <a:r>
              <a:rPr lang="en-US" dirty="0" smtClean="0"/>
              <a:t>Nearly every single time Jesus talks about the kingdom of heaven, it is in a present tense – “the kingdom of heaven is like…”</a:t>
            </a:r>
          </a:p>
          <a:p>
            <a:pPr lvl="2"/>
            <a:r>
              <a:rPr lang="en-US" dirty="0" smtClean="0"/>
              <a:t>Matthew 13:24; 31; 33; 44; 45; 47; 52; 18:23; 20:1; 22:2</a:t>
            </a:r>
          </a:p>
          <a:p>
            <a:pPr lvl="1"/>
            <a:r>
              <a:rPr lang="en-US" dirty="0" smtClean="0"/>
              <a:t>Here in Matthew 25:1, it’s “THEN the kingdom of heaven WILL BE LIKE…”</a:t>
            </a:r>
          </a:p>
          <a:p>
            <a:pPr lvl="1"/>
            <a:r>
              <a:rPr lang="en-US" dirty="0" smtClean="0"/>
              <a:t>Notice that this is future tense</a:t>
            </a:r>
          </a:p>
          <a:p>
            <a:pPr lvl="1"/>
            <a:r>
              <a:rPr lang="en-US" dirty="0" smtClean="0"/>
              <a:t>The two parables Jesus tells in this chapter regard how things will be once the Church is established (after Jerusalem and the Temple has been destroyed)</a:t>
            </a:r>
          </a:p>
          <a:p>
            <a:r>
              <a:rPr lang="en-US" dirty="0" smtClean="0"/>
              <a:t>Jesus teaches 3 different lessons in this chapter about what we need to do to be ready for His return, and they build on each other</a:t>
            </a:r>
          </a:p>
        </p:txBody>
      </p:sp>
    </p:spTree>
    <p:extLst>
      <p:ext uri="{BB962C8B-B14F-4D97-AF65-F5344CB8AC3E}">
        <p14:creationId xmlns:p14="http://schemas.microsoft.com/office/powerpoint/2010/main" val="95554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Healing the </a:t>
            </a:r>
            <a:r>
              <a:rPr lang="en-US" dirty="0" smtClean="0"/>
              <a:t>Masses (Matthew </a:t>
            </a:r>
            <a:r>
              <a:rPr lang="en-US" dirty="0"/>
              <a:t>4:23-25)</a:t>
            </a:r>
          </a:p>
        </p:txBody>
      </p:sp>
      <p:sp>
        <p:nvSpPr>
          <p:cNvPr id="3" name="Content Placeholder 2"/>
          <p:cNvSpPr>
            <a:spLocks noGrp="1"/>
          </p:cNvSpPr>
          <p:nvPr>
            <p:ph idx="1"/>
          </p:nvPr>
        </p:nvSpPr>
        <p:spPr/>
        <p:txBody>
          <a:bodyPr>
            <a:noAutofit/>
          </a:bodyPr>
          <a:lstStyle/>
          <a:p>
            <a:r>
              <a:rPr lang="en-US" dirty="0" smtClean="0"/>
              <a:t>Jesus begins going throughout Galilee preaching in the synagogues and healing the masses</a:t>
            </a:r>
          </a:p>
          <a:p>
            <a:r>
              <a:rPr lang="en-US" dirty="0" smtClean="0"/>
              <a:t>News of Jesus spread through all of Syria (a Gentile country)</a:t>
            </a:r>
          </a:p>
          <a:p>
            <a:pPr lvl="1"/>
            <a:r>
              <a:rPr lang="en-US" dirty="0" smtClean="0"/>
              <a:t>Even they brought their sick to have Jesus heal them</a:t>
            </a:r>
          </a:p>
          <a:p>
            <a:r>
              <a:rPr lang="en-US" dirty="0" smtClean="0"/>
              <a:t>People from everywhere around followed Him</a:t>
            </a:r>
          </a:p>
          <a:p>
            <a:pPr lvl="1"/>
            <a:r>
              <a:rPr lang="en-US" dirty="0" smtClean="0"/>
              <a:t>Galilee, the Decapolis, Jerusalem, Judea, and beyond the Jordan</a:t>
            </a:r>
          </a:p>
          <a:p>
            <a:r>
              <a:rPr lang="en-US" dirty="0"/>
              <a:t>Vs. 24 shows us that there isn’t a single disease that Jesus couldn’t heal; not a single demon He couldn’t cast out</a:t>
            </a:r>
          </a:p>
          <a:p>
            <a:r>
              <a:rPr lang="en-US" dirty="0"/>
              <a:t>The message is clear – bring Jesus your broken life and He can fix it; He can heal you spiritually</a:t>
            </a:r>
          </a:p>
          <a:p>
            <a:endParaRPr lang="en-US" dirty="0" smtClean="0"/>
          </a:p>
        </p:txBody>
      </p:sp>
    </p:spTree>
    <p:extLst>
      <p:ext uri="{BB962C8B-B14F-4D97-AF65-F5344CB8AC3E}">
        <p14:creationId xmlns:p14="http://schemas.microsoft.com/office/powerpoint/2010/main" val="412135620"/>
      </p:ext>
    </p:extLst>
  </p:cSld>
  <p:clrMapOvr>
    <a:masterClrMapping/>
  </p:clrMapOvr>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Parable of the 10 Virgins (25:1-13)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10 virgins (or young women) await the groom</a:t>
            </a:r>
          </a:p>
          <a:p>
            <a:r>
              <a:rPr lang="en-US" dirty="0" smtClean="0"/>
              <a:t>5 brought lots of oil for the lanterns, but 5 didn’t bring any extra oil</a:t>
            </a:r>
          </a:p>
          <a:p>
            <a:r>
              <a:rPr lang="en-US" dirty="0" smtClean="0"/>
              <a:t>Finally at midnight, the groom arrives and they’re called to meet him</a:t>
            </a:r>
          </a:p>
          <a:p>
            <a:r>
              <a:rPr lang="en-US" dirty="0" smtClean="0"/>
              <a:t>They all woke up and trimmed their lamps</a:t>
            </a:r>
          </a:p>
          <a:p>
            <a:pPr lvl="1"/>
            <a:r>
              <a:rPr lang="en-US" dirty="0" smtClean="0"/>
              <a:t>The 5 virgins without oil asked the other 5 for oil because there lamps were going out</a:t>
            </a:r>
          </a:p>
          <a:p>
            <a:pPr lvl="1"/>
            <a:r>
              <a:rPr lang="en-US" dirty="0" smtClean="0"/>
              <a:t>The prudent virgins said, “No, then we won’t have enough. Go buy some more for yours.”</a:t>
            </a:r>
          </a:p>
          <a:p>
            <a:pPr lvl="1"/>
            <a:r>
              <a:rPr lang="en-US" dirty="0" smtClean="0"/>
              <a:t>The foolish ones go, but the groom arrives while they’re gone and they get locked out</a:t>
            </a:r>
          </a:p>
          <a:p>
            <a:pPr lvl="1"/>
            <a:r>
              <a:rPr lang="en-US" dirty="0" smtClean="0"/>
              <a:t>The groom says, “No, I don’t know you.”</a:t>
            </a:r>
          </a:p>
        </p:txBody>
      </p:sp>
    </p:spTree>
    <p:extLst>
      <p:ext uri="{BB962C8B-B14F-4D97-AF65-F5344CB8AC3E}">
        <p14:creationId xmlns:p14="http://schemas.microsoft.com/office/powerpoint/2010/main" val="241466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Parable of the 10 Virgins (25:1-13)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wraps up the parable by telling his audience, “Be on the alert, because you don’t know the day nor the hour.”</a:t>
            </a:r>
          </a:p>
          <a:p>
            <a:r>
              <a:rPr lang="en-US" dirty="0" smtClean="0"/>
              <a:t>The distinguishing characteristic between the wise and unwise virgins is that the wise ones made preparations for a delay</a:t>
            </a:r>
          </a:p>
          <a:p>
            <a:r>
              <a:rPr lang="en-US" dirty="0" smtClean="0"/>
              <a:t>2 points to stress</a:t>
            </a:r>
          </a:p>
          <a:p>
            <a:pPr lvl="1"/>
            <a:r>
              <a:rPr lang="en-US" dirty="0" smtClean="0"/>
              <a:t>First, no one knows the day or hour of Christ’s return – only the Father</a:t>
            </a:r>
          </a:p>
          <a:p>
            <a:pPr lvl="2"/>
            <a:r>
              <a:rPr lang="en-US" dirty="0" smtClean="0"/>
              <a:t>If anyone says they know, or calculates something out, they’re wrong</a:t>
            </a:r>
          </a:p>
          <a:p>
            <a:pPr lvl="1"/>
            <a:r>
              <a:rPr lang="en-US" dirty="0" smtClean="0"/>
              <a:t>Second, we need to be ready for His return</a:t>
            </a:r>
          </a:p>
          <a:p>
            <a:pPr lvl="2"/>
            <a:r>
              <a:rPr lang="en-US" dirty="0" smtClean="0"/>
              <a:t>If we aren’t ready when He comes, there won’t be time to get ready</a:t>
            </a:r>
          </a:p>
          <a:p>
            <a:pPr lvl="2"/>
            <a:r>
              <a:rPr lang="en-US" dirty="0" smtClean="0"/>
              <a:t>We will be excluded from eternity with our Savior if we aren’t ready for His arrival</a:t>
            </a:r>
          </a:p>
        </p:txBody>
      </p:sp>
    </p:spTree>
    <p:extLst>
      <p:ext uri="{BB962C8B-B14F-4D97-AF65-F5344CB8AC3E}">
        <p14:creationId xmlns:p14="http://schemas.microsoft.com/office/powerpoint/2010/main" val="2184071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Parable of the Talents (25:14-30)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Another future tense telling – vs. 14</a:t>
            </a:r>
          </a:p>
          <a:p>
            <a:pPr lvl="1"/>
            <a:r>
              <a:rPr lang="en-US" dirty="0" smtClean="0"/>
              <a:t>Doesn’t read as such in the English very well, but the Greek is clearly future tense</a:t>
            </a:r>
          </a:p>
          <a:p>
            <a:pPr lvl="1"/>
            <a:r>
              <a:rPr lang="en-US" dirty="0" smtClean="0"/>
              <a:t>Note that a talent was a sum of money, not an ability, so this is about a man who divides his wealth among his slaves when he leaves on a journey according to their abilities</a:t>
            </a:r>
          </a:p>
          <a:p>
            <a:r>
              <a:rPr lang="en-US" dirty="0" smtClean="0"/>
              <a:t>One slave gets 5 bags of gold, another 2 bags, and the last 1 bag</a:t>
            </a:r>
          </a:p>
          <a:p>
            <a:r>
              <a:rPr lang="en-US" dirty="0" smtClean="0"/>
              <a:t>The one with 5 bags and the one with 2 bags put the money to work, and they each double what they were given</a:t>
            </a:r>
          </a:p>
          <a:p>
            <a:r>
              <a:rPr lang="en-US" dirty="0" smtClean="0"/>
              <a:t>The slave with 1 bag buries it in the ground</a:t>
            </a:r>
          </a:p>
          <a:p>
            <a:r>
              <a:rPr lang="en-US" dirty="0" smtClean="0"/>
              <a:t>The master doesn’t return for a long time (vs. 19)</a:t>
            </a:r>
          </a:p>
          <a:p>
            <a:pPr lvl="1"/>
            <a:r>
              <a:rPr lang="en-US" dirty="0" smtClean="0"/>
              <a:t>Jesus continues to tell us that it will be a long time before He comes back</a:t>
            </a:r>
          </a:p>
          <a:p>
            <a:pPr lvl="1"/>
            <a:endParaRPr lang="en-US" dirty="0" smtClean="0"/>
          </a:p>
        </p:txBody>
      </p:sp>
    </p:spTree>
    <p:extLst>
      <p:ext uri="{BB962C8B-B14F-4D97-AF65-F5344CB8AC3E}">
        <p14:creationId xmlns:p14="http://schemas.microsoft.com/office/powerpoint/2010/main" val="2057426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Parable of the Talents (25:14-30)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Each slave comes before his master upon his return and explains how they used the wealth their master gave them</a:t>
            </a:r>
          </a:p>
          <a:p>
            <a:r>
              <a:rPr lang="en-US" dirty="0" smtClean="0"/>
              <a:t>The one with 5 bags of gold gives back 10 bags</a:t>
            </a:r>
          </a:p>
          <a:p>
            <a:pPr lvl="1"/>
            <a:r>
              <a:rPr lang="en-US" dirty="0" smtClean="0"/>
              <a:t>Vs 21 – the slave is praised by his master and is to placed in charge of much</a:t>
            </a:r>
          </a:p>
          <a:p>
            <a:r>
              <a:rPr lang="en-US" dirty="0" smtClean="0"/>
              <a:t>The one with 2 bags of gold gives back 4 bags of gold</a:t>
            </a:r>
          </a:p>
          <a:p>
            <a:pPr lvl="1"/>
            <a:r>
              <a:rPr lang="en-US" dirty="0" smtClean="0"/>
              <a:t>Vs 23 – this slave is told the same thing as the other</a:t>
            </a:r>
          </a:p>
          <a:p>
            <a:r>
              <a:rPr lang="en-US" dirty="0" smtClean="0"/>
              <a:t>The slave with 1 bag of gold gives back the bag with nothing earned, but an excuse of “I knew you were a hard man, so I didn’t want to risk your money and lose it”</a:t>
            </a:r>
          </a:p>
          <a:p>
            <a:pPr lvl="1"/>
            <a:r>
              <a:rPr lang="en-US" dirty="0" smtClean="0"/>
              <a:t>Vs 26-28 – given a negative review (wicked and lazy) and stripped of what he had, and cast into the outer darkness with weeping and gnashing of teeth</a:t>
            </a:r>
          </a:p>
          <a:p>
            <a:pPr lvl="1"/>
            <a:r>
              <a:rPr lang="en-US" dirty="0" smtClean="0"/>
              <a:t>That’s eternal punishment!</a:t>
            </a:r>
          </a:p>
        </p:txBody>
      </p:sp>
    </p:spTree>
    <p:extLst>
      <p:ext uri="{BB962C8B-B14F-4D97-AF65-F5344CB8AC3E}">
        <p14:creationId xmlns:p14="http://schemas.microsoft.com/office/powerpoint/2010/main" val="8528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Parable of the Talents (25:14-30)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the 1st parable, Jesus says we need to be prepared for His return because no one but the Father knows when that will be</a:t>
            </a:r>
          </a:p>
          <a:p>
            <a:r>
              <a:rPr lang="en-US" dirty="0" smtClean="0"/>
              <a:t>In this parable, He tells us what that preparation looks like</a:t>
            </a:r>
          </a:p>
          <a:p>
            <a:pPr lvl="1"/>
            <a:r>
              <a:rPr lang="en-US" dirty="0" smtClean="0"/>
              <a:t>We should consider what we’re doing with what God entrusted us with</a:t>
            </a:r>
          </a:p>
          <a:p>
            <a:pPr lvl="2"/>
            <a:r>
              <a:rPr lang="en-US" dirty="0" smtClean="0"/>
              <a:t>What are we doing with the physical blessings (wealth, property)?</a:t>
            </a:r>
          </a:p>
          <a:p>
            <a:pPr lvl="2"/>
            <a:r>
              <a:rPr lang="en-US" dirty="0" smtClean="0"/>
              <a:t>What are we doing with the time?</a:t>
            </a:r>
          </a:p>
          <a:p>
            <a:pPr lvl="2"/>
            <a:r>
              <a:rPr lang="en-US" dirty="0" smtClean="0"/>
              <a:t>Are we giving God a return on these blessings He’s entrusted us with?</a:t>
            </a:r>
          </a:p>
          <a:p>
            <a:r>
              <a:rPr lang="en-US" dirty="0" smtClean="0"/>
              <a:t>The point Jesus is making with this parable is that we should be using what God gives us to do His work</a:t>
            </a:r>
          </a:p>
          <a:p>
            <a:r>
              <a:rPr lang="en-US" dirty="0" smtClean="0"/>
              <a:t>Jesus explains what that is in the last section of Matthew 25</a:t>
            </a:r>
          </a:p>
        </p:txBody>
      </p:sp>
    </p:spTree>
    <p:extLst>
      <p:ext uri="{BB962C8B-B14F-4D97-AF65-F5344CB8AC3E}">
        <p14:creationId xmlns:p14="http://schemas.microsoft.com/office/powerpoint/2010/main" val="389445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Goats and the Sheep (25:31-46)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We see in vss. 31-32 that Jesus sits on His throne with all the nations gathered before Him</a:t>
            </a:r>
          </a:p>
          <a:p>
            <a:pPr lvl="1"/>
            <a:r>
              <a:rPr lang="en-US" dirty="0" smtClean="0"/>
              <a:t>This is clearly end-time judgment now, because it’s not just Israel being judged</a:t>
            </a:r>
          </a:p>
          <a:p>
            <a:r>
              <a:rPr lang="en-US" dirty="0" smtClean="0"/>
              <a:t>He separates the sheep from the goats</a:t>
            </a:r>
          </a:p>
          <a:p>
            <a:pPr lvl="1"/>
            <a:r>
              <a:rPr lang="en-US" dirty="0" smtClean="0"/>
              <a:t>The sheep on His right are blessed of the Father and can inherit the kingdom</a:t>
            </a:r>
          </a:p>
          <a:p>
            <a:pPr lvl="2"/>
            <a:r>
              <a:rPr lang="en-US" dirty="0" smtClean="0"/>
              <a:t>Explains why in vss. 35-36 – they gave food when people were hungry, water when thirsty, clothed others when naked, visited them in prison and when sick</a:t>
            </a:r>
          </a:p>
          <a:p>
            <a:pPr lvl="2"/>
            <a:r>
              <a:rPr lang="en-US" dirty="0" smtClean="0"/>
              <a:t>The righteous question Him in vss. 37-39 – “When did we do these things for You?”</a:t>
            </a:r>
          </a:p>
          <a:p>
            <a:pPr lvl="2"/>
            <a:r>
              <a:rPr lang="en-US" dirty="0" smtClean="0"/>
              <a:t>Look closely at vs 40 – When you did it to anyone in the family of God, you were doing the same for Jesus Himself</a:t>
            </a:r>
          </a:p>
          <a:p>
            <a:pPr lvl="2"/>
            <a:r>
              <a:rPr lang="en-US" dirty="0" smtClean="0"/>
              <a:t>What we do for others in the body of Christ, we are doing for Jesus as well</a:t>
            </a:r>
          </a:p>
          <a:p>
            <a:pPr lvl="2"/>
            <a:r>
              <a:rPr lang="en-US" dirty="0" smtClean="0"/>
              <a:t>To be clear – our eternal outcome depends on how we treat others in the body of Christ</a:t>
            </a:r>
          </a:p>
        </p:txBody>
      </p:sp>
    </p:spTree>
    <p:extLst>
      <p:ext uri="{BB962C8B-B14F-4D97-AF65-F5344CB8AC3E}">
        <p14:creationId xmlns:p14="http://schemas.microsoft.com/office/powerpoint/2010/main" val="206024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Goats and the Sheep (25:31-46)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a:t>The goats on the left are </a:t>
            </a:r>
            <a:r>
              <a:rPr lang="en-US" dirty="0" smtClean="0"/>
              <a:t>presented as the opposite</a:t>
            </a:r>
          </a:p>
          <a:p>
            <a:r>
              <a:rPr lang="en-US" dirty="0" smtClean="0"/>
              <a:t>They are tossed into eternal damnation in vs 41 right beside Satan and his angels; why?</a:t>
            </a:r>
          </a:p>
          <a:p>
            <a:pPr lvl="1"/>
            <a:r>
              <a:rPr lang="en-US" dirty="0" smtClean="0"/>
              <a:t>Vss. 42-43 – They didn’t give Jesus something to eat when He was hungry, water when He was thirsty, etc.</a:t>
            </a:r>
          </a:p>
          <a:p>
            <a:pPr lvl="1"/>
            <a:r>
              <a:rPr lang="en-US" dirty="0" smtClean="0"/>
              <a:t>The wicked question Him about it in vs 44 – “When did we see you in these states and not care for you?”</a:t>
            </a:r>
          </a:p>
          <a:p>
            <a:pPr lvl="1"/>
            <a:r>
              <a:rPr lang="en-US" dirty="0" smtClean="0"/>
              <a:t>Vs 45 – When they didn’t care for those in the body of Christ, they didn’t care for Jesus either</a:t>
            </a:r>
          </a:p>
          <a:p>
            <a:pPr lvl="2"/>
            <a:r>
              <a:rPr lang="en-US" dirty="0" smtClean="0"/>
              <a:t>Are there those in the body of Christ that we consider beneath us because of personality, socio-economic standing, race, political affiliation, or anything else?</a:t>
            </a:r>
          </a:p>
          <a:p>
            <a:r>
              <a:rPr lang="en-US" dirty="0" smtClean="0"/>
              <a:t>Again, how we treat those in the family of God matters to God, and has eternal consequences</a:t>
            </a:r>
            <a:endParaRPr lang="en-US" dirty="0"/>
          </a:p>
        </p:txBody>
      </p:sp>
    </p:spTree>
    <p:extLst>
      <p:ext uri="{BB962C8B-B14F-4D97-AF65-F5344CB8AC3E}">
        <p14:creationId xmlns:p14="http://schemas.microsoft.com/office/powerpoint/2010/main" val="419359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Pulling Them All Together</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Parable 1 – Be prepared for His coming</a:t>
            </a:r>
          </a:p>
          <a:p>
            <a:r>
              <a:rPr lang="en-US" dirty="0" smtClean="0"/>
              <a:t>Parable 2 – Readiness means giving Him a return on His blessings</a:t>
            </a:r>
          </a:p>
          <a:p>
            <a:r>
              <a:rPr lang="en-US" dirty="0" smtClean="0"/>
              <a:t>Scenario 3 – We are to use God’s blessings to help those in the family of God</a:t>
            </a:r>
          </a:p>
          <a:p>
            <a:endParaRPr lang="en-US" dirty="0"/>
          </a:p>
          <a:p>
            <a:r>
              <a:rPr lang="en-US" dirty="0" smtClean="0"/>
              <a:t>Eternal punishment was designed for the Devil and His angels, but we can end up there based on the choices we make while on this Earth</a:t>
            </a:r>
          </a:p>
          <a:p>
            <a:r>
              <a:rPr lang="en-US" dirty="0" smtClean="0"/>
              <a:t>People like to ask, “How could a loving God condemn someone to Hell?”</a:t>
            </a:r>
          </a:p>
          <a:p>
            <a:r>
              <a:rPr lang="en-US" dirty="0" smtClean="0"/>
              <a:t>The real question is, “Why would you choose to spend eternity in punishment </a:t>
            </a:r>
            <a:r>
              <a:rPr lang="en-US" smtClean="0"/>
              <a:t>by disobeying </a:t>
            </a:r>
            <a:r>
              <a:rPr lang="en-US" dirty="0" smtClean="0"/>
              <a:t>God?”</a:t>
            </a:r>
            <a:endParaRPr lang="en-US" dirty="0"/>
          </a:p>
        </p:txBody>
      </p:sp>
    </p:spTree>
    <p:extLst>
      <p:ext uri="{BB962C8B-B14F-4D97-AF65-F5344CB8AC3E}">
        <p14:creationId xmlns:p14="http://schemas.microsoft.com/office/powerpoint/2010/main" val="3793179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26</a:t>
            </a:r>
          </a:p>
        </p:txBody>
      </p:sp>
    </p:spTree>
    <p:extLst>
      <p:ext uri="{BB962C8B-B14F-4D97-AF65-F5344CB8AC3E}">
        <p14:creationId xmlns:p14="http://schemas.microsoft.com/office/powerpoint/2010/main" val="2898027280"/>
      </p:ext>
    </p:extLst>
  </p:cSld>
  <p:clrMapOvr>
    <a:masterClrMapping/>
  </p:clrMapOvr>
  <p:timing>
    <p:tnLst>
      <p:par>
        <p:cTn id="1" dur="indefinite" restart="never" nodeType="tmRoot"/>
      </p:par>
    </p:tn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Final Act (26:1-2)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Matthew starts chapter 26 with “When Jesus had finished all these words”</a:t>
            </a:r>
          </a:p>
          <a:p>
            <a:pPr lvl="1"/>
            <a:r>
              <a:rPr lang="en-US" dirty="0" smtClean="0"/>
              <a:t>This is the 5th and final time Matthew writes this, marking it as the final section of his gospel</a:t>
            </a:r>
          </a:p>
          <a:p>
            <a:pPr lvl="1"/>
            <a:r>
              <a:rPr lang="en-US" dirty="0" smtClean="0"/>
              <a:t>Matthew 7:28, Matthew 11:1, Matthew 13:53, Matthew 19:1, and here</a:t>
            </a:r>
          </a:p>
          <a:p>
            <a:r>
              <a:rPr lang="en-US" dirty="0" smtClean="0"/>
              <a:t>We’re now firmly into the final week of Jesus’s life before His crucifixion</a:t>
            </a:r>
          </a:p>
          <a:p>
            <a:r>
              <a:rPr lang="en-US" dirty="0" smtClean="0"/>
              <a:t>Jesus has been telling His disciples that He had to go to Jerusalem to be killed</a:t>
            </a:r>
          </a:p>
          <a:p>
            <a:r>
              <a:rPr lang="en-US" dirty="0" smtClean="0"/>
              <a:t>In Matthew 26:2, He tells them this truth again, but now He gives them a firm timeline – the Passover is coming in 2 days and then I’ll be handed over to be killed</a:t>
            </a:r>
          </a:p>
        </p:txBody>
      </p:sp>
    </p:spTree>
    <p:extLst>
      <p:ext uri="{BB962C8B-B14F-4D97-AF65-F5344CB8AC3E}">
        <p14:creationId xmlns:p14="http://schemas.microsoft.com/office/powerpoint/2010/main" val="3992997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5</a:t>
            </a:r>
            <a:endParaRPr lang="en-US" sz="4000" dirty="0"/>
          </a:p>
        </p:txBody>
      </p:sp>
    </p:spTree>
    <p:extLst>
      <p:ext uri="{BB962C8B-B14F-4D97-AF65-F5344CB8AC3E}">
        <p14:creationId xmlns:p14="http://schemas.microsoft.com/office/powerpoint/2010/main" val="1854732688"/>
      </p:ext>
    </p:extLst>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Plot to Kill Jesus (26:3-5)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Jesus’s timeline doesn’t quite line up with what the religious leaders were planning, though</a:t>
            </a:r>
          </a:p>
          <a:p>
            <a:r>
              <a:rPr lang="en-US" dirty="0" smtClean="0"/>
              <a:t>Verse 4 says that they did want to arrest Him and kill Him</a:t>
            </a:r>
          </a:p>
          <a:p>
            <a:r>
              <a:rPr lang="en-US" dirty="0" smtClean="0"/>
              <a:t>But verse 5 gives what they were planning</a:t>
            </a:r>
          </a:p>
          <a:p>
            <a:pPr lvl="1"/>
            <a:r>
              <a:rPr lang="en-US" dirty="0" smtClean="0"/>
              <a:t>We’ll arrest and kill Him, but we don’t want to do it during the festival (the Passover)</a:t>
            </a:r>
          </a:p>
          <a:p>
            <a:pPr lvl="1"/>
            <a:r>
              <a:rPr lang="en-US" dirty="0" smtClean="0"/>
              <a:t>They thought doing this during the Passover would start a riot among the people</a:t>
            </a:r>
          </a:p>
          <a:p>
            <a:r>
              <a:rPr lang="en-US" dirty="0" smtClean="0"/>
              <a:t>Jesus says it’ll be during the Passover; the religious leaders want it to happen after the Passover</a:t>
            </a:r>
          </a:p>
          <a:p>
            <a:r>
              <a:rPr lang="en-US" dirty="0" smtClean="0"/>
              <a:t>This shows us that Jesus is in control of the events surrounding His death, as His timeline is the one that happens</a:t>
            </a:r>
          </a:p>
        </p:txBody>
      </p:sp>
    </p:spTree>
    <p:extLst>
      <p:ext uri="{BB962C8B-B14F-4D97-AF65-F5344CB8AC3E}">
        <p14:creationId xmlns:p14="http://schemas.microsoft.com/office/powerpoint/2010/main" val="260933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Anointed (26:6-13)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While Jesus is in Bethany at the home of Simon the Leper, a woman comes in and pours a very expensive jar of perfume on Jesus’s head</a:t>
            </a:r>
          </a:p>
          <a:p>
            <a:r>
              <a:rPr lang="en-US" dirty="0" smtClean="0"/>
              <a:t>“The waste!” the disciples scream (John 12:4 – it was Judas Iscariot)</a:t>
            </a:r>
          </a:p>
          <a:p>
            <a:pPr lvl="1"/>
            <a:r>
              <a:rPr lang="en-US" dirty="0" smtClean="0"/>
              <a:t>“We could have sold it and given the money to the poor”</a:t>
            </a:r>
          </a:p>
          <a:p>
            <a:pPr lvl="1"/>
            <a:r>
              <a:rPr lang="en-US" dirty="0" smtClean="0"/>
              <a:t>Estimates are that the perfume probably cost around 1 year’s wages</a:t>
            </a:r>
          </a:p>
          <a:p>
            <a:pPr lvl="1"/>
            <a:r>
              <a:rPr lang="en-US" dirty="0" smtClean="0"/>
              <a:t>Not a small amount of money!</a:t>
            </a:r>
          </a:p>
          <a:p>
            <a:r>
              <a:rPr lang="en-US" dirty="0" smtClean="0"/>
              <a:t>Jesus responds to them by saying, “You’ll always have the poor, but not me. She has prepared me for burial. Wherever the gospel is preached, her act here will be told along with it.”</a:t>
            </a:r>
          </a:p>
          <a:p>
            <a:r>
              <a:rPr lang="en-US" dirty="0" smtClean="0"/>
              <a:t>Matthew records that so her act is indeed remembered for all of time!</a:t>
            </a:r>
          </a:p>
          <a:p>
            <a:r>
              <a:rPr lang="en-US" dirty="0" smtClean="0"/>
              <a:t>John 12 records this as being Mary, the sister of Lazarus</a:t>
            </a:r>
          </a:p>
        </p:txBody>
      </p:sp>
    </p:spTree>
    <p:extLst>
      <p:ext uri="{BB962C8B-B14F-4D97-AF65-F5344CB8AC3E}">
        <p14:creationId xmlns:p14="http://schemas.microsoft.com/office/powerpoint/2010/main" val="323194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Anointed (26:6-13)</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Two scenarios</a:t>
            </a:r>
          </a:p>
          <a:p>
            <a:pPr lvl="1"/>
            <a:r>
              <a:rPr lang="en-US" dirty="0" smtClean="0"/>
              <a:t>The woman did this because she had the opportunity; or</a:t>
            </a:r>
          </a:p>
          <a:p>
            <a:pPr lvl="1"/>
            <a:r>
              <a:rPr lang="en-US" dirty="0" smtClean="0"/>
              <a:t>She listened to Jesus and knew He was about to be killed, so did this out of her faith in Him</a:t>
            </a:r>
          </a:p>
          <a:p>
            <a:r>
              <a:rPr lang="en-US" dirty="0" smtClean="0"/>
              <a:t>One thing to remember – they didn’t bathe every day like we do</a:t>
            </a:r>
          </a:p>
          <a:p>
            <a:r>
              <a:rPr lang="en-US" dirty="0" smtClean="0"/>
              <a:t>They got pretty ripe after days and days of work with no bath</a:t>
            </a:r>
          </a:p>
          <a:p>
            <a:r>
              <a:rPr lang="en-US" dirty="0" smtClean="0"/>
              <a:t>They used perfume to keep from smelling as bad</a:t>
            </a:r>
          </a:p>
          <a:p>
            <a:pPr lvl="1"/>
            <a:r>
              <a:rPr lang="en-US" dirty="0" smtClean="0"/>
              <a:t>The smell of the perfume would remain on Jesus through the crucifixion (probably)</a:t>
            </a:r>
          </a:p>
        </p:txBody>
      </p:sp>
    </p:spTree>
    <p:extLst>
      <p:ext uri="{BB962C8B-B14F-4D97-AF65-F5344CB8AC3E}">
        <p14:creationId xmlns:p14="http://schemas.microsoft.com/office/powerpoint/2010/main" val="52703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Judas’s Bargain (26:14-16)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After this, Judas went to the chief priests and asked, “What will you pay me to betray Jesus?”</a:t>
            </a:r>
          </a:p>
          <a:p>
            <a:r>
              <a:rPr lang="en-US" dirty="0" smtClean="0"/>
              <a:t>They settled on 30 shekels of silver</a:t>
            </a:r>
          </a:p>
          <a:p>
            <a:pPr lvl="1"/>
            <a:r>
              <a:rPr lang="en-US" dirty="0" smtClean="0"/>
              <a:t>A shekel is roughly half an ounce</a:t>
            </a:r>
          </a:p>
          <a:p>
            <a:pPr lvl="1"/>
            <a:r>
              <a:rPr lang="en-US" dirty="0" smtClean="0"/>
              <a:t>So, this would have been about 15 ounces of silver</a:t>
            </a:r>
          </a:p>
          <a:p>
            <a:pPr lvl="1"/>
            <a:r>
              <a:rPr lang="en-US" dirty="0" smtClean="0"/>
              <a:t>That’s worth about $500 today</a:t>
            </a:r>
          </a:p>
          <a:p>
            <a:r>
              <a:rPr lang="en-US" dirty="0" smtClean="0"/>
              <a:t>Judas then looked for an opportunity to betray Jesus to them</a:t>
            </a:r>
          </a:p>
          <a:p>
            <a:endParaRPr lang="en-US" dirty="0"/>
          </a:p>
          <a:p>
            <a:endParaRPr lang="en-US" dirty="0" smtClean="0"/>
          </a:p>
        </p:txBody>
      </p:sp>
    </p:spTree>
    <p:extLst>
      <p:ext uri="{BB962C8B-B14F-4D97-AF65-F5344CB8AC3E}">
        <p14:creationId xmlns:p14="http://schemas.microsoft.com/office/powerpoint/2010/main" val="1891332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How Much Is Jesus Worth? (26:6-16)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We have a unique opportunity here within 10 verses to see the value at least 2 people put on Jesus</a:t>
            </a:r>
          </a:p>
          <a:p>
            <a:pPr lvl="1"/>
            <a:r>
              <a:rPr lang="en-US" dirty="0" smtClean="0"/>
              <a:t>Mary used a vial of perfume worth around 360 denarii to anoint Jesus</a:t>
            </a:r>
          </a:p>
          <a:p>
            <a:pPr lvl="2"/>
            <a:r>
              <a:rPr lang="en-US" dirty="0"/>
              <a:t>A shekel = 4 </a:t>
            </a:r>
            <a:r>
              <a:rPr lang="en-US" dirty="0" smtClean="0"/>
              <a:t>denarii</a:t>
            </a:r>
          </a:p>
          <a:p>
            <a:pPr lvl="1"/>
            <a:r>
              <a:rPr lang="en-US" dirty="0" smtClean="0"/>
              <a:t>Judas betrays Jesus for 15 shekels of silver</a:t>
            </a:r>
          </a:p>
          <a:p>
            <a:r>
              <a:rPr lang="en-US" dirty="0" smtClean="0"/>
              <a:t>Mary used 90 shekels of perfume to anoint Jesus but Judas betrayed him for 15 shekels</a:t>
            </a:r>
          </a:p>
          <a:p>
            <a:pPr lvl="1"/>
            <a:r>
              <a:rPr lang="en-US" dirty="0" smtClean="0"/>
              <a:t>90 shekels is about $3,000</a:t>
            </a:r>
          </a:p>
          <a:p>
            <a:pPr lvl="1"/>
            <a:r>
              <a:rPr lang="en-US" dirty="0" smtClean="0"/>
              <a:t>15 shekels is about $500</a:t>
            </a:r>
          </a:p>
          <a:p>
            <a:pPr lvl="1"/>
            <a:r>
              <a:rPr lang="en-US" dirty="0" smtClean="0"/>
              <a:t>Neither sounds like a lot in terms of money today, so think in terms of today</a:t>
            </a:r>
          </a:p>
          <a:p>
            <a:pPr lvl="1"/>
            <a:r>
              <a:rPr lang="en-US" dirty="0" smtClean="0"/>
              <a:t>Most people would say that $50,000 is a lot of money to get paid in 1 year</a:t>
            </a:r>
          </a:p>
          <a:p>
            <a:pPr lvl="1"/>
            <a:r>
              <a:rPr lang="en-US" dirty="0" smtClean="0"/>
              <a:t>Let’s call that the value of the perfume; that means Judas betrayed Jesus for about 1/6 of that, or $8,333</a:t>
            </a:r>
          </a:p>
        </p:txBody>
      </p:sp>
    </p:spTree>
    <p:extLst>
      <p:ext uri="{BB962C8B-B14F-4D97-AF65-F5344CB8AC3E}">
        <p14:creationId xmlns:p14="http://schemas.microsoft.com/office/powerpoint/2010/main" val="85818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How Much Is Jesus Worth to You?</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Many Christians are really only asking, “Jesus, what will you give me if I follow you?”</a:t>
            </a:r>
          </a:p>
          <a:p>
            <a:pPr lvl="1"/>
            <a:r>
              <a:rPr lang="en-US" dirty="0" smtClean="0"/>
              <a:t>There’s a mentality about their faith that shows it is a “me” based faith</a:t>
            </a:r>
          </a:p>
          <a:p>
            <a:pPr lvl="1"/>
            <a:r>
              <a:rPr lang="en-US" dirty="0" smtClean="0"/>
              <a:t>This is what the “prosperity gospel” is grounded in</a:t>
            </a:r>
          </a:p>
          <a:p>
            <a:pPr lvl="1"/>
            <a:r>
              <a:rPr lang="en-US" dirty="0" smtClean="0"/>
              <a:t>This thinking shows that people think God should be working for them</a:t>
            </a:r>
          </a:p>
          <a:p>
            <a:pPr lvl="1"/>
            <a:r>
              <a:rPr lang="en-US" dirty="0" smtClean="0"/>
              <a:t>This is the way Judas thought – “I’ll follow Jesus for what I can get from Him, but if the price is right, I’ll give Him up.”</a:t>
            </a:r>
          </a:p>
          <a:p>
            <a:r>
              <a:rPr lang="en-US" dirty="0" smtClean="0"/>
              <a:t>As for the woman (Mary), and other Christians, their question is, “Jesus, how much can I give you?”</a:t>
            </a:r>
          </a:p>
          <a:p>
            <a:pPr lvl="1"/>
            <a:r>
              <a:rPr lang="en-US" dirty="0" smtClean="0"/>
              <a:t>Nothing is too costly or extravagant</a:t>
            </a:r>
          </a:p>
          <a:p>
            <a:pPr lvl="1"/>
            <a:r>
              <a:rPr lang="en-US" dirty="0" smtClean="0"/>
              <a:t>1 year’s wages wasn’t too much – it was worth it to her to honor Jesus</a:t>
            </a:r>
          </a:p>
          <a:p>
            <a:pPr lvl="1"/>
            <a:r>
              <a:rPr lang="en-US" dirty="0" smtClean="0"/>
              <a:t>He doesn’t want what we don’t have, but He expects to give what we </a:t>
            </a:r>
            <a:r>
              <a:rPr lang="en-US" smtClean="0"/>
              <a:t>do have</a:t>
            </a:r>
            <a:endParaRPr lang="en-US" dirty="0" smtClean="0"/>
          </a:p>
          <a:p>
            <a:endParaRPr lang="en-US" dirty="0" smtClean="0"/>
          </a:p>
        </p:txBody>
      </p:sp>
    </p:spTree>
    <p:extLst>
      <p:ext uri="{BB962C8B-B14F-4D97-AF65-F5344CB8AC3E}">
        <p14:creationId xmlns:p14="http://schemas.microsoft.com/office/powerpoint/2010/main" val="110251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Lord’s Supper (26:17-29)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When the Passover arrived, His disciples ask Jesus where He wants to prepare for the feast</a:t>
            </a:r>
          </a:p>
          <a:p>
            <a:pPr lvl="1"/>
            <a:r>
              <a:rPr lang="en-US" dirty="0" smtClean="0"/>
              <a:t>He gives them very clear instructions, and everything He tells them happens</a:t>
            </a:r>
          </a:p>
          <a:p>
            <a:r>
              <a:rPr lang="en-US" dirty="0" smtClean="0"/>
              <a:t>Even in this, Jesus shows His sovereignty over what’s going on in this final day of His pre-death life</a:t>
            </a:r>
          </a:p>
          <a:p>
            <a:r>
              <a:rPr lang="en-US" dirty="0" smtClean="0"/>
              <a:t>The real Passover Lamb is set to be offered</a:t>
            </a:r>
          </a:p>
          <a:p>
            <a:pPr lvl="1"/>
            <a:r>
              <a:rPr lang="en-US" dirty="0" smtClean="0"/>
              <a:t>Vs. 18 – “My time is near”</a:t>
            </a:r>
          </a:p>
          <a:p>
            <a:r>
              <a:rPr lang="en-US" dirty="0" smtClean="0"/>
              <a:t>Remember that the Passover is a time of celebration in God’s saving the people of Israel from Egyptian slavery</a:t>
            </a:r>
          </a:p>
          <a:p>
            <a:r>
              <a:rPr lang="en-US" dirty="0" smtClean="0"/>
              <a:t>While eating this meal, though, Jesus says, “One of you will betray Me.”</a:t>
            </a:r>
          </a:p>
          <a:p>
            <a:r>
              <a:rPr lang="en-US" dirty="0" smtClean="0"/>
              <a:t>They were all grieved by it and asked, “It’s not me, is it?”</a:t>
            </a:r>
          </a:p>
        </p:txBody>
      </p:sp>
    </p:spTree>
    <p:extLst>
      <p:ext uri="{BB962C8B-B14F-4D97-AF65-F5344CB8AC3E}">
        <p14:creationId xmlns:p14="http://schemas.microsoft.com/office/powerpoint/2010/main" val="400881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Lord’s Supper (26:17-29)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Of course, their asking, “It’s not me, is it?” was their way of saying, “I wouldn’t do that!”</a:t>
            </a:r>
          </a:p>
          <a:p>
            <a:r>
              <a:rPr lang="en-US" dirty="0" smtClean="0"/>
              <a:t>So Jesus clears it up for them, and points the finger at Judas</a:t>
            </a:r>
          </a:p>
          <a:p>
            <a:pPr lvl="1"/>
            <a:r>
              <a:rPr lang="en-US" dirty="0" smtClean="0"/>
              <a:t>Judas says, “It’s not me, is it?”</a:t>
            </a:r>
          </a:p>
          <a:p>
            <a:pPr lvl="1"/>
            <a:r>
              <a:rPr lang="en-US" dirty="0" smtClean="0"/>
              <a:t>Jesus responds with, “You have said it yourself.”</a:t>
            </a:r>
          </a:p>
          <a:p>
            <a:r>
              <a:rPr lang="en-US" dirty="0" smtClean="0"/>
              <a:t>Again, we get very clear confirmation that Jesus knows exactly what’s happening around Him</a:t>
            </a:r>
          </a:p>
          <a:p>
            <a:pPr lvl="1"/>
            <a:r>
              <a:rPr lang="en-US" dirty="0" smtClean="0"/>
              <a:t>This is God’s plan, not some unforeseen mistake because humans have free will</a:t>
            </a:r>
          </a:p>
          <a:p>
            <a:pPr lvl="1"/>
            <a:r>
              <a:rPr lang="en-US" dirty="0" smtClean="0"/>
              <a:t>God knew!</a:t>
            </a:r>
          </a:p>
          <a:p>
            <a:r>
              <a:rPr lang="en-US" dirty="0" smtClean="0"/>
              <a:t>Even in the midst of His saying He’s going to be betrayed, He pronounces woe upon Judas, trying to break through to him</a:t>
            </a:r>
          </a:p>
          <a:p>
            <a:pPr lvl="1"/>
            <a:r>
              <a:rPr lang="en-US" dirty="0" smtClean="0"/>
              <a:t>Judas’s heart is set on betrayal and that 30 shekels of silver</a:t>
            </a:r>
          </a:p>
        </p:txBody>
      </p:sp>
    </p:spTree>
    <p:extLst>
      <p:ext uri="{BB962C8B-B14F-4D97-AF65-F5344CB8AC3E}">
        <p14:creationId xmlns:p14="http://schemas.microsoft.com/office/powerpoint/2010/main" val="404527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Lord’s Supper (26:17-29)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With the betrayal of Jesus as a backdrop, He prepares a memorial for Himself using the food of the Passover</a:t>
            </a:r>
          </a:p>
          <a:p>
            <a:pPr lvl="1"/>
            <a:r>
              <a:rPr lang="en-US" dirty="0" smtClean="0"/>
              <a:t>He takes the bread (we know it would be unleavened) and gives thanks for it, then tells His disciples to eat of it, for it is His body</a:t>
            </a:r>
          </a:p>
          <a:p>
            <a:pPr lvl="1"/>
            <a:r>
              <a:rPr lang="en-US" dirty="0" smtClean="0"/>
              <a:t>Then He takes grape juice (not wine – there’s leaven in wine) and blesses it, then has them share that, too, as it is “My blood of the covenant, which is being poured our for many for forgiveness of sins”</a:t>
            </a:r>
          </a:p>
          <a:p>
            <a:pPr lvl="1"/>
            <a:r>
              <a:rPr lang="en-US" dirty="0" smtClean="0"/>
              <a:t>He has clearly shown that He is now the sacrifice to be used in the New Covenant about to be established</a:t>
            </a:r>
          </a:p>
          <a:p>
            <a:r>
              <a:rPr lang="en-US" dirty="0" smtClean="0"/>
              <a:t>Verse 29 always causes a lot of consternation among people – What is Jesus talking about?</a:t>
            </a:r>
          </a:p>
          <a:p>
            <a:pPr lvl="1"/>
            <a:r>
              <a:rPr lang="en-US" dirty="0" smtClean="0"/>
              <a:t>It shows that Jesus knew even before His death that He was going to rise</a:t>
            </a:r>
          </a:p>
          <a:p>
            <a:pPr lvl="1"/>
            <a:r>
              <a:rPr lang="en-US" dirty="0" smtClean="0"/>
              <a:t>He would enjoy drinking the cup with them in His Father’s kingdom</a:t>
            </a:r>
          </a:p>
          <a:p>
            <a:pPr lvl="1"/>
            <a:endParaRPr lang="en-US" dirty="0" smtClean="0"/>
          </a:p>
        </p:txBody>
      </p:sp>
    </p:spTree>
    <p:extLst>
      <p:ext uri="{BB962C8B-B14F-4D97-AF65-F5344CB8AC3E}">
        <p14:creationId xmlns:p14="http://schemas.microsoft.com/office/powerpoint/2010/main" val="1981974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Lord’s Supper (26:17-29)</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Is that some time in the future? A spiritual feast in Heaven?</a:t>
            </a:r>
          </a:p>
          <a:p>
            <a:pPr lvl="1"/>
            <a:r>
              <a:rPr lang="en-US" dirty="0" smtClean="0"/>
              <a:t>The bulk of the NT written on the subject is clear that Jesus isn’t even going to touch the ground when He returns</a:t>
            </a:r>
          </a:p>
          <a:p>
            <a:pPr lvl="1"/>
            <a:r>
              <a:rPr lang="en-US" dirty="0" smtClean="0"/>
              <a:t>There won’t be time for a memorial feast at that point</a:t>
            </a:r>
          </a:p>
          <a:p>
            <a:pPr lvl="1"/>
            <a:r>
              <a:rPr lang="en-US" dirty="0" smtClean="0"/>
              <a:t>Could be in Heaven after all is said and done, I guess</a:t>
            </a:r>
          </a:p>
          <a:p>
            <a:r>
              <a:rPr lang="en-US" dirty="0" smtClean="0"/>
              <a:t>Personally, I think the answer is a little simpler than that</a:t>
            </a:r>
          </a:p>
          <a:p>
            <a:pPr lvl="1"/>
            <a:r>
              <a:rPr lang="en-US" dirty="0" smtClean="0"/>
              <a:t>Jesus was risen for 40 days before He ascended to Heaven</a:t>
            </a:r>
          </a:p>
          <a:p>
            <a:pPr lvl="1"/>
            <a:r>
              <a:rPr lang="en-US" dirty="0" smtClean="0"/>
              <a:t>The New Covenant began when Jesus died on the cross (the sacrifice this memorial is to memorialize)</a:t>
            </a:r>
          </a:p>
          <a:p>
            <a:pPr lvl="1"/>
            <a:r>
              <a:rPr lang="en-US" dirty="0" smtClean="0"/>
              <a:t>Could He not have done this before He ascended into Heaven?</a:t>
            </a:r>
          </a:p>
          <a:p>
            <a:pPr lvl="1"/>
            <a:r>
              <a:rPr lang="en-US" dirty="0" smtClean="0"/>
              <a:t>The Church may not have started until the Day of Pentecost, but that doesn’t mean they weren’t keeping the memorial before then</a:t>
            </a:r>
          </a:p>
          <a:p>
            <a:pPr lvl="1"/>
            <a:endParaRPr lang="en-US" dirty="0" smtClean="0"/>
          </a:p>
        </p:txBody>
      </p:sp>
    </p:spTree>
    <p:extLst>
      <p:ext uri="{BB962C8B-B14F-4D97-AF65-F5344CB8AC3E}">
        <p14:creationId xmlns:p14="http://schemas.microsoft.com/office/powerpoint/2010/main" val="1828233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Beatitudes (Matthew 5:1-12)</a:t>
            </a:r>
            <a:endParaRPr lang="en-US" dirty="0"/>
          </a:p>
        </p:txBody>
      </p:sp>
      <p:sp>
        <p:nvSpPr>
          <p:cNvPr id="14" name="Content Placeholder 13"/>
          <p:cNvSpPr>
            <a:spLocks noGrp="1"/>
          </p:cNvSpPr>
          <p:nvPr>
            <p:ph idx="1"/>
          </p:nvPr>
        </p:nvSpPr>
        <p:spPr/>
        <p:txBody>
          <a:bodyPr>
            <a:normAutofit/>
          </a:bodyPr>
          <a:lstStyle/>
          <a:p>
            <a:r>
              <a:rPr lang="en-US" sz="3200" dirty="0"/>
              <a:t>The word “beatitudes” comes from the Latin </a:t>
            </a:r>
            <a:r>
              <a:rPr lang="en-US" sz="3200" i="1" dirty="0" err="1"/>
              <a:t>beatus</a:t>
            </a:r>
            <a:r>
              <a:rPr lang="en-US" sz="3200" dirty="0"/>
              <a:t> meaning “blessed”</a:t>
            </a:r>
          </a:p>
          <a:p>
            <a:pPr lvl="1"/>
            <a:r>
              <a:rPr lang="en-US" sz="2800" dirty="0"/>
              <a:t>Called this because Jesus gives a series of “Blessed are …”</a:t>
            </a:r>
          </a:p>
          <a:p>
            <a:endParaRPr lang="en-US" sz="3200" dirty="0"/>
          </a:p>
          <a:p>
            <a:r>
              <a:rPr lang="en-US" sz="3200" dirty="0"/>
              <a:t>The Greek term means “happy” or “fortunate”</a:t>
            </a:r>
          </a:p>
          <a:p>
            <a:pPr lvl="1"/>
            <a:endParaRPr lang="en-US" sz="2800" dirty="0"/>
          </a:p>
          <a:p>
            <a:r>
              <a:rPr lang="en-US" sz="3200" dirty="0"/>
              <a:t>Jesus presents a list of blessings and responsibilities of being a disciple of Christ</a:t>
            </a:r>
          </a:p>
          <a:p>
            <a:pPr lvl="1"/>
            <a:r>
              <a:rPr lang="en-US" sz="2800" dirty="0"/>
              <a:t>Explains the worth of turning your life over to God</a:t>
            </a:r>
          </a:p>
        </p:txBody>
      </p:sp>
    </p:spTree>
    <p:extLst>
      <p:ext uri="{BB962C8B-B14F-4D97-AF65-F5344CB8AC3E}">
        <p14:creationId xmlns:p14="http://schemas.microsoft.com/office/powerpoint/2010/main" val="281221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Predicting Peter’s Denial (26:30-35)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After the feast, they head out to the Mount of Olives and the Garden of Gethsemane</a:t>
            </a:r>
          </a:p>
          <a:p>
            <a:r>
              <a:rPr lang="en-US" dirty="0" smtClean="0"/>
              <a:t>There, Jesus tells them they are all going to abandon Him that night because He was going to be betrayed</a:t>
            </a:r>
          </a:p>
          <a:p>
            <a:pPr lvl="1"/>
            <a:r>
              <a:rPr lang="en-US" dirty="0" smtClean="0"/>
              <a:t>Quotes Zechariah 13:7</a:t>
            </a:r>
          </a:p>
          <a:p>
            <a:r>
              <a:rPr lang="en-US" dirty="0" smtClean="0"/>
              <a:t>Once He’s been raised from the dead, He’ll meet them in Galilee</a:t>
            </a:r>
          </a:p>
          <a:p>
            <a:r>
              <a:rPr lang="en-US" dirty="0" smtClean="0"/>
              <a:t>Peter (being Peter) says, “Not me! I’m never going to abandon you!”</a:t>
            </a:r>
          </a:p>
          <a:p>
            <a:r>
              <a:rPr lang="en-US" dirty="0" smtClean="0"/>
              <a:t>Jesus says, “Before the rooster crows, you’re going to deny me 3 times”</a:t>
            </a:r>
          </a:p>
          <a:p>
            <a:r>
              <a:rPr lang="en-US" dirty="0" smtClean="0"/>
              <a:t>Peter (being Peter) says, “I won’t, even if that means my death!”</a:t>
            </a:r>
          </a:p>
        </p:txBody>
      </p:sp>
    </p:spTree>
    <p:extLst>
      <p:ext uri="{BB962C8B-B14F-4D97-AF65-F5344CB8AC3E}">
        <p14:creationId xmlns:p14="http://schemas.microsoft.com/office/powerpoint/2010/main" val="304239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Praying in the Garden (26:36-46)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tells most of His disciples to stay in one spot while He prays</a:t>
            </a:r>
          </a:p>
          <a:p>
            <a:r>
              <a:rPr lang="en-US" dirty="0" smtClean="0"/>
              <a:t>Takes Peter, James, and John a little farther on, though</a:t>
            </a:r>
          </a:p>
          <a:p>
            <a:r>
              <a:rPr lang="en-US" dirty="0" smtClean="0"/>
              <a:t>Tells them, “I’m grieved to the point of death. Stay here and keep watch with Me”</a:t>
            </a:r>
          </a:p>
          <a:p>
            <a:r>
              <a:rPr lang="en-US" dirty="0" smtClean="0"/>
              <a:t>Then He separates from them and goes to pray</a:t>
            </a:r>
          </a:p>
          <a:p>
            <a:pPr lvl="1"/>
            <a:r>
              <a:rPr lang="en-US" dirty="0" smtClean="0"/>
              <a:t>He is distressed and anguished; He’s troubled by what’s about to happen</a:t>
            </a:r>
          </a:p>
          <a:p>
            <a:pPr lvl="1"/>
            <a:r>
              <a:rPr lang="en-US" dirty="0" smtClean="0"/>
              <a:t>The humanity of Jesus is on full display in this section</a:t>
            </a:r>
          </a:p>
          <a:p>
            <a:pPr lvl="1"/>
            <a:r>
              <a:rPr lang="en-US" dirty="0" smtClean="0"/>
              <a:t>Jesus knows He needs the Father now more than ever, and so He prays</a:t>
            </a:r>
          </a:p>
          <a:p>
            <a:r>
              <a:rPr lang="en-US" dirty="0" smtClean="0"/>
              <a:t>We’re not told everything Jesus prays, but we’re told the most important part – “Father, if possible, let this cup pass from me; but not my will but Your will be done”</a:t>
            </a:r>
          </a:p>
        </p:txBody>
      </p:sp>
    </p:spTree>
    <p:extLst>
      <p:ext uri="{BB962C8B-B14F-4D97-AF65-F5344CB8AC3E}">
        <p14:creationId xmlns:p14="http://schemas.microsoft.com/office/powerpoint/2010/main" val="373084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Praying in the Garden (26:36-46)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is experiencing the conflict of the flesh and the spirit that Paul talks about in Romans 7 and 8</a:t>
            </a:r>
          </a:p>
          <a:p>
            <a:r>
              <a:rPr lang="en-US" dirty="0" smtClean="0"/>
              <a:t>Jesus goes back to see His disciples sleeping</a:t>
            </a:r>
          </a:p>
          <a:p>
            <a:pPr lvl="1"/>
            <a:r>
              <a:rPr lang="en-US" dirty="0" smtClean="0"/>
              <a:t>The problem is that Jesus has just told them their spiritual lives are on the line – they’re all going to abandon Him</a:t>
            </a:r>
          </a:p>
          <a:p>
            <a:pPr lvl="1"/>
            <a:r>
              <a:rPr lang="en-US" dirty="0" smtClean="0"/>
              <a:t>They should be praying, not sleeping, even if it is well into the early morning hours</a:t>
            </a:r>
          </a:p>
          <a:p>
            <a:r>
              <a:rPr lang="en-US" dirty="0" smtClean="0"/>
              <a:t>Jesus tells them they should be praying, and then goes off again by Himself to pray more</a:t>
            </a:r>
          </a:p>
          <a:p>
            <a:pPr lvl="1"/>
            <a:r>
              <a:rPr lang="en-US" dirty="0" smtClean="0"/>
              <a:t>He prays the same prayer as before, then comes back and finds them sleeping again</a:t>
            </a:r>
          </a:p>
          <a:p>
            <a:pPr lvl="1"/>
            <a:r>
              <a:rPr lang="en-US" dirty="0" smtClean="0"/>
              <a:t>Leaves them there and goes off to pray the third time; returns to them and rouses them, then says, “It’s show time!”</a:t>
            </a:r>
          </a:p>
        </p:txBody>
      </p:sp>
    </p:spTree>
    <p:extLst>
      <p:ext uri="{BB962C8B-B14F-4D97-AF65-F5344CB8AC3E}">
        <p14:creationId xmlns:p14="http://schemas.microsoft.com/office/powerpoint/2010/main" val="224872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Betrayal (26:47-55)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Judas arrives with his soldiers and crowd of others carrying swords and clubs from the chief priests and elders</a:t>
            </a:r>
          </a:p>
          <a:p>
            <a:r>
              <a:rPr lang="en-US" dirty="0" smtClean="0"/>
              <a:t>They were waiting for him to kiss the one that was Jesus, and Judas makes haste to do it</a:t>
            </a:r>
          </a:p>
          <a:p>
            <a:r>
              <a:rPr lang="en-US" dirty="0" smtClean="0"/>
              <a:t>He greets Jesus by saying, “Greetings, Rabbi!” and then kissing Him on the cheek</a:t>
            </a:r>
          </a:p>
          <a:p>
            <a:pPr lvl="1"/>
            <a:r>
              <a:rPr lang="en-US" dirty="0" smtClean="0"/>
              <a:t>This was a very customary way to greet someone in the Middle East, and is still done in many places even today</a:t>
            </a:r>
          </a:p>
          <a:p>
            <a:r>
              <a:rPr lang="en-US" dirty="0" smtClean="0"/>
              <a:t>Even in his betrayal, Judas is driving a dagger home – pretending like its just another day traveling with Jesus</a:t>
            </a:r>
          </a:p>
          <a:p>
            <a:r>
              <a:rPr lang="en-US" dirty="0" smtClean="0"/>
              <a:t>Jesus simply responds by saying, “Friend, do what you’re here for”</a:t>
            </a:r>
          </a:p>
          <a:p>
            <a:pPr lvl="1"/>
            <a:r>
              <a:rPr lang="en-US" dirty="0" smtClean="0"/>
              <a:t>“Friend” is translated from the Greek word for “companion, comrade”</a:t>
            </a:r>
          </a:p>
        </p:txBody>
      </p:sp>
    </p:spTree>
    <p:extLst>
      <p:ext uri="{BB962C8B-B14F-4D97-AF65-F5344CB8AC3E}">
        <p14:creationId xmlns:p14="http://schemas.microsoft.com/office/powerpoint/2010/main" val="285691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Betrayal (26:47-55)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So, Jesus even continues to play the charade that Judas started of things being “normal”</a:t>
            </a:r>
          </a:p>
          <a:p>
            <a:r>
              <a:rPr lang="en-US" dirty="0" smtClean="0"/>
              <a:t>They seize Jesus to arrest Him</a:t>
            </a:r>
          </a:p>
          <a:p>
            <a:r>
              <a:rPr lang="en-US" dirty="0" smtClean="0"/>
              <a:t>One of His disciples pulls a sword and aims to take the head off the slave of the high priest</a:t>
            </a:r>
          </a:p>
          <a:p>
            <a:pPr lvl="1"/>
            <a:r>
              <a:rPr lang="en-US" dirty="0" smtClean="0"/>
              <a:t>He seems to have ducked away from it and lost his ear in the process</a:t>
            </a:r>
          </a:p>
          <a:p>
            <a:pPr lvl="1"/>
            <a:r>
              <a:rPr lang="en-US" dirty="0" smtClean="0"/>
              <a:t>John 18:10 tells us the disciple who did this was Peter</a:t>
            </a:r>
          </a:p>
          <a:p>
            <a:r>
              <a:rPr lang="en-US" dirty="0" smtClean="0"/>
              <a:t>Jesus stops him from fighting – “Those who take up the sword will perish by the sword”</a:t>
            </a:r>
          </a:p>
          <a:p>
            <a:r>
              <a:rPr lang="en-US" dirty="0" smtClean="0"/>
              <a:t>Tells them He could call down more than 12 legions (72,000) angels</a:t>
            </a:r>
          </a:p>
          <a:p>
            <a:pPr lvl="1"/>
            <a:r>
              <a:rPr lang="en-US" dirty="0" smtClean="0"/>
              <a:t>In other words, He doesn’t need Peter to defend Him</a:t>
            </a:r>
          </a:p>
          <a:p>
            <a:endParaRPr lang="en-US" dirty="0" smtClean="0"/>
          </a:p>
        </p:txBody>
      </p:sp>
    </p:spTree>
    <p:extLst>
      <p:ext uri="{BB962C8B-B14F-4D97-AF65-F5344CB8AC3E}">
        <p14:creationId xmlns:p14="http://schemas.microsoft.com/office/powerpoint/2010/main" val="53162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Betrayal (26:47-55)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Then states that this is all happening exactly as God has planned</a:t>
            </a:r>
          </a:p>
          <a:p>
            <a:r>
              <a:rPr lang="en-US" dirty="0" smtClean="0"/>
              <a:t>Jesus then points out that they could have arrested Him at any time they wanted, as He’s been teaching in the Temple all week</a:t>
            </a:r>
          </a:p>
          <a:p>
            <a:pPr lvl="1"/>
            <a:r>
              <a:rPr lang="en-US" dirty="0" smtClean="0"/>
              <a:t>“Why did you come in the middle of the night like I’m some common criminal, armed with swords and clubs expecting a fight?”</a:t>
            </a:r>
          </a:p>
          <a:p>
            <a:r>
              <a:rPr lang="en-US" dirty="0" smtClean="0"/>
              <a:t>All of this shows that God is in control – things are going exactly as He has planned</a:t>
            </a:r>
          </a:p>
          <a:p>
            <a:r>
              <a:rPr lang="en-US" dirty="0" smtClean="0"/>
              <a:t>This section ends with the declaration that all the disciples left Him and fled once He was arrested</a:t>
            </a:r>
          </a:p>
          <a:p>
            <a:endParaRPr lang="en-US" dirty="0" smtClean="0"/>
          </a:p>
        </p:txBody>
      </p:sp>
    </p:spTree>
    <p:extLst>
      <p:ext uri="{BB962C8B-B14F-4D97-AF65-F5344CB8AC3E}">
        <p14:creationId xmlns:p14="http://schemas.microsoft.com/office/powerpoint/2010/main" val="219953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Tried Before Caiaphas (26:57-68)</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They take Jesus to Caiaphas, the high priest; the high priests and scribes are all gathered there as well</a:t>
            </a:r>
          </a:p>
          <a:p>
            <a:pPr lvl="1"/>
            <a:r>
              <a:rPr lang="en-US" dirty="0" smtClean="0"/>
              <a:t>Clearly, they knew they’d be needed for Jesus’s “trial”</a:t>
            </a:r>
          </a:p>
          <a:p>
            <a:r>
              <a:rPr lang="en-US" dirty="0" smtClean="0"/>
              <a:t>The Sanhedrin tried to obtain false testimony about Jesus so they could have reason to kill Him</a:t>
            </a:r>
          </a:p>
          <a:p>
            <a:pPr lvl="1"/>
            <a:r>
              <a:rPr lang="en-US" dirty="0" smtClean="0"/>
              <a:t>They haven’t gathered together to find out the truth about Jesus</a:t>
            </a:r>
          </a:p>
          <a:p>
            <a:pPr lvl="1"/>
            <a:r>
              <a:rPr lang="en-US" dirty="0" smtClean="0"/>
              <a:t>They are looking for a reason to reject and kill Him, even going to the point of taking clearly false testimony to give them a reason</a:t>
            </a:r>
          </a:p>
          <a:p>
            <a:r>
              <a:rPr lang="en-US" dirty="0" smtClean="0"/>
              <a:t>Someone finally comes forward and says, “He said He’d destroy the Temple and rebuild it in 3 days”</a:t>
            </a:r>
          </a:p>
          <a:p>
            <a:pPr lvl="1"/>
            <a:r>
              <a:rPr lang="en-US" dirty="0" smtClean="0"/>
              <a:t>Which is mostly true – John 2:19 has Jesus saying, “Destroy this temple, and in 3 days I will raise it up.”</a:t>
            </a:r>
          </a:p>
          <a:p>
            <a:endParaRPr lang="en-US" dirty="0" smtClean="0"/>
          </a:p>
        </p:txBody>
      </p:sp>
    </p:spTree>
    <p:extLst>
      <p:ext uri="{BB962C8B-B14F-4D97-AF65-F5344CB8AC3E}">
        <p14:creationId xmlns:p14="http://schemas.microsoft.com/office/powerpoint/2010/main" val="194722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Tried Before Caiaphas (26:57-68)</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doesn’t respond to the charge</a:t>
            </a:r>
          </a:p>
          <a:p>
            <a:r>
              <a:rPr lang="en-US" dirty="0" smtClean="0"/>
              <a:t>Finally, Caiaphas places Him under an oath by God to admit whether He’s the Christ, the Son of God</a:t>
            </a:r>
          </a:p>
          <a:p>
            <a:r>
              <a:rPr lang="en-US" dirty="0" smtClean="0"/>
              <a:t>Jesus says, “You yourself said it, but from now on, you’ll see the Son of Man sitting at the right hand of power, and coming on the clouds of heaven.”</a:t>
            </a:r>
          </a:p>
          <a:p>
            <a:pPr lvl="1"/>
            <a:r>
              <a:rPr lang="en-US" dirty="0" smtClean="0"/>
              <a:t>This is Jesus saying, “What you say is true, and I’m going to judge all of you (and the nation) for what you do.”</a:t>
            </a:r>
          </a:p>
          <a:p>
            <a:r>
              <a:rPr lang="en-US" dirty="0" smtClean="0"/>
              <a:t>Caiaphas understood it to be a “Yes”, so he tore his robes and asked the rest of the Sanhedrin what they thought</a:t>
            </a:r>
          </a:p>
          <a:p>
            <a:pPr lvl="1"/>
            <a:r>
              <a:rPr lang="en-US" dirty="0" smtClean="0"/>
              <a:t>They all said, “He deserves death!”</a:t>
            </a:r>
          </a:p>
          <a:p>
            <a:r>
              <a:rPr lang="en-US" dirty="0" smtClean="0"/>
              <a:t>That wasn’t enough, as they slapped, spit on, and taunted Him</a:t>
            </a:r>
          </a:p>
        </p:txBody>
      </p:sp>
    </p:spTree>
    <p:extLst>
      <p:ext uri="{BB962C8B-B14F-4D97-AF65-F5344CB8AC3E}">
        <p14:creationId xmlns:p14="http://schemas.microsoft.com/office/powerpoint/2010/main" val="358642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Peter’s Denials (26:69-75)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In the last passage of the chapter, we have Peter’s denials of Jesus</a:t>
            </a:r>
          </a:p>
          <a:p>
            <a:r>
              <a:rPr lang="en-US" dirty="0" smtClean="0"/>
              <a:t>We see in verse 58 Peter followed the crowd who’d arrested Jesus and then entered into the courtyard of the high priest and sat with them</a:t>
            </a:r>
          </a:p>
          <a:p>
            <a:pPr lvl="1"/>
            <a:r>
              <a:rPr lang="en-US" dirty="0" smtClean="0"/>
              <a:t>You have to appreciate the position Peter put himself in by doing this</a:t>
            </a:r>
          </a:p>
          <a:p>
            <a:r>
              <a:rPr lang="en-US" dirty="0" smtClean="0"/>
              <a:t>First denial – a slave woman says, “You were with Jesus”</a:t>
            </a:r>
          </a:p>
          <a:p>
            <a:pPr lvl="1"/>
            <a:r>
              <a:rPr lang="en-US" dirty="0" smtClean="0"/>
              <a:t>His response – “I don’t know what you’re talking about”; got up and left the area, probably in the hope that no one else would recognize him</a:t>
            </a:r>
          </a:p>
          <a:p>
            <a:r>
              <a:rPr lang="en-US" dirty="0" smtClean="0"/>
              <a:t>Second denial – another slave woman says, “This man was with Jesus”</a:t>
            </a:r>
          </a:p>
          <a:p>
            <a:pPr lvl="1"/>
            <a:r>
              <a:rPr lang="en-US" dirty="0" smtClean="0"/>
              <a:t>His response – “I don’t know Him!”</a:t>
            </a:r>
          </a:p>
          <a:p>
            <a:r>
              <a:rPr lang="en-US" dirty="0" smtClean="0"/>
              <a:t>Third denial – others said, “We know you were with Him because of your accent!”</a:t>
            </a:r>
          </a:p>
          <a:p>
            <a:pPr lvl="1"/>
            <a:r>
              <a:rPr lang="en-US" dirty="0" smtClean="0"/>
              <a:t>His response – Swears and says, “I do not know Him!”</a:t>
            </a:r>
          </a:p>
        </p:txBody>
      </p:sp>
    </p:spTree>
    <p:extLst>
      <p:ext uri="{BB962C8B-B14F-4D97-AF65-F5344CB8AC3E}">
        <p14:creationId xmlns:p14="http://schemas.microsoft.com/office/powerpoint/2010/main" val="1592259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Peter’s Denials (26:69-75)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And then the rooster crows</a:t>
            </a:r>
          </a:p>
          <a:p>
            <a:r>
              <a:rPr lang="en-US" dirty="0" smtClean="0"/>
              <a:t>Peter remembers what Jesus said and he left the area and wept bitterly</a:t>
            </a:r>
          </a:p>
          <a:p>
            <a:r>
              <a:rPr lang="en-US" dirty="0" smtClean="0"/>
              <a:t>I can only imagine the sting and pain that this realization of what he’s done must feel like</a:t>
            </a:r>
          </a:p>
          <a:p>
            <a:r>
              <a:rPr lang="en-US" dirty="0" smtClean="0"/>
              <a:t>He probably remembered what Jesus said in Matthew 10:32-33</a:t>
            </a:r>
          </a:p>
          <a:p>
            <a:pPr lvl="1"/>
            <a:r>
              <a:rPr lang="en-US" dirty="0" smtClean="0"/>
              <a:t>“Acknowledge Me before others, and I’ll acknowledge you before my Father in heaven. Deny Me before others, and I’ll deny you before Him.”</a:t>
            </a:r>
          </a:p>
          <a:p>
            <a:r>
              <a:rPr lang="en-US" dirty="0" smtClean="0"/>
              <a:t>Besides having denied one of his truest friends and companions, it had dire consequences eternally as well</a:t>
            </a:r>
          </a:p>
          <a:p>
            <a:pPr lvl="1"/>
            <a:r>
              <a:rPr lang="en-US" dirty="0" smtClean="0"/>
              <a:t>As far as he knew now, he was out – and he was probably right! Good thing we don’t have to have </a:t>
            </a:r>
            <a:r>
              <a:rPr lang="en-US" smtClean="0"/>
              <a:t>that debate</a:t>
            </a:r>
            <a:endParaRPr lang="en-US" dirty="0" smtClean="0"/>
          </a:p>
        </p:txBody>
      </p:sp>
    </p:spTree>
    <p:extLst>
      <p:ext uri="{BB962C8B-B14F-4D97-AF65-F5344CB8AC3E}">
        <p14:creationId xmlns:p14="http://schemas.microsoft.com/office/powerpoint/2010/main" val="252110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Beatitudes (Matthew 5:1-12)</a:t>
            </a:r>
            <a:endParaRPr lang="en-US" dirty="0"/>
          </a:p>
        </p:txBody>
      </p:sp>
      <p:sp>
        <p:nvSpPr>
          <p:cNvPr id="14" name="Content Placeholder 13"/>
          <p:cNvSpPr>
            <a:spLocks noGrp="1"/>
          </p:cNvSpPr>
          <p:nvPr>
            <p:ph idx="1"/>
          </p:nvPr>
        </p:nvSpPr>
        <p:spPr/>
        <p:txBody>
          <a:bodyPr>
            <a:normAutofit/>
          </a:bodyPr>
          <a:lstStyle/>
          <a:p>
            <a:endParaRPr lang="en-US" sz="3200" dirty="0"/>
          </a:p>
          <a:p>
            <a:pPr marL="0" indent="0">
              <a:buNone/>
            </a:pPr>
            <a:r>
              <a:rPr lang="en-US" sz="3200" dirty="0"/>
              <a:t>Key to understanding the beatitudes</a:t>
            </a:r>
            <a:r>
              <a:rPr lang="en-US" sz="3200" dirty="0" smtClean="0"/>
              <a:t>:</a:t>
            </a:r>
            <a:endParaRPr lang="en-US" dirty="0" smtClean="0"/>
          </a:p>
          <a:p>
            <a:pPr lvl="1"/>
            <a:r>
              <a:rPr lang="en-US" dirty="0" smtClean="0"/>
              <a:t>They build on each other</a:t>
            </a:r>
          </a:p>
          <a:p>
            <a:pPr lvl="1"/>
            <a:r>
              <a:rPr lang="en-US" dirty="0" smtClean="0"/>
              <a:t>One leads into the next</a:t>
            </a:r>
          </a:p>
          <a:p>
            <a:pPr lvl="1"/>
            <a:r>
              <a:rPr lang="en-US" dirty="0" smtClean="0"/>
              <a:t>Jesus is building stairs with 9 steps</a:t>
            </a:r>
            <a:endParaRPr lang="en-US" dirty="0"/>
          </a:p>
          <a:p>
            <a:r>
              <a:rPr lang="en-US" dirty="0"/>
              <a:t>Beginning of the Sermon on the Mount – Jesus’s first real center-stage lesson to those who followed after Him</a:t>
            </a:r>
          </a:p>
          <a:p>
            <a:pPr lvl="1"/>
            <a:r>
              <a:rPr lang="en-US" dirty="0"/>
              <a:t>Sets the tone for His entire ministry</a:t>
            </a:r>
          </a:p>
          <a:p>
            <a:endParaRPr lang="en-US" dirty="0" smtClean="0"/>
          </a:p>
          <a:p>
            <a:pPr lvl="1"/>
            <a:endParaRPr lang="en-US" dirty="0"/>
          </a:p>
        </p:txBody>
      </p:sp>
    </p:spTree>
    <p:extLst>
      <p:ext uri="{BB962C8B-B14F-4D97-AF65-F5344CB8AC3E}">
        <p14:creationId xmlns:p14="http://schemas.microsoft.com/office/powerpoint/2010/main" val="247184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27</a:t>
            </a:r>
          </a:p>
        </p:txBody>
      </p:sp>
    </p:spTree>
    <p:extLst>
      <p:ext uri="{BB962C8B-B14F-4D97-AF65-F5344CB8AC3E}">
        <p14:creationId xmlns:p14="http://schemas.microsoft.com/office/powerpoint/2010/main" val="951897305"/>
      </p:ext>
    </p:extLst>
  </p:cSld>
  <p:clrMapOvr>
    <a:masterClrMapping/>
  </p:clrMapOvr>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Judas’s Remorse </a:t>
            </a:r>
            <a:r>
              <a:rPr lang="en-US" smtClean="0"/>
              <a:t>(27:1-10)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Once Judas sees that Jesus has been condemned to death and sent off to Pilate, Judas goes back to the Temple</a:t>
            </a:r>
          </a:p>
          <a:p>
            <a:r>
              <a:rPr lang="en-US" dirty="0" smtClean="0"/>
              <a:t>Vs. 3 says he felt remorse and went back to those he betrayed Jesus to</a:t>
            </a:r>
          </a:p>
          <a:p>
            <a:pPr lvl="1"/>
            <a:r>
              <a:rPr lang="en-US" dirty="0" smtClean="0"/>
              <a:t>“I have sinned by betraying innocent blood”</a:t>
            </a:r>
          </a:p>
          <a:p>
            <a:pPr lvl="2"/>
            <a:r>
              <a:rPr lang="en-US" dirty="0" smtClean="0"/>
              <a:t>Notice that Judas understands that he sinned – he doesn’t push the blame off on someone else</a:t>
            </a:r>
          </a:p>
          <a:p>
            <a:pPr lvl="2"/>
            <a:r>
              <a:rPr lang="en-US" dirty="0" smtClean="0"/>
              <a:t>He also understands that Jesus is innocent of anything He’s been accused of</a:t>
            </a:r>
          </a:p>
          <a:p>
            <a:pPr lvl="1"/>
            <a:r>
              <a:rPr lang="en-US" dirty="0" smtClean="0"/>
              <a:t>Their response – “That’s your problem, not ours”</a:t>
            </a:r>
          </a:p>
          <a:p>
            <a:pPr lvl="2"/>
            <a:r>
              <a:rPr lang="en-US" dirty="0" smtClean="0"/>
              <a:t>He throws the money they paid him back into the Temple sanctuary</a:t>
            </a:r>
          </a:p>
          <a:p>
            <a:pPr lvl="1"/>
            <a:r>
              <a:rPr lang="en-US" dirty="0" smtClean="0"/>
              <a:t>Goes and hangs himself</a:t>
            </a:r>
          </a:p>
          <a:p>
            <a:r>
              <a:rPr lang="en-US" dirty="0" smtClean="0"/>
              <a:t>It’s worth comparing Peter and Judas at this point</a:t>
            </a:r>
          </a:p>
          <a:p>
            <a:pPr lvl="1"/>
            <a:r>
              <a:rPr lang="en-US" dirty="0"/>
              <a:t>Catastrophic failure gives you a choice</a:t>
            </a:r>
          </a:p>
        </p:txBody>
      </p:sp>
    </p:spTree>
    <p:extLst>
      <p:ext uri="{BB962C8B-B14F-4D97-AF65-F5344CB8AC3E}">
        <p14:creationId xmlns:p14="http://schemas.microsoft.com/office/powerpoint/2010/main" val="2843111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Judas’s Remorse (27:1-10)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Neither man could reverse or undo his sin – neither can we</a:t>
            </a:r>
          </a:p>
          <a:p>
            <a:pPr lvl="1"/>
            <a:r>
              <a:rPr lang="en-US" dirty="0" smtClean="0"/>
              <a:t>Peter </a:t>
            </a:r>
          </a:p>
          <a:p>
            <a:pPr lvl="2"/>
            <a:r>
              <a:rPr lang="en-US" dirty="0" smtClean="0"/>
              <a:t>Peter understood that, even though he denied Jesus, that wasn’t the end of his faith</a:t>
            </a:r>
          </a:p>
          <a:p>
            <a:pPr lvl="2"/>
            <a:r>
              <a:rPr lang="en-US" dirty="0" smtClean="0"/>
              <a:t>He didn’t know how he was going to be forgiven, but he knew that Jesus wasn’t going to abandon him like he abandoned Jesus</a:t>
            </a:r>
          </a:p>
          <a:p>
            <a:pPr lvl="3"/>
            <a:r>
              <a:rPr lang="en-US" dirty="0" smtClean="0"/>
              <a:t>Matthew 26:31-32)</a:t>
            </a:r>
          </a:p>
          <a:p>
            <a:pPr lvl="2"/>
            <a:r>
              <a:rPr lang="en-US" dirty="0" smtClean="0"/>
              <a:t>Once forgiven, he knew that the sin would be wiped away</a:t>
            </a:r>
          </a:p>
          <a:p>
            <a:pPr lvl="1"/>
            <a:r>
              <a:rPr lang="en-US" dirty="0" smtClean="0"/>
              <a:t>Judas</a:t>
            </a:r>
          </a:p>
          <a:p>
            <a:pPr lvl="2"/>
            <a:r>
              <a:rPr lang="en-US" dirty="0" smtClean="0"/>
              <a:t>Judas, on the other hand, saw no way that he would be forgiven for what he did</a:t>
            </a:r>
          </a:p>
          <a:p>
            <a:pPr lvl="2"/>
            <a:r>
              <a:rPr lang="en-US" dirty="0" smtClean="0"/>
              <a:t>The only solution he could come up with to escape his situation was to hang himself</a:t>
            </a:r>
          </a:p>
          <a:p>
            <a:pPr lvl="2"/>
            <a:r>
              <a:rPr lang="en-US" dirty="0" smtClean="0"/>
              <a:t>However, this did nothing for the state of his soul, or the sin he committed – he was still tainted by it</a:t>
            </a:r>
          </a:p>
        </p:txBody>
      </p:sp>
    </p:spTree>
    <p:extLst>
      <p:ext uri="{BB962C8B-B14F-4D97-AF65-F5344CB8AC3E}">
        <p14:creationId xmlns:p14="http://schemas.microsoft.com/office/powerpoint/2010/main" val="243394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Judas’s Remorse (27:1-10)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chief priests and elders (the Sanhedrin) knew they couldn’t take Judas’s money back and add it to the Temple treasury, as it was blood money</a:t>
            </a:r>
          </a:p>
          <a:p>
            <a:r>
              <a:rPr lang="en-US" dirty="0" smtClean="0"/>
              <a:t>Ended up using it to buy a field for a paupers’ and strangers’ graves</a:t>
            </a:r>
          </a:p>
          <a:p>
            <a:pPr lvl="1"/>
            <a:r>
              <a:rPr lang="en-US" dirty="0" smtClean="0"/>
              <a:t>Learn in Luke 1:18-19 that this is the field where Judas hung himself</a:t>
            </a:r>
          </a:p>
          <a:p>
            <a:r>
              <a:rPr lang="en-US" dirty="0" smtClean="0"/>
              <a:t>Matthew shows that even this was directed by God</a:t>
            </a:r>
          </a:p>
          <a:p>
            <a:pPr lvl="1"/>
            <a:r>
              <a:rPr lang="en-US" dirty="0" smtClean="0"/>
              <a:t>Quotes part of Zechariah 11:12-13</a:t>
            </a:r>
          </a:p>
          <a:p>
            <a:pPr lvl="1"/>
            <a:r>
              <a:rPr lang="en-US" dirty="0" smtClean="0"/>
              <a:t>This prophecy showing Jesus as the Messiah isn’t something Jesus had anything to do with – His enemies did this all on their own, fulfilling the prophecy</a:t>
            </a:r>
          </a:p>
        </p:txBody>
      </p:sp>
    </p:spTree>
    <p:extLst>
      <p:ext uri="{BB962C8B-B14F-4D97-AF65-F5344CB8AC3E}">
        <p14:creationId xmlns:p14="http://schemas.microsoft.com/office/powerpoint/2010/main" val="401388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Before Pilate (27:11-14)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Jesus is taken before Pilate</a:t>
            </a:r>
            <a:endParaRPr lang="en-US" dirty="0"/>
          </a:p>
          <a:p>
            <a:r>
              <a:rPr lang="en-US" dirty="0" smtClean="0"/>
              <a:t>Pilate questioned Him regarding the charges the Jews brought against Him, asking for the death penalty</a:t>
            </a:r>
          </a:p>
          <a:p>
            <a:pPr lvl="1"/>
            <a:r>
              <a:rPr lang="en-US" dirty="0" smtClean="0"/>
              <a:t>“So you are the King of the Jews?”</a:t>
            </a:r>
          </a:p>
          <a:p>
            <a:pPr lvl="1"/>
            <a:r>
              <a:rPr lang="en-US" dirty="0" smtClean="0"/>
              <a:t>Jesus answers, “It is as you say” or “You have said it”</a:t>
            </a:r>
          </a:p>
          <a:p>
            <a:pPr lvl="1"/>
            <a:r>
              <a:rPr lang="en-US" dirty="0" smtClean="0"/>
              <a:t>Same answer He gave to Caiaphas regarding His being the Messiah in Matthew 26:63-64</a:t>
            </a:r>
          </a:p>
          <a:p>
            <a:pPr lvl="1"/>
            <a:r>
              <a:rPr lang="en-US" dirty="0" smtClean="0"/>
              <a:t>We’d say, “Whatever you say” today</a:t>
            </a:r>
          </a:p>
          <a:p>
            <a:r>
              <a:rPr lang="en-US" dirty="0" smtClean="0"/>
              <a:t>As the Roman governor, if the Jews brought Him to Pilate and said He’s the Messiah or He blasphemed our Temple, Pilate wouldn’t care</a:t>
            </a:r>
          </a:p>
          <a:p>
            <a:pPr lvl="1"/>
            <a:r>
              <a:rPr lang="en-US" dirty="0" smtClean="0"/>
              <a:t>They make a political accusation against Him (Luke 23:2)</a:t>
            </a:r>
          </a:p>
          <a:p>
            <a:pPr lvl="1"/>
            <a:r>
              <a:rPr lang="en-US" dirty="0" smtClean="0"/>
              <a:t>Treason against Rome</a:t>
            </a:r>
          </a:p>
        </p:txBody>
      </p:sp>
    </p:spTree>
    <p:extLst>
      <p:ext uri="{BB962C8B-B14F-4D97-AF65-F5344CB8AC3E}">
        <p14:creationId xmlns:p14="http://schemas.microsoft.com/office/powerpoint/2010/main" val="157831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Before Pilate (27:11-14)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Jewish leaders continue to accuse Jesus of things</a:t>
            </a:r>
          </a:p>
          <a:p>
            <a:r>
              <a:rPr lang="en-US" dirty="0" smtClean="0"/>
              <a:t>Jesus makes no comments about any of it, to the point that Pilate says, “Don’t you hear all the things they’re accusing you of?”</a:t>
            </a:r>
          </a:p>
          <a:p>
            <a:r>
              <a:rPr lang="en-US" dirty="0" smtClean="0"/>
              <a:t>Jesus still doesn’t answer, which amazes Pilate</a:t>
            </a:r>
          </a:p>
          <a:p>
            <a:pPr lvl="1"/>
            <a:r>
              <a:rPr lang="en-US" dirty="0" smtClean="0"/>
              <a:t>With the power of life or death, most people accused of anything before Pilate would make some kind of defense in the hopes they’d not be killed</a:t>
            </a:r>
          </a:p>
          <a:p>
            <a:pPr lvl="1"/>
            <a:r>
              <a:rPr lang="en-US" dirty="0" smtClean="0"/>
              <a:t>This is to fulfill the prophecy out of Isaiah 53:7</a:t>
            </a:r>
          </a:p>
          <a:p>
            <a:pPr lvl="1"/>
            <a:r>
              <a:rPr lang="en-US" dirty="0" smtClean="0"/>
              <a:t>We all know how hard it is to keep from saying something when we’re accused of something, especially when that something isn’t true</a:t>
            </a:r>
          </a:p>
          <a:p>
            <a:r>
              <a:rPr lang="en-US" dirty="0" smtClean="0"/>
              <a:t>Looking at the big picture, Pilate doesn’t have much to go on in adjudicating this</a:t>
            </a:r>
          </a:p>
          <a:p>
            <a:pPr lvl="1"/>
            <a:r>
              <a:rPr lang="en-US" dirty="0" smtClean="0"/>
              <a:t>Jesus is accused of lots of things with no evidence</a:t>
            </a:r>
          </a:p>
          <a:p>
            <a:pPr lvl="1"/>
            <a:endParaRPr lang="en-US" dirty="0" smtClean="0"/>
          </a:p>
        </p:txBody>
      </p:sp>
    </p:spTree>
    <p:extLst>
      <p:ext uri="{BB962C8B-B14F-4D97-AF65-F5344CB8AC3E}">
        <p14:creationId xmlns:p14="http://schemas.microsoft.com/office/powerpoint/2010/main" val="93813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Before the Crowd (27:15-26)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Pilate goes a different route than just finding Jesus guilty</a:t>
            </a:r>
          </a:p>
          <a:p>
            <a:r>
              <a:rPr lang="en-US" dirty="0" smtClean="0"/>
              <a:t>It was a custom during the Passover for Rome to release a prisoner to the Jews that they chose</a:t>
            </a:r>
          </a:p>
          <a:p>
            <a:r>
              <a:rPr lang="en-US" dirty="0" smtClean="0"/>
              <a:t>Pilate goes before the crowd of Jews and asks if they want him to release Jesus or Barabbas</a:t>
            </a:r>
          </a:p>
          <a:p>
            <a:pPr lvl="1"/>
            <a:r>
              <a:rPr lang="en-US" dirty="0" smtClean="0"/>
              <a:t>Matthew points out that Pilate knew they handed Jesus over to be killed out of envy, and not because He committed any crime (vs. 18)</a:t>
            </a:r>
          </a:p>
          <a:p>
            <a:pPr lvl="1"/>
            <a:r>
              <a:rPr lang="en-US" dirty="0" smtClean="0"/>
              <a:t>We also see in vs. 19 that Pilate’s wife had a dream about Jesus and told him to have nothing to do with Jesus</a:t>
            </a:r>
          </a:p>
          <a:p>
            <a:r>
              <a:rPr lang="en-US" dirty="0" smtClean="0"/>
              <a:t>The chief priests and elders convince the crowd to ask for Barabbas, though, and to put Jesus to death</a:t>
            </a:r>
          </a:p>
        </p:txBody>
      </p:sp>
    </p:spTree>
    <p:extLst>
      <p:ext uri="{BB962C8B-B14F-4D97-AF65-F5344CB8AC3E}">
        <p14:creationId xmlns:p14="http://schemas.microsoft.com/office/powerpoint/2010/main" val="1170193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Before the Crowd (27:15-26)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Pilate essentially calls Jesus innocent by asking, “Then what do you want me to do with Jesus?”</a:t>
            </a:r>
          </a:p>
          <a:p>
            <a:r>
              <a:rPr lang="en-US" dirty="0" smtClean="0"/>
              <a:t>His answer – “Crucify Him!”</a:t>
            </a:r>
          </a:p>
          <a:p>
            <a:r>
              <a:rPr lang="en-US" dirty="0" smtClean="0"/>
              <a:t>He asks again, saying, “Why? He hasn’t done anything!”</a:t>
            </a:r>
          </a:p>
          <a:p>
            <a:r>
              <a:rPr lang="en-US" dirty="0" smtClean="0"/>
              <a:t>But the crowd was unrelenting in their decision to crucify Jesus</a:t>
            </a:r>
          </a:p>
          <a:p>
            <a:r>
              <a:rPr lang="en-US" dirty="0" smtClean="0"/>
              <a:t>He washes his hands before the crowd and declares, “I am free of this man’s blood!”</a:t>
            </a:r>
          </a:p>
          <a:p>
            <a:r>
              <a:rPr lang="en-US" dirty="0" smtClean="0"/>
              <a:t>They cried out, “His blood on us and our children!”</a:t>
            </a:r>
          </a:p>
          <a:p>
            <a:r>
              <a:rPr lang="en-US" dirty="0" smtClean="0"/>
              <a:t>Then Pilate releases Barabbas and has Jesus flogged and handed over to be crucified</a:t>
            </a:r>
          </a:p>
        </p:txBody>
      </p:sp>
    </p:spTree>
    <p:extLst>
      <p:ext uri="{BB962C8B-B14F-4D97-AF65-F5344CB8AC3E}">
        <p14:creationId xmlns:p14="http://schemas.microsoft.com/office/powerpoint/2010/main" val="126083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Mocked (27:27-31)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Once Pilate ordered Him to be flogged and crucified, Jesus is handed over to the Roman soldiers to carry out those orders</a:t>
            </a:r>
          </a:p>
          <a:p>
            <a:r>
              <a:rPr lang="en-US" dirty="0" smtClean="0"/>
              <a:t>They do what they always do when handed a prisoner under a death sentence – have a little fun with them!</a:t>
            </a:r>
          </a:p>
          <a:p>
            <a:r>
              <a:rPr lang="en-US" dirty="0" smtClean="0"/>
              <a:t>They stripped Him to His loin cloth and mock His title as King of the Jews</a:t>
            </a:r>
          </a:p>
          <a:p>
            <a:pPr lvl="1"/>
            <a:r>
              <a:rPr lang="en-US" dirty="0" smtClean="0"/>
              <a:t>Put </a:t>
            </a:r>
            <a:r>
              <a:rPr lang="en-US" dirty="0"/>
              <a:t>a red cloak on Him</a:t>
            </a:r>
          </a:p>
          <a:p>
            <a:pPr lvl="2"/>
            <a:r>
              <a:rPr lang="en-US" dirty="0" smtClean="0"/>
              <a:t>Probably the same sort of cloak a Roman officer would wear into battle</a:t>
            </a:r>
          </a:p>
          <a:p>
            <a:pPr lvl="1"/>
            <a:r>
              <a:rPr lang="en-US" dirty="0" smtClean="0"/>
              <a:t>They created a crown or thorns and pushed it into His head</a:t>
            </a:r>
          </a:p>
          <a:p>
            <a:pPr lvl="2"/>
            <a:r>
              <a:rPr lang="en-US" dirty="0" smtClean="0"/>
              <a:t>The scalp bleeds profusely, so Jesus would have blood streaking down His face from this</a:t>
            </a:r>
          </a:p>
          <a:p>
            <a:pPr lvl="1"/>
            <a:r>
              <a:rPr lang="en-US" dirty="0" smtClean="0"/>
              <a:t>Place a reed in His right hand as a “scepter”</a:t>
            </a:r>
          </a:p>
          <a:p>
            <a:pPr lvl="1"/>
            <a:r>
              <a:rPr lang="en-US" dirty="0" smtClean="0"/>
              <a:t>Kneel down and hail Him as royal</a:t>
            </a:r>
          </a:p>
        </p:txBody>
      </p:sp>
    </p:spTree>
    <p:extLst>
      <p:ext uri="{BB962C8B-B14F-4D97-AF65-F5344CB8AC3E}">
        <p14:creationId xmlns:p14="http://schemas.microsoft.com/office/powerpoint/2010/main" val="361718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Mocked (27:27-32)</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Then they spit on Him and beat him on the head with the reed scepter</a:t>
            </a:r>
          </a:p>
          <a:p>
            <a:r>
              <a:rPr lang="en-US" dirty="0" smtClean="0"/>
              <a:t>Matthew mentions the flogging, but John goes into more depth on the exchange between Pilate, the Jews, and Jesus</a:t>
            </a:r>
          </a:p>
          <a:p>
            <a:pPr lvl="1"/>
            <a:r>
              <a:rPr lang="en-US" dirty="0" smtClean="0"/>
              <a:t>Pilate tried to use the flogging as a “He’s been punished enough; now let me release Him”, but the Jews cried out for His crucifixion</a:t>
            </a:r>
          </a:p>
          <a:p>
            <a:r>
              <a:rPr lang="en-US" dirty="0" smtClean="0"/>
              <a:t>Once all the torture had been carried out, Jesus is stripped of the cloak and dressed in His own clothes again, then led out to be crucified</a:t>
            </a:r>
          </a:p>
          <a:p>
            <a:r>
              <a:rPr lang="en-US" dirty="0"/>
              <a:t>Because of everything Jesus suffered, He was unable to carry the crossbeam of his cross</a:t>
            </a:r>
          </a:p>
          <a:p>
            <a:r>
              <a:rPr lang="en-US" dirty="0"/>
              <a:t>The Romans </a:t>
            </a:r>
            <a:r>
              <a:rPr lang="en-US" dirty="0" smtClean="0"/>
              <a:t>force </a:t>
            </a:r>
            <a:r>
              <a:rPr lang="en-US" dirty="0"/>
              <a:t>Simon of Cyrene to carry it for Him</a:t>
            </a:r>
          </a:p>
          <a:p>
            <a:endParaRPr lang="en-US" dirty="0"/>
          </a:p>
          <a:p>
            <a:endParaRPr lang="en-US" dirty="0" smtClean="0"/>
          </a:p>
        </p:txBody>
      </p:sp>
    </p:spTree>
    <p:extLst>
      <p:ext uri="{BB962C8B-B14F-4D97-AF65-F5344CB8AC3E}">
        <p14:creationId xmlns:p14="http://schemas.microsoft.com/office/powerpoint/2010/main" val="1730097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Beatitudes</a:t>
            </a:r>
            <a:endParaRPr lang="en-US" dirty="0"/>
          </a:p>
        </p:txBody>
      </p:sp>
      <p:sp>
        <p:nvSpPr>
          <p:cNvPr id="14" name="Content Placeholder 13"/>
          <p:cNvSpPr>
            <a:spLocks noGrp="1"/>
          </p:cNvSpPr>
          <p:nvPr>
            <p:ph idx="1"/>
          </p:nvPr>
        </p:nvSpPr>
        <p:spPr>
          <a:xfrm>
            <a:off x="990600" y="990600"/>
            <a:ext cx="10972800" cy="1828801"/>
          </a:xfrm>
        </p:spPr>
        <p:txBody>
          <a:bodyPr>
            <a:noAutofit/>
          </a:bodyPr>
          <a:lstStyle/>
          <a:p>
            <a:r>
              <a:rPr lang="en-US" dirty="0" smtClean="0"/>
              <a:t>Again, each builds on the last in a sort of stair-step or ladder rung fashion</a:t>
            </a:r>
            <a:endParaRPr lang="en-US" sz="1800" dirty="0"/>
          </a:p>
          <a:p>
            <a:endParaRPr lang="en-US" sz="1800" dirty="0"/>
          </a:p>
        </p:txBody>
      </p:sp>
      <p:sp>
        <p:nvSpPr>
          <p:cNvPr id="2" name="Rectangle 1"/>
          <p:cNvSpPr/>
          <p:nvPr/>
        </p:nvSpPr>
        <p:spPr>
          <a:xfrm>
            <a:off x="1447800" y="6172200"/>
            <a:ext cx="94488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Those who are poor in spirit (understand they are sinful)</a:t>
            </a:r>
          </a:p>
        </p:txBody>
      </p:sp>
      <p:sp>
        <p:nvSpPr>
          <p:cNvPr id="5" name="Rectangle 4"/>
          <p:cNvSpPr/>
          <p:nvPr/>
        </p:nvSpPr>
        <p:spPr>
          <a:xfrm>
            <a:off x="1905000" y="5715000"/>
            <a:ext cx="89916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Those who mourn (are sorry about their sinful state)</a:t>
            </a:r>
          </a:p>
        </p:txBody>
      </p:sp>
      <p:sp>
        <p:nvSpPr>
          <p:cNvPr id="6" name="Rectangle 5"/>
          <p:cNvSpPr/>
          <p:nvPr/>
        </p:nvSpPr>
        <p:spPr>
          <a:xfrm>
            <a:off x="2362200" y="5257800"/>
            <a:ext cx="85344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The humble</a:t>
            </a:r>
          </a:p>
        </p:txBody>
      </p:sp>
      <p:sp>
        <p:nvSpPr>
          <p:cNvPr id="7" name="Rectangle 6"/>
          <p:cNvSpPr/>
          <p:nvPr/>
        </p:nvSpPr>
        <p:spPr>
          <a:xfrm>
            <a:off x="2819400" y="4800600"/>
            <a:ext cx="80772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Those who hunger and thirst for righteousness</a:t>
            </a:r>
          </a:p>
        </p:txBody>
      </p:sp>
      <p:sp>
        <p:nvSpPr>
          <p:cNvPr id="8" name="Rectangle 7"/>
          <p:cNvSpPr/>
          <p:nvPr/>
        </p:nvSpPr>
        <p:spPr>
          <a:xfrm>
            <a:off x="3276600" y="4343400"/>
            <a:ext cx="76200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The merciful</a:t>
            </a:r>
          </a:p>
        </p:txBody>
      </p:sp>
      <p:sp>
        <p:nvSpPr>
          <p:cNvPr id="9" name="Rectangle 8"/>
          <p:cNvSpPr/>
          <p:nvPr/>
        </p:nvSpPr>
        <p:spPr>
          <a:xfrm>
            <a:off x="3733800" y="3886200"/>
            <a:ext cx="71628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Pure in heart</a:t>
            </a:r>
          </a:p>
        </p:txBody>
      </p:sp>
      <p:sp>
        <p:nvSpPr>
          <p:cNvPr id="10" name="Rectangle 9"/>
          <p:cNvSpPr/>
          <p:nvPr/>
        </p:nvSpPr>
        <p:spPr>
          <a:xfrm>
            <a:off x="4191000" y="3429000"/>
            <a:ext cx="67056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Those who make peace (with God)</a:t>
            </a:r>
          </a:p>
        </p:txBody>
      </p:sp>
      <p:sp>
        <p:nvSpPr>
          <p:cNvPr id="11" name="Rectangle 10"/>
          <p:cNvSpPr/>
          <p:nvPr/>
        </p:nvSpPr>
        <p:spPr>
          <a:xfrm>
            <a:off x="4648200" y="2971800"/>
            <a:ext cx="62484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Those persecuted for righteousness</a:t>
            </a:r>
          </a:p>
        </p:txBody>
      </p:sp>
      <p:sp>
        <p:nvSpPr>
          <p:cNvPr id="12" name="Rectangle 11"/>
          <p:cNvSpPr/>
          <p:nvPr/>
        </p:nvSpPr>
        <p:spPr>
          <a:xfrm>
            <a:off x="5105400" y="2514600"/>
            <a:ext cx="5791200" cy="4572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Persecuted (again)</a:t>
            </a:r>
          </a:p>
        </p:txBody>
      </p:sp>
    </p:spTree>
    <p:extLst>
      <p:ext uri="{BB962C8B-B14F-4D97-AF65-F5344CB8AC3E}">
        <p14:creationId xmlns:p14="http://schemas.microsoft.com/office/powerpoint/2010/main" val="130610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Crucified (27:33-36)</a:t>
            </a:r>
            <a:endParaRPr lang="en-US" dirty="0"/>
          </a:p>
        </p:txBody>
      </p:sp>
      <p:sp>
        <p:nvSpPr>
          <p:cNvPr id="14" name="Content Placeholder 13"/>
          <p:cNvSpPr>
            <a:spLocks noGrp="1"/>
          </p:cNvSpPr>
          <p:nvPr>
            <p:ph idx="1"/>
          </p:nvPr>
        </p:nvSpPr>
        <p:spPr>
          <a:xfrm>
            <a:off x="573578" y="1037968"/>
            <a:ext cx="10980336" cy="5138995"/>
          </a:xfrm>
        </p:spPr>
        <p:txBody>
          <a:bodyPr>
            <a:noAutofit/>
          </a:bodyPr>
          <a:lstStyle/>
          <a:p>
            <a:r>
              <a:rPr lang="en-US" dirty="0" smtClean="0"/>
              <a:t>They arrive at Golgotha, which means Place of the Skull</a:t>
            </a:r>
          </a:p>
          <a:p>
            <a:r>
              <a:rPr lang="en-US" dirty="0" smtClean="0"/>
              <a:t>Probably at the base of the hill near the road that went out from the Damascus Gate in Jerusalem, not on top</a:t>
            </a:r>
          </a:p>
          <a:p>
            <a:pPr lvl="1"/>
            <a:r>
              <a:rPr lang="en-US" dirty="0" smtClean="0"/>
              <a:t>Matthew 27:39 and Mark 15:29 say that those passing by “were speaking abusively to Him” and “hurling abuse at Him”</a:t>
            </a:r>
          </a:p>
          <a:p>
            <a:pPr lvl="1"/>
            <a:r>
              <a:rPr lang="en-US" dirty="0" smtClean="0"/>
              <a:t>John says that Pilate wrote “King of</a:t>
            </a:r>
          </a:p>
          <a:p>
            <a:pPr marL="457200" lvl="1" indent="227013">
              <a:buNone/>
            </a:pPr>
            <a:r>
              <a:rPr lang="en-US" dirty="0" smtClean="0"/>
              <a:t>the Jews” on a plaque in 3 </a:t>
            </a:r>
          </a:p>
          <a:p>
            <a:pPr marL="457200" lvl="1" indent="227013">
              <a:buNone/>
            </a:pPr>
            <a:r>
              <a:rPr lang="en-US" dirty="0" smtClean="0"/>
              <a:t>languages and hung it on His cross</a:t>
            </a:r>
          </a:p>
          <a:p>
            <a:pPr marL="457200" lvl="1" indent="227013">
              <a:buNone/>
            </a:pPr>
            <a:r>
              <a:rPr lang="en-US" dirty="0" smtClean="0"/>
              <a:t>- not legible from afar</a:t>
            </a:r>
          </a:p>
          <a:p>
            <a:pPr lvl="1"/>
            <a:endParaRPr lang="en-US" dirty="0" smtClean="0"/>
          </a:p>
        </p:txBody>
      </p:sp>
    </p:spTree>
    <p:extLst>
      <p:ext uri="{BB962C8B-B14F-4D97-AF65-F5344CB8AC3E}">
        <p14:creationId xmlns:p14="http://schemas.microsoft.com/office/powerpoint/2010/main" val="570023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Crucified (27:33-44)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wine mixed with bile (or gall) was not a numbing agent as some say it was</a:t>
            </a:r>
          </a:p>
          <a:p>
            <a:pPr lvl="1"/>
            <a:r>
              <a:rPr lang="en-US" dirty="0" smtClean="0"/>
              <a:t>The Romans didn’t want those crucified not to experience the pain – it was meant as torture</a:t>
            </a:r>
          </a:p>
          <a:p>
            <a:pPr lvl="1"/>
            <a:r>
              <a:rPr lang="en-US" dirty="0" smtClean="0"/>
              <a:t>If they wanted to kill someone, they could behead them (like Paul), just stab them with a sword, or a dozen other ways that would be quicker and less painful</a:t>
            </a:r>
          </a:p>
          <a:p>
            <a:r>
              <a:rPr lang="en-US" dirty="0" smtClean="0"/>
              <a:t>The wine and bile was meant as more insult and mockery</a:t>
            </a:r>
          </a:p>
          <a:p>
            <a:pPr lvl="1"/>
            <a:r>
              <a:rPr lang="en-US" dirty="0" smtClean="0"/>
              <a:t>Fulfills the prophecy in Psalm 69:20-21</a:t>
            </a:r>
          </a:p>
          <a:p>
            <a:r>
              <a:rPr lang="en-US" dirty="0" smtClean="0"/>
              <a:t>Vs. 35 – “And when they had crucified Him…”</a:t>
            </a:r>
          </a:p>
          <a:p>
            <a:pPr lvl="1"/>
            <a:r>
              <a:rPr lang="en-US" dirty="0" smtClean="0"/>
              <a:t>So short and succinct</a:t>
            </a:r>
          </a:p>
          <a:p>
            <a:pPr lvl="1"/>
            <a:r>
              <a:rPr lang="en-US" dirty="0" smtClean="0"/>
              <a:t>Easy to miss</a:t>
            </a:r>
          </a:p>
        </p:txBody>
      </p:sp>
    </p:spTree>
    <p:extLst>
      <p:ext uri="{BB962C8B-B14F-4D97-AF65-F5344CB8AC3E}">
        <p14:creationId xmlns:p14="http://schemas.microsoft.com/office/powerpoint/2010/main" val="64959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Crucified (27:33-44)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Roman crucifixions could use either rope to tie the victim to the cross, nails to nail them to the cross, or both</a:t>
            </a:r>
          </a:p>
          <a:p>
            <a:pPr lvl="1"/>
            <a:r>
              <a:rPr lang="en-US" dirty="0" smtClean="0"/>
              <a:t>We know that Jesus was nailed to the cross because Thomas said he wouldn’t believe that Jesus was alive until he put his fingers in the nail prints</a:t>
            </a:r>
          </a:p>
          <a:p>
            <a:r>
              <a:rPr lang="en-US" dirty="0" smtClean="0"/>
              <a:t>Once the 3 men were hung on their crosses, the Roman soldiers overseeing the crucifixion turned their attention to the men’s garments</a:t>
            </a:r>
          </a:p>
          <a:p>
            <a:r>
              <a:rPr lang="en-US" dirty="0" smtClean="0"/>
              <a:t>They cast lots for the clothing</a:t>
            </a:r>
          </a:p>
          <a:p>
            <a:pPr lvl="1"/>
            <a:r>
              <a:rPr lang="en-US" dirty="0" smtClean="0"/>
              <a:t>Clothing was hand made and expensive in the 1st century</a:t>
            </a:r>
          </a:p>
          <a:p>
            <a:pPr lvl="1"/>
            <a:r>
              <a:rPr lang="en-US" dirty="0" smtClean="0"/>
              <a:t>Especially a tunic that had no seam, so they cast lots to see who would get the whole tunic, rather than tear it apart</a:t>
            </a:r>
          </a:p>
          <a:p>
            <a:pPr lvl="1"/>
            <a:r>
              <a:rPr lang="en-US" dirty="0"/>
              <a:t>This </a:t>
            </a:r>
            <a:r>
              <a:rPr lang="en-US" dirty="0" smtClean="0"/>
              <a:t>fulfills </a:t>
            </a:r>
            <a:r>
              <a:rPr lang="en-US" dirty="0"/>
              <a:t>Psalm 22:16-18</a:t>
            </a:r>
          </a:p>
        </p:txBody>
      </p:sp>
    </p:spTree>
    <p:extLst>
      <p:ext uri="{BB962C8B-B14F-4D97-AF65-F5344CB8AC3E}">
        <p14:creationId xmlns:p14="http://schemas.microsoft.com/office/powerpoint/2010/main" val="304374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is Crucified (27:33-44)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Pilate places the charge above Him on the cross – “King of the Jews”</a:t>
            </a:r>
          </a:p>
          <a:p>
            <a:r>
              <a:rPr lang="en-US" dirty="0" smtClean="0"/>
              <a:t>Now we have a series of people that insult Jesus</a:t>
            </a:r>
          </a:p>
          <a:p>
            <a:pPr lvl="1"/>
            <a:r>
              <a:rPr lang="en-US" dirty="0" smtClean="0"/>
              <a:t>First, those passing by speak abusively to them and shake their heads</a:t>
            </a:r>
          </a:p>
          <a:p>
            <a:pPr lvl="2"/>
            <a:r>
              <a:rPr lang="en-US" dirty="0" smtClean="0"/>
              <a:t>Psalm 22:7</a:t>
            </a:r>
          </a:p>
          <a:p>
            <a:pPr lvl="1"/>
            <a:r>
              <a:rPr lang="en-US" dirty="0" smtClean="0"/>
              <a:t>Then Matthew records that the chief priests, scribes, and elders mock Him</a:t>
            </a:r>
          </a:p>
          <a:p>
            <a:pPr lvl="2"/>
            <a:r>
              <a:rPr lang="en-US" dirty="0" smtClean="0"/>
              <a:t>They even quote Psalm 22:8-10</a:t>
            </a:r>
          </a:p>
          <a:p>
            <a:pPr lvl="1"/>
            <a:r>
              <a:rPr lang="en-US" dirty="0" smtClean="0"/>
              <a:t>Finally, we see that that criminals crucified with Jesus are also insulting and mocking Him in the same way</a:t>
            </a:r>
          </a:p>
          <a:p>
            <a:r>
              <a:rPr lang="en-US" dirty="0" smtClean="0"/>
              <a:t>The irony in all of this is that they think Jesus’s crucifixion vindicates their belief that He is NOT the Son of God He claims to be</a:t>
            </a:r>
          </a:p>
          <a:p>
            <a:pPr lvl="1"/>
            <a:r>
              <a:rPr lang="en-US" dirty="0" smtClean="0"/>
              <a:t>Hanging on a tree means you’re accursed of God (Deuteronomy 21:22-23)</a:t>
            </a:r>
          </a:p>
          <a:p>
            <a:pPr lvl="1"/>
            <a:r>
              <a:rPr lang="en-US" dirty="0" smtClean="0"/>
              <a:t>God wouldn’t allow His Son to die on the cross (they thought)</a:t>
            </a:r>
          </a:p>
          <a:p>
            <a:r>
              <a:rPr lang="en-US" dirty="0" smtClean="0"/>
              <a:t>We know now, though, that this is the way we can be saved</a:t>
            </a:r>
          </a:p>
          <a:p>
            <a:endParaRPr lang="en-US" dirty="0" smtClean="0"/>
          </a:p>
        </p:txBody>
      </p:sp>
    </p:spTree>
    <p:extLst>
      <p:ext uri="{BB962C8B-B14F-4D97-AF65-F5344CB8AC3E}">
        <p14:creationId xmlns:p14="http://schemas.microsoft.com/office/powerpoint/2010/main" val="330022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Dies (27:45-54)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From the sixth hour to the ninth hour (from noon to 3 p.m.), darkness fell across the land</a:t>
            </a:r>
          </a:p>
          <a:p>
            <a:pPr lvl="1"/>
            <a:r>
              <a:rPr lang="en-US" dirty="0" smtClean="0"/>
              <a:t>Even without knowing the symbolism of darkness meaning God’s judgment, everyone knows that darkness from noon to 3 p.m. isn’t good</a:t>
            </a:r>
          </a:p>
          <a:p>
            <a:r>
              <a:rPr lang="en-US" dirty="0" smtClean="0"/>
              <a:t>Jesus cries out “My God, My God, why have you forsaken Me?”</a:t>
            </a:r>
          </a:p>
          <a:p>
            <a:pPr lvl="1"/>
            <a:r>
              <a:rPr lang="en-US" dirty="0" smtClean="0"/>
              <a:t>Around 3 p.m., Jesus cries out, quoting Psalm 22:1, emphasizing that He is now living through that prophecy</a:t>
            </a:r>
          </a:p>
          <a:p>
            <a:pPr lvl="1"/>
            <a:r>
              <a:rPr lang="en-US" dirty="0" smtClean="0"/>
              <a:t>Already seen several times that the Psalm parallels what is happening to Jesus</a:t>
            </a:r>
          </a:p>
          <a:p>
            <a:pPr lvl="1"/>
            <a:r>
              <a:rPr lang="en-US" dirty="0" smtClean="0"/>
              <a:t>In the Psalm, David is dying at the hands of his enemies, and yet he still trusts that God will save him</a:t>
            </a:r>
          </a:p>
          <a:p>
            <a:pPr lvl="1"/>
            <a:r>
              <a:rPr lang="en-US" dirty="0" smtClean="0"/>
              <a:t>By the end of the psalm, God HAS saved him</a:t>
            </a:r>
          </a:p>
          <a:p>
            <a:pPr lvl="1"/>
            <a:r>
              <a:rPr lang="en-US" dirty="0" smtClean="0"/>
              <a:t>Jesus is now experiencing the same thing – rejection, ridicule, and ultimately death, but He’s still not letting go of His obedience to God</a:t>
            </a:r>
          </a:p>
          <a:p>
            <a:pPr lvl="1"/>
            <a:endParaRPr lang="en-US" dirty="0" smtClean="0"/>
          </a:p>
        </p:txBody>
      </p:sp>
    </p:spTree>
    <p:extLst>
      <p:ext uri="{BB962C8B-B14F-4D97-AF65-F5344CB8AC3E}">
        <p14:creationId xmlns:p14="http://schemas.microsoft.com/office/powerpoint/2010/main" val="1360434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Dies (27:45-54)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people think He’s calling out to Elijah and want to see what happens</a:t>
            </a:r>
          </a:p>
          <a:p>
            <a:r>
              <a:rPr lang="en-US" dirty="0" smtClean="0"/>
              <a:t>Someone offers Him more sour wine on a reed</a:t>
            </a:r>
          </a:p>
          <a:p>
            <a:pPr lvl="1"/>
            <a:r>
              <a:rPr lang="en-US" dirty="0" smtClean="0"/>
              <a:t>Fulfills Psalm 69:21</a:t>
            </a:r>
          </a:p>
          <a:p>
            <a:r>
              <a:rPr lang="en-US" dirty="0" smtClean="0"/>
              <a:t>With His work finished, Jesus cries out with a loud voice and gives up His spirit – He’s dead</a:t>
            </a:r>
          </a:p>
          <a:p>
            <a:r>
              <a:rPr lang="en-US" dirty="0" smtClean="0"/>
              <a:t>God’s signs that Jesus was His Son</a:t>
            </a:r>
          </a:p>
          <a:p>
            <a:pPr lvl="1"/>
            <a:r>
              <a:rPr lang="en-US" dirty="0" smtClean="0"/>
              <a:t>The temple veil that separates the Holy of Holies (where God’s presence resides) from the rest of the Temple is torn in two from top to bottom – access to God is now available for all</a:t>
            </a:r>
          </a:p>
          <a:p>
            <a:pPr lvl="1"/>
            <a:r>
              <a:rPr lang="en-US" dirty="0" smtClean="0"/>
              <a:t>There was an earthquake</a:t>
            </a:r>
          </a:p>
          <a:p>
            <a:pPr lvl="1"/>
            <a:r>
              <a:rPr lang="en-US" dirty="0" smtClean="0"/>
              <a:t>The tombs were opened and the dead are raised</a:t>
            </a:r>
          </a:p>
        </p:txBody>
      </p:sp>
    </p:spTree>
    <p:extLst>
      <p:ext uri="{BB962C8B-B14F-4D97-AF65-F5344CB8AC3E}">
        <p14:creationId xmlns:p14="http://schemas.microsoft.com/office/powerpoint/2010/main" val="1242715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Dies (27:45-54)</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With all of that happening, the centurion and the other Roman soldiers who are there guarding Jesus come to the only conclusion they can – “Truly, this was the Son of God”</a:t>
            </a:r>
          </a:p>
          <a:p>
            <a:r>
              <a:rPr lang="en-US" dirty="0" smtClean="0"/>
              <a:t>It isn’t the Jewish religious leaders that come to this conclusion; it’s a bunch of Gentile soldiers who had just mocked Him and divided up His garments</a:t>
            </a:r>
          </a:p>
          <a:p>
            <a:r>
              <a:rPr lang="en-US" dirty="0" smtClean="0"/>
              <a:t>Jesus was right to trust in God, even through His death</a:t>
            </a:r>
          </a:p>
          <a:p>
            <a:pPr lvl="1"/>
            <a:r>
              <a:rPr lang="en-US" dirty="0" smtClean="0"/>
              <a:t>John 16:32</a:t>
            </a:r>
          </a:p>
          <a:p>
            <a:pPr lvl="1"/>
            <a:r>
              <a:rPr lang="en-US" dirty="0" smtClean="0"/>
              <a:t>John 8:28-29</a:t>
            </a:r>
          </a:p>
          <a:p>
            <a:r>
              <a:rPr lang="en-US" dirty="0" smtClean="0"/>
              <a:t>God will </a:t>
            </a:r>
            <a:r>
              <a:rPr lang="en-US" smtClean="0"/>
              <a:t>NEVER abandon us</a:t>
            </a:r>
            <a:endParaRPr lang="en-US" dirty="0" smtClean="0"/>
          </a:p>
        </p:txBody>
      </p:sp>
    </p:spTree>
    <p:extLst>
      <p:ext uri="{BB962C8B-B14F-4D97-AF65-F5344CB8AC3E}">
        <p14:creationId xmlns:p14="http://schemas.microsoft.com/office/powerpoint/2010/main" val="2909171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Jesus Buried (27:55-61)</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We see in verses 55 and 56 that there were “many women” who were disciples of Jesus and ministered to Him that watched</a:t>
            </a:r>
          </a:p>
          <a:p>
            <a:pPr lvl="1"/>
            <a:r>
              <a:rPr lang="en-US" dirty="0" smtClean="0"/>
              <a:t>3 of them are named in verse 56 – Mary Magdalene, Mary, the mother of James and Joseph, and the mother of James and John</a:t>
            </a:r>
          </a:p>
          <a:p>
            <a:r>
              <a:rPr lang="en-US" dirty="0" smtClean="0"/>
              <a:t>Since it’s the Passover and a Sabbath, the bodies of Jesus and the criminals need to be taken down</a:t>
            </a:r>
          </a:p>
          <a:p>
            <a:pPr lvl="1"/>
            <a:r>
              <a:rPr lang="en-US" dirty="0" smtClean="0"/>
              <a:t>Joseph of Arimathea went to Pilate and asked for Jesus’s body</a:t>
            </a:r>
          </a:p>
          <a:p>
            <a:pPr lvl="2"/>
            <a:r>
              <a:rPr lang="en-US" dirty="0" smtClean="0"/>
              <a:t>Pilate granted his request, unusual because most crucifixion victims went in a mass grave</a:t>
            </a:r>
          </a:p>
          <a:p>
            <a:pPr lvl="1"/>
            <a:r>
              <a:rPr lang="en-US" dirty="0" smtClean="0"/>
              <a:t>Joseph wraps the body in clean linen and laid Him in a new tomb (never used before)</a:t>
            </a:r>
          </a:p>
          <a:p>
            <a:pPr lvl="2"/>
            <a:r>
              <a:rPr lang="en-US" dirty="0" smtClean="0"/>
              <a:t>Rolls a large rock in front of it and then leaves</a:t>
            </a:r>
          </a:p>
          <a:p>
            <a:pPr lvl="1"/>
            <a:r>
              <a:rPr lang="en-US" dirty="0" smtClean="0"/>
              <a:t>Mary Magdalene and the other Mary sit opposite the tomb</a:t>
            </a:r>
          </a:p>
          <a:p>
            <a:pPr lvl="1"/>
            <a:r>
              <a:rPr lang="en-US" dirty="0" smtClean="0"/>
              <a:t>Fulfills Isaiah 53:9</a:t>
            </a:r>
          </a:p>
        </p:txBody>
      </p:sp>
    </p:spTree>
    <p:extLst>
      <p:ext uri="{BB962C8B-B14F-4D97-AF65-F5344CB8AC3E}">
        <p14:creationId xmlns:p14="http://schemas.microsoft.com/office/powerpoint/2010/main" val="294010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Tomb Secured (27:62-66)</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next day, the chief priests and Pharisees go before Pilate and ask him to secure the tomb to ensure that Jesus’s body can’t be stolen by His disciples to make it look like He was resurrected</a:t>
            </a:r>
          </a:p>
          <a:p>
            <a:r>
              <a:rPr lang="en-US" dirty="0" smtClean="0"/>
              <a:t>Pilate tells them to make it as secure as they can</a:t>
            </a:r>
          </a:p>
          <a:p>
            <a:pPr lvl="1"/>
            <a:r>
              <a:rPr lang="en-US" dirty="0" smtClean="0"/>
              <a:t>“You have a guard” is a promise that he’ll provide Roman soldiers</a:t>
            </a:r>
          </a:p>
          <a:p>
            <a:pPr lvl="1"/>
            <a:r>
              <a:rPr lang="en-US" dirty="0" smtClean="0"/>
              <a:t>He wouldn’t have cared if the Jews used their own people to police the area</a:t>
            </a:r>
          </a:p>
          <a:p>
            <a:pPr lvl="1"/>
            <a:r>
              <a:rPr lang="en-US" dirty="0" smtClean="0"/>
              <a:t>They also seal the tomb – they stretch a rope across the stone sealing the tomb and put a big glob of wax on the ends of the rope to </a:t>
            </a:r>
            <a:r>
              <a:rPr lang="en-US" smtClean="0"/>
              <a:t>secure it</a:t>
            </a:r>
            <a:endParaRPr lang="en-US" dirty="0" smtClean="0"/>
          </a:p>
        </p:txBody>
      </p:sp>
    </p:spTree>
    <p:extLst>
      <p:ext uri="{BB962C8B-B14F-4D97-AF65-F5344CB8AC3E}">
        <p14:creationId xmlns:p14="http://schemas.microsoft.com/office/powerpoint/2010/main" val="159351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28</a:t>
            </a:r>
          </a:p>
        </p:txBody>
      </p:sp>
    </p:spTree>
    <p:extLst>
      <p:ext uri="{BB962C8B-B14F-4D97-AF65-F5344CB8AC3E}">
        <p14:creationId xmlns:p14="http://schemas.microsoft.com/office/powerpoint/2010/main" val="99839812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The Beatitudes</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Moves from someone who knows they’re living in sin with the first beatitude to a great reward in Heaven with the last</a:t>
            </a:r>
          </a:p>
          <a:p>
            <a:endParaRPr lang="en-US" dirty="0"/>
          </a:p>
          <a:p>
            <a:r>
              <a:rPr lang="en-US" dirty="0" smtClean="0"/>
              <a:t>Most consider this a very occluded version of the gospel without the steps explicitly states</a:t>
            </a:r>
            <a:endParaRPr lang="en-US" dirty="0"/>
          </a:p>
        </p:txBody>
      </p:sp>
    </p:spTree>
    <p:extLst>
      <p:ext uri="{BB962C8B-B14F-4D97-AF65-F5344CB8AC3E}">
        <p14:creationId xmlns:p14="http://schemas.microsoft.com/office/powerpoint/2010/main" val="55355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Resurrection (28:1-10)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tomb is sealed; the Roman guard is in place</a:t>
            </a:r>
          </a:p>
          <a:p>
            <a:r>
              <a:rPr lang="en-US" dirty="0" smtClean="0"/>
              <a:t>It’s now Sunday following the Sabbath</a:t>
            </a:r>
          </a:p>
          <a:p>
            <a:pPr lvl="1"/>
            <a:r>
              <a:rPr lang="en-US" dirty="0" smtClean="0"/>
              <a:t>The women can go to Jesus’s tomb and properly prepare Jesus’s body for burial</a:t>
            </a:r>
          </a:p>
          <a:p>
            <a:pPr lvl="1"/>
            <a:r>
              <a:rPr lang="en-US" dirty="0" smtClean="0"/>
              <a:t>Mary Magdalene and the other Mary (not His mom), but the one mentioned in Matthew 27:56 who is the mother of James and Joseph, are on their way</a:t>
            </a:r>
          </a:p>
          <a:p>
            <a:r>
              <a:rPr lang="en-US" dirty="0" smtClean="0"/>
              <a:t>A severe earthquake occurs and the stone is rolled away from the entrance</a:t>
            </a:r>
          </a:p>
          <a:p>
            <a:pPr lvl="1"/>
            <a:r>
              <a:rPr lang="en-US" dirty="0" smtClean="0"/>
              <a:t>An angel of the Lord descended from Heaven to take care of the problem</a:t>
            </a:r>
          </a:p>
          <a:p>
            <a:pPr lvl="1"/>
            <a:r>
              <a:rPr lang="en-US" dirty="0" smtClean="0"/>
              <a:t>Sits on the stone </a:t>
            </a:r>
          </a:p>
          <a:p>
            <a:r>
              <a:rPr lang="en-US" dirty="0" smtClean="0"/>
              <a:t>The guard are so afraid that they shake and became like dead men</a:t>
            </a:r>
          </a:p>
          <a:p>
            <a:pPr lvl="1"/>
            <a:r>
              <a:rPr lang="en-US" dirty="0" smtClean="0"/>
              <a:t>Probably means they couldn’t move and were as white as ghosts</a:t>
            </a:r>
            <a:endParaRPr lang="en-US" dirty="0"/>
          </a:p>
        </p:txBody>
      </p:sp>
    </p:spTree>
    <p:extLst>
      <p:ext uri="{BB962C8B-B14F-4D97-AF65-F5344CB8AC3E}">
        <p14:creationId xmlns:p14="http://schemas.microsoft.com/office/powerpoint/2010/main" val="248074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Resurrection (28:1-10)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 angel has a message for the women, though</a:t>
            </a:r>
          </a:p>
          <a:p>
            <a:pPr lvl="1"/>
            <a:r>
              <a:rPr lang="en-US" dirty="0" smtClean="0"/>
              <a:t>“Don’t be afraid. You’re looking for Jesus, but He’s not here”</a:t>
            </a:r>
          </a:p>
          <a:p>
            <a:pPr lvl="1"/>
            <a:r>
              <a:rPr lang="en-US" dirty="0" smtClean="0"/>
              <a:t>“He’s risen from the dead, just as He said He would”</a:t>
            </a:r>
          </a:p>
          <a:p>
            <a:r>
              <a:rPr lang="en-US" dirty="0" smtClean="0"/>
              <a:t>He also encourages them to look into the tomb to see that He’s gone</a:t>
            </a:r>
          </a:p>
          <a:p>
            <a:pPr lvl="1"/>
            <a:r>
              <a:rPr lang="en-US" dirty="0" smtClean="0"/>
              <a:t>Important note here – the stone wasn’t rolled away so Jesus could get out</a:t>
            </a:r>
          </a:p>
          <a:p>
            <a:pPr lvl="1"/>
            <a:r>
              <a:rPr lang="en-US" dirty="0" smtClean="0"/>
              <a:t>It was rolled away so they could see He wasn’t there!</a:t>
            </a:r>
          </a:p>
          <a:p>
            <a:pPr lvl="1"/>
            <a:r>
              <a:rPr lang="en-US" dirty="0" smtClean="0"/>
              <a:t>He walks through a wall to appear in the upper room – He doesn’t need a door</a:t>
            </a:r>
          </a:p>
          <a:p>
            <a:r>
              <a:rPr lang="en-US" dirty="0" smtClean="0"/>
              <a:t>Then the angel tells them to go back to the disciples and tell them to meet Jesus in Galilee</a:t>
            </a:r>
          </a:p>
          <a:p>
            <a:r>
              <a:rPr lang="en-US" dirty="0" smtClean="0"/>
              <a:t>They leave “with fear and great joy” to go back to the disciples</a:t>
            </a:r>
          </a:p>
          <a:p>
            <a:r>
              <a:rPr lang="en-US" dirty="0" smtClean="0"/>
              <a:t>As they went, they meet Jesus </a:t>
            </a:r>
            <a:endParaRPr lang="en-US" dirty="0"/>
          </a:p>
        </p:txBody>
      </p:sp>
    </p:spTree>
    <p:extLst>
      <p:ext uri="{BB962C8B-B14F-4D97-AF65-F5344CB8AC3E}">
        <p14:creationId xmlns:p14="http://schemas.microsoft.com/office/powerpoint/2010/main" val="348577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Resurrection (28:1-10)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They recognize Him, so they fall down at His feet to worship Him, take hold of His feet</a:t>
            </a:r>
          </a:p>
          <a:p>
            <a:pPr lvl="1"/>
            <a:r>
              <a:rPr lang="en-US" dirty="0" smtClean="0"/>
              <a:t>Important to realize that He’s not a ghost – He has a physical body still</a:t>
            </a:r>
          </a:p>
          <a:p>
            <a:r>
              <a:rPr lang="en-US" dirty="0" smtClean="0"/>
              <a:t>He also tells them to go tell “My brothers” to meet Him in Galilee</a:t>
            </a:r>
          </a:p>
          <a:p>
            <a:pPr lvl="1"/>
            <a:r>
              <a:rPr lang="en-US" dirty="0" smtClean="0"/>
              <a:t>Despite their failures, abandonment of Him, etc. – they’re still His family!</a:t>
            </a:r>
          </a:p>
          <a:p>
            <a:endParaRPr lang="en-US" dirty="0"/>
          </a:p>
        </p:txBody>
      </p:sp>
    </p:spTree>
    <p:extLst>
      <p:ext uri="{BB962C8B-B14F-4D97-AF65-F5344CB8AC3E}">
        <p14:creationId xmlns:p14="http://schemas.microsoft.com/office/powerpoint/2010/main" val="69143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Cover-up (28:11-15)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While they were on their way to the disciples, some of the men from the guard went to tell the chief priests what happened</a:t>
            </a:r>
          </a:p>
          <a:p>
            <a:r>
              <a:rPr lang="en-US" dirty="0" smtClean="0"/>
              <a:t>Once the Sanhedrin was assembled, they decided to pay the soldiers off and to tell them to lie about what happened</a:t>
            </a:r>
          </a:p>
          <a:p>
            <a:pPr lvl="1"/>
            <a:r>
              <a:rPr lang="en-US" dirty="0" smtClean="0"/>
              <a:t>“Tell everyone that His followers came and stole the body while you were asleep”</a:t>
            </a:r>
          </a:p>
          <a:p>
            <a:pPr lvl="1"/>
            <a:r>
              <a:rPr lang="en-US" dirty="0" smtClean="0"/>
              <a:t>Also promise that they’ll smooth things out with Pilate if he hears about this and keep them out of trouble</a:t>
            </a:r>
          </a:p>
          <a:p>
            <a:r>
              <a:rPr lang="en-US" dirty="0" smtClean="0"/>
              <a:t>What does that story imply?</a:t>
            </a:r>
          </a:p>
          <a:p>
            <a:pPr lvl="1"/>
            <a:r>
              <a:rPr lang="en-US" dirty="0" smtClean="0"/>
              <a:t>The Roman soldiers failed at their mission</a:t>
            </a:r>
          </a:p>
          <a:p>
            <a:pPr lvl="1"/>
            <a:r>
              <a:rPr lang="en-US" dirty="0" smtClean="0"/>
              <a:t>They fell asleep while on duty (at least 1 of them did)</a:t>
            </a:r>
          </a:p>
          <a:p>
            <a:pPr lvl="1"/>
            <a:r>
              <a:rPr lang="en-US" dirty="0" smtClean="0"/>
              <a:t>A bunch of country bumpkins bested a trained unit of Roman soldiers</a:t>
            </a:r>
            <a:endParaRPr lang="en-US" dirty="0"/>
          </a:p>
        </p:txBody>
      </p:sp>
    </p:spTree>
    <p:extLst>
      <p:ext uri="{BB962C8B-B14F-4D97-AF65-F5344CB8AC3E}">
        <p14:creationId xmlns:p14="http://schemas.microsoft.com/office/powerpoint/2010/main" val="1851132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Cover-up (28:11-15)</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None of that is flattering for them</a:t>
            </a:r>
          </a:p>
          <a:p>
            <a:r>
              <a:rPr lang="en-US" dirty="0" smtClean="0"/>
              <a:t>But they took the money nonetheless</a:t>
            </a:r>
          </a:p>
          <a:p>
            <a:pPr lvl="1"/>
            <a:r>
              <a:rPr lang="en-US" dirty="0" smtClean="0"/>
              <a:t>They’d have been executed if they just went back to the Roman garrison having failed to keep Jesus’s body protected</a:t>
            </a:r>
          </a:p>
          <a:p>
            <a:pPr lvl="1"/>
            <a:r>
              <a:rPr lang="en-US" dirty="0" smtClean="0"/>
              <a:t>At least there’s a promise that they’ll be safe</a:t>
            </a:r>
          </a:p>
          <a:p>
            <a:r>
              <a:rPr lang="en-US" dirty="0" smtClean="0"/>
              <a:t>They also spread the lie that Jesus’s body was stolen by His followers</a:t>
            </a:r>
          </a:p>
          <a:p>
            <a:pPr lvl="1"/>
            <a:r>
              <a:rPr lang="en-US" dirty="0" smtClean="0"/>
              <a:t>Matthew comments that it’s a widely spread story among the Jews even as he writes the gospel (around 20 years later)</a:t>
            </a:r>
          </a:p>
          <a:p>
            <a:r>
              <a:rPr lang="en-US" dirty="0" smtClean="0"/>
              <a:t>Probably the most bizarre (though certainly not unbelievable) part of all of it is that the religious leaders STILL aren’t convinced that Jesus is the Messiah!</a:t>
            </a:r>
          </a:p>
          <a:p>
            <a:pPr lvl="1"/>
            <a:r>
              <a:rPr lang="en-US" dirty="0" smtClean="0"/>
              <a:t>Instead of realizing everything He said would happen did happen, they’d rather believe an idiotic and implausible lie about it</a:t>
            </a:r>
            <a:endParaRPr lang="en-US" dirty="0"/>
          </a:p>
        </p:txBody>
      </p:sp>
    </p:spTree>
    <p:extLst>
      <p:ext uri="{BB962C8B-B14F-4D97-AF65-F5344CB8AC3E}">
        <p14:creationId xmlns:p14="http://schemas.microsoft.com/office/powerpoint/2010/main" val="1462790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Great Commission (28:16-20)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When the apostles get up to Galilee, they meet Him where He told them to go</a:t>
            </a:r>
          </a:p>
          <a:p>
            <a:r>
              <a:rPr lang="en-US" dirty="0" smtClean="0"/>
              <a:t>They worship Him, but some doubted</a:t>
            </a:r>
          </a:p>
          <a:p>
            <a:r>
              <a:rPr lang="en-US" dirty="0" smtClean="0"/>
              <a:t>He gives them the Great Commission</a:t>
            </a:r>
          </a:p>
          <a:p>
            <a:r>
              <a:rPr lang="en-US" dirty="0" smtClean="0"/>
              <a:t>“I have all authority in Heaven and on Earth”</a:t>
            </a:r>
          </a:p>
          <a:p>
            <a:pPr lvl="1"/>
            <a:r>
              <a:rPr lang="en-US" dirty="0" smtClean="0"/>
              <a:t>Daniel 7:14; Psalm 2:7-9</a:t>
            </a:r>
          </a:p>
          <a:p>
            <a:r>
              <a:rPr lang="en-US" dirty="0" smtClean="0"/>
              <a:t>“Go and make disciples of all the nations”</a:t>
            </a:r>
          </a:p>
          <a:p>
            <a:pPr lvl="1"/>
            <a:r>
              <a:rPr lang="en-US" dirty="0" smtClean="0"/>
              <a:t>The ruler with all authority has given us a mission to make disciples of everyone we can</a:t>
            </a:r>
          </a:p>
        </p:txBody>
      </p:sp>
    </p:spTree>
    <p:extLst>
      <p:ext uri="{BB962C8B-B14F-4D97-AF65-F5344CB8AC3E}">
        <p14:creationId xmlns:p14="http://schemas.microsoft.com/office/powerpoint/2010/main" val="97866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Great Commission (28:16-20)</a:t>
            </a:r>
            <a:endParaRPr lang="en-US" dirty="0"/>
          </a:p>
        </p:txBody>
      </p:sp>
      <p:sp>
        <p:nvSpPr>
          <p:cNvPr id="14" name="Content Placeholder 13"/>
          <p:cNvSpPr>
            <a:spLocks noGrp="1"/>
          </p:cNvSpPr>
          <p:nvPr>
            <p:ph idx="1"/>
          </p:nvPr>
        </p:nvSpPr>
        <p:spPr>
          <a:xfrm>
            <a:off x="573578" y="1037968"/>
            <a:ext cx="10780222" cy="5138995"/>
          </a:xfrm>
        </p:spPr>
        <p:txBody>
          <a:bodyPr>
            <a:noAutofit/>
          </a:bodyPr>
          <a:lstStyle/>
          <a:p>
            <a:r>
              <a:rPr lang="en-US" dirty="0" smtClean="0"/>
              <a:t>“Baptizing them in the name of the Father, the Son, and the Holy Spirit”</a:t>
            </a:r>
          </a:p>
          <a:p>
            <a:pPr lvl="1"/>
            <a:r>
              <a:rPr lang="en-US" dirty="0" smtClean="0"/>
              <a:t>This is how we make them disciples</a:t>
            </a:r>
          </a:p>
          <a:p>
            <a:pPr lvl="1"/>
            <a:r>
              <a:rPr lang="en-US" dirty="0" smtClean="0"/>
              <a:t>This is a command – and for some reason it is a major point of contention</a:t>
            </a:r>
          </a:p>
          <a:p>
            <a:pPr lvl="1"/>
            <a:r>
              <a:rPr lang="en-US" dirty="0" smtClean="0"/>
              <a:t>Can we willfully ignore a command of Jesus and still be considered His disciples?</a:t>
            </a:r>
          </a:p>
          <a:p>
            <a:pPr lvl="2"/>
            <a:r>
              <a:rPr lang="en-US" dirty="0" smtClean="0"/>
              <a:t>This goes for the command to make disciples as well as being baptized</a:t>
            </a:r>
          </a:p>
          <a:p>
            <a:r>
              <a:rPr lang="en-US" dirty="0" smtClean="0"/>
              <a:t>“I am with you to the end of the age”</a:t>
            </a:r>
          </a:p>
          <a:p>
            <a:pPr lvl="1"/>
            <a:r>
              <a:rPr lang="en-US" dirty="0" smtClean="0"/>
              <a:t>The one in authority of everything is with us as we go out to do this work that He’s set before us</a:t>
            </a:r>
          </a:p>
          <a:p>
            <a:pPr lvl="1"/>
            <a:r>
              <a:rPr lang="en-US" dirty="0" smtClean="0"/>
              <a:t>We’re not on our own; He’s right there with you!</a:t>
            </a:r>
          </a:p>
          <a:p>
            <a:r>
              <a:rPr lang="en-US" dirty="0" smtClean="0"/>
              <a:t>The whole gospel of Matthew is pointing to this last command</a:t>
            </a:r>
          </a:p>
          <a:p>
            <a:pPr lvl="1"/>
            <a:r>
              <a:rPr lang="en-US" dirty="0" smtClean="0"/>
              <a:t>Jesus is the Christ</a:t>
            </a:r>
            <a:r>
              <a:rPr lang="en-US" smtClean="0"/>
              <a:t>, the Son of God</a:t>
            </a:r>
            <a:endParaRPr lang="en-US" dirty="0" smtClean="0"/>
          </a:p>
          <a:p>
            <a:pPr lvl="1"/>
            <a:r>
              <a:rPr lang="en-US" dirty="0" smtClean="0"/>
              <a:t>He died for you</a:t>
            </a:r>
          </a:p>
          <a:p>
            <a:pPr lvl="1"/>
            <a:r>
              <a:rPr lang="en-US" dirty="0" smtClean="0"/>
              <a:t>You can be His disciple and brother/sister as well</a:t>
            </a:r>
            <a:endParaRPr lang="en-US" dirty="0"/>
          </a:p>
        </p:txBody>
      </p:sp>
    </p:spTree>
    <p:extLst>
      <p:ext uri="{BB962C8B-B14F-4D97-AF65-F5344CB8AC3E}">
        <p14:creationId xmlns:p14="http://schemas.microsoft.com/office/powerpoint/2010/main" val="279214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1</a:t>
            </a:r>
            <a:r>
              <a:rPr lang="en-US" baseline="30000" dirty="0" smtClean="0"/>
              <a:t>st</a:t>
            </a:r>
            <a:r>
              <a:rPr lang="en-US" dirty="0" smtClean="0"/>
              <a:t> Beatitude</a:t>
            </a:r>
            <a:endParaRPr lang="en-US" dirty="0"/>
          </a:p>
        </p:txBody>
      </p:sp>
      <p:sp>
        <p:nvSpPr>
          <p:cNvPr id="14" name="Content Placeholder 13"/>
          <p:cNvSpPr>
            <a:spLocks noGrp="1"/>
          </p:cNvSpPr>
          <p:nvPr>
            <p:ph idx="1"/>
          </p:nvPr>
        </p:nvSpPr>
        <p:spPr/>
        <p:txBody>
          <a:bodyPr>
            <a:normAutofit/>
          </a:bodyPr>
          <a:lstStyle/>
          <a:p>
            <a:pPr marL="0" indent="0">
              <a:buNone/>
            </a:pPr>
            <a:r>
              <a:rPr lang="en-US" sz="3200" dirty="0"/>
              <a:t>“Blessed are the poor in spirit, for theirs is the kingdom of heaven.”</a:t>
            </a:r>
          </a:p>
          <a:p>
            <a:endParaRPr lang="en-US" dirty="0"/>
          </a:p>
          <a:p>
            <a:r>
              <a:rPr lang="en-US" sz="3200" dirty="0"/>
              <a:t>What is meant by “poor in spirit”?</a:t>
            </a:r>
          </a:p>
          <a:p>
            <a:pPr lvl="1"/>
            <a:r>
              <a:rPr lang="en-US" sz="2800" dirty="0"/>
              <a:t>Should we be constantly depressed?</a:t>
            </a:r>
          </a:p>
          <a:p>
            <a:pPr lvl="1"/>
            <a:r>
              <a:rPr lang="en-US" dirty="0" smtClean="0"/>
              <a:t>Serious all the time</a:t>
            </a:r>
          </a:p>
          <a:p>
            <a:pPr lvl="1"/>
            <a:r>
              <a:rPr lang="en-US" sz="2800" dirty="0"/>
              <a:t>Spiritually immature?</a:t>
            </a:r>
          </a:p>
          <a:p>
            <a:pPr lvl="1"/>
            <a:endParaRPr lang="en-US" dirty="0"/>
          </a:p>
          <a:p>
            <a:r>
              <a:rPr lang="en-US" dirty="0" smtClean="0"/>
              <a:t>Greek – “poor” literally; “distressed” figuratively</a:t>
            </a:r>
          </a:p>
          <a:p>
            <a:pPr lvl="1"/>
            <a:endParaRPr lang="en-US" dirty="0" smtClean="0"/>
          </a:p>
        </p:txBody>
      </p:sp>
    </p:spTree>
    <p:extLst>
      <p:ext uri="{BB962C8B-B14F-4D97-AF65-F5344CB8AC3E}">
        <p14:creationId xmlns:p14="http://schemas.microsoft.com/office/powerpoint/2010/main" val="974948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1</a:t>
            </a:r>
            <a:r>
              <a:rPr lang="en-US" baseline="30000" dirty="0" smtClean="0"/>
              <a:t>st</a:t>
            </a:r>
            <a:r>
              <a:rPr lang="en-US" dirty="0" smtClean="0"/>
              <a:t> Beatitude</a:t>
            </a:r>
            <a:endParaRPr lang="en-US" dirty="0"/>
          </a:p>
        </p:txBody>
      </p:sp>
      <p:sp>
        <p:nvSpPr>
          <p:cNvPr id="14" name="Content Placeholder 13"/>
          <p:cNvSpPr>
            <a:spLocks noGrp="1"/>
          </p:cNvSpPr>
          <p:nvPr>
            <p:ph idx="1"/>
          </p:nvPr>
        </p:nvSpPr>
        <p:spPr/>
        <p:txBody>
          <a:bodyPr>
            <a:normAutofit lnSpcReduction="10000"/>
          </a:bodyPr>
          <a:lstStyle/>
          <a:p>
            <a:pPr marL="0" indent="0">
              <a:buNone/>
            </a:pPr>
            <a:r>
              <a:rPr lang="en-US" sz="3200" dirty="0"/>
              <a:t>“Blessed are the poor in spirit, for theirs is the kingdom of heaven.”</a:t>
            </a:r>
          </a:p>
          <a:p>
            <a:endParaRPr lang="en-US" dirty="0"/>
          </a:p>
          <a:p>
            <a:r>
              <a:rPr lang="en-US" dirty="0" smtClean="0"/>
              <a:t>In other words, someone </a:t>
            </a:r>
            <a:r>
              <a:rPr lang="en-US" dirty="0"/>
              <a:t>who realizes that </a:t>
            </a:r>
            <a:r>
              <a:rPr lang="en-US" dirty="0" smtClean="0"/>
              <a:t>their spirit is in peril or distressed</a:t>
            </a:r>
          </a:p>
          <a:p>
            <a:pPr lvl="1"/>
            <a:r>
              <a:rPr lang="en-US" dirty="0" smtClean="0"/>
              <a:t>They acknowledge that they are sinners</a:t>
            </a:r>
            <a:endParaRPr lang="en-US" dirty="0"/>
          </a:p>
          <a:p>
            <a:pPr lvl="1"/>
            <a:r>
              <a:rPr lang="en-US" dirty="0" smtClean="0"/>
              <a:t>He clearly sees the poverty of his soul due to his sin</a:t>
            </a:r>
          </a:p>
          <a:p>
            <a:endParaRPr lang="en-US" dirty="0"/>
          </a:p>
          <a:p>
            <a:r>
              <a:rPr lang="en-US" dirty="0" smtClean="0"/>
              <a:t>Why would someone in this state inherit the kingdom of heaven?</a:t>
            </a:r>
          </a:p>
          <a:p>
            <a:pPr lvl="1"/>
            <a:r>
              <a:rPr lang="en-US" dirty="0" smtClean="0"/>
              <a:t>They </a:t>
            </a:r>
            <a:r>
              <a:rPr lang="en-US" dirty="0"/>
              <a:t>understand that they aren't righteous in and of </a:t>
            </a:r>
            <a:r>
              <a:rPr lang="en-US" dirty="0" smtClean="0"/>
              <a:t>themselves</a:t>
            </a:r>
          </a:p>
          <a:p>
            <a:pPr lvl="1"/>
            <a:r>
              <a:rPr lang="en-US" dirty="0" smtClean="0"/>
              <a:t>They </a:t>
            </a:r>
            <a:r>
              <a:rPr lang="en-US" dirty="0"/>
              <a:t>know they need outside intervention, and so they are ready to become God's children and </a:t>
            </a:r>
            <a:r>
              <a:rPr lang="en-US" dirty="0" err="1"/>
              <a:t>recieve</a:t>
            </a:r>
            <a:r>
              <a:rPr lang="en-US" dirty="0"/>
              <a:t> heaven as their inheritance</a:t>
            </a:r>
          </a:p>
          <a:p>
            <a:pPr lvl="1"/>
            <a:endParaRPr lang="en-US" dirty="0" smtClean="0"/>
          </a:p>
        </p:txBody>
      </p:sp>
    </p:spTree>
    <p:extLst>
      <p:ext uri="{BB962C8B-B14F-4D97-AF65-F5344CB8AC3E}">
        <p14:creationId xmlns:p14="http://schemas.microsoft.com/office/powerpoint/2010/main" val="4765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2</a:t>
            </a:r>
            <a:r>
              <a:rPr lang="en-US" baseline="30000" dirty="0" smtClean="0"/>
              <a:t>nd</a:t>
            </a:r>
            <a:r>
              <a:rPr lang="en-US" dirty="0" smtClean="0"/>
              <a:t> Beatitude</a:t>
            </a:r>
            <a:endParaRPr lang="en-US" dirty="0"/>
          </a:p>
        </p:txBody>
      </p:sp>
      <p:sp>
        <p:nvSpPr>
          <p:cNvPr id="14" name="Content Placeholder 13"/>
          <p:cNvSpPr>
            <a:spLocks noGrp="1"/>
          </p:cNvSpPr>
          <p:nvPr>
            <p:ph idx="1"/>
          </p:nvPr>
        </p:nvSpPr>
        <p:spPr/>
        <p:txBody>
          <a:bodyPr>
            <a:normAutofit/>
          </a:bodyPr>
          <a:lstStyle/>
          <a:p>
            <a:pPr marL="0" indent="0">
              <a:buNone/>
            </a:pPr>
            <a:r>
              <a:rPr lang="en-US" sz="3200" dirty="0"/>
              <a:t>“Blessed are those who mourn, for they will be comforted.”</a:t>
            </a:r>
          </a:p>
          <a:p>
            <a:endParaRPr lang="en-US" dirty="0"/>
          </a:p>
          <a:p>
            <a:r>
              <a:rPr lang="en-US" dirty="0" smtClean="0"/>
              <a:t>What is being mourned?</a:t>
            </a:r>
          </a:p>
          <a:p>
            <a:pPr lvl="1"/>
            <a:r>
              <a:rPr lang="en-US" dirty="0" smtClean="0"/>
              <a:t>Loss of a loved one?</a:t>
            </a:r>
          </a:p>
          <a:p>
            <a:pPr lvl="1"/>
            <a:r>
              <a:rPr lang="en-US" dirty="0" smtClean="0"/>
              <a:t>Loss of wealth and property?</a:t>
            </a:r>
          </a:p>
          <a:p>
            <a:pPr lvl="1"/>
            <a:endParaRPr lang="en-US" dirty="0"/>
          </a:p>
          <a:p>
            <a:r>
              <a:rPr lang="en-US" dirty="0" smtClean="0"/>
              <a:t>Remember, they build on each other</a:t>
            </a:r>
          </a:p>
          <a:p>
            <a:r>
              <a:rPr lang="en-US" dirty="0" smtClean="0"/>
              <a:t>The mourning is caused by the effects of sin on one’s life; the sadness we cause God by sinning </a:t>
            </a:r>
            <a:endParaRPr lang="en-US" dirty="0"/>
          </a:p>
          <a:p>
            <a:pPr lvl="1"/>
            <a:endParaRPr lang="en-US" dirty="0" smtClean="0"/>
          </a:p>
        </p:txBody>
      </p:sp>
    </p:spTree>
    <p:extLst>
      <p:ext uri="{BB962C8B-B14F-4D97-AF65-F5344CB8AC3E}">
        <p14:creationId xmlns:p14="http://schemas.microsoft.com/office/powerpoint/2010/main" val="416178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and Purpose</a:t>
            </a:r>
            <a:endParaRPr lang="en-US" dirty="0"/>
          </a:p>
        </p:txBody>
      </p:sp>
      <p:sp>
        <p:nvSpPr>
          <p:cNvPr id="3" name="Content Placeholder 2"/>
          <p:cNvSpPr>
            <a:spLocks noGrp="1"/>
          </p:cNvSpPr>
          <p:nvPr>
            <p:ph idx="1"/>
          </p:nvPr>
        </p:nvSpPr>
        <p:spPr/>
        <p:txBody>
          <a:bodyPr/>
          <a:lstStyle/>
          <a:p>
            <a:endParaRPr lang="en-US" dirty="0" smtClean="0"/>
          </a:p>
          <a:p>
            <a:r>
              <a:rPr lang="en-US" dirty="0" smtClean="0"/>
              <a:t>It is clear from the book that it was written to Jews to demonstrate that Jesus is Messiah and King</a:t>
            </a:r>
          </a:p>
          <a:p>
            <a:endParaRPr lang="en-US" dirty="0" smtClean="0"/>
          </a:p>
          <a:p>
            <a:r>
              <a:rPr lang="en-US" dirty="0" smtClean="0"/>
              <a:t>Matthew quotes from the OT just over 50 times, and makes at least 45 more allusions to OT scriptures</a:t>
            </a:r>
          </a:p>
          <a:p>
            <a:pPr lvl="1"/>
            <a:r>
              <a:rPr lang="en-US" dirty="0" smtClean="0"/>
              <a:t>Many of these are references to Messianic prophecy (around 40)</a:t>
            </a:r>
          </a:p>
          <a:p>
            <a:endParaRPr lang="en-US" dirty="0" smtClean="0"/>
          </a:p>
          <a:p>
            <a:r>
              <a:rPr lang="en-US" dirty="0" smtClean="0"/>
              <a:t>He also includes the genealogy of Jesus in the 1</a:t>
            </a:r>
            <a:r>
              <a:rPr lang="en-US" baseline="30000" dirty="0" smtClean="0"/>
              <a:t>st</a:t>
            </a:r>
            <a:r>
              <a:rPr lang="en-US" dirty="0" smtClean="0"/>
              <a:t> chapter, which was very important to the Jews</a:t>
            </a:r>
            <a:endParaRPr lang="en-US" dirty="0"/>
          </a:p>
        </p:txBody>
      </p:sp>
    </p:spTree>
    <p:extLst>
      <p:ext uri="{BB962C8B-B14F-4D97-AF65-F5344CB8AC3E}">
        <p14:creationId xmlns:p14="http://schemas.microsoft.com/office/powerpoint/2010/main" val="416415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2</a:t>
            </a:r>
            <a:r>
              <a:rPr lang="en-US" baseline="30000" dirty="0" smtClean="0"/>
              <a:t>nd</a:t>
            </a:r>
            <a:r>
              <a:rPr lang="en-US" dirty="0" smtClean="0"/>
              <a:t> Beatitude</a:t>
            </a:r>
            <a:endParaRPr lang="en-US" dirty="0"/>
          </a:p>
        </p:txBody>
      </p:sp>
      <p:sp>
        <p:nvSpPr>
          <p:cNvPr id="14" name="Content Placeholder 13"/>
          <p:cNvSpPr>
            <a:spLocks noGrp="1"/>
          </p:cNvSpPr>
          <p:nvPr>
            <p:ph idx="1"/>
          </p:nvPr>
        </p:nvSpPr>
        <p:spPr/>
        <p:txBody>
          <a:bodyPr>
            <a:normAutofit/>
          </a:bodyPr>
          <a:lstStyle/>
          <a:p>
            <a:pPr marL="0" indent="0">
              <a:buNone/>
            </a:pPr>
            <a:r>
              <a:rPr lang="en-US" sz="3200" dirty="0"/>
              <a:t>“Blessed are those who mourn, for they will be comforted.”</a:t>
            </a:r>
          </a:p>
          <a:p>
            <a:endParaRPr lang="en-US" dirty="0"/>
          </a:p>
          <a:p>
            <a:r>
              <a:rPr lang="en-US" dirty="0" smtClean="0"/>
              <a:t>James 4:8-10</a:t>
            </a:r>
          </a:p>
          <a:p>
            <a:endParaRPr lang="en-US" dirty="0"/>
          </a:p>
          <a:p>
            <a:r>
              <a:rPr lang="en-US" dirty="0" smtClean="0"/>
              <a:t>When we acknowledge our sin and pray for forgiveness, God is there to comfort us with His grace and mercy</a:t>
            </a:r>
            <a:endParaRPr lang="en-US" dirty="0"/>
          </a:p>
          <a:p>
            <a:pPr lvl="1"/>
            <a:endParaRPr lang="en-US" dirty="0" smtClean="0"/>
          </a:p>
        </p:txBody>
      </p:sp>
    </p:spTree>
    <p:extLst>
      <p:ext uri="{BB962C8B-B14F-4D97-AF65-F5344CB8AC3E}">
        <p14:creationId xmlns:p14="http://schemas.microsoft.com/office/powerpoint/2010/main" val="288985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3</a:t>
            </a:r>
            <a:r>
              <a:rPr lang="en-US" baseline="30000" dirty="0" smtClean="0"/>
              <a:t>rd</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gentle, for they will be inherit the earth.”</a:t>
            </a:r>
          </a:p>
          <a:p>
            <a:endParaRPr lang="en-US" dirty="0"/>
          </a:p>
          <a:p>
            <a:r>
              <a:rPr lang="en-US" dirty="0" smtClean="0"/>
              <a:t>Our culture puts a lot of emphasis on serving ourselves, solving our own problems, standing up for ourselves, acts of pride, etc.</a:t>
            </a:r>
          </a:p>
          <a:p>
            <a:endParaRPr lang="en-US" dirty="0"/>
          </a:p>
          <a:p>
            <a:r>
              <a:rPr lang="en-US" dirty="0" smtClean="0"/>
              <a:t>“Gentle” could also be “meek” or “humble”</a:t>
            </a:r>
          </a:p>
          <a:p>
            <a:endParaRPr lang="en-US" dirty="0"/>
          </a:p>
          <a:p>
            <a:r>
              <a:rPr lang="en-US" dirty="0" smtClean="0"/>
              <a:t>Jesus puts the emphasis on serving others and humility</a:t>
            </a:r>
            <a:br>
              <a:rPr lang="en-US" dirty="0" smtClean="0"/>
            </a:br>
            <a:endParaRPr lang="en-US" dirty="0" smtClean="0"/>
          </a:p>
        </p:txBody>
      </p:sp>
    </p:spTree>
    <p:extLst>
      <p:ext uri="{BB962C8B-B14F-4D97-AF65-F5344CB8AC3E}">
        <p14:creationId xmlns:p14="http://schemas.microsoft.com/office/powerpoint/2010/main" val="201500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3</a:t>
            </a:r>
            <a:r>
              <a:rPr lang="en-US" baseline="30000" dirty="0" smtClean="0"/>
              <a:t>rd</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gentle, for they will be inherit the earth.”</a:t>
            </a:r>
          </a:p>
          <a:p>
            <a:endParaRPr lang="en-US" dirty="0"/>
          </a:p>
          <a:p>
            <a:r>
              <a:rPr lang="en-US" dirty="0" smtClean="0"/>
              <a:t>Gentleness/meekness isn’t weakness or compromise, but rather selflessness and service (to God and others)</a:t>
            </a:r>
          </a:p>
          <a:p>
            <a:endParaRPr lang="en-US" dirty="0"/>
          </a:p>
          <a:p>
            <a:r>
              <a:rPr lang="en-US" dirty="0" smtClean="0"/>
              <a:t>Why will the gentle/meek/humble inherit the earth?</a:t>
            </a:r>
          </a:p>
          <a:p>
            <a:pPr lvl="1"/>
            <a:r>
              <a:rPr lang="en-US" dirty="0" smtClean="0"/>
              <a:t>Mark 10:29-30</a:t>
            </a:r>
          </a:p>
          <a:p>
            <a:pPr lvl="1"/>
            <a:r>
              <a:rPr lang="en-US" dirty="0" smtClean="0"/>
              <a:t>Matthew 20:16; 26-28</a:t>
            </a:r>
          </a:p>
          <a:p>
            <a:pPr lvl="1"/>
            <a:r>
              <a:rPr lang="en-US" dirty="0" smtClean="0"/>
              <a:t>A figurative way of saying that we will be well rewarded for our service and humility</a:t>
            </a:r>
            <a:br>
              <a:rPr lang="en-US" dirty="0" smtClean="0"/>
            </a:br>
            <a:endParaRPr lang="en-US" dirty="0" smtClean="0"/>
          </a:p>
        </p:txBody>
      </p:sp>
    </p:spTree>
    <p:extLst>
      <p:ext uri="{BB962C8B-B14F-4D97-AF65-F5344CB8AC3E}">
        <p14:creationId xmlns:p14="http://schemas.microsoft.com/office/powerpoint/2010/main" val="12578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3</a:t>
            </a:r>
            <a:r>
              <a:rPr lang="en-US" baseline="30000" dirty="0" smtClean="0"/>
              <a:t>rd</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gentle, for they will be inherit the earth.”</a:t>
            </a:r>
          </a:p>
          <a:p>
            <a:endParaRPr lang="en-US" dirty="0"/>
          </a:p>
          <a:p>
            <a:r>
              <a:rPr lang="en-US" dirty="0" smtClean="0"/>
              <a:t>How does being gentle/humble follow on mourning over our sinful state?</a:t>
            </a:r>
          </a:p>
          <a:p>
            <a:pPr lvl="1"/>
            <a:r>
              <a:rPr lang="en-US" dirty="0" smtClean="0"/>
              <a:t>Realizing </a:t>
            </a:r>
            <a:r>
              <a:rPr lang="en-US" dirty="0"/>
              <a:t>that we can't save ourselves from sin gives us the space to </a:t>
            </a:r>
            <a:r>
              <a:rPr lang="en-US" dirty="0" smtClean="0"/>
              <a:t>understand </a:t>
            </a:r>
            <a:r>
              <a:rPr lang="en-US" dirty="0"/>
              <a:t>that we aren't at the top level of any sort of </a:t>
            </a:r>
            <a:r>
              <a:rPr lang="en-US" dirty="0" smtClean="0"/>
              <a:t>hierarchy</a:t>
            </a:r>
          </a:p>
          <a:p>
            <a:pPr lvl="1"/>
            <a:r>
              <a:rPr lang="en-US" dirty="0" smtClean="0"/>
              <a:t>Whoever </a:t>
            </a:r>
            <a:r>
              <a:rPr lang="en-US" dirty="0"/>
              <a:t>is able to rid us of our sin is "bigger" than I am</a:t>
            </a:r>
            <a:r>
              <a:rPr lang="en-US" dirty="0" smtClean="0"/>
              <a:t/>
            </a:r>
            <a:br>
              <a:rPr lang="en-US" dirty="0" smtClean="0"/>
            </a:br>
            <a:endParaRPr lang="en-US" dirty="0" smtClean="0"/>
          </a:p>
        </p:txBody>
      </p:sp>
    </p:spTree>
    <p:extLst>
      <p:ext uri="{BB962C8B-B14F-4D97-AF65-F5344CB8AC3E}">
        <p14:creationId xmlns:p14="http://schemas.microsoft.com/office/powerpoint/2010/main" val="306968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4</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those who hunger and thirst for righteousness, for they will be satisfied.”</a:t>
            </a:r>
          </a:p>
          <a:p>
            <a:endParaRPr lang="en-US" dirty="0"/>
          </a:p>
          <a:p>
            <a:r>
              <a:rPr lang="en-US" dirty="0" smtClean="0"/>
              <a:t>Hunger and thirst impart a desperation to find righteousness</a:t>
            </a:r>
          </a:p>
          <a:p>
            <a:pPr lvl="1"/>
            <a:r>
              <a:rPr lang="en-US" dirty="0" smtClean="0"/>
              <a:t>Hebrews 11:6 – God rewards diligence, not passing interest</a:t>
            </a:r>
          </a:p>
          <a:p>
            <a:pPr lvl="1"/>
            <a:endParaRPr lang="en-US" dirty="0"/>
          </a:p>
          <a:p>
            <a:r>
              <a:rPr lang="en-US" dirty="0" smtClean="0"/>
              <a:t>We must continue our search for righteousness and not settle for anything less than Godliness</a:t>
            </a:r>
            <a:br>
              <a:rPr lang="en-US" dirty="0" smtClean="0"/>
            </a:br>
            <a:endParaRPr lang="en-US" dirty="0" smtClean="0"/>
          </a:p>
        </p:txBody>
      </p:sp>
    </p:spTree>
    <p:extLst>
      <p:ext uri="{BB962C8B-B14F-4D97-AF65-F5344CB8AC3E}">
        <p14:creationId xmlns:p14="http://schemas.microsoft.com/office/powerpoint/2010/main" val="412083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4</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those who hunger and thirst for righteousness, for they will be satisfied.”</a:t>
            </a:r>
          </a:p>
          <a:p>
            <a:endParaRPr lang="en-US" dirty="0"/>
          </a:p>
          <a:p>
            <a:r>
              <a:rPr lang="en-US" dirty="0" smtClean="0"/>
              <a:t>Why are the seekers of righteousness satisfied?</a:t>
            </a:r>
          </a:p>
          <a:p>
            <a:pPr lvl="1"/>
            <a:r>
              <a:rPr lang="en-US" dirty="0" smtClean="0"/>
              <a:t>“Satisfied” means filled up; goes back to the hunger and thirst</a:t>
            </a:r>
          </a:p>
          <a:p>
            <a:endParaRPr lang="en-US" dirty="0"/>
          </a:p>
          <a:p>
            <a:r>
              <a:rPr lang="en-US" dirty="0" smtClean="0"/>
              <a:t>If you hunger for righteousness, you WILL find it</a:t>
            </a:r>
            <a:br>
              <a:rPr lang="en-US" dirty="0" smtClean="0"/>
            </a:br>
            <a:endParaRPr lang="en-US" dirty="0" smtClean="0"/>
          </a:p>
          <a:p>
            <a:r>
              <a:rPr lang="en-US" dirty="0" smtClean="0"/>
              <a:t>How does this build on the last beatitude?</a:t>
            </a:r>
          </a:p>
        </p:txBody>
      </p:sp>
    </p:spTree>
    <p:extLst>
      <p:ext uri="{BB962C8B-B14F-4D97-AF65-F5344CB8AC3E}">
        <p14:creationId xmlns:p14="http://schemas.microsoft.com/office/powerpoint/2010/main" val="3382799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5</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merciful, for they will receive mercy.”</a:t>
            </a:r>
          </a:p>
          <a:p>
            <a:endParaRPr lang="en-US" dirty="0"/>
          </a:p>
          <a:p>
            <a:r>
              <a:rPr lang="en-US" dirty="0" smtClean="0"/>
              <a:t>Can’t help but think of passages like Romans 9:15, Luke 17:3-4, Matthew 6:14-15</a:t>
            </a:r>
            <a:endParaRPr lang="en-US" dirty="0"/>
          </a:p>
          <a:p>
            <a:r>
              <a:rPr lang="en-US" dirty="0" smtClean="0"/>
              <a:t>We must show mercy to receive mercy;  why?</a:t>
            </a:r>
          </a:p>
          <a:p>
            <a:pPr lvl="1"/>
            <a:r>
              <a:rPr lang="en-US" dirty="0" smtClean="0"/>
              <a:t>God </a:t>
            </a:r>
            <a:r>
              <a:rPr lang="en-US" dirty="0"/>
              <a:t>freely gives us mercy when we follow the plan of </a:t>
            </a:r>
            <a:r>
              <a:rPr lang="en-US" dirty="0" smtClean="0"/>
              <a:t>salvation</a:t>
            </a:r>
          </a:p>
          <a:p>
            <a:pPr lvl="1"/>
            <a:r>
              <a:rPr lang="en-US" dirty="0" smtClean="0"/>
              <a:t>If </a:t>
            </a:r>
            <a:r>
              <a:rPr lang="en-US" dirty="0"/>
              <a:t>we aren't willing to give mercy to others when they need it like we did, then we aren't behaving like God</a:t>
            </a:r>
          </a:p>
          <a:p>
            <a:r>
              <a:rPr lang="en-US" dirty="0" smtClean="0"/>
              <a:t>How does mercy build upon righteousness?</a:t>
            </a:r>
          </a:p>
          <a:p>
            <a:pPr lvl="1"/>
            <a:r>
              <a:rPr lang="en-US" dirty="0" smtClean="0"/>
              <a:t>Being </a:t>
            </a:r>
            <a:r>
              <a:rPr lang="en-US" dirty="0"/>
              <a:t>righteous means we are free of </a:t>
            </a:r>
            <a:r>
              <a:rPr lang="en-US" dirty="0" smtClean="0"/>
              <a:t>sin</a:t>
            </a:r>
          </a:p>
          <a:p>
            <a:pPr lvl="1"/>
            <a:r>
              <a:rPr lang="en-US" dirty="0" smtClean="0"/>
              <a:t>If </a:t>
            </a:r>
            <a:r>
              <a:rPr lang="en-US" dirty="0"/>
              <a:t>we are freed from sin, then we can't act </a:t>
            </a:r>
            <a:r>
              <a:rPr lang="en-US" dirty="0" smtClean="0"/>
              <a:t>sinfully</a:t>
            </a:r>
          </a:p>
          <a:p>
            <a:pPr lvl="1"/>
            <a:r>
              <a:rPr lang="en-US" dirty="0" smtClean="0"/>
              <a:t>Sin </a:t>
            </a:r>
            <a:r>
              <a:rPr lang="en-US" dirty="0"/>
              <a:t>is acting in an ungodly way, and God is merciful</a:t>
            </a:r>
            <a:endParaRPr lang="en-US" dirty="0" smtClean="0"/>
          </a:p>
        </p:txBody>
      </p:sp>
    </p:spTree>
    <p:extLst>
      <p:ext uri="{BB962C8B-B14F-4D97-AF65-F5344CB8AC3E}">
        <p14:creationId xmlns:p14="http://schemas.microsoft.com/office/powerpoint/2010/main" val="115291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6</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pure in heart, for they will see God.”</a:t>
            </a:r>
          </a:p>
          <a:p>
            <a:endParaRPr lang="en-US" dirty="0"/>
          </a:p>
          <a:p>
            <a:r>
              <a:rPr lang="en-US" dirty="0" smtClean="0"/>
              <a:t>What does it mean to be “pure in heart”?  How will they see God?</a:t>
            </a:r>
          </a:p>
          <a:p>
            <a:pPr lvl="1"/>
            <a:r>
              <a:rPr lang="en-US" dirty="0"/>
              <a:t>James 4:7-8</a:t>
            </a:r>
          </a:p>
          <a:p>
            <a:pPr lvl="1"/>
            <a:r>
              <a:rPr lang="en-US" dirty="0" smtClean="0"/>
              <a:t>Those </a:t>
            </a:r>
            <a:r>
              <a:rPr lang="en-US" dirty="0"/>
              <a:t>that are pure in heart want to be like God and are drawing near to </a:t>
            </a:r>
            <a:r>
              <a:rPr lang="en-US" dirty="0" smtClean="0"/>
              <a:t>Him</a:t>
            </a:r>
          </a:p>
          <a:p>
            <a:pPr lvl="1"/>
            <a:r>
              <a:rPr lang="en-US" dirty="0" smtClean="0"/>
              <a:t>In </a:t>
            </a:r>
            <a:r>
              <a:rPr lang="en-US" dirty="0"/>
              <a:t>response, God draws near to them</a:t>
            </a:r>
          </a:p>
          <a:p>
            <a:r>
              <a:rPr lang="en-US" dirty="0" smtClean="0"/>
              <a:t>How does this build on the 5</a:t>
            </a:r>
            <a:r>
              <a:rPr lang="en-US" baseline="30000" dirty="0" smtClean="0"/>
              <a:t>th</a:t>
            </a:r>
            <a:r>
              <a:rPr lang="en-US" dirty="0" smtClean="0"/>
              <a:t> beatitude regarding mercy?</a:t>
            </a:r>
          </a:p>
          <a:p>
            <a:pPr lvl="1"/>
            <a:r>
              <a:rPr lang="en-US" dirty="0" smtClean="0"/>
              <a:t>Forgiving </a:t>
            </a:r>
            <a:r>
              <a:rPr lang="en-US" dirty="0"/>
              <a:t>someone a wrong they've done to you is one of the hardest and most loving things you can do for </a:t>
            </a:r>
            <a:r>
              <a:rPr lang="en-US" dirty="0" smtClean="0"/>
              <a:t>them</a:t>
            </a:r>
          </a:p>
          <a:p>
            <a:pPr lvl="1"/>
            <a:r>
              <a:rPr lang="en-US" dirty="0" smtClean="0"/>
              <a:t>Those </a:t>
            </a:r>
            <a:r>
              <a:rPr lang="en-US" dirty="0"/>
              <a:t>who can forgive and are righteous are as close to being Jesus in the flesh as we can manage</a:t>
            </a:r>
          </a:p>
          <a:p>
            <a:endParaRPr lang="en-US" dirty="0" smtClean="0"/>
          </a:p>
        </p:txBody>
      </p:sp>
    </p:spTree>
    <p:extLst>
      <p:ext uri="{BB962C8B-B14F-4D97-AF65-F5344CB8AC3E}">
        <p14:creationId xmlns:p14="http://schemas.microsoft.com/office/powerpoint/2010/main" val="178165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7</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peacemakers, for they </a:t>
            </a:r>
            <a:r>
              <a:rPr lang="en-US" dirty="0" smtClean="0"/>
              <a:t>will be called sons of </a:t>
            </a:r>
            <a:r>
              <a:rPr lang="en-US" sz="3200" dirty="0"/>
              <a:t>God.”</a:t>
            </a:r>
          </a:p>
          <a:p>
            <a:endParaRPr lang="en-US" dirty="0"/>
          </a:p>
          <a:p>
            <a:r>
              <a:rPr lang="en-US" dirty="0" smtClean="0"/>
              <a:t>What is a peacemaker?</a:t>
            </a:r>
          </a:p>
          <a:p>
            <a:pPr lvl="1"/>
            <a:r>
              <a:rPr lang="en-US" dirty="0" smtClean="0"/>
              <a:t>Maybe a better question is who are we making peace with?</a:t>
            </a:r>
          </a:p>
          <a:p>
            <a:pPr lvl="1"/>
            <a:endParaRPr lang="en-US" dirty="0"/>
          </a:p>
          <a:p>
            <a:r>
              <a:rPr lang="en-US" dirty="0"/>
              <a:t>Making peace with God (Ephesians 2:14-18)</a:t>
            </a:r>
          </a:p>
          <a:p>
            <a:endParaRPr lang="en-US" dirty="0"/>
          </a:p>
          <a:p>
            <a:r>
              <a:rPr lang="en-US" dirty="0"/>
              <a:t>Making peace with others (Hebrews 12:14, Romans 12:18)</a:t>
            </a:r>
          </a:p>
          <a:p>
            <a:endParaRPr lang="en-US" dirty="0"/>
          </a:p>
        </p:txBody>
      </p:sp>
    </p:spTree>
    <p:extLst>
      <p:ext uri="{BB962C8B-B14F-4D97-AF65-F5344CB8AC3E}">
        <p14:creationId xmlns:p14="http://schemas.microsoft.com/office/powerpoint/2010/main" val="94934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7</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sz="3200" dirty="0"/>
              <a:t>“Blessed are the peacemakers, for they </a:t>
            </a:r>
            <a:r>
              <a:rPr lang="en-US" dirty="0" smtClean="0"/>
              <a:t>will be called sons of </a:t>
            </a:r>
            <a:r>
              <a:rPr lang="en-US" sz="3200" dirty="0"/>
              <a:t>God</a:t>
            </a:r>
            <a:r>
              <a:rPr lang="en-US" sz="3200" dirty="0" smtClean="0"/>
              <a:t>.”</a:t>
            </a:r>
            <a:endParaRPr lang="en-US" dirty="0"/>
          </a:p>
          <a:p>
            <a:r>
              <a:rPr lang="en-US" dirty="0"/>
              <a:t>What does making peace have to do with being called a son of God</a:t>
            </a:r>
            <a:r>
              <a:rPr lang="en-US" dirty="0" smtClean="0"/>
              <a:t>?</a:t>
            </a:r>
          </a:p>
          <a:p>
            <a:pPr lvl="1"/>
            <a:r>
              <a:rPr lang="en-US" dirty="0" smtClean="0"/>
              <a:t>Most </a:t>
            </a:r>
            <a:r>
              <a:rPr lang="en-US" dirty="0"/>
              <a:t>people don't want to be at peace with </a:t>
            </a:r>
            <a:r>
              <a:rPr lang="en-US" dirty="0" smtClean="0"/>
              <a:t>others</a:t>
            </a:r>
          </a:p>
          <a:p>
            <a:pPr lvl="1"/>
            <a:r>
              <a:rPr lang="en-US" dirty="0" smtClean="0"/>
              <a:t>That </a:t>
            </a:r>
            <a:r>
              <a:rPr lang="en-US" dirty="0"/>
              <a:t>is to say, they want things their way, and they are typically confrontational when they don't get their </a:t>
            </a:r>
            <a:r>
              <a:rPr lang="en-US" dirty="0" smtClean="0"/>
              <a:t>way</a:t>
            </a:r>
          </a:p>
          <a:p>
            <a:pPr lvl="1"/>
            <a:r>
              <a:rPr lang="en-US" dirty="0" smtClean="0"/>
              <a:t>Someone </a:t>
            </a:r>
            <a:r>
              <a:rPr lang="en-US" dirty="0"/>
              <a:t>who is willing to make peace with others or make peace between others is like God, who makes peace with us through our salvation</a:t>
            </a:r>
          </a:p>
          <a:p>
            <a:r>
              <a:rPr lang="en-US" dirty="0" smtClean="0"/>
              <a:t>How does peacemaking build upon being pure in heart?</a:t>
            </a:r>
            <a:endParaRPr lang="en-US" dirty="0"/>
          </a:p>
          <a:p>
            <a:pPr lvl="1"/>
            <a:r>
              <a:rPr lang="en-US" dirty="0" smtClean="0"/>
              <a:t>Those </a:t>
            </a:r>
            <a:r>
              <a:rPr lang="en-US" dirty="0"/>
              <a:t>that are pure in heart will have others best interests in </a:t>
            </a:r>
            <a:r>
              <a:rPr lang="en-US" dirty="0" smtClean="0"/>
              <a:t>mind</a:t>
            </a:r>
          </a:p>
          <a:p>
            <a:pPr lvl="1"/>
            <a:r>
              <a:rPr lang="en-US" dirty="0" smtClean="0"/>
              <a:t>Peacemaking </a:t>
            </a:r>
            <a:r>
              <a:rPr lang="en-US" dirty="0"/>
              <a:t>(in the sense Jesus uses the word) is about creating peace between someone else on God through teaching them about Jesus</a:t>
            </a:r>
            <a:endParaRPr lang="en-US" dirty="0" smtClean="0"/>
          </a:p>
          <a:p>
            <a:endParaRPr lang="en-US" dirty="0"/>
          </a:p>
        </p:txBody>
      </p:sp>
    </p:spTree>
    <p:extLst>
      <p:ext uri="{BB962C8B-B14F-4D97-AF65-F5344CB8AC3E}">
        <p14:creationId xmlns:p14="http://schemas.microsoft.com/office/powerpoint/2010/main" val="290998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to the Gospel of Mark</a:t>
            </a:r>
            <a:endParaRPr lang="en-US" dirty="0"/>
          </a:p>
        </p:txBody>
      </p:sp>
      <p:sp>
        <p:nvSpPr>
          <p:cNvPr id="3" name="Content Placeholder 2"/>
          <p:cNvSpPr>
            <a:spLocks noGrp="1"/>
          </p:cNvSpPr>
          <p:nvPr>
            <p:ph idx="1"/>
          </p:nvPr>
        </p:nvSpPr>
        <p:spPr/>
        <p:txBody>
          <a:bodyPr>
            <a:normAutofit fontScale="92500"/>
          </a:bodyPr>
          <a:lstStyle/>
          <a:p>
            <a:r>
              <a:rPr lang="en-US" dirty="0" smtClean="0"/>
              <a:t>We can’t talk about Matthew without also mentioning Mark</a:t>
            </a:r>
          </a:p>
          <a:p>
            <a:r>
              <a:rPr lang="en-US" dirty="0" smtClean="0"/>
              <a:t>The Gospel of Mark contains 661 verses, 600 of which are word-for-word included in Matthew</a:t>
            </a:r>
          </a:p>
          <a:p>
            <a:pPr lvl="1"/>
            <a:r>
              <a:rPr lang="en-US" dirty="0" smtClean="0"/>
              <a:t>That’s almost 91% of Mark that is also in Matthew</a:t>
            </a:r>
          </a:p>
          <a:p>
            <a:r>
              <a:rPr lang="en-US" dirty="0" smtClean="0"/>
              <a:t>It’s very clear that one of these men used the other’s work as a reference</a:t>
            </a:r>
          </a:p>
          <a:p>
            <a:r>
              <a:rPr lang="en-US" dirty="0" smtClean="0"/>
              <a:t>It was originally thought that Mark used Matthew and just stripped out all the “Jewish stuff” as he wrote to a Roman audience and they wouldn’t know what it all meant</a:t>
            </a:r>
          </a:p>
          <a:p>
            <a:r>
              <a:rPr lang="en-US" dirty="0" smtClean="0"/>
              <a:t>More recently, scholars think that Matthew used Mark as a foundation and then added all the “Jewish stuff” to it</a:t>
            </a:r>
          </a:p>
          <a:p>
            <a:r>
              <a:rPr lang="en-US" dirty="0" smtClean="0"/>
              <a:t>I don’t think it really matters which came first, as God has given us the Bible He wants us to have</a:t>
            </a:r>
            <a:endParaRPr lang="en-US" dirty="0"/>
          </a:p>
        </p:txBody>
      </p:sp>
    </p:spTree>
    <p:extLst>
      <p:ext uri="{BB962C8B-B14F-4D97-AF65-F5344CB8AC3E}">
        <p14:creationId xmlns:p14="http://schemas.microsoft.com/office/powerpoint/2010/main" val="349414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8</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dirty="0" smtClean="0"/>
              <a:t>"</a:t>
            </a:r>
            <a:r>
              <a:rPr lang="en-US" dirty="0"/>
              <a:t>Blessed are those who have been persecuted for the sake of righteousness, for theirs is the kingdom of heaven</a:t>
            </a:r>
            <a:r>
              <a:rPr lang="en-US" dirty="0" smtClean="0"/>
              <a:t>.”</a:t>
            </a:r>
            <a:endParaRPr lang="en-US" dirty="0"/>
          </a:p>
          <a:p>
            <a:endParaRPr lang="en-US" sz="1600" dirty="0" smtClean="0"/>
          </a:p>
          <a:p>
            <a:r>
              <a:rPr lang="en-US" dirty="0" smtClean="0"/>
              <a:t>Persecution for righteousness is easy enough to understand</a:t>
            </a:r>
          </a:p>
          <a:p>
            <a:pPr lvl="1"/>
            <a:r>
              <a:rPr lang="en-US" dirty="0" smtClean="0"/>
              <a:t>Notice how this includes the 4</a:t>
            </a:r>
            <a:r>
              <a:rPr lang="en-US" baseline="30000" dirty="0" smtClean="0"/>
              <a:t>th</a:t>
            </a:r>
            <a:r>
              <a:rPr lang="en-US" dirty="0" smtClean="0"/>
              <a:t> beatitude</a:t>
            </a:r>
          </a:p>
          <a:p>
            <a:r>
              <a:rPr lang="en-US" dirty="0" smtClean="0"/>
              <a:t>John 15:20; 2 Timothy 3:12; 1 Peter 4:12-16 – all guarantees that the righteous will be persecuted</a:t>
            </a:r>
          </a:p>
          <a:p>
            <a:r>
              <a:rPr lang="en-US" dirty="0"/>
              <a:t>Why does persecution for righteousness lead to inheriting the kingdom of God?</a:t>
            </a:r>
          </a:p>
          <a:p>
            <a:pPr lvl="1"/>
            <a:r>
              <a:rPr lang="en-US" dirty="0"/>
              <a:t>This is now more than just belief</a:t>
            </a:r>
          </a:p>
          <a:p>
            <a:pPr lvl="1"/>
            <a:r>
              <a:rPr lang="en-US" dirty="0"/>
              <a:t>We are living godly lives and suffering because of that choice</a:t>
            </a:r>
          </a:p>
          <a:p>
            <a:pPr lvl="1"/>
            <a:r>
              <a:rPr lang="en-US" dirty="0" smtClean="0"/>
              <a:t>Since we’re </a:t>
            </a:r>
            <a:r>
              <a:rPr lang="en-US" dirty="0"/>
              <a:t>suffering for Christ's name, God will reward us with eternal life</a:t>
            </a:r>
          </a:p>
          <a:p>
            <a:endParaRPr lang="en-US" dirty="0" smtClean="0"/>
          </a:p>
        </p:txBody>
      </p:sp>
    </p:spTree>
    <p:extLst>
      <p:ext uri="{BB962C8B-B14F-4D97-AF65-F5344CB8AC3E}">
        <p14:creationId xmlns:p14="http://schemas.microsoft.com/office/powerpoint/2010/main" val="1720004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8</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dirty="0" smtClean="0"/>
              <a:t>"</a:t>
            </a:r>
            <a:r>
              <a:rPr lang="en-US" dirty="0"/>
              <a:t>Blessed are those who have been persecuted for the sake of righteousness, for theirs is the kingdom of heaven</a:t>
            </a:r>
            <a:r>
              <a:rPr lang="en-US" dirty="0" smtClean="0"/>
              <a:t>.”</a:t>
            </a:r>
            <a:endParaRPr lang="en-US" dirty="0"/>
          </a:p>
          <a:p>
            <a:endParaRPr lang="en-US" dirty="0" smtClean="0"/>
          </a:p>
          <a:p>
            <a:r>
              <a:rPr lang="en-US" dirty="0" smtClean="0"/>
              <a:t>It obviously includes the 4</a:t>
            </a:r>
            <a:r>
              <a:rPr lang="en-US" baseline="30000" dirty="0" smtClean="0"/>
              <a:t>th</a:t>
            </a:r>
            <a:r>
              <a:rPr lang="en-US" dirty="0" smtClean="0"/>
              <a:t> beatitude; how does it build upon the last one as well?</a:t>
            </a:r>
            <a:endParaRPr lang="en-US" dirty="0"/>
          </a:p>
          <a:p>
            <a:pPr lvl="1"/>
            <a:r>
              <a:rPr lang="en-US" dirty="0" smtClean="0"/>
              <a:t>The </a:t>
            </a:r>
            <a:r>
              <a:rPr lang="en-US" dirty="0"/>
              <a:t>peacemaking we are doing is preaching the gospel message so others can become right with God as </a:t>
            </a:r>
            <a:r>
              <a:rPr lang="en-US" dirty="0" smtClean="0"/>
              <a:t>well</a:t>
            </a:r>
          </a:p>
          <a:p>
            <a:pPr lvl="1"/>
            <a:r>
              <a:rPr lang="en-US" dirty="0" smtClean="0"/>
              <a:t>Preaching </a:t>
            </a:r>
            <a:r>
              <a:rPr lang="en-US" dirty="0"/>
              <a:t>the gospel is what God wants us to do, and so doing that is part of being righteous</a:t>
            </a:r>
          </a:p>
        </p:txBody>
      </p:sp>
    </p:spTree>
    <p:extLst>
      <p:ext uri="{BB962C8B-B14F-4D97-AF65-F5344CB8AC3E}">
        <p14:creationId xmlns:p14="http://schemas.microsoft.com/office/powerpoint/2010/main" val="342010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9</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dirty="0" smtClean="0"/>
              <a:t>"Blessed </a:t>
            </a:r>
            <a:r>
              <a:rPr lang="en-US" dirty="0"/>
              <a:t>are you when </a:t>
            </a:r>
            <a:r>
              <a:rPr lang="en-US" dirty="0" smtClean="0"/>
              <a:t>people </a:t>
            </a:r>
            <a:r>
              <a:rPr lang="en-US" dirty="0"/>
              <a:t>insult you and persecute you, and falsely say all kinds of evil against you because of </a:t>
            </a:r>
            <a:r>
              <a:rPr lang="en-US" dirty="0" smtClean="0"/>
              <a:t>Me.  Rejoice </a:t>
            </a:r>
            <a:r>
              <a:rPr lang="en-US" dirty="0"/>
              <a:t>and be glad, for your reward in heaven is great; for in the same way they persecuted the prophets who were before you</a:t>
            </a:r>
            <a:r>
              <a:rPr lang="en-US" dirty="0" smtClean="0"/>
              <a:t>.”</a:t>
            </a:r>
            <a:endParaRPr lang="en-US" sz="1800" dirty="0"/>
          </a:p>
          <a:p>
            <a:r>
              <a:rPr lang="en-US" dirty="0" smtClean="0"/>
              <a:t>This last beatitude doesn’t have the same form as the last 8, but He does bless a group here as well</a:t>
            </a:r>
            <a:endParaRPr lang="en-US" dirty="0"/>
          </a:p>
          <a:p>
            <a:pPr lvl="1"/>
            <a:r>
              <a:rPr lang="en-US" dirty="0" smtClean="0"/>
              <a:t>Because of that, there’s debate on whether this should counted as the last beatitude or if it’s just a reiteration/continuation of 8</a:t>
            </a:r>
            <a:r>
              <a:rPr lang="en-US" baseline="30000" dirty="0" smtClean="0"/>
              <a:t>th</a:t>
            </a:r>
            <a:r>
              <a:rPr lang="en-US" dirty="0" smtClean="0"/>
              <a:t> beatitude</a:t>
            </a:r>
          </a:p>
          <a:p>
            <a:r>
              <a:rPr lang="en-US" dirty="0"/>
              <a:t>Who is blessed and what is promised them?  What is the location of this promised reward?</a:t>
            </a:r>
          </a:p>
          <a:p>
            <a:pPr lvl="1"/>
            <a:r>
              <a:rPr lang="en-US" dirty="0"/>
              <a:t>Jesus calls out His audience here - "blessed are you“</a:t>
            </a:r>
          </a:p>
          <a:p>
            <a:pPr lvl="1"/>
            <a:r>
              <a:rPr lang="en-US" dirty="0"/>
              <a:t>They're promised a reward, and that reward is in heaven</a:t>
            </a:r>
          </a:p>
          <a:p>
            <a:endParaRPr lang="en-US" dirty="0" smtClean="0"/>
          </a:p>
          <a:p>
            <a:endParaRPr lang="en-US" dirty="0"/>
          </a:p>
        </p:txBody>
      </p:sp>
    </p:spTree>
    <p:extLst>
      <p:ext uri="{BB962C8B-B14F-4D97-AF65-F5344CB8AC3E}">
        <p14:creationId xmlns:p14="http://schemas.microsoft.com/office/powerpoint/2010/main" val="367862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9</a:t>
            </a:r>
            <a:r>
              <a:rPr lang="en-US" baseline="30000" dirty="0" smtClean="0"/>
              <a:t>th</a:t>
            </a:r>
            <a:r>
              <a:rPr lang="en-US" dirty="0" smtClean="0"/>
              <a:t> Beatitude</a:t>
            </a:r>
            <a:endParaRPr lang="en-US" dirty="0"/>
          </a:p>
        </p:txBody>
      </p:sp>
      <p:sp>
        <p:nvSpPr>
          <p:cNvPr id="14" name="Content Placeholder 13"/>
          <p:cNvSpPr>
            <a:spLocks noGrp="1"/>
          </p:cNvSpPr>
          <p:nvPr>
            <p:ph idx="1"/>
          </p:nvPr>
        </p:nvSpPr>
        <p:spPr/>
        <p:txBody>
          <a:bodyPr>
            <a:noAutofit/>
          </a:bodyPr>
          <a:lstStyle/>
          <a:p>
            <a:pPr marL="0" indent="0">
              <a:buNone/>
            </a:pPr>
            <a:r>
              <a:rPr lang="en-US" dirty="0" smtClean="0"/>
              <a:t>"Blessed </a:t>
            </a:r>
            <a:r>
              <a:rPr lang="en-US" dirty="0"/>
              <a:t>are you when </a:t>
            </a:r>
            <a:r>
              <a:rPr lang="en-US" dirty="0" smtClean="0"/>
              <a:t>people </a:t>
            </a:r>
            <a:r>
              <a:rPr lang="en-US" dirty="0"/>
              <a:t>insult you and persecute you, and falsely say all kinds of evil against you because of </a:t>
            </a:r>
            <a:r>
              <a:rPr lang="en-US" dirty="0" smtClean="0"/>
              <a:t>Me.  Rejoice </a:t>
            </a:r>
            <a:r>
              <a:rPr lang="en-US" dirty="0"/>
              <a:t>and be glad, for your reward in heaven is great; for in the same way they persecuted the prophets who were before you</a:t>
            </a:r>
            <a:r>
              <a:rPr lang="en-US" dirty="0" smtClean="0"/>
              <a:t>.”</a:t>
            </a:r>
            <a:endParaRPr lang="en-US" dirty="0"/>
          </a:p>
          <a:p>
            <a:endParaRPr lang="en-US" sz="1800" dirty="0"/>
          </a:p>
          <a:p>
            <a:r>
              <a:rPr lang="en-US" dirty="0" smtClean="0"/>
              <a:t>This </a:t>
            </a:r>
            <a:r>
              <a:rPr lang="en-US" dirty="0"/>
              <a:t>aligns with the 8th beatitude in that Jesus takes the last somewhat general beatitude and applies it specifically to them - they can have everything that He's just </a:t>
            </a:r>
            <a:r>
              <a:rPr lang="en-US" dirty="0" smtClean="0"/>
              <a:t>named</a:t>
            </a:r>
          </a:p>
          <a:p>
            <a:r>
              <a:rPr lang="en-US" dirty="0" smtClean="0"/>
              <a:t>Jesus </a:t>
            </a:r>
            <a:r>
              <a:rPr lang="en-US" dirty="0"/>
              <a:t>goes from someone seeking God in the first beatitude to their reward in heaven with this last beatitude, and now He has named them as the recipients of these blessings</a:t>
            </a:r>
          </a:p>
        </p:txBody>
      </p:sp>
    </p:spTree>
    <p:extLst>
      <p:ext uri="{BB962C8B-B14F-4D97-AF65-F5344CB8AC3E}">
        <p14:creationId xmlns:p14="http://schemas.microsoft.com/office/powerpoint/2010/main" val="2737820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Teaching of Righteousness (Matthew 5:13-20)</a:t>
            </a:r>
            <a:endParaRPr lang="en-US" dirty="0"/>
          </a:p>
        </p:txBody>
      </p:sp>
      <p:sp>
        <p:nvSpPr>
          <p:cNvPr id="14" name="Content Placeholder 13"/>
          <p:cNvSpPr>
            <a:spLocks noGrp="1"/>
          </p:cNvSpPr>
          <p:nvPr>
            <p:ph idx="1"/>
          </p:nvPr>
        </p:nvSpPr>
        <p:spPr/>
        <p:txBody>
          <a:bodyPr>
            <a:noAutofit/>
          </a:bodyPr>
          <a:lstStyle/>
          <a:p>
            <a:r>
              <a:rPr lang="en-US" dirty="0" smtClean="0"/>
              <a:t>What message did the beatitudes bring to people?</a:t>
            </a:r>
          </a:p>
          <a:p>
            <a:pPr lvl="1"/>
            <a:r>
              <a:rPr lang="en-US" dirty="0" smtClean="0"/>
              <a:t>Anyone can be a child of God</a:t>
            </a:r>
          </a:p>
          <a:p>
            <a:pPr lvl="1"/>
            <a:r>
              <a:rPr lang="en-US" dirty="0" smtClean="0"/>
              <a:t>The kingdom of Heaven is not for the religious few, but for anyone willing to search for God</a:t>
            </a:r>
          </a:p>
          <a:p>
            <a:pPr lvl="1"/>
            <a:r>
              <a:rPr lang="en-US" dirty="0" smtClean="0"/>
              <a:t>It was a message of hope – God is there for anyone</a:t>
            </a:r>
          </a:p>
          <a:p>
            <a:endParaRPr lang="en-US" dirty="0"/>
          </a:p>
          <a:p>
            <a:r>
              <a:rPr lang="en-US" dirty="0" smtClean="0"/>
              <a:t>After the beatitudes, Jesus moves into a section on righteousness</a:t>
            </a:r>
          </a:p>
          <a:p>
            <a:pPr lvl="1"/>
            <a:r>
              <a:rPr lang="en-US" sz="2800" dirty="0"/>
              <a:t>Righteousness played a major role in the beatitudes</a:t>
            </a:r>
          </a:p>
          <a:p>
            <a:pPr lvl="1"/>
            <a:r>
              <a:rPr lang="en-US" dirty="0" smtClean="0"/>
              <a:t>The Jews had a major misconception about what it meant to be righteous and who God would choose as His people</a:t>
            </a:r>
            <a:endParaRPr lang="en-US" sz="2800" dirty="0"/>
          </a:p>
        </p:txBody>
      </p:sp>
    </p:spTree>
    <p:extLst>
      <p:ext uri="{BB962C8B-B14F-4D97-AF65-F5344CB8AC3E}">
        <p14:creationId xmlns:p14="http://schemas.microsoft.com/office/powerpoint/2010/main" val="3187036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Salt of the earth</a:t>
            </a:r>
            <a:endParaRPr lang="en-US" dirty="0"/>
          </a:p>
        </p:txBody>
      </p:sp>
      <p:sp>
        <p:nvSpPr>
          <p:cNvPr id="14" name="Content Placeholder 13"/>
          <p:cNvSpPr>
            <a:spLocks noGrp="1"/>
          </p:cNvSpPr>
          <p:nvPr>
            <p:ph idx="1"/>
          </p:nvPr>
        </p:nvSpPr>
        <p:spPr/>
        <p:txBody>
          <a:bodyPr>
            <a:noAutofit/>
          </a:bodyPr>
          <a:lstStyle/>
          <a:p>
            <a:r>
              <a:rPr lang="en-US" dirty="0" smtClean="0"/>
              <a:t>He begins by telling His audience that they are the salt of the earth</a:t>
            </a:r>
          </a:p>
          <a:p>
            <a:pPr lvl="1"/>
            <a:r>
              <a:rPr lang="en-US" sz="2800" dirty="0"/>
              <a:t>Salt was rare and expensive</a:t>
            </a:r>
          </a:p>
          <a:p>
            <a:pPr lvl="2"/>
            <a:r>
              <a:rPr lang="en-US" sz="2400" dirty="0"/>
              <a:t>Roman soldiers were often paid wages in salt because it could be traded anywhere</a:t>
            </a:r>
          </a:p>
          <a:p>
            <a:pPr lvl="1"/>
            <a:r>
              <a:rPr lang="en-US" dirty="0" smtClean="0"/>
              <a:t>These people certainly would not have been told they were valuable by anyone before</a:t>
            </a:r>
          </a:p>
          <a:p>
            <a:pPr lvl="1"/>
            <a:r>
              <a:rPr lang="en-US" sz="2800" dirty="0"/>
              <a:t>Why are they the salt of the Earth, though?  What does Jesus mean?</a:t>
            </a:r>
          </a:p>
          <a:p>
            <a:pPr lvl="2"/>
            <a:r>
              <a:rPr lang="en-US" sz="2400" dirty="0"/>
              <a:t>Anyone can do valuable service for God, not just scribes and Pharisees</a:t>
            </a:r>
          </a:p>
          <a:p>
            <a:pPr lvl="2"/>
            <a:r>
              <a:rPr lang="en-US" dirty="0" smtClean="0"/>
              <a:t>However, our worth can disappear (as it had with the scribes and Pharisees) and then we’re good for nothing</a:t>
            </a:r>
            <a:endParaRPr lang="en-US" sz="2400" dirty="0"/>
          </a:p>
        </p:txBody>
      </p:sp>
    </p:spTree>
    <p:extLst>
      <p:ext uri="{BB962C8B-B14F-4D97-AF65-F5344CB8AC3E}">
        <p14:creationId xmlns:p14="http://schemas.microsoft.com/office/powerpoint/2010/main" val="347656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Light of the world</a:t>
            </a:r>
            <a:endParaRPr lang="en-US" dirty="0"/>
          </a:p>
        </p:txBody>
      </p:sp>
      <p:sp>
        <p:nvSpPr>
          <p:cNvPr id="14" name="Content Placeholder 13"/>
          <p:cNvSpPr>
            <a:spLocks noGrp="1"/>
          </p:cNvSpPr>
          <p:nvPr>
            <p:ph idx="1"/>
          </p:nvPr>
        </p:nvSpPr>
        <p:spPr/>
        <p:txBody>
          <a:bodyPr>
            <a:normAutofit/>
          </a:bodyPr>
          <a:lstStyle/>
          <a:p>
            <a:endParaRPr lang="en-US" sz="3200" dirty="0"/>
          </a:p>
          <a:p>
            <a:r>
              <a:rPr lang="en-US" sz="3200" dirty="0"/>
              <a:t>He moves from telling them that they are the salt of the earth to the light of the world and a city on a hill</a:t>
            </a:r>
          </a:p>
          <a:p>
            <a:pPr lvl="1"/>
            <a:r>
              <a:rPr lang="en-US" dirty="0" smtClean="0"/>
              <a:t>Even at the beginning of Jesus’ ministry, He was telling the people what the Kingdom of God would be on the earth</a:t>
            </a:r>
          </a:p>
          <a:p>
            <a:pPr lvl="1"/>
            <a:endParaRPr lang="en-US" dirty="0"/>
          </a:p>
          <a:p>
            <a:r>
              <a:rPr lang="en-US" dirty="0" smtClean="0"/>
              <a:t>Light of the world</a:t>
            </a:r>
          </a:p>
          <a:p>
            <a:pPr lvl="1"/>
            <a:r>
              <a:rPr lang="en-US" dirty="0" smtClean="0"/>
              <a:t>John 1:5; 8:12; 9:5; 12:36 – Jesus is the light</a:t>
            </a:r>
          </a:p>
          <a:p>
            <a:pPr lvl="1"/>
            <a:r>
              <a:rPr lang="en-US" dirty="0" smtClean="0"/>
              <a:t>1 John 1:5 – God is light</a:t>
            </a:r>
          </a:p>
          <a:p>
            <a:pPr lvl="1"/>
            <a:r>
              <a:rPr lang="en-US" dirty="0" err="1" smtClean="0"/>
              <a:t>Eph</a:t>
            </a:r>
            <a:r>
              <a:rPr lang="en-US" dirty="0" smtClean="0"/>
              <a:t> 5:8; 1 John 2:8-10 – We are children of light</a:t>
            </a:r>
          </a:p>
          <a:p>
            <a:pPr lvl="1"/>
            <a:endParaRPr lang="en-US" dirty="0" smtClean="0"/>
          </a:p>
        </p:txBody>
      </p:sp>
    </p:spTree>
    <p:extLst>
      <p:ext uri="{BB962C8B-B14F-4D97-AF65-F5344CB8AC3E}">
        <p14:creationId xmlns:p14="http://schemas.microsoft.com/office/powerpoint/2010/main" val="365279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City on a hill; light under a basket</a:t>
            </a:r>
            <a:endParaRPr lang="en-US" dirty="0"/>
          </a:p>
        </p:txBody>
      </p:sp>
      <p:sp>
        <p:nvSpPr>
          <p:cNvPr id="14" name="Content Placeholder 13"/>
          <p:cNvSpPr>
            <a:spLocks noGrp="1"/>
          </p:cNvSpPr>
          <p:nvPr>
            <p:ph idx="1"/>
          </p:nvPr>
        </p:nvSpPr>
        <p:spPr/>
        <p:txBody>
          <a:bodyPr>
            <a:normAutofit/>
          </a:bodyPr>
          <a:lstStyle/>
          <a:p>
            <a:r>
              <a:rPr lang="en-US" sz="3200" dirty="0"/>
              <a:t>Cit</a:t>
            </a:r>
            <a:r>
              <a:rPr lang="en-US" dirty="0" smtClean="0"/>
              <a:t>y on a hill</a:t>
            </a:r>
          </a:p>
          <a:p>
            <a:pPr lvl="1"/>
            <a:r>
              <a:rPr lang="en-US" dirty="0"/>
              <a:t>Rev 21:10-27</a:t>
            </a:r>
          </a:p>
          <a:p>
            <a:endParaRPr lang="en-US" dirty="0"/>
          </a:p>
          <a:p>
            <a:r>
              <a:rPr lang="en-US" dirty="0" smtClean="0"/>
              <a:t>Then Jesus says you don’t light a lamp and then hide the light but put it out so it’s a benefit to everyone</a:t>
            </a:r>
          </a:p>
          <a:p>
            <a:endParaRPr lang="en-US" dirty="0"/>
          </a:p>
          <a:p>
            <a:r>
              <a:rPr lang="en-US" dirty="0" smtClean="0"/>
              <a:t>In all of these allegories, what is the driving point Jesus is making?</a:t>
            </a:r>
          </a:p>
          <a:p>
            <a:pPr lvl="1"/>
            <a:r>
              <a:rPr lang="en-US" dirty="0" smtClean="0"/>
              <a:t>The common people make up God’s kingdom, and they have a responsibility to be seen by others (vs. 16)</a:t>
            </a:r>
          </a:p>
        </p:txBody>
      </p:sp>
    </p:spTree>
    <p:extLst>
      <p:ext uri="{BB962C8B-B14F-4D97-AF65-F5344CB8AC3E}">
        <p14:creationId xmlns:p14="http://schemas.microsoft.com/office/powerpoint/2010/main" val="19669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Let your light shine</a:t>
            </a:r>
            <a:endParaRPr lang="en-US" dirty="0"/>
          </a:p>
        </p:txBody>
      </p:sp>
      <p:sp>
        <p:nvSpPr>
          <p:cNvPr id="14" name="Content Placeholder 13"/>
          <p:cNvSpPr>
            <a:spLocks noGrp="1"/>
          </p:cNvSpPr>
          <p:nvPr>
            <p:ph idx="1"/>
          </p:nvPr>
        </p:nvSpPr>
        <p:spPr/>
        <p:txBody>
          <a:bodyPr>
            <a:normAutofit/>
          </a:bodyPr>
          <a:lstStyle/>
          <a:p>
            <a:endParaRPr lang="en-US" dirty="0" smtClean="0"/>
          </a:p>
          <a:p>
            <a:r>
              <a:rPr lang="en-US" dirty="0" smtClean="0"/>
              <a:t>There are two key components to how we let our light shine</a:t>
            </a:r>
          </a:p>
          <a:p>
            <a:pPr lvl="1"/>
            <a:r>
              <a:rPr lang="en-US" dirty="0" smtClean="0"/>
              <a:t>Others see our good works</a:t>
            </a:r>
          </a:p>
          <a:p>
            <a:pPr lvl="1"/>
            <a:r>
              <a:rPr lang="en-US" dirty="0" smtClean="0"/>
              <a:t>Those good works point people to glorify God</a:t>
            </a:r>
            <a:endParaRPr lang="en-US" dirty="0"/>
          </a:p>
          <a:p>
            <a:endParaRPr lang="en-US" dirty="0" smtClean="0"/>
          </a:p>
          <a:p>
            <a:r>
              <a:rPr lang="en-US" dirty="0" smtClean="0"/>
              <a:t>Most Christians are modest, in that they try and deflect or play down the good they do</a:t>
            </a:r>
          </a:p>
          <a:p>
            <a:pPr lvl="1"/>
            <a:r>
              <a:rPr lang="en-US" dirty="0" smtClean="0"/>
              <a:t>We need to get better at pointing people to God instead of saying, “It was nothing” or “Anyone would have done it”</a:t>
            </a:r>
          </a:p>
        </p:txBody>
      </p:sp>
    </p:spTree>
    <p:extLst>
      <p:ext uri="{BB962C8B-B14F-4D97-AF65-F5344CB8AC3E}">
        <p14:creationId xmlns:p14="http://schemas.microsoft.com/office/powerpoint/2010/main" val="360100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Your righteousness must surpass…</a:t>
            </a:r>
            <a:endParaRPr lang="en-US" dirty="0"/>
          </a:p>
        </p:txBody>
      </p:sp>
      <p:sp>
        <p:nvSpPr>
          <p:cNvPr id="14" name="Content Placeholder 13"/>
          <p:cNvSpPr>
            <a:spLocks noGrp="1"/>
          </p:cNvSpPr>
          <p:nvPr>
            <p:ph idx="1"/>
          </p:nvPr>
        </p:nvSpPr>
        <p:spPr/>
        <p:txBody>
          <a:bodyPr>
            <a:normAutofit/>
          </a:bodyPr>
          <a:lstStyle/>
          <a:p>
            <a:endParaRPr lang="en-US" dirty="0" smtClean="0"/>
          </a:p>
          <a:p>
            <a:r>
              <a:rPr lang="en-US" dirty="0" smtClean="0"/>
              <a:t>Let’s skip down to vs. 20 for just a second</a:t>
            </a:r>
          </a:p>
          <a:p>
            <a:endParaRPr lang="en-US" sz="1800" dirty="0"/>
          </a:p>
          <a:p>
            <a:r>
              <a:rPr lang="en-US" sz="3200" dirty="0"/>
              <a:t>Jesus tells them their righteousness should surpass the scribes and Pharisees</a:t>
            </a:r>
          </a:p>
          <a:p>
            <a:pPr lvl="1"/>
            <a:r>
              <a:rPr lang="en-US" sz="2800" dirty="0"/>
              <a:t>“Nobody can do that, Jesus!”</a:t>
            </a:r>
          </a:p>
          <a:p>
            <a:pPr lvl="1"/>
            <a:r>
              <a:rPr lang="en-US" dirty="0" smtClean="0"/>
              <a:t>They were the epitome of serving God the way He wanted</a:t>
            </a:r>
          </a:p>
          <a:p>
            <a:pPr lvl="1"/>
            <a:r>
              <a:rPr lang="en-US" sz="2800" dirty="0"/>
              <a:t>Looking at the two points from vs. 16, though, what did they lack?</a:t>
            </a:r>
          </a:p>
          <a:p>
            <a:pPr lvl="2"/>
            <a:r>
              <a:rPr lang="en-US" sz="2800" dirty="0"/>
              <a:t>They didn’t point people to God as they did their good works</a:t>
            </a:r>
          </a:p>
        </p:txBody>
      </p:sp>
    </p:spTree>
    <p:extLst>
      <p:ext uri="{BB962C8B-B14F-4D97-AF65-F5344CB8AC3E}">
        <p14:creationId xmlns:p14="http://schemas.microsoft.com/office/powerpoint/2010/main" val="384878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 of Matthew</a:t>
            </a:r>
            <a:endParaRPr lang="en-US" dirty="0"/>
          </a:p>
        </p:txBody>
      </p:sp>
      <p:sp>
        <p:nvSpPr>
          <p:cNvPr id="3" name="Subtitle 2"/>
          <p:cNvSpPr>
            <a:spLocks noGrp="1"/>
          </p:cNvSpPr>
          <p:nvPr>
            <p:ph type="subTitle" idx="1"/>
          </p:nvPr>
        </p:nvSpPr>
        <p:spPr/>
        <p:txBody>
          <a:bodyPr>
            <a:normAutofit/>
          </a:bodyPr>
          <a:lstStyle/>
          <a:p>
            <a:r>
              <a:rPr lang="en-US" sz="4000" dirty="0" smtClean="0"/>
              <a:t>Chapter 1</a:t>
            </a:r>
            <a:endParaRPr lang="en-US" sz="4000" dirty="0"/>
          </a:p>
        </p:txBody>
      </p:sp>
    </p:spTree>
    <p:extLst>
      <p:ext uri="{BB962C8B-B14F-4D97-AF65-F5344CB8AC3E}">
        <p14:creationId xmlns:p14="http://schemas.microsoft.com/office/powerpoint/2010/main" val="400361745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Attack on the Pharisees, part 1</a:t>
            </a:r>
            <a:endParaRPr lang="en-US" dirty="0"/>
          </a:p>
        </p:txBody>
      </p:sp>
      <p:sp>
        <p:nvSpPr>
          <p:cNvPr id="14" name="Content Placeholder 13"/>
          <p:cNvSpPr>
            <a:spLocks noGrp="1"/>
          </p:cNvSpPr>
          <p:nvPr>
            <p:ph idx="1"/>
          </p:nvPr>
        </p:nvSpPr>
        <p:spPr/>
        <p:txBody>
          <a:bodyPr>
            <a:noAutofit/>
          </a:bodyPr>
          <a:lstStyle/>
          <a:p>
            <a:endParaRPr lang="en-US" sz="1800" dirty="0"/>
          </a:p>
          <a:p>
            <a:r>
              <a:rPr lang="en-US" dirty="0" smtClean="0"/>
              <a:t>In verse 17, it seems Jesus takes a sharp left turn</a:t>
            </a:r>
          </a:p>
          <a:p>
            <a:endParaRPr lang="en-US" sz="1800" dirty="0"/>
          </a:p>
          <a:p>
            <a:r>
              <a:rPr lang="en-US" dirty="0" smtClean="0"/>
              <a:t>He starts talking about the Law of Moses</a:t>
            </a:r>
          </a:p>
          <a:p>
            <a:pPr lvl="1"/>
            <a:r>
              <a:rPr lang="en-US" dirty="0" smtClean="0"/>
              <a:t>Didn’t come to abolish the Law but to fulfill it</a:t>
            </a:r>
          </a:p>
          <a:p>
            <a:pPr lvl="1"/>
            <a:r>
              <a:rPr lang="en-US" dirty="0" smtClean="0"/>
              <a:t>Not a stroke will pass away until all is accomplished</a:t>
            </a:r>
          </a:p>
          <a:p>
            <a:pPr lvl="2"/>
            <a:r>
              <a:rPr lang="en-US" sz="2800" dirty="0"/>
              <a:t>Don’t get confused by the “until heaven and earth pass away” part</a:t>
            </a:r>
          </a:p>
          <a:p>
            <a:pPr lvl="1"/>
            <a:endParaRPr lang="en-US" sz="1800" dirty="0"/>
          </a:p>
          <a:p>
            <a:r>
              <a:rPr lang="en-US" dirty="0" smtClean="0"/>
              <a:t>Shots fired!!</a:t>
            </a:r>
          </a:p>
          <a:p>
            <a:pPr lvl="1"/>
            <a:r>
              <a:rPr lang="en-US" dirty="0" smtClean="0"/>
              <a:t>In vss. 19-20, Jesus makes His first (recorded) attack on the scribes and Pharisees</a:t>
            </a:r>
          </a:p>
        </p:txBody>
      </p:sp>
    </p:spTree>
    <p:extLst>
      <p:ext uri="{BB962C8B-B14F-4D97-AF65-F5344CB8AC3E}">
        <p14:creationId xmlns:p14="http://schemas.microsoft.com/office/powerpoint/2010/main" val="2759034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Attack on the Pharisees, part 1</a:t>
            </a:r>
            <a:endParaRPr lang="en-US" dirty="0"/>
          </a:p>
        </p:txBody>
      </p:sp>
      <p:sp>
        <p:nvSpPr>
          <p:cNvPr id="14" name="Content Placeholder 13"/>
          <p:cNvSpPr>
            <a:spLocks noGrp="1"/>
          </p:cNvSpPr>
          <p:nvPr>
            <p:ph idx="1"/>
          </p:nvPr>
        </p:nvSpPr>
        <p:spPr/>
        <p:txBody>
          <a:bodyPr>
            <a:noAutofit/>
          </a:bodyPr>
          <a:lstStyle/>
          <a:p>
            <a:pPr marL="0" indent="0">
              <a:buNone/>
            </a:pPr>
            <a:endParaRPr lang="en-US" sz="1800" dirty="0"/>
          </a:p>
          <a:p>
            <a:pPr marL="0" indent="0">
              <a:buNone/>
            </a:pPr>
            <a:r>
              <a:rPr lang="en-US" dirty="0" smtClean="0"/>
              <a:t>Matthew 5:19a</a:t>
            </a:r>
            <a:endParaRPr lang="en-US" dirty="0"/>
          </a:p>
          <a:p>
            <a:pPr marL="0" indent="0">
              <a:buNone/>
            </a:pPr>
            <a:r>
              <a:rPr lang="en-US" dirty="0"/>
              <a:t>19 "Whoever then annuls one of the least of these commandments, and teaches others to do the same, shall be called least in the kingdom of </a:t>
            </a:r>
            <a:r>
              <a:rPr lang="en-US" dirty="0" smtClean="0"/>
              <a:t>heaven …</a:t>
            </a:r>
          </a:p>
          <a:p>
            <a:pPr marL="0" indent="0">
              <a:buNone/>
            </a:pPr>
            <a:endParaRPr lang="en-US" sz="1800" dirty="0"/>
          </a:p>
          <a:p>
            <a:pPr marL="457200" indent="-457200"/>
            <a:r>
              <a:rPr lang="en-US" dirty="0" smtClean="0"/>
              <a:t>Moving into the next section, we find out this is EXACTLY what the scribes and Pharisees were doing</a:t>
            </a:r>
          </a:p>
          <a:p>
            <a:pPr marL="457200" indent="-457200"/>
            <a:r>
              <a:rPr lang="en-US" dirty="0" smtClean="0"/>
              <a:t>In the entire verse, Jesus lays down a basic tenet by which we can judge anyone</a:t>
            </a:r>
          </a:p>
          <a:p>
            <a:pPr marL="736282" lvl="1" indent="-457200"/>
            <a:r>
              <a:rPr lang="en-US" dirty="0" smtClean="0"/>
              <a:t>Preach the truth, you’re great; preach falsehood, you’re not</a:t>
            </a:r>
            <a:endParaRPr lang="en-US" dirty="0"/>
          </a:p>
        </p:txBody>
      </p:sp>
    </p:spTree>
    <p:extLst>
      <p:ext uri="{BB962C8B-B14F-4D97-AF65-F5344CB8AC3E}">
        <p14:creationId xmlns:p14="http://schemas.microsoft.com/office/powerpoint/2010/main" val="326880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Your righteousness must surpass…</a:t>
            </a:r>
            <a:endParaRPr lang="en-US" dirty="0"/>
          </a:p>
        </p:txBody>
      </p:sp>
      <p:sp>
        <p:nvSpPr>
          <p:cNvPr id="14" name="Content Placeholder 13"/>
          <p:cNvSpPr>
            <a:spLocks noGrp="1"/>
          </p:cNvSpPr>
          <p:nvPr>
            <p:ph idx="1"/>
          </p:nvPr>
        </p:nvSpPr>
        <p:spPr/>
        <p:txBody>
          <a:bodyPr>
            <a:normAutofit/>
          </a:bodyPr>
          <a:lstStyle/>
          <a:p>
            <a:endParaRPr lang="en-US" dirty="0" smtClean="0"/>
          </a:p>
          <a:p>
            <a:r>
              <a:rPr lang="en-US" dirty="0" smtClean="0"/>
              <a:t>After vs 19, then, Jesus tells the audience that they’re righteousness must surpass the scribes and Pharisees to enter the Kingdom of Heaven</a:t>
            </a:r>
          </a:p>
          <a:p>
            <a:pPr lvl="1"/>
            <a:r>
              <a:rPr lang="en-US" dirty="0" smtClean="0"/>
              <a:t>Again, the audience would have been taken aback by that</a:t>
            </a:r>
          </a:p>
          <a:p>
            <a:pPr lvl="1"/>
            <a:endParaRPr lang="en-US" dirty="0"/>
          </a:p>
          <a:p>
            <a:r>
              <a:rPr lang="en-US" dirty="0" smtClean="0"/>
              <a:t>However, using the rubric Jesus laid out at the end of verse 19, He then moves into the next section where He starts giving examples of how the scribes and Pharisees were guilty </a:t>
            </a:r>
            <a:r>
              <a:rPr lang="en-US" smtClean="0"/>
              <a:t>of misappropriating the Law for their own means</a:t>
            </a:r>
            <a:endParaRPr lang="en-US" dirty="0" smtClean="0"/>
          </a:p>
        </p:txBody>
      </p:sp>
    </p:spTree>
    <p:extLst>
      <p:ext uri="{BB962C8B-B14F-4D97-AF65-F5344CB8AC3E}">
        <p14:creationId xmlns:p14="http://schemas.microsoft.com/office/powerpoint/2010/main" val="2733552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statements (Matthew 5:21-48)</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Jesus begins a series of statements contrasting what the scribes and Pharisees have taught regarding the Law of Moses (NOT the Law itself) and what God intended by the Law</a:t>
            </a:r>
          </a:p>
          <a:p>
            <a:endParaRPr lang="en-US" dirty="0"/>
          </a:p>
          <a:p>
            <a:r>
              <a:rPr lang="en-US" dirty="0" smtClean="0"/>
              <a:t>This is a direct attack against the religious leaders and what they taught regarding the Law of Moses (back to 5:19)</a:t>
            </a:r>
            <a:endParaRPr lang="en-US" sz="2400" dirty="0"/>
          </a:p>
        </p:txBody>
      </p:sp>
    </p:spTree>
    <p:extLst>
      <p:ext uri="{BB962C8B-B14F-4D97-AF65-F5344CB8AC3E}">
        <p14:creationId xmlns:p14="http://schemas.microsoft.com/office/powerpoint/2010/main" val="228517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Comparison</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Each starts with, “You have heard that it was said …”</a:t>
            </a:r>
          </a:p>
          <a:p>
            <a:r>
              <a:rPr lang="en-US" dirty="0" smtClean="0"/>
              <a:t>Tells what is being taught regarding the topic</a:t>
            </a:r>
          </a:p>
          <a:p>
            <a:r>
              <a:rPr lang="en-US" dirty="0" smtClean="0"/>
              <a:t>Then says, “But I say to you …”</a:t>
            </a:r>
          </a:p>
          <a:p>
            <a:r>
              <a:rPr lang="en-US" dirty="0" smtClean="0"/>
              <a:t>Gives God’s intention with the Law</a:t>
            </a:r>
          </a:p>
          <a:p>
            <a:endParaRPr lang="en-US" dirty="0"/>
          </a:p>
          <a:p>
            <a:r>
              <a:rPr lang="en-US" dirty="0" smtClean="0"/>
              <a:t>Underlying all of these examples are principles by which God wants His people to live</a:t>
            </a:r>
          </a:p>
        </p:txBody>
      </p:sp>
    </p:spTree>
    <p:extLst>
      <p:ext uri="{BB962C8B-B14F-4D97-AF65-F5344CB8AC3E}">
        <p14:creationId xmlns:p14="http://schemas.microsoft.com/office/powerpoint/2010/main" val="125101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 have heard … Murder (Matthew 5:21-26)</a:t>
            </a:r>
            <a:endParaRPr lang="en-US" dirty="0"/>
          </a:p>
        </p:txBody>
      </p:sp>
      <p:sp>
        <p:nvSpPr>
          <p:cNvPr id="14" name="Content Placeholder 13"/>
          <p:cNvSpPr>
            <a:spLocks noGrp="1"/>
          </p:cNvSpPr>
          <p:nvPr>
            <p:ph idx="1"/>
          </p:nvPr>
        </p:nvSpPr>
        <p:spPr/>
        <p:txBody>
          <a:bodyPr>
            <a:normAutofit/>
          </a:bodyPr>
          <a:lstStyle/>
          <a:p>
            <a:endParaRPr lang="en-US" sz="3200" dirty="0"/>
          </a:p>
          <a:p>
            <a:r>
              <a:rPr lang="en-US" sz="3200" dirty="0"/>
              <a:t>Jesus first stop on the Law tour is murder</a:t>
            </a:r>
          </a:p>
          <a:p>
            <a:endParaRPr lang="en-US" dirty="0"/>
          </a:p>
          <a:p>
            <a:r>
              <a:rPr lang="en-US" dirty="0" smtClean="0"/>
              <a:t>21 "You </a:t>
            </a:r>
            <a:r>
              <a:rPr lang="en-US" dirty="0"/>
              <a:t>have heard that the ancients were told, 'YOU SHALL NOT COMMIT MURDER' and 'Whoever commits murder shall be liable to the court</a:t>
            </a:r>
            <a:r>
              <a:rPr lang="en-US" dirty="0" smtClean="0"/>
              <a:t>.‘</a:t>
            </a:r>
          </a:p>
          <a:p>
            <a:endParaRPr lang="en-US" dirty="0"/>
          </a:p>
          <a:p>
            <a:r>
              <a:rPr lang="en-US" dirty="0" smtClean="0"/>
              <a:t>This is the 6</a:t>
            </a:r>
            <a:r>
              <a:rPr lang="en-US" baseline="30000" dirty="0" smtClean="0"/>
              <a:t>th</a:t>
            </a:r>
            <a:r>
              <a:rPr lang="en-US" dirty="0" smtClean="0"/>
              <a:t> commandment – “You shall not murder (or kill).”</a:t>
            </a:r>
            <a:endParaRPr lang="en-US" dirty="0"/>
          </a:p>
        </p:txBody>
      </p:sp>
    </p:spTree>
    <p:extLst>
      <p:ext uri="{BB962C8B-B14F-4D97-AF65-F5344CB8AC3E}">
        <p14:creationId xmlns:p14="http://schemas.microsoft.com/office/powerpoint/2010/main" val="52883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 have heard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sz="3200" dirty="0"/>
              <a:t>What is from the Law of Moses?</a:t>
            </a:r>
          </a:p>
          <a:p>
            <a:r>
              <a:rPr lang="en-US" dirty="0" smtClean="0"/>
              <a:t>What did mankind add to the Law?</a:t>
            </a:r>
          </a:p>
          <a:p>
            <a:endParaRPr lang="en-US" dirty="0"/>
          </a:p>
          <a:p>
            <a:r>
              <a:rPr lang="en-US" dirty="0" smtClean="0"/>
              <a:t>What does man’s addition show their main concern/focus was as far as murder is concerned?</a:t>
            </a:r>
          </a:p>
          <a:p>
            <a:endParaRPr lang="en-US" dirty="0"/>
          </a:p>
          <a:p>
            <a:r>
              <a:rPr lang="en-US" dirty="0" smtClean="0"/>
              <a:t>In saying, “You murder and you’re guilty before the court”, it shows that, for them, murder was a sin against man, not against God</a:t>
            </a:r>
            <a:endParaRPr lang="en-US" dirty="0"/>
          </a:p>
        </p:txBody>
      </p:sp>
    </p:spTree>
    <p:extLst>
      <p:ext uri="{BB962C8B-B14F-4D97-AF65-F5344CB8AC3E}">
        <p14:creationId xmlns:p14="http://schemas.microsoft.com/office/powerpoint/2010/main" val="3176486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sz="3200" dirty="0"/>
              <a:t>What does Jesus say about murder?</a:t>
            </a:r>
          </a:p>
          <a:p>
            <a:endParaRPr lang="en-US" dirty="0"/>
          </a:p>
          <a:p>
            <a:r>
              <a:rPr lang="en-US" dirty="0" smtClean="0"/>
              <a:t>It goes beyond murder, doesn’t it?  What does Jesus address instead of murder?</a:t>
            </a:r>
          </a:p>
          <a:p>
            <a:pPr lvl="1"/>
            <a:r>
              <a:rPr lang="en-US" dirty="0" smtClean="0"/>
              <a:t>Anger</a:t>
            </a:r>
            <a:endParaRPr lang="en-US" dirty="0"/>
          </a:p>
          <a:p>
            <a:endParaRPr lang="en-US" dirty="0" smtClean="0"/>
          </a:p>
          <a:p>
            <a:r>
              <a:rPr lang="en-US" dirty="0" smtClean="0"/>
              <a:t>Jesus says that if we get to the point where murder is a possibility, we’ve already gone too far</a:t>
            </a:r>
            <a:endParaRPr lang="en-US" dirty="0"/>
          </a:p>
        </p:txBody>
      </p:sp>
    </p:spTree>
    <p:extLst>
      <p:ext uri="{BB962C8B-B14F-4D97-AF65-F5344CB8AC3E}">
        <p14:creationId xmlns:p14="http://schemas.microsoft.com/office/powerpoint/2010/main" val="365076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sz="3200" dirty="0"/>
              <a:t>He then sets up a hypothetical scenario</a:t>
            </a:r>
          </a:p>
          <a:p>
            <a:endParaRPr lang="en-US" dirty="0"/>
          </a:p>
          <a:p>
            <a:r>
              <a:rPr lang="en-US" dirty="0" smtClean="0"/>
              <a:t>If you are about to make a sacrifice and realize someone holds something against you (notice it’s not even you that’s angry!), then stop and go take care of it</a:t>
            </a:r>
          </a:p>
          <a:p>
            <a:endParaRPr lang="en-US" dirty="0"/>
          </a:p>
          <a:p>
            <a:r>
              <a:rPr lang="en-US" dirty="0" smtClean="0"/>
              <a:t>Why?</a:t>
            </a:r>
            <a:endParaRPr lang="en-US" dirty="0"/>
          </a:p>
        </p:txBody>
      </p:sp>
    </p:spTree>
    <p:extLst>
      <p:ext uri="{BB962C8B-B14F-4D97-AF65-F5344CB8AC3E}">
        <p14:creationId xmlns:p14="http://schemas.microsoft.com/office/powerpoint/2010/main" val="3799411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dirty="0" smtClean="0"/>
              <a:t>Jesus then presents another situation and offers advice</a:t>
            </a:r>
          </a:p>
          <a:p>
            <a:endParaRPr lang="en-US" dirty="0"/>
          </a:p>
          <a:p>
            <a:r>
              <a:rPr lang="en-US" dirty="0" smtClean="0"/>
              <a:t>If you’re on your way to court, try and settle things before you get there, lest you end up in prison and it “costs” you more than settling things would have cost you</a:t>
            </a:r>
          </a:p>
          <a:p>
            <a:endParaRPr lang="en-US" dirty="0"/>
          </a:p>
          <a:p>
            <a:r>
              <a:rPr lang="en-US" dirty="0" smtClean="0"/>
              <a:t>What’s the principle Jesus is trying to set here?</a:t>
            </a:r>
            <a:endParaRPr lang="en-US" dirty="0"/>
          </a:p>
        </p:txBody>
      </p:sp>
    </p:spTree>
    <p:extLst>
      <p:ext uri="{BB962C8B-B14F-4D97-AF65-F5344CB8AC3E}">
        <p14:creationId xmlns:p14="http://schemas.microsoft.com/office/powerpoint/2010/main" val="3161063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Genealogy of Jesus (Matthew 1:1-17)</a:t>
            </a:r>
            <a:endParaRPr lang="en-US" dirty="0"/>
          </a:p>
        </p:txBody>
      </p:sp>
      <p:sp>
        <p:nvSpPr>
          <p:cNvPr id="3" name="Content Placeholder 2"/>
          <p:cNvSpPr>
            <a:spLocks noGrp="1"/>
          </p:cNvSpPr>
          <p:nvPr>
            <p:ph idx="1"/>
          </p:nvPr>
        </p:nvSpPr>
        <p:spPr/>
        <p:txBody>
          <a:bodyPr/>
          <a:lstStyle/>
          <a:p>
            <a:r>
              <a:rPr lang="en-US" dirty="0" smtClean="0"/>
              <a:t>Matthew starts out with a genealogy of Jesus, traced through Joseph, His earthly father</a:t>
            </a:r>
          </a:p>
          <a:p>
            <a:r>
              <a:rPr lang="en-US" dirty="0" smtClean="0"/>
              <a:t>Verse 1 sets the tone for what Matthew is trying to prove with his gospel – that Jesus is the rightful heir to David’s throne as the Messiah</a:t>
            </a:r>
          </a:p>
          <a:p>
            <a:r>
              <a:rPr lang="en-US" dirty="0" smtClean="0"/>
              <a:t>Notice he immediately states that Jesus is</a:t>
            </a:r>
          </a:p>
          <a:p>
            <a:pPr lvl="1"/>
            <a:r>
              <a:rPr lang="en-US" dirty="0" smtClean="0"/>
              <a:t>The Messiah</a:t>
            </a:r>
          </a:p>
          <a:p>
            <a:pPr lvl="1"/>
            <a:r>
              <a:rPr lang="en-US" dirty="0" smtClean="0"/>
              <a:t>A descendant of David</a:t>
            </a:r>
          </a:p>
          <a:p>
            <a:pPr lvl="1"/>
            <a:r>
              <a:rPr lang="en-US" dirty="0" smtClean="0"/>
              <a:t>And a descendant of Abraham</a:t>
            </a:r>
          </a:p>
          <a:p>
            <a:r>
              <a:rPr lang="en-US" dirty="0" smtClean="0"/>
              <a:t>To be considered a Jew, you HAD to be able to trace your lineage back to Abraham through Isaac</a:t>
            </a:r>
            <a:endParaRPr lang="en-US" dirty="0"/>
          </a:p>
        </p:txBody>
      </p:sp>
    </p:spTree>
    <p:extLst>
      <p:ext uri="{BB962C8B-B14F-4D97-AF65-F5344CB8AC3E}">
        <p14:creationId xmlns:p14="http://schemas.microsoft.com/office/powerpoint/2010/main" val="306032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dirty="0" smtClean="0"/>
              <a:t>Once we lose respect for someone and dehumanize them, it’s very, very easy for us to treat them as less than human</a:t>
            </a:r>
          </a:p>
          <a:p>
            <a:endParaRPr lang="en-US" dirty="0"/>
          </a:p>
          <a:p>
            <a:r>
              <a:rPr lang="en-US" dirty="0" smtClean="0"/>
              <a:t>How we think about someone is how we will treat them</a:t>
            </a:r>
          </a:p>
          <a:p>
            <a:endParaRPr lang="en-US" dirty="0"/>
          </a:p>
          <a:p>
            <a:r>
              <a:rPr lang="en-US" dirty="0" smtClean="0"/>
              <a:t>Not acting on a thought doesn’t make it okay to have the thought (this will come up again and again)</a:t>
            </a:r>
            <a:endParaRPr lang="en-US" dirty="0"/>
          </a:p>
        </p:txBody>
      </p:sp>
    </p:spTree>
    <p:extLst>
      <p:ext uri="{BB962C8B-B14F-4D97-AF65-F5344CB8AC3E}">
        <p14:creationId xmlns:p14="http://schemas.microsoft.com/office/powerpoint/2010/main" val="7854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Murder (Matthew 5:21-26)</a:t>
            </a:r>
            <a:endParaRPr lang="en-US" dirty="0"/>
          </a:p>
        </p:txBody>
      </p:sp>
      <p:sp>
        <p:nvSpPr>
          <p:cNvPr id="14" name="Content Placeholder 13"/>
          <p:cNvSpPr>
            <a:spLocks noGrp="1"/>
          </p:cNvSpPr>
          <p:nvPr>
            <p:ph idx="1"/>
          </p:nvPr>
        </p:nvSpPr>
        <p:spPr/>
        <p:txBody>
          <a:bodyPr>
            <a:noAutofit/>
          </a:bodyPr>
          <a:lstStyle/>
          <a:p>
            <a:endParaRPr lang="en-US" sz="3200" dirty="0"/>
          </a:p>
          <a:p>
            <a:r>
              <a:rPr lang="en-US" dirty="0" smtClean="0"/>
              <a:t>So how do we fight anger and malice?  How can we strike at the root of the problem that leads to murder?</a:t>
            </a:r>
          </a:p>
          <a:p>
            <a:endParaRPr lang="en-US" dirty="0"/>
          </a:p>
          <a:p>
            <a:pPr lvl="1"/>
            <a:r>
              <a:rPr lang="en-US" dirty="0" smtClean="0"/>
              <a:t>Have a forbearing and patient attitude (1 Corinthians 13:4-7)</a:t>
            </a:r>
          </a:p>
          <a:p>
            <a:pPr lvl="1"/>
            <a:r>
              <a:rPr lang="en-US" dirty="0" smtClean="0"/>
              <a:t>Always consider the interests of others (Philippians 2:3-4)</a:t>
            </a:r>
          </a:p>
          <a:p>
            <a:pPr lvl="1"/>
            <a:r>
              <a:rPr lang="en-US" dirty="0" smtClean="0"/>
              <a:t>Forgive as Christ forgave us (Colossians 2:12-14)</a:t>
            </a:r>
            <a:endParaRPr lang="en-US" dirty="0"/>
          </a:p>
        </p:txBody>
      </p:sp>
    </p:spTree>
    <p:extLst>
      <p:ext uri="{BB962C8B-B14F-4D97-AF65-F5344CB8AC3E}">
        <p14:creationId xmlns:p14="http://schemas.microsoft.com/office/powerpoint/2010/main" val="1686841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Adultery (Matthew 5:27-30)</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After speaking about murder, Jesus moves on to the topic of adultery</a:t>
            </a:r>
          </a:p>
          <a:p>
            <a:endParaRPr lang="en-US" dirty="0"/>
          </a:p>
          <a:p>
            <a:r>
              <a:rPr lang="en-US" dirty="0" smtClean="0"/>
              <a:t>27 </a:t>
            </a:r>
            <a:r>
              <a:rPr lang="en-US" dirty="0"/>
              <a:t>" You have heard that it was said, 'YOU SHALL NOT COMMIT ADULTERY';</a:t>
            </a:r>
          </a:p>
          <a:p>
            <a:endParaRPr lang="en-US" dirty="0"/>
          </a:p>
          <a:p>
            <a:r>
              <a:rPr lang="en-US" dirty="0" smtClean="0"/>
              <a:t>This is the 7</a:t>
            </a:r>
            <a:r>
              <a:rPr lang="en-US" baseline="30000" dirty="0" smtClean="0"/>
              <a:t>th</a:t>
            </a:r>
            <a:r>
              <a:rPr lang="en-US" dirty="0" smtClean="0"/>
              <a:t> commandment</a:t>
            </a:r>
          </a:p>
          <a:p>
            <a:pPr lvl="1"/>
            <a:r>
              <a:rPr lang="en-US" dirty="0" smtClean="0"/>
              <a:t>Deuteronomy 22:21 lays down a penalty of death for committing adultery</a:t>
            </a:r>
            <a:endParaRPr lang="en-US" dirty="0"/>
          </a:p>
        </p:txBody>
      </p:sp>
    </p:spTree>
    <p:extLst>
      <p:ext uri="{BB962C8B-B14F-4D97-AF65-F5344CB8AC3E}">
        <p14:creationId xmlns:p14="http://schemas.microsoft.com/office/powerpoint/2010/main" val="2039704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Adultery (Matthew 5:27-30)</a:t>
            </a:r>
            <a:endParaRPr lang="en-US" dirty="0"/>
          </a:p>
        </p:txBody>
      </p:sp>
      <p:sp>
        <p:nvSpPr>
          <p:cNvPr id="14" name="Content Placeholder 13"/>
          <p:cNvSpPr>
            <a:spLocks noGrp="1"/>
          </p:cNvSpPr>
          <p:nvPr>
            <p:ph idx="1"/>
          </p:nvPr>
        </p:nvSpPr>
        <p:spPr/>
        <p:txBody>
          <a:bodyPr>
            <a:noAutofit/>
          </a:bodyPr>
          <a:lstStyle/>
          <a:p>
            <a:endParaRPr lang="en-US" sz="3200" dirty="0"/>
          </a:p>
          <a:p>
            <a:r>
              <a:rPr lang="en-US" sz="3200" dirty="0"/>
              <a:t>What is from the Law of Moses?</a:t>
            </a:r>
          </a:p>
          <a:p>
            <a:r>
              <a:rPr lang="en-US" dirty="0" smtClean="0"/>
              <a:t>What did mankind add to the Law?</a:t>
            </a:r>
          </a:p>
          <a:p>
            <a:endParaRPr lang="en-US" dirty="0"/>
          </a:p>
          <a:p>
            <a:r>
              <a:rPr lang="en-US" dirty="0" smtClean="0"/>
              <a:t>If there’s no “additional teaching” by man, why does Jesus bring it up?</a:t>
            </a:r>
          </a:p>
          <a:p>
            <a:endParaRPr lang="en-US" dirty="0"/>
          </a:p>
          <a:p>
            <a:r>
              <a:rPr lang="en-US" dirty="0" smtClean="0"/>
              <a:t>Because they were strictly adhering to the Law (which is good) but not going “behind the curtain” on the why of it</a:t>
            </a:r>
          </a:p>
          <a:p>
            <a:pPr lvl="1"/>
            <a:r>
              <a:rPr lang="en-US" dirty="0" smtClean="0"/>
              <a:t>We can see this in his teaching on divorce (next teaching)</a:t>
            </a:r>
            <a:endParaRPr lang="en-US" dirty="0"/>
          </a:p>
        </p:txBody>
      </p:sp>
    </p:spTree>
    <p:extLst>
      <p:ext uri="{BB962C8B-B14F-4D97-AF65-F5344CB8AC3E}">
        <p14:creationId xmlns:p14="http://schemas.microsoft.com/office/powerpoint/2010/main" val="172199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Adultery (Matthew 5:27-30)</a:t>
            </a:r>
            <a:endParaRPr lang="en-US" dirty="0"/>
          </a:p>
        </p:txBody>
      </p:sp>
      <p:sp>
        <p:nvSpPr>
          <p:cNvPr id="14" name="Content Placeholder 13"/>
          <p:cNvSpPr>
            <a:spLocks noGrp="1"/>
          </p:cNvSpPr>
          <p:nvPr>
            <p:ph idx="1"/>
          </p:nvPr>
        </p:nvSpPr>
        <p:spPr/>
        <p:txBody>
          <a:bodyPr>
            <a:noAutofit/>
          </a:bodyPr>
          <a:lstStyle/>
          <a:p>
            <a:endParaRPr lang="en-US" sz="3200" dirty="0"/>
          </a:p>
          <a:p>
            <a:r>
              <a:rPr lang="en-US" sz="3200" dirty="0"/>
              <a:t>What does Jesus say about adultery?</a:t>
            </a:r>
          </a:p>
          <a:p>
            <a:endParaRPr lang="en-US" dirty="0"/>
          </a:p>
          <a:p>
            <a:r>
              <a:rPr lang="en-US" dirty="0" smtClean="0"/>
              <a:t>It goes beyond a simple act of sexual intercourse, doesn’t it?  What does Jesus address instead of adultery?</a:t>
            </a:r>
          </a:p>
          <a:p>
            <a:pPr lvl="1"/>
            <a:r>
              <a:rPr lang="en-US" dirty="0" smtClean="0"/>
              <a:t>Lust</a:t>
            </a:r>
            <a:endParaRPr lang="en-US" dirty="0"/>
          </a:p>
          <a:p>
            <a:endParaRPr lang="en-US" dirty="0" smtClean="0"/>
          </a:p>
          <a:p>
            <a:r>
              <a:rPr lang="en-US" dirty="0" smtClean="0"/>
              <a:t>If we get to the point where adultery is a possibility, we’ve already gone too far</a:t>
            </a:r>
            <a:endParaRPr lang="en-US" dirty="0"/>
          </a:p>
        </p:txBody>
      </p:sp>
    </p:spTree>
    <p:extLst>
      <p:ext uri="{BB962C8B-B14F-4D97-AF65-F5344CB8AC3E}">
        <p14:creationId xmlns:p14="http://schemas.microsoft.com/office/powerpoint/2010/main" val="170158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Adultery (Matthew 5:27-30)</a:t>
            </a:r>
            <a:endParaRPr lang="en-US" dirty="0"/>
          </a:p>
        </p:txBody>
      </p:sp>
      <p:sp>
        <p:nvSpPr>
          <p:cNvPr id="14" name="Content Placeholder 13"/>
          <p:cNvSpPr>
            <a:spLocks noGrp="1"/>
          </p:cNvSpPr>
          <p:nvPr>
            <p:ph idx="1"/>
          </p:nvPr>
        </p:nvSpPr>
        <p:spPr/>
        <p:txBody>
          <a:bodyPr>
            <a:noAutofit/>
          </a:bodyPr>
          <a:lstStyle/>
          <a:p>
            <a:r>
              <a:rPr lang="en-US" dirty="0" smtClean="0"/>
              <a:t>28 “but </a:t>
            </a:r>
            <a:r>
              <a:rPr lang="en-US" dirty="0"/>
              <a:t>I say to you that everyone who looks at a woman with lust for her has already committed adultery with her in his heart</a:t>
            </a:r>
            <a:r>
              <a:rPr lang="en-US" dirty="0" smtClean="0"/>
              <a:t>.”</a:t>
            </a:r>
            <a:endParaRPr lang="en-US" dirty="0"/>
          </a:p>
          <a:p>
            <a:pPr lvl="1"/>
            <a:r>
              <a:rPr lang="en-US" sz="2800" dirty="0"/>
              <a:t>Is lust a sin?</a:t>
            </a:r>
          </a:p>
          <a:p>
            <a:pPr lvl="1"/>
            <a:endParaRPr lang="en-US" dirty="0"/>
          </a:p>
          <a:p>
            <a:r>
              <a:rPr lang="en-US" dirty="0" smtClean="0"/>
              <a:t>Biblically, this is the idea of “looking with continual longing with the mind made up to commit a sin”</a:t>
            </a:r>
          </a:p>
          <a:p>
            <a:pPr lvl="1"/>
            <a:endParaRPr lang="en-US" dirty="0" smtClean="0"/>
          </a:p>
          <a:p>
            <a:r>
              <a:rPr lang="en-US" dirty="0" smtClean="0"/>
              <a:t>James 1:14-15</a:t>
            </a:r>
          </a:p>
          <a:p>
            <a:pPr lvl="1"/>
            <a:r>
              <a:rPr lang="en-US" dirty="0" smtClean="0"/>
              <a:t>I would say no, based on this passage from James, but it’s where all sin starts!</a:t>
            </a:r>
          </a:p>
          <a:p>
            <a:pPr lvl="1"/>
            <a:endParaRPr lang="en-US" dirty="0"/>
          </a:p>
        </p:txBody>
      </p:sp>
    </p:spTree>
    <p:extLst>
      <p:ext uri="{BB962C8B-B14F-4D97-AF65-F5344CB8AC3E}">
        <p14:creationId xmlns:p14="http://schemas.microsoft.com/office/powerpoint/2010/main" val="166206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a:t>
            </a:r>
            <a:r>
              <a:rPr lang="en-US" smtClean="0"/>
              <a:t>… Adultery (Matthew 5:27-30)</a:t>
            </a:r>
            <a:endParaRPr lang="en-US" dirty="0"/>
          </a:p>
        </p:txBody>
      </p:sp>
      <p:sp>
        <p:nvSpPr>
          <p:cNvPr id="14" name="Content Placeholder 13"/>
          <p:cNvSpPr>
            <a:spLocks noGrp="1"/>
          </p:cNvSpPr>
          <p:nvPr>
            <p:ph idx="1"/>
          </p:nvPr>
        </p:nvSpPr>
        <p:spPr/>
        <p:txBody>
          <a:bodyPr>
            <a:noAutofit/>
          </a:bodyPr>
          <a:lstStyle/>
          <a:p>
            <a:r>
              <a:rPr lang="en-US" dirty="0"/>
              <a:t>So what is Jesus saying here?  What’s the principle He’s setting down?</a:t>
            </a:r>
          </a:p>
          <a:p>
            <a:pPr lvl="1"/>
            <a:r>
              <a:rPr lang="en-US" dirty="0"/>
              <a:t>Include evidence from verses 29 and 30.</a:t>
            </a:r>
          </a:p>
          <a:p>
            <a:endParaRPr lang="en-US" sz="3200" dirty="0"/>
          </a:p>
          <a:p>
            <a:r>
              <a:rPr lang="en-US" dirty="0" smtClean="0"/>
              <a:t>Based on James, lust breeds sin; if we can’t control our own lusts, we shouldn’t be surprised when we fall into temptation and then sin</a:t>
            </a:r>
          </a:p>
          <a:p>
            <a:endParaRPr lang="en-US" dirty="0"/>
          </a:p>
          <a:p>
            <a:r>
              <a:rPr lang="en-US" dirty="0" smtClean="0"/>
              <a:t>If we are susceptible to certain lusts/temptations, then don’t put yourself in a position where you voluntarily, willingly expose yourself to those lusts/temptations!</a:t>
            </a:r>
            <a:endParaRPr lang="en-US" dirty="0"/>
          </a:p>
        </p:txBody>
      </p:sp>
    </p:spTree>
    <p:extLst>
      <p:ext uri="{BB962C8B-B14F-4D97-AF65-F5344CB8AC3E}">
        <p14:creationId xmlns:p14="http://schemas.microsoft.com/office/powerpoint/2010/main" val="41932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Adultery (Matthew 5:27-30)</a:t>
            </a:r>
            <a:endParaRPr lang="en-US" dirty="0"/>
          </a:p>
        </p:txBody>
      </p:sp>
      <p:sp>
        <p:nvSpPr>
          <p:cNvPr id="14" name="Content Placeholder 13"/>
          <p:cNvSpPr>
            <a:spLocks noGrp="1"/>
          </p:cNvSpPr>
          <p:nvPr>
            <p:ph idx="1"/>
          </p:nvPr>
        </p:nvSpPr>
        <p:spPr/>
        <p:txBody>
          <a:bodyPr>
            <a:noAutofit/>
          </a:bodyPr>
          <a:lstStyle/>
          <a:p>
            <a:endParaRPr lang="en-US" sz="3200" dirty="0"/>
          </a:p>
          <a:p>
            <a:r>
              <a:rPr lang="en-US" dirty="0" smtClean="0"/>
              <a:t>So how do we fight lust?  How can we strike at the root of the problem that leads to adultery?</a:t>
            </a:r>
          </a:p>
          <a:p>
            <a:endParaRPr lang="en-US" dirty="0"/>
          </a:p>
          <a:p>
            <a:pPr lvl="1"/>
            <a:r>
              <a:rPr lang="en-US" dirty="0"/>
              <a:t>Love your spouse (Ephesians 5:22-25</a:t>
            </a:r>
            <a:r>
              <a:rPr lang="en-US" dirty="0" smtClean="0"/>
              <a:t>) </a:t>
            </a:r>
          </a:p>
          <a:p>
            <a:pPr lvl="1"/>
            <a:r>
              <a:rPr lang="en-US" dirty="0" smtClean="0"/>
              <a:t>Ensure that your spouse is not in a position to WANT to commit adultery (1 Corinthians 7:1-6)</a:t>
            </a:r>
          </a:p>
          <a:p>
            <a:pPr lvl="1"/>
            <a:r>
              <a:rPr lang="en-US" dirty="0" smtClean="0"/>
              <a:t>Deal with the SOURCE of sin – why would you want to commit adultery?</a:t>
            </a:r>
          </a:p>
        </p:txBody>
      </p:sp>
    </p:spTree>
    <p:extLst>
      <p:ext uri="{BB962C8B-B14F-4D97-AF65-F5344CB8AC3E}">
        <p14:creationId xmlns:p14="http://schemas.microsoft.com/office/powerpoint/2010/main" val="353386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 have heard … Divorce (Matthew 5:31-32)</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After speaking about adultery, Jesus moves to the topic of divorce (and remarriage)</a:t>
            </a:r>
          </a:p>
          <a:p>
            <a:endParaRPr lang="en-US" dirty="0"/>
          </a:p>
          <a:p>
            <a:r>
              <a:rPr lang="en-US" dirty="0" smtClean="0"/>
              <a:t>31 </a:t>
            </a:r>
            <a:r>
              <a:rPr lang="en-US" dirty="0"/>
              <a:t>"It was said, 'WHOEVER SENDS HIS WIFE AWAY, LET HIM GIVE HER A CERTIFICATE OF DIVORCE'</a:t>
            </a:r>
          </a:p>
          <a:p>
            <a:endParaRPr lang="en-US" dirty="0"/>
          </a:p>
          <a:p>
            <a:r>
              <a:rPr lang="en-US" dirty="0" smtClean="0"/>
              <a:t>This (sort of) comes from Deuteronomy 24:1-5</a:t>
            </a:r>
          </a:p>
          <a:p>
            <a:pPr lvl="1"/>
            <a:r>
              <a:rPr lang="en-US" dirty="0" smtClean="0"/>
              <a:t>Jesus speaks more on divorce in Matthew 19:1-12</a:t>
            </a:r>
            <a:endParaRPr lang="en-US" dirty="0"/>
          </a:p>
        </p:txBody>
      </p:sp>
    </p:spTree>
    <p:extLst>
      <p:ext uri="{BB962C8B-B14F-4D97-AF65-F5344CB8AC3E}">
        <p14:creationId xmlns:p14="http://schemas.microsoft.com/office/powerpoint/2010/main" val="206996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You have heard … Divorce (Matthew 5:31-32)</a:t>
            </a:r>
            <a:endParaRPr lang="en-US" dirty="0"/>
          </a:p>
        </p:txBody>
      </p:sp>
      <p:sp>
        <p:nvSpPr>
          <p:cNvPr id="14" name="Content Placeholder 13"/>
          <p:cNvSpPr>
            <a:spLocks noGrp="1"/>
          </p:cNvSpPr>
          <p:nvPr>
            <p:ph idx="1"/>
          </p:nvPr>
        </p:nvSpPr>
        <p:spPr/>
        <p:txBody>
          <a:bodyPr>
            <a:noAutofit/>
          </a:bodyPr>
          <a:lstStyle/>
          <a:p>
            <a:r>
              <a:rPr lang="en-US" sz="3200" dirty="0"/>
              <a:t>What is from the Law of Moses?</a:t>
            </a:r>
          </a:p>
          <a:p>
            <a:r>
              <a:rPr lang="en-US" dirty="0" smtClean="0"/>
              <a:t>What did mankind add to the Law?</a:t>
            </a:r>
          </a:p>
          <a:p>
            <a:endParaRPr lang="en-US" dirty="0"/>
          </a:p>
          <a:p>
            <a:r>
              <a:rPr lang="en-US" dirty="0" smtClean="0"/>
              <a:t>If there’s no “additional teaching” by man, why does Jesus bring it up?</a:t>
            </a:r>
          </a:p>
          <a:p>
            <a:endParaRPr lang="en-US" dirty="0"/>
          </a:p>
          <a:p>
            <a:r>
              <a:rPr lang="en-US" dirty="0" smtClean="0"/>
              <a:t>We know from Matthew 19:1-12 that the Pharisees were pretty plainly abusing the allowance of divorce</a:t>
            </a:r>
          </a:p>
          <a:p>
            <a:pPr lvl="1"/>
            <a:r>
              <a:rPr lang="en-US" dirty="0" smtClean="0"/>
              <a:t>Again, we see that they weren’t looking at the principle behind the Law</a:t>
            </a:r>
            <a:endParaRPr lang="en-US" dirty="0"/>
          </a:p>
        </p:txBody>
      </p:sp>
    </p:spTree>
    <p:extLst>
      <p:ext uri="{BB962C8B-B14F-4D97-AF65-F5344CB8AC3E}">
        <p14:creationId xmlns:p14="http://schemas.microsoft.com/office/powerpoint/2010/main" val="23688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Genealogy of Jesus (Matthew 1:1-17)</a:t>
            </a:r>
          </a:p>
        </p:txBody>
      </p:sp>
      <p:sp>
        <p:nvSpPr>
          <p:cNvPr id="3" name="Content Placeholder 2"/>
          <p:cNvSpPr>
            <a:spLocks noGrp="1"/>
          </p:cNvSpPr>
          <p:nvPr>
            <p:ph idx="1"/>
          </p:nvPr>
        </p:nvSpPr>
        <p:spPr/>
        <p:txBody>
          <a:bodyPr>
            <a:normAutofit/>
          </a:bodyPr>
          <a:lstStyle/>
          <a:p>
            <a:r>
              <a:rPr lang="en-US" dirty="0" smtClean="0"/>
              <a:t>2 Samuel 7:12-13 is where God told David that his son would sit on his throne forever</a:t>
            </a:r>
          </a:p>
          <a:p>
            <a:pPr lvl="1"/>
            <a:r>
              <a:rPr lang="en-US" dirty="0" smtClean="0"/>
              <a:t>This is why the term “son of David” became a term interchangeable with “the Messiah”</a:t>
            </a:r>
          </a:p>
          <a:p>
            <a:r>
              <a:rPr lang="en-US" dirty="0" smtClean="0"/>
              <a:t>Verse 17 tells us that Matthew broke the genealogy into 3 sections</a:t>
            </a:r>
          </a:p>
          <a:p>
            <a:pPr lvl="1"/>
            <a:r>
              <a:rPr lang="en-US" dirty="0" smtClean="0"/>
              <a:t>Abraham to David – the “glory days” of Israel and the Patriarchs</a:t>
            </a:r>
          </a:p>
          <a:p>
            <a:pPr lvl="1"/>
            <a:r>
              <a:rPr lang="en-US" dirty="0" smtClean="0"/>
              <a:t>David to the captivity – the crumbling of Israel because of their sins</a:t>
            </a:r>
          </a:p>
          <a:p>
            <a:pPr lvl="1"/>
            <a:r>
              <a:rPr lang="en-US" dirty="0" smtClean="0"/>
              <a:t>Captivity to Jesus’s birth – the “dark days” of waiting for the Messiah</a:t>
            </a:r>
          </a:p>
          <a:p>
            <a:r>
              <a:rPr lang="en-US" dirty="0" smtClean="0"/>
              <a:t>Not meant to be a genealogy that mentions everyone from Abraham down, but rather a placing of Jesus within the history of Israel, but still accomplishing His establishment as a Jew and son of David</a:t>
            </a:r>
          </a:p>
          <a:p>
            <a:endParaRPr lang="en-US" dirty="0"/>
          </a:p>
        </p:txBody>
      </p:sp>
    </p:spTree>
    <p:extLst>
      <p:ext uri="{BB962C8B-B14F-4D97-AF65-F5344CB8AC3E}">
        <p14:creationId xmlns:p14="http://schemas.microsoft.com/office/powerpoint/2010/main" val="48423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Divorce (Matthew 5:31-32)</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What </a:t>
            </a:r>
            <a:r>
              <a:rPr lang="en-US" dirty="0"/>
              <a:t>does Jesus say about divorce?</a:t>
            </a:r>
          </a:p>
          <a:p>
            <a:endParaRPr lang="en-US" dirty="0" smtClean="0"/>
          </a:p>
          <a:p>
            <a:r>
              <a:rPr lang="en-US" dirty="0" smtClean="0"/>
              <a:t>God’s intent is and always has been (since the Garden of Eden) one woman for one man forever</a:t>
            </a:r>
          </a:p>
          <a:p>
            <a:endParaRPr lang="en-US" sz="3200" dirty="0"/>
          </a:p>
          <a:p>
            <a:r>
              <a:rPr lang="en-US" dirty="0" smtClean="0"/>
              <a:t>The Pharisees were saying that a man could divorce a woman for </a:t>
            </a:r>
            <a:r>
              <a:rPr lang="en-US" b="1" i="1" u="sng" dirty="0" smtClean="0"/>
              <a:t>any</a:t>
            </a:r>
            <a:r>
              <a:rPr lang="en-US" dirty="0" smtClean="0"/>
              <a:t> reason!  In fact, they argued that Moses </a:t>
            </a:r>
            <a:r>
              <a:rPr lang="en-US" b="1" i="1" u="sng" dirty="0" smtClean="0"/>
              <a:t>commanded</a:t>
            </a:r>
            <a:r>
              <a:rPr lang="en-US" dirty="0" smtClean="0"/>
              <a:t> it!</a:t>
            </a:r>
            <a:endParaRPr lang="en-US" dirty="0"/>
          </a:p>
        </p:txBody>
      </p:sp>
    </p:spTree>
    <p:extLst>
      <p:ext uri="{BB962C8B-B14F-4D97-AF65-F5344CB8AC3E}">
        <p14:creationId xmlns:p14="http://schemas.microsoft.com/office/powerpoint/2010/main" val="286984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Divorce (Matthew 5:31-32)</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Jesus made it plain that there’s no reason for divorce except for adultery</a:t>
            </a:r>
          </a:p>
          <a:p>
            <a:endParaRPr lang="en-US" dirty="0"/>
          </a:p>
          <a:p>
            <a:r>
              <a:rPr lang="en-US" dirty="0" smtClean="0"/>
              <a:t>He also plainly states that anyone who divorces his wife makes her commit adultery (why?) and if he marries a divorced woman, he commits adultery (why?)</a:t>
            </a:r>
            <a:endParaRPr lang="en-US" dirty="0"/>
          </a:p>
        </p:txBody>
      </p:sp>
    </p:spTree>
    <p:extLst>
      <p:ext uri="{BB962C8B-B14F-4D97-AF65-F5344CB8AC3E}">
        <p14:creationId xmlns:p14="http://schemas.microsoft.com/office/powerpoint/2010/main" val="8787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Adultery (Matthew 5:31-32)</a:t>
            </a:r>
            <a:endParaRPr lang="en-US" dirty="0"/>
          </a:p>
        </p:txBody>
      </p:sp>
      <p:sp>
        <p:nvSpPr>
          <p:cNvPr id="14" name="Content Placeholder 13"/>
          <p:cNvSpPr>
            <a:spLocks noGrp="1"/>
          </p:cNvSpPr>
          <p:nvPr>
            <p:ph idx="1"/>
          </p:nvPr>
        </p:nvSpPr>
        <p:spPr/>
        <p:txBody>
          <a:bodyPr>
            <a:noAutofit/>
          </a:bodyPr>
          <a:lstStyle/>
          <a:p>
            <a:r>
              <a:rPr lang="en-US" dirty="0"/>
              <a:t>So what is Jesus saying here?  What’s the principle He’s setting down?</a:t>
            </a:r>
          </a:p>
          <a:p>
            <a:endParaRPr lang="en-US" sz="3200" dirty="0"/>
          </a:p>
          <a:p>
            <a:r>
              <a:rPr lang="en-US" dirty="0" smtClean="0"/>
              <a:t>One man with one woman forever</a:t>
            </a:r>
            <a:endParaRPr lang="en-US" dirty="0"/>
          </a:p>
          <a:p>
            <a:r>
              <a:rPr lang="en-US" dirty="0" smtClean="0"/>
              <a:t>Vows we make to one another are to be kept</a:t>
            </a:r>
            <a:endParaRPr lang="en-US" dirty="0"/>
          </a:p>
          <a:p>
            <a:endParaRPr lang="en-US" dirty="0" smtClean="0"/>
          </a:p>
          <a:p>
            <a:r>
              <a:rPr lang="en-US" dirty="0" smtClean="0"/>
              <a:t>We must act out of love to one another or we’ve already started down a very slippery slope</a:t>
            </a:r>
            <a:endParaRPr lang="en-US" dirty="0"/>
          </a:p>
        </p:txBody>
      </p:sp>
    </p:spTree>
    <p:extLst>
      <p:ext uri="{BB962C8B-B14F-4D97-AF65-F5344CB8AC3E}">
        <p14:creationId xmlns:p14="http://schemas.microsoft.com/office/powerpoint/2010/main" val="60726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Making Oaths (Matthew 5:33-37)</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The fourth topic that Jesus hits is making oaths (or swearing, as some versions read)</a:t>
            </a:r>
          </a:p>
          <a:p>
            <a:pPr lvl="1"/>
            <a:r>
              <a:rPr lang="en-US" dirty="0" smtClean="0"/>
              <a:t>I make the differentiation because we tend to think of swearing as cursing, not making an oath</a:t>
            </a:r>
          </a:p>
          <a:p>
            <a:endParaRPr lang="en-US" dirty="0"/>
          </a:p>
          <a:p>
            <a:r>
              <a:rPr lang="en-US" dirty="0" smtClean="0"/>
              <a:t>Vs. </a:t>
            </a:r>
            <a:r>
              <a:rPr lang="en-US" dirty="0"/>
              <a:t>33 </a:t>
            </a:r>
            <a:r>
              <a:rPr lang="en-US" dirty="0" smtClean="0"/>
              <a:t>– "Again, </a:t>
            </a:r>
            <a:r>
              <a:rPr lang="en-US" dirty="0"/>
              <a:t>you have heard that the ancients were told, 'YOU SHALL NOT MAKE FALSE VOWS, BUT SHALL FULFILL YOUR VOWS TO THE LORD.'</a:t>
            </a:r>
          </a:p>
          <a:p>
            <a:endParaRPr lang="en-US" dirty="0"/>
          </a:p>
          <a:p>
            <a:endParaRPr lang="en-US" dirty="0"/>
          </a:p>
        </p:txBody>
      </p:sp>
    </p:spTree>
    <p:extLst>
      <p:ext uri="{BB962C8B-B14F-4D97-AF65-F5344CB8AC3E}">
        <p14:creationId xmlns:p14="http://schemas.microsoft.com/office/powerpoint/2010/main" val="65073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Making Oaths (Matthew 5:33-37)</a:t>
            </a:r>
            <a:endParaRPr lang="en-US" dirty="0"/>
          </a:p>
        </p:txBody>
      </p:sp>
      <p:sp>
        <p:nvSpPr>
          <p:cNvPr id="14" name="Content Placeholder 13"/>
          <p:cNvSpPr>
            <a:spLocks noGrp="1"/>
          </p:cNvSpPr>
          <p:nvPr>
            <p:ph idx="1"/>
          </p:nvPr>
        </p:nvSpPr>
        <p:spPr/>
        <p:txBody>
          <a:bodyPr>
            <a:noAutofit/>
          </a:bodyPr>
          <a:lstStyle/>
          <a:p>
            <a:r>
              <a:rPr lang="en-US" sz="3200" dirty="0"/>
              <a:t>For the third (of 4 topics), Jesus presents a topic, but adds nothing besides what the Law says</a:t>
            </a:r>
            <a:endParaRPr lang="en-US" dirty="0" smtClean="0"/>
          </a:p>
          <a:p>
            <a:endParaRPr lang="en-US" dirty="0"/>
          </a:p>
          <a:p>
            <a:r>
              <a:rPr lang="en-US" dirty="0" smtClean="0"/>
              <a:t>It’s clear from what Jesus says about the topic that the Pharisaical view of oaths was not at all what God intended</a:t>
            </a:r>
          </a:p>
          <a:p>
            <a:endParaRPr lang="en-US" dirty="0"/>
          </a:p>
          <a:p>
            <a:r>
              <a:rPr lang="en-US" dirty="0" smtClean="0"/>
              <a:t>Before we get to that, is Jesus telling us that we can’t make any oaths at all?  That what He says in vs. 34</a:t>
            </a:r>
            <a:endParaRPr lang="en-US" dirty="0"/>
          </a:p>
        </p:txBody>
      </p:sp>
    </p:spTree>
    <p:extLst>
      <p:ext uri="{BB962C8B-B14F-4D97-AF65-F5344CB8AC3E}">
        <p14:creationId xmlns:p14="http://schemas.microsoft.com/office/powerpoint/2010/main" val="226326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Making Oaths (Matthew 5:33-37)</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Can’t be</a:t>
            </a:r>
          </a:p>
          <a:p>
            <a:pPr lvl="1"/>
            <a:r>
              <a:rPr lang="en-US" dirty="0" smtClean="0"/>
              <a:t>Hebrews 6:13 – God swore by Himself</a:t>
            </a:r>
          </a:p>
          <a:p>
            <a:pPr lvl="1"/>
            <a:r>
              <a:rPr lang="en-US" dirty="0" smtClean="0"/>
              <a:t>Matthew 26:63 – “Adjure” means “to cause to swear under oath”</a:t>
            </a:r>
          </a:p>
          <a:p>
            <a:pPr lvl="1"/>
            <a:r>
              <a:rPr lang="en-US" dirty="0" smtClean="0"/>
              <a:t>2 Corinthians 1:23 – Paul calls God as a witness to his oath</a:t>
            </a:r>
          </a:p>
          <a:p>
            <a:pPr lvl="1"/>
            <a:endParaRPr lang="en-US" dirty="0"/>
          </a:p>
          <a:p>
            <a:r>
              <a:rPr lang="en-US" dirty="0" smtClean="0"/>
              <a:t>Vs. 33 is an amalgam of several places in the Law</a:t>
            </a:r>
          </a:p>
          <a:p>
            <a:pPr lvl="1"/>
            <a:r>
              <a:rPr lang="en-US" dirty="0" smtClean="0"/>
              <a:t>Leviticus 9:12</a:t>
            </a:r>
          </a:p>
          <a:p>
            <a:pPr lvl="1"/>
            <a:r>
              <a:rPr lang="en-US" dirty="0" smtClean="0"/>
              <a:t>Numbers 30:2</a:t>
            </a:r>
          </a:p>
          <a:p>
            <a:pPr lvl="1"/>
            <a:r>
              <a:rPr lang="en-US" dirty="0" smtClean="0"/>
              <a:t>Deuteronomy 23:21</a:t>
            </a:r>
          </a:p>
          <a:p>
            <a:pPr lvl="1"/>
            <a:endParaRPr lang="en-US" dirty="0"/>
          </a:p>
        </p:txBody>
      </p:sp>
    </p:spTree>
    <p:extLst>
      <p:ext uri="{BB962C8B-B14F-4D97-AF65-F5344CB8AC3E}">
        <p14:creationId xmlns:p14="http://schemas.microsoft.com/office/powerpoint/2010/main" val="7883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Making Oaths (Matthew 5:33-37)</a:t>
            </a:r>
            <a:endParaRPr lang="en-US" dirty="0"/>
          </a:p>
        </p:txBody>
      </p:sp>
      <p:sp>
        <p:nvSpPr>
          <p:cNvPr id="14" name="Content Placeholder 13"/>
          <p:cNvSpPr>
            <a:spLocks noGrp="1"/>
          </p:cNvSpPr>
          <p:nvPr>
            <p:ph idx="1"/>
          </p:nvPr>
        </p:nvSpPr>
        <p:spPr/>
        <p:txBody>
          <a:bodyPr>
            <a:noAutofit/>
          </a:bodyPr>
          <a:lstStyle/>
          <a:p>
            <a:endParaRPr lang="en-US" dirty="0" smtClean="0"/>
          </a:p>
          <a:p>
            <a:r>
              <a:rPr lang="en-US" dirty="0" smtClean="0"/>
              <a:t>Jesus is not forbidding making oaths, but rather saying if you make an oath, you must keep it</a:t>
            </a:r>
          </a:p>
          <a:p>
            <a:endParaRPr lang="en-US" dirty="0"/>
          </a:p>
          <a:p>
            <a:r>
              <a:rPr lang="en-US" dirty="0" smtClean="0"/>
              <a:t>The Jews had taken to making “promises” that they had no intention of keeping</a:t>
            </a:r>
          </a:p>
          <a:p>
            <a:pPr lvl="1"/>
            <a:r>
              <a:rPr lang="en-US" dirty="0" smtClean="0"/>
              <a:t>Matthew 23:16-22</a:t>
            </a:r>
          </a:p>
          <a:p>
            <a:pPr lvl="1"/>
            <a:endParaRPr lang="en-US" dirty="0"/>
          </a:p>
          <a:p>
            <a:r>
              <a:rPr lang="en-US" dirty="0" smtClean="0"/>
              <a:t>They taught that oaths were only binding if someone swore upon certain things</a:t>
            </a:r>
            <a:endParaRPr lang="en-US" dirty="0"/>
          </a:p>
          <a:p>
            <a:endParaRPr lang="en-US" dirty="0"/>
          </a:p>
        </p:txBody>
      </p:sp>
    </p:spTree>
    <p:extLst>
      <p:ext uri="{BB962C8B-B14F-4D97-AF65-F5344CB8AC3E}">
        <p14:creationId xmlns:p14="http://schemas.microsoft.com/office/powerpoint/2010/main" val="1779526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Making Oaths (Matthew 5:33-37)</a:t>
            </a:r>
            <a:endParaRPr lang="en-US" dirty="0"/>
          </a:p>
        </p:txBody>
      </p:sp>
      <p:sp>
        <p:nvSpPr>
          <p:cNvPr id="14" name="Content Placeholder 13"/>
          <p:cNvSpPr>
            <a:spLocks noGrp="1"/>
          </p:cNvSpPr>
          <p:nvPr>
            <p:ph idx="1"/>
          </p:nvPr>
        </p:nvSpPr>
        <p:spPr/>
        <p:txBody>
          <a:bodyPr>
            <a:noAutofit/>
          </a:bodyPr>
          <a:lstStyle/>
          <a:p>
            <a:r>
              <a:rPr lang="en-US" dirty="0" smtClean="0"/>
              <a:t>The Pharisees had essentially created a religious way of seeking vengeance; they had made seeking revenge a sinless act</a:t>
            </a:r>
          </a:p>
          <a:p>
            <a:endParaRPr lang="en-US" dirty="0"/>
          </a:p>
          <a:p>
            <a:r>
              <a:rPr lang="en-US" dirty="0" smtClean="0"/>
              <a:t>So does this passage tell us that if someone robs us, we should give them everything?  If they attack us, we should just let them beat us?  If they kidnap us, we should willingly go with them?</a:t>
            </a:r>
          </a:p>
          <a:p>
            <a:pPr lvl="1"/>
            <a:r>
              <a:rPr lang="en-US" dirty="0" smtClean="0"/>
              <a:t>There are many who believe this is exactly what this passage tells us; do you?</a:t>
            </a:r>
            <a:endParaRPr lang="en-US" dirty="0"/>
          </a:p>
        </p:txBody>
      </p:sp>
    </p:spTree>
    <p:extLst>
      <p:ext uri="{BB962C8B-B14F-4D97-AF65-F5344CB8AC3E}">
        <p14:creationId xmlns:p14="http://schemas.microsoft.com/office/powerpoint/2010/main" val="191144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But I say … Making Oaths (Matthew 5:33-37)</a:t>
            </a:r>
            <a:endParaRPr lang="en-US" dirty="0"/>
          </a:p>
        </p:txBody>
      </p:sp>
      <p:sp>
        <p:nvSpPr>
          <p:cNvPr id="14" name="Content Placeholder 13"/>
          <p:cNvSpPr>
            <a:spLocks noGrp="1"/>
          </p:cNvSpPr>
          <p:nvPr>
            <p:ph idx="1"/>
          </p:nvPr>
        </p:nvSpPr>
        <p:spPr/>
        <p:txBody>
          <a:bodyPr>
            <a:noAutofit/>
          </a:bodyPr>
          <a:lstStyle/>
          <a:p>
            <a:r>
              <a:rPr lang="en-US" dirty="0" smtClean="0"/>
              <a:t>The Pharisees had essentially created a religious way of lying</a:t>
            </a:r>
          </a:p>
          <a:p>
            <a:endParaRPr lang="en-US" dirty="0"/>
          </a:p>
          <a:p>
            <a:r>
              <a:rPr lang="en-US" dirty="0" smtClean="0"/>
              <a:t>What’s the difference between “I swear”, “I promise”, and “I affirm”?</a:t>
            </a:r>
          </a:p>
          <a:p>
            <a:pPr lvl="1"/>
            <a:r>
              <a:rPr lang="en-US" dirty="0" smtClean="0"/>
              <a:t>It’s all semantics</a:t>
            </a:r>
          </a:p>
          <a:p>
            <a:endParaRPr lang="en-US" dirty="0"/>
          </a:p>
          <a:p>
            <a:r>
              <a:rPr lang="en-US" dirty="0" smtClean="0"/>
              <a:t>We must be men and women of our words – Our “Yes, yes” and our “No, no”</a:t>
            </a:r>
          </a:p>
          <a:p>
            <a:pPr lvl="1"/>
            <a:r>
              <a:rPr lang="en-US" dirty="0" smtClean="0"/>
              <a:t>Why?</a:t>
            </a:r>
            <a:endParaRPr lang="en-US" dirty="0"/>
          </a:p>
        </p:txBody>
      </p:sp>
    </p:spTree>
    <p:extLst>
      <p:ext uri="{BB962C8B-B14F-4D97-AF65-F5344CB8AC3E}">
        <p14:creationId xmlns:p14="http://schemas.microsoft.com/office/powerpoint/2010/main" val="337978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smtClean="0"/>
              <a:t>You have heard … Retaliation (Matthew 5:38-42)</a:t>
            </a:r>
            <a:endParaRPr lang="en-US" dirty="0"/>
          </a:p>
        </p:txBody>
      </p:sp>
      <p:sp>
        <p:nvSpPr>
          <p:cNvPr id="14" name="Content Placeholder 13"/>
          <p:cNvSpPr>
            <a:spLocks noGrp="1"/>
          </p:cNvSpPr>
          <p:nvPr>
            <p:ph idx="1"/>
          </p:nvPr>
        </p:nvSpPr>
        <p:spPr/>
        <p:txBody>
          <a:bodyPr>
            <a:normAutofit/>
          </a:bodyPr>
          <a:lstStyle/>
          <a:p>
            <a:endParaRPr lang="en-US" sz="3200" dirty="0"/>
          </a:p>
          <a:p>
            <a:r>
              <a:rPr lang="en-US" dirty="0" smtClean="0"/>
              <a:t>The fifth topic that Jesus mentions is retaliation, or turning the other cheek</a:t>
            </a:r>
          </a:p>
          <a:p>
            <a:endParaRPr lang="en-US" dirty="0"/>
          </a:p>
          <a:p>
            <a:r>
              <a:rPr lang="en-US" dirty="0" smtClean="0"/>
              <a:t>Vs. 38 – 38 </a:t>
            </a:r>
            <a:r>
              <a:rPr lang="en-US" dirty="0"/>
              <a:t>" You have heard that it was said, 'AN EYE FOR AN EYE, AND A TOOTH FOR A TOOTH</a:t>
            </a:r>
            <a:r>
              <a:rPr lang="en-US" dirty="0" smtClean="0"/>
              <a:t>.‘</a:t>
            </a:r>
          </a:p>
          <a:p>
            <a:endParaRPr lang="en-US" dirty="0"/>
          </a:p>
          <a:p>
            <a:r>
              <a:rPr lang="en-US" dirty="0" smtClean="0"/>
              <a:t>Our fifth topic is the fourth that Jesus adds no other man-made interpretations</a:t>
            </a:r>
            <a:endParaRPr lang="en-US" dirty="0"/>
          </a:p>
          <a:p>
            <a:endParaRPr lang="en-US" dirty="0"/>
          </a:p>
        </p:txBody>
      </p:sp>
    </p:spTree>
    <p:extLst>
      <p:ext uri="{BB962C8B-B14F-4D97-AF65-F5344CB8AC3E}">
        <p14:creationId xmlns:p14="http://schemas.microsoft.com/office/powerpoint/2010/main" val="204446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TotalTime>
  <Words>46643</Words>
  <Application>Microsoft Office PowerPoint</Application>
  <PresentationFormat>Widescreen</PresentationFormat>
  <Paragraphs>3652</Paragraphs>
  <Slides>466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466</vt:i4>
      </vt:variant>
    </vt:vector>
  </HeadingPairs>
  <TitlesOfParts>
    <vt:vector size="470" baseType="lpstr">
      <vt:lpstr>Arial</vt:lpstr>
      <vt:lpstr>Calibri</vt:lpstr>
      <vt:lpstr>Calibri Light</vt:lpstr>
      <vt:lpstr>Office Theme</vt:lpstr>
      <vt:lpstr>PowerPoint Presentation</vt:lpstr>
      <vt:lpstr>Study of Matthew</vt:lpstr>
      <vt:lpstr>Author</vt:lpstr>
      <vt:lpstr>Date</vt:lpstr>
      <vt:lpstr>Message and Purpose</vt:lpstr>
      <vt:lpstr>Connection to the Gospel of Mark</vt:lpstr>
      <vt:lpstr>Study of Matthew</vt:lpstr>
      <vt:lpstr>Genealogy of Jesus (Matthew 1:1-17)</vt:lpstr>
      <vt:lpstr>Genealogy of Jesus (Matthew 1:1-17)</vt:lpstr>
      <vt:lpstr>Genealogy of Jesus (Matthew 1:1-17)</vt:lpstr>
      <vt:lpstr>Foretelling Jesus’s Birth (Matthew 1:18-25)</vt:lpstr>
      <vt:lpstr>Foretelling Jesus’s Birth (Matthew 1:18-25)</vt:lpstr>
      <vt:lpstr>Foretelling Jesus’s Birth (Matthew 1:18-25)</vt:lpstr>
      <vt:lpstr>Study of Matthew</vt:lpstr>
      <vt:lpstr>Visit from the Magi (Matthew 2:1-12)</vt:lpstr>
      <vt:lpstr>Visit from the Magi (Matthew 2:1-12)</vt:lpstr>
      <vt:lpstr>Visit from the Magi (Matthew 2:1-12)</vt:lpstr>
      <vt:lpstr>To Egypt and Back Again(Matthew 2:13-15)</vt:lpstr>
      <vt:lpstr>The Murder of Infants (Matthew 2:16-18)</vt:lpstr>
      <vt:lpstr>Called a Nazarene (Matthew 2:19-23)</vt:lpstr>
      <vt:lpstr>Called a Nazarene (Matthew 2:19-23)</vt:lpstr>
      <vt:lpstr>Study of Matthew</vt:lpstr>
      <vt:lpstr>The Message of John (Matthew 3:1-6)</vt:lpstr>
      <vt:lpstr>The Message of John (Matthew 3:1-6)</vt:lpstr>
      <vt:lpstr>The Warning of John (Matthew 3:7-10)</vt:lpstr>
      <vt:lpstr>The Proof of John (Matthew 3:11-12)</vt:lpstr>
      <vt:lpstr>The Baptism of Jesus (Matthew 3:13-17)</vt:lpstr>
      <vt:lpstr>The Baptism of Jesus (Matthew 3:13-17)</vt:lpstr>
      <vt:lpstr>The Baptism of Jesus (Matthew 3:13-17)</vt:lpstr>
      <vt:lpstr>Study of Matthew</vt:lpstr>
      <vt:lpstr>Temptation of Jesus (Matthew 4:1-11)</vt:lpstr>
      <vt:lpstr>Temptation of Jesus (Matthew 4:1-11)</vt:lpstr>
      <vt:lpstr>Temptation of Jesus (Matthew 4:1-11)</vt:lpstr>
      <vt:lpstr>Temptation of Jesus (Matthew 4:1-11)</vt:lpstr>
      <vt:lpstr>Temptation of Jesus (Matthew 4:1-11)</vt:lpstr>
      <vt:lpstr>Temptation of Jesus (Matthew 4:1-11)</vt:lpstr>
      <vt:lpstr>The Beginning of His Ministry (Matthew 4:12-17)</vt:lpstr>
      <vt:lpstr>The Beginning of His Ministry (Matthew 4:12-17)</vt:lpstr>
      <vt:lpstr>Following Jesus (Matthew 4:18-22)</vt:lpstr>
      <vt:lpstr>Following Jesus (Matthew 4:18-22)</vt:lpstr>
      <vt:lpstr>Healing the Masses (Matthew 4:23-25)</vt:lpstr>
      <vt:lpstr>Study of Matthew</vt:lpstr>
      <vt:lpstr>The Beatitudes (Matthew 5:1-12)</vt:lpstr>
      <vt:lpstr>The Beatitudes (Matthew 5:1-12)</vt:lpstr>
      <vt:lpstr>The Beatitudes</vt:lpstr>
      <vt:lpstr>The Beatitudes</vt:lpstr>
      <vt:lpstr>1st Beatitude</vt:lpstr>
      <vt:lpstr>1st Beatitude</vt:lpstr>
      <vt:lpstr>2nd Beatitude</vt:lpstr>
      <vt:lpstr>2nd Beatitude</vt:lpstr>
      <vt:lpstr>3rd Beatitude</vt:lpstr>
      <vt:lpstr>3rd Beatitude</vt:lpstr>
      <vt:lpstr>3rd Beatitude</vt:lpstr>
      <vt:lpstr>4th Beatitude</vt:lpstr>
      <vt:lpstr>4th Beatitude</vt:lpstr>
      <vt:lpstr>5th Beatitude</vt:lpstr>
      <vt:lpstr>6th Beatitude</vt:lpstr>
      <vt:lpstr>7th Beatitude</vt:lpstr>
      <vt:lpstr>7th Beatitude</vt:lpstr>
      <vt:lpstr>8th Beatitude</vt:lpstr>
      <vt:lpstr>8th Beatitude</vt:lpstr>
      <vt:lpstr>9th Beatitude</vt:lpstr>
      <vt:lpstr>9th Beatitude</vt:lpstr>
      <vt:lpstr>Teaching of Righteousness (Matthew 5:13-20)</vt:lpstr>
      <vt:lpstr>Salt of the earth</vt:lpstr>
      <vt:lpstr>Light of the world</vt:lpstr>
      <vt:lpstr>City on a hill; light under a basket</vt:lpstr>
      <vt:lpstr>Let your light shine</vt:lpstr>
      <vt:lpstr>Your righteousness must surpass…</vt:lpstr>
      <vt:lpstr>Attack on the Pharisees, part 1</vt:lpstr>
      <vt:lpstr>Attack on the Pharisees, part 1</vt:lpstr>
      <vt:lpstr>Your righteousness must surpass…</vt:lpstr>
      <vt:lpstr>You have heard … statements (Matthew 5:21-48)</vt:lpstr>
      <vt:lpstr>Comparison</vt:lpstr>
      <vt:lpstr>You have heard … Murder (Matthew 5:21-26)</vt:lpstr>
      <vt:lpstr>You have heard … Murder (Matthew 5:21-26)</vt:lpstr>
      <vt:lpstr>But I say … Murder (Matthew 5:21-26)</vt:lpstr>
      <vt:lpstr>But I say … Murder (Matthew 5:21-26)</vt:lpstr>
      <vt:lpstr>But I say … Murder (Matthew 5:21-26)</vt:lpstr>
      <vt:lpstr>But I say … Murder (Matthew 5:21-26)</vt:lpstr>
      <vt:lpstr>But I say … Murder (Matthew 5:21-26)</vt:lpstr>
      <vt:lpstr>You have heard … Adultery (Matthew 5:27-30)</vt:lpstr>
      <vt:lpstr>You have heard … Adultery (Matthew 5:27-30)</vt:lpstr>
      <vt:lpstr>But I say … Adultery (Matthew 5:27-30)</vt:lpstr>
      <vt:lpstr>But I say … Adultery (Matthew 5:27-30)</vt:lpstr>
      <vt:lpstr>But I say … Adultery (Matthew 5:27-30)</vt:lpstr>
      <vt:lpstr>But I say … Adultery (Matthew 5:27-30)</vt:lpstr>
      <vt:lpstr>You have heard … Divorce (Matthew 5:31-32)</vt:lpstr>
      <vt:lpstr>You have heard … Divorce (Matthew 5:31-32)</vt:lpstr>
      <vt:lpstr>But I say … Divorce (Matthew 5:31-32)</vt:lpstr>
      <vt:lpstr>But I say … Divorce (Matthew 5:31-32)</vt:lpstr>
      <vt:lpstr>But I say … Adultery (Matthew 5:31-32)</vt:lpstr>
      <vt:lpstr>You have heard … Making Oaths (Matthew 5:33-37)</vt:lpstr>
      <vt:lpstr>But I say … Making Oaths (Matthew 5:33-37)</vt:lpstr>
      <vt:lpstr>But I say … Making Oaths (Matthew 5:33-37)</vt:lpstr>
      <vt:lpstr>But I say … Making Oaths (Matthew 5:33-37)</vt:lpstr>
      <vt:lpstr>But I say … Making Oaths (Matthew 5:33-37)</vt:lpstr>
      <vt:lpstr>But I say … Making Oaths (Matthew 5:33-37)</vt:lpstr>
      <vt:lpstr>You have heard … Retaliation (Matthew 5:38-42)</vt:lpstr>
      <vt:lpstr>You have heard … Retaliation (Matthew 5:38-42)</vt:lpstr>
      <vt:lpstr>You have heard … Retaliation (Matthew 5:38-42)</vt:lpstr>
      <vt:lpstr>But I say … Retaliation (Matthew 5:38-42)</vt:lpstr>
      <vt:lpstr>But I say … Retaliation (Matthew 5:38-42)</vt:lpstr>
      <vt:lpstr>You have heard … Hate your enemy (Matthew 5:43-48)</vt:lpstr>
      <vt:lpstr>You have heard … Hate your enemy (Matthew 5:43-48)</vt:lpstr>
      <vt:lpstr>You have heard … Hate your enemy (Matthew 5:43-48)</vt:lpstr>
      <vt:lpstr>But I say … Love your neighbors (Matthew 5:43-48)</vt:lpstr>
      <vt:lpstr>But I say … Love your neighbors (Matthew 5:43-48)</vt:lpstr>
      <vt:lpstr>But I say … Love your neighbors (Matthew 5:43-48)</vt:lpstr>
      <vt:lpstr>Study of Matthew</vt:lpstr>
      <vt:lpstr>Hypocrisy (Matthew 6:1-18)</vt:lpstr>
      <vt:lpstr>Hypocrisy (Matthew 6:1-18)</vt:lpstr>
      <vt:lpstr>Hypocrisy (Matthew 6:1-18)</vt:lpstr>
      <vt:lpstr>Hypocrisy in giving alms (Matthew 6:1-4)</vt:lpstr>
      <vt:lpstr>Hypocrisy in giving alms (Matthew 6:1-4)</vt:lpstr>
      <vt:lpstr>Hypocrisy in giving alms (Matthew 6:1-4)</vt:lpstr>
      <vt:lpstr>Hypocrisy in giving alms (Matthew 6:1-4)</vt:lpstr>
      <vt:lpstr>Hypocrisy in giving alms (Matthew 6:1-4)</vt:lpstr>
      <vt:lpstr>Hypocrisy in prayer (Matthew 6:5-6)</vt:lpstr>
      <vt:lpstr>Hypocrisy in prayer (Matthew 6:5-6)</vt:lpstr>
      <vt:lpstr>Hypocrisy in prayer (Matthew 6:5-6)</vt:lpstr>
      <vt:lpstr>A model prayer (Matthew 6:7-15)</vt:lpstr>
      <vt:lpstr>A model prayer (Matthew 6:7-15)</vt:lpstr>
      <vt:lpstr>A model prayer (Matthew 6:7-15)</vt:lpstr>
      <vt:lpstr>Hypocrisy in fasting (Matthew 6:16-18)</vt:lpstr>
      <vt:lpstr>Hypocrisy in fasting (Matthew 6:16-18)</vt:lpstr>
      <vt:lpstr>Treasure in Heaven (Matthew 6:19-24)</vt:lpstr>
      <vt:lpstr>Treasure in Heaven (Matthew 6:19-24)</vt:lpstr>
      <vt:lpstr>Treasure in Heaven (Matthew 6:19-24)</vt:lpstr>
      <vt:lpstr>Treasure in Heaven (Matthew 6:19-24)</vt:lpstr>
      <vt:lpstr>The eyes is a lamp (Matthew 6:22-23)</vt:lpstr>
      <vt:lpstr>The eyes is a lamp (Matthew 6:22-23)</vt:lpstr>
      <vt:lpstr>Serving two masters (Matthew 6:24)</vt:lpstr>
      <vt:lpstr>Don’t be anxious (Matthew 6:25-34)</vt:lpstr>
      <vt:lpstr>Don’t be anxious (Matthew 6:25-34)</vt:lpstr>
      <vt:lpstr>Don’t be anxious (Matthew 6:25-34)</vt:lpstr>
      <vt:lpstr>Don’t be anxious (Matthew 6:25-34)</vt:lpstr>
      <vt:lpstr>Don’t be anxious (Matthew 6:25-34)</vt:lpstr>
      <vt:lpstr>Don’t be anxious (Matthew 6:25-34)</vt:lpstr>
      <vt:lpstr>Study of Matthew</vt:lpstr>
      <vt:lpstr>Judging others (Matthew 7:1-6)</vt:lpstr>
      <vt:lpstr>Judging others (Matthew 7:1-6)</vt:lpstr>
      <vt:lpstr>Judging others (Matthew 7:1-6)</vt:lpstr>
      <vt:lpstr>Judging others (Matthew 7:1-6)</vt:lpstr>
      <vt:lpstr>Judging others (Matthew 7:1-6)</vt:lpstr>
      <vt:lpstr>Judging others (Matthew 7:1-6)</vt:lpstr>
      <vt:lpstr>Judging others (Matthew 7:1-6)</vt:lpstr>
      <vt:lpstr>Judging others (Matthew 7:1-6)</vt:lpstr>
      <vt:lpstr>Judging others (Matthew 7:1-6)</vt:lpstr>
      <vt:lpstr>The Golden Rule (Matthew 7:7-12)</vt:lpstr>
      <vt:lpstr>The Golden Rule (Matthew 7:7-12)</vt:lpstr>
      <vt:lpstr>The Golden Rule (Matthew 7:7-12)</vt:lpstr>
      <vt:lpstr>The Golden Rule (Matthew 7:7-12)</vt:lpstr>
      <vt:lpstr>The Golden Rule (Matthew 7:7-12)</vt:lpstr>
      <vt:lpstr>The Golden Rule (Matthew 7:7-12)</vt:lpstr>
      <vt:lpstr>The Golden Rule (Matthew 7:7-12)</vt:lpstr>
      <vt:lpstr>The Narrow and Wide Gates (Matthew 7:13-14)</vt:lpstr>
      <vt:lpstr>The Small and Wide Gates (Matthew 7:13-14)</vt:lpstr>
      <vt:lpstr>The Small and Wide Gates (Matthew 7:13-14)</vt:lpstr>
      <vt:lpstr>The Small and Wide Gates (Matthew 7:13-14)</vt:lpstr>
      <vt:lpstr>A Tree and its Fruits (Matthew 7:15-20)</vt:lpstr>
      <vt:lpstr>A Tree and its Fruits (Matthew 7:15-20)</vt:lpstr>
      <vt:lpstr>A Tree and its Fruits (Matthew 7:15-20)</vt:lpstr>
      <vt:lpstr>A Tree and its Fruits (Matthew 7:15-20)</vt:lpstr>
      <vt:lpstr>A Tree and its Fruits (Matthew 7:15-20)</vt:lpstr>
      <vt:lpstr>“I never knew you!” (Matthew 7:21-23)</vt:lpstr>
      <vt:lpstr>“I never knew you!” (Matthew 7:21-23)</vt:lpstr>
      <vt:lpstr>Where to build your house (Matthew 7:24-27)</vt:lpstr>
      <vt:lpstr>Where to build your house (Matthew 7:24-27)</vt:lpstr>
      <vt:lpstr>Where to build your house (Matthew 7:24-27)</vt:lpstr>
      <vt:lpstr>Where to build your house (Matthew 7:24-27)</vt:lpstr>
      <vt:lpstr>Study of Matthew</vt:lpstr>
      <vt:lpstr>A Willingness to Heal (8:1-4)</vt:lpstr>
      <vt:lpstr>A Willingness to Heal (8:1-4)</vt:lpstr>
      <vt:lpstr>A Willingness to Heal (8:1-4)</vt:lpstr>
      <vt:lpstr>Authority to Heal (8:5-13)</vt:lpstr>
      <vt:lpstr>Authority to Heal (8:5-13)</vt:lpstr>
      <vt:lpstr>Ability to Heal (8:14-17)</vt:lpstr>
      <vt:lpstr>Ability to Heal (8:14-17)</vt:lpstr>
      <vt:lpstr>Following is Uncomfortable (8:18-20)</vt:lpstr>
      <vt:lpstr>Following is Uncomfortable (8:18-20)</vt:lpstr>
      <vt:lpstr>Following is Immediate (8:21-22)</vt:lpstr>
      <vt:lpstr>Following is Immediate (8:21-22)</vt:lpstr>
      <vt:lpstr>Following is Frightening (8:23-27)</vt:lpstr>
      <vt:lpstr>Following is Frightening (8:23-27)</vt:lpstr>
      <vt:lpstr>Following is Giving Up Control (8:28-34)</vt:lpstr>
      <vt:lpstr>Following is Giving Up Control (8:28-34)</vt:lpstr>
      <vt:lpstr>Study of Matthew</vt:lpstr>
      <vt:lpstr>The Power of Jesus to Change Lives</vt:lpstr>
      <vt:lpstr>The Power of Jesus to Change Lives</vt:lpstr>
      <vt:lpstr>What Jesus Offers (9:1-8) </vt:lpstr>
      <vt:lpstr>What Jesus Offers (9:1-8) </vt:lpstr>
      <vt:lpstr>What Jesus Wants (9:9-13)</vt:lpstr>
      <vt:lpstr>What Jesus Wants (9:9-13)</vt:lpstr>
      <vt:lpstr>What the Pharisees Needed to Learn (9:13)</vt:lpstr>
      <vt:lpstr>The Question to be answered (9:14-17)</vt:lpstr>
      <vt:lpstr>The Question to be answered (9:14-17)</vt:lpstr>
      <vt:lpstr>The Miracles – Desperate People (9:18-34)</vt:lpstr>
      <vt:lpstr>The Miracles – Deep Faith (9:18-34)</vt:lpstr>
      <vt:lpstr>The Miracles – Direct Confirmation (9:18-34)</vt:lpstr>
      <vt:lpstr>The Miracles – Divided Reaction (9:18-34)</vt:lpstr>
      <vt:lpstr>The Miracles – Divided Reaction (9:18-34)</vt:lpstr>
      <vt:lpstr>Compassion and Harvesting (9:35-38)</vt:lpstr>
      <vt:lpstr>Compassion and Harvesting (9:35-38)</vt:lpstr>
      <vt:lpstr>Study of Matthew</vt:lpstr>
      <vt:lpstr>Be the Answer (10:1-4)</vt:lpstr>
      <vt:lpstr>Be Ready for Two Responses (10:5-15)</vt:lpstr>
      <vt:lpstr>Sent compassionately</vt:lpstr>
      <vt:lpstr>Prepare for Resistance (10:16-22)</vt:lpstr>
      <vt:lpstr>Prepare for Resistance (10:16-22)</vt:lpstr>
      <vt:lpstr>Prepare for Resistance (10:16-22)</vt:lpstr>
      <vt:lpstr>Be Fearless (10:23-33)</vt:lpstr>
      <vt:lpstr>Be Fearless (10:23-33)</vt:lpstr>
      <vt:lpstr>Sacrificing Self (10:34-39)</vt:lpstr>
      <vt:lpstr>Great Reward (10:40-42)</vt:lpstr>
      <vt:lpstr>Study of Matthew</vt:lpstr>
      <vt:lpstr>The Teachings of Jesus</vt:lpstr>
      <vt:lpstr>Expectations of Jesus (11:1-6)</vt:lpstr>
      <vt:lpstr>Expectations of Jesus (11:1-6)</vt:lpstr>
      <vt:lpstr>The Expectations of John (11:7-15)</vt:lpstr>
      <vt:lpstr>The Problem with Our Expectation (11:16-19)</vt:lpstr>
      <vt:lpstr>The Problem with Our Expectation (11:16-19)</vt:lpstr>
      <vt:lpstr>Who Will Respond? (11:20-24)</vt:lpstr>
      <vt:lpstr>Who Will Respond? (11:20-24)</vt:lpstr>
      <vt:lpstr>Will You Respond? (11:25-30)</vt:lpstr>
      <vt:lpstr>Will You Respond? (11:25-30)</vt:lpstr>
      <vt:lpstr>Will You Respond? (11:25-30)</vt:lpstr>
      <vt:lpstr>Study of Matthew</vt:lpstr>
      <vt:lpstr>Teachings of Jesus – The Sabbath (12:1-14)</vt:lpstr>
      <vt:lpstr>Teachings of Jesus – The Sabbath (12:1-14)</vt:lpstr>
      <vt:lpstr>Teachings of Jesus – The Sabbath (12:1-14)</vt:lpstr>
      <vt:lpstr>Teachings of Jesus – The Sabbath (12:1-14)</vt:lpstr>
      <vt:lpstr>Teachings of Jesus – The Sabbath (12:1-14)</vt:lpstr>
      <vt:lpstr>Who Jesus Is and What He Does (12:15-21)</vt:lpstr>
      <vt:lpstr>Who Jesus Is and What He Does (12:15-21)</vt:lpstr>
      <vt:lpstr>Fruit Says Something (12:22-37)</vt:lpstr>
      <vt:lpstr>Fruit Says Something (12:22-37)</vt:lpstr>
      <vt:lpstr>A Warning (12:30-32)</vt:lpstr>
      <vt:lpstr>A Warning (12:30-32)</vt:lpstr>
      <vt:lpstr>Fruit Says Something (12:22-37)</vt:lpstr>
      <vt:lpstr>Rejection (12:38-50)</vt:lpstr>
      <vt:lpstr>Rejection (12:38-50)</vt:lpstr>
      <vt:lpstr>Rejection (12:38-50)</vt:lpstr>
      <vt:lpstr>Rejection (12:38-50)</vt:lpstr>
      <vt:lpstr>Rejection (12:38-50)</vt:lpstr>
      <vt:lpstr>Study of Matthew</vt:lpstr>
      <vt:lpstr>Parable of the Sower (13:1-9)</vt:lpstr>
      <vt:lpstr>Why Parables? (13:10-13)</vt:lpstr>
      <vt:lpstr>Proving His Point (13:14-15)</vt:lpstr>
      <vt:lpstr>Proving His Point (13:14-15)</vt:lpstr>
      <vt:lpstr>The Sower Explained (13:18-23)</vt:lpstr>
      <vt:lpstr>The Sower Explained (13:18-23)</vt:lpstr>
      <vt:lpstr>The Sower Explained (13:18-23)</vt:lpstr>
      <vt:lpstr>Parable of the Weeds (13:24-30)</vt:lpstr>
      <vt:lpstr>Parables of the Mustard Seed and Leaven (13:31-33)</vt:lpstr>
      <vt:lpstr>Purpose of the Parables (13:34-35)</vt:lpstr>
      <vt:lpstr>The Parable of the Weeds Explained (13:36-43)</vt:lpstr>
      <vt:lpstr>The Parables of Hidden Treasure and the Pearl (13:44-46)</vt:lpstr>
      <vt:lpstr>The Parables of Hidden Treasure and the Pearl (13:44-46)</vt:lpstr>
      <vt:lpstr>The Parable of the Dragnet (13:47-50)</vt:lpstr>
      <vt:lpstr>Do You Understand? (13:51-52)</vt:lpstr>
      <vt:lpstr>Returning to Nazareth (13:53-58)</vt:lpstr>
      <vt:lpstr>Study of Matthew</vt:lpstr>
      <vt:lpstr>John the Baptizer is Killed (14:1-12)</vt:lpstr>
      <vt:lpstr>John the Baptizer is Killed (14:1-12)</vt:lpstr>
      <vt:lpstr>Feeding the 5,000 (14:13-21)</vt:lpstr>
      <vt:lpstr>Feeding the 5,000 (14:13-21)</vt:lpstr>
      <vt:lpstr>Walking on the Water (14:22-33)</vt:lpstr>
      <vt:lpstr>Walking on the Water (14:22-33)</vt:lpstr>
      <vt:lpstr>Walking on the Water (14:22-33)</vt:lpstr>
      <vt:lpstr>More healing (14:34-36)</vt:lpstr>
      <vt:lpstr>Study of Matthew</vt:lpstr>
      <vt:lpstr>Invalidating the Word of God (15:1-9)</vt:lpstr>
      <vt:lpstr>Invalidating the Word of God (15:1-9)</vt:lpstr>
      <vt:lpstr>Invalidating the Word of God (15:1-9)</vt:lpstr>
      <vt:lpstr>Invalidating the Word of God (15:1-9)</vt:lpstr>
      <vt:lpstr>The Heart of the Problem (15:10-14)</vt:lpstr>
      <vt:lpstr>An Explanation (15:15-20)</vt:lpstr>
      <vt:lpstr>An Explanation (15:15-20)</vt:lpstr>
      <vt:lpstr>The Caananite Woman (15:21-28)</vt:lpstr>
      <vt:lpstr>The Caananite Woman (15:21-28)</vt:lpstr>
      <vt:lpstr>The Caananite Woman (15:21-28)</vt:lpstr>
      <vt:lpstr>Healing the Crowds (15:29-31)</vt:lpstr>
      <vt:lpstr>Feeding of the 4,000 Men (15:32-39)</vt:lpstr>
      <vt:lpstr>Feeding of the 4,000 Men (15:32-39)</vt:lpstr>
      <vt:lpstr>Study of Matthew</vt:lpstr>
      <vt:lpstr>Hard Teachings of Jesus (16:1-12)</vt:lpstr>
      <vt:lpstr>Hard Teachings of Jesus (16:1-12)</vt:lpstr>
      <vt:lpstr>Hard Teachings of Jesus (16:1-12)</vt:lpstr>
      <vt:lpstr>Hard Teachings of Jesus (16:1-12)</vt:lpstr>
      <vt:lpstr>Hard Teachings of Jesus (16:1-12)</vt:lpstr>
      <vt:lpstr>Hard Teachings of Jesus (16:1-12)</vt:lpstr>
      <vt:lpstr>Peter’s Confession of the Christ (16:13-20)</vt:lpstr>
      <vt:lpstr>Peter’s Confession of the Christ (16:13-20)</vt:lpstr>
      <vt:lpstr>Peter’s Confession of the Christ (16:13-20)</vt:lpstr>
      <vt:lpstr>Peter’s Confession of the Christ (16:13-20)</vt:lpstr>
      <vt:lpstr>Foretelling His Death (16:21-23)</vt:lpstr>
      <vt:lpstr>Foretelling His Death (16:21-23)</vt:lpstr>
      <vt:lpstr>Foretelling His Death (16:21-23)</vt:lpstr>
      <vt:lpstr>The Cost of Discipleship (16:24-28)</vt:lpstr>
      <vt:lpstr>The Cost of Discipleship (16:24-28)</vt:lpstr>
      <vt:lpstr>The Cost of Discipleship (16:24-28)</vt:lpstr>
      <vt:lpstr>Study of Matthew</vt:lpstr>
      <vt:lpstr>The Transfiguration (17:1-13)</vt:lpstr>
      <vt:lpstr>The Transfiguration (17:1-13)</vt:lpstr>
      <vt:lpstr>The Transfiguration (17:1-13)</vt:lpstr>
      <vt:lpstr>An Unbelieving Generation (17:14-21)</vt:lpstr>
      <vt:lpstr>An Unbelieving Generation (17:14-21)</vt:lpstr>
      <vt:lpstr>An Unbelieving Generation (17:14-21)</vt:lpstr>
      <vt:lpstr>An Unbelieving Generation (17:14-21)</vt:lpstr>
      <vt:lpstr>An Unbelieving Generation (17:14-21)</vt:lpstr>
      <vt:lpstr>The Temple Tax (17:24-27)</vt:lpstr>
      <vt:lpstr>The Temple Tax (17:24-27)</vt:lpstr>
      <vt:lpstr>Study of Matthew</vt:lpstr>
      <vt:lpstr>The Greatest in Heaven (18:1-5)</vt:lpstr>
      <vt:lpstr>The Greatest in Heaven (18:1-5)</vt:lpstr>
      <vt:lpstr>The Greatest in Heaven (18:1-5)</vt:lpstr>
      <vt:lpstr>Stumbling Blocks (18:6-7)</vt:lpstr>
      <vt:lpstr>Stumbling Blocks (18:6-7)</vt:lpstr>
      <vt:lpstr>Cut off Stumbling Blocks (18:8-9)</vt:lpstr>
      <vt:lpstr>Cut off Stumbling Blocks (18:8-9)</vt:lpstr>
      <vt:lpstr>Humility to Not Be Dismissive of Others (18:10-20)</vt:lpstr>
      <vt:lpstr>Humility to Not Be Dismissive of Others (18:10-20)</vt:lpstr>
      <vt:lpstr>Humility to Not Be Dismissive of Others (18:10-20)</vt:lpstr>
      <vt:lpstr>Forgiveness (18:21-35)</vt:lpstr>
      <vt:lpstr>Forgiveness (18:21-35)</vt:lpstr>
      <vt:lpstr>Forgiveness (18:21-35)</vt:lpstr>
      <vt:lpstr>Forgiveness (18:21-35)</vt:lpstr>
      <vt:lpstr>Forgiveness (18:21-35)</vt:lpstr>
      <vt:lpstr>Study of Matthew</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Divorce (19:1-12)</vt:lpstr>
      <vt:lpstr>Right and Wrong Attitudes (19:13-22)</vt:lpstr>
      <vt:lpstr>Right and Wrong Attitudes (19:13-22)</vt:lpstr>
      <vt:lpstr>Right and Wrong Attitudes (19:13-22)</vt:lpstr>
      <vt:lpstr>Right and Wrong Attitudes (19:13-22)</vt:lpstr>
      <vt:lpstr>Our Problem (19:23-24)</vt:lpstr>
      <vt:lpstr>The Solution (19:25-26)</vt:lpstr>
      <vt:lpstr>The Reward (19:27-30)</vt:lpstr>
      <vt:lpstr>Study of Matthew</vt:lpstr>
      <vt:lpstr>The Workers in the Vineyard (20:1-16)</vt:lpstr>
      <vt:lpstr>The Workers in the Vineyard (20:1-16)</vt:lpstr>
      <vt:lpstr>The Workers in the Vineyard (20:1-16)</vt:lpstr>
      <vt:lpstr>The Workers in the Vineyard (20:1-16)</vt:lpstr>
      <vt:lpstr>The Workers in the Vineyard (20:1-16)</vt:lpstr>
      <vt:lpstr>One More Time (20:17-19)</vt:lpstr>
      <vt:lpstr>Position in the Kingdom (20:20-21)</vt:lpstr>
      <vt:lpstr>The Two Issues (20:22-28)</vt:lpstr>
      <vt:lpstr>The Two Issues (20:22-28)</vt:lpstr>
      <vt:lpstr>Showing His Service (20:29-34)</vt:lpstr>
      <vt:lpstr>Greatness in the Kingdom (20:20-34)</vt:lpstr>
      <vt:lpstr>Study of Matthew</vt:lpstr>
      <vt:lpstr>Triumphal Entry (21:1-11)</vt:lpstr>
      <vt:lpstr>Triumphal Entry (21:1-11)</vt:lpstr>
      <vt:lpstr>Cleansing the Temple (part 2) (21:12-13)</vt:lpstr>
      <vt:lpstr>Healing, Adulation, and Indignation (21:14-17)</vt:lpstr>
      <vt:lpstr>The Fig Tree (21:18-22)</vt:lpstr>
      <vt:lpstr>The Fig Tree (21:18-22)</vt:lpstr>
      <vt:lpstr>Authority Challenged (21:23-27)</vt:lpstr>
      <vt:lpstr>Authority Challenged (21:23-27)</vt:lpstr>
      <vt:lpstr>Authority Challenged (21:23-27)</vt:lpstr>
      <vt:lpstr>Three Parables – 1st Parable (21:28-32)</vt:lpstr>
      <vt:lpstr>Three Parables – 2nd Parable (21:33-46)</vt:lpstr>
      <vt:lpstr>Three Parables – 2nd Parable (21:33-46)</vt:lpstr>
      <vt:lpstr>Study of Matthew</vt:lpstr>
      <vt:lpstr>Three Parables (22:1-14)</vt:lpstr>
      <vt:lpstr>Three Parables (22:1-14)</vt:lpstr>
      <vt:lpstr>Taxes (22:15-22)</vt:lpstr>
      <vt:lpstr>Taxes (22:15-22)</vt:lpstr>
      <vt:lpstr>The Resurrection (22:23-33)</vt:lpstr>
      <vt:lpstr>The Resurrection (22:23-33)</vt:lpstr>
      <vt:lpstr>Greatest Commandment (22:34-40)</vt:lpstr>
      <vt:lpstr>A Question for Them (22:41-46)</vt:lpstr>
      <vt:lpstr>Study of Matthew</vt:lpstr>
      <vt:lpstr>7 Ways to be a Hypocrite (23:1-4)</vt:lpstr>
      <vt:lpstr>7 Ways to be a Hypocrite (23:1-4)</vt:lpstr>
      <vt:lpstr>7 Ways to be a Hypocrite (23:5-12)</vt:lpstr>
      <vt:lpstr>7 Ways to be a Hypocrite (23:13-15)</vt:lpstr>
      <vt:lpstr>7 Ways to be a Hypocrite (23:16-22)</vt:lpstr>
      <vt:lpstr>7 Ways to be a Hypocrite (23:23-24)</vt:lpstr>
      <vt:lpstr>7 Ways to be a Hypocrite (23:25-28)</vt:lpstr>
      <vt:lpstr>7 Ways to be a Hypocrite (23:29-33)</vt:lpstr>
      <vt:lpstr>Sending prophets (23:34-39)</vt:lpstr>
      <vt:lpstr>Study of Matthew</vt:lpstr>
      <vt:lpstr>The Disciples’ Questions about Signs (24:1-3)</vt:lpstr>
      <vt:lpstr>Jesus’s Answer to 1st Question (24:4-35)</vt:lpstr>
      <vt:lpstr>Jesus’s Answer to 1st Question (24:4-35)</vt:lpstr>
      <vt:lpstr>Jesus’s Answer to 1st Question (24:4-35)</vt:lpstr>
      <vt:lpstr>Jesus’s Answer to 1st Question (24:4-35)</vt:lpstr>
      <vt:lpstr>Jesus’s Answer to 1st Question (24:4-35)</vt:lpstr>
      <vt:lpstr>Jesus’s Answer to 2nd Question (24:36-44)</vt:lpstr>
      <vt:lpstr>Be Ready! (24:45-51)</vt:lpstr>
      <vt:lpstr>Study of Matthew</vt:lpstr>
      <vt:lpstr>Setting the Scene (25:1)</vt:lpstr>
      <vt:lpstr>The Parable of the 10 Virgins (25:1-13)</vt:lpstr>
      <vt:lpstr>The Parable of the 10 Virgins (25:1-13)</vt:lpstr>
      <vt:lpstr>The Parable of the Talents (25:14-30)</vt:lpstr>
      <vt:lpstr>The Parable of the Talents (25:14-30)</vt:lpstr>
      <vt:lpstr>The Parable of the Talents (25:14-30)</vt:lpstr>
      <vt:lpstr>The Goats and the Sheep (25:31-46)</vt:lpstr>
      <vt:lpstr>The Goats and the Sheep (25:31-46)</vt:lpstr>
      <vt:lpstr>Pulling Them All Together</vt:lpstr>
      <vt:lpstr>Study of Matthew</vt:lpstr>
      <vt:lpstr>The Final Act (26:1-2)</vt:lpstr>
      <vt:lpstr>The Plot to Kill Jesus (26:3-5)</vt:lpstr>
      <vt:lpstr>Jesus Anointed (26:6-13)</vt:lpstr>
      <vt:lpstr>Jesus Anointed (26:6-13)</vt:lpstr>
      <vt:lpstr>Judas’s Bargain (26:14-16)</vt:lpstr>
      <vt:lpstr>How Much Is Jesus Worth? (26:6-16)</vt:lpstr>
      <vt:lpstr>How Much Is Jesus Worth to You?</vt:lpstr>
      <vt:lpstr>The Lord’s Supper (26:17-29)</vt:lpstr>
      <vt:lpstr>The Lord’s Supper (26:17-29)</vt:lpstr>
      <vt:lpstr>The Lord’s Supper (26:17-29)</vt:lpstr>
      <vt:lpstr>The Lord’s Supper (26:17-29)</vt:lpstr>
      <vt:lpstr>Predicting Peter’s Denial (26:30-35)</vt:lpstr>
      <vt:lpstr>Praying in the Garden (26:36-46)</vt:lpstr>
      <vt:lpstr>Praying in the Garden (26:36-46)</vt:lpstr>
      <vt:lpstr>Betrayal (26:47-55)</vt:lpstr>
      <vt:lpstr>Betrayal (26:47-55)</vt:lpstr>
      <vt:lpstr>Betrayal (26:47-55)</vt:lpstr>
      <vt:lpstr>Tried Before Caiaphas (26:57-68)</vt:lpstr>
      <vt:lpstr>Tried Before Caiaphas (26:57-68)</vt:lpstr>
      <vt:lpstr>Peter’s Denials (26:69-75)</vt:lpstr>
      <vt:lpstr>Peter’s Denials (26:69-75)</vt:lpstr>
      <vt:lpstr>Study of Matthew</vt:lpstr>
      <vt:lpstr>Judas’s Remorse (27:1-10)</vt:lpstr>
      <vt:lpstr>Judas’s Remorse (27:1-10)</vt:lpstr>
      <vt:lpstr>Judas’s Remorse (27:1-10)</vt:lpstr>
      <vt:lpstr>Jesus Before Pilate (27:11-14)</vt:lpstr>
      <vt:lpstr>Jesus Before Pilate (27:11-14)</vt:lpstr>
      <vt:lpstr>Jesus Before the Crowd (27:15-26)</vt:lpstr>
      <vt:lpstr>Jesus Before the Crowd (27:15-26)</vt:lpstr>
      <vt:lpstr>Jesus is Mocked (27:27-31)</vt:lpstr>
      <vt:lpstr>Jesus is Mocked (27:27-32)</vt:lpstr>
      <vt:lpstr>Jesus is Crucified (27:33-36)</vt:lpstr>
      <vt:lpstr>Jesus is Crucified (27:33-44)</vt:lpstr>
      <vt:lpstr>Jesus is Crucified (27:33-44)</vt:lpstr>
      <vt:lpstr>Jesus is Crucified (27:33-44)</vt:lpstr>
      <vt:lpstr>Jesus Dies (27:45-54)</vt:lpstr>
      <vt:lpstr>Jesus Dies (27:45-54)</vt:lpstr>
      <vt:lpstr>Jesus Dies (27:45-54)</vt:lpstr>
      <vt:lpstr>Jesus Buried (27:55-61)</vt:lpstr>
      <vt:lpstr>The Tomb Secured (27:62-66)</vt:lpstr>
      <vt:lpstr>Study of Matthew</vt:lpstr>
      <vt:lpstr>The Resurrection (28:1-10)</vt:lpstr>
      <vt:lpstr>The Resurrection (28:1-10)</vt:lpstr>
      <vt:lpstr>The Resurrection (28:1-10)</vt:lpstr>
      <vt:lpstr>The Cover-up (28:11-15)</vt:lpstr>
      <vt:lpstr>The Cover-up (28:11-15)</vt:lpstr>
      <vt:lpstr>The Great Commission (28:16-20)</vt:lpstr>
      <vt:lpstr>The Great Commission (28:16-20)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of Matthew</dc:title>
  <dc:creator>Joshua Gordon</dc:creator>
  <cp:lastModifiedBy>Microsoft account</cp:lastModifiedBy>
  <cp:revision>46</cp:revision>
  <dcterms:created xsi:type="dcterms:W3CDTF">2024-04-14T02:18:33Z</dcterms:created>
  <dcterms:modified xsi:type="dcterms:W3CDTF">2026-06-26T06:28:28Z</dcterms:modified>
</cp:coreProperties>
</file>