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8" r:id="rId3"/>
    <p:sldId id="256" r:id="rId4"/>
    <p:sldId id="269" r:id="rId5"/>
    <p:sldId id="265" r:id="rId6"/>
    <p:sldId id="263" r:id="rId7"/>
    <p:sldId id="261" r:id="rId8"/>
    <p:sldId id="259" r:id="rId9"/>
    <p:sldId id="260" r:id="rId10"/>
    <p:sldId id="271" r:id="rId11"/>
    <p:sldId id="264" r:id="rId12"/>
    <p:sldId id="257" r:id="rId13"/>
    <p:sldId id="258" r:id="rId14"/>
    <p:sldId id="262" r:id="rId15"/>
    <p:sldId id="266" r:id="rId16"/>
    <p:sldId id="272" r:id="rId17"/>
    <p:sldId id="267" r:id="rId18"/>
    <p:sldId id="27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5B4-ABF9-4A99-BD9A-A2414B764DAD}" type="datetimeFigureOut">
              <a:rPr lang="hu-HU" smtClean="0"/>
              <a:t>2021.12.20.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8AD5B4-ABF9-4A99-BD9A-A2414B764DAD}" type="datetimeFigureOut">
              <a:rPr lang="hu-HU" smtClean="0"/>
              <a:t>2021.12.20.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69A5993-7BCD-4E3A-992A-AAE0C60C33C4}" type="slidenum">
              <a:rPr lang="hu-HU" smtClean="0"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83768" y="155679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Könyvtári óra</a:t>
            </a:r>
            <a:endParaRPr lang="hu-HU" sz="36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615618" y="15567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 dátum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6587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5" t="4667" r="17125" b="5333"/>
          <a:stretch/>
        </p:blipFill>
        <p:spPr>
          <a:xfrm rot="5400000">
            <a:off x="3160420" y="1074420"/>
            <a:ext cx="5394960" cy="61722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562" y="32329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S</a:t>
            </a:r>
            <a:r>
              <a:rPr lang="hu-HU" b="1" dirty="0" smtClean="0"/>
              <a:t>ÁNDOR Pál</a:t>
            </a:r>
            <a:endParaRPr lang="hu-HU" b="1" dirty="0"/>
          </a:p>
        </p:txBody>
      </p:sp>
      <p:cxnSp>
        <p:nvCxnSpPr>
          <p:cNvPr id="5" name="Egyenes összekötő nyíllal 4"/>
          <p:cNvCxnSpPr>
            <a:stCxn id="3" idx="3"/>
          </p:cNvCxnSpPr>
          <p:nvPr/>
        </p:nvCxnSpPr>
        <p:spPr>
          <a:xfrm flipV="1">
            <a:off x="1823738" y="3284984"/>
            <a:ext cx="3612358" cy="132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707614" y="3861048"/>
            <a:ext cx="84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S</a:t>
            </a:r>
            <a:r>
              <a:rPr lang="hu-HU" sz="2400" b="1" dirty="0" smtClean="0"/>
              <a:t> 16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7544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:\ÓRAVÁZLATOK\5. osztály\a-knyvtri-rend-i-llomnyegysgek-s-szpirodalom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2" y="404664"/>
            <a:ext cx="7066713" cy="53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lvil Dewe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79895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b="1" dirty="0" err="1"/>
              <a:t>Melvil</a:t>
            </a:r>
            <a:r>
              <a:rPr lang="hu-HU" b="1" dirty="0"/>
              <a:t> Dewey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Melville</a:t>
            </a:r>
            <a:r>
              <a:rPr lang="hu-HU" dirty="0" smtClean="0"/>
              <a:t> Louis Kossuth Dewey)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851920" y="1556792"/>
            <a:ext cx="482453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1851 – 1931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</a:t>
            </a:r>
            <a:r>
              <a:rPr lang="hu-HU" sz="2400" dirty="0" smtClean="0"/>
              <a:t>merikai könyvtáros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 könyvtári besorolásra szolgáló Dewey decimális rendszer megalkotója 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t</a:t>
            </a:r>
            <a:r>
              <a:rPr lang="hu-HU" sz="2400" dirty="0" smtClean="0"/>
              <a:t>éma szerint csoportosítja az ismeretközlő műveket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ETO főosztályok alapjait létrehozta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 az angol nyelvi helyesírási reform szószólója </a:t>
            </a:r>
            <a:r>
              <a:rPr lang="hu-HU" sz="2400" dirty="0" smtClean="0"/>
              <a:t>volt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Kossuth Lajos 1851–52-ben amerikai körutat tett, ahol nagy népszerűséget szerzett magának és sok hívet a magyar ügynek. Ez tükröződik Dewey középső nevében is.</a:t>
            </a:r>
            <a:endParaRPr lang="hu-HU" sz="20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61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ÓRAVÁZLATOK\6. osztály\E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842525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1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9" t="22436" r="24922" b="18694"/>
          <a:stretch/>
        </p:blipFill>
        <p:spPr bwMode="auto">
          <a:xfrm>
            <a:off x="30415" y="260648"/>
            <a:ext cx="422730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/>
          <p:nvPr/>
        </p:nvPicPr>
        <p:blipFill rotWithShape="1">
          <a:blip r:embed="rId3"/>
          <a:srcRect l="27592" t="21434" r="23604" b="14262"/>
          <a:stretch/>
        </p:blipFill>
        <p:spPr bwMode="auto">
          <a:xfrm>
            <a:off x="4342293" y="260648"/>
            <a:ext cx="4788024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75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6" t="42752" r="32665" b="10694"/>
          <a:stretch/>
        </p:blipFill>
        <p:spPr bwMode="auto">
          <a:xfrm>
            <a:off x="1763688" y="1700808"/>
            <a:ext cx="582655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6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4684" y="332656"/>
            <a:ext cx="8568952" cy="602128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hu-HU" b="1" dirty="0" smtClean="0">
                <a:solidFill>
                  <a:schemeClr val="tx1"/>
                </a:solidFill>
              </a:rPr>
              <a:t>Könyvtári óra                                               dátum</a:t>
            </a:r>
          </a:p>
          <a:p>
            <a:pPr marL="914400" lvl="1" indent="-457200" algn="l"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1. A könyvtár funkciói:</a:t>
            </a:r>
          </a:p>
          <a:p>
            <a:pPr marL="914400" lvl="1" indent="-457200" algn="l">
              <a:buFontTx/>
              <a:buChar char="-"/>
            </a:pPr>
            <a:r>
              <a:rPr lang="hu-HU" dirty="0">
                <a:solidFill>
                  <a:schemeClr val="tx1"/>
                </a:solidFill>
              </a:rPr>
              <a:t>- tájékozódás </a:t>
            </a:r>
            <a:r>
              <a:rPr lang="hu-HU" dirty="0" smtClean="0">
                <a:solidFill>
                  <a:schemeClr val="tx1"/>
                </a:solidFill>
              </a:rPr>
              <a:t>		- </a:t>
            </a:r>
            <a:r>
              <a:rPr lang="hu-HU" dirty="0">
                <a:solidFill>
                  <a:schemeClr val="tx1"/>
                </a:solidFill>
              </a:rPr>
              <a:t>találkozási hely </a:t>
            </a:r>
            <a:r>
              <a:rPr lang="hu-HU" dirty="0" smtClean="0">
                <a:solidFill>
                  <a:schemeClr val="tx1"/>
                </a:solidFill>
              </a:rPr>
              <a:t>	 - kikapcsolódás</a:t>
            </a:r>
          </a:p>
          <a:p>
            <a:pPr marL="914400" lvl="1" indent="-457200" algn="l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	</a:t>
            </a:r>
            <a:r>
              <a:rPr lang="hu-HU" dirty="0">
                <a:solidFill>
                  <a:schemeClr val="tx1"/>
                </a:solidFill>
              </a:rPr>
              <a:t>- </a:t>
            </a:r>
            <a:r>
              <a:rPr lang="hu-HU" dirty="0" smtClean="0">
                <a:solidFill>
                  <a:schemeClr val="tx1"/>
                </a:solidFill>
              </a:rPr>
              <a:t>alkotás 	</a:t>
            </a:r>
            <a:r>
              <a:rPr lang="hu-HU" dirty="0">
                <a:solidFill>
                  <a:schemeClr val="tx1"/>
                </a:solidFill>
              </a:rPr>
              <a:t>- tanulás </a:t>
            </a:r>
            <a:endParaRPr lang="hu-HU" dirty="0" smtClean="0">
              <a:solidFill>
                <a:schemeClr val="tx1"/>
              </a:solidFill>
            </a:endParaRPr>
          </a:p>
          <a:p>
            <a:pPr algn="l"/>
            <a:r>
              <a:rPr lang="hu-HU" dirty="0">
                <a:solidFill>
                  <a:schemeClr val="tx1"/>
                </a:solidFill>
              </a:rPr>
              <a:t>	</a:t>
            </a:r>
            <a:r>
              <a:rPr lang="hu-HU" b="1" dirty="0">
                <a:solidFill>
                  <a:schemeClr val="tx1"/>
                </a:solidFill>
              </a:rPr>
              <a:t>2</a:t>
            </a:r>
            <a:r>
              <a:rPr lang="hu-HU" b="1" dirty="0" smtClean="0">
                <a:solidFill>
                  <a:schemeClr val="tx1"/>
                </a:solidFill>
              </a:rPr>
              <a:t>. Őrjegy</a:t>
            </a:r>
            <a:r>
              <a:rPr lang="hu-HU" dirty="0">
                <a:solidFill>
                  <a:schemeClr val="tx1"/>
                </a:solidFill>
              </a:rPr>
              <a:t>= a rend megőrzését </a:t>
            </a:r>
            <a:r>
              <a:rPr lang="hu-HU" dirty="0" smtClean="0">
                <a:solidFill>
                  <a:schemeClr val="tx1"/>
                </a:solidFill>
              </a:rPr>
              <a:t>segíti</a:t>
            </a: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	3. könyvtári ábécé</a:t>
            </a:r>
            <a:r>
              <a:rPr lang="hu-HU" dirty="0" smtClean="0">
                <a:solidFill>
                  <a:schemeClr val="tx1"/>
                </a:solidFill>
              </a:rPr>
              <a:t>: 29 betű; csak rövid mgh; egyjegyű msh; kivétel: SZ</a:t>
            </a: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	4. Raktári </a:t>
            </a:r>
            <a:r>
              <a:rPr lang="hu-HU" b="1" dirty="0">
                <a:solidFill>
                  <a:schemeClr val="tx1"/>
                </a:solidFill>
              </a:rPr>
              <a:t>jelzet= </a:t>
            </a:r>
            <a:r>
              <a:rPr lang="hu-HU" dirty="0" smtClean="0">
                <a:solidFill>
                  <a:schemeClr val="tx1"/>
                </a:solidFill>
              </a:rPr>
              <a:t>egy </a:t>
            </a:r>
            <a:r>
              <a:rPr lang="hu-HU" dirty="0">
                <a:solidFill>
                  <a:schemeClr val="tx1"/>
                </a:solidFill>
              </a:rPr>
              <a:t>olyan jel(sorozat), amely megmutatja a </a:t>
            </a:r>
            <a:r>
              <a:rPr lang="hu-HU" dirty="0" smtClean="0">
                <a:solidFill>
                  <a:schemeClr val="tx1"/>
                </a:solidFill>
              </a:rPr>
              <a:t>		dokumentum </a:t>
            </a:r>
            <a:r>
              <a:rPr lang="hu-HU" dirty="0">
                <a:solidFill>
                  <a:schemeClr val="tx1"/>
                </a:solidFill>
              </a:rPr>
              <a:t>pontos helyét a könyvtár rendjében.</a:t>
            </a:r>
            <a:endParaRPr lang="hu-HU" dirty="0" smtClean="0">
              <a:solidFill>
                <a:schemeClr val="tx1"/>
              </a:solidFill>
            </a:endParaRP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5.</a:t>
            </a:r>
          </a:p>
          <a:p>
            <a:pPr algn="l"/>
            <a:endParaRPr lang="hu-HU" b="1" dirty="0" smtClean="0">
              <a:solidFill>
                <a:schemeClr val="tx1"/>
              </a:solidFill>
            </a:endParaRPr>
          </a:p>
          <a:p>
            <a:pPr algn="l"/>
            <a:endParaRPr lang="hu-HU" b="1" dirty="0" smtClean="0">
              <a:solidFill>
                <a:schemeClr val="tx1"/>
              </a:solidFill>
            </a:endParaRP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Benedek</a:t>
            </a:r>
            <a:r>
              <a:rPr lang="hu-HU" dirty="0" smtClean="0">
                <a:solidFill>
                  <a:schemeClr val="tx1"/>
                </a:solidFill>
              </a:rPr>
              <a:t> Elek  </a:t>
            </a:r>
            <a:r>
              <a:rPr lang="hu-HU" b="1" dirty="0">
                <a:solidFill>
                  <a:schemeClr val="tx1"/>
                </a:solidFill>
              </a:rPr>
              <a:t>B 48 </a:t>
            </a:r>
            <a:r>
              <a:rPr lang="hu-HU" b="1" dirty="0" smtClean="0">
                <a:solidFill>
                  <a:schemeClr val="tx1"/>
                </a:solidFill>
              </a:rPr>
              <a:t>			ETO </a:t>
            </a:r>
            <a:r>
              <a:rPr lang="hu-HU" b="1" dirty="0">
                <a:solidFill>
                  <a:schemeClr val="tx1"/>
                </a:solidFill>
              </a:rPr>
              <a:t>JELZET (háromjegyű szám) </a:t>
            </a:r>
            <a:endParaRPr lang="hu-HU" b="1" dirty="0" smtClean="0">
              <a:solidFill>
                <a:schemeClr val="tx1"/>
              </a:solidFill>
            </a:endParaRP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Sándor</a:t>
            </a:r>
            <a:r>
              <a:rPr lang="hu-HU" dirty="0" smtClean="0">
                <a:solidFill>
                  <a:schemeClr val="tx1"/>
                </a:solidFill>
              </a:rPr>
              <a:t> Pál     </a:t>
            </a:r>
            <a:r>
              <a:rPr lang="hu-HU" b="1" dirty="0" smtClean="0">
                <a:solidFill>
                  <a:schemeClr val="tx1"/>
                </a:solidFill>
              </a:rPr>
              <a:t>S 16</a:t>
            </a:r>
            <a:r>
              <a:rPr lang="hu-HU" dirty="0" smtClean="0">
                <a:solidFill>
                  <a:schemeClr val="tx1"/>
                </a:solidFill>
              </a:rPr>
              <a:t>                    	     	   </a:t>
            </a:r>
            <a:r>
              <a:rPr lang="hu-HU" b="1" dirty="0">
                <a:solidFill>
                  <a:schemeClr val="tx1"/>
                </a:solidFill>
              </a:rPr>
              <a:t>100</a:t>
            </a:r>
            <a:r>
              <a:rPr lang="hu-HU" dirty="0">
                <a:solidFill>
                  <a:schemeClr val="tx1"/>
                </a:solidFill>
              </a:rPr>
              <a:t>     szakjelzet (filozófia</a:t>
            </a:r>
            <a:r>
              <a:rPr lang="hu-HU" dirty="0" smtClean="0">
                <a:solidFill>
                  <a:schemeClr val="tx1"/>
                </a:solidFill>
              </a:rPr>
              <a:t>) 	</a:t>
            </a:r>
          </a:p>
          <a:p>
            <a:pPr algn="l"/>
            <a:r>
              <a:rPr lang="hu-HU" dirty="0">
                <a:solidFill>
                  <a:schemeClr val="tx1"/>
                </a:solidFill>
              </a:rPr>
              <a:t>Jules </a:t>
            </a:r>
            <a:r>
              <a:rPr lang="hu-HU" b="1" dirty="0">
                <a:solidFill>
                  <a:schemeClr val="tx1"/>
                </a:solidFill>
              </a:rPr>
              <a:t>Verne</a:t>
            </a:r>
            <a:r>
              <a:rPr lang="hu-HU" dirty="0">
                <a:solidFill>
                  <a:schemeClr val="tx1"/>
                </a:solidFill>
              </a:rPr>
              <a:t>  </a:t>
            </a:r>
            <a:r>
              <a:rPr lang="hu-HU" b="1" dirty="0" smtClean="0">
                <a:solidFill>
                  <a:schemeClr val="tx1"/>
                </a:solidFill>
              </a:rPr>
              <a:t>V74				   S 16</a:t>
            </a:r>
            <a:r>
              <a:rPr lang="hu-HU" dirty="0" smtClean="0">
                <a:solidFill>
                  <a:schemeClr val="tx1"/>
                </a:solidFill>
              </a:rPr>
              <a:t>    </a:t>
            </a:r>
            <a:r>
              <a:rPr lang="hu-HU" dirty="0" err="1" smtClean="0">
                <a:solidFill>
                  <a:schemeClr val="tx1"/>
                </a:solidFill>
              </a:rPr>
              <a:t>cutter-</a:t>
            </a:r>
            <a:r>
              <a:rPr lang="hu-HU" dirty="0" smtClean="0">
                <a:solidFill>
                  <a:schemeClr val="tx1"/>
                </a:solidFill>
              </a:rPr>
              <a:t> szám (Sándor Pál)</a:t>
            </a: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Forráskeresés</a:t>
            </a:r>
            <a:r>
              <a:rPr lang="hu-HU" dirty="0" smtClean="0">
                <a:solidFill>
                  <a:schemeClr val="tx1"/>
                </a:solidFill>
              </a:rPr>
              <a:t>= információforrást keresek pl. könyv, újság, internet </a:t>
            </a:r>
          </a:p>
          <a:p>
            <a:pPr algn="l"/>
            <a:r>
              <a:rPr lang="hu-HU" b="1" dirty="0" smtClean="0">
                <a:solidFill>
                  <a:schemeClr val="tx1"/>
                </a:solidFill>
              </a:rPr>
              <a:t>Információkeresés</a:t>
            </a:r>
            <a:r>
              <a:rPr lang="hu-HU" dirty="0" smtClean="0">
                <a:solidFill>
                  <a:schemeClr val="tx1"/>
                </a:solidFill>
              </a:rPr>
              <a:t>= konkrét információt, adatot, tényt keresek pl. könyvben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9" t="22436" r="24922" b="69879"/>
          <a:stretch/>
        </p:blipFill>
        <p:spPr bwMode="auto">
          <a:xfrm>
            <a:off x="562442" y="3374062"/>
            <a:ext cx="4032448" cy="83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/>
          <p:nvPr/>
        </p:nvPicPr>
        <p:blipFill rotWithShape="1">
          <a:blip r:embed="rId3"/>
          <a:srcRect l="27592" t="21434" r="26144" b="68910"/>
          <a:stretch/>
        </p:blipFill>
        <p:spPr bwMode="auto">
          <a:xfrm>
            <a:off x="4788014" y="3375198"/>
            <a:ext cx="4032448" cy="962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171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Forráskeresés  Információkeresés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6" t="17488" r="28456" b="12479"/>
          <a:stretch/>
        </p:blipFill>
        <p:spPr bwMode="auto">
          <a:xfrm>
            <a:off x="1547664" y="1268759"/>
            <a:ext cx="5544616" cy="542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9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9" t="28276" r="37889" b="28351"/>
          <a:stretch/>
        </p:blipFill>
        <p:spPr bwMode="auto">
          <a:xfrm>
            <a:off x="1979712" y="1356446"/>
            <a:ext cx="5112568" cy="550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3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383868" y="2652013"/>
            <a:ext cx="2088232" cy="52322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KÖNYVTÁR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11560" y="2190349"/>
            <a:ext cx="2160240" cy="120032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/>
              <a:t>               </a:t>
            </a:r>
            <a:r>
              <a:rPr lang="hu-HU" b="1" dirty="0" smtClean="0">
                <a:solidFill>
                  <a:schemeClr val="tx1"/>
                </a:solidFill>
              </a:rPr>
              <a:t>HELY 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A könyvtár részei: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tx1"/>
                </a:solidFill>
              </a:rPr>
              <a:t>k</a:t>
            </a:r>
            <a:r>
              <a:rPr lang="hu-HU" dirty="0" smtClean="0">
                <a:solidFill>
                  <a:schemeClr val="tx1"/>
                </a:solidFill>
              </a:rPr>
              <a:t>ölcsönző rész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olvasóterem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4375" y="402943"/>
            <a:ext cx="5076564" cy="120032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SZABÁLYOK</a:t>
            </a:r>
            <a:endParaRPr lang="hu-HU" b="1" dirty="0">
              <a:solidFill>
                <a:schemeClr val="tx1"/>
              </a:solidFill>
            </a:endParaRPr>
          </a:p>
          <a:p>
            <a:r>
              <a:rPr lang="hu-HU" b="1" dirty="0" smtClean="0">
                <a:solidFill>
                  <a:schemeClr val="tx1"/>
                </a:solidFill>
              </a:rPr>
              <a:t>Mit </a:t>
            </a:r>
            <a:r>
              <a:rPr lang="hu-HU" b="1" dirty="0" smtClean="0"/>
              <a:t>  </a:t>
            </a:r>
            <a:r>
              <a:rPr lang="hu-HU" b="1" dirty="0" smtClean="0">
                <a:solidFill>
                  <a:schemeClr val="tx1"/>
                </a:solidFill>
              </a:rPr>
              <a:t>szabad / nem szabad </a:t>
            </a:r>
            <a:r>
              <a:rPr lang="hu-HU" b="1" dirty="0" smtClean="0">
                <a:solidFill>
                  <a:schemeClr val="tx1"/>
                </a:solidFill>
              </a:rPr>
              <a:t>csinálni </a:t>
            </a:r>
            <a:r>
              <a:rPr lang="hu-HU" b="1" dirty="0" smtClean="0">
                <a:solidFill>
                  <a:schemeClr val="tx1"/>
                </a:solidFill>
              </a:rPr>
              <a:t>a könyvtárban?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tx1"/>
                </a:solidFill>
              </a:rPr>
              <a:t>i</a:t>
            </a:r>
            <a:r>
              <a:rPr lang="hu-HU" dirty="0" smtClean="0">
                <a:solidFill>
                  <a:schemeClr val="tx1"/>
                </a:solidFill>
              </a:rPr>
              <a:t>llemszabályok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tx1"/>
                </a:solidFill>
              </a:rPr>
              <a:t>k</a:t>
            </a:r>
            <a:r>
              <a:rPr lang="hu-HU" dirty="0" smtClean="0">
                <a:solidFill>
                  <a:schemeClr val="tx1"/>
                </a:solidFill>
              </a:rPr>
              <a:t>önyvtári szabályok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053002" y="589866"/>
            <a:ext cx="2682552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/>
              <a:t>          </a:t>
            </a:r>
            <a:r>
              <a:rPr lang="hu-HU" b="1" dirty="0" smtClean="0">
                <a:solidFill>
                  <a:schemeClr val="tx1"/>
                </a:solidFill>
              </a:rPr>
              <a:t>GYŰJTEMÉNY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Mit gyűjt a könyvtár?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INFORMÁCIÓT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DOKUMENTUMOKAT</a:t>
            </a:r>
          </a:p>
          <a:p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 pl.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könyv (nyomtatott)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elektronikus (CD, DVD)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folyóiratok, magazinok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95536" y="4214206"/>
            <a:ext cx="2016224" cy="2031325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Könyvtártípusok: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tx1"/>
                </a:solidFill>
              </a:rPr>
              <a:t>o</a:t>
            </a:r>
            <a:r>
              <a:rPr lang="hu-HU" dirty="0" smtClean="0">
                <a:solidFill>
                  <a:schemeClr val="tx1"/>
                </a:solidFill>
              </a:rPr>
              <a:t>rszágos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tx1"/>
                </a:solidFill>
              </a:rPr>
              <a:t>f</a:t>
            </a:r>
            <a:r>
              <a:rPr lang="hu-HU" dirty="0" smtClean="0">
                <a:solidFill>
                  <a:schemeClr val="tx1"/>
                </a:solidFill>
              </a:rPr>
              <a:t>elsőoktatási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tx1"/>
                </a:solidFill>
              </a:rPr>
              <a:t>k</a:t>
            </a:r>
            <a:r>
              <a:rPr lang="hu-HU" dirty="0" smtClean="0">
                <a:solidFill>
                  <a:schemeClr val="tx1"/>
                </a:solidFill>
              </a:rPr>
              <a:t>özművelődési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tx1"/>
                </a:solidFill>
              </a:rPr>
              <a:t>i</a:t>
            </a:r>
            <a:r>
              <a:rPr lang="hu-HU" dirty="0" smtClean="0">
                <a:solidFill>
                  <a:schemeClr val="tx1"/>
                </a:solidFill>
              </a:rPr>
              <a:t>skolai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tx1"/>
                </a:solidFill>
              </a:rPr>
              <a:t>e</a:t>
            </a:r>
            <a:r>
              <a:rPr lang="hu-HU" dirty="0" smtClean="0">
                <a:solidFill>
                  <a:schemeClr val="tx1"/>
                </a:solidFill>
              </a:rPr>
              <a:t>gyházi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854980" y="4365104"/>
            <a:ext cx="3078596" cy="2031325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ELRENDEZÉS</a:t>
            </a:r>
          </a:p>
          <a:p>
            <a:r>
              <a:rPr lang="hu-HU" b="1" dirty="0" smtClean="0"/>
              <a:t>Mi </a:t>
            </a:r>
            <a:r>
              <a:rPr lang="hu-HU" b="1" dirty="0" smtClean="0"/>
              <a:t>alapján vannak elhelyezve a könyvek?</a:t>
            </a:r>
          </a:p>
          <a:p>
            <a:pPr marL="342900" indent="-342900">
              <a:buAutoNum type="arabicPeriod"/>
            </a:pPr>
            <a:r>
              <a:rPr lang="hu-HU" cap="all" dirty="0" smtClean="0"/>
              <a:t>Ábécé rend </a:t>
            </a:r>
            <a:r>
              <a:rPr lang="hu-HU" dirty="0" smtClean="0"/>
              <a:t>– szépirodalmi      művek</a:t>
            </a:r>
          </a:p>
          <a:p>
            <a:pPr marL="342900" indent="-342900">
              <a:buAutoNum type="arabicPeriod"/>
            </a:pPr>
            <a:r>
              <a:rPr lang="hu-HU" dirty="0" smtClean="0"/>
              <a:t>TÉMA szerint – ismeretközlő, kézikönyvek</a:t>
            </a:r>
            <a:endParaRPr lang="hu-HU" dirty="0"/>
          </a:p>
        </p:txBody>
      </p:sp>
      <p:cxnSp>
        <p:nvCxnSpPr>
          <p:cNvPr id="11" name="Egyenes összekötő nyíllal 10"/>
          <p:cNvCxnSpPr/>
          <p:nvPr/>
        </p:nvCxnSpPr>
        <p:spPr>
          <a:xfrm flipH="1" flipV="1">
            <a:off x="3851920" y="1844824"/>
            <a:ext cx="216024" cy="80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4860032" y="1880271"/>
            <a:ext cx="901814" cy="80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endCxn id="5" idx="3"/>
          </p:cNvCxnSpPr>
          <p:nvPr/>
        </p:nvCxnSpPr>
        <p:spPr>
          <a:xfrm flipH="1">
            <a:off x="2771800" y="2681780"/>
            <a:ext cx="916632" cy="10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4" idx="1"/>
          </p:cNvCxnSpPr>
          <p:nvPr/>
        </p:nvCxnSpPr>
        <p:spPr>
          <a:xfrm flipH="1">
            <a:off x="1423120" y="2913623"/>
            <a:ext cx="1960748" cy="1300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5580112" y="3049369"/>
            <a:ext cx="1008112" cy="1164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2627784" y="3586561"/>
            <a:ext cx="3134062" cy="341632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/>
              <a:t>       </a:t>
            </a:r>
            <a:r>
              <a:rPr lang="hu-HU" b="1" cap="all" dirty="0" smtClean="0"/>
              <a:t>Szolgáltatások </a:t>
            </a:r>
          </a:p>
          <a:p>
            <a:pPr algn="ctr"/>
            <a:r>
              <a:rPr lang="hu-HU" b="1" dirty="0" smtClean="0"/>
              <a:t>Mit lehet csinálni a könyvtárban?</a:t>
            </a:r>
          </a:p>
          <a:p>
            <a:pPr marL="285750" indent="-285750" algn="ctr">
              <a:buFontTx/>
              <a:buChar char="-"/>
            </a:pPr>
            <a:r>
              <a:rPr lang="hu-HU" dirty="0"/>
              <a:t>k</a:t>
            </a:r>
            <a:r>
              <a:rPr lang="hu-HU" dirty="0" smtClean="0"/>
              <a:t>ölcsönzés</a:t>
            </a:r>
          </a:p>
          <a:p>
            <a:pPr marL="285750" indent="-285750" algn="ctr">
              <a:buFontTx/>
              <a:buChar char="-"/>
            </a:pPr>
            <a:r>
              <a:rPr lang="hu-HU" dirty="0"/>
              <a:t>h</a:t>
            </a:r>
            <a:r>
              <a:rPr lang="hu-HU" dirty="0" smtClean="0"/>
              <a:t>elyben használat</a:t>
            </a:r>
          </a:p>
          <a:p>
            <a:pPr marL="285750" indent="-285750" algn="ctr">
              <a:buFontTx/>
              <a:buChar char="-"/>
            </a:pPr>
            <a:r>
              <a:rPr lang="hu-HU" dirty="0" smtClean="0"/>
              <a:t>tájékoztatás</a:t>
            </a:r>
          </a:p>
          <a:p>
            <a:pPr marL="285750" indent="-285750" algn="ctr">
              <a:buFontTx/>
              <a:buChar char="-"/>
            </a:pPr>
            <a:r>
              <a:rPr lang="hu-HU" dirty="0"/>
              <a:t>i</a:t>
            </a:r>
            <a:r>
              <a:rPr lang="hu-HU" dirty="0" smtClean="0"/>
              <a:t>nternethasználat</a:t>
            </a:r>
          </a:p>
          <a:p>
            <a:pPr marL="285750" indent="-285750" algn="ctr">
              <a:buFontTx/>
              <a:buChar char="-"/>
            </a:pPr>
            <a:r>
              <a:rPr lang="hu-HU" dirty="0"/>
              <a:t>f</a:t>
            </a:r>
            <a:r>
              <a:rPr lang="hu-HU" dirty="0" smtClean="0"/>
              <a:t>olyóiratok olvasása</a:t>
            </a:r>
          </a:p>
          <a:p>
            <a:pPr marL="285750" indent="-285750" algn="ctr">
              <a:buFontTx/>
              <a:buChar char="-"/>
            </a:pPr>
            <a:r>
              <a:rPr lang="hu-HU" dirty="0" smtClean="0"/>
              <a:t>rendezvények</a:t>
            </a:r>
          </a:p>
          <a:p>
            <a:pPr marL="285750" indent="-285750" algn="ctr">
              <a:buFontTx/>
              <a:buChar char="-"/>
            </a:pPr>
            <a:r>
              <a:rPr lang="hu-HU" dirty="0" smtClean="0"/>
              <a:t>versenyek</a:t>
            </a:r>
          </a:p>
          <a:p>
            <a:pPr marL="285750" indent="-285750" algn="ctr">
              <a:buFontTx/>
              <a:buChar char="-"/>
            </a:pPr>
            <a:r>
              <a:rPr lang="hu-HU" dirty="0"/>
              <a:t>s</a:t>
            </a:r>
            <a:r>
              <a:rPr lang="hu-HU" dirty="0" smtClean="0"/>
              <a:t>zakkörök (újságíró) </a:t>
            </a:r>
          </a:p>
          <a:p>
            <a:endParaRPr lang="hu-HU" dirty="0"/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4309668" y="3225833"/>
            <a:ext cx="0" cy="276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4" t="23409" r="35348" b="26817"/>
          <a:stretch/>
        </p:blipFill>
        <p:spPr bwMode="auto">
          <a:xfrm>
            <a:off x="1853992" y="1293800"/>
            <a:ext cx="5184576" cy="555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1560" y="3717032"/>
            <a:ext cx="3352800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u-HU" sz="2400" b="1" dirty="0" smtClean="0"/>
              <a:t>A könyv helyét őrzi </a:t>
            </a:r>
            <a:r>
              <a:rPr lang="hu-HU" sz="2400" dirty="0" smtClean="0"/>
              <a:t>a polcon a kölcsönzés és a válogatás közben.</a:t>
            </a:r>
            <a:endParaRPr lang="hu-HU" sz="24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3960440" cy="11620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u-HU" sz="6600" dirty="0" smtClean="0"/>
              <a:t>ŐRJEGY</a:t>
            </a:r>
            <a:endParaRPr lang="hu-HU" sz="6600" dirty="0"/>
          </a:p>
        </p:txBody>
      </p:sp>
      <p:pic>
        <p:nvPicPr>
          <p:cNvPr id="9218" name="Picture 2" descr="L:\ÓRAVÁZLATOK\2. osztály\őrje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375" y="2270523"/>
            <a:ext cx="3905250" cy="292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ÓRAVÁZLATOK\2. osztály\kvt-i ábécé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480"/>
            <a:ext cx="584155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5122912" cy="1143000"/>
          </a:xfrm>
        </p:spPr>
        <p:txBody>
          <a:bodyPr/>
          <a:lstStyle/>
          <a:p>
            <a:r>
              <a:rPr lang="hu-HU" dirty="0" smtClean="0"/>
              <a:t>KÖNYVTÁRI ÁBC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759624" y="2564904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29 betűből áll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c</a:t>
            </a:r>
            <a:r>
              <a:rPr lang="hu-HU" sz="2000" dirty="0" smtClean="0"/>
              <a:t>sak rövid magánhangzók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 hosszú magánhangzókat rövid párjaikkal egyenrangúnak kell tekinteni (a=á; e=é)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egyjegyű mássalhangzók</a:t>
            </a:r>
          </a:p>
          <a:p>
            <a:r>
              <a:rPr lang="hu-HU" sz="2000" dirty="0" smtClean="0"/>
              <a:t>        Kivétel: SZ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Minden betűt egytagúként veszünk figyelembe</a:t>
            </a:r>
          </a:p>
          <a:p>
            <a:r>
              <a:rPr lang="hu-HU" sz="2000" dirty="0" smtClean="0"/>
              <a:t>          (</a:t>
            </a:r>
            <a:r>
              <a:rPr lang="hu-HU" sz="2000" dirty="0" err="1" smtClean="0"/>
              <a:t>cs</a:t>
            </a:r>
            <a:r>
              <a:rPr lang="hu-HU" sz="2000" dirty="0" smtClean="0"/>
              <a:t> = c+s)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452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2"/>
            <a:ext cx="9144000" cy="68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168352" cy="462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8974" y="332656"/>
            <a:ext cx="8229600" cy="1252728"/>
          </a:xfrm>
        </p:spPr>
        <p:txBody>
          <a:bodyPr/>
          <a:lstStyle/>
          <a:p>
            <a:r>
              <a:rPr lang="hu-HU" b="1" dirty="0"/>
              <a:t>Charles </a:t>
            </a:r>
            <a:r>
              <a:rPr lang="hu-HU" b="1" dirty="0" err="1"/>
              <a:t>Ammi</a:t>
            </a:r>
            <a:r>
              <a:rPr lang="hu-HU" b="1" dirty="0"/>
              <a:t> </a:t>
            </a:r>
            <a:r>
              <a:rPr lang="hu-HU" b="1" u="sng" dirty="0" err="1"/>
              <a:t>Cutter</a:t>
            </a:r>
            <a:endParaRPr lang="hu-HU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4572000" y="2276872"/>
            <a:ext cx="38884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1837 – 1903</a:t>
            </a:r>
          </a:p>
          <a:p>
            <a:pPr algn="ctr"/>
            <a:r>
              <a:rPr lang="hu-HU" sz="2000" dirty="0" smtClean="0"/>
              <a:t>amerikai könyvtáros</a:t>
            </a:r>
          </a:p>
          <a:p>
            <a:pPr algn="ctr"/>
            <a:endParaRPr lang="hu-HU" sz="2000" dirty="0" smtClean="0"/>
          </a:p>
          <a:p>
            <a:pPr algn="ctr"/>
            <a:r>
              <a:rPr lang="hu-HU" sz="2000" dirty="0" smtClean="0"/>
              <a:t>Az </a:t>
            </a:r>
            <a:r>
              <a:rPr lang="hu-HU" sz="2000" dirty="0"/>
              <a:t>ő nevéhez fűződnek </a:t>
            </a:r>
            <a:r>
              <a:rPr lang="hu-HU" sz="2000" dirty="0" smtClean="0"/>
              <a:t>a</a:t>
            </a:r>
            <a:r>
              <a:rPr lang="hu-HU" sz="2000" dirty="0"/>
              <a:t> </a:t>
            </a:r>
            <a:endParaRPr lang="hu-HU" sz="2000" dirty="0" smtClean="0"/>
          </a:p>
          <a:p>
            <a:pPr algn="ctr"/>
            <a:r>
              <a:rPr lang="hu-HU" sz="2000" dirty="0" err="1" smtClean="0"/>
              <a:t>Cutter-számok</a:t>
            </a:r>
            <a:endParaRPr lang="hu-HU" sz="2000" dirty="0" smtClean="0"/>
          </a:p>
          <a:p>
            <a:pPr algn="ctr"/>
            <a:endParaRPr lang="hu-HU" sz="2000" dirty="0" smtClean="0"/>
          </a:p>
          <a:p>
            <a:pPr algn="ctr"/>
            <a:r>
              <a:rPr lang="hu-HU" sz="2000" dirty="0" smtClean="0"/>
              <a:t>Ez </a:t>
            </a:r>
            <a:r>
              <a:rPr lang="hu-HU" sz="2000" dirty="0"/>
              <a:t>egy </a:t>
            </a:r>
            <a:r>
              <a:rPr lang="hu-HU" sz="2000" b="1" dirty="0"/>
              <a:t>alfanumerikus</a:t>
            </a:r>
            <a:r>
              <a:rPr lang="hu-HU" sz="2000" dirty="0"/>
              <a:t> kód, amely egyrészt tartalmazza </a:t>
            </a:r>
            <a:r>
              <a:rPr lang="hu-HU" sz="2000" b="1" dirty="0">
                <a:solidFill>
                  <a:srgbClr val="FF0000"/>
                </a:solidFill>
              </a:rPr>
              <a:t>a szerző nevének </a:t>
            </a:r>
            <a:r>
              <a:rPr lang="hu-HU" sz="2000" b="1" dirty="0" smtClean="0">
                <a:solidFill>
                  <a:srgbClr val="FF0000"/>
                </a:solidFill>
              </a:rPr>
              <a:t>kezdő betűjé</a:t>
            </a:r>
            <a:r>
              <a:rPr lang="hu-HU" sz="2000" dirty="0" smtClean="0"/>
              <a:t>t</a:t>
            </a:r>
            <a:r>
              <a:rPr lang="hu-HU" sz="2000" dirty="0"/>
              <a:t>, valamint a hozzá tartozó </a:t>
            </a:r>
            <a:r>
              <a:rPr lang="hu-HU" sz="2000" b="1" dirty="0">
                <a:solidFill>
                  <a:srgbClr val="FF0000"/>
                </a:solidFill>
              </a:rPr>
              <a:t>arab szám</a:t>
            </a:r>
            <a:r>
              <a:rPr lang="hu-HU" sz="2000" dirty="0"/>
              <a:t>ot</a:t>
            </a:r>
            <a:r>
              <a:rPr lang="hu-HU" sz="2000" dirty="0" smtClean="0"/>
              <a:t>.</a:t>
            </a:r>
          </a:p>
          <a:p>
            <a:pPr algn="ctr"/>
            <a:r>
              <a:rPr lang="hu-HU" sz="2000" dirty="0" smtClean="0"/>
              <a:t> </a:t>
            </a:r>
            <a:r>
              <a:rPr lang="hu-HU" sz="2000" dirty="0"/>
              <a:t>Ez a kód </a:t>
            </a:r>
            <a:r>
              <a:rPr lang="hu-HU" sz="2000" dirty="0" smtClean="0"/>
              <a:t>egy </a:t>
            </a:r>
            <a:r>
              <a:rPr lang="hu-HU" sz="2000" dirty="0" err="1"/>
              <a:t>Cutter-táblázat</a:t>
            </a:r>
            <a:r>
              <a:rPr lang="hu-HU" sz="2000" dirty="0"/>
              <a:t> alapján kerül meghatározásra.</a:t>
            </a:r>
            <a:endParaRPr lang="hu-HU" sz="20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994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49351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6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871</TotalTime>
  <Words>194</Words>
  <Application>Microsoft Office PowerPoint</Application>
  <PresentationFormat>Diavetítés a képernyőre (4:3 oldalarány)</PresentationFormat>
  <Paragraphs>84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Hullám</vt:lpstr>
      <vt:lpstr>PowerPoint bemutató</vt:lpstr>
      <vt:lpstr>PowerPoint bemutató</vt:lpstr>
      <vt:lpstr>PowerPoint bemutató</vt:lpstr>
      <vt:lpstr>PowerPoint bemutató</vt:lpstr>
      <vt:lpstr>ŐRJEGY</vt:lpstr>
      <vt:lpstr>KÖNYVTÁRI ÁBC</vt:lpstr>
      <vt:lpstr>PowerPoint bemutató</vt:lpstr>
      <vt:lpstr>Charles Ammi Cutter</vt:lpstr>
      <vt:lpstr>PowerPoint bemutató</vt:lpstr>
      <vt:lpstr>PowerPoint bemutató</vt:lpstr>
      <vt:lpstr>PowerPoint bemutató</vt:lpstr>
      <vt:lpstr>Melvil Dewey (Melville Louis Kossuth Dewey)</vt:lpstr>
      <vt:lpstr>PowerPoint bemutató</vt:lpstr>
      <vt:lpstr>PowerPoint bemutató</vt:lpstr>
      <vt:lpstr>PowerPoint bemutató</vt:lpstr>
      <vt:lpstr>PowerPoint bemutató</vt:lpstr>
      <vt:lpstr>PowerPoint bemutató</vt:lpstr>
      <vt:lpstr>Forráskeresés  Információkeresés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tanulo</dc:creator>
  <cp:lastModifiedBy>tanulo</cp:lastModifiedBy>
  <cp:revision>39</cp:revision>
  <dcterms:created xsi:type="dcterms:W3CDTF">2020-09-14T08:21:13Z</dcterms:created>
  <dcterms:modified xsi:type="dcterms:W3CDTF">2021-12-20T08:22:20Z</dcterms:modified>
</cp:coreProperties>
</file>