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4F9E-FB00-4072-B4A4-EC7D13A3EBF9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2EAC-D920-4D2E-BED7-9A1E9E2F743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75685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4F9E-FB00-4072-B4A4-EC7D13A3EBF9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2EAC-D920-4D2E-BED7-9A1E9E2F743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84428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4F9E-FB00-4072-B4A4-EC7D13A3EBF9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2EAC-D920-4D2E-BED7-9A1E9E2F743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35248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4F9E-FB00-4072-B4A4-EC7D13A3EBF9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2EAC-D920-4D2E-BED7-9A1E9E2F743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34757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4F9E-FB00-4072-B4A4-EC7D13A3EBF9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2EAC-D920-4D2E-BED7-9A1E9E2F743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175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4F9E-FB00-4072-B4A4-EC7D13A3EBF9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2EAC-D920-4D2E-BED7-9A1E9E2F743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72317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4F9E-FB00-4072-B4A4-EC7D13A3EBF9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2EAC-D920-4D2E-BED7-9A1E9E2F743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9378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4F9E-FB00-4072-B4A4-EC7D13A3EBF9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2EAC-D920-4D2E-BED7-9A1E9E2F743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73087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4F9E-FB00-4072-B4A4-EC7D13A3EBF9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2EAC-D920-4D2E-BED7-9A1E9E2F743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0433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4F9E-FB00-4072-B4A4-EC7D13A3EBF9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2EAC-D920-4D2E-BED7-9A1E9E2F743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9414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4F9E-FB00-4072-B4A4-EC7D13A3EBF9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2EAC-D920-4D2E-BED7-9A1E9E2F743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51776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84F9E-FB00-4072-B4A4-EC7D13A3EBF9}" type="datetimeFigureOut">
              <a:rPr lang="hu-HU" smtClean="0"/>
              <a:t>2019.11.27.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82EAC-D920-4D2E-BED7-9A1E9E2F743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648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TqoFwDeekU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381864" y="1844824"/>
            <a:ext cx="331236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__i __ a</a:t>
            </a:r>
          </a:p>
          <a:p>
            <a:endParaRPr lang="hu-H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__á__    __ú __ __a</a:t>
            </a:r>
          </a:p>
          <a:p>
            <a:endParaRPr lang="hu-H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__e__ __</a:t>
            </a:r>
            <a:r>
              <a:rPr lang="hu-H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__i	__a __</a:t>
            </a:r>
            <a:endParaRPr lang="hu-H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3347864" y="1844824"/>
            <a:ext cx="582774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 kanyargó magyar  folyó ihlette </a:t>
            </a:r>
          </a:p>
          <a:p>
            <a:endParaRPr lang="hu-H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a baromfi a meleg szobában lakik</a:t>
            </a:r>
          </a:p>
          <a:p>
            <a:endParaRPr lang="hu-H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redeti kezdősor „Rajta magyar, hí a haza!”</a:t>
            </a:r>
            <a:endParaRPr lang="hu-H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539552" y="620688"/>
            <a:ext cx="7560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Pótoljátok a verscímekben a hiányzó mássalhangzókat!  </a:t>
            </a:r>
            <a:endParaRPr lang="hu-H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3724" y="4526868"/>
            <a:ext cx="3050644" cy="1977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zövegdoboz 6"/>
          <p:cNvSpPr txBox="1"/>
          <p:nvPr/>
        </p:nvSpPr>
        <p:spPr>
          <a:xfrm>
            <a:off x="1835696" y="5429699"/>
            <a:ext cx="2871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Petőfi Sándor</a:t>
            </a:r>
            <a:endParaRPr lang="hu-HU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314570" y="1844824"/>
            <a:ext cx="332718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70C0"/>
                </a:solidFill>
              </a:rPr>
              <a:t>        T       </a:t>
            </a:r>
            <a:r>
              <a:rPr lang="hu-HU" dirty="0" err="1" smtClean="0">
                <a:solidFill>
                  <a:srgbClr val="0070C0"/>
                </a:solidFill>
              </a:rPr>
              <a:t>sz</a:t>
            </a:r>
            <a:endParaRPr lang="hu-HU" dirty="0" smtClean="0">
              <a:solidFill>
                <a:srgbClr val="0070C0"/>
              </a:solidFill>
            </a:endParaRPr>
          </a:p>
          <a:p>
            <a:endParaRPr lang="hu-HU" dirty="0" smtClean="0">
              <a:solidFill>
                <a:srgbClr val="0070C0"/>
              </a:solidFill>
            </a:endParaRPr>
          </a:p>
          <a:p>
            <a:endParaRPr lang="hu-HU" dirty="0" smtClean="0">
              <a:solidFill>
                <a:srgbClr val="0070C0"/>
              </a:solidFill>
            </a:endParaRPr>
          </a:p>
          <a:p>
            <a:r>
              <a:rPr lang="hu-HU" dirty="0" smtClean="0">
                <a:solidFill>
                  <a:srgbClr val="0070C0"/>
                </a:solidFill>
              </a:rPr>
              <a:t>      </a:t>
            </a:r>
          </a:p>
          <a:p>
            <a:r>
              <a:rPr lang="hu-HU" dirty="0">
                <a:solidFill>
                  <a:srgbClr val="0070C0"/>
                </a:solidFill>
              </a:rPr>
              <a:t> </a:t>
            </a:r>
            <a:r>
              <a:rPr lang="hu-HU" dirty="0" smtClean="0">
                <a:solidFill>
                  <a:srgbClr val="0070C0"/>
                </a:solidFill>
              </a:rPr>
              <a:t>     </a:t>
            </a:r>
            <a:r>
              <a:rPr lang="hu-HU" dirty="0" err="1" smtClean="0">
                <a:solidFill>
                  <a:srgbClr val="0070C0"/>
                </a:solidFill>
              </a:rPr>
              <a:t>ny</a:t>
            </a:r>
            <a:r>
              <a:rPr lang="hu-HU" dirty="0" smtClean="0">
                <a:solidFill>
                  <a:srgbClr val="0070C0"/>
                </a:solidFill>
              </a:rPr>
              <a:t>      m        </a:t>
            </a:r>
            <a:r>
              <a:rPr lang="hu-HU" dirty="0" err="1" smtClean="0">
                <a:solidFill>
                  <a:srgbClr val="0070C0"/>
                </a:solidFill>
              </a:rPr>
              <a:t>ty</a:t>
            </a:r>
            <a:r>
              <a:rPr lang="hu-HU" dirty="0" smtClean="0">
                <a:solidFill>
                  <a:srgbClr val="0070C0"/>
                </a:solidFill>
              </a:rPr>
              <a:t>     k      j</a:t>
            </a:r>
          </a:p>
          <a:p>
            <a:endParaRPr lang="hu-HU" dirty="0">
              <a:solidFill>
                <a:srgbClr val="0070C0"/>
              </a:solidFill>
            </a:endParaRPr>
          </a:p>
          <a:p>
            <a:endParaRPr lang="hu-HU" dirty="0">
              <a:solidFill>
                <a:srgbClr val="0070C0"/>
              </a:solidFill>
            </a:endParaRPr>
          </a:p>
          <a:p>
            <a:endParaRPr lang="hu-HU" dirty="0" smtClean="0">
              <a:solidFill>
                <a:srgbClr val="0070C0"/>
              </a:solidFill>
            </a:endParaRPr>
          </a:p>
          <a:p>
            <a:r>
              <a:rPr lang="hu-HU" dirty="0" smtClean="0">
                <a:solidFill>
                  <a:srgbClr val="0070C0"/>
                </a:solidFill>
              </a:rPr>
              <a:t>N       m     z       t         d      l</a:t>
            </a:r>
            <a:endParaRPr lang="hu-H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273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1115616" y="1988840"/>
            <a:ext cx="698477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dirty="0" smtClean="0">
              <a:hlinkClick r:id="rId2"/>
            </a:endParaRPr>
          </a:p>
          <a:p>
            <a:endParaRPr lang="hu-HU" dirty="0">
              <a:hlinkClick r:id="rId2"/>
            </a:endParaRPr>
          </a:p>
          <a:p>
            <a:endParaRPr lang="hu-HU" dirty="0" smtClean="0">
              <a:hlinkClick r:id="rId2"/>
            </a:endParaRPr>
          </a:p>
          <a:p>
            <a:pPr algn="ctr"/>
            <a:r>
              <a:rPr lang="hu-HU" sz="2400" u="sng" dirty="0" smtClean="0">
                <a:hlinkClick r:id="rId2"/>
              </a:rPr>
              <a:t>Petőfi kutyafuttában</a:t>
            </a:r>
          </a:p>
          <a:p>
            <a:pPr algn="ctr"/>
            <a:endParaRPr lang="hu-HU" sz="2400" u="sng" dirty="0">
              <a:hlinkClick r:id="rId2"/>
            </a:endParaRPr>
          </a:p>
          <a:p>
            <a:endParaRPr lang="hu-HU" dirty="0" smtClean="0">
              <a:hlinkClick r:id="rId2"/>
            </a:endParaRPr>
          </a:p>
          <a:p>
            <a:pPr algn="ctr"/>
            <a:r>
              <a:rPr lang="hu-HU" dirty="0" smtClean="0">
                <a:hlinkClick r:id="rId2"/>
              </a:rPr>
              <a:t>https</a:t>
            </a:r>
            <a:r>
              <a:rPr lang="hu-HU" dirty="0">
                <a:hlinkClick r:id="rId2"/>
              </a:rPr>
              <a:t>://</a:t>
            </a:r>
            <a:r>
              <a:rPr lang="hu-HU" dirty="0" smtClean="0">
                <a:hlinkClick r:id="rId2"/>
              </a:rPr>
              <a:t>www.youtube.com/watch?v=VTqoFwDeekU</a:t>
            </a: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4190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922114"/>
          </a:xfrm>
        </p:spPr>
        <p:txBody>
          <a:bodyPr>
            <a:normAutofit/>
          </a:bodyPr>
          <a:lstStyle/>
          <a:p>
            <a:r>
              <a:rPr lang="hu-H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Állományrészek a könyvtárban</a:t>
            </a:r>
            <a:endParaRPr lang="hu-HU"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48574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b="1" u="sng" dirty="0" smtClean="0">
                <a:solidFill>
                  <a:schemeClr val="tx2"/>
                </a:solidFill>
              </a:rPr>
              <a:t>1. kölcsönözhető művek</a:t>
            </a:r>
            <a:r>
              <a:rPr lang="hu-HU" dirty="0" smtClean="0">
                <a:solidFill>
                  <a:schemeClr val="tx2"/>
                </a:solidFill>
              </a:rPr>
              <a:t>: a polcon találhatók</a:t>
            </a:r>
          </a:p>
          <a:p>
            <a:pPr marL="0" indent="0">
              <a:buNone/>
            </a:pPr>
            <a:r>
              <a:rPr lang="hu-HU" dirty="0">
                <a:solidFill>
                  <a:schemeClr val="tx2"/>
                </a:solidFill>
              </a:rPr>
              <a:t> </a:t>
            </a:r>
            <a:r>
              <a:rPr lang="hu-HU" dirty="0" smtClean="0">
                <a:solidFill>
                  <a:schemeClr val="tx2"/>
                </a:solidFill>
              </a:rPr>
              <a:t>	- </a:t>
            </a:r>
            <a:r>
              <a:rPr lang="hu-HU" b="1" cap="all" dirty="0" err="1" smtClean="0">
                <a:solidFill>
                  <a:schemeClr val="tx2"/>
                </a:solidFill>
              </a:rPr>
              <a:t>szépirodalm</a:t>
            </a:r>
            <a:r>
              <a:rPr lang="hu-HU" b="1" dirty="0" err="1">
                <a:solidFill>
                  <a:schemeClr val="tx2"/>
                </a:solidFill>
              </a:rPr>
              <a:t>I</a:t>
            </a:r>
            <a:r>
              <a:rPr lang="hu-HU" dirty="0" smtClean="0">
                <a:solidFill>
                  <a:schemeClr val="tx2"/>
                </a:solidFill>
              </a:rPr>
              <a:t> művek: mese, vers, regény</a:t>
            </a:r>
          </a:p>
          <a:p>
            <a:pPr lvl="4">
              <a:buFont typeface="Courier New" panose="02070309020205020404" pitchFamily="49" charset="0"/>
              <a:buChar char="o"/>
            </a:pPr>
            <a:r>
              <a:rPr lang="hu-HU" sz="2600" dirty="0" smtClean="0">
                <a:solidFill>
                  <a:schemeClr val="tx2"/>
                </a:solidFill>
              </a:rPr>
              <a:t> szerzői betűrendben</a:t>
            </a:r>
          </a:p>
          <a:p>
            <a:pPr marL="0" indent="0">
              <a:buNone/>
            </a:pPr>
            <a:r>
              <a:rPr lang="hu-HU" sz="3200" dirty="0">
                <a:solidFill>
                  <a:schemeClr val="tx2"/>
                </a:solidFill>
              </a:rPr>
              <a:t>	</a:t>
            </a:r>
            <a:r>
              <a:rPr lang="hu-HU" dirty="0">
                <a:solidFill>
                  <a:schemeClr val="tx2"/>
                </a:solidFill>
              </a:rPr>
              <a:t> </a:t>
            </a:r>
            <a:r>
              <a:rPr lang="hu-HU" sz="3200" dirty="0" smtClean="0">
                <a:solidFill>
                  <a:schemeClr val="tx2"/>
                </a:solidFill>
              </a:rPr>
              <a:t>- </a:t>
            </a:r>
            <a:r>
              <a:rPr lang="hu-HU" sz="3200" b="1" cap="all" dirty="0" smtClean="0">
                <a:solidFill>
                  <a:schemeClr val="tx2"/>
                </a:solidFill>
              </a:rPr>
              <a:t>ismeretközlő</a:t>
            </a:r>
            <a:r>
              <a:rPr lang="hu-HU" sz="3200" cap="all" dirty="0" smtClean="0">
                <a:solidFill>
                  <a:schemeClr val="tx2"/>
                </a:solidFill>
              </a:rPr>
              <a:t> </a:t>
            </a:r>
            <a:r>
              <a:rPr lang="hu-HU" sz="3200" dirty="0" smtClean="0">
                <a:solidFill>
                  <a:schemeClr val="tx2"/>
                </a:solidFill>
              </a:rPr>
              <a:t>művek: szakkönyvek,  						tudományos könyvek</a:t>
            </a:r>
          </a:p>
          <a:p>
            <a:pPr lvl="4">
              <a:buFont typeface="Courier New" panose="02070309020205020404" pitchFamily="49" charset="0"/>
              <a:buChar char="o"/>
            </a:pPr>
            <a:r>
              <a:rPr lang="hu-HU" sz="2600" dirty="0">
                <a:solidFill>
                  <a:schemeClr val="tx2"/>
                </a:solidFill>
              </a:rPr>
              <a:t> </a:t>
            </a:r>
            <a:r>
              <a:rPr lang="hu-HU" sz="2600" dirty="0" smtClean="0">
                <a:solidFill>
                  <a:schemeClr val="tx2"/>
                </a:solidFill>
              </a:rPr>
              <a:t>témák szerint</a:t>
            </a:r>
          </a:p>
          <a:p>
            <a:pPr marL="0" indent="0">
              <a:buNone/>
            </a:pPr>
            <a:endParaRPr lang="hu-HU" sz="2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hu-HU" sz="2600" b="1" u="sng" dirty="0" smtClean="0">
                <a:solidFill>
                  <a:srgbClr val="FF0000"/>
                </a:solidFill>
              </a:rPr>
              <a:t>2. </a:t>
            </a:r>
            <a:r>
              <a:rPr lang="hu-HU" b="1" u="sng" dirty="0" smtClean="0">
                <a:solidFill>
                  <a:srgbClr val="FF0000"/>
                </a:solidFill>
              </a:rPr>
              <a:t>helyben használható  </a:t>
            </a:r>
            <a:r>
              <a:rPr lang="hu-HU" u="sng" dirty="0" smtClean="0">
                <a:solidFill>
                  <a:srgbClr val="FF0000"/>
                </a:solidFill>
              </a:rPr>
              <a:t>művek</a:t>
            </a:r>
            <a:r>
              <a:rPr lang="hu-HU" dirty="0" smtClean="0">
                <a:solidFill>
                  <a:srgbClr val="FF0000"/>
                </a:solidFill>
              </a:rPr>
              <a:t>:  szekrényben 									találhatók</a:t>
            </a:r>
          </a:p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</a:rPr>
              <a:t> 	  - kézikönyvek: szótár, lexikon, enciklopédia</a:t>
            </a:r>
          </a:p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</a:rPr>
              <a:t> 				rendezési elv:     témák szerint</a:t>
            </a:r>
          </a:p>
          <a:p>
            <a:pPr marL="0" indent="0">
              <a:buNone/>
            </a:pPr>
            <a:endParaRPr lang="hu-H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539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85</Words>
  <Application>Microsoft Office PowerPoint</Application>
  <PresentationFormat>Diavetítés a képernyőre (4:3 oldalarány)</PresentationFormat>
  <Paragraphs>42</Paragraphs>
  <Slides>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4" baseType="lpstr">
      <vt:lpstr>Office-téma</vt:lpstr>
      <vt:lpstr>PowerPoint bemutató</vt:lpstr>
      <vt:lpstr>PowerPoint bemutató</vt:lpstr>
      <vt:lpstr>Állományrészek a könyvtárban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tanulo</dc:creator>
  <cp:lastModifiedBy>tanulo</cp:lastModifiedBy>
  <cp:revision>14</cp:revision>
  <dcterms:created xsi:type="dcterms:W3CDTF">2019-11-26T07:48:51Z</dcterms:created>
  <dcterms:modified xsi:type="dcterms:W3CDTF">2019-11-27T15:14:20Z</dcterms:modified>
</cp:coreProperties>
</file>