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9"/>
  </p:notesMasterIdLst>
  <p:sldIdLst>
    <p:sldId id="4739" r:id="rId2"/>
    <p:sldId id="4886" r:id="rId3"/>
    <p:sldId id="257" r:id="rId4"/>
    <p:sldId id="267" r:id="rId5"/>
    <p:sldId id="262" r:id="rId6"/>
    <p:sldId id="261" r:id="rId7"/>
    <p:sldId id="259" r:id="rId8"/>
    <p:sldId id="266" r:id="rId9"/>
    <p:sldId id="4851" r:id="rId10"/>
    <p:sldId id="4846" r:id="rId11"/>
    <p:sldId id="4850" r:id="rId12"/>
    <p:sldId id="4864" r:id="rId13"/>
    <p:sldId id="4819" r:id="rId14"/>
    <p:sldId id="4865" r:id="rId15"/>
    <p:sldId id="4820" r:id="rId16"/>
    <p:sldId id="4866" r:id="rId17"/>
    <p:sldId id="4867" r:id="rId18"/>
    <p:sldId id="460" r:id="rId19"/>
    <p:sldId id="4823" r:id="rId20"/>
    <p:sldId id="4746" r:id="rId21"/>
    <p:sldId id="4814" r:id="rId22"/>
    <p:sldId id="4825" r:id="rId23"/>
    <p:sldId id="4826" r:id="rId24"/>
    <p:sldId id="4827" r:id="rId25"/>
    <p:sldId id="4828" r:id="rId26"/>
    <p:sldId id="4853" r:id="rId27"/>
    <p:sldId id="4883" r:id="rId28"/>
    <p:sldId id="4810" r:id="rId29"/>
    <p:sldId id="4869" r:id="rId30"/>
    <p:sldId id="4888" r:id="rId31"/>
    <p:sldId id="4829" r:id="rId32"/>
    <p:sldId id="290" r:id="rId33"/>
    <p:sldId id="292" r:id="rId34"/>
    <p:sldId id="4870" r:id="rId35"/>
    <p:sldId id="4812" r:id="rId36"/>
    <p:sldId id="4871" r:id="rId37"/>
    <p:sldId id="4848" r:id="rId38"/>
    <p:sldId id="4832" r:id="rId39"/>
    <p:sldId id="4833" r:id="rId40"/>
    <p:sldId id="4844" r:id="rId41"/>
    <p:sldId id="4834" r:id="rId42"/>
    <p:sldId id="4835" r:id="rId43"/>
    <p:sldId id="4754" r:id="rId44"/>
    <p:sldId id="4872" r:id="rId45"/>
    <p:sldId id="4763" r:id="rId46"/>
    <p:sldId id="4838" r:id="rId47"/>
    <p:sldId id="4769" r:id="rId48"/>
    <p:sldId id="4716" r:id="rId49"/>
    <p:sldId id="4873" r:id="rId50"/>
    <p:sldId id="4672" r:id="rId51"/>
    <p:sldId id="645" r:id="rId52"/>
    <p:sldId id="4874" r:id="rId53"/>
    <p:sldId id="4839" r:id="rId54"/>
    <p:sldId id="4669" r:id="rId55"/>
    <p:sldId id="4674" r:id="rId56"/>
    <p:sldId id="4875" r:id="rId57"/>
    <p:sldId id="4675" r:id="rId58"/>
    <p:sldId id="4676" r:id="rId59"/>
    <p:sldId id="4677" r:id="rId60"/>
    <p:sldId id="4717" r:id="rId61"/>
    <p:sldId id="4813" r:id="rId62"/>
    <p:sldId id="4845" r:id="rId63"/>
    <p:sldId id="4766" r:id="rId64"/>
    <p:sldId id="4876" r:id="rId65"/>
    <p:sldId id="4877" r:id="rId66"/>
    <p:sldId id="4678" r:id="rId67"/>
    <p:sldId id="4707" r:id="rId68"/>
    <p:sldId id="4708" r:id="rId69"/>
    <p:sldId id="4709" r:id="rId70"/>
    <p:sldId id="4738" r:id="rId71"/>
    <p:sldId id="4714" r:id="rId72"/>
    <p:sldId id="4713" r:id="rId73"/>
    <p:sldId id="4710" r:id="rId74"/>
    <p:sldId id="4715" r:id="rId75"/>
    <p:sldId id="4878" r:id="rId76"/>
    <p:sldId id="4879" r:id="rId77"/>
    <p:sldId id="4761" r:id="rId78"/>
    <p:sldId id="4824" r:id="rId79"/>
    <p:sldId id="4795" r:id="rId80"/>
    <p:sldId id="4841" r:id="rId81"/>
    <p:sldId id="4880" r:id="rId82"/>
    <p:sldId id="4856" r:id="rId83"/>
    <p:sldId id="4857" r:id="rId84"/>
    <p:sldId id="4858" r:id="rId85"/>
    <p:sldId id="4859" r:id="rId86"/>
    <p:sldId id="4860" r:id="rId87"/>
    <p:sldId id="4881" r:id="rId88"/>
    <p:sldId id="4861" r:id="rId89"/>
    <p:sldId id="4882" r:id="rId90"/>
    <p:sldId id="4887" r:id="rId91"/>
    <p:sldId id="4862" r:id="rId92"/>
    <p:sldId id="4818" r:id="rId93"/>
    <p:sldId id="4753" r:id="rId94"/>
    <p:sldId id="4768" r:id="rId95"/>
    <p:sldId id="303" r:id="rId96"/>
    <p:sldId id="304" r:id="rId97"/>
    <p:sldId id="305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7556C"/>
    <a:srgbClr val="948A8B"/>
    <a:srgbClr val="F7EFDC"/>
    <a:srgbClr val="F0E8D5"/>
    <a:srgbClr val="B2ADAD"/>
    <a:srgbClr val="8E898B"/>
    <a:srgbClr val="EAE5E1"/>
    <a:srgbClr val="DDD9D4"/>
    <a:srgbClr val="F5F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14" autoAdjust="0"/>
    <p:restoredTop sz="96159"/>
  </p:normalViewPr>
  <p:slideViewPr>
    <p:cSldViewPr snapToGrid="0">
      <p:cViewPr varScale="1">
        <p:scale>
          <a:sx n="84" d="100"/>
          <a:sy n="84" d="100"/>
        </p:scale>
        <p:origin x="560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96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</a:t>
            </a:r>
            <a:r>
              <a:rPr lang="en-US" sz="280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Benefit Amounts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220109251968503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71701555598233"/>
          <c:y val="0.15812499999999999"/>
          <c:w val="0.86508786249279812"/>
          <c:h val="0.740770669291338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5875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Sheet1!$B$2:$B$10</c:f>
              <c:numCache>
                <c:formatCode>"$"#,##0_);[Red]\("$"#,##0\)</c:formatCode>
                <c:ptCount val="9"/>
                <c:pt idx="0">
                  <c:v>700</c:v>
                </c:pt>
                <c:pt idx="1">
                  <c:v>750</c:v>
                </c:pt>
                <c:pt idx="2">
                  <c:v>800</c:v>
                </c:pt>
                <c:pt idx="3">
                  <c:v>867</c:v>
                </c:pt>
                <c:pt idx="4">
                  <c:v>933</c:v>
                </c:pt>
                <c:pt idx="5">
                  <c:v>1000</c:v>
                </c:pt>
                <c:pt idx="6">
                  <c:v>1080</c:v>
                </c:pt>
                <c:pt idx="7">
                  <c:v>1160</c:v>
                </c:pt>
                <c:pt idx="8">
                  <c:v>1240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AF-4751-B1E7-1B3EAF7761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79AF-4751-B1E7-1B3EAF7761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79AF-4751-B1E7-1B3EAF7761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9592848"/>
        <c:axId val="398854192"/>
      </c:barChart>
      <c:catAx>
        <c:axId val="39959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854192"/>
        <c:crosses val="autoZero"/>
        <c:auto val="1"/>
        <c:lblAlgn val="ctr"/>
        <c:lblOffset val="100"/>
        <c:noMultiLvlLbl val="0"/>
      </c:catAx>
      <c:valAx>
        <c:axId val="39885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59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sz="2400"/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</a:t>
            </a:r>
            <a:r>
              <a:rPr lang="en-US" sz="2400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Benefit Amounts</a:t>
            </a:r>
            <a:endParaRPr lang="en-U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997841047308111"/>
          <c:y val="3.7499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5875">
              <a:solidFill>
                <a:schemeClr val="accent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675-4CB3-9987-82E173B508E2}"/>
              </c:ext>
            </c:extLst>
          </c:dPt>
          <c:dPt>
            <c:idx val="2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75-4CB3-9987-82E173B508E2}"/>
              </c:ext>
            </c:extLst>
          </c:dPt>
          <c:dPt>
            <c:idx val="3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675-4CB3-9987-82E173B508E2}"/>
              </c:ext>
            </c:extLst>
          </c:dPt>
          <c:dPt>
            <c:idx val="4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75-4CB3-9987-82E173B508E2}"/>
              </c:ext>
            </c:extLst>
          </c:dPt>
          <c:dPt>
            <c:idx val="5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675-4CB3-9987-82E173B508E2}"/>
              </c:ext>
            </c:extLst>
          </c:dPt>
          <c:dPt>
            <c:idx val="6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75-4CB3-9987-82E173B508E2}"/>
              </c:ext>
            </c:extLst>
          </c:dPt>
          <c:dPt>
            <c:idx val="7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675-4CB3-9987-82E173B508E2}"/>
              </c:ext>
            </c:extLst>
          </c:dPt>
          <c:dLbls>
            <c:dLbl>
              <c:idx val="6"/>
              <c:layout>
                <c:manualLayout>
                  <c:x val="4.0650406504065045E-3"/>
                  <c:y val="9.37499999999999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75-4CB3-9987-82E173B508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Sheet1!$B$2:$B$10</c:f>
              <c:numCache>
                <c:formatCode>"$"#,##0_);[Red]\("$"#,##0\)</c:formatCode>
                <c:ptCount val="9"/>
                <c:pt idx="0">
                  <c:v>700</c:v>
                </c:pt>
                <c:pt idx="1">
                  <c:v>750</c:v>
                </c:pt>
                <c:pt idx="2">
                  <c:v>800</c:v>
                </c:pt>
                <c:pt idx="3">
                  <c:v>867</c:v>
                </c:pt>
                <c:pt idx="4">
                  <c:v>933</c:v>
                </c:pt>
                <c:pt idx="5">
                  <c:v>1000</c:v>
                </c:pt>
                <c:pt idx="6">
                  <c:v>1080</c:v>
                </c:pt>
                <c:pt idx="7">
                  <c:v>1160</c:v>
                </c:pt>
                <c:pt idx="8">
                  <c:v>1240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AF-4751-B1E7-1B3EAF7761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79AF-4751-B1E7-1B3EAF7761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79AF-4751-B1E7-1B3EAF7761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4977968"/>
        <c:axId val="404978360"/>
      </c:barChart>
      <c:catAx>
        <c:axId val="40497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978360"/>
        <c:crosses val="autoZero"/>
        <c:auto val="1"/>
        <c:lblAlgn val="ctr"/>
        <c:lblOffset val="100"/>
        <c:noMultiLvlLbl val="0"/>
      </c:catAx>
      <c:valAx>
        <c:axId val="404978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97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 dirty="0">
                <a:solidFill>
                  <a:schemeClr val="bg1"/>
                </a:solidFill>
              </a:rPr>
              <a:t>Her own benefit is $1,000 per mo. 50% of His is $1,500 per mo.</a:t>
            </a:r>
            <a:endParaRPr lang="en-US" sz="1400" b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24913990635141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087626800839768E-2"/>
          <c:y val="0.12310949803149608"/>
          <c:w val="0.86801345144356945"/>
          <c:h val="0.7437288385826771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531-455B-8D1E-FFE6DC21C66F}"/>
              </c:ext>
            </c:extLst>
          </c:dPt>
          <c:cat>
            <c:strRef>
              <c:f>Sheet1!$A$2:$A$5</c:f>
              <c:strCache>
                <c:ptCount val="4"/>
                <c:pt idx="0">
                  <c:v>His  $3000</c:v>
                </c:pt>
                <c:pt idx="1">
                  <c:v>Her $1000</c:v>
                </c:pt>
                <c:pt idx="2">
                  <c:v>His  $3000</c:v>
                </c:pt>
                <c:pt idx="3">
                  <c:v>Her $1,500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&quot;$&quot;#,##0_);[Red]\(&quot;$&quot;#,##0\)">
                  <c:v>3000</c:v>
                </c:pt>
                <c:pt idx="2" formatCode="&quot;$&quot;#,##0_);[Red]\(&quot;$&quot;#,##0\)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6D-4FDC-A57D-1AF740A6E6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His  $3000</c:v>
                </c:pt>
                <c:pt idx="1">
                  <c:v>Her $1000</c:v>
                </c:pt>
                <c:pt idx="2">
                  <c:v>His  $3000</c:v>
                </c:pt>
                <c:pt idx="3">
                  <c:v>Her $1,500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4"/>
                <c:pt idx="1">
                  <c:v>2400</c:v>
                </c:pt>
                <c:pt idx="3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6D-4FDC-A57D-1AF740A6E6D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bg2">
                  <a:lumMod val="90000"/>
                </a:schemeClr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His  $3000</c:v>
                </c:pt>
                <c:pt idx="1">
                  <c:v>Her $1000</c:v>
                </c:pt>
                <c:pt idx="2">
                  <c:v>His  $3000</c:v>
                </c:pt>
                <c:pt idx="3">
                  <c:v>Her $1,500</c:v>
                </c:pt>
              </c:strCache>
            </c:strRef>
          </c:cat>
          <c:val>
            <c:numRef>
              <c:f>Sheet1!$D$2:$D$5</c:f>
              <c:numCache>
                <c:formatCode>"$"#,##0_);[Red]\("$"#,##0\)</c:formatCode>
                <c:ptCount val="4"/>
                <c:pt idx="1">
                  <c:v>2300</c:v>
                </c:pt>
                <c:pt idx="3">
                  <c:v>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6D-4FDC-A57D-1AF740A6E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9488456"/>
        <c:axId val="469489240"/>
      </c:barChart>
      <c:catAx>
        <c:axId val="46948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489240"/>
        <c:crosses val="autoZero"/>
        <c:auto val="1"/>
        <c:lblAlgn val="ctr"/>
        <c:lblOffset val="100"/>
        <c:noMultiLvlLbl val="0"/>
      </c:catAx>
      <c:valAx>
        <c:axId val="469489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488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CC798-E80D-6944-937C-64D2DCEF929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13E7A-3936-CC4B-93D5-FF82CB29F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100" dirty="0">
                <a:ea typeface="ＭＳ Ｐゴシック" pitchFamily="34" charset="-128"/>
              </a:rPr>
              <a:t>You can start benefits as early as age 62. But, depending on your full retirement age, as shown in the chart, you will receive 25-30% less in benefits.</a:t>
            </a:r>
          </a:p>
          <a:p>
            <a:r>
              <a:rPr lang="en-US" altLang="en-US" sz="1100" dirty="0">
                <a:ea typeface="ＭＳ Ｐゴシック" pitchFamily="34" charset="-128"/>
              </a:rPr>
              <a:t>Delaying start date after FRA results in delayed retirement credits (DRCs).</a:t>
            </a:r>
          </a:p>
          <a:p>
            <a:r>
              <a:rPr lang="en-US" altLang="en-US" sz="1100" dirty="0">
                <a:ea typeface="ＭＳ Ｐゴシック" pitchFamily="34" charset="-128"/>
              </a:rPr>
              <a:t>Selecting the time for you to retire should be based on your health, life expectancy, how much you have in other retirement plans,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096B-B1FC-440A-B778-B54F29681D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11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08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D56F3-9139-855E-1662-CB357C20B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5B3A4C-846B-E589-C198-857DE6411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E8FD8-6101-8F24-4BF1-D49F616A2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4E4FA-0049-DEEC-AA44-AD64FF59A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4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68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Major Concerns….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D8C7-7173-47DC-A814-62340B43ED6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77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Major Concerns….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D8C7-7173-47DC-A814-62340B43ED6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52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25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7E3D7-C22A-4B85-2084-82F8F609C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64946-F4D3-3F49-9FC3-1FDF2BE58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3CF1F-8F43-846F-49A8-52AA997E3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F90A7-62F5-3F9F-CD29-FA4041BE1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51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82D3C-7112-ADCA-9D65-A30F257D0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85EBC-785E-D10C-27FD-0C562A4BE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56F63-0804-350C-D56B-D6F1F216E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6145B-971E-ACC0-31B2-2CDAE0F31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7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5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87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5B38D-0066-AC10-ED99-1F2729FF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0AB30-303F-B924-68FF-688C8F6F0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32C58-C6D3-AE64-1777-B01A6856F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02417-5EDF-78F2-F8C2-0C2F75212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23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A8D83-2F26-5DD6-25CF-AA1274FD3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F1010-0A37-E00D-C474-5455D18B4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71AC1-5B9B-9AD3-957F-B4A4AF2BB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72BEE-6579-F451-B419-5CCE3BDBD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37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2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52A7C-0CCC-609B-BCE0-73315B5D2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94F0E-2C9E-D5E3-0CDD-E38C7D5FE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E6F07-2ED6-3B2E-58EE-177FAB405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42A7-2DD6-21EF-816D-BA0D7B2A2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08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25D71-FFB3-88CF-5B08-17AA7B516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59F01-970F-9F5C-A022-DA5B0AC53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23E5FE-361C-49BD-6B51-D33401CE5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D7BB6-9F04-C9E4-0758-DDC713195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4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CF72-E631-2AA9-AF52-DEC68281C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59295-96C9-8E6A-30CD-41CFA7CD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2E69D-CDA7-CE36-5201-48567816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D6C42-D372-B903-36A4-2F870CA2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0BE50-B126-103D-54F9-AAA3EA73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46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D42C-BDFF-1AC6-F168-DC2C2830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C6DB8-A9DD-5FB7-E615-DF2522B8E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133D3-B58D-82CF-9420-045D1AE2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F91E5-9F10-7F5B-94C5-9B3042A0D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B3FB0-D7D5-D968-2D91-FFF6C8D6D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9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C8A14-BB1B-BE6D-474C-05431A49C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F611D-CA61-560A-C9B7-6BBED6C07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2841-4CAB-678D-866C-A63F283E4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0578-ECF0-7E3D-9007-EAF4B3CA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7AC23-577B-1DAE-C25D-39E02979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63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6004" y="6324601"/>
            <a:ext cx="365855" cy="365125"/>
          </a:xfrm>
          <a:prstGeom prst="rect">
            <a:avLst/>
          </a:prstGeom>
        </p:spPr>
        <p:txBody>
          <a:bodyPr vert="horz" lIns="0" tIns="54409" rIns="0" bIns="54409" rtlCol="0" anchor="ctr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fld id="{67FC5CDF-15F9-4054-9F50-C9080AAD3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3632" y="649578"/>
            <a:ext cx="11261092" cy="666750"/>
          </a:xfrm>
        </p:spPr>
        <p:txBody>
          <a:bodyPr anchor="b">
            <a:normAutofit/>
          </a:bodyPr>
          <a:lstStyle>
            <a:lvl1pPr algn="l" defTabSz="10881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Type here title (32 </a:t>
            </a:r>
            <a:r>
              <a:rPr lang="en-US" dirty="0" err="1"/>
              <a:t>pt</a:t>
            </a:r>
            <a:r>
              <a:rPr lang="en-US" dirty="0"/>
              <a:t> Arial)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D4788-54F2-5483-36D0-2A7253E4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2D204-10FA-0028-B62B-48C3B7342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76714-0620-14A3-29CF-B2C2C12E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12654-5B61-0BC9-3480-53DFB630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CE5C-96F1-3894-27ED-6D1D25CA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4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1D64-8F86-A855-49B1-5359CAA0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44038-2466-A270-9F03-8E3B2B9BF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0C4A-3AF2-4898-50D0-A04FAC4B2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DFE60-ACFC-AED4-0FF5-7C1EDD648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F061D-1BEC-BBBB-80AC-14EAAEA9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4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056A6-0CE5-C2AC-576C-33BC0279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049D-019E-03CA-64E3-540A4957E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2A9CE-E140-45D9-799F-1624553E4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63CF3-35FE-0C9F-46AF-34EFBE7B8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32C61-ED7C-6251-CD11-F5FC29D4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8A87E-637B-D42C-AECD-033A696E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0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7A536-F516-2961-8455-86F371BC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4E8F0-06C3-56F8-BF9B-A3A105133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A027C-A8C7-8C89-7BA6-A807C59AA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31592-21C9-303C-83DF-E1AD0F3A05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8727A-2AAF-370E-D672-49F2E31E3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C3B81-1145-8D25-21B8-56BA5896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B0C0A-AA34-ED53-C342-974F8CCF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A47F44-98A4-9935-C108-D0B2F36C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3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4E15-5462-3736-CBCA-F5E621D9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E47C4-4908-704B-0807-EBE4B183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3954A-EEA0-4CDC-0B05-7554F5D2E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74D3E-308B-68DE-D8B6-BC35100D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0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303AF-735E-9A64-956F-50B26DC7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C96FB-C049-200A-ACA3-86017BC37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C9F68-015C-99CE-C2A9-0D6C3DD4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5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0FC0-0A34-9184-3919-8B43D5FF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58D52-DA4C-D89A-E50E-9EBCC2FE0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08D78-F499-9DD0-43A0-9ABAD3BE9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C6487-3848-7594-AA2A-83F55422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02795-2EA1-A47E-66B3-5D909C25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AE37A-4A70-C307-646D-335BB7CE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11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31ED-20A7-F711-DAC5-307C5BBA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43A7D7-A740-0CF7-D75E-0E410F8BD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8AD8A-974E-94DC-E8F3-13BC026F6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21AC1-D4D7-EC4C-455A-4036D8E5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0D0D6-8EC2-0CE7-62E6-66DE0D20F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740E1-F514-0C81-36A4-084C050B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1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9B137-1D11-E76F-9BD7-1DE5CFB9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6B0D2-89BF-FAE8-82D9-D700B372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04671-19F1-7E4E-C50D-6EB547429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BFE6D9-7789-B745-9C9E-BD9B8D44BC22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ECB6C-3548-3F5C-ECF6-D92237809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77C5D-6B28-2B79-2783-DBF065D4B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9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2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22.em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3160E8-82E0-BDFE-0A40-7D8C0BB08B19}"/>
              </a:ext>
            </a:extLst>
          </p:cNvPr>
          <p:cNvSpPr/>
          <p:nvPr/>
        </p:nvSpPr>
        <p:spPr>
          <a:xfrm>
            <a:off x="-2" y="845998"/>
            <a:ext cx="7929681" cy="5397642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oster for a retirement savings account&#10;&#10;AI-generated content may be incorrect.">
            <a:extLst>
              <a:ext uri="{FF2B5EF4-FFF2-40B4-BE49-F238E27FC236}">
                <a16:creationId xmlns:a16="http://schemas.microsoft.com/office/drawing/2014/main" id="{095C7374-44D3-5392-938E-D315461D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9B48C-AC2C-3188-704F-BC3A33B63E4D}"/>
              </a:ext>
            </a:extLst>
          </p:cNvPr>
          <p:cNvSpPr txBox="1"/>
          <p:nvPr/>
        </p:nvSpPr>
        <p:spPr>
          <a:xfrm>
            <a:off x="3883631" y="4582274"/>
            <a:ext cx="3236360" cy="36933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2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25EA50-DA5C-FE25-3FD1-F999A2E995B3}"/>
              </a:ext>
            </a:extLst>
          </p:cNvPr>
          <p:cNvSpPr txBox="1"/>
          <p:nvPr/>
        </p:nvSpPr>
        <p:spPr>
          <a:xfrm>
            <a:off x="0" y="1926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Today I’m going to show you…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D3952C-E463-7501-07DB-CA960B276D33}"/>
              </a:ext>
            </a:extLst>
          </p:cNvPr>
          <p:cNvSpPr txBox="1"/>
          <p:nvPr/>
        </p:nvSpPr>
        <p:spPr>
          <a:xfrm>
            <a:off x="17123" y="1595949"/>
            <a:ext cx="1219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 algn="ctr">
              <a:buFont typeface="+mj-lt"/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one Social Security decision that can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your lifetime income by thousands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72D89-1CCC-9B67-60DC-31AE21B9303D}"/>
              </a:ext>
            </a:extLst>
          </p:cNvPr>
          <p:cNvSpPr txBox="1"/>
          <p:nvPr/>
        </p:nvSpPr>
        <p:spPr>
          <a:xfrm>
            <a:off x="-75344" y="3128917"/>
            <a:ext cx="1228446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 algn="ctr"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married couples unknowingly reduce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survivor income for the spouse that lives the longest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BAAC89-D2B4-2DA4-A528-7C4C1D03831B}"/>
              </a:ext>
            </a:extLst>
          </p:cNvPr>
          <p:cNvSpPr txBox="1"/>
          <p:nvPr/>
        </p:nvSpPr>
        <p:spPr>
          <a:xfrm>
            <a:off x="-174659" y="4661886"/>
            <a:ext cx="1219199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 algn="ctr">
              <a:buFont typeface="+mj-lt"/>
              <a:buAutoNum type="arabicPeriod" startAt="3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 to turn retirement savings into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predictable income that lasts as long as you do</a:t>
            </a:r>
          </a:p>
        </p:txBody>
      </p:sp>
    </p:spTree>
    <p:extLst>
      <p:ext uri="{BB962C8B-B14F-4D97-AF65-F5344CB8AC3E}">
        <p14:creationId xmlns:p14="http://schemas.microsoft.com/office/powerpoint/2010/main" val="7683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92D7-E021-5BA0-B0EA-FD460DD4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3791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Stay With Me Until the End…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B02CD-7E39-2578-3205-31DC0FED1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91" y="575351"/>
            <a:ext cx="11671442" cy="5953875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I’ll show how to secure a personalized Income-for-Life Projection.</a:t>
            </a: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 </a:t>
            </a:r>
            <a:r>
              <a:rPr lang="en-US" sz="3200" i="1" dirty="0">
                <a:latin typeface="+mj-lt"/>
              </a:rPr>
              <a:t>This is a Customized Plan designed just for You and Your family. The cost is covered by the AFC (Association of Financial Consultants).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9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 startAt="2"/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You’ll have a working plan. </a:t>
            </a:r>
            <a:r>
              <a:rPr lang="en-US" sz="3200" i="1" dirty="0">
                <a:latin typeface="+mj-lt"/>
              </a:rPr>
              <a:t>The </a:t>
            </a:r>
            <a:r>
              <a:rPr lang="en-US" sz="3200" i="1" dirty="0"/>
              <a:t>Income-for-Life Projection </a:t>
            </a:r>
            <a:r>
              <a:rPr lang="en-US" sz="3200" i="1" dirty="0">
                <a:latin typeface="+mj-lt"/>
              </a:rPr>
              <a:t>shows you how to coordinate your Social Security, investments, taxes and survivor income into a working plan.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9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 startAt="3"/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You’ll have the Insiders Advantage. </a:t>
            </a:r>
            <a:r>
              <a:rPr lang="en-US" sz="3200" i="1" dirty="0"/>
              <a:t>You will</a:t>
            </a:r>
            <a:r>
              <a:rPr lang="en-US" sz="3200" i="1" dirty="0">
                <a:latin typeface="+mj-lt"/>
              </a:rPr>
              <a:t> see what most people never see before making their most critical retirement decisions. </a:t>
            </a:r>
          </a:p>
        </p:txBody>
      </p:sp>
    </p:spTree>
    <p:extLst>
      <p:ext uri="{BB962C8B-B14F-4D97-AF65-F5344CB8AC3E}">
        <p14:creationId xmlns:p14="http://schemas.microsoft.com/office/powerpoint/2010/main" val="25500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D2F49-D6A7-81CC-5CEA-5B58D7575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47FE21-3062-E1A5-0FAB-3026ED8C1D2B}"/>
              </a:ext>
            </a:extLst>
          </p:cNvPr>
          <p:cNvSpPr txBox="1"/>
          <p:nvPr/>
        </p:nvSpPr>
        <p:spPr>
          <a:xfrm>
            <a:off x="-57670" y="203492"/>
            <a:ext cx="12055007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What’s the biggest mistake people make </a:t>
            </a:r>
          </a:p>
          <a:p>
            <a:pPr algn="ctr"/>
            <a:r>
              <a:rPr lang="en-US" sz="4400" b="1" dirty="0"/>
              <a:t>when planning their retirement?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5EDEC-8968-739E-F28A-350C1F013C1D}"/>
              </a:ext>
            </a:extLst>
          </p:cNvPr>
          <p:cNvSpPr txBox="1"/>
          <p:nvPr/>
        </p:nvSpPr>
        <p:spPr>
          <a:xfrm>
            <a:off x="0" y="2187037"/>
            <a:ext cx="6910534" cy="36969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Treat Social Security as just a filing decision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Instead of a coordinated income strategy.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75E27535-9844-0173-B05E-71B1F448D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34" y="2035229"/>
            <a:ext cx="4957599" cy="41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A7D94-E7BF-DA82-55D0-E622EC680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E53B47-4172-3E21-B981-763C6AD6CD80}"/>
              </a:ext>
            </a:extLst>
          </p:cNvPr>
          <p:cNvSpPr txBox="1"/>
          <p:nvPr/>
        </p:nvSpPr>
        <p:spPr>
          <a:xfrm>
            <a:off x="0" y="522459"/>
            <a:ext cx="1211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Today’s Secret 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B8148-8D8B-0B59-A4D6-4BEA480F162A}"/>
              </a:ext>
            </a:extLst>
          </p:cNvPr>
          <p:cNvSpPr txBox="1"/>
          <p:nvPr/>
        </p:nvSpPr>
        <p:spPr>
          <a:xfrm>
            <a:off x="0" y="4164197"/>
            <a:ext cx="1219199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it’s a coordinated </a:t>
            </a:r>
          </a:p>
          <a:p>
            <a:pPr algn="ctr"/>
            <a:r>
              <a:rPr lang="en-US" sz="54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Strategy Decision!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392301-F9E4-F552-C1DC-E5BB31D2C7F5}"/>
              </a:ext>
            </a:extLst>
          </p:cNvPr>
          <p:cNvSpPr txBox="1"/>
          <p:nvPr/>
        </p:nvSpPr>
        <p:spPr>
          <a:xfrm>
            <a:off x="-1" y="2228671"/>
            <a:ext cx="121920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to learn why …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Security is NOT just a Filing Decision….</a:t>
            </a:r>
          </a:p>
        </p:txBody>
      </p:sp>
    </p:spTree>
    <p:extLst>
      <p:ext uri="{BB962C8B-B14F-4D97-AF65-F5344CB8AC3E}">
        <p14:creationId xmlns:p14="http://schemas.microsoft.com/office/powerpoint/2010/main" val="161559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58DEA-6964-84F3-E4D2-C9FAEFA66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8E59B5-CC96-5425-F74E-6BD6C73295B4}"/>
              </a:ext>
            </a:extLst>
          </p:cNvPr>
          <p:cNvSpPr txBox="1"/>
          <p:nvPr/>
        </p:nvSpPr>
        <p:spPr>
          <a:xfrm>
            <a:off x="0" y="507346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about coordinating everything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a plan that works for you.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C6981-B456-E23A-70C9-36803B2928E0}"/>
              </a:ext>
            </a:extLst>
          </p:cNvPr>
          <p:cNvSpPr txBox="1"/>
          <p:nvPr/>
        </p:nvSpPr>
        <p:spPr>
          <a:xfrm>
            <a:off x="770561" y="2761180"/>
            <a:ext cx="776726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Social Security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Investments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Taxes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Retirement Income </a:t>
            </a:r>
          </a:p>
          <a:p>
            <a:r>
              <a:rPr lang="en-US" sz="40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Timing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19761F1-CEF9-9974-45F6-8200F0C31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68" y="2374404"/>
            <a:ext cx="4680892" cy="39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8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BD6BD6-DB56-16C5-BCA7-1BF335D7F1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245" y="2250040"/>
            <a:ext cx="6674165" cy="1932778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this make sense so far?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153CBC4D-D1E5-011E-5BEE-75C6C5BA6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60" y="1340612"/>
            <a:ext cx="4957599" cy="41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11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DBF39-CFF3-C416-2283-9E44C398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445130-1CC8-568A-3CEC-D5CDFFC67318}"/>
              </a:ext>
            </a:extLst>
          </p:cNvPr>
          <p:cNvSpPr/>
          <p:nvPr/>
        </p:nvSpPr>
        <p:spPr>
          <a:xfrm>
            <a:off x="-4143" y="0"/>
            <a:ext cx="492016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242595-01A9-D6CD-1CDD-EF4921CBD449}"/>
              </a:ext>
            </a:extLst>
          </p:cNvPr>
          <p:cNvSpPr txBox="1"/>
          <p:nvPr/>
        </p:nvSpPr>
        <p:spPr>
          <a:xfrm>
            <a:off x="213081" y="2326948"/>
            <a:ext cx="44857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It’s a 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Government Pension with  Annuity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Like Features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7854E-C8D5-06D5-1DD1-EAEDBA91CC8F}"/>
              </a:ext>
            </a:extLst>
          </p:cNvPr>
          <p:cNvSpPr txBox="1"/>
          <p:nvPr/>
        </p:nvSpPr>
        <p:spPr>
          <a:xfrm>
            <a:off x="243595" y="745400"/>
            <a:ext cx="3629454" cy="13234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4000" b="1" dirty="0">
                <a:solidFill>
                  <a:srgbClr val="002060"/>
                </a:solidFill>
              </a:rPr>
              <a:t>What is Social Security?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8B5A1-026F-FBE3-1C17-0EF5FDE63ABB}"/>
              </a:ext>
            </a:extLst>
          </p:cNvPr>
          <p:cNvSpPr txBox="1"/>
          <p:nvPr/>
        </p:nvSpPr>
        <p:spPr>
          <a:xfrm>
            <a:off x="5334830" y="128771"/>
            <a:ext cx="62205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It’s NOT an Entitlement Program </a:t>
            </a:r>
          </a:p>
          <a:p>
            <a:pPr marL="455071" indent="0">
              <a:buNone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and Your Employer pay into the Social Security Trust (Pension) to  fund it.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718F-B6D6-FE18-A4BF-B9C54B735860}"/>
              </a:ext>
            </a:extLst>
          </p:cNvPr>
          <p:cNvSpPr txBox="1"/>
          <p:nvPr/>
        </p:nvSpPr>
        <p:spPr>
          <a:xfrm>
            <a:off x="5334830" y="2005555"/>
            <a:ext cx="69781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You’re Paying into the two Trusts. 7.65% FICA Taxes are deducted from your paycheck. (6.20% is going to Social Security and 1.45% to Medicare).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A34F4-8022-69C5-534E-3372FFBA6436}"/>
              </a:ext>
            </a:extLst>
          </p:cNvPr>
          <p:cNvSpPr txBox="1"/>
          <p:nvPr/>
        </p:nvSpPr>
        <p:spPr>
          <a:xfrm>
            <a:off x="5334830" y="3882340"/>
            <a:ext cx="64328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Like a matching 401k, your employer contributes 7.65% alongside you.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FE3AD064-4FE7-C5B3-0E28-0DAE20B33637}"/>
              </a:ext>
            </a:extLst>
          </p:cNvPr>
          <p:cNvSpPr/>
          <p:nvPr/>
        </p:nvSpPr>
        <p:spPr>
          <a:xfrm>
            <a:off x="5389631" y="313147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AD7AC4-131C-5D36-EC1D-1E44B55E5212}"/>
              </a:ext>
            </a:extLst>
          </p:cNvPr>
          <p:cNvSpPr txBox="1"/>
          <p:nvPr/>
        </p:nvSpPr>
        <p:spPr>
          <a:xfrm>
            <a:off x="5301739" y="5025993"/>
            <a:ext cx="69781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800" b="1" dirty="0">
                <a:solidFill>
                  <a:srgbClr val="002060"/>
                </a:solidFill>
                <a:highlight>
                  <a:srgbClr val="FFFF00"/>
                </a:highlight>
              </a:rPr>
              <a:t>When You Claim 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- Social Security Pays </a:t>
            </a:r>
          </a:p>
          <a:p>
            <a:pPr marL="455071" indent="0">
              <a:buNone/>
            </a:pP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You a lifetime Income Benefit. Just like a Private Insurance Co, Annuity Product.</a:t>
            </a: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BC58499A-5097-BF49-E85D-7832261943F3}"/>
              </a:ext>
            </a:extLst>
          </p:cNvPr>
          <p:cNvSpPr/>
          <p:nvPr/>
        </p:nvSpPr>
        <p:spPr>
          <a:xfrm>
            <a:off x="5415692" y="2175210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481C36FA-74E6-5D98-D7EE-21CE98239D44}"/>
              </a:ext>
            </a:extLst>
          </p:cNvPr>
          <p:cNvSpPr/>
          <p:nvPr/>
        </p:nvSpPr>
        <p:spPr>
          <a:xfrm>
            <a:off x="5431479" y="5170881"/>
            <a:ext cx="249757" cy="161407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ntagon 17">
            <a:extLst>
              <a:ext uri="{FF2B5EF4-FFF2-40B4-BE49-F238E27FC236}">
                <a16:creationId xmlns:a16="http://schemas.microsoft.com/office/drawing/2014/main" id="{202CE0A6-5C9D-E5AD-9620-BAF622AE2E4C}"/>
              </a:ext>
            </a:extLst>
          </p:cNvPr>
          <p:cNvSpPr/>
          <p:nvPr/>
        </p:nvSpPr>
        <p:spPr>
          <a:xfrm>
            <a:off x="5447699" y="4056609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  <p:bldP spid="13" grpId="0"/>
      <p:bldP spid="14" grpId="0" animBg="1"/>
      <p:bldP spid="15" grpId="0"/>
      <p:bldP spid="18" grpId="0" animBg="1"/>
      <p:bldP spid="20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AAF09-5726-6E7C-C255-2843CC70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5CC888-3523-5EDC-4AE3-026A06923C68}"/>
              </a:ext>
            </a:extLst>
          </p:cNvPr>
          <p:cNvSpPr/>
          <p:nvPr/>
        </p:nvSpPr>
        <p:spPr>
          <a:xfrm>
            <a:off x="0" y="0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62D028-2979-8211-EE57-C0BEE259C000}"/>
              </a:ext>
            </a:extLst>
          </p:cNvPr>
          <p:cNvSpPr txBox="1"/>
          <p:nvPr/>
        </p:nvSpPr>
        <p:spPr>
          <a:xfrm>
            <a:off x="412873" y="1445314"/>
            <a:ext cx="447290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 find out </a:t>
            </a:r>
          </a:p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what your Social Security Income Amount will be</a:t>
            </a:r>
          </a:p>
          <a:p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7AB8C-1F87-6BD0-0BD3-57525879C41E}"/>
              </a:ext>
            </a:extLst>
          </p:cNvPr>
          <p:cNvSpPr txBox="1"/>
          <p:nvPr/>
        </p:nvSpPr>
        <p:spPr>
          <a:xfrm>
            <a:off x="5558569" y="2471425"/>
            <a:ext cx="62205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7">
              <a:tabLst>
                <a:tab pos="2059466" algn="r"/>
                <a:tab pos="2207629" algn="l"/>
              </a:tabLst>
            </a:pPr>
            <a:r>
              <a:rPr lang="en-US" sz="3200" b="1" dirty="0">
                <a:solidFill>
                  <a:srgbClr val="FF0000"/>
                </a:solidFill>
              </a:rPr>
              <a:t>FRA</a:t>
            </a:r>
            <a:r>
              <a:rPr lang="en-US" sz="3200" b="1" dirty="0"/>
              <a:t>	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= Full Retirement Age. </a:t>
            </a: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This is the age at which you get 100% of your benefit amount.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561C31-1220-302E-6F04-076C72073E3B}"/>
              </a:ext>
            </a:extLst>
          </p:cNvPr>
          <p:cNvSpPr txBox="1"/>
          <p:nvPr/>
        </p:nvSpPr>
        <p:spPr>
          <a:xfrm>
            <a:off x="4885781" y="1246456"/>
            <a:ext cx="72069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You’ll…Need To Know these two:</a:t>
            </a:r>
          </a:p>
          <a:p>
            <a:pPr algn="ctr"/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Your FRA and PIA</a:t>
            </a:r>
          </a:p>
        </p:txBody>
      </p:sp>
    </p:spTree>
    <p:extLst>
      <p:ext uri="{BB962C8B-B14F-4D97-AF65-F5344CB8AC3E}">
        <p14:creationId xmlns:p14="http://schemas.microsoft.com/office/powerpoint/2010/main" val="343443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D00EAB-18F0-8843-B9E7-C84B0974A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FC5CDF-15F9-4054-9F50-C9080AAD328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1C480F97-2CAA-D552-6C4D-1696D169440D}"/>
              </a:ext>
            </a:extLst>
          </p:cNvPr>
          <p:cNvSpPr/>
          <p:nvPr/>
        </p:nvSpPr>
        <p:spPr>
          <a:xfrm>
            <a:off x="564512" y="1972571"/>
            <a:ext cx="4650010" cy="59330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solidFill>
                <a:schemeClr val="bg2"/>
              </a:solidFill>
            </a:endParaRPr>
          </a:p>
        </p:txBody>
      </p:sp>
      <p:graphicFrame>
        <p:nvGraphicFramePr>
          <p:cNvPr id="14" name="Group 6">
            <a:extLst>
              <a:ext uri="{FF2B5EF4-FFF2-40B4-BE49-F238E27FC236}">
                <a16:creationId xmlns:a16="http://schemas.microsoft.com/office/drawing/2014/main" id="{2B954856-FDCF-F71C-9D6E-CE3766E186CA}"/>
              </a:ext>
            </a:extLst>
          </p:cNvPr>
          <p:cNvGraphicFramePr>
            <a:graphicFrameLocks noGrp="1"/>
          </p:cNvGraphicFramePr>
          <p:nvPr/>
        </p:nvGraphicFramePr>
        <p:xfrm>
          <a:off x="3727056" y="2026265"/>
          <a:ext cx="5560782" cy="391300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41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4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2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Year of birth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Full retirement age (FRA)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T="45719" marB="45719" anchor="ctr" horzOverflow="overflow"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T="45719" marB="45719" anchor="ctr" horzOverflow="overflow"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1943 - 1954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1955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 and 2 months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1956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 and 4 months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1957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 and 6 months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1958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 and 8 months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1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1959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66 and 10 months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 pitchFamily="-112" charset="-128"/>
                        </a:rPr>
                        <a:t>1960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 pitchFamily="-112" charset="-128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ＭＳ Ｐゴシック" pitchFamily="-112" charset="-128"/>
                        </a:rPr>
                        <a:t>or Later</a:t>
                      </a: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67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 Box 41">
            <a:extLst>
              <a:ext uri="{FF2B5EF4-FFF2-40B4-BE49-F238E27FC236}">
                <a16:creationId xmlns:a16="http://schemas.microsoft.com/office/drawing/2014/main" id="{CCF3F9FA-2CC9-16CA-696A-16E69D1B566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1630" y="6258760"/>
            <a:ext cx="5415058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94949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Calibri" pitchFamily="34" charset="0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Calibri" pitchFamily="34" charset="0"/>
              <a:buChar char="-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30000"/>
              </a:spcAft>
              <a:buClr>
                <a:schemeClr val="accent1"/>
              </a:buClr>
            </a:pPr>
            <a:r>
              <a:rPr lang="en-US" altLang="en-US" sz="10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Security Administration, 2026 Social Security Changes, Fact Sheet.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8877D-5AF0-FA2E-7687-BC3868371EF7}"/>
              </a:ext>
            </a:extLst>
          </p:cNvPr>
          <p:cNvSpPr txBox="1"/>
          <p:nvPr/>
        </p:nvSpPr>
        <p:spPr>
          <a:xfrm>
            <a:off x="41096" y="657123"/>
            <a:ext cx="1210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 =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Retirement Age  is determined by the 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year you were born.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27C249-E030-2832-2C6E-324608CDF005}"/>
              </a:ext>
            </a:extLst>
          </p:cNvPr>
          <p:cNvSpPr/>
          <p:nvPr/>
        </p:nvSpPr>
        <p:spPr>
          <a:xfrm>
            <a:off x="3280130" y="5300316"/>
            <a:ext cx="2702103" cy="8048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4B4E985E-D52D-9CC3-520C-ED3A9B26D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0218" y="5438184"/>
            <a:ext cx="654200" cy="5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97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4CFB8-B861-099A-22E0-FAC5986C4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3F05C2-81AE-A0D6-54D4-FA3A9CE5CB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2D0465-CF98-DDE5-54A2-B2F4D18D6C0C}"/>
              </a:ext>
            </a:extLst>
          </p:cNvPr>
          <p:cNvSpPr/>
          <p:nvPr/>
        </p:nvSpPr>
        <p:spPr>
          <a:xfrm>
            <a:off x="0" y="-4"/>
            <a:ext cx="4879515" cy="6935059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FE9AF-4C98-3BF6-B03C-51804D6DE8E6}"/>
              </a:ext>
            </a:extLst>
          </p:cNvPr>
          <p:cNvSpPr txBox="1"/>
          <p:nvPr/>
        </p:nvSpPr>
        <p:spPr>
          <a:xfrm>
            <a:off x="563322" y="1886030"/>
            <a:ext cx="455430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If that’s FRA…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what’s PIA?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endParaRPr lang="en-US" sz="4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B5C6C9-C391-1FD8-91EB-989EDD6DDA19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48DC5D-5D1D-BC2C-F0B6-30556F5DC21E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394C4-BB60-0D98-CA6B-BDC169515D22}"/>
              </a:ext>
            </a:extLst>
          </p:cNvPr>
          <p:cNvSpPr txBox="1"/>
          <p:nvPr/>
        </p:nvSpPr>
        <p:spPr>
          <a:xfrm>
            <a:off x="5205967" y="471806"/>
            <a:ext cx="655491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PIA = Primary Insurance Amount,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it’s the dollar amount you get at your Full Retirement Age. It’s 100% of your benefit Amount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2400" dirty="0"/>
          </a:p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It’s Based on your own career earnings record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You must have worked for at least 10 years total and paid FICA Taxes (Federal Insurance Contributions Act) into Social Security.</a:t>
            </a:r>
          </a:p>
          <a:p>
            <a:endParaRPr lang="en-US" sz="2400" dirty="0"/>
          </a:p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 calculate Your PIA, Social Security </a:t>
            </a:r>
            <a:r>
              <a:rPr lang="en-US" sz="2800" b="1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averages your highest 35 years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of earnings, then Indexes for inflation.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832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9230-EB22-C29D-3C18-3C6809F3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F5A0A9-9255-91FB-F336-9DFEA59BC39C}"/>
              </a:ext>
            </a:extLst>
          </p:cNvPr>
          <p:cNvSpPr txBox="1"/>
          <p:nvPr/>
        </p:nvSpPr>
        <p:spPr>
          <a:xfrm>
            <a:off x="-190073" y="325306"/>
            <a:ext cx="72946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Please Fill Out</a:t>
            </a:r>
          </a:p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Evaluation 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6B9A4-500A-BE92-4AF1-C2E25C5014C1}"/>
              </a:ext>
            </a:extLst>
          </p:cNvPr>
          <p:cNvSpPr txBox="1"/>
          <p:nvPr/>
        </p:nvSpPr>
        <p:spPr>
          <a:xfrm>
            <a:off x="-224895" y="2405075"/>
            <a:ext cx="7744441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helps the Church and Us</a:t>
            </a:r>
          </a:p>
          <a:p>
            <a:pPr marL="0" lvl="2"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whether or not you’re </a:t>
            </a:r>
          </a:p>
          <a:p>
            <a:pPr marL="0" lvl="2"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value from the information</a:t>
            </a:r>
          </a:p>
          <a:p>
            <a:pPr marL="0" lvl="2"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presented.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CFC3A-041A-C40C-DE0A-46EEB4CA6B88}"/>
              </a:ext>
            </a:extLst>
          </p:cNvPr>
          <p:cNvSpPr txBox="1"/>
          <p:nvPr/>
        </p:nvSpPr>
        <p:spPr>
          <a:xfrm>
            <a:off x="224894" y="5223509"/>
            <a:ext cx="72946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  <a:cs typeface="Cavolini" panose="020B0502040204020203" pitchFamily="66" charset="0"/>
              </a:rPr>
              <a:t>Thank You!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EFB80E-48F1-0027-5940-711AF154B81B}"/>
              </a:ext>
            </a:extLst>
          </p:cNvPr>
          <p:cNvCxnSpPr>
            <a:cxnSpLocks/>
          </p:cNvCxnSpPr>
          <p:nvPr/>
        </p:nvCxnSpPr>
        <p:spPr>
          <a:xfrm>
            <a:off x="5871680" y="1438616"/>
            <a:ext cx="123289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47E4316-B6C6-6A86-24F5-B7B3F2A14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595" y="325306"/>
            <a:ext cx="4749511" cy="623474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020627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C9533-2358-6CB6-F014-952FB49D9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D737DE-B91A-6F63-7565-B28081CD47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4BF41-120E-E338-D424-CAD26D27F13D}"/>
              </a:ext>
            </a:extLst>
          </p:cNvPr>
          <p:cNvSpPr/>
          <p:nvPr/>
        </p:nvSpPr>
        <p:spPr>
          <a:xfrm>
            <a:off x="0" y="-3"/>
            <a:ext cx="547983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C66D78-D2BF-4186-2717-0366BDF06BDB}"/>
              </a:ext>
            </a:extLst>
          </p:cNvPr>
          <p:cNvSpPr txBox="1"/>
          <p:nvPr/>
        </p:nvSpPr>
        <p:spPr>
          <a:xfrm>
            <a:off x="388519" y="1146215"/>
            <a:ext cx="5082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You can Claim at any Age between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0DAF2-4CDE-51A1-E87A-2BBC14D404F6}"/>
              </a:ext>
            </a:extLst>
          </p:cNvPr>
          <p:cNvSpPr txBox="1"/>
          <p:nvPr/>
        </p:nvSpPr>
        <p:spPr>
          <a:xfrm>
            <a:off x="423508" y="4610442"/>
            <a:ext cx="448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62,63,64,65,66,67,68,69,70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60804-34B3-92DF-F3F8-612883A2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339" y="1022070"/>
            <a:ext cx="349415" cy="6279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B078F5-D7F6-B945-1530-9DEE737BD4FB}"/>
              </a:ext>
            </a:extLst>
          </p:cNvPr>
          <p:cNvSpPr txBox="1"/>
          <p:nvPr/>
        </p:nvSpPr>
        <p:spPr>
          <a:xfrm>
            <a:off x="2426066" y="5833554"/>
            <a:ext cx="7159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</a:rPr>
              <a:t>When is the </a:t>
            </a:r>
            <a:r>
              <a:rPr lang="en-US" sz="4000" b="1" u="sng" dirty="0">
                <a:solidFill>
                  <a:srgbClr val="002060"/>
                </a:solidFill>
                <a:highlight>
                  <a:srgbClr val="FFFF00"/>
                </a:highlight>
              </a:rPr>
              <a:t>Best Age </a:t>
            </a:r>
            <a:r>
              <a:rPr lang="en-US" sz="4000" u="sng" dirty="0">
                <a:solidFill>
                  <a:srgbClr val="002060"/>
                </a:solidFill>
                <a:highlight>
                  <a:srgbClr val="FFFF00"/>
                </a:highlight>
              </a:rPr>
              <a:t>to claim?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</a:rPr>
              <a:t> 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63273-CA40-0AEB-FCC6-AAE30BC8FDB9}"/>
              </a:ext>
            </a:extLst>
          </p:cNvPr>
          <p:cNvSpPr/>
          <p:nvPr/>
        </p:nvSpPr>
        <p:spPr>
          <a:xfrm>
            <a:off x="407494" y="4649595"/>
            <a:ext cx="4483145" cy="5232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1C2DC19E-7963-0739-1BD8-F77CF0385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13D89811-F72E-580C-2BD4-6D550555AF0E}"/>
              </a:ext>
            </a:extLst>
          </p:cNvPr>
          <p:cNvSpPr/>
          <p:nvPr/>
        </p:nvSpPr>
        <p:spPr>
          <a:xfrm>
            <a:off x="425190" y="3280954"/>
            <a:ext cx="484632" cy="11325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A7FC405-842B-8D52-C9EF-B99572AFC19D}"/>
              </a:ext>
            </a:extLst>
          </p:cNvPr>
          <p:cNvSpPr/>
          <p:nvPr/>
        </p:nvSpPr>
        <p:spPr>
          <a:xfrm>
            <a:off x="4319904" y="3280954"/>
            <a:ext cx="484632" cy="11325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014E28D-4E2E-970F-1769-977FE772E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5802663" y="901697"/>
            <a:ext cx="5583665" cy="41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5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84482-07F0-60C6-A5CF-608D7C181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3B3E5B-33A6-9CA6-8FFE-0BF2F95FB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F98DDF-6D34-DF31-E47A-53B334F8FF88}"/>
              </a:ext>
            </a:extLst>
          </p:cNvPr>
          <p:cNvSpPr/>
          <p:nvPr/>
        </p:nvSpPr>
        <p:spPr>
          <a:xfrm>
            <a:off x="0" y="-3"/>
            <a:ext cx="5518138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00673-89A1-9193-E9A0-4A7E8B18AF17}"/>
              </a:ext>
            </a:extLst>
          </p:cNvPr>
          <p:cNvSpPr txBox="1"/>
          <p:nvPr/>
        </p:nvSpPr>
        <p:spPr>
          <a:xfrm>
            <a:off x="237111" y="907708"/>
            <a:ext cx="508221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QUESTION…  </a:t>
            </a: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4800" b="1" dirty="0">
                <a:solidFill>
                  <a:srgbClr val="002060"/>
                </a:solidFill>
              </a:rPr>
              <a:t>Is Age 62 the best Age to Claim?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B1E7C-F039-8585-B4DC-305807154AED}"/>
              </a:ext>
            </a:extLst>
          </p:cNvPr>
          <p:cNvSpPr txBox="1"/>
          <p:nvPr/>
        </p:nvSpPr>
        <p:spPr>
          <a:xfrm>
            <a:off x="423508" y="4610442"/>
            <a:ext cx="448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62,63,64,65,66,67,68,69,70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7E30A24-88E3-DC57-19D4-060E0E0E9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802663" y="901697"/>
            <a:ext cx="5583665" cy="4140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D9893-3CFB-2F51-387B-3E2670BD5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638" y="374798"/>
            <a:ext cx="349415" cy="627934"/>
          </a:xfrm>
          <a:prstGeom prst="rect">
            <a:avLst/>
          </a:prstGeom>
        </p:spPr>
      </p:pic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92A70E04-8BE2-552C-2957-DBB778AA8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F662B47-815D-BB25-E097-AA06AF89643F}"/>
              </a:ext>
            </a:extLst>
          </p:cNvPr>
          <p:cNvSpPr/>
          <p:nvPr/>
        </p:nvSpPr>
        <p:spPr>
          <a:xfrm>
            <a:off x="397616" y="4610442"/>
            <a:ext cx="619526" cy="5149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18E5F-6D53-A876-5B0F-E97BD8F24103}"/>
              </a:ext>
            </a:extLst>
          </p:cNvPr>
          <p:cNvSpPr txBox="1"/>
          <p:nvPr/>
        </p:nvSpPr>
        <p:spPr>
          <a:xfrm>
            <a:off x="397616" y="5714615"/>
            <a:ext cx="1136464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to 35% believe 62 is the best age to claim their benefits. </a:t>
            </a:r>
          </a:p>
          <a:p>
            <a:pPr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the most popular age to apply in the U.S.</a:t>
            </a:r>
          </a:p>
        </p:txBody>
      </p:sp>
    </p:spTree>
    <p:extLst>
      <p:ext uri="{BB962C8B-B14F-4D97-AF65-F5344CB8AC3E}">
        <p14:creationId xmlns:p14="http://schemas.microsoft.com/office/powerpoint/2010/main" val="2196375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4A8A-3C8A-B7B8-93DD-4D8DBB45A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D2D386-F30E-D02E-DCC5-34C017A3A8CA}"/>
              </a:ext>
            </a:extLst>
          </p:cNvPr>
          <p:cNvSpPr/>
          <p:nvPr/>
        </p:nvSpPr>
        <p:spPr>
          <a:xfrm>
            <a:off x="0" y="-3"/>
            <a:ext cx="5974384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9305E-9167-BB31-70DE-1889692723E5}"/>
              </a:ext>
            </a:extLst>
          </p:cNvPr>
          <p:cNvSpPr txBox="1"/>
          <p:nvPr/>
        </p:nvSpPr>
        <p:spPr>
          <a:xfrm>
            <a:off x="188076" y="210374"/>
            <a:ext cx="33199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When to apply… </a:t>
            </a:r>
          </a:p>
          <a:p>
            <a:endParaRPr lang="en-US" sz="4800" b="1" dirty="0">
              <a:solidFill>
                <a:srgbClr val="002060"/>
              </a:solidFill>
            </a:endParaRPr>
          </a:p>
          <a:p>
            <a:r>
              <a:rPr lang="en-US" sz="4800" b="1" dirty="0">
                <a:solidFill>
                  <a:srgbClr val="002060"/>
                </a:solidFill>
              </a:rPr>
              <a:t>Boils down to Personal Choice.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16FA22-C5AB-B2F5-DED1-2B02173C4BDB}"/>
              </a:ext>
            </a:extLst>
          </p:cNvPr>
          <p:cNvSpPr txBox="1"/>
          <p:nvPr/>
        </p:nvSpPr>
        <p:spPr>
          <a:xfrm>
            <a:off x="7654247" y="457969"/>
            <a:ext cx="4643919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You must take 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into Consideration</a:t>
            </a:r>
          </a:p>
          <a:p>
            <a:endParaRPr lang="en-US" sz="1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When you need the money.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Your Life Expectancy.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Employment status.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All Your other income sources.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BB066-4E5F-5622-7D89-AB66C12C3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r="8042" b="3807"/>
          <a:stretch/>
        </p:blipFill>
        <p:spPr>
          <a:xfrm>
            <a:off x="3696117" y="2024957"/>
            <a:ext cx="3691003" cy="3031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E4C7E-EE47-CED6-CA52-C54DC3CF0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410" y="1806403"/>
            <a:ext cx="243230" cy="43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E99905D-B7DC-4426-BE0C-ED6B12B07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7416913"/>
              </p:ext>
            </p:extLst>
          </p:nvPr>
        </p:nvGraphicFramePr>
        <p:xfrm>
          <a:off x="3114502" y="885890"/>
          <a:ext cx="6248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B6710C-6B99-49FE-97AB-4293EB503755}"/>
              </a:ext>
            </a:extLst>
          </p:cNvPr>
          <p:cNvSpPr txBox="1"/>
          <p:nvPr/>
        </p:nvSpPr>
        <p:spPr>
          <a:xfrm>
            <a:off x="2489056" y="1056533"/>
            <a:ext cx="430887" cy="3998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/>
              <a:t>Monthly Benefit Amount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CB10A-6597-4F5B-B0C8-90C25049E74C}"/>
              </a:ext>
            </a:extLst>
          </p:cNvPr>
          <p:cNvSpPr txBox="1"/>
          <p:nvPr/>
        </p:nvSpPr>
        <p:spPr>
          <a:xfrm>
            <a:off x="1960418" y="5572001"/>
            <a:ext cx="8769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1"/>
                </a:solidFill>
              </a:rPr>
              <a:t>This example assumes a benefit of $1,000 per mo. </a:t>
            </a:r>
          </a:p>
          <a:p>
            <a:pPr algn="ctr"/>
            <a:r>
              <a:rPr lang="en-US" sz="2000" b="1" i="1" dirty="0">
                <a:solidFill>
                  <a:schemeClr val="accent1"/>
                </a:solidFill>
              </a:rPr>
              <a:t>(100% of this person's full retirement age benefit at their age 67)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45EB10-AF59-406E-8666-D825E7F5DB60}"/>
              </a:ext>
            </a:extLst>
          </p:cNvPr>
          <p:cNvSpPr/>
          <p:nvPr/>
        </p:nvSpPr>
        <p:spPr>
          <a:xfrm>
            <a:off x="6770670" y="1928261"/>
            <a:ext cx="585628" cy="2664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0A6269FA-5F63-4B1F-998E-FD7DBD899ACC}"/>
              </a:ext>
            </a:extLst>
          </p:cNvPr>
          <p:cNvSpPr/>
          <p:nvPr/>
        </p:nvSpPr>
        <p:spPr>
          <a:xfrm>
            <a:off x="3494282" y="4906637"/>
            <a:ext cx="3319842" cy="653812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at 62 = Lose 30%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BCEC84A-E0DD-4579-9AD9-35682524ED0D}"/>
              </a:ext>
            </a:extLst>
          </p:cNvPr>
          <p:cNvSpPr/>
          <p:nvPr/>
        </p:nvSpPr>
        <p:spPr>
          <a:xfrm>
            <a:off x="7193904" y="4893528"/>
            <a:ext cx="3624784" cy="642261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 8% Per Yr/ Gain 24% at age 70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6F06B-23AD-8E22-3522-99C209EC3DE5}"/>
              </a:ext>
            </a:extLst>
          </p:cNvPr>
          <p:cNvSpPr txBox="1"/>
          <p:nvPr/>
        </p:nvSpPr>
        <p:spPr>
          <a:xfrm>
            <a:off x="0" y="32877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Ages 62-70</a:t>
            </a: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…let's See What Happens at different 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44EA6-B580-C6BD-1DC9-961A402708F4}"/>
              </a:ext>
            </a:extLst>
          </p:cNvPr>
          <p:cNvSpPr txBox="1"/>
          <p:nvPr/>
        </p:nvSpPr>
        <p:spPr>
          <a:xfrm>
            <a:off x="-1" y="626761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 521 Withdraw of Application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(file within 1 year of claim date)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1E8AD2-9694-DA1E-93E2-48054A50A8DA}"/>
              </a:ext>
            </a:extLst>
          </p:cNvPr>
          <p:cNvSpPr/>
          <p:nvPr/>
        </p:nvSpPr>
        <p:spPr>
          <a:xfrm>
            <a:off x="3698697" y="2603871"/>
            <a:ext cx="739740" cy="4518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04EA3C-33F6-50FC-5EC0-7C68A6E4049D}"/>
              </a:ext>
            </a:extLst>
          </p:cNvPr>
          <p:cNvSpPr/>
          <p:nvPr/>
        </p:nvSpPr>
        <p:spPr>
          <a:xfrm>
            <a:off x="8486454" y="1474105"/>
            <a:ext cx="708917" cy="4022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7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E99905D-B7DC-4426-BE0C-ED6B12B07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807659"/>
              </p:ext>
            </p:extLst>
          </p:nvPr>
        </p:nvGraphicFramePr>
        <p:xfrm>
          <a:off x="3114502" y="885890"/>
          <a:ext cx="6248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B6710C-6B99-49FE-97AB-4293EB503755}"/>
              </a:ext>
            </a:extLst>
          </p:cNvPr>
          <p:cNvSpPr txBox="1"/>
          <p:nvPr/>
        </p:nvSpPr>
        <p:spPr>
          <a:xfrm>
            <a:off x="2489056" y="1056533"/>
            <a:ext cx="430887" cy="3998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/>
              <a:t>Monthly Benefit Amount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CB10A-6597-4F5B-B0C8-90C25049E74C}"/>
              </a:ext>
            </a:extLst>
          </p:cNvPr>
          <p:cNvSpPr txBox="1"/>
          <p:nvPr/>
        </p:nvSpPr>
        <p:spPr>
          <a:xfrm>
            <a:off x="2919943" y="5242630"/>
            <a:ext cx="6343602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This example assumes a benefit of $1,000 per mo.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at a full retirement age of 67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43C7791-D64D-430E-B833-98103B910E48}"/>
              </a:ext>
            </a:extLst>
          </p:cNvPr>
          <p:cNvSpPr/>
          <p:nvPr/>
        </p:nvSpPr>
        <p:spPr>
          <a:xfrm>
            <a:off x="8363164" y="1781452"/>
            <a:ext cx="883361" cy="4959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EB2B36-3B7A-48B0-8A3C-BEA4435D89ED}"/>
              </a:ext>
            </a:extLst>
          </p:cNvPr>
          <p:cNvSpPr/>
          <p:nvPr/>
        </p:nvSpPr>
        <p:spPr>
          <a:xfrm>
            <a:off x="3648842" y="2894677"/>
            <a:ext cx="606829" cy="29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A2E98-A1A5-4430-AC7B-308140ACA9EC}"/>
              </a:ext>
            </a:extLst>
          </p:cNvPr>
          <p:cNvSpPr txBox="1"/>
          <p:nvPr/>
        </p:nvSpPr>
        <p:spPr>
          <a:xfrm>
            <a:off x="0" y="15284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You can almost double your Social Security Income  based on when you elect!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7CC52A-4DBC-451A-BA50-44A4E52D9780}"/>
              </a:ext>
            </a:extLst>
          </p:cNvPr>
          <p:cNvSpPr/>
          <p:nvPr/>
        </p:nvSpPr>
        <p:spPr>
          <a:xfrm>
            <a:off x="3743499" y="4580558"/>
            <a:ext cx="698269" cy="369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8F405F-EB0F-4679-B768-70DD9E46EC9F}"/>
              </a:ext>
            </a:extLst>
          </p:cNvPr>
          <p:cNvSpPr/>
          <p:nvPr/>
        </p:nvSpPr>
        <p:spPr>
          <a:xfrm>
            <a:off x="8564881" y="4580557"/>
            <a:ext cx="681644" cy="369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7163F8-364F-48CD-9A1D-32B9281090B9}"/>
              </a:ext>
            </a:extLst>
          </p:cNvPr>
          <p:cNvSpPr/>
          <p:nvPr/>
        </p:nvSpPr>
        <p:spPr>
          <a:xfrm>
            <a:off x="6884341" y="4520515"/>
            <a:ext cx="472611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67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C8621B-7DEF-4DC6-AF97-20CA0DDA315B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091744" y="4889847"/>
            <a:ext cx="815915" cy="3527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AADF95B-2303-4CD8-ADD1-2A6AB5CA625B}"/>
              </a:ext>
            </a:extLst>
          </p:cNvPr>
          <p:cNvSpPr txBox="1"/>
          <p:nvPr/>
        </p:nvSpPr>
        <p:spPr>
          <a:xfrm>
            <a:off x="0" y="5979226"/>
            <a:ext cx="1211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 family decision, because the age you apply affects your survivor's income. 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why, many advisors recommend delaying when appropriate 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CAA3A2-EB8D-6BCE-F209-BDEDFD887D5A}"/>
              </a:ext>
            </a:extLst>
          </p:cNvPr>
          <p:cNvCxnSpPr>
            <a:cxnSpLocks/>
          </p:cNvCxnSpPr>
          <p:nvPr/>
        </p:nvCxnSpPr>
        <p:spPr>
          <a:xfrm flipV="1">
            <a:off x="4255671" y="2277443"/>
            <a:ext cx="4309210" cy="91649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081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BD6BD6-DB56-16C5-BCA7-1BF335D7F1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084" y="2992086"/>
            <a:ext cx="11261092" cy="66675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this make sense so far?</a:t>
            </a:r>
          </a:p>
        </p:txBody>
      </p:sp>
    </p:spTree>
    <p:extLst>
      <p:ext uri="{BB962C8B-B14F-4D97-AF65-F5344CB8AC3E}">
        <p14:creationId xmlns:p14="http://schemas.microsoft.com/office/powerpoint/2010/main" val="2726129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04581-320F-8531-FCA0-6F6DF1458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5CDAE7-A393-1365-8D73-C9A38ADABB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52319"/>
            <a:ext cx="12192000" cy="66675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Today’s Secret #2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0CC9D43-1913-16AE-4463-4FD3329D19EF}"/>
              </a:ext>
            </a:extLst>
          </p:cNvPr>
          <p:cNvSpPr txBox="1">
            <a:spLocks/>
          </p:cNvSpPr>
          <p:nvPr/>
        </p:nvSpPr>
        <p:spPr>
          <a:xfrm>
            <a:off x="0" y="1932135"/>
            <a:ext cx="12192000" cy="666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108816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Retirement Income Cliff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D9FE2D7-7218-B3F5-3B1B-23B669566301}"/>
              </a:ext>
            </a:extLst>
          </p:cNvPr>
          <p:cNvSpPr txBox="1">
            <a:spLocks/>
          </p:cNvSpPr>
          <p:nvPr/>
        </p:nvSpPr>
        <p:spPr>
          <a:xfrm>
            <a:off x="0" y="3317434"/>
            <a:ext cx="12192000" cy="666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108816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People Don’t See This Coming…</a:t>
            </a:r>
          </a:p>
        </p:txBody>
      </p:sp>
    </p:spTree>
    <p:extLst>
      <p:ext uri="{BB962C8B-B14F-4D97-AF65-F5344CB8AC3E}">
        <p14:creationId xmlns:p14="http://schemas.microsoft.com/office/powerpoint/2010/main" val="2057508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774C6-E7BD-2F8D-3D9A-3BD5EEC3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A8FEC6-A0F1-2B72-AF38-E74A05A99AB5}"/>
              </a:ext>
            </a:extLst>
          </p:cNvPr>
          <p:cNvSpPr/>
          <p:nvPr/>
        </p:nvSpPr>
        <p:spPr>
          <a:xfrm>
            <a:off x="-4143" y="0"/>
            <a:ext cx="492016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F1E21-0D7E-3BCB-3F86-20686F6F1EED}"/>
              </a:ext>
            </a:extLst>
          </p:cNvPr>
          <p:cNvSpPr txBox="1"/>
          <p:nvPr/>
        </p:nvSpPr>
        <p:spPr>
          <a:xfrm>
            <a:off x="4470401" y="335845"/>
            <a:ext cx="77216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Two Social Security checks 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ONE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…However expenses do NOT drop by 50%</a:t>
            </a:r>
          </a:p>
          <a:p>
            <a:pPr marL="455071" indent="0" algn="ctr">
              <a:buNone/>
            </a:pP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5071" indent="0" algn="ctr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Result:</a:t>
            </a:r>
          </a:p>
          <a:p>
            <a:pPr marL="455071" indent="0" algn="ctr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potential 30%-50% </a:t>
            </a:r>
          </a:p>
          <a:p>
            <a:pPr marL="455071" indent="0" algn="ctr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Drop Overnight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CEC40E-27A0-0ECE-B030-4D206BCA98A8}"/>
              </a:ext>
            </a:extLst>
          </p:cNvPr>
          <p:cNvSpPr txBox="1"/>
          <p:nvPr/>
        </p:nvSpPr>
        <p:spPr>
          <a:xfrm>
            <a:off x="213081" y="2097312"/>
            <a:ext cx="44857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Passing before Your Spouse can cause an Income Cliff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D4C55-651C-7492-06A4-BFF00FFC30CA}"/>
              </a:ext>
            </a:extLst>
          </p:cNvPr>
          <p:cNvSpPr txBox="1"/>
          <p:nvPr/>
        </p:nvSpPr>
        <p:spPr>
          <a:xfrm>
            <a:off x="4916023" y="4450136"/>
            <a:ext cx="7275977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happens at the worst possible time…When the surviving spouse needs stability the most</a:t>
            </a:r>
          </a:p>
        </p:txBody>
      </p:sp>
    </p:spTree>
    <p:extLst>
      <p:ext uri="{BB962C8B-B14F-4D97-AF65-F5344CB8AC3E}">
        <p14:creationId xmlns:p14="http://schemas.microsoft.com/office/powerpoint/2010/main" val="42419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728EBE6-1699-4366-9495-77E7CDA58A56}"/>
              </a:ext>
            </a:extLst>
          </p:cNvPr>
          <p:cNvGraphicFramePr/>
          <p:nvPr/>
        </p:nvGraphicFramePr>
        <p:xfrm>
          <a:off x="2334491" y="1625505"/>
          <a:ext cx="752301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3D30DB-4533-4D86-AF3A-7153E2B69B1D}"/>
              </a:ext>
            </a:extLst>
          </p:cNvPr>
          <p:cNvSpPr txBox="1"/>
          <p:nvPr/>
        </p:nvSpPr>
        <p:spPr>
          <a:xfrm>
            <a:off x="0" y="1"/>
            <a:ext cx="12192000" cy="15081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“The Survivor Benefit” </a:t>
            </a:r>
            <a:r>
              <a:rPr lang="en-US" sz="2400" dirty="0">
                <a:solidFill>
                  <a:schemeClr val="bg1"/>
                </a:solidFill>
              </a:rPr>
              <a:t>(This is BIG reason why NOT to apply at age 62)</a:t>
            </a:r>
          </a:p>
          <a:p>
            <a:pPr algn="ctr"/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happens if  EITHER one passes on before the other? </a:t>
            </a:r>
          </a:p>
          <a:p>
            <a:pPr algn="ctr"/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Security Creates an Income Cliff!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705DE-90D0-49D8-A5FC-4956BA000932}"/>
              </a:ext>
            </a:extLst>
          </p:cNvPr>
          <p:cNvSpPr/>
          <p:nvPr/>
        </p:nvSpPr>
        <p:spPr>
          <a:xfrm>
            <a:off x="7870772" y="5205312"/>
            <a:ext cx="3636284" cy="735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Her $18,000 income is lost and the</a:t>
            </a:r>
            <a:r>
              <a:rPr lang="en-US" sz="1600" b="1" dirty="0">
                <a:solidFill>
                  <a:schemeClr val="tx1"/>
                </a:solidFill>
              </a:rPr>
              <a:t> Combined $54,000 </a:t>
            </a:r>
            <a:r>
              <a:rPr lang="en-US" sz="1600" b="1" dirty="0">
                <a:solidFill>
                  <a:srgbClr val="FF0000"/>
                </a:solidFill>
              </a:rPr>
              <a:t>Gets Reduced down to </a:t>
            </a:r>
            <a:r>
              <a:rPr lang="en-US" sz="2000" b="1" dirty="0">
                <a:solidFill>
                  <a:schemeClr val="accent1"/>
                </a:solidFill>
              </a:rPr>
              <a:t>$36,000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DE5EB4-0AAD-4F01-BD08-A0C4F8F06FDE}"/>
              </a:ext>
            </a:extLst>
          </p:cNvPr>
          <p:cNvSpPr/>
          <p:nvPr/>
        </p:nvSpPr>
        <p:spPr>
          <a:xfrm>
            <a:off x="6544890" y="5288912"/>
            <a:ext cx="1238594" cy="45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Combined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$54,000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5CE310-9E77-4BD1-AC98-A724553DA7A3}"/>
              </a:ext>
            </a:extLst>
          </p:cNvPr>
          <p:cNvSpPr/>
          <p:nvPr/>
        </p:nvSpPr>
        <p:spPr>
          <a:xfrm>
            <a:off x="3294616" y="5253644"/>
            <a:ext cx="1238594" cy="53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accent1"/>
                </a:solidFill>
              </a:rPr>
              <a:t>His </a:t>
            </a:r>
          </a:p>
          <a:p>
            <a:pPr algn="ctr"/>
            <a:r>
              <a:rPr lang="en-US" sz="1700" b="1" dirty="0">
                <a:solidFill>
                  <a:schemeClr val="accent1"/>
                </a:solidFill>
              </a:rPr>
              <a:t>$36,000 Yr.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7D70CB-0271-419D-9769-5F7F1E5EDEDB}"/>
              </a:ext>
            </a:extLst>
          </p:cNvPr>
          <p:cNvSpPr/>
          <p:nvPr/>
        </p:nvSpPr>
        <p:spPr>
          <a:xfrm>
            <a:off x="4857406" y="5311599"/>
            <a:ext cx="1238594" cy="42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accent2"/>
                </a:solidFill>
              </a:rPr>
              <a:t>Her </a:t>
            </a:r>
          </a:p>
          <a:p>
            <a:pPr algn="ctr"/>
            <a:r>
              <a:rPr lang="en-US" sz="1700" b="1" dirty="0">
                <a:solidFill>
                  <a:schemeClr val="accent2"/>
                </a:solidFill>
              </a:rPr>
              <a:t>$18,000 Yr.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D4D402-4D93-47C5-86F4-33D356A85E86}"/>
              </a:ext>
            </a:extLst>
          </p:cNvPr>
          <p:cNvSpPr/>
          <p:nvPr/>
        </p:nvSpPr>
        <p:spPr>
          <a:xfrm>
            <a:off x="7822968" y="1921457"/>
            <a:ext cx="4043684" cy="1378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Upon the  death of either one the lower $18,000 ck check is gone!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 Sudden drop in income Creating an Income Cliff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2CB5B-4F2D-4633-B066-2ED1E5466059}"/>
              </a:ext>
            </a:extLst>
          </p:cNvPr>
          <p:cNvSpPr/>
          <p:nvPr/>
        </p:nvSpPr>
        <p:spPr>
          <a:xfrm>
            <a:off x="8483247" y="3301469"/>
            <a:ext cx="689957" cy="1857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4D7F0C-AEA7-4889-80C7-0F3E7B65E86B}"/>
              </a:ext>
            </a:extLst>
          </p:cNvPr>
          <p:cNvSpPr/>
          <p:nvPr/>
        </p:nvSpPr>
        <p:spPr>
          <a:xfrm>
            <a:off x="4200698" y="5319684"/>
            <a:ext cx="964277" cy="423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59C8F-7CCE-450A-8350-F9D3E5A8794E}"/>
              </a:ext>
            </a:extLst>
          </p:cNvPr>
          <p:cNvSpPr/>
          <p:nvPr/>
        </p:nvSpPr>
        <p:spPr>
          <a:xfrm>
            <a:off x="5809210" y="5328226"/>
            <a:ext cx="989215" cy="489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4CDA0C-1326-4D2A-9405-87DD1C855181}"/>
              </a:ext>
            </a:extLst>
          </p:cNvPr>
          <p:cNvSpPr txBox="1"/>
          <p:nvPr/>
        </p:nvSpPr>
        <p:spPr>
          <a:xfrm>
            <a:off x="0" y="5980365"/>
            <a:ext cx="12267344" cy="132343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Pay close Attention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I’m going to show you how we can fix this later on in the workshop!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A9D28866-AD2D-451A-B2D4-5FCCE25F657B}"/>
              </a:ext>
            </a:extLst>
          </p:cNvPr>
          <p:cNvCxnSpPr>
            <a:cxnSpLocks/>
          </p:cNvCxnSpPr>
          <p:nvPr/>
        </p:nvCxnSpPr>
        <p:spPr>
          <a:xfrm>
            <a:off x="4982100" y="5798217"/>
            <a:ext cx="2967638" cy="59786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2F7A9056-112D-43B3-9E2B-6555D59D4FFC}"/>
              </a:ext>
            </a:extLst>
          </p:cNvPr>
          <p:cNvSpPr/>
          <p:nvPr/>
        </p:nvSpPr>
        <p:spPr>
          <a:xfrm>
            <a:off x="4919753" y="5192565"/>
            <a:ext cx="1151302" cy="762716"/>
          </a:xfrm>
          <a:prstGeom prst="flowChartSummingJuncti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3A424-9377-E202-EE1F-D0A16DE40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C47377-8D17-D996-4812-24BBD70B3F22}"/>
              </a:ext>
            </a:extLst>
          </p:cNvPr>
          <p:cNvSpPr/>
          <p:nvPr/>
        </p:nvSpPr>
        <p:spPr>
          <a:xfrm>
            <a:off x="0" y="0"/>
            <a:ext cx="492016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F2AA8-A264-87F3-ACAA-A49AC7929050}"/>
              </a:ext>
            </a:extLst>
          </p:cNvPr>
          <p:cNvSpPr txBox="1"/>
          <p:nvPr/>
        </p:nvSpPr>
        <p:spPr>
          <a:xfrm>
            <a:off x="4920165" y="1949442"/>
            <a:ext cx="714169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He or She (the Surviving Spouse) </a:t>
            </a:r>
          </a:p>
          <a:p>
            <a:pPr marL="455071" indent="0" algn="ctr">
              <a:buNone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 a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to half of their income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455071" indent="0" algn="ctr">
              <a:buNone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is left trying to afford their lifestyle.</a:t>
            </a:r>
          </a:p>
          <a:p>
            <a:pPr marL="455071" indent="0" algn="ctr">
              <a:buNone/>
            </a:pPr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5071" indent="0" algn="ctr">
              <a:buNone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They’re now in 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Tax Bracket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455071" indent="0" algn="ctr">
              <a:buNone/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5071" indent="0" algn="ctr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Because the Survivor can no long file a joint tax return, only as a single!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17D72-3CB7-37F8-DB44-8635CB5D5CB4}"/>
              </a:ext>
            </a:extLst>
          </p:cNvPr>
          <p:cNvSpPr txBox="1"/>
          <p:nvPr/>
        </p:nvSpPr>
        <p:spPr>
          <a:xfrm>
            <a:off x="5003515" y="584297"/>
            <a:ext cx="70583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Look at what just happened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D6ED-F975-60CF-9F1E-7A222511BD29}"/>
              </a:ext>
            </a:extLst>
          </p:cNvPr>
          <p:cNvSpPr txBox="1"/>
          <p:nvPr/>
        </p:nvSpPr>
        <p:spPr>
          <a:xfrm>
            <a:off x="379805" y="938240"/>
            <a:ext cx="4160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 one wants to leave their spouse with less income at the worst possible time.</a:t>
            </a:r>
          </a:p>
        </p:txBody>
      </p:sp>
    </p:spTree>
    <p:extLst>
      <p:ext uri="{BB962C8B-B14F-4D97-AF65-F5344CB8AC3E}">
        <p14:creationId xmlns:p14="http://schemas.microsoft.com/office/powerpoint/2010/main" val="351683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088A-FEDE-62D8-AAF2-147EDC41C4D0}"/>
              </a:ext>
            </a:extLst>
          </p:cNvPr>
          <p:cNvCxnSpPr>
            <a:cxnSpLocks/>
          </p:cNvCxnSpPr>
          <p:nvPr/>
        </p:nvCxnSpPr>
        <p:spPr>
          <a:xfrm>
            <a:off x="178508" y="1231464"/>
            <a:ext cx="1670840" cy="0"/>
          </a:xfrm>
          <a:prstGeom prst="line">
            <a:avLst/>
          </a:prstGeom>
          <a:ln w="28575">
            <a:solidFill>
              <a:srgbClr val="27556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125EA50-DA5C-FE25-3FD1-F999A2E995B3}"/>
              </a:ext>
            </a:extLst>
          </p:cNvPr>
          <p:cNvSpPr txBox="1"/>
          <p:nvPr/>
        </p:nvSpPr>
        <p:spPr>
          <a:xfrm>
            <a:off x="1" y="506454"/>
            <a:ext cx="12113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Your Presenter and before we begin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0BEC6C5C-05CE-2B3E-8C68-5579C6A449DA}"/>
              </a:ext>
            </a:extLst>
          </p:cNvPr>
          <p:cNvSpPr/>
          <p:nvPr/>
        </p:nvSpPr>
        <p:spPr>
          <a:xfrm>
            <a:off x="7212457" y="2081925"/>
            <a:ext cx="3913495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ell-phone.png">
            <a:extLst>
              <a:ext uri="{FF2B5EF4-FFF2-40B4-BE49-F238E27FC236}">
                <a16:creationId xmlns:a16="http://schemas.microsoft.com/office/drawing/2014/main" id="{2B3368DF-16C9-735F-6685-F001514BC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86" y="1878249"/>
            <a:ext cx="1214874" cy="121487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235A0014-3E49-55ED-626B-C61F014897C7}"/>
              </a:ext>
            </a:extLst>
          </p:cNvPr>
          <p:cNvSpPr/>
          <p:nvPr/>
        </p:nvSpPr>
        <p:spPr>
          <a:xfrm>
            <a:off x="7100417" y="3457530"/>
            <a:ext cx="4025536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3140D48B-1A7B-44CA-0CA0-787A20C3CEF8}"/>
              </a:ext>
            </a:extLst>
          </p:cNvPr>
          <p:cNvSpPr/>
          <p:nvPr/>
        </p:nvSpPr>
        <p:spPr>
          <a:xfrm>
            <a:off x="7100417" y="4856681"/>
            <a:ext cx="4051590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en.png">
            <a:extLst>
              <a:ext uri="{FF2B5EF4-FFF2-40B4-BE49-F238E27FC236}">
                <a16:creationId xmlns:a16="http://schemas.microsoft.com/office/drawing/2014/main" id="{A63A348D-85A5-0FEA-FE9F-C4FEEC410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835">
            <a:off x="6023289" y="3258064"/>
            <a:ext cx="1005960" cy="10817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87B63B-5239-4CDE-5C89-72C12F33E49E}"/>
              </a:ext>
            </a:extLst>
          </p:cNvPr>
          <p:cNvSpPr txBox="1"/>
          <p:nvPr/>
        </p:nvSpPr>
        <p:spPr>
          <a:xfrm>
            <a:off x="7100417" y="2148133"/>
            <a:ext cx="5383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Please silence your phone.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DE20F-54A8-29E4-A187-67C3D3EBFAD0}"/>
              </a:ext>
            </a:extLst>
          </p:cNvPr>
          <p:cNvSpPr txBox="1"/>
          <p:nvPr/>
        </p:nvSpPr>
        <p:spPr>
          <a:xfrm>
            <a:off x="7212457" y="3629575"/>
            <a:ext cx="4705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Be sure you have a pen.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5CB300-AE1B-40D7-BC94-F56E927FA5D3}"/>
              </a:ext>
            </a:extLst>
          </p:cNvPr>
          <p:cNvSpPr txBox="1"/>
          <p:nvPr/>
        </p:nvSpPr>
        <p:spPr>
          <a:xfrm>
            <a:off x="7313012" y="5017129"/>
            <a:ext cx="460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Workbook &amp; Fact Sheet. 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5C6178-68A1-A4C2-6F29-2C0DD676A228}"/>
              </a:ext>
            </a:extLst>
          </p:cNvPr>
          <p:cNvCxnSpPr>
            <a:cxnSpLocks/>
          </p:cNvCxnSpPr>
          <p:nvPr/>
        </p:nvCxnSpPr>
        <p:spPr>
          <a:xfrm>
            <a:off x="1085613" y="440245"/>
            <a:ext cx="1962387" cy="0"/>
          </a:xfrm>
          <a:prstGeom prst="line">
            <a:avLst/>
          </a:prstGeom>
          <a:ln w="57150">
            <a:solidFill>
              <a:srgbClr val="F5F3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E68817B-1223-EED6-D639-94691FC7A75C}"/>
              </a:ext>
            </a:extLst>
          </p:cNvPr>
          <p:cNvSpPr txBox="1"/>
          <p:nvPr/>
        </p:nvSpPr>
        <p:spPr>
          <a:xfrm>
            <a:off x="1085613" y="5260441"/>
            <a:ext cx="3750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Presenter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John T. Davis CFF</a:t>
            </a: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39E21A6-BD0A-AA66-8CFF-4337F64E0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48" y="1870893"/>
            <a:ext cx="2295139" cy="3281345"/>
          </a:xfrm>
          <a:prstGeom prst="rect">
            <a:avLst/>
          </a:prstGeom>
        </p:spPr>
      </p:pic>
      <p:pic>
        <p:nvPicPr>
          <p:cNvPr id="10" name="Picture 9" descr="A close-up of a document&#10;&#10;AI-generated content may be incorrect.">
            <a:extLst>
              <a:ext uri="{FF2B5EF4-FFF2-40B4-BE49-F238E27FC236}">
                <a16:creationId xmlns:a16="http://schemas.microsoft.com/office/drawing/2014/main" id="{41C51274-84A4-7711-4E1B-F3EFCFDC5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016" y="4741997"/>
            <a:ext cx="1172191" cy="103688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perspectiveContrastingRigh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97165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A68AD-CEAC-76CE-2E71-57FC92B0E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A003ED-5AF7-8CEF-DE13-4965DDF9763F}"/>
              </a:ext>
            </a:extLst>
          </p:cNvPr>
          <p:cNvSpPr/>
          <p:nvPr/>
        </p:nvSpPr>
        <p:spPr>
          <a:xfrm>
            <a:off x="-1" y="0"/>
            <a:ext cx="6195317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71C024-F2D5-1118-7C0A-DB5B9AE95733}"/>
              </a:ext>
            </a:extLst>
          </p:cNvPr>
          <p:cNvSpPr txBox="1"/>
          <p:nvPr/>
        </p:nvSpPr>
        <p:spPr>
          <a:xfrm>
            <a:off x="41095" y="2042531"/>
            <a:ext cx="61131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Married Filing Jointly</a:t>
            </a:r>
          </a:p>
          <a:p>
            <a:pPr marL="455071" indent="0" algn="ctr">
              <a:buNone/>
            </a:pP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5071" indent="0" algn="ctr">
              <a:buNone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up to $400,000</a:t>
            </a:r>
          </a:p>
          <a:p>
            <a:pPr marL="455071" indent="0" algn="ctr">
              <a:buNone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Marginal Rate: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267FB3-8CE1-A569-4C2B-FEDBD749B06C}"/>
              </a:ext>
            </a:extLst>
          </p:cNvPr>
          <p:cNvSpPr txBox="1"/>
          <p:nvPr/>
        </p:nvSpPr>
        <p:spPr>
          <a:xfrm>
            <a:off x="6020655" y="584297"/>
            <a:ext cx="47877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= Higher Tax Rates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1BA6F-7572-D8AA-C34B-94C37FC9212A}"/>
              </a:ext>
            </a:extLst>
          </p:cNvPr>
          <p:cNvSpPr txBox="1"/>
          <p:nvPr/>
        </p:nvSpPr>
        <p:spPr>
          <a:xfrm>
            <a:off x="605836" y="584297"/>
            <a:ext cx="5733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Widows Tax Penalty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B0A7-3224-DF4B-ECFA-C1C2E28048FD}"/>
              </a:ext>
            </a:extLst>
          </p:cNvPr>
          <p:cNvSpPr txBox="1"/>
          <p:nvPr/>
        </p:nvSpPr>
        <p:spPr>
          <a:xfrm>
            <a:off x="5834009" y="2042531"/>
            <a:ext cx="611312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Widow Filing Single</a:t>
            </a:r>
          </a:p>
          <a:p>
            <a:pPr marL="455071" indent="0" algn="ctr">
              <a:buNone/>
            </a:pP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5071" indent="0" algn="ctr">
              <a:buNone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up to $400,000</a:t>
            </a:r>
          </a:p>
          <a:p>
            <a:pPr marL="455071" indent="0" algn="ctr">
              <a:buNone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New Marginal Rate: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A7808-5D19-25CD-11C9-F79FAF69397A}"/>
              </a:ext>
            </a:extLst>
          </p:cNvPr>
          <p:cNvSpPr txBox="1"/>
          <p:nvPr/>
        </p:nvSpPr>
        <p:spPr>
          <a:xfrm>
            <a:off x="41095" y="4978093"/>
            <a:ext cx="12192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Proper Planning this can be either eliminated or minimalized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When we meet, we can discuss your options -</a:t>
            </a:r>
          </a:p>
        </p:txBody>
      </p:sp>
    </p:spTree>
    <p:extLst>
      <p:ext uri="{BB962C8B-B14F-4D97-AF65-F5344CB8AC3E}">
        <p14:creationId xmlns:p14="http://schemas.microsoft.com/office/powerpoint/2010/main" val="145493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5E38A-ACC4-7604-C836-48566A7A0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2CE4E6-ED5A-0E16-0A01-FB7993195E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148" y="1135293"/>
            <a:ext cx="5216155" cy="435281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see how this decision applying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62 affects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spouses’ income?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950D1-DDE4-0333-BE2F-F57E70F60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161" y="575353"/>
            <a:ext cx="6661386" cy="569188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970447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BA95-16D8-EA3D-C842-E3919AE50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192AB1-00F6-B4D2-D598-668FD1F14E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D4A771-80C5-14D7-724C-7FDC09164CB9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2322D5-84DA-882A-B5AA-CD5975CCDC06}"/>
              </a:ext>
            </a:extLst>
          </p:cNvPr>
          <p:cNvCxnSpPr>
            <a:cxnSpLocks/>
          </p:cNvCxnSpPr>
          <p:nvPr/>
        </p:nvCxnSpPr>
        <p:spPr>
          <a:xfrm>
            <a:off x="651881" y="3552422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80C054-D1AA-5BEF-F197-64AE4792A555}"/>
              </a:ext>
            </a:extLst>
          </p:cNvPr>
          <p:cNvSpPr txBox="1"/>
          <p:nvPr/>
        </p:nvSpPr>
        <p:spPr>
          <a:xfrm>
            <a:off x="550715" y="1549525"/>
            <a:ext cx="45543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Find your</a:t>
            </a:r>
          </a:p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 Benefit 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Visit: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ssa.gov/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myaccount</a:t>
            </a:r>
            <a:endParaRPr lang="en-US" sz="32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3EC02-9101-6E80-4A48-DE50A29B711F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810C5-BF76-BD99-731E-2032076AF42D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F88E4-B0B3-6D09-62BA-531750001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428" y="996738"/>
            <a:ext cx="9371047" cy="5052461"/>
          </a:xfrm>
          <a:prstGeom prst="rect">
            <a:avLst/>
          </a:prstGeom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89A56257-9169-A5BA-ECD7-53B617AF4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57" y="1266800"/>
            <a:ext cx="6805965" cy="35715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16DD2C-AAB5-8EA2-CE3A-577733C41D63}"/>
              </a:ext>
            </a:extLst>
          </p:cNvPr>
          <p:cNvSpPr/>
          <p:nvPr/>
        </p:nvSpPr>
        <p:spPr>
          <a:xfrm>
            <a:off x="4775357" y="4714534"/>
            <a:ext cx="6805965" cy="839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4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14C5-39AF-D3A0-6328-156D0C703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BDF9DE-84E1-EA04-9A44-6174837A96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1E395F-DB98-8685-EE37-1EB141BFFB62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A12EC-FF8B-E172-64F8-6DCBA08DF7B8}"/>
              </a:ext>
            </a:extLst>
          </p:cNvPr>
          <p:cNvCxnSpPr>
            <a:cxnSpLocks/>
          </p:cNvCxnSpPr>
          <p:nvPr/>
        </p:nvCxnSpPr>
        <p:spPr>
          <a:xfrm>
            <a:off x="651881" y="3128410"/>
            <a:ext cx="154780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FA3613C-6FB8-05DD-CC42-3F4F63FAFE63}"/>
              </a:ext>
            </a:extLst>
          </p:cNvPr>
          <p:cNvSpPr txBox="1"/>
          <p:nvPr/>
        </p:nvSpPr>
        <p:spPr>
          <a:xfrm>
            <a:off x="499916" y="2258013"/>
            <a:ext cx="4554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 Key Figures</a:t>
            </a:r>
            <a:endParaRPr lang="en-US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169242-D40C-F630-3D39-5E14B3FCEEFF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B254B-DE54-2A6D-DC61-D3D528DB107A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pic>
        <p:nvPicPr>
          <p:cNvPr id="3" name="Content Placeholder 8" descr="SSA_calc_screen.png">
            <a:extLst>
              <a:ext uri="{FF2B5EF4-FFF2-40B4-BE49-F238E27FC236}">
                <a16:creationId xmlns:a16="http://schemas.microsoft.com/office/drawing/2014/main" id="{029E775D-9AF3-EF26-7F23-80324C4B2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r="141"/>
          <a:stretch/>
        </p:blipFill>
        <p:spPr>
          <a:xfrm>
            <a:off x="5116799" y="877714"/>
            <a:ext cx="6630694" cy="5680426"/>
          </a:xfrm>
          <a:prstGeom prst="rect">
            <a:avLst/>
          </a:prstGeom>
        </p:spPr>
      </p:pic>
      <p:sp>
        <p:nvSpPr>
          <p:cNvPr id="13" name="Pentagon 12">
            <a:extLst>
              <a:ext uri="{FF2B5EF4-FFF2-40B4-BE49-F238E27FC236}">
                <a16:creationId xmlns:a16="http://schemas.microsoft.com/office/drawing/2014/main" id="{B4202DEF-7A4C-0FBC-6658-11EF265D0B8D}"/>
              </a:ext>
            </a:extLst>
          </p:cNvPr>
          <p:cNvSpPr/>
          <p:nvPr/>
        </p:nvSpPr>
        <p:spPr>
          <a:xfrm>
            <a:off x="591803" y="3926525"/>
            <a:ext cx="4554309" cy="455401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FBF32BEA-A954-F626-42B6-DF388AAB29D5}"/>
              </a:ext>
            </a:extLst>
          </p:cNvPr>
          <p:cNvSpPr/>
          <p:nvPr/>
        </p:nvSpPr>
        <p:spPr>
          <a:xfrm>
            <a:off x="591803" y="4412592"/>
            <a:ext cx="4554309" cy="455401"/>
          </a:xfrm>
          <a:prstGeom prst="homePlate">
            <a:avLst>
              <a:gd name="adj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AD1E3C84-F323-BBA0-7160-A4136AA0B6AD}"/>
              </a:ext>
            </a:extLst>
          </p:cNvPr>
          <p:cNvSpPr/>
          <p:nvPr/>
        </p:nvSpPr>
        <p:spPr>
          <a:xfrm>
            <a:off x="591804" y="4923062"/>
            <a:ext cx="4554309" cy="455401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92EF8B-BC2D-C658-A54C-C65878797DB8}"/>
              </a:ext>
            </a:extLst>
          </p:cNvPr>
          <p:cNvSpPr txBox="1"/>
          <p:nvPr/>
        </p:nvSpPr>
        <p:spPr>
          <a:xfrm>
            <a:off x="747868" y="4919931"/>
            <a:ext cx="5383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At age 62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D0E0D-96C6-EF9C-BBF5-94981FFA8F8C}"/>
              </a:ext>
            </a:extLst>
          </p:cNvPr>
          <p:cNvSpPr txBox="1"/>
          <p:nvPr/>
        </p:nvSpPr>
        <p:spPr>
          <a:xfrm>
            <a:off x="767755" y="3932463"/>
            <a:ext cx="5383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At FRA = PIA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EB1CD8-02F6-E889-BBB7-5BD83966FFFC}"/>
              </a:ext>
            </a:extLst>
          </p:cNvPr>
          <p:cNvSpPr txBox="1"/>
          <p:nvPr/>
        </p:nvSpPr>
        <p:spPr>
          <a:xfrm>
            <a:off x="767755" y="4409461"/>
            <a:ext cx="5383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At age 70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DFC40-6B20-2863-F34D-959AF7E50C60}"/>
              </a:ext>
            </a:extLst>
          </p:cNvPr>
          <p:cNvSpPr txBox="1"/>
          <p:nvPr/>
        </p:nvSpPr>
        <p:spPr>
          <a:xfrm>
            <a:off x="5146112" y="1880171"/>
            <a:ext cx="2467039" cy="455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BB1BF-2548-82D4-2475-E194025EB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6372F-7181-0B78-30D4-F14AE695AB53}"/>
              </a:ext>
            </a:extLst>
          </p:cNvPr>
          <p:cNvSpPr/>
          <p:nvPr/>
        </p:nvSpPr>
        <p:spPr>
          <a:xfrm>
            <a:off x="0" y="-3"/>
            <a:ext cx="5250094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EA7A5E-FA75-96F4-415D-DA2CAA4DEFA2}"/>
              </a:ext>
            </a:extLst>
          </p:cNvPr>
          <p:cNvSpPr txBox="1"/>
          <p:nvPr/>
        </p:nvSpPr>
        <p:spPr>
          <a:xfrm>
            <a:off x="126797" y="1073716"/>
            <a:ext cx="49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While Most People are asking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F48E38-FFE4-7330-983E-6B67E0C70106}"/>
              </a:ext>
            </a:extLst>
          </p:cNvPr>
          <p:cNvSpPr txBox="1"/>
          <p:nvPr/>
        </p:nvSpPr>
        <p:spPr>
          <a:xfrm>
            <a:off x="4958326" y="958596"/>
            <a:ext cx="71724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Security is just one part of your plan; the better question is….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DB8D9F-F68A-6E2D-145F-E1C25EFC20FF}"/>
              </a:ext>
            </a:extLst>
          </p:cNvPr>
          <p:cNvSpPr txBox="1"/>
          <p:nvPr/>
        </p:nvSpPr>
        <p:spPr>
          <a:xfrm>
            <a:off x="4913591" y="2572673"/>
            <a:ext cx="69419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I coordinate my Social Security with the rest of my retirement income sources?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634457-F6D0-E570-7583-D30A0566AAC4}"/>
              </a:ext>
            </a:extLst>
          </p:cNvPr>
          <p:cNvSpPr txBox="1"/>
          <p:nvPr/>
        </p:nvSpPr>
        <p:spPr>
          <a:xfrm>
            <a:off x="577896" y="3982100"/>
            <a:ext cx="37577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should </a:t>
            </a:r>
          </a:p>
          <a:p>
            <a:pPr marL="455071" indent="0" algn="ctr">
              <a:buNone/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claim?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47853-CC87-241F-BAD6-4F21B27F6A90}"/>
              </a:ext>
            </a:extLst>
          </p:cNvPr>
          <p:cNvSpPr txBox="1"/>
          <p:nvPr/>
        </p:nvSpPr>
        <p:spPr>
          <a:xfrm>
            <a:off x="4920476" y="4715335"/>
            <a:ext cx="69419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how will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my income sources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(not just SSI) protect my Spouse from an Income Cliff?</a:t>
            </a:r>
          </a:p>
        </p:txBody>
      </p:sp>
    </p:spTree>
    <p:extLst>
      <p:ext uri="{BB962C8B-B14F-4D97-AF65-F5344CB8AC3E}">
        <p14:creationId xmlns:p14="http://schemas.microsoft.com/office/powerpoint/2010/main" val="271222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6BBB-14E8-ABF5-589F-758570F77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B1D44A-5A2D-C4AE-D0F7-AAD2081F4FEB}"/>
              </a:ext>
            </a:extLst>
          </p:cNvPr>
          <p:cNvSpPr txBox="1"/>
          <p:nvPr/>
        </p:nvSpPr>
        <p:spPr>
          <a:xfrm>
            <a:off x="0" y="258755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5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this make sense?</a:t>
            </a:r>
          </a:p>
        </p:txBody>
      </p:sp>
    </p:spTree>
    <p:extLst>
      <p:ext uri="{BB962C8B-B14F-4D97-AF65-F5344CB8AC3E}">
        <p14:creationId xmlns:p14="http://schemas.microsoft.com/office/powerpoint/2010/main" val="493642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9E739-D47D-768A-15FC-A7420242E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AF75F-8DBE-B1DD-672B-095EF45FCCD0}"/>
              </a:ext>
            </a:extLst>
          </p:cNvPr>
          <p:cNvSpPr/>
          <p:nvPr/>
        </p:nvSpPr>
        <p:spPr>
          <a:xfrm>
            <a:off x="0" y="-3"/>
            <a:ext cx="5250094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173A6-3926-5921-A90E-305DF832ADDD}"/>
              </a:ext>
            </a:extLst>
          </p:cNvPr>
          <p:cNvSpPr txBox="1"/>
          <p:nvPr/>
        </p:nvSpPr>
        <p:spPr>
          <a:xfrm>
            <a:off x="-150685" y="849596"/>
            <a:ext cx="5250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Today’s</a:t>
            </a:r>
          </a:p>
          <a:p>
            <a:pPr algn="ctr"/>
            <a:r>
              <a:rPr lang="en-US" sz="4800" b="1" dirty="0"/>
              <a:t>Secret #3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C97608-CD3A-5332-CCAF-C457C74EE79F}"/>
              </a:ext>
            </a:extLst>
          </p:cNvPr>
          <p:cNvSpPr txBox="1"/>
          <p:nvPr/>
        </p:nvSpPr>
        <p:spPr>
          <a:xfrm>
            <a:off x="5143928" y="972708"/>
            <a:ext cx="6941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Biggest Risk in Retirement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928EA-A3F6-3B79-E770-E25763163278}"/>
              </a:ext>
            </a:extLst>
          </p:cNvPr>
          <p:cNvSpPr txBox="1"/>
          <p:nvPr/>
        </p:nvSpPr>
        <p:spPr>
          <a:xfrm>
            <a:off x="5294614" y="2539408"/>
            <a:ext cx="6791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Isn't the Market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B4CDD-EBE1-0DFF-B535-B52D9D1ECE6D}"/>
              </a:ext>
            </a:extLst>
          </p:cNvPr>
          <p:cNvSpPr txBox="1"/>
          <p:nvPr/>
        </p:nvSpPr>
        <p:spPr>
          <a:xfrm>
            <a:off x="5294614" y="3429000"/>
            <a:ext cx="67090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</a:t>
            </a:r>
          </a:p>
          <a:p>
            <a:pPr marL="1198021" indent="-742950" algn="ctr">
              <a:buFont typeface="+mj-lt"/>
              <a:buAutoNum type="arabicPeriod"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Inconsistency</a:t>
            </a:r>
          </a:p>
          <a:p>
            <a:pPr marL="455071"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198021" indent="-742950" algn="ctr">
              <a:buFont typeface="+mj-lt"/>
              <a:buAutoNum type="arabicPeriod" startAt="2"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Instability</a:t>
            </a:r>
          </a:p>
        </p:txBody>
      </p:sp>
    </p:spTree>
    <p:extLst>
      <p:ext uri="{BB962C8B-B14F-4D97-AF65-F5344CB8AC3E}">
        <p14:creationId xmlns:p14="http://schemas.microsoft.com/office/powerpoint/2010/main" val="37902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EE2E9-3E80-2322-8700-8A20001FF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B66B51-8938-B5E8-DEEB-87D5434F08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F942AA-DBAA-8A95-0585-E478D830DF01}"/>
              </a:ext>
            </a:extLst>
          </p:cNvPr>
          <p:cNvSpPr/>
          <p:nvPr/>
        </p:nvSpPr>
        <p:spPr>
          <a:xfrm>
            <a:off x="0" y="-3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9B7E0-447A-F4B8-19F2-5C22F8D24279}"/>
              </a:ext>
            </a:extLst>
          </p:cNvPr>
          <p:cNvSpPr txBox="1"/>
          <p:nvPr/>
        </p:nvSpPr>
        <p:spPr>
          <a:xfrm>
            <a:off x="507272" y="1550476"/>
            <a:ext cx="45543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you retire </a:t>
            </a: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– </a:t>
            </a:r>
          </a:p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things will be different. </a:t>
            </a:r>
            <a:endParaRPr lang="en-US" sz="2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B65B9-7BCF-5492-CCAA-62AC4245A004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87DAB-0C1A-09DD-0C96-13472932BF2C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Embrace this Understanding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C0D87-4638-985C-1309-03AD6CF5FA38}"/>
              </a:ext>
            </a:extLst>
          </p:cNvPr>
          <p:cNvSpPr txBox="1"/>
          <p:nvPr/>
        </p:nvSpPr>
        <p:spPr>
          <a:xfrm>
            <a:off x="5468697" y="83712"/>
            <a:ext cx="668362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employer paycheck stops.</a:t>
            </a:r>
          </a:p>
          <a:p>
            <a:pPr>
              <a:lnSpc>
                <a:spcPct val="150000"/>
              </a:lnSpc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move from employer insurance to Medicare.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Claim Social Security.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stop contributing to 401k or the employer retirement plan. 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Start to draw down from investments and now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 Taxes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You move from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ACCUMULATION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Phase 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the DISTRIBUTION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Phase.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8823B-94DF-D161-E636-70E22B1B5B1F}"/>
              </a:ext>
            </a:extLst>
          </p:cNvPr>
          <p:cNvSpPr txBox="1"/>
          <p:nvPr/>
        </p:nvSpPr>
        <p:spPr>
          <a:xfrm>
            <a:off x="507272" y="3136157"/>
            <a:ext cx="45543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Retirement is no longer about growing your money anymore.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(Accumulation)</a:t>
            </a:r>
            <a:b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about making your money last.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(Distribution)</a:t>
            </a:r>
          </a:p>
        </p:txBody>
      </p:sp>
    </p:spTree>
    <p:extLst>
      <p:ext uri="{BB962C8B-B14F-4D97-AF65-F5344CB8AC3E}">
        <p14:creationId xmlns:p14="http://schemas.microsoft.com/office/powerpoint/2010/main" val="420882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B4627-70B4-5BB7-3AD2-D9E64B671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3E9631-6911-9FEB-1137-107F080315DC}"/>
              </a:ext>
            </a:extLst>
          </p:cNvPr>
          <p:cNvSpPr txBox="1"/>
          <p:nvPr/>
        </p:nvSpPr>
        <p:spPr>
          <a:xfrm>
            <a:off x="7143" y="2209089"/>
            <a:ext cx="12184857" cy="185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You are in the Distribution Phase of Life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you no longer have a Paycheck…</a:t>
            </a:r>
          </a:p>
        </p:txBody>
      </p:sp>
    </p:spTree>
    <p:extLst>
      <p:ext uri="{BB962C8B-B14F-4D97-AF65-F5344CB8AC3E}">
        <p14:creationId xmlns:p14="http://schemas.microsoft.com/office/powerpoint/2010/main" val="3024452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F4050-FA36-2764-AA17-7F72305BE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2FFB71-F776-2C91-57D5-8AD0318E9E71}"/>
              </a:ext>
            </a:extLst>
          </p:cNvPr>
          <p:cNvSpPr txBox="1"/>
          <p:nvPr/>
        </p:nvSpPr>
        <p:spPr>
          <a:xfrm>
            <a:off x="0" y="2042210"/>
            <a:ext cx="12184857" cy="277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start taking income from your market invested 401k’s, 403b’s and IRA’s….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Your Money must last as long as you do!</a:t>
            </a:r>
          </a:p>
        </p:txBody>
      </p:sp>
    </p:spTree>
    <p:extLst>
      <p:ext uri="{BB962C8B-B14F-4D97-AF65-F5344CB8AC3E}">
        <p14:creationId xmlns:p14="http://schemas.microsoft.com/office/powerpoint/2010/main" val="2253798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A40EE-43AA-D121-43B2-5A5378047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AB0433-065A-CE01-C6FB-67532CFA8D7A}"/>
              </a:ext>
            </a:extLst>
          </p:cNvPr>
          <p:cNvSpPr/>
          <p:nvPr/>
        </p:nvSpPr>
        <p:spPr>
          <a:xfrm>
            <a:off x="0" y="-3"/>
            <a:ext cx="6174770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906AB-6667-AAF5-430D-07C4F034E388}"/>
              </a:ext>
            </a:extLst>
          </p:cNvPr>
          <p:cNvSpPr txBox="1"/>
          <p:nvPr/>
        </p:nvSpPr>
        <p:spPr>
          <a:xfrm>
            <a:off x="1193545" y="1860693"/>
            <a:ext cx="3966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 United </a:t>
            </a:r>
          </a:p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Wealth Planning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8E5B0-8618-D789-F962-BFBBCE1C3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41" y="4303645"/>
            <a:ext cx="287209" cy="31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0FCA16-029C-C396-9168-016B3889B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41" y="3485311"/>
            <a:ext cx="262265" cy="404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09FAA7-D023-4EA8-F600-ECD43671454C}"/>
              </a:ext>
            </a:extLst>
          </p:cNvPr>
          <p:cNvSpPr txBox="1"/>
          <p:nvPr/>
        </p:nvSpPr>
        <p:spPr>
          <a:xfrm>
            <a:off x="7205385" y="2476246"/>
            <a:ext cx="3489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800" dirty="0">
                <a:solidFill>
                  <a:srgbClr val="002060"/>
                </a:solidFill>
              </a:rPr>
              <a:t>Phone</a:t>
            </a:r>
            <a:r>
              <a:rPr lang="en-US" sz="2800" dirty="0">
                <a:solidFill>
                  <a:schemeClr val="tx1"/>
                </a:solidFill>
              </a:rPr>
              <a:t> 847.592.5405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E331D4-F7BA-E159-822B-563657C96983}"/>
              </a:ext>
            </a:extLst>
          </p:cNvPr>
          <p:cNvSpPr txBox="1"/>
          <p:nvPr/>
        </p:nvSpPr>
        <p:spPr>
          <a:xfrm>
            <a:off x="6861064" y="2967332"/>
            <a:ext cx="4250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www.AmericaPlanning.com</a:t>
            </a:r>
          </a:p>
        </p:txBody>
      </p:sp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E77485EF-F6DF-733B-D773-4784574EE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34" y="217023"/>
            <a:ext cx="5914701" cy="17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11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F666F-D90E-9084-D6B8-2BB32D0EB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A97BF5-C435-7164-10D5-8E9A5A332A77}"/>
              </a:ext>
            </a:extLst>
          </p:cNvPr>
          <p:cNvSpPr txBox="1"/>
          <p:nvPr/>
        </p:nvSpPr>
        <p:spPr>
          <a:xfrm>
            <a:off x="0" y="2042210"/>
            <a:ext cx="12184857" cy="92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you do that?</a:t>
            </a:r>
          </a:p>
        </p:txBody>
      </p:sp>
    </p:spTree>
    <p:extLst>
      <p:ext uri="{BB962C8B-B14F-4D97-AF65-F5344CB8AC3E}">
        <p14:creationId xmlns:p14="http://schemas.microsoft.com/office/powerpoint/2010/main" val="4113595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A6A88-F65A-94C1-B0B0-B46006061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E61377-4FB7-F5F5-48AB-4EB773B2E765}"/>
              </a:ext>
            </a:extLst>
          </p:cNvPr>
          <p:cNvSpPr txBox="1"/>
          <p:nvPr/>
        </p:nvSpPr>
        <p:spPr>
          <a:xfrm>
            <a:off x="7143" y="2962420"/>
            <a:ext cx="12184857" cy="3041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all they need to do is follow the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“4% Rule”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they’ll Never Outlive Their Money!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8DDB09-93B8-E025-F7A2-F21EBEB964BE}"/>
              </a:ext>
            </a:extLst>
          </p:cNvPr>
          <p:cNvSpPr txBox="1"/>
          <p:nvPr/>
        </p:nvSpPr>
        <p:spPr>
          <a:xfrm>
            <a:off x="1828800" y="977203"/>
            <a:ext cx="8280970" cy="185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achieve this Goal,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are led to believe…a new Myth</a:t>
            </a:r>
          </a:p>
        </p:txBody>
      </p:sp>
    </p:spTree>
    <p:extLst>
      <p:ext uri="{BB962C8B-B14F-4D97-AF65-F5344CB8AC3E}">
        <p14:creationId xmlns:p14="http://schemas.microsoft.com/office/powerpoint/2010/main" val="28141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DABDA-F620-2D4F-5727-FCFB2A8B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20143C-9C25-6707-66CB-CC66EA4469E1}"/>
              </a:ext>
            </a:extLst>
          </p:cNvPr>
          <p:cNvSpPr txBox="1"/>
          <p:nvPr/>
        </p:nvSpPr>
        <p:spPr>
          <a:xfrm>
            <a:off x="3188569" y="2327652"/>
            <a:ext cx="5814862" cy="1850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Advice that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Retirees are Given…</a:t>
            </a:r>
          </a:p>
        </p:txBody>
      </p:sp>
    </p:spTree>
    <p:extLst>
      <p:ext uri="{BB962C8B-B14F-4D97-AF65-F5344CB8AC3E}">
        <p14:creationId xmlns:p14="http://schemas.microsoft.com/office/powerpoint/2010/main" val="836089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5209E-E21C-280B-4949-DD56CF69D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0621C4-9D79-B7AC-2AE0-36515D349471}"/>
              </a:ext>
            </a:extLst>
          </p:cNvPr>
          <p:cNvSpPr/>
          <p:nvPr/>
        </p:nvSpPr>
        <p:spPr>
          <a:xfrm>
            <a:off x="0" y="-3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D19111-1937-04F2-0875-87D02509BB7B}"/>
              </a:ext>
            </a:extLst>
          </p:cNvPr>
          <p:cNvSpPr txBox="1"/>
          <p:nvPr/>
        </p:nvSpPr>
        <p:spPr>
          <a:xfrm>
            <a:off x="5621388" y="1115302"/>
            <a:ext cx="6683629" cy="4620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Rule tells you to sell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4% of your invested 401k’s, 403b’s and IRA’s… each year… and use the money as your retirement income.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DB391-B691-9005-076D-6FD18CB972AB}"/>
              </a:ext>
            </a:extLst>
          </p:cNvPr>
          <p:cNvSpPr txBox="1"/>
          <p:nvPr/>
        </p:nvSpPr>
        <p:spPr>
          <a:xfrm>
            <a:off x="400692" y="961189"/>
            <a:ext cx="381171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4800" b="1" dirty="0"/>
              <a:t>You might be asking…</a:t>
            </a:r>
          </a:p>
          <a:p>
            <a:endParaRPr lang="en-US" sz="4800" b="1" dirty="0"/>
          </a:p>
          <a:p>
            <a:r>
              <a:rPr lang="en-US" sz="4800" b="1" dirty="0"/>
              <a:t>What’s the 4% Rule?</a:t>
            </a:r>
          </a:p>
        </p:txBody>
      </p:sp>
    </p:spTree>
    <p:extLst>
      <p:ext uri="{BB962C8B-B14F-4D97-AF65-F5344CB8AC3E}">
        <p14:creationId xmlns:p14="http://schemas.microsoft.com/office/powerpoint/2010/main" val="10933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650EC-2AB8-6077-D689-700E4D936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6277EF3-4B52-50D4-D3C1-91DED6DB4350}"/>
              </a:ext>
            </a:extLst>
          </p:cNvPr>
          <p:cNvSpPr txBox="1"/>
          <p:nvPr/>
        </p:nvSpPr>
        <p:spPr>
          <a:xfrm>
            <a:off x="0" y="1115302"/>
            <a:ext cx="12113231" cy="185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4% Rule was designed for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Accumulation Planning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800525-005E-B0B8-2F5E-DF1F3709B10A}"/>
              </a:ext>
            </a:extLst>
          </p:cNvPr>
          <p:cNvSpPr txBox="1"/>
          <p:nvPr/>
        </p:nvSpPr>
        <p:spPr>
          <a:xfrm>
            <a:off x="0" y="3429000"/>
            <a:ext cx="12113231" cy="92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Retirement Income Planning</a:t>
            </a:r>
          </a:p>
        </p:txBody>
      </p:sp>
    </p:spTree>
    <p:extLst>
      <p:ext uri="{BB962C8B-B14F-4D97-AF65-F5344CB8AC3E}">
        <p14:creationId xmlns:p14="http://schemas.microsoft.com/office/powerpoint/2010/main" val="117608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03172-AF3F-126C-658C-9F591F628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138BFF-C292-623F-3615-666CD3311140}"/>
              </a:ext>
            </a:extLst>
          </p:cNvPr>
          <p:cNvSpPr txBox="1"/>
          <p:nvPr/>
        </p:nvSpPr>
        <p:spPr>
          <a:xfrm>
            <a:off x="7143" y="1618477"/>
            <a:ext cx="121848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Mind if I show you</a:t>
            </a:r>
          </a:p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why…this is NOT as simple </a:t>
            </a:r>
          </a:p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it sounds?</a:t>
            </a:r>
          </a:p>
        </p:txBody>
      </p:sp>
    </p:spTree>
    <p:extLst>
      <p:ext uri="{BB962C8B-B14F-4D97-AF65-F5344CB8AC3E}">
        <p14:creationId xmlns:p14="http://schemas.microsoft.com/office/powerpoint/2010/main" val="29983399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DE939-9A75-CB59-C794-34DEC12DC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5EA348-0C6D-5BA1-BB19-C8CB7D89EA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764173-8A66-E3FA-AD11-CBB376BEA856}"/>
              </a:ext>
            </a:extLst>
          </p:cNvPr>
          <p:cNvSpPr/>
          <p:nvPr/>
        </p:nvSpPr>
        <p:spPr>
          <a:xfrm>
            <a:off x="0" y="-235803"/>
            <a:ext cx="5498612" cy="7093803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DBC6-B2FC-35A0-F6CA-18B91DF006AE}"/>
              </a:ext>
            </a:extLst>
          </p:cNvPr>
          <p:cNvSpPr txBox="1"/>
          <p:nvPr/>
        </p:nvSpPr>
        <p:spPr>
          <a:xfrm>
            <a:off x="1" y="1439328"/>
            <a:ext cx="54986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We all agree, that</a:t>
            </a:r>
          </a:p>
          <a:p>
            <a:r>
              <a:rPr lang="en-US" sz="4000" b="1" dirty="0"/>
              <a:t>You Need Income </a:t>
            </a:r>
          </a:p>
          <a:p>
            <a:r>
              <a:rPr lang="en-US" sz="4000" b="1" dirty="0"/>
              <a:t>from your investments</a:t>
            </a:r>
          </a:p>
          <a:p>
            <a:endParaRPr lang="en-US" sz="4000" b="1" dirty="0"/>
          </a:p>
          <a:p>
            <a:r>
              <a:rPr lang="en-US" sz="4000" b="1" dirty="0"/>
              <a:t>Yet…No one talks about the Sequence </a:t>
            </a:r>
          </a:p>
          <a:p>
            <a:r>
              <a:rPr lang="en-US" sz="4000" b="1" dirty="0"/>
              <a:t>of Market Returns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27E63BF-890B-B894-829C-59A534BF6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49" y="1439328"/>
            <a:ext cx="4957599" cy="4176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0D56B-6704-887C-CAD5-57B14BCB5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370" y="1081024"/>
            <a:ext cx="349415" cy="6279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3A7C8F-D26C-7FCB-AA16-18CDE5112943}"/>
              </a:ext>
            </a:extLst>
          </p:cNvPr>
          <p:cNvSpPr txBox="1"/>
          <p:nvPr/>
        </p:nvSpPr>
        <p:spPr>
          <a:xfrm>
            <a:off x="6241303" y="5883108"/>
            <a:ext cx="5028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 for a </a:t>
            </a:r>
            <a:r>
              <a:rPr lang="en-US" sz="2000" u="sng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Seasoned Financial Advisor </a:t>
            </a:r>
          </a:p>
          <a:p>
            <a:pPr algn="ctr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understands this phase of life.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04A8AA-2BC5-FBC6-E494-A44BC37899EC}"/>
              </a:ext>
            </a:extLst>
          </p:cNvPr>
          <p:cNvSpPr/>
          <p:nvPr/>
        </p:nvSpPr>
        <p:spPr>
          <a:xfrm>
            <a:off x="1" y="97009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62FD5D-BB58-CA39-E77B-149EE85F86AB}"/>
              </a:ext>
            </a:extLst>
          </p:cNvPr>
          <p:cNvSpPr txBox="1"/>
          <p:nvPr/>
        </p:nvSpPr>
        <p:spPr>
          <a:xfrm>
            <a:off x="322847" y="257028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</p:spTree>
    <p:extLst>
      <p:ext uri="{BB962C8B-B14F-4D97-AF65-F5344CB8AC3E}">
        <p14:creationId xmlns:p14="http://schemas.microsoft.com/office/powerpoint/2010/main" val="2592701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68FA6-796D-12A6-1A34-8FD5B73E3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08F08-2D1B-8E0A-2F06-5B24C0D33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938888-2F23-6A57-C989-DA5255CCCDDE}"/>
              </a:ext>
            </a:extLst>
          </p:cNvPr>
          <p:cNvSpPr/>
          <p:nvPr/>
        </p:nvSpPr>
        <p:spPr>
          <a:xfrm>
            <a:off x="-71919" y="0"/>
            <a:ext cx="5637263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CDF08-B20A-7451-E920-B2B5E2B0A137}"/>
              </a:ext>
            </a:extLst>
          </p:cNvPr>
          <p:cNvSpPr txBox="1"/>
          <p:nvPr/>
        </p:nvSpPr>
        <p:spPr>
          <a:xfrm>
            <a:off x="141084" y="1766251"/>
            <a:ext cx="52112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The Sequence of</a:t>
            </a:r>
            <a:br>
              <a:rPr lang="en-US" sz="4000" b="1" dirty="0"/>
            </a:br>
            <a:r>
              <a:rPr lang="en-US" sz="4000" b="1" dirty="0"/>
              <a:t>Market Returns</a:t>
            </a:r>
          </a:p>
          <a:p>
            <a:endParaRPr lang="en-US" sz="4000" b="1" dirty="0"/>
          </a:p>
          <a:p>
            <a:r>
              <a:rPr lang="en-US" sz="3200" b="1" dirty="0"/>
              <a:t>Dictates when the 4% Rule will work for you and when it works Against you.</a:t>
            </a:r>
            <a:endParaRPr lang="en-US" sz="48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5D9E3-5A48-99E2-83FE-A173E11D5339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0481B-A070-A6CA-DBF1-961D00C82991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11B4AA06-A058-4E75-7F46-3F91104B3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96612"/>
            <a:ext cx="5535895" cy="35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3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13D73-F07D-0101-93F3-0C00154A7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3B499B-C3EA-0169-6BFF-733163F4C7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8B6E4B-5364-EC95-8EB2-4FBE387A4B79}"/>
              </a:ext>
            </a:extLst>
          </p:cNvPr>
          <p:cNvSpPr/>
          <p:nvPr/>
        </p:nvSpPr>
        <p:spPr>
          <a:xfrm>
            <a:off x="-71919" y="-471807"/>
            <a:ext cx="5637263" cy="7694539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79ECE-29BE-85D7-5DB6-A1B5A1B887D7}"/>
              </a:ext>
            </a:extLst>
          </p:cNvPr>
          <p:cNvSpPr txBox="1"/>
          <p:nvPr/>
        </p:nvSpPr>
        <p:spPr>
          <a:xfrm>
            <a:off x="232667" y="1503050"/>
            <a:ext cx="5028089" cy="4554517"/>
          </a:xfrm>
          <a:prstGeom prst="rect">
            <a:avLst/>
          </a:prstGeom>
          <a:noFill/>
          <a:ln>
            <a:noFill/>
          </a:ln>
        </p:spPr>
        <p:txBody>
          <a:bodyPr wrap="square" rIns="18288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Sequence of Returns tells you what years 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CAN or CAN NOT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income out of Your 401k, 403b and IRAs invested in the Stock Market.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F360E2-F24B-4753-9666-F7D8785C0E48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A56921-25C5-9535-417D-09B1CCF9B557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EF389A2B-0DA8-0D07-DB9F-B34F743AC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96612"/>
            <a:ext cx="5535895" cy="35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0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D2E868-801A-4557-AAC0-3D04526E1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394"/>
            <a:ext cx="12113231" cy="5258606"/>
          </a:xfrm>
          <a:solidFill>
            <a:schemeClr val="accent6">
              <a:lumMod val="40000"/>
              <a:lumOff val="60000"/>
            </a:schemeClr>
          </a:solidFill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24152D-4054-45BB-B3A1-53D0C84D10FA}"/>
              </a:ext>
            </a:extLst>
          </p:cNvPr>
          <p:cNvCxnSpPr>
            <a:cxnSpLocks/>
          </p:cNvCxnSpPr>
          <p:nvPr/>
        </p:nvCxnSpPr>
        <p:spPr>
          <a:xfrm flipV="1">
            <a:off x="5143526" y="5490354"/>
            <a:ext cx="733245" cy="19067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14EB1B-622C-4A1F-B09B-D06DCAF8C52F}"/>
              </a:ext>
            </a:extLst>
          </p:cNvPr>
          <p:cNvCxnSpPr>
            <a:cxnSpLocks/>
          </p:cNvCxnSpPr>
          <p:nvPr/>
        </p:nvCxnSpPr>
        <p:spPr>
          <a:xfrm flipV="1">
            <a:off x="5993835" y="4476888"/>
            <a:ext cx="769022" cy="102429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FC6380-2593-49A5-AC56-68AB4F009F7C}"/>
              </a:ext>
            </a:extLst>
          </p:cNvPr>
          <p:cNvCxnSpPr>
            <a:cxnSpLocks/>
          </p:cNvCxnSpPr>
          <p:nvPr/>
        </p:nvCxnSpPr>
        <p:spPr>
          <a:xfrm flipV="1">
            <a:off x="7285985" y="4527807"/>
            <a:ext cx="689321" cy="46122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1308F3-56C9-426C-895F-FD6B4EC3836E}"/>
              </a:ext>
            </a:extLst>
          </p:cNvPr>
          <p:cNvCxnSpPr>
            <a:cxnSpLocks/>
          </p:cNvCxnSpPr>
          <p:nvPr/>
        </p:nvCxnSpPr>
        <p:spPr>
          <a:xfrm flipV="1">
            <a:off x="8386788" y="3686653"/>
            <a:ext cx="1066848" cy="13739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A091A0B-CF9A-42D9-937F-B79160AAB7BA}"/>
              </a:ext>
            </a:extLst>
          </p:cNvPr>
          <p:cNvSpPr txBox="1"/>
          <p:nvPr/>
        </p:nvSpPr>
        <p:spPr>
          <a:xfrm>
            <a:off x="0" y="0"/>
            <a:ext cx="12192000" cy="24006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 market is going up, the Sequence of Returns works for you.</a:t>
            </a: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90032-85F5-41D1-A578-E7F5130C4D77}"/>
              </a:ext>
            </a:extLst>
          </p:cNvPr>
          <p:cNvSpPr txBox="1"/>
          <p:nvPr/>
        </p:nvSpPr>
        <p:spPr>
          <a:xfrm>
            <a:off x="220251" y="3885827"/>
            <a:ext cx="52228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If You sell off 4% (4% Rule) and the market Gains 8%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 - The 4% you sold is replaced by the 8% market gain and you are ahead by 4%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$1,000,000 401k =$1,040,000.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79281-4A43-4287-85F1-67C8F50B2E81}"/>
              </a:ext>
            </a:extLst>
          </p:cNvPr>
          <p:cNvSpPr txBox="1"/>
          <p:nvPr/>
        </p:nvSpPr>
        <p:spPr>
          <a:xfrm>
            <a:off x="78769" y="6437746"/>
            <a:ext cx="10185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              </a:t>
            </a:r>
            <a:r>
              <a:rPr lang="en-US" dirty="0"/>
              <a:t>Historical Chart of the S&amp;P 500 reflecting it’s performance from  1960 - 2018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2B46306E-B44E-4E0E-9648-E53F83E824A5}"/>
              </a:ext>
            </a:extLst>
          </p:cNvPr>
          <p:cNvSpPr/>
          <p:nvPr/>
        </p:nvSpPr>
        <p:spPr>
          <a:xfrm>
            <a:off x="859863" y="6526072"/>
            <a:ext cx="711926" cy="22985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DC2A20F-1749-407E-88FD-3F51E8F632CF}"/>
              </a:ext>
            </a:extLst>
          </p:cNvPr>
          <p:cNvSpPr/>
          <p:nvPr/>
        </p:nvSpPr>
        <p:spPr>
          <a:xfrm>
            <a:off x="9453636" y="6533492"/>
            <a:ext cx="946946" cy="2224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39413-B91D-4F61-85DF-42AE8680D9E0}"/>
              </a:ext>
            </a:extLst>
          </p:cNvPr>
          <p:cNvSpPr txBox="1"/>
          <p:nvPr/>
        </p:nvSpPr>
        <p:spPr>
          <a:xfrm>
            <a:off x="5266775" y="5096428"/>
            <a:ext cx="46987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73293-A163-4773-B4A6-032DE8DC2E0B}"/>
              </a:ext>
            </a:extLst>
          </p:cNvPr>
          <p:cNvSpPr txBox="1"/>
          <p:nvPr/>
        </p:nvSpPr>
        <p:spPr>
          <a:xfrm>
            <a:off x="5588918" y="5687246"/>
            <a:ext cx="6450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8%+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03AE96-7A6C-4EAC-BDC2-CBCCDB805D38}"/>
              </a:ext>
            </a:extLst>
          </p:cNvPr>
          <p:cNvSpPr txBox="1"/>
          <p:nvPr/>
        </p:nvSpPr>
        <p:spPr>
          <a:xfrm>
            <a:off x="6405140" y="509770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15%+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90B69-341D-4F44-A928-B35D563EAB0E}"/>
              </a:ext>
            </a:extLst>
          </p:cNvPr>
          <p:cNvSpPr txBox="1"/>
          <p:nvPr/>
        </p:nvSpPr>
        <p:spPr>
          <a:xfrm>
            <a:off x="7389862" y="5060603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15%+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27BF-F446-41D4-822E-BCD7D63A232D}"/>
              </a:ext>
            </a:extLst>
          </p:cNvPr>
          <p:cNvSpPr txBox="1"/>
          <p:nvPr/>
        </p:nvSpPr>
        <p:spPr>
          <a:xfrm>
            <a:off x="8307007" y="4228697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20%+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CD22B0-1E5B-4077-A1BD-EC7F609FEB26}"/>
              </a:ext>
            </a:extLst>
          </p:cNvPr>
          <p:cNvSpPr txBox="1"/>
          <p:nvPr/>
        </p:nvSpPr>
        <p:spPr>
          <a:xfrm>
            <a:off x="2751910" y="3021943"/>
            <a:ext cx="751115" cy="1500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75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895D9D-65CD-4195-895E-ECD55AA38267}"/>
              </a:ext>
            </a:extLst>
          </p:cNvPr>
          <p:cNvSpPr txBox="1"/>
          <p:nvPr/>
        </p:nvSpPr>
        <p:spPr>
          <a:xfrm>
            <a:off x="-27564" y="2411258"/>
            <a:ext cx="609600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If You sell off 4% and the market</a:t>
            </a:r>
          </a:p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Gains 15%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- You replaced the 4%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Sold, and are ahead by 11%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$1,040,000 401k = $1,154,400</a:t>
            </a:r>
          </a:p>
        </p:txBody>
      </p: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7424030-9500-4AC9-A94A-C7CBB470952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42846" y="3687333"/>
            <a:ext cx="1181459" cy="118009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D80954BD-38D5-447A-87CC-B83C7596988D}"/>
              </a:ext>
            </a:extLst>
          </p:cNvPr>
          <p:cNvCxnSpPr>
            <a:cxnSpLocks/>
          </p:cNvCxnSpPr>
          <p:nvPr/>
        </p:nvCxnSpPr>
        <p:spPr>
          <a:xfrm>
            <a:off x="4517366" y="5173536"/>
            <a:ext cx="889322" cy="34126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1D60D60-20DE-4138-B95E-00F6297AAC06}"/>
              </a:ext>
            </a:extLst>
          </p:cNvPr>
          <p:cNvSpPr txBox="1"/>
          <p:nvPr/>
        </p:nvSpPr>
        <p:spPr>
          <a:xfrm>
            <a:off x="5539382" y="2433722"/>
            <a:ext cx="6603082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As long as the Market Goes Up – you’re OK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The Sequence of Returns is working in your favor. </a:t>
            </a:r>
          </a:p>
          <a:p>
            <a:pPr algn="ctr"/>
            <a:r>
              <a:rPr lang="en-US" sz="20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take Income</a:t>
            </a:r>
            <a:r>
              <a:rPr lang="en-US" sz="2000" b="1" u="sng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Replace </a:t>
            </a:r>
            <a:r>
              <a:rPr lang="en-US" sz="20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and Can even Grow Your</a:t>
            </a:r>
            <a:r>
              <a:rPr lang="en-US" sz="2000" b="1" dirty="0">
                <a:solidFill>
                  <a:schemeClr val="accent4"/>
                </a:solidFill>
              </a:rPr>
              <a:t> 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401k, 403b and IRA’s</a:t>
            </a:r>
          </a:p>
        </p:txBody>
      </p:sp>
    </p:spTree>
    <p:extLst>
      <p:ext uri="{BB962C8B-B14F-4D97-AF65-F5344CB8AC3E}">
        <p14:creationId xmlns:p14="http://schemas.microsoft.com/office/powerpoint/2010/main" val="1246256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7" grpId="0"/>
      <p:bldP spid="19" grpId="0"/>
      <p:bldP spid="21" grpId="0"/>
      <p:bldP spid="38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33CFB-DE2E-E3D4-D697-A96E5979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92808F-6C59-EEC3-B837-489D2DC632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6CE87B-9FBF-8782-C063-5C8EAF9A5AB7}"/>
              </a:ext>
            </a:extLst>
          </p:cNvPr>
          <p:cNvSpPr/>
          <p:nvPr/>
        </p:nvSpPr>
        <p:spPr>
          <a:xfrm>
            <a:off x="0" y="-3"/>
            <a:ext cx="4932545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96D968-3174-C25C-D4AB-835475DEF906}"/>
              </a:ext>
            </a:extLst>
          </p:cNvPr>
          <p:cNvCxnSpPr>
            <a:cxnSpLocks/>
          </p:cNvCxnSpPr>
          <p:nvPr/>
        </p:nvCxnSpPr>
        <p:spPr>
          <a:xfrm>
            <a:off x="512856" y="2375298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9CDAD84-D83C-C470-90D0-0965A8F4B0C8}"/>
              </a:ext>
            </a:extLst>
          </p:cNvPr>
          <p:cNvSpPr txBox="1"/>
          <p:nvPr/>
        </p:nvSpPr>
        <p:spPr>
          <a:xfrm>
            <a:off x="378238" y="1413962"/>
            <a:ext cx="455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Non-Profit 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2A68B-36E9-B20C-7F24-3D7D76362493}"/>
              </a:ext>
            </a:extLst>
          </p:cNvPr>
          <p:cNvSpPr txBox="1"/>
          <p:nvPr/>
        </p:nvSpPr>
        <p:spPr>
          <a:xfrm>
            <a:off x="390657" y="2505666"/>
            <a:ext cx="362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Mission is simple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4777F0-B0F0-5995-3509-C48C3E539A07}"/>
              </a:ext>
            </a:extLst>
          </p:cNvPr>
          <p:cNvSpPr txBox="1"/>
          <p:nvPr/>
        </p:nvSpPr>
        <p:spPr>
          <a:xfrm>
            <a:off x="438179" y="5187051"/>
            <a:ext cx="4132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speaking today is… </a:t>
            </a:r>
          </a:p>
          <a:p>
            <a:pPr algn="ctr"/>
            <a:r>
              <a:rPr lang="en-US" sz="24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Way of Paying it Forward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A1357-C22E-648A-4865-CBCAD911A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847" y="3122601"/>
            <a:ext cx="5914701" cy="3363183"/>
          </a:xfrm>
          <a:prstGeom prst="rect">
            <a:avLst/>
          </a:prstGeom>
          <a:noFill/>
        </p:spPr>
      </p:pic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AF280141-201D-0AA1-7510-845203CC7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846" y="951818"/>
            <a:ext cx="5914701" cy="1755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F4216-5703-117D-5085-08CE8ABBA1DB}"/>
              </a:ext>
            </a:extLst>
          </p:cNvPr>
          <p:cNvSpPr txBox="1"/>
          <p:nvPr/>
        </p:nvSpPr>
        <p:spPr>
          <a:xfrm>
            <a:off x="418483" y="3023911"/>
            <a:ext cx="3626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 Promote comprehensive financial literacy through free educational workshops to senior adults </a:t>
            </a:r>
          </a:p>
        </p:txBody>
      </p:sp>
    </p:spTree>
    <p:extLst>
      <p:ext uri="{BB962C8B-B14F-4D97-AF65-F5344CB8AC3E}">
        <p14:creationId xmlns:p14="http://schemas.microsoft.com/office/powerpoint/2010/main" val="1034411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93916-746C-8348-938A-469658BBE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EC58BB-98BA-CE0E-06CC-E3690CD902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8DCE62-C2A6-561C-DF5F-065D522B5E05}"/>
              </a:ext>
            </a:extLst>
          </p:cNvPr>
          <p:cNvSpPr/>
          <p:nvPr/>
        </p:nvSpPr>
        <p:spPr>
          <a:xfrm>
            <a:off x="0" y="0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9E936-050B-3E6B-2C95-1CBA2CB8BD9F}"/>
              </a:ext>
            </a:extLst>
          </p:cNvPr>
          <p:cNvSpPr txBox="1"/>
          <p:nvPr/>
        </p:nvSpPr>
        <p:spPr>
          <a:xfrm>
            <a:off x="284884" y="656472"/>
            <a:ext cx="4797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</a:endParaRPr>
          </a:p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Down Market Years, things are different.</a:t>
            </a:r>
            <a:endParaRPr lang="en-US" sz="48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FCF593-0C5D-0392-72F0-5B94DF6AC28D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08515-94DE-05A1-45EC-184CFD909B8E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2" name="Graphic 1" descr="Downward trend">
            <a:extLst>
              <a:ext uri="{FF2B5EF4-FFF2-40B4-BE49-F238E27FC236}">
                <a16:creationId xmlns:a16="http://schemas.microsoft.com/office/drawing/2014/main" id="{AF2F5991-C136-EC12-2FB2-FAEBFB26B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7102" y="1534813"/>
            <a:ext cx="3516080" cy="3516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64E6D-387E-EFFC-1FA8-B59720309673}"/>
              </a:ext>
            </a:extLst>
          </p:cNvPr>
          <p:cNvSpPr txBox="1"/>
          <p:nvPr/>
        </p:nvSpPr>
        <p:spPr>
          <a:xfrm>
            <a:off x="0" y="4026677"/>
            <a:ext cx="508228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Here, the Sequence of Returns is Working Against You….</a:t>
            </a:r>
          </a:p>
        </p:txBody>
      </p:sp>
    </p:spTree>
    <p:extLst>
      <p:ext uri="{BB962C8B-B14F-4D97-AF65-F5344CB8AC3E}">
        <p14:creationId xmlns:p14="http://schemas.microsoft.com/office/powerpoint/2010/main" val="804584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D2E868-801A-4557-AAC0-3D04526E1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375"/>
            <a:ext cx="12191999" cy="5516625"/>
          </a:xfr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091A0B-CF9A-42D9-937F-B79160AAB7BA}"/>
              </a:ext>
            </a:extLst>
          </p:cNvPr>
          <p:cNvSpPr txBox="1"/>
          <p:nvPr/>
        </p:nvSpPr>
        <p:spPr>
          <a:xfrm>
            <a:off x="-3941" y="-762631"/>
            <a:ext cx="12191999" cy="29700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Money is Locked Up in the Market- and taking income can permanently reduce portfolio longevity</a:t>
            </a: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out Income and the 4% Rule will Deplete Your Wealth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ED9AF98-E2E1-4FD2-84AD-B858B8244DAE}"/>
              </a:ext>
            </a:extLst>
          </p:cNvPr>
          <p:cNvCxnSpPr>
            <a:cxnSpLocks/>
          </p:cNvCxnSpPr>
          <p:nvPr/>
        </p:nvCxnSpPr>
        <p:spPr>
          <a:xfrm>
            <a:off x="7019466" y="4306461"/>
            <a:ext cx="365944" cy="760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40CC43A-4FB0-4AB0-9162-7906BE57FEA1}"/>
              </a:ext>
            </a:extLst>
          </p:cNvPr>
          <p:cNvCxnSpPr>
            <a:cxnSpLocks/>
          </p:cNvCxnSpPr>
          <p:nvPr/>
        </p:nvCxnSpPr>
        <p:spPr>
          <a:xfrm>
            <a:off x="8346081" y="4403234"/>
            <a:ext cx="107522" cy="5941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590032-85F5-41D1-A578-E7F5130C4D77}"/>
              </a:ext>
            </a:extLst>
          </p:cNvPr>
          <p:cNvSpPr txBox="1"/>
          <p:nvPr/>
        </p:nvSpPr>
        <p:spPr>
          <a:xfrm>
            <a:off x="465439" y="4113554"/>
            <a:ext cx="5093110" cy="1673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Between 2000 and 2002</a:t>
            </a:r>
          </a:p>
          <a:p>
            <a:pPr algn="ctr"/>
            <a:r>
              <a:rPr lang="en-US" sz="2400" i="1" dirty="0"/>
              <a:t>the market fell 48%!</a:t>
            </a:r>
          </a:p>
          <a:p>
            <a:pPr algn="ctr"/>
            <a:r>
              <a:rPr lang="en-US" sz="2400" b="1" i="1" dirty="0"/>
              <a:t>If you sold 4% per year and</a:t>
            </a:r>
          </a:p>
          <a:p>
            <a:pPr algn="ctr"/>
            <a:r>
              <a:rPr lang="en-US" sz="2400" b="1" i="1" dirty="0"/>
              <a:t>added in the 48% stock value drop  </a:t>
            </a:r>
          </a:p>
          <a:p>
            <a:pPr algn="ctr"/>
            <a:endParaRPr lang="en-US" sz="675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79281-4A43-4287-85F1-67C8F50B2E81}"/>
              </a:ext>
            </a:extLst>
          </p:cNvPr>
          <p:cNvSpPr txBox="1"/>
          <p:nvPr/>
        </p:nvSpPr>
        <p:spPr>
          <a:xfrm>
            <a:off x="39126" y="6458195"/>
            <a:ext cx="120741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           Historical Chart of the S&amp;P 500 reflecting it’s performance from  1960 - 2018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2B46306E-B44E-4E0E-9648-E53F83E824A5}"/>
              </a:ext>
            </a:extLst>
          </p:cNvPr>
          <p:cNvSpPr/>
          <p:nvPr/>
        </p:nvSpPr>
        <p:spPr>
          <a:xfrm>
            <a:off x="1804169" y="6527936"/>
            <a:ext cx="711926" cy="22985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DC2A20F-1749-407E-88FD-3F51E8F632CF}"/>
              </a:ext>
            </a:extLst>
          </p:cNvPr>
          <p:cNvSpPr/>
          <p:nvPr/>
        </p:nvSpPr>
        <p:spPr>
          <a:xfrm>
            <a:off x="10194084" y="6527936"/>
            <a:ext cx="736815" cy="2298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39413-B91D-4F61-85DF-42AE8680D9E0}"/>
              </a:ext>
            </a:extLst>
          </p:cNvPr>
          <p:cNvSpPr txBox="1"/>
          <p:nvPr/>
        </p:nvSpPr>
        <p:spPr>
          <a:xfrm>
            <a:off x="5348124" y="5216543"/>
            <a:ext cx="46987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03AE96-7A6C-4EAC-BDC2-CBCCDB805D38}"/>
              </a:ext>
            </a:extLst>
          </p:cNvPr>
          <p:cNvSpPr txBox="1"/>
          <p:nvPr/>
        </p:nvSpPr>
        <p:spPr>
          <a:xfrm>
            <a:off x="5901712" y="5232461"/>
            <a:ext cx="24443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You lost 56% of your wealth!</a:t>
            </a:r>
          </a:p>
          <a:p>
            <a:pPr algn="ctr"/>
            <a:r>
              <a:rPr lang="en-US" b="1" dirty="0"/>
              <a:t>(The Money is Gone!)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27BF-F446-41D4-822E-BCD7D63A232D}"/>
              </a:ext>
            </a:extLst>
          </p:cNvPr>
          <p:cNvSpPr txBox="1"/>
          <p:nvPr/>
        </p:nvSpPr>
        <p:spPr>
          <a:xfrm>
            <a:off x="7728573" y="4886078"/>
            <a:ext cx="3733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You lost 63% of </a:t>
            </a:r>
          </a:p>
          <a:p>
            <a:pPr algn="ctr"/>
            <a:r>
              <a:rPr lang="en-US" sz="2400" b="1" dirty="0"/>
              <a:t>your wealth</a:t>
            </a:r>
          </a:p>
          <a:p>
            <a:pPr algn="ctr"/>
            <a:r>
              <a:rPr lang="en-US" b="1" dirty="0"/>
              <a:t>(And the Money is Gone!)</a:t>
            </a:r>
            <a:r>
              <a:rPr lang="en-US" sz="2400" b="1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5327C4-3C12-4265-9A98-DF8CA5FE1372}"/>
              </a:ext>
            </a:extLst>
          </p:cNvPr>
          <p:cNvSpPr txBox="1"/>
          <p:nvPr/>
        </p:nvSpPr>
        <p:spPr>
          <a:xfrm>
            <a:off x="-3941" y="2212458"/>
            <a:ext cx="10319548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i="1" dirty="0"/>
          </a:p>
          <a:p>
            <a:pPr algn="ctr"/>
            <a:r>
              <a:rPr lang="en-US" sz="2400" i="1" dirty="0"/>
              <a:t>It happened again in 2007 and 2008; the market fell 59% in one year!</a:t>
            </a:r>
          </a:p>
          <a:p>
            <a:pPr algn="ctr"/>
            <a:r>
              <a:rPr lang="en-US" sz="2400" b="1" i="1" dirty="0"/>
              <a:t>If you sold 4%... and added in the 59% stock value drop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A229E37E-019A-46C1-9077-C4A56CD9EC30}"/>
              </a:ext>
            </a:extLst>
          </p:cNvPr>
          <p:cNvCxnSpPr>
            <a:cxnSpLocks/>
          </p:cNvCxnSpPr>
          <p:nvPr/>
        </p:nvCxnSpPr>
        <p:spPr>
          <a:xfrm flipV="1">
            <a:off x="4672261" y="4321088"/>
            <a:ext cx="2222705" cy="82146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4434481D-689A-47F8-B53C-C23AF9C6791C}"/>
              </a:ext>
            </a:extLst>
          </p:cNvPr>
          <p:cNvCxnSpPr>
            <a:cxnSpLocks/>
          </p:cNvCxnSpPr>
          <p:nvPr/>
        </p:nvCxnSpPr>
        <p:spPr>
          <a:xfrm>
            <a:off x="6261445" y="3636275"/>
            <a:ext cx="1982374" cy="651728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8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21" grpId="0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76BC8-0E4E-669F-E2D9-20B104D2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E9F65B-0072-50E4-2DF8-5C4BE1322EB3}"/>
              </a:ext>
            </a:extLst>
          </p:cNvPr>
          <p:cNvSpPr txBox="1"/>
          <p:nvPr/>
        </p:nvSpPr>
        <p:spPr>
          <a:xfrm>
            <a:off x="0" y="1330800"/>
            <a:ext cx="121848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4% Rule…assumes</a:t>
            </a:r>
          </a:p>
          <a:p>
            <a:pPr algn="ct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markets, to protect balances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F0EA10-CAF9-F38A-110B-889E887D6DA1}"/>
              </a:ext>
            </a:extLst>
          </p:cNvPr>
          <p:cNvSpPr txBox="1"/>
          <p:nvPr/>
        </p:nvSpPr>
        <p:spPr>
          <a:xfrm>
            <a:off x="2527443" y="4131477"/>
            <a:ext cx="793164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Consistent returns, to create stable income</a:t>
            </a:r>
          </a:p>
        </p:txBody>
      </p:sp>
    </p:spTree>
    <p:extLst>
      <p:ext uri="{BB962C8B-B14F-4D97-AF65-F5344CB8AC3E}">
        <p14:creationId xmlns:p14="http://schemas.microsoft.com/office/powerpoint/2010/main" val="63286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05F95-A511-DF57-ED29-211B79EA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D31068-E0FE-D833-98D5-3C20FB41B4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084" y="1941816"/>
            <a:ext cx="11261092" cy="171702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it help to see how this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applies today and to your own situation?</a:t>
            </a:r>
          </a:p>
        </p:txBody>
      </p:sp>
    </p:spTree>
    <p:extLst>
      <p:ext uri="{BB962C8B-B14F-4D97-AF65-F5344CB8AC3E}">
        <p14:creationId xmlns:p14="http://schemas.microsoft.com/office/powerpoint/2010/main" val="256917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E6845-3675-AD3B-6433-1F418F723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18B58B-0104-D1C0-4172-2C0D242E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D7B8BB-5FEA-E623-3E90-AB6EB2D8B743}"/>
              </a:ext>
            </a:extLst>
          </p:cNvPr>
          <p:cNvSpPr/>
          <p:nvPr/>
        </p:nvSpPr>
        <p:spPr>
          <a:xfrm>
            <a:off x="0" y="-3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4CBEAC-06DB-EF06-6B1C-9B7508C74F89}"/>
              </a:ext>
            </a:extLst>
          </p:cNvPr>
          <p:cNvSpPr txBox="1"/>
          <p:nvPr/>
        </p:nvSpPr>
        <p:spPr>
          <a:xfrm>
            <a:off x="413509" y="4579695"/>
            <a:ext cx="4797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2022 – Not Good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BBBF8-AE26-0567-3FA6-350149AD0151}"/>
              </a:ext>
            </a:extLst>
          </p:cNvPr>
          <p:cNvSpPr txBox="1"/>
          <p:nvPr/>
        </p:nvSpPr>
        <p:spPr>
          <a:xfrm>
            <a:off x="413509" y="3501723"/>
            <a:ext cx="4567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TRUE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Lost Money in 2022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5A8A54-6A27-4D91-1A10-57A2063DC2E9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D177A-8995-8663-DD24-07FF3D586986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3" name="Content Placeholder 7" descr="A person holding his head next to a broken arrow">
            <a:extLst>
              <a:ext uri="{FF2B5EF4-FFF2-40B4-BE49-F238E27FC236}">
                <a16:creationId xmlns:a16="http://schemas.microsoft.com/office/drawing/2014/main" id="{74DF2724-FC82-3B2D-472D-FADF8B26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54" y="1642663"/>
            <a:ext cx="4022725" cy="362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3CDEFC-5760-3EC8-B00D-4E28DDA904A2}"/>
              </a:ext>
            </a:extLst>
          </p:cNvPr>
          <p:cNvSpPr txBox="1"/>
          <p:nvPr/>
        </p:nvSpPr>
        <p:spPr>
          <a:xfrm>
            <a:off x="413509" y="1111886"/>
            <a:ext cx="42432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Myth…It will never happen again, not to me or not when I’m retired</a:t>
            </a:r>
          </a:p>
        </p:txBody>
      </p:sp>
    </p:spTree>
    <p:extLst>
      <p:ext uri="{BB962C8B-B14F-4D97-AF65-F5344CB8AC3E}">
        <p14:creationId xmlns:p14="http://schemas.microsoft.com/office/powerpoint/2010/main" val="31522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5FC22-3D45-0E12-22C0-31C56B04E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9FCA7B-0149-88FB-B84F-E19EF6393D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6A12C2-E044-D98D-8094-652481496F5E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F3464-460D-838C-29D1-E26EF855271B}"/>
              </a:ext>
            </a:extLst>
          </p:cNvPr>
          <p:cNvSpPr txBox="1"/>
          <p:nvPr/>
        </p:nvSpPr>
        <p:spPr>
          <a:xfrm>
            <a:off x="326453" y="1231623"/>
            <a:ext cx="341279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lost 17% or more in 2022</a:t>
            </a:r>
          </a:p>
          <a:p>
            <a:endParaRPr lang="en-US" sz="1050" b="1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not bad if you have long time horizon before needing your money and can wait until the market comes back!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FF93F-7A7D-28CC-D131-A07CF66D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805" y="979689"/>
            <a:ext cx="9371047" cy="50524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4A6290-59F8-F759-4FF2-F861888AEE3A}"/>
              </a:ext>
            </a:extLst>
          </p:cNvPr>
          <p:cNvSpPr/>
          <p:nvPr/>
        </p:nvSpPr>
        <p:spPr>
          <a:xfrm>
            <a:off x="4775357" y="1271500"/>
            <a:ext cx="6805965" cy="428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5F5E3-E664-33F5-704A-A365760D8849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55C253-8A1E-80B2-71F1-EC4294B78BD9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3" name="Content Placeholder 8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FBEFF90E-D968-29CC-59D7-4F6F64B67B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3" b="3"/>
          <a:stretch/>
        </p:blipFill>
        <p:spPr>
          <a:xfrm>
            <a:off x="4790347" y="1527156"/>
            <a:ext cx="6805965" cy="37754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5BE9CA-B566-2122-9FA9-6EEE0B4EC380}"/>
              </a:ext>
            </a:extLst>
          </p:cNvPr>
          <p:cNvSpPr/>
          <p:nvPr/>
        </p:nvSpPr>
        <p:spPr>
          <a:xfrm>
            <a:off x="5322887" y="4076343"/>
            <a:ext cx="2070224" cy="447117"/>
          </a:xfrm>
          <a:prstGeom prst="rect">
            <a:avLst/>
          </a:prstGeom>
          <a:solidFill>
            <a:srgbClr val="FFFF00">
              <a:alpha val="2173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59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0F342-56EF-14EB-5001-0E473C921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D4328F-E5C9-410E-A0F4-E6B32E00CF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F833E7-8B7D-7C52-0AA4-48A27C90F193}"/>
              </a:ext>
            </a:extLst>
          </p:cNvPr>
          <p:cNvSpPr txBox="1"/>
          <p:nvPr/>
        </p:nvSpPr>
        <p:spPr>
          <a:xfrm>
            <a:off x="89043" y="984739"/>
            <a:ext cx="12031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So…What’s the Solution…</a:t>
            </a:r>
          </a:p>
          <a:p>
            <a:pPr algn="ctr"/>
            <a:r>
              <a:rPr lang="en-US" sz="4800" b="1" dirty="0"/>
              <a:t>How do you?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1F97F-352F-A478-D1F7-2AA894FD854D}"/>
              </a:ext>
            </a:extLst>
          </p:cNvPr>
          <p:cNvSpPr txBox="1"/>
          <p:nvPr/>
        </p:nvSpPr>
        <p:spPr>
          <a:xfrm>
            <a:off x="0" y="274319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Avoid the income cliff?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8291C-F4A1-D10A-830F-EF1AE11D5922}"/>
              </a:ext>
            </a:extLst>
          </p:cNvPr>
          <p:cNvSpPr txBox="1"/>
          <p:nvPr/>
        </p:nvSpPr>
        <p:spPr>
          <a:xfrm>
            <a:off x="8562" y="354997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Create predictable income?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A2F6E-D236-4D60-06EA-1F0E90A1C921}"/>
              </a:ext>
            </a:extLst>
          </p:cNvPr>
          <p:cNvSpPr txBox="1"/>
          <p:nvPr/>
        </p:nvSpPr>
        <p:spPr>
          <a:xfrm>
            <a:off x="-71919" y="439721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Coordinate Social Security with your assets?</a:t>
            </a:r>
          </a:p>
        </p:txBody>
      </p:sp>
    </p:spTree>
    <p:extLst>
      <p:ext uri="{BB962C8B-B14F-4D97-AF65-F5344CB8AC3E}">
        <p14:creationId xmlns:p14="http://schemas.microsoft.com/office/powerpoint/2010/main" val="35375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03537-8A6F-54B5-7553-07859D0B0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473011-95CD-882F-E926-2C7F461E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C63FF-1196-27D6-9EDC-87D2CCE59118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4F23E5-C351-57CF-BB69-67265F874CC9}"/>
              </a:ext>
            </a:extLst>
          </p:cNvPr>
          <p:cNvSpPr txBox="1"/>
          <p:nvPr/>
        </p:nvSpPr>
        <p:spPr>
          <a:xfrm>
            <a:off x="112485" y="1376641"/>
            <a:ext cx="4305403" cy="464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Don’t Panic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Proper Planning….You Can create Stability and   </a:t>
            </a:r>
            <a:r>
              <a:rPr lang="en-US" sz="6000" b="1" dirty="0">
                <a:solidFill>
                  <a:schemeClr val="tx1"/>
                </a:solidFill>
                <a:highlight>
                  <a:srgbClr val="FFFF00"/>
                </a:highlight>
              </a:rPr>
              <a:t>Prepare</a:t>
            </a:r>
            <a:r>
              <a:rPr lang="en-US" sz="40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BEAR markets, using the right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764F1A-FC2E-E3CC-8884-6B927941D3D7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96DFA7-E9D9-9418-BF1F-91B9834A53E8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12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B32A1B-F11F-4E3A-F014-9A2979367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86" y="1659504"/>
            <a:ext cx="5318148" cy="35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6F502-B10F-2A5F-667E-5AC65F297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D49AED-E78F-1BB4-D4EC-E65011327F11}"/>
              </a:ext>
            </a:extLst>
          </p:cNvPr>
          <p:cNvSpPr/>
          <p:nvPr/>
        </p:nvSpPr>
        <p:spPr>
          <a:xfrm>
            <a:off x="-61991" y="3565522"/>
            <a:ext cx="12321152" cy="3292474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FFBC5-3AAC-7CC4-D310-42B18CE06750}"/>
              </a:ext>
            </a:extLst>
          </p:cNvPr>
          <p:cNvSpPr txBox="1"/>
          <p:nvPr/>
        </p:nvSpPr>
        <p:spPr>
          <a:xfrm>
            <a:off x="39384" y="1191699"/>
            <a:ext cx="12113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Don’t Put All your eggs in ONE Basket (not just the stock market)  </a:t>
            </a:r>
          </a:p>
          <a:p>
            <a:pPr algn="ctr"/>
            <a:r>
              <a:rPr lang="en-US" sz="2800" b="1" dirty="0">
                <a:highlight>
                  <a:srgbClr val="FFFF00"/>
                </a:highlight>
              </a:rPr>
              <a:t>Diversify Baskets, Not just the Assets in One Basket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A3F775-E34E-B905-0BA2-7556F5A12007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D45D5-C1D6-3A8B-63CD-F3214167F656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2" name="Content Placeholder 7" descr="A basket of eggs&#10;&#10;Description automatically generated with medium confidence">
            <a:extLst>
              <a:ext uri="{FF2B5EF4-FFF2-40B4-BE49-F238E27FC236}">
                <a16:creationId xmlns:a16="http://schemas.microsoft.com/office/drawing/2014/main" id="{61AED3CE-6A1B-0F6D-A4C6-F34ADC26D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87" y="2689019"/>
            <a:ext cx="4938712" cy="3292474"/>
          </a:xfrm>
          <a:prstGeom prst="rect">
            <a:avLst/>
          </a:prstGeom>
        </p:spPr>
      </p:pic>
      <p:pic>
        <p:nvPicPr>
          <p:cNvPr id="3" name="Content Placeholder 9" descr="A person holding an egg over a basket of eggs&#10;&#10;Description automatically generated with low confidence">
            <a:extLst>
              <a:ext uri="{FF2B5EF4-FFF2-40B4-BE49-F238E27FC236}">
                <a16:creationId xmlns:a16="http://schemas.microsoft.com/office/drawing/2014/main" id="{B3ACEE1A-1E5D-BE20-651E-8E77DE170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89019"/>
            <a:ext cx="5189950" cy="3292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BA20E-440A-E511-AC2A-B8612ECF7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828" y="2363729"/>
            <a:ext cx="349415" cy="62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5AA19B-27B2-A2E8-0212-79C2E309D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137" y="2049762"/>
            <a:ext cx="349415" cy="627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CAAC4-22D0-E5AF-3487-6BFF29674EE7}"/>
              </a:ext>
            </a:extLst>
          </p:cNvPr>
          <p:cNvSpPr txBox="1"/>
          <p:nvPr/>
        </p:nvSpPr>
        <p:spPr>
          <a:xfrm>
            <a:off x="5496674" y="194807"/>
            <a:ext cx="256854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2834787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66DCA-A6DB-C31A-7472-FB529EF95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B1FEE2-006B-9041-1F75-834DDA617D98}"/>
              </a:ext>
            </a:extLst>
          </p:cNvPr>
          <p:cNvSpPr/>
          <p:nvPr/>
        </p:nvSpPr>
        <p:spPr>
          <a:xfrm>
            <a:off x="-61991" y="3565522"/>
            <a:ext cx="12321152" cy="3292474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E147D-1C7F-93DC-07CA-4E18B839D434}"/>
              </a:ext>
            </a:extLst>
          </p:cNvPr>
          <p:cNvSpPr txBox="1"/>
          <p:nvPr/>
        </p:nvSpPr>
        <p:spPr>
          <a:xfrm>
            <a:off x="-61991" y="461438"/>
            <a:ext cx="12253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/>
            </a:b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Diversify Investment Baskets  </a:t>
            </a:r>
          </a:p>
          <a:p>
            <a:pPr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Reallocate Assets to different Money Baskets to Create Stability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647689-A5BD-EDBE-E230-B332FE3F01CD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920E3-C82A-1063-71FB-168C7D4DD699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193ADCE1-F217-5657-2FBD-37EEAF6E90B6}"/>
              </a:ext>
            </a:extLst>
          </p:cNvPr>
          <p:cNvGraphicFramePr>
            <a:graphicFrameLocks/>
          </p:cNvGraphicFramePr>
          <p:nvPr/>
        </p:nvGraphicFramePr>
        <p:xfrm>
          <a:off x="601851" y="2525871"/>
          <a:ext cx="11228832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7046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Protection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Basket</a:t>
                      </a:r>
                    </a:p>
                  </a:txBody>
                  <a:tcPr>
                    <a:solidFill>
                      <a:srgbClr val="DDD9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Growth</a:t>
                      </a:r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Basket</a:t>
                      </a:r>
                    </a:p>
                  </a:txBody>
                  <a:tcPr>
                    <a:solidFill>
                      <a:srgbClr val="B2AD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Income</a:t>
                      </a:r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Basket </a:t>
                      </a:r>
                    </a:p>
                  </a:txBody>
                  <a:tcPr>
                    <a:solidFill>
                      <a:srgbClr val="8E89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TAX </a:t>
                      </a:r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Advantaged</a:t>
                      </a:r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Basket</a:t>
                      </a:r>
                    </a:p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48A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2008">
                <a:tc>
                  <a:txBody>
                    <a:bodyPr/>
                    <a:lstStyle/>
                    <a:p>
                      <a:pPr algn="ctr"/>
                      <a:endParaRPr lang="en-US" sz="24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CD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MYGA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Index Annuity 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Buffer ETF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27556C">
                        <a:alpha val="203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Stocks</a:t>
                      </a:r>
                    </a:p>
                    <a:p>
                      <a:pPr algn="ctr"/>
                      <a:r>
                        <a:rPr lang="en-US" sz="2400" b="1" dirty="0"/>
                        <a:t>Growth ETF</a:t>
                      </a:r>
                    </a:p>
                    <a:p>
                      <a:pPr algn="ctr"/>
                      <a:r>
                        <a:rPr lang="en-US" sz="2400" b="1" dirty="0"/>
                        <a:t>Index Funds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>
                    <a:solidFill>
                      <a:srgbClr val="27556C">
                        <a:alpha val="203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Dividends</a:t>
                      </a:r>
                      <a:r>
                        <a:rPr lang="en-US" sz="2400" b="1" baseline="0" dirty="0"/>
                        <a:t> / Interest</a:t>
                      </a:r>
                    </a:p>
                    <a:p>
                      <a:pPr algn="ctr"/>
                      <a:r>
                        <a:rPr lang="en-US" sz="2400" b="1" baseline="0" dirty="0"/>
                        <a:t>Income Note</a:t>
                      </a:r>
                    </a:p>
                    <a:p>
                      <a:pPr algn="ctr"/>
                      <a:r>
                        <a:rPr lang="en-US" sz="2400" b="1" baseline="0" dirty="0"/>
                        <a:t>Income Annuity</a:t>
                      </a:r>
                      <a:endParaRPr lang="en-US" sz="2400" b="1" dirty="0"/>
                    </a:p>
                  </a:txBody>
                  <a:tcPr>
                    <a:solidFill>
                      <a:srgbClr val="27556C">
                        <a:alpha val="203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Life Insurance</a:t>
                      </a:r>
                      <a:r>
                        <a:rPr lang="en-US" sz="2400" b="1" baseline="0" dirty="0"/>
                        <a:t> </a:t>
                      </a:r>
                    </a:p>
                    <a:p>
                      <a:pPr algn="ctr"/>
                      <a:r>
                        <a:rPr lang="en-US" sz="2400" b="1" baseline="0" dirty="0"/>
                        <a:t>Roth IRA</a:t>
                      </a:r>
                    </a:p>
                    <a:p>
                      <a:pPr algn="ctr"/>
                      <a:r>
                        <a:rPr lang="en-US" sz="2400" b="1" baseline="0" dirty="0"/>
                        <a:t>Trust</a:t>
                      </a:r>
                      <a:endParaRPr lang="en-US" sz="2400" b="1" dirty="0"/>
                    </a:p>
                  </a:txBody>
                  <a:tcPr>
                    <a:solidFill>
                      <a:srgbClr val="27556C">
                        <a:alpha val="2038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459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B8DD6-713D-FF59-6301-D7E13CEF6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756357A-AA59-7133-55D9-CC00E591C4C7}"/>
              </a:ext>
            </a:extLst>
          </p:cNvPr>
          <p:cNvSpPr/>
          <p:nvPr/>
        </p:nvSpPr>
        <p:spPr>
          <a:xfrm>
            <a:off x="198" y="-82193"/>
            <a:ext cx="5940120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0AEBCD-5C2D-62C8-2CC7-55ABC1905B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59E15D-B077-B4D5-5F0D-BDF67EDD274B}"/>
              </a:ext>
            </a:extLst>
          </p:cNvPr>
          <p:cNvSpPr txBox="1"/>
          <p:nvPr/>
        </p:nvSpPr>
        <p:spPr>
          <a:xfrm>
            <a:off x="65776" y="2508711"/>
            <a:ext cx="5808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Today is purely </a:t>
            </a:r>
            <a:r>
              <a:rPr lang="en-US" sz="3600" b="1" dirty="0">
                <a:solidFill>
                  <a:srgbClr val="002060"/>
                </a:solidFill>
              </a:rPr>
              <a:t>Educational</a:t>
            </a:r>
          </a:p>
        </p:txBody>
      </p:sp>
      <p:pic>
        <p:nvPicPr>
          <p:cNvPr id="7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4C3E880F-B56F-BA63-4A20-3A489AD95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71063" y="1742693"/>
            <a:ext cx="2824698" cy="2824698"/>
          </a:xfrm>
          <a:prstGeom prst="ellipse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3E266A-935D-A0DA-CDD0-963E8FBE1912}"/>
              </a:ext>
            </a:extLst>
          </p:cNvPr>
          <p:cNvCxnSpPr>
            <a:cxnSpLocks/>
          </p:cNvCxnSpPr>
          <p:nvPr/>
        </p:nvCxnSpPr>
        <p:spPr>
          <a:xfrm>
            <a:off x="221169" y="3329703"/>
            <a:ext cx="740989" cy="0"/>
          </a:xfrm>
          <a:prstGeom prst="line">
            <a:avLst/>
          </a:prstGeom>
          <a:ln w="28575">
            <a:solidFill>
              <a:srgbClr val="27556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62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financial report&#10;&#10;AI-generated content may be incorrect.">
            <a:extLst>
              <a:ext uri="{FF2B5EF4-FFF2-40B4-BE49-F238E27FC236}">
                <a16:creationId xmlns:a16="http://schemas.microsoft.com/office/drawing/2014/main" id="{1FC39DF1-D635-341E-F3BC-A78E50AD9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33532"/>
            <a:ext cx="4222678" cy="4960456"/>
          </a:xfrm>
        </p:spPr>
      </p:pic>
      <p:pic>
        <p:nvPicPr>
          <p:cNvPr id="7" name="Picture 6" descr="A close-up of several logos&#10;&#10;AI-generated content may be incorrect.">
            <a:extLst>
              <a:ext uri="{FF2B5EF4-FFF2-40B4-BE49-F238E27FC236}">
                <a16:creationId xmlns:a16="http://schemas.microsoft.com/office/drawing/2014/main" id="{8EE7237B-3369-4F36-D38F-E0D1BAE8F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678" y="1078785"/>
            <a:ext cx="8969339" cy="4869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0CB245-1C08-7072-C2C9-20FDC61CFF5B}"/>
              </a:ext>
            </a:extLst>
          </p:cNvPr>
          <p:cNvSpPr txBox="1"/>
          <p:nvPr/>
        </p:nvSpPr>
        <p:spPr>
          <a:xfrm>
            <a:off x="0" y="318499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Consider a No Charge - Portfolio “MRI” / We’ll Review Your Investments</a:t>
            </a:r>
          </a:p>
        </p:txBody>
      </p:sp>
    </p:spTree>
    <p:extLst>
      <p:ext uri="{BB962C8B-B14F-4D97-AF65-F5344CB8AC3E}">
        <p14:creationId xmlns:p14="http://schemas.microsoft.com/office/powerpoint/2010/main" val="3443029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D5B7B-0445-715B-D6B6-2F73A6BEA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C00D0E-3588-BE19-ED42-488C2029CA5F}"/>
              </a:ext>
            </a:extLst>
          </p:cNvPr>
          <p:cNvSpPr txBox="1"/>
          <p:nvPr/>
        </p:nvSpPr>
        <p:spPr>
          <a:xfrm>
            <a:off x="0" y="1705631"/>
            <a:ext cx="121848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Security…is one of the strongest income sources you’ll ever have in retirement…and </a:t>
            </a:r>
          </a:p>
          <a:p>
            <a:pPr algn="ctr"/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most households it replaces only about </a:t>
            </a:r>
          </a:p>
          <a:p>
            <a:pPr algn="ctr"/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to 40% of income</a:t>
            </a:r>
          </a:p>
        </p:txBody>
      </p:sp>
    </p:spTree>
    <p:extLst>
      <p:ext uri="{BB962C8B-B14F-4D97-AF65-F5344CB8AC3E}">
        <p14:creationId xmlns:p14="http://schemas.microsoft.com/office/powerpoint/2010/main" val="37879437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C578C-4A24-F3E6-4A1A-8E99B8B90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C43324-CBF3-1572-B886-EE9C2E58B9A5}"/>
              </a:ext>
            </a:extLst>
          </p:cNvPr>
          <p:cNvSpPr txBox="1"/>
          <p:nvPr/>
        </p:nvSpPr>
        <p:spPr>
          <a:xfrm>
            <a:off x="161255" y="2330642"/>
            <a:ext cx="121848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real challenge is filling the gap so that you can afford your lifestyle and </a:t>
            </a:r>
          </a:p>
          <a:p>
            <a:pPr algn="ctr"/>
            <a:endParaRPr lang="en-US" sz="4000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turning the rest of your savings into income </a:t>
            </a:r>
          </a:p>
          <a:p>
            <a:pPr algn="ctr"/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lasts as long as you do.</a:t>
            </a:r>
          </a:p>
        </p:txBody>
      </p:sp>
    </p:spTree>
    <p:extLst>
      <p:ext uri="{BB962C8B-B14F-4D97-AF65-F5344CB8AC3E}">
        <p14:creationId xmlns:p14="http://schemas.microsoft.com/office/powerpoint/2010/main" val="6574830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DB2B-1B83-E2C9-7F3C-418BBAF89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3B338B-99EB-FE49-F3F0-86AA01ADF867}"/>
              </a:ext>
            </a:extLst>
          </p:cNvPr>
          <p:cNvSpPr txBox="1"/>
          <p:nvPr/>
        </p:nvSpPr>
        <p:spPr>
          <a:xfrm>
            <a:off x="0" y="2157694"/>
            <a:ext cx="121848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there were a way to create income</a:t>
            </a:r>
          </a:p>
          <a:p>
            <a:pPr algn="ctr"/>
            <a:r>
              <a:rPr lang="en-US" sz="4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like Social Security…</a:t>
            </a:r>
            <a:br>
              <a:rPr lang="en-US" sz="4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your retirement savings and</a:t>
            </a:r>
          </a:p>
          <a:p>
            <a:pPr algn="ctr"/>
            <a:r>
              <a:rPr lang="en-US" sz="4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Outlive it?</a:t>
            </a:r>
          </a:p>
        </p:txBody>
      </p:sp>
    </p:spTree>
    <p:extLst>
      <p:ext uri="{BB962C8B-B14F-4D97-AF65-F5344CB8AC3E}">
        <p14:creationId xmlns:p14="http://schemas.microsoft.com/office/powerpoint/2010/main" val="24474981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1C56A-442E-3DE5-030C-62243066A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543EA9-733E-E014-CDBD-E703893EF5DF}"/>
              </a:ext>
            </a:extLst>
          </p:cNvPr>
          <p:cNvSpPr txBox="1"/>
          <p:nvPr/>
        </p:nvSpPr>
        <p:spPr>
          <a:xfrm>
            <a:off x="0" y="2157694"/>
            <a:ext cx="121848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it be helpful to see what this looks like </a:t>
            </a:r>
          </a:p>
          <a:p>
            <a:pPr algn="ctr"/>
            <a:r>
              <a:rPr lang="en-US" sz="4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real situation?</a:t>
            </a:r>
          </a:p>
        </p:txBody>
      </p:sp>
    </p:spTree>
    <p:extLst>
      <p:ext uri="{BB962C8B-B14F-4D97-AF65-F5344CB8AC3E}">
        <p14:creationId xmlns:p14="http://schemas.microsoft.com/office/powerpoint/2010/main" val="36455525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CF96C-A422-0636-1363-C7976DCD4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ED410E-D463-A7B1-E287-3DC4477A84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4B695F-C954-60DD-A59A-CF33BBA54490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E6FBC-ADBF-9DFB-FE8F-B1E79387BABC}"/>
              </a:ext>
            </a:extLst>
          </p:cNvPr>
          <p:cNvSpPr txBox="1"/>
          <p:nvPr/>
        </p:nvSpPr>
        <p:spPr>
          <a:xfrm>
            <a:off x="369701" y="471806"/>
            <a:ext cx="3705472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Case Study - Bob</a:t>
            </a:r>
          </a:p>
          <a:p>
            <a:endParaRPr lang="en-US" sz="9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Let me show you an example based on a real planning scenario </a:t>
            </a:r>
          </a:p>
          <a:p>
            <a:endParaRPr lang="en-US" sz="32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Bob Lost 17% 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2022 using the typical 401k allocation that most people have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E2311B-D269-B5DD-7CEA-F10889BEB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815" y="1099740"/>
            <a:ext cx="9371047" cy="50524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F35442-B7F9-4AB5-A1EA-2C995C50BC59}"/>
              </a:ext>
            </a:extLst>
          </p:cNvPr>
          <p:cNvSpPr/>
          <p:nvPr/>
        </p:nvSpPr>
        <p:spPr>
          <a:xfrm>
            <a:off x="4775357" y="1271500"/>
            <a:ext cx="6805965" cy="438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3FB88-DF8A-1104-DB9C-C1722A75CF2A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342B2-50A6-4A86-4B32-65EFDEDEF667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3" name="Content Placeholder 8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C39CD01F-A44A-7A31-B605-9850C75CD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3" b="3"/>
          <a:stretch/>
        </p:blipFill>
        <p:spPr>
          <a:xfrm>
            <a:off x="4775357" y="1541253"/>
            <a:ext cx="6780465" cy="37754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AB9BB1-9657-CA59-71BB-57A30E0210E0}"/>
              </a:ext>
            </a:extLst>
          </p:cNvPr>
          <p:cNvSpPr/>
          <p:nvPr/>
        </p:nvSpPr>
        <p:spPr>
          <a:xfrm>
            <a:off x="5322887" y="4076343"/>
            <a:ext cx="2070224" cy="447117"/>
          </a:xfrm>
          <a:prstGeom prst="rect">
            <a:avLst/>
          </a:prstGeom>
          <a:solidFill>
            <a:srgbClr val="FFFF00">
              <a:alpha val="2173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4BB3A6-55C8-73BF-FF44-BC98F00F799C}"/>
              </a:ext>
            </a:extLst>
          </p:cNvPr>
          <p:cNvSpPr/>
          <p:nvPr/>
        </p:nvSpPr>
        <p:spPr>
          <a:xfrm>
            <a:off x="7767146" y="2711669"/>
            <a:ext cx="1303282" cy="12297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ED5BCF-528F-3F77-4407-4C181136EA8E}"/>
              </a:ext>
            </a:extLst>
          </p:cNvPr>
          <p:cNvSpPr/>
          <p:nvPr/>
        </p:nvSpPr>
        <p:spPr>
          <a:xfrm>
            <a:off x="9259614" y="3047999"/>
            <a:ext cx="1366345" cy="1303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7069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0A0F3-0961-FA25-9C2B-65E21937D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5EC1E5-A520-C708-EB92-73F327A8D6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D75092-A3CD-B160-D9F3-AEC99C747C39}"/>
              </a:ext>
            </a:extLst>
          </p:cNvPr>
          <p:cNvSpPr/>
          <p:nvPr/>
        </p:nvSpPr>
        <p:spPr>
          <a:xfrm>
            <a:off x="-13336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153B64-173E-1CC2-A5D2-0B805352DCD7}"/>
              </a:ext>
            </a:extLst>
          </p:cNvPr>
          <p:cNvSpPr txBox="1"/>
          <p:nvPr/>
        </p:nvSpPr>
        <p:spPr>
          <a:xfrm>
            <a:off x="-133361" y="2206566"/>
            <a:ext cx="4650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Who advised changing </a:t>
            </a:r>
            <a:r>
              <a:rPr lang="en-US" sz="28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his allocations within his 401k. </a:t>
            </a:r>
          </a:p>
          <a:p>
            <a:pPr algn="ctr"/>
            <a:r>
              <a:rPr lang="en-US" sz="28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KEY: (Not his Baskets)</a:t>
            </a:r>
          </a:p>
          <a:p>
            <a:pPr algn="ctr"/>
            <a:endPara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advice was to put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More in Bonds and Less in Equities </a:t>
            </a:r>
          </a:p>
          <a:p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508BF-EFFF-77C3-B73F-AE0A54DB7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607" y="1042806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4F964A-2AE8-02AC-9455-10B58B511E29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A5F1A-7811-924A-B1BF-4294C9CA4F26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000C01-AFEF-9F31-1050-B9DE5F2B7E51}"/>
              </a:ext>
            </a:extLst>
          </p:cNvPr>
          <p:cNvSpPr txBox="1"/>
          <p:nvPr/>
        </p:nvSpPr>
        <p:spPr>
          <a:xfrm>
            <a:off x="4786605" y="1303280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e chart of a company&#10;&#10;AI-generated content may be incorrect.">
            <a:extLst>
              <a:ext uri="{FF2B5EF4-FFF2-40B4-BE49-F238E27FC236}">
                <a16:creationId xmlns:a16="http://schemas.microsoft.com/office/drawing/2014/main" id="{C3A701E5-16AA-22F2-7C32-5667FFC62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697" y="1350576"/>
            <a:ext cx="4079233" cy="415684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912116-6FE7-8EFD-1D38-9619D52C97F4}"/>
              </a:ext>
            </a:extLst>
          </p:cNvPr>
          <p:cNvSpPr txBox="1"/>
          <p:nvPr/>
        </p:nvSpPr>
        <p:spPr>
          <a:xfrm>
            <a:off x="-150202" y="1096057"/>
            <a:ext cx="4790346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Bob was Nearing Retirement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knew that he was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Running out of time, he was Upset and talked to His Advisor</a:t>
            </a:r>
          </a:p>
        </p:txBody>
      </p:sp>
    </p:spTree>
    <p:extLst>
      <p:ext uri="{BB962C8B-B14F-4D97-AF65-F5344CB8AC3E}">
        <p14:creationId xmlns:p14="http://schemas.microsoft.com/office/powerpoint/2010/main" val="2653171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B95C9-704E-D8E4-D922-85863C118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891F78-B17E-EBF9-2407-007058B70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CC5515-2099-DE4A-95F8-4C46CDD503C4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5AD38-CC38-BF35-33A4-4B692DE8C0EB}"/>
              </a:ext>
            </a:extLst>
          </p:cNvPr>
          <p:cNvSpPr txBox="1"/>
          <p:nvPr/>
        </p:nvSpPr>
        <p:spPr>
          <a:xfrm>
            <a:off x="108087" y="3712001"/>
            <a:ext cx="40095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His Financial Advisor told him with this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allocation </a:t>
            </a:r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 could count on income until age 100 </a:t>
            </a:r>
          </a:p>
          <a:p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F33E9-9BE0-6799-5A44-F8663A8EE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318" y="961189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179B13-D1D7-5443-D39F-9952074BC38D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92F12-DEEC-5F3E-C762-65C5AB905B35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A026E7-344E-F4CC-E1A0-8B45CBEEB754}"/>
              </a:ext>
            </a:extLst>
          </p:cNvPr>
          <p:cNvSpPr txBox="1"/>
          <p:nvPr/>
        </p:nvSpPr>
        <p:spPr>
          <a:xfrm>
            <a:off x="4790345" y="1234629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portfolio_allocation_60_40.png">
            <a:extLst>
              <a:ext uri="{FF2B5EF4-FFF2-40B4-BE49-F238E27FC236}">
                <a16:creationId xmlns:a16="http://schemas.microsoft.com/office/drawing/2014/main" id="{0D765869-F7BB-36AF-6AA1-7FD2F542F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607" y="1234629"/>
            <a:ext cx="6110406" cy="4204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56FBD8-C63B-246E-0D99-4E7333A61142}"/>
              </a:ext>
            </a:extLst>
          </p:cNvPr>
          <p:cNvSpPr txBox="1"/>
          <p:nvPr/>
        </p:nvSpPr>
        <p:spPr>
          <a:xfrm>
            <a:off x="-312259" y="1674875"/>
            <a:ext cx="479034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to </a:t>
            </a:r>
            <a:r>
              <a:rPr lang="en-US" sz="4000" b="1" dirty="0"/>
              <a:t>60% Bonds</a:t>
            </a:r>
          </a:p>
          <a:p>
            <a:pPr algn="ctr"/>
            <a:r>
              <a:rPr lang="en-US" sz="4000" b="1" dirty="0">
                <a:highlight>
                  <a:srgbClr val="FFFF00"/>
                </a:highlight>
              </a:rPr>
              <a:t>40% Equities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CC17AC-AD89-1E9A-A548-CA0267C04DE0}"/>
              </a:ext>
            </a:extLst>
          </p:cNvPr>
          <p:cNvCxnSpPr>
            <a:cxnSpLocks/>
          </p:cNvCxnSpPr>
          <p:nvPr/>
        </p:nvCxnSpPr>
        <p:spPr>
          <a:xfrm>
            <a:off x="3791096" y="2878162"/>
            <a:ext cx="4283224" cy="13674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3172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3DF21-18D4-A160-EB53-94F4FE517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139C28-48BA-C4C7-6FA1-BDDAB936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AA3AAF-ACF5-00E0-864A-F7400A78B247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A181C-E181-496D-C13F-A0DDD0A0B3A6}"/>
              </a:ext>
            </a:extLst>
          </p:cNvPr>
          <p:cNvSpPr txBox="1"/>
          <p:nvPr/>
        </p:nvSpPr>
        <p:spPr>
          <a:xfrm>
            <a:off x="329466" y="996738"/>
            <a:ext cx="38054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Seeing his</a:t>
            </a:r>
          </a:p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Advisors Numbers</a:t>
            </a:r>
          </a:p>
          <a:p>
            <a:pPr algn="ctr"/>
            <a:endPara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 said Great!</a:t>
            </a:r>
          </a:p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“Let’s use his numbers and stress test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your portfolio”</a:t>
            </a:r>
          </a:p>
          <a:p>
            <a:pPr algn="ctr"/>
            <a:endParaRPr lang="en-US" sz="2800" dirty="0"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b="1" kern="1200" dirty="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“Let’s see what your income will be and how long it would last” </a:t>
            </a:r>
          </a:p>
          <a:p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D550B1-1A26-1A74-3D70-2AB634824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318" y="961189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D03098-C5F6-3D1B-271F-197AA5D34834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DD98E-A63F-0337-D09E-2A07FC3ED60F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C5164-A9D0-2E84-8356-23BDAFFEF4D0}"/>
              </a:ext>
            </a:extLst>
          </p:cNvPr>
          <p:cNvSpPr txBox="1"/>
          <p:nvPr/>
        </p:nvSpPr>
        <p:spPr>
          <a:xfrm>
            <a:off x="4790347" y="1297690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portfolio_allocation_60_40.png">
            <a:extLst>
              <a:ext uri="{FF2B5EF4-FFF2-40B4-BE49-F238E27FC236}">
                <a16:creationId xmlns:a16="http://schemas.microsoft.com/office/drawing/2014/main" id="{6E11D965-FC0B-7E50-735E-9C5EDF979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607" y="1234629"/>
            <a:ext cx="6110406" cy="42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3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36960-01D6-F7F7-CB9F-F4B1DA424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C06753-CB30-8A8F-4EE4-791C859124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405144-CDC5-611B-8A45-4C4F854857C0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81DB3-E299-36F3-1DAE-E4CE18A1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038" y="1048109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58AF6E-08B5-E81D-A7CB-A5085BDFC3B2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22CDF-4C87-78AD-7843-A8F6F12ADF11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F66AAC-B2F3-4821-4F85-90B75F46AD3B}"/>
              </a:ext>
            </a:extLst>
          </p:cNvPr>
          <p:cNvSpPr txBox="1"/>
          <p:nvPr/>
        </p:nvSpPr>
        <p:spPr>
          <a:xfrm>
            <a:off x="5273067" y="1320642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EB9D9A-AABE-AE46-9357-FA2CA3C1E2E6}"/>
              </a:ext>
            </a:extLst>
          </p:cNvPr>
          <p:cNvSpPr txBox="1"/>
          <p:nvPr/>
        </p:nvSpPr>
        <p:spPr>
          <a:xfrm>
            <a:off x="0" y="2726314"/>
            <a:ext cx="453864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is how Bob’s Advisor recommended he reallocate his $250,000 401k investment: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F4F5B-BDB0-345B-94F8-E1E06EB5E7C3}"/>
              </a:ext>
            </a:extLst>
          </p:cNvPr>
          <p:cNvSpPr txBox="1"/>
          <p:nvPr/>
        </p:nvSpPr>
        <p:spPr>
          <a:xfrm>
            <a:off x="6417548" y="1030829"/>
            <a:ext cx="479034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40% in Equities earning 8% per year. (expected)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60% in Bonds earning 3.5% (expected)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Producing income to age 100 (maybe or maybe not)</a:t>
            </a:r>
          </a:p>
        </p:txBody>
      </p:sp>
    </p:spTree>
    <p:extLst>
      <p:ext uri="{BB962C8B-B14F-4D97-AF65-F5344CB8AC3E}">
        <p14:creationId xmlns:p14="http://schemas.microsoft.com/office/powerpoint/2010/main" val="333414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755FD-7BAD-B2C0-64EB-04D028516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BFCDF33-1997-AE80-70A4-52C1516A1C63}"/>
              </a:ext>
            </a:extLst>
          </p:cNvPr>
          <p:cNvSpPr/>
          <p:nvPr/>
        </p:nvSpPr>
        <p:spPr>
          <a:xfrm>
            <a:off x="-2" y="0"/>
            <a:ext cx="4642247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A6D1E-8E3E-8E5F-9480-D2C3DAD320CF}"/>
              </a:ext>
            </a:extLst>
          </p:cNvPr>
          <p:cNvSpPr txBox="1"/>
          <p:nvPr/>
        </p:nvSpPr>
        <p:spPr>
          <a:xfrm>
            <a:off x="433598" y="2483323"/>
            <a:ext cx="38905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Class Today Is</a:t>
            </a:r>
          </a:p>
          <a:p>
            <a:r>
              <a:rPr lang="en-US" sz="4400" b="1" dirty="0">
                <a:solidFill>
                  <a:srgbClr val="002060"/>
                </a:solidFill>
              </a:rPr>
              <a:t>90 Minutes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1C5D7E-417F-1E8A-9EB0-1844699A1359}"/>
              </a:ext>
            </a:extLst>
          </p:cNvPr>
          <p:cNvSpPr txBox="1"/>
          <p:nvPr/>
        </p:nvSpPr>
        <p:spPr>
          <a:xfrm>
            <a:off x="5380895" y="1828692"/>
            <a:ext cx="62205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 of information.  We move quickly – you will not be bored.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80E4C5-4E05-0AED-0788-6151278292DD}"/>
              </a:ext>
            </a:extLst>
          </p:cNvPr>
          <p:cNvSpPr txBox="1"/>
          <p:nvPr/>
        </p:nvSpPr>
        <p:spPr>
          <a:xfrm>
            <a:off x="5380894" y="3021010"/>
            <a:ext cx="5982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Recommend that you take notes.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B57D2C75-1BC4-6982-3D30-BDD7E3605C0D}"/>
              </a:ext>
            </a:extLst>
          </p:cNvPr>
          <p:cNvSpPr/>
          <p:nvPr/>
        </p:nvSpPr>
        <p:spPr>
          <a:xfrm>
            <a:off x="5078773" y="1973797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rgbClr val="275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297A4-A4A9-C37D-B761-5BC5BBED7A14}"/>
              </a:ext>
            </a:extLst>
          </p:cNvPr>
          <p:cNvSpPr txBox="1"/>
          <p:nvPr/>
        </p:nvSpPr>
        <p:spPr>
          <a:xfrm>
            <a:off x="5428134" y="4119868"/>
            <a:ext cx="676386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Write questions down as we go. </a:t>
            </a:r>
          </a:p>
          <a:p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answer your questions at the end of the presentation</a:t>
            </a:r>
          </a:p>
          <a:p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095CB5-3C1A-B11B-A8EC-7E75F5CB5012}"/>
              </a:ext>
            </a:extLst>
          </p:cNvPr>
          <p:cNvCxnSpPr>
            <a:cxnSpLocks/>
          </p:cNvCxnSpPr>
          <p:nvPr/>
        </p:nvCxnSpPr>
        <p:spPr>
          <a:xfrm>
            <a:off x="551990" y="4119868"/>
            <a:ext cx="740989" cy="0"/>
          </a:xfrm>
          <a:prstGeom prst="line">
            <a:avLst/>
          </a:prstGeom>
          <a:ln w="28575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Pentagon 24">
            <a:extLst>
              <a:ext uri="{FF2B5EF4-FFF2-40B4-BE49-F238E27FC236}">
                <a16:creationId xmlns:a16="http://schemas.microsoft.com/office/drawing/2014/main" id="{8072EB57-31E8-9AC0-F04F-AB6EAF1AE22F}"/>
              </a:ext>
            </a:extLst>
          </p:cNvPr>
          <p:cNvSpPr/>
          <p:nvPr/>
        </p:nvSpPr>
        <p:spPr>
          <a:xfrm>
            <a:off x="5075845" y="3206598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ntagon 26">
            <a:extLst>
              <a:ext uri="{FF2B5EF4-FFF2-40B4-BE49-F238E27FC236}">
                <a16:creationId xmlns:a16="http://schemas.microsoft.com/office/drawing/2014/main" id="{1014EF2C-63BA-B864-CC0D-E45FF430FEEC}"/>
              </a:ext>
            </a:extLst>
          </p:cNvPr>
          <p:cNvSpPr/>
          <p:nvPr/>
        </p:nvSpPr>
        <p:spPr>
          <a:xfrm>
            <a:off x="5104713" y="4287661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 animBg="1"/>
      <p:bldP spid="8" grpId="0"/>
      <p:bldP spid="25" grpId="0" animBg="1"/>
      <p:bldP spid="2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04E2-9ED4-6C67-515E-28D2F894B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94EC29-52DA-3D75-603B-B686F18EB4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DFB1E5-BE09-9966-7AFC-726E2FD10935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A8FBF-2A36-EDDB-5176-71017E083933}"/>
              </a:ext>
            </a:extLst>
          </p:cNvPr>
          <p:cNvSpPr txBox="1"/>
          <p:nvPr/>
        </p:nvSpPr>
        <p:spPr>
          <a:xfrm>
            <a:off x="326453" y="144890"/>
            <a:ext cx="437230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en-US" sz="2800" dirty="0"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 SUGGESTED A NEW BASKET…. and that we do a side-by side comparison</a:t>
            </a:r>
          </a:p>
          <a:p>
            <a:pPr algn="ctr"/>
            <a:endParaRPr lang="en-US" sz="2800" b="1" kern="1200" dirty="0"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I compared his brokers allocation to Rolling $250,000 into a New Basket. 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New Basket…with an Insurance Co, guaranteed Income Rider, designed to mirror Social Security and create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Stable income.</a:t>
            </a:r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</a:p>
          <a:p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4BBD0C-931F-694B-92E5-2310A0E7C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038" y="1040005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173470-D26A-0898-A714-2DE3A2A68F5E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E8BA9-D5A7-AC3E-128F-32306EA3CCAF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CB427B-2C93-605B-FE65-138060042392}"/>
              </a:ext>
            </a:extLst>
          </p:cNvPr>
          <p:cNvSpPr txBox="1"/>
          <p:nvPr/>
        </p:nvSpPr>
        <p:spPr>
          <a:xfrm>
            <a:off x="5273067" y="1320642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6130F-0726-729D-801B-DDF4AEBF63A0}"/>
              </a:ext>
            </a:extLst>
          </p:cNvPr>
          <p:cNvSpPr txBox="1"/>
          <p:nvPr/>
        </p:nvSpPr>
        <p:spPr>
          <a:xfrm>
            <a:off x="5239205" y="2268549"/>
            <a:ext cx="672899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 is Age 65 and wants to Retire in 5 years at age 70.</a:t>
            </a:r>
          </a:p>
          <a:p>
            <a:pPr algn="ctr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has $250,000 in his 401k and wants to do a tax-free rollover of the funds.</a:t>
            </a:r>
          </a:p>
        </p:txBody>
      </p:sp>
    </p:spTree>
    <p:extLst>
      <p:ext uri="{BB962C8B-B14F-4D97-AF65-F5344CB8AC3E}">
        <p14:creationId xmlns:p14="http://schemas.microsoft.com/office/powerpoint/2010/main" val="10986726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189B4-718A-CAC7-86C5-8CD76ADF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9658-954A-22A9-E791-C2D082E4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877"/>
            <a:ext cx="12192000" cy="682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AmericaPlanning.com</a:t>
            </a:r>
          </a:p>
        </p:txBody>
      </p:sp>
      <p:pic>
        <p:nvPicPr>
          <p:cNvPr id="7" name="Content Placeholder 6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668363F9-5B33-C253-19C2-293012F0D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352" y="1047964"/>
            <a:ext cx="9681648" cy="5810036"/>
          </a:xfr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E8C1AE-1811-39E5-E208-6B954F7BDD0E}"/>
              </a:ext>
            </a:extLst>
          </p:cNvPr>
          <p:cNvSpPr/>
          <p:nvPr/>
        </p:nvSpPr>
        <p:spPr>
          <a:xfrm>
            <a:off x="328773" y="1510301"/>
            <a:ext cx="2107930" cy="914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9ADE9-58F2-5850-5E56-57186ABA175E}"/>
              </a:ext>
            </a:extLst>
          </p:cNvPr>
          <p:cNvSpPr txBox="1"/>
          <p:nvPr/>
        </p:nvSpPr>
        <p:spPr>
          <a:xfrm>
            <a:off x="361481" y="1644335"/>
            <a:ext cx="1968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Lifetime Income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B38670-42C1-62C3-28C2-AD27F6DB6805}"/>
              </a:ext>
            </a:extLst>
          </p:cNvPr>
          <p:cNvCxnSpPr>
            <a:cxnSpLocks/>
          </p:cNvCxnSpPr>
          <p:nvPr/>
        </p:nvCxnSpPr>
        <p:spPr>
          <a:xfrm>
            <a:off x="2289285" y="2424701"/>
            <a:ext cx="4019048" cy="1253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7874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5CA4-0308-7443-AAA0-0138399E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1" y="148975"/>
            <a:ext cx="12192000" cy="682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AmericaPlanning.com</a:t>
            </a:r>
          </a:p>
        </p:txBody>
      </p:sp>
      <p:pic>
        <p:nvPicPr>
          <p:cNvPr id="5" name="Content Placeholder 4" descr="A screenshot of a phone&#10;&#10;AI-generated content may be incorrect.">
            <a:extLst>
              <a:ext uri="{FF2B5EF4-FFF2-40B4-BE49-F238E27FC236}">
                <a16:creationId xmlns:a16="http://schemas.microsoft.com/office/drawing/2014/main" id="{3EDD8CC5-F46A-928D-D4EA-F463967F9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1814"/>
            <a:ext cx="14959173" cy="602618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B4E34A-0C9A-8AE3-E8B8-92EFDC42AD66}"/>
              </a:ext>
            </a:extLst>
          </p:cNvPr>
          <p:cNvSpPr/>
          <p:nvPr/>
        </p:nvSpPr>
        <p:spPr>
          <a:xfrm>
            <a:off x="606175" y="1500027"/>
            <a:ext cx="32569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069F04-033E-10D7-B06B-9B349A8FBDCD}"/>
              </a:ext>
            </a:extLst>
          </p:cNvPr>
          <p:cNvSpPr txBox="1"/>
          <p:nvPr/>
        </p:nvSpPr>
        <p:spPr>
          <a:xfrm>
            <a:off x="263018" y="1952090"/>
            <a:ext cx="389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 Starting with $250,000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82122F-FB16-701A-762D-28B3BB296B45}"/>
              </a:ext>
            </a:extLst>
          </p:cNvPr>
          <p:cNvCxnSpPr/>
          <p:nvPr/>
        </p:nvCxnSpPr>
        <p:spPr>
          <a:xfrm>
            <a:off x="4099389" y="2157573"/>
            <a:ext cx="482885" cy="71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198787-39AF-2A44-DC62-23DF42731258}"/>
              </a:ext>
            </a:extLst>
          </p:cNvPr>
          <p:cNvSpPr txBox="1"/>
          <p:nvPr/>
        </p:nvSpPr>
        <p:spPr>
          <a:xfrm>
            <a:off x="400692" y="2497158"/>
            <a:ext cx="37580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in his current age 65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287D23-30AD-867A-17E2-A6FF1290DBE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158764" y="2697213"/>
            <a:ext cx="423510" cy="1076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235F153-65B7-CDB6-3F08-6E80BA3690E5}"/>
              </a:ext>
            </a:extLst>
          </p:cNvPr>
          <p:cNvSpPr txBox="1"/>
          <p:nvPr/>
        </p:nvSpPr>
        <p:spPr>
          <a:xfrm>
            <a:off x="452063" y="3126622"/>
            <a:ext cx="3628366" cy="883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in the years until taking income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will be 5 years at age 70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2070E0-4265-23DF-EA01-8E99A76C0754}"/>
              </a:ext>
            </a:extLst>
          </p:cNvPr>
          <p:cNvCxnSpPr/>
          <p:nvPr/>
        </p:nvCxnSpPr>
        <p:spPr>
          <a:xfrm>
            <a:off x="4158764" y="3429000"/>
            <a:ext cx="423510" cy="744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ADF59E-A93B-7C12-7974-A351F2CE427F}"/>
              </a:ext>
            </a:extLst>
          </p:cNvPr>
          <p:cNvSpPr txBox="1"/>
          <p:nvPr/>
        </p:nvSpPr>
        <p:spPr>
          <a:xfrm>
            <a:off x="1941816" y="4439904"/>
            <a:ext cx="22169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Get Estimate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13E98B-8132-129C-ADAC-80877835640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158764" y="4624570"/>
            <a:ext cx="423510" cy="153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87473F8-3074-F973-1EAE-0E45716C4AF1}"/>
              </a:ext>
            </a:extLst>
          </p:cNvPr>
          <p:cNvSpPr/>
          <p:nvPr/>
        </p:nvSpPr>
        <p:spPr>
          <a:xfrm>
            <a:off x="7367751" y="5286703"/>
            <a:ext cx="1681655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A17FE8-0B0A-44B6-DD2B-9188CB9EAE2E}"/>
              </a:ext>
            </a:extLst>
          </p:cNvPr>
          <p:cNvSpPr txBox="1"/>
          <p:nvPr/>
        </p:nvSpPr>
        <p:spPr>
          <a:xfrm>
            <a:off x="189729" y="5122743"/>
            <a:ext cx="432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 Income is $28,981 per year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DE84ED-25A3-AE35-47C8-5044F609406B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4512259" y="5322798"/>
            <a:ext cx="2855492" cy="310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E1897CB5-94FF-6840-BC53-09B5304E930B}"/>
              </a:ext>
            </a:extLst>
          </p:cNvPr>
          <p:cNvSpPr/>
          <p:nvPr/>
        </p:nvSpPr>
        <p:spPr>
          <a:xfrm>
            <a:off x="6318607" y="5859183"/>
            <a:ext cx="1356189" cy="849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  <p:bldP spid="20" grpId="0"/>
      <p:bldP spid="25" grpId="0" animBg="1"/>
      <p:bldP spid="26" grpId="0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A6210D-E7F2-0DE3-0C16-BE6B9497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47"/>
            <a:ext cx="92894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8BC435-F533-1072-46A9-EE7FB84C5FDF}"/>
              </a:ext>
            </a:extLst>
          </p:cNvPr>
          <p:cNvSpPr txBox="1"/>
          <p:nvPr/>
        </p:nvSpPr>
        <p:spPr>
          <a:xfrm>
            <a:off x="9144000" y="18647"/>
            <a:ext cx="3161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is $10,000 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per year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Guaranteed for Life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C61E53-C795-6AA0-B632-1BAF2FC28EF3}"/>
              </a:ext>
            </a:extLst>
          </p:cNvPr>
          <p:cNvCxnSpPr>
            <a:cxnSpLocks/>
          </p:cNvCxnSpPr>
          <p:nvPr/>
        </p:nvCxnSpPr>
        <p:spPr>
          <a:xfrm flipH="1">
            <a:off x="6739847" y="205483"/>
            <a:ext cx="2763749" cy="410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B62766-BD6B-59E6-BD37-2B82E6F74446}"/>
              </a:ext>
            </a:extLst>
          </p:cNvPr>
          <p:cNvSpPr txBox="1"/>
          <p:nvPr/>
        </p:nvSpPr>
        <p:spPr>
          <a:xfrm>
            <a:off x="8929875" y="941977"/>
            <a:ext cx="3375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“Assumed” Income 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Returns, subject to losses, it may never happen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BA136F-437A-6E42-9A7B-F6078943886C}"/>
              </a:ext>
            </a:extLst>
          </p:cNvPr>
          <p:cNvCxnSpPr>
            <a:cxnSpLocks/>
          </p:cNvCxnSpPr>
          <p:nvPr/>
        </p:nvCxnSpPr>
        <p:spPr>
          <a:xfrm flipH="1" flipV="1">
            <a:off x="8788724" y="1004976"/>
            <a:ext cx="355275" cy="1251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ouble Bracket 23">
            <a:extLst>
              <a:ext uri="{FF2B5EF4-FFF2-40B4-BE49-F238E27FC236}">
                <a16:creationId xmlns:a16="http://schemas.microsoft.com/office/drawing/2014/main" id="{5B8A0AED-0B29-E7D7-3259-2FEF24DD24EA}"/>
              </a:ext>
            </a:extLst>
          </p:cNvPr>
          <p:cNvSpPr/>
          <p:nvPr/>
        </p:nvSpPr>
        <p:spPr>
          <a:xfrm>
            <a:off x="5322012" y="1865307"/>
            <a:ext cx="3607863" cy="723781"/>
          </a:xfrm>
          <a:prstGeom prst="bracketPair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id="{2B4FDE8F-D579-E818-5D87-48B45506D919}"/>
              </a:ext>
            </a:extLst>
          </p:cNvPr>
          <p:cNvSpPr/>
          <p:nvPr/>
        </p:nvSpPr>
        <p:spPr>
          <a:xfrm>
            <a:off x="5095983" y="2794570"/>
            <a:ext cx="4048016" cy="1044317"/>
          </a:xfrm>
          <a:prstGeom prst="bracketPair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B25D2E-B98B-ED8C-21A6-CF2F01569850}"/>
              </a:ext>
            </a:extLst>
          </p:cNvPr>
          <p:cNvSpPr txBox="1"/>
          <p:nvPr/>
        </p:nvSpPr>
        <p:spPr>
          <a:xfrm>
            <a:off x="9143999" y="4428162"/>
            <a:ext cx="296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he takes out $28,981 per yr. He runs out at Age 82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2369BC-59E6-26AB-7EFC-D69944A87415}"/>
              </a:ext>
            </a:extLst>
          </p:cNvPr>
          <p:cNvCxnSpPr>
            <a:cxnSpLocks/>
          </p:cNvCxnSpPr>
          <p:nvPr/>
        </p:nvCxnSpPr>
        <p:spPr>
          <a:xfrm flipH="1">
            <a:off x="8712485" y="4623371"/>
            <a:ext cx="43151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547175-0F57-A079-DD5A-79209EC09C77}"/>
              </a:ext>
            </a:extLst>
          </p:cNvPr>
          <p:cNvSpPr txBox="1"/>
          <p:nvPr/>
        </p:nvSpPr>
        <p:spPr>
          <a:xfrm>
            <a:off x="8465904" y="5132863"/>
            <a:ext cx="407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$18,987 maybe income </a:t>
            </a:r>
          </a:p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$28,981 Guaranteed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785066A-3714-1EFC-73D5-98E74D2FA8D9}"/>
              </a:ext>
            </a:extLst>
          </p:cNvPr>
          <p:cNvCxnSpPr>
            <a:cxnSpLocks/>
          </p:cNvCxnSpPr>
          <p:nvPr/>
        </p:nvCxnSpPr>
        <p:spPr>
          <a:xfrm flipH="1">
            <a:off x="8788724" y="5292809"/>
            <a:ext cx="27308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E0E8857-3D02-5247-13D5-DF60741782D8}"/>
              </a:ext>
            </a:extLst>
          </p:cNvPr>
          <p:cNvSpPr txBox="1"/>
          <p:nvPr/>
        </p:nvSpPr>
        <p:spPr>
          <a:xfrm>
            <a:off x="9176456" y="5686861"/>
            <a:ext cx="2969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Portfolio Needs to earn 8.88% and never go down, not one single year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D420D0B-E51F-4F17-EA55-DC07223941D8}"/>
              </a:ext>
            </a:extLst>
          </p:cNvPr>
          <p:cNvCxnSpPr>
            <a:cxnSpLocks/>
          </p:cNvCxnSpPr>
          <p:nvPr/>
        </p:nvCxnSpPr>
        <p:spPr>
          <a:xfrm flipH="1">
            <a:off x="8788724" y="5853024"/>
            <a:ext cx="35527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570CDB2-3C6C-7B76-707A-B7099C81B538}"/>
              </a:ext>
            </a:extLst>
          </p:cNvPr>
          <p:cNvSpPr/>
          <p:nvPr/>
        </p:nvSpPr>
        <p:spPr>
          <a:xfrm>
            <a:off x="0" y="3667874"/>
            <a:ext cx="647272" cy="563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699414-F72F-D899-0DD2-2A03C5954D23}"/>
              </a:ext>
            </a:extLst>
          </p:cNvPr>
          <p:cNvSpPr/>
          <p:nvPr/>
        </p:nvSpPr>
        <p:spPr>
          <a:xfrm>
            <a:off x="2301411" y="3667875"/>
            <a:ext cx="647272" cy="563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749248-FE00-AAF0-469B-EFC67F949281}"/>
              </a:ext>
            </a:extLst>
          </p:cNvPr>
          <p:cNvSpPr/>
          <p:nvPr/>
        </p:nvSpPr>
        <p:spPr>
          <a:xfrm>
            <a:off x="27398" y="4428161"/>
            <a:ext cx="647272" cy="512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8B8B26-1262-88F9-6071-8A013E46FBD3}"/>
              </a:ext>
            </a:extLst>
          </p:cNvPr>
          <p:cNvSpPr/>
          <p:nvPr/>
        </p:nvSpPr>
        <p:spPr>
          <a:xfrm>
            <a:off x="7315200" y="689337"/>
            <a:ext cx="1643862" cy="450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612DF5-29B8-9B73-6716-350319135E00}"/>
              </a:ext>
            </a:extLst>
          </p:cNvPr>
          <p:cNvSpPr/>
          <p:nvPr/>
        </p:nvSpPr>
        <p:spPr>
          <a:xfrm>
            <a:off x="5219273" y="729465"/>
            <a:ext cx="1643862" cy="41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036269-917A-C95C-4F4F-66FF249E7846}"/>
              </a:ext>
            </a:extLst>
          </p:cNvPr>
          <p:cNvSpPr/>
          <p:nvPr/>
        </p:nvSpPr>
        <p:spPr>
          <a:xfrm>
            <a:off x="1500026" y="4833991"/>
            <a:ext cx="647273" cy="512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4CE72F-41FE-AFCE-1FFB-2E20D3DEA598}"/>
              </a:ext>
            </a:extLst>
          </p:cNvPr>
          <p:cNvCxnSpPr>
            <a:cxnSpLocks/>
          </p:cNvCxnSpPr>
          <p:nvPr/>
        </p:nvCxnSpPr>
        <p:spPr>
          <a:xfrm flipH="1">
            <a:off x="2084836" y="2402958"/>
            <a:ext cx="3237176" cy="24644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4" grpId="0" animBg="1"/>
      <p:bldP spid="25" grpId="0" animBg="1"/>
      <p:bldP spid="27" grpId="0"/>
      <p:bldP spid="33" grpId="0"/>
      <p:bldP spid="37" grpId="0"/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7FF127-B5DA-992D-8C6B-D0C5ED2D8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035"/>
            <a:ext cx="12192000" cy="5723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8C514-AD0A-13A7-3BAA-AE03A991D8F3}"/>
              </a:ext>
            </a:extLst>
          </p:cNvPr>
          <p:cNvSpPr txBox="1"/>
          <p:nvPr/>
        </p:nvSpPr>
        <p:spPr>
          <a:xfrm>
            <a:off x="-1" y="205482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Bob’s and Mrs. Bob’s Income is NOT $28,981…</a:t>
            </a: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it’s $36,250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A9A38B-EE10-8475-D5F8-82708EBE18F2}"/>
              </a:ext>
            </a:extLst>
          </p:cNvPr>
          <p:cNvSpPr/>
          <p:nvPr/>
        </p:nvSpPr>
        <p:spPr>
          <a:xfrm>
            <a:off x="7715892" y="4674742"/>
            <a:ext cx="678095" cy="482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57AFDE-0217-5842-5109-5B74357D26DF}"/>
              </a:ext>
            </a:extLst>
          </p:cNvPr>
          <p:cNvCxnSpPr>
            <a:cxnSpLocks/>
            <a:endCxn id="5" idx="7"/>
          </p:cNvCxnSpPr>
          <p:nvPr/>
        </p:nvCxnSpPr>
        <p:spPr>
          <a:xfrm flipH="1">
            <a:off x="8294682" y="764703"/>
            <a:ext cx="2293698" cy="39807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D78424-0618-428F-4FE2-1470575DA1A5}"/>
              </a:ext>
            </a:extLst>
          </p:cNvPr>
          <p:cNvSpPr txBox="1"/>
          <p:nvPr/>
        </p:nvSpPr>
        <p:spPr>
          <a:xfrm>
            <a:off x="2142158" y="764703"/>
            <a:ext cx="79076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This also solves the Social Security Income Cliff for Your Surviving Spouse</a:t>
            </a:r>
          </a:p>
        </p:txBody>
      </p:sp>
    </p:spTree>
    <p:extLst>
      <p:ext uri="{BB962C8B-B14F-4D97-AF65-F5344CB8AC3E}">
        <p14:creationId xmlns:p14="http://schemas.microsoft.com/office/powerpoint/2010/main" val="35462214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34FF5-633B-91A3-755F-6268776E7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2064E6-003D-1CF7-0839-8CEC3F173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5FDCBC-446E-C3DD-7A14-C12D36C46145}"/>
              </a:ext>
            </a:extLst>
          </p:cNvPr>
          <p:cNvSpPr txBox="1"/>
          <p:nvPr/>
        </p:nvSpPr>
        <p:spPr>
          <a:xfrm>
            <a:off x="2" y="1949546"/>
            <a:ext cx="12191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Me Ask You a Question...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7F189-F801-BBDC-933B-CC5EF0C08275}"/>
              </a:ext>
            </a:extLst>
          </p:cNvPr>
          <p:cNvSpPr txBox="1"/>
          <p:nvPr/>
        </p:nvSpPr>
        <p:spPr>
          <a:xfrm>
            <a:off x="0" y="3001568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it help to see how this applies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your situation?</a:t>
            </a:r>
          </a:p>
        </p:txBody>
      </p:sp>
    </p:spTree>
    <p:extLst>
      <p:ext uri="{BB962C8B-B14F-4D97-AF65-F5344CB8AC3E}">
        <p14:creationId xmlns:p14="http://schemas.microsoft.com/office/powerpoint/2010/main" val="24194455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9B33B-9C3A-791F-AE1F-1C2AAF070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CCF460-2A06-3B8F-DD14-656027447E1C}"/>
              </a:ext>
            </a:extLst>
          </p:cNvPr>
          <p:cNvSpPr txBox="1"/>
          <p:nvPr/>
        </p:nvSpPr>
        <p:spPr>
          <a:xfrm>
            <a:off x="1066800" y="560129"/>
            <a:ext cx="9791271" cy="54476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people leave these sessions…</a:t>
            </a:r>
          </a:p>
          <a:p>
            <a:pPr algn="ctr"/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Realization that the decisions they make regarding their Social Security, 401k’s,403b’s and IRA’s, are more complicated than they initially thought</a:t>
            </a:r>
          </a:p>
          <a:p>
            <a:pPr algn="ctr"/>
            <a:endParaRPr lang="en-US" sz="4000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6337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F56E-B893-B9D1-5210-3BEF1CB3F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F8C9DC-9333-2680-1744-9501F8FD13A0}"/>
              </a:ext>
            </a:extLst>
          </p:cNvPr>
          <p:cNvSpPr txBox="1"/>
          <p:nvPr/>
        </p:nvSpPr>
        <p:spPr>
          <a:xfrm>
            <a:off x="1272283" y="1428108"/>
            <a:ext cx="9791271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people don’t need more products…</a:t>
            </a:r>
            <a:b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4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need a coordinated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retirement income strategy.</a:t>
            </a:r>
          </a:p>
        </p:txBody>
      </p:sp>
    </p:spTree>
    <p:extLst>
      <p:ext uri="{BB962C8B-B14F-4D97-AF65-F5344CB8AC3E}">
        <p14:creationId xmlns:p14="http://schemas.microsoft.com/office/powerpoint/2010/main" val="32794957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81ABE-DA8D-CACD-5088-942FAA0FF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55A3C6-2B17-CB66-C799-21C6710B6F94}"/>
              </a:ext>
            </a:extLst>
          </p:cNvPr>
          <p:cNvSpPr txBox="1"/>
          <p:nvPr/>
        </p:nvSpPr>
        <p:spPr>
          <a:xfrm>
            <a:off x="1066800" y="1412884"/>
            <a:ext cx="9791271" cy="29546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my Strategy Sessions with Clients</a:t>
            </a:r>
          </a:p>
          <a:p>
            <a:pPr algn="ctr"/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work on building something called the</a:t>
            </a:r>
          </a:p>
          <a:p>
            <a:pPr algn="ctr"/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“Income-for -Life Projection”</a:t>
            </a:r>
          </a:p>
        </p:txBody>
      </p:sp>
    </p:spTree>
    <p:extLst>
      <p:ext uri="{BB962C8B-B14F-4D97-AF65-F5344CB8AC3E}">
        <p14:creationId xmlns:p14="http://schemas.microsoft.com/office/powerpoint/2010/main" val="17685122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F88A1-4FFA-491C-B341-976875173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7C30BE-3925-6C9A-9BDC-2B41D82DFC78}"/>
              </a:ext>
            </a:extLst>
          </p:cNvPr>
          <p:cNvSpPr txBox="1"/>
          <p:nvPr/>
        </p:nvSpPr>
        <p:spPr>
          <a:xfrm>
            <a:off x="1200364" y="1397285"/>
            <a:ext cx="9791271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GOOD NEWS is…</a:t>
            </a:r>
          </a:p>
          <a:p>
            <a:pPr algn="ctr"/>
            <a:endParaRPr lang="en-US" sz="4000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AFC, (Association of Financial Consultants) will cover the cost of 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Special Report customized just for you</a:t>
            </a:r>
          </a:p>
          <a:p>
            <a:pPr algn="ctr"/>
            <a:endParaRPr lang="en-US" sz="4000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4426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357D2-FC7A-C366-E128-B5CF9838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AAA92-7826-3F74-BC89-8F3AAA2EB4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A4124E-2D4C-0851-758A-AFC60E477809}"/>
              </a:ext>
            </a:extLst>
          </p:cNvPr>
          <p:cNvSpPr/>
          <p:nvPr/>
        </p:nvSpPr>
        <p:spPr>
          <a:xfrm>
            <a:off x="0" y="-3"/>
            <a:ext cx="4932545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B97CA2-77C8-C7BF-C9A0-17BC443EE35D}"/>
              </a:ext>
            </a:extLst>
          </p:cNvPr>
          <p:cNvCxnSpPr>
            <a:cxnSpLocks/>
          </p:cNvCxnSpPr>
          <p:nvPr/>
        </p:nvCxnSpPr>
        <p:spPr>
          <a:xfrm>
            <a:off x="650116" y="3212018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0BA0AE-37F4-1767-DA80-4F4A367255C7}"/>
              </a:ext>
            </a:extLst>
          </p:cNvPr>
          <p:cNvSpPr txBox="1"/>
          <p:nvPr/>
        </p:nvSpPr>
        <p:spPr>
          <a:xfrm>
            <a:off x="508730" y="2318466"/>
            <a:ext cx="455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Disclaimer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535B0C-298B-760D-2BAB-5960D4ABC4B9}"/>
              </a:ext>
            </a:extLst>
          </p:cNvPr>
          <p:cNvSpPr txBox="1"/>
          <p:nvPr/>
        </p:nvSpPr>
        <p:spPr>
          <a:xfrm>
            <a:off x="553334" y="3744822"/>
            <a:ext cx="3753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Not giving financial advice today.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09B1B6-5DE8-BFEA-FAC3-A02C3D3711DA}"/>
              </a:ext>
            </a:extLst>
          </p:cNvPr>
          <p:cNvSpPr txBox="1"/>
          <p:nvPr/>
        </p:nvSpPr>
        <p:spPr>
          <a:xfrm>
            <a:off x="553334" y="1937965"/>
            <a:ext cx="379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Before We Start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3094B-BCA9-27AB-8C7F-4AA3C9E32E66}"/>
              </a:ext>
            </a:extLst>
          </p:cNvPr>
          <p:cNvSpPr txBox="1"/>
          <p:nvPr/>
        </p:nvSpPr>
        <p:spPr>
          <a:xfrm>
            <a:off x="553334" y="4627528"/>
            <a:ext cx="882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Consult with your own professional.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ABBD7-2792-42EB-BD99-FF5C922EEB42}"/>
              </a:ext>
            </a:extLst>
          </p:cNvPr>
          <p:cNvSpPr txBox="1"/>
          <p:nvPr/>
        </p:nvSpPr>
        <p:spPr>
          <a:xfrm>
            <a:off x="5269685" y="605914"/>
            <a:ext cx="8820614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800" b="1" dirty="0">
                <a:solidFill>
                  <a:srgbClr val="002060"/>
                </a:solidFill>
              </a:rPr>
              <a:t>This presentation is for </a:t>
            </a:r>
          </a:p>
          <a:p>
            <a:pPr>
              <a:spcBef>
                <a:spcPts val="1600"/>
              </a:spcBef>
            </a:pPr>
            <a:r>
              <a:rPr lang="en-US" sz="2800" b="1" dirty="0">
                <a:solidFill>
                  <a:srgbClr val="002060"/>
                </a:solidFill>
              </a:rPr>
              <a:t>Educational purposes only.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B6E2B-40BF-0A71-1C7C-F758974693E5}"/>
              </a:ext>
            </a:extLst>
          </p:cNvPr>
          <p:cNvSpPr txBox="1"/>
          <p:nvPr/>
        </p:nvSpPr>
        <p:spPr>
          <a:xfrm>
            <a:off x="5300639" y="2050745"/>
            <a:ext cx="608948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800" dirty="0">
                <a:solidFill>
                  <a:srgbClr val="002060"/>
                </a:solidFill>
                <a:highlight>
                  <a:srgbClr val="FFFF00"/>
                </a:highlight>
              </a:rPr>
              <a:t>This information and presenting professionals are not affiliated or endorsed by the Social Security</a:t>
            </a:r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 </a:t>
            </a:r>
            <a:r>
              <a:rPr lang="en-US" sz="1800" dirty="0">
                <a:solidFill>
                  <a:srgbClr val="002060"/>
                </a:solidFill>
                <a:highlight>
                  <a:srgbClr val="FFFF00"/>
                </a:highlight>
              </a:rPr>
              <a:t>Administration or any government agency. </a:t>
            </a:r>
          </a:p>
          <a:p>
            <a:pPr marL="0" indent="0">
              <a:spcBef>
                <a:spcPts val="1600"/>
              </a:spcBef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Presenters are licensed &amp; certified professionals but are not providing specific legal or tax advice</a:t>
            </a:r>
            <a:r>
              <a:rPr lang="en-US" dirty="0">
                <a:solidFill>
                  <a:srgbClr val="002060"/>
                </a:solidFill>
              </a:rPr>
              <a:t> to you, only general information on the subjects presented.</a:t>
            </a:r>
            <a:endParaRPr lang="en-US" sz="1800" dirty="0">
              <a:solidFill>
                <a:srgbClr val="002060"/>
              </a:solidFill>
            </a:endParaRPr>
          </a:p>
          <a:p>
            <a:pPr marL="0" indent="0">
              <a:spcBef>
                <a:spcPts val="1600"/>
              </a:spcBef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You may also find information regarding Social Security by visiting your local Social Security Office. </a:t>
            </a:r>
          </a:p>
          <a:p>
            <a:pPr marL="0" indent="0">
              <a:spcBef>
                <a:spcPts val="1600"/>
              </a:spcBef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Or online at 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www.ssa.gov.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00028-9D29-0C6C-FEC2-62EEE235434C}"/>
              </a:ext>
            </a:extLst>
          </p:cNvPr>
          <p:cNvSpPr txBox="1"/>
          <p:nvPr/>
        </p:nvSpPr>
        <p:spPr>
          <a:xfrm>
            <a:off x="5404338" y="6023197"/>
            <a:ext cx="6235759" cy="46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200" dirty="0">
                <a:solidFill>
                  <a:srgbClr val="002060"/>
                </a:solidFill>
              </a:rPr>
              <a:t>*For information purposes only, not affiliated or endorsed by Social Security Administration or any government agency</a:t>
            </a:r>
          </a:p>
        </p:txBody>
      </p:sp>
    </p:spTree>
    <p:extLst>
      <p:ext uri="{BB962C8B-B14F-4D97-AF65-F5344CB8AC3E}">
        <p14:creationId xmlns:p14="http://schemas.microsoft.com/office/powerpoint/2010/main" val="26291004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960BE-DB4C-274E-082D-E0C21899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34B620-D3CA-CEB1-2460-648F45BC3CD8}"/>
              </a:ext>
            </a:extLst>
          </p:cNvPr>
          <p:cNvSpPr txBox="1"/>
          <p:nvPr/>
        </p:nvSpPr>
        <p:spPr>
          <a:xfrm>
            <a:off x="1348574" y="1558806"/>
            <a:ext cx="9791271" cy="33855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Income-for-Life Projection</a:t>
            </a:r>
          </a:p>
          <a:p>
            <a:pPr algn="ctr"/>
            <a:endParaRPr lang="en-US" sz="4000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tool we use to coordinate Social Security timing, withdrawals, taxes and survivor income into one clear strategy</a:t>
            </a:r>
          </a:p>
        </p:txBody>
      </p:sp>
    </p:spTree>
    <p:extLst>
      <p:ext uri="{BB962C8B-B14F-4D97-AF65-F5344CB8AC3E}">
        <p14:creationId xmlns:p14="http://schemas.microsoft.com/office/powerpoint/2010/main" val="6264429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530A-D4E8-CFE6-B2D8-2A7B03481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B3EFCCD-CA69-397D-02FA-0F4F01AE19A6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3FBCF6-E9CE-F104-D078-44D7DEEA44A7}"/>
              </a:ext>
            </a:extLst>
          </p:cNvPr>
          <p:cNvSpPr/>
          <p:nvPr/>
        </p:nvSpPr>
        <p:spPr>
          <a:xfrm>
            <a:off x="4671155" y="1755085"/>
            <a:ext cx="7520845" cy="45415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-up of a spreadsheet&#10;&#10;AI-generated content may be incorrect.">
            <a:extLst>
              <a:ext uri="{FF2B5EF4-FFF2-40B4-BE49-F238E27FC236}">
                <a16:creationId xmlns:a16="http://schemas.microsoft.com/office/drawing/2014/main" id="{E1127A39-C7C9-4419-30BF-1139B0D4D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05" y="1864332"/>
            <a:ext cx="7372144" cy="4323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4304CA-8811-6D16-2746-4CAF2817F7DD}"/>
              </a:ext>
            </a:extLst>
          </p:cNvPr>
          <p:cNvSpPr txBox="1"/>
          <p:nvPr/>
        </p:nvSpPr>
        <p:spPr>
          <a:xfrm>
            <a:off x="166819" y="-22305"/>
            <a:ext cx="4200914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Income-for-Life Projection...</a:t>
            </a:r>
          </a:p>
          <a:p>
            <a:pPr marL="0" lvl="2"/>
            <a:endParaRPr lang="en-US" sz="14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cover…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5217B-9551-B658-4590-D800023ED046}"/>
              </a:ext>
            </a:extLst>
          </p:cNvPr>
          <p:cNvSpPr txBox="1"/>
          <p:nvPr/>
        </p:nvSpPr>
        <p:spPr>
          <a:xfrm>
            <a:off x="34470" y="3664068"/>
            <a:ext cx="420091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Security Optimization</a:t>
            </a:r>
          </a:p>
        </p:txBody>
      </p:sp>
    </p:spTree>
    <p:extLst>
      <p:ext uri="{BB962C8B-B14F-4D97-AF65-F5344CB8AC3E}">
        <p14:creationId xmlns:p14="http://schemas.microsoft.com/office/powerpoint/2010/main" val="38292110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DB5F-0F63-05EF-24E9-B603E13C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F23063D-5631-5D0A-22FA-83EF7DCFB636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6DDA647-F29C-83B3-BED9-A6F3450FFD51}"/>
              </a:ext>
            </a:extLst>
          </p:cNvPr>
          <p:cNvSpPr/>
          <p:nvPr/>
        </p:nvSpPr>
        <p:spPr>
          <a:xfrm>
            <a:off x="4671155" y="1755085"/>
            <a:ext cx="7520845" cy="45415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6849E-1262-7B37-D5F8-B712FAB1F195}"/>
              </a:ext>
            </a:extLst>
          </p:cNvPr>
          <p:cNvSpPr txBox="1"/>
          <p:nvPr/>
        </p:nvSpPr>
        <p:spPr>
          <a:xfrm>
            <a:off x="166818" y="-22305"/>
            <a:ext cx="420091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endParaRPr lang="en-US" sz="14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coordinate…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E5186-AA13-4727-F522-77A30661E1CD}"/>
              </a:ext>
            </a:extLst>
          </p:cNvPr>
          <p:cNvSpPr txBox="1"/>
          <p:nvPr/>
        </p:nvSpPr>
        <p:spPr>
          <a:xfrm>
            <a:off x="166817" y="2328427"/>
            <a:ext cx="4200915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PLUS, coordinate withdrawal timing from your retirement accounts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200D3-0D97-730D-BC4F-738C8967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924" y="1824746"/>
            <a:ext cx="7286257" cy="440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057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63E5F-18CD-BDEC-CE68-52DCB752D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C35F86C-8D94-1FCD-481E-F9AF63BD699A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719341-8B88-0DB9-533F-61AFF6E6E79A}"/>
              </a:ext>
            </a:extLst>
          </p:cNvPr>
          <p:cNvSpPr/>
          <p:nvPr/>
        </p:nvSpPr>
        <p:spPr>
          <a:xfrm>
            <a:off x="4671155" y="1755085"/>
            <a:ext cx="7520845" cy="45415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1493A-1F03-191A-9E0C-C9C7011D8797}"/>
              </a:ext>
            </a:extLst>
          </p:cNvPr>
          <p:cNvSpPr txBox="1"/>
          <p:nvPr/>
        </p:nvSpPr>
        <p:spPr>
          <a:xfrm>
            <a:off x="166818" y="-22305"/>
            <a:ext cx="43375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endParaRPr lang="en-US" sz="14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evaluate…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E9899-520C-CC39-E5E1-678449B49A92}"/>
              </a:ext>
            </a:extLst>
          </p:cNvPr>
          <p:cNvSpPr txBox="1"/>
          <p:nvPr/>
        </p:nvSpPr>
        <p:spPr>
          <a:xfrm>
            <a:off x="0" y="2774022"/>
            <a:ext cx="4235385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evaluate SURVIVOR income protections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C29A5-A971-9706-A1D4-BCFF3C896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924" y="1824746"/>
            <a:ext cx="7286257" cy="4402190"/>
          </a:xfrm>
          <a:prstGeom prst="rect">
            <a:avLst/>
          </a:prstGeom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FB5D0422-8D9F-3FA1-DF71-F331CA77689C}"/>
              </a:ext>
            </a:extLst>
          </p:cNvPr>
          <p:cNvSpPr/>
          <p:nvPr/>
        </p:nvSpPr>
        <p:spPr>
          <a:xfrm>
            <a:off x="9072081" y="1978422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195CD-C2B3-9FED-A1CD-58E3253FCC78}"/>
              </a:ext>
            </a:extLst>
          </p:cNvPr>
          <p:cNvSpPr txBox="1"/>
          <p:nvPr/>
        </p:nvSpPr>
        <p:spPr>
          <a:xfrm>
            <a:off x="9144000" y="842481"/>
            <a:ext cx="248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$36,250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8F024D-D6E0-DEBF-2621-47B940922D69}"/>
              </a:ext>
            </a:extLst>
          </p:cNvPr>
          <p:cNvCxnSpPr>
            <a:cxnSpLocks/>
          </p:cNvCxnSpPr>
          <p:nvPr/>
        </p:nvCxnSpPr>
        <p:spPr>
          <a:xfrm flipV="1">
            <a:off x="9538620" y="1611922"/>
            <a:ext cx="0" cy="5377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2395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DD02A-3F90-080B-0167-95FA4409B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2079C0-1329-D6F7-726E-9A1192E9C7CD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0FA9990-3505-7614-9745-20E292891284}"/>
              </a:ext>
            </a:extLst>
          </p:cNvPr>
          <p:cNvSpPr/>
          <p:nvPr/>
        </p:nvSpPr>
        <p:spPr>
          <a:xfrm>
            <a:off x="4671155" y="1755085"/>
            <a:ext cx="7520845" cy="45415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9657D-228A-8CF9-03E2-5DC9ED36AD5A}"/>
              </a:ext>
            </a:extLst>
          </p:cNvPr>
          <p:cNvSpPr txBox="1"/>
          <p:nvPr/>
        </p:nvSpPr>
        <p:spPr>
          <a:xfrm>
            <a:off x="166819" y="-22305"/>
            <a:ext cx="440528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endParaRPr lang="en-US" sz="14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Stress Test…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95FFB9-1994-BCC5-8C3F-03A03C476D9D}"/>
              </a:ext>
            </a:extLst>
          </p:cNvPr>
          <p:cNvSpPr txBox="1"/>
          <p:nvPr/>
        </p:nvSpPr>
        <p:spPr>
          <a:xfrm>
            <a:off x="53803" y="2533911"/>
            <a:ext cx="4200915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PLUS, stress-test your income against market downturns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2860E-C787-B13A-0265-B704F6E49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924" y="1824746"/>
            <a:ext cx="7286257" cy="4402190"/>
          </a:xfrm>
          <a:prstGeom prst="rect">
            <a:avLst/>
          </a:prstGeom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D62A5694-B07B-581B-7B90-B66FD77078BD}"/>
              </a:ext>
            </a:extLst>
          </p:cNvPr>
          <p:cNvSpPr/>
          <p:nvPr/>
        </p:nvSpPr>
        <p:spPr>
          <a:xfrm>
            <a:off x="9072081" y="1978422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70508-B4A3-5289-88E6-6A78E36C2088}"/>
              </a:ext>
            </a:extLst>
          </p:cNvPr>
          <p:cNvSpPr txBox="1"/>
          <p:nvPr/>
        </p:nvSpPr>
        <p:spPr>
          <a:xfrm>
            <a:off x="9144000" y="842481"/>
            <a:ext cx="248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$36,250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FADD85-7127-284F-0205-D80BF83EEEC4}"/>
              </a:ext>
            </a:extLst>
          </p:cNvPr>
          <p:cNvCxnSpPr>
            <a:cxnSpLocks/>
          </p:cNvCxnSpPr>
          <p:nvPr/>
        </p:nvCxnSpPr>
        <p:spPr>
          <a:xfrm flipV="1">
            <a:off x="9538620" y="1611922"/>
            <a:ext cx="0" cy="5377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9572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84557-D95F-8581-9FE6-3F6F0B8C7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319DCB5-FB6E-9AD6-623A-D5E8D50C92EE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19B206-00E9-02BA-03B5-2A1891826585}"/>
              </a:ext>
            </a:extLst>
          </p:cNvPr>
          <p:cNvSpPr/>
          <p:nvPr/>
        </p:nvSpPr>
        <p:spPr>
          <a:xfrm>
            <a:off x="4671155" y="1755085"/>
            <a:ext cx="7520845" cy="45415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F8BB24-4834-F054-C974-071C2CA7F826}"/>
              </a:ext>
            </a:extLst>
          </p:cNvPr>
          <p:cNvSpPr txBox="1"/>
          <p:nvPr/>
        </p:nvSpPr>
        <p:spPr>
          <a:xfrm>
            <a:off x="166819" y="-22305"/>
            <a:ext cx="42009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endParaRPr lang="en-US" sz="14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review…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C81AD-6F48-A85F-0D73-49794C93161F}"/>
              </a:ext>
            </a:extLst>
          </p:cNvPr>
          <p:cNvSpPr txBox="1"/>
          <p:nvPr/>
        </p:nvSpPr>
        <p:spPr>
          <a:xfrm>
            <a:off x="-52472" y="2801039"/>
            <a:ext cx="420091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PLUS, review tax exposure in retirement</a:t>
            </a:r>
          </a:p>
        </p:txBody>
      </p:sp>
      <p:pic>
        <p:nvPicPr>
          <p:cNvPr id="2" name="Picture 1" descr="A close-up of a spreadsheet&#10;&#10;AI-generated content may be incorrect.">
            <a:extLst>
              <a:ext uri="{FF2B5EF4-FFF2-40B4-BE49-F238E27FC236}">
                <a16:creationId xmlns:a16="http://schemas.microsoft.com/office/drawing/2014/main" id="{0530D08B-4EFE-3C6C-1FCF-66148E8A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05" y="1864332"/>
            <a:ext cx="7372144" cy="432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239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FE3E0-DED5-951D-1546-32FBDDF64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35B5834-4736-9FB5-7163-F86D419BB12E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2D94EE8-AE5C-4C9F-4702-E826F8DFD565}"/>
              </a:ext>
            </a:extLst>
          </p:cNvPr>
          <p:cNvSpPr/>
          <p:nvPr/>
        </p:nvSpPr>
        <p:spPr>
          <a:xfrm>
            <a:off x="4671155" y="1755085"/>
            <a:ext cx="7520845" cy="45415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9601D-FD2D-698E-51C9-677B12ED511C}"/>
              </a:ext>
            </a:extLst>
          </p:cNvPr>
          <p:cNvSpPr txBox="1"/>
          <p:nvPr/>
        </p:nvSpPr>
        <p:spPr>
          <a:xfrm>
            <a:off x="166818" y="-22305"/>
            <a:ext cx="428189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endParaRPr lang="en-US" sz="1400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build income projections…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E196B3-FF79-F2DD-7882-D8ED514783E6}"/>
              </a:ext>
            </a:extLst>
          </p:cNvPr>
          <p:cNvSpPr txBox="1"/>
          <p:nvPr/>
        </p:nvSpPr>
        <p:spPr>
          <a:xfrm>
            <a:off x="-52472" y="2975700"/>
            <a:ext cx="4200915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PLUS, build a personalized lifetime income projection</a:t>
            </a:r>
          </a:p>
        </p:txBody>
      </p:sp>
      <p:pic>
        <p:nvPicPr>
          <p:cNvPr id="2" name="Picture 1" descr="A close-up of a spreadsheet&#10;&#10;AI-generated content may be incorrect.">
            <a:extLst>
              <a:ext uri="{FF2B5EF4-FFF2-40B4-BE49-F238E27FC236}">
                <a16:creationId xmlns:a16="http://schemas.microsoft.com/office/drawing/2014/main" id="{DC6CAC2A-2D3D-0222-F945-DCFB64D9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05" y="1864332"/>
            <a:ext cx="7372144" cy="432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281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EFA47-DA5A-24E4-E032-AB899762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D6BE4-58D9-8156-7C65-01A8F23447AE}"/>
              </a:ext>
            </a:extLst>
          </p:cNvPr>
          <p:cNvSpPr txBox="1"/>
          <p:nvPr/>
        </p:nvSpPr>
        <p:spPr>
          <a:xfrm>
            <a:off x="70206" y="1438382"/>
            <a:ext cx="120515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all a Strategy Session did was help you</a:t>
            </a:r>
          </a:p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Avoid claiming Social Security at the wrong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AB4BA-F391-3C06-EE61-ED2362C3E9E5}"/>
              </a:ext>
            </a:extLst>
          </p:cNvPr>
          <p:cNvSpPr txBox="1"/>
          <p:nvPr/>
        </p:nvSpPr>
        <p:spPr>
          <a:xfrm>
            <a:off x="70205" y="3101083"/>
            <a:ext cx="120515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it be worth it?</a:t>
            </a:r>
          </a:p>
        </p:txBody>
      </p:sp>
    </p:spTree>
    <p:extLst>
      <p:ext uri="{BB962C8B-B14F-4D97-AF65-F5344CB8AC3E}">
        <p14:creationId xmlns:p14="http://schemas.microsoft.com/office/powerpoint/2010/main" val="27063285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A46AC-14D5-1CFE-5CFF-FA72EB7C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E5D9A-1FEA-85DD-6055-2FAF96D016C0}"/>
              </a:ext>
            </a:extLst>
          </p:cNvPr>
          <p:cNvSpPr txBox="1"/>
          <p:nvPr/>
        </p:nvSpPr>
        <p:spPr>
          <a:xfrm>
            <a:off x="70206" y="1438382"/>
            <a:ext cx="120515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all it did was help protect your spouse</a:t>
            </a:r>
          </a:p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from losing income unexpectedly…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6169D-2763-B125-3117-0422B5E5EBAE}"/>
              </a:ext>
            </a:extLst>
          </p:cNvPr>
          <p:cNvSpPr txBox="1"/>
          <p:nvPr/>
        </p:nvSpPr>
        <p:spPr>
          <a:xfrm>
            <a:off x="70205" y="3101083"/>
            <a:ext cx="120515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it be worth it?</a:t>
            </a:r>
          </a:p>
        </p:txBody>
      </p:sp>
    </p:spTree>
    <p:extLst>
      <p:ext uri="{BB962C8B-B14F-4D97-AF65-F5344CB8AC3E}">
        <p14:creationId xmlns:p14="http://schemas.microsoft.com/office/powerpoint/2010/main" val="15127314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289B5-819F-60C4-7FAF-F0425480D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59727E-F5A9-D126-1A03-899089E1C242}"/>
              </a:ext>
            </a:extLst>
          </p:cNvPr>
          <p:cNvSpPr txBox="1"/>
          <p:nvPr/>
        </p:nvSpPr>
        <p:spPr>
          <a:xfrm>
            <a:off x="70206" y="1438382"/>
            <a:ext cx="1205158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all a Strategy Session did was show whether your savings can produce predictable lifetime income…</a:t>
            </a:r>
            <a:b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44801-413E-44B6-35CA-D54890B7CB57}"/>
              </a:ext>
            </a:extLst>
          </p:cNvPr>
          <p:cNvSpPr txBox="1"/>
          <p:nvPr/>
        </p:nvSpPr>
        <p:spPr>
          <a:xfrm>
            <a:off x="70205" y="3101083"/>
            <a:ext cx="120515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it be worth it?</a:t>
            </a:r>
          </a:p>
        </p:txBody>
      </p:sp>
    </p:spTree>
    <p:extLst>
      <p:ext uri="{BB962C8B-B14F-4D97-AF65-F5344CB8AC3E}">
        <p14:creationId xmlns:p14="http://schemas.microsoft.com/office/powerpoint/2010/main" val="3316040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9DE85-3154-4E08-8F41-A7AD3C438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3C2754-311D-9C78-5784-89D3C3B7F42A}"/>
              </a:ext>
            </a:extLst>
          </p:cNvPr>
          <p:cNvSpPr txBox="1"/>
          <p:nvPr/>
        </p:nvSpPr>
        <p:spPr>
          <a:xfrm>
            <a:off x="4818464" y="545713"/>
            <a:ext cx="255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Who am I?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9B7B92-A9ED-B3D2-5E36-CDA7219290B3}"/>
              </a:ext>
            </a:extLst>
          </p:cNvPr>
          <p:cNvSpPr txBox="1"/>
          <p:nvPr/>
        </p:nvSpPr>
        <p:spPr>
          <a:xfrm>
            <a:off x="4875087" y="4738963"/>
            <a:ext cx="2441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Presenter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John T. Davis CFF</a:t>
            </a: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1BE3873-1988-8396-3601-317FBCB95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430" y="1360791"/>
            <a:ext cx="2295139" cy="3281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32D41C-8849-E56F-B3F6-82E967EB2AB4}"/>
              </a:ext>
            </a:extLst>
          </p:cNvPr>
          <p:cNvSpPr txBox="1"/>
          <p:nvPr/>
        </p:nvSpPr>
        <p:spPr>
          <a:xfrm>
            <a:off x="0" y="5568593"/>
            <a:ext cx="12192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 specialize in helping pre-retirees and retirees </a:t>
            </a:r>
          </a:p>
          <a:p>
            <a:pPr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create predictable lifetime income strategies</a:t>
            </a:r>
          </a:p>
        </p:txBody>
      </p:sp>
    </p:spTree>
    <p:extLst>
      <p:ext uri="{BB962C8B-B14F-4D97-AF65-F5344CB8AC3E}">
        <p14:creationId xmlns:p14="http://schemas.microsoft.com/office/powerpoint/2010/main" val="23544048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E0C87-C4B4-B971-4CD9-1EAEA3A0A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15A6CE-87CC-BE19-F98B-452B6FD08F76}"/>
              </a:ext>
            </a:extLst>
          </p:cNvPr>
          <p:cNvSpPr txBox="1"/>
          <p:nvPr/>
        </p:nvSpPr>
        <p:spPr>
          <a:xfrm>
            <a:off x="234594" y="431514"/>
            <a:ext cx="5416194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With all the Information</a:t>
            </a:r>
          </a:p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Presented Today</a:t>
            </a:r>
          </a:p>
          <a:p>
            <a:pPr algn="ctr"/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How Many of You </a:t>
            </a:r>
          </a:p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are feeling</a:t>
            </a:r>
          </a:p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 little like this kid?</a:t>
            </a:r>
          </a:p>
        </p:txBody>
      </p:sp>
      <p:pic>
        <p:nvPicPr>
          <p:cNvPr id="5" name="Picture 4" descr="A young child spraying water on her face&#10;&#10;AI-generated content may be incorrect.">
            <a:extLst>
              <a:ext uri="{FF2B5EF4-FFF2-40B4-BE49-F238E27FC236}">
                <a16:creationId xmlns:a16="http://schemas.microsoft.com/office/drawing/2014/main" id="{08F813F5-F586-6870-61B1-8CC1F7AD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788" y="0"/>
            <a:ext cx="6541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544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99C39-9DBA-10EF-E6E9-59CDD079C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917560-F78D-F088-2611-5651D1089609}"/>
              </a:ext>
            </a:extLst>
          </p:cNvPr>
          <p:cNvSpPr txBox="1"/>
          <p:nvPr/>
        </p:nvSpPr>
        <p:spPr>
          <a:xfrm>
            <a:off x="140413" y="422486"/>
            <a:ext cx="120515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Strategy Sessions are Available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A86E2-30EB-929B-7B6F-071F88589473}"/>
              </a:ext>
            </a:extLst>
          </p:cNvPr>
          <p:cNvSpPr txBox="1"/>
          <p:nvPr/>
        </p:nvSpPr>
        <p:spPr>
          <a:xfrm>
            <a:off x="-1" y="1739882"/>
            <a:ext cx="120515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Cost is covered by the AFC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F22ED-2651-7497-DF6B-344ECB975CDB}"/>
              </a:ext>
            </a:extLst>
          </p:cNvPr>
          <p:cNvSpPr txBox="1"/>
          <p:nvPr/>
        </p:nvSpPr>
        <p:spPr>
          <a:xfrm>
            <a:off x="70204" y="2721114"/>
            <a:ext cx="120515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obligation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35B3A-4432-F701-BD85-40256553C359}"/>
              </a:ext>
            </a:extLst>
          </p:cNvPr>
          <p:cNvSpPr txBox="1"/>
          <p:nvPr/>
        </p:nvSpPr>
        <p:spPr>
          <a:xfrm>
            <a:off x="-1" y="3702346"/>
            <a:ext cx="1212179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Designed for individuals within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5-10 years of retirement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7BB0F-A0F6-83BE-1E7B-6A112A96F7EA}"/>
              </a:ext>
            </a:extLst>
          </p:cNvPr>
          <p:cNvSpPr txBox="1"/>
          <p:nvPr/>
        </p:nvSpPr>
        <p:spPr>
          <a:xfrm>
            <a:off x="140413" y="5355438"/>
            <a:ext cx="120515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Spouses encouraged (mandatory)</a:t>
            </a:r>
          </a:p>
        </p:txBody>
      </p:sp>
    </p:spTree>
    <p:extLst>
      <p:ext uri="{BB962C8B-B14F-4D97-AF65-F5344CB8AC3E}">
        <p14:creationId xmlns:p14="http://schemas.microsoft.com/office/powerpoint/2010/main" val="7078589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B2287-9541-53CD-0EB0-679F79FA5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4AD567-125D-84CE-E65C-CEA6548C4AF1}"/>
              </a:ext>
            </a:extLst>
          </p:cNvPr>
          <p:cNvSpPr txBox="1"/>
          <p:nvPr/>
        </p:nvSpPr>
        <p:spPr>
          <a:xfrm>
            <a:off x="-254580" y="2954329"/>
            <a:ext cx="805266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2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schedule a Strategy Session</a:t>
            </a:r>
          </a:p>
          <a:p>
            <a:pPr marL="0" lvl="2" algn="ctr"/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a Time and Day</a:t>
            </a:r>
          </a:p>
          <a:p>
            <a:pPr marL="0" lvl="2" algn="ctr"/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Leave Until I get You on My Calendar.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2CF7-ECC4-3B20-725D-B02F15658EB8}"/>
              </a:ext>
            </a:extLst>
          </p:cNvPr>
          <p:cNvSpPr txBox="1"/>
          <p:nvPr/>
        </p:nvSpPr>
        <p:spPr>
          <a:xfrm>
            <a:off x="0" y="513708"/>
            <a:ext cx="825014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Get help building </a:t>
            </a:r>
          </a:p>
          <a:p>
            <a:pPr algn="ctr"/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your personalized Social Security </a:t>
            </a:r>
          </a:p>
          <a:p>
            <a:pPr algn="ctr"/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and Income-for-Life Projection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676FB-106D-4E8A-A85A-E8972D017BBF}"/>
              </a:ext>
            </a:extLst>
          </p:cNvPr>
          <p:cNvSpPr txBox="1"/>
          <p:nvPr/>
        </p:nvSpPr>
        <p:spPr>
          <a:xfrm>
            <a:off x="-347048" y="4844690"/>
            <a:ext cx="774444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2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each projection is personalized, I only open a limited number of Strategy Sessions each week.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50FD51-16F9-FA7B-431A-BAB4CF509EBF}"/>
              </a:ext>
            </a:extLst>
          </p:cNvPr>
          <p:cNvCxnSpPr>
            <a:cxnSpLocks/>
          </p:cNvCxnSpPr>
          <p:nvPr/>
        </p:nvCxnSpPr>
        <p:spPr>
          <a:xfrm flipV="1">
            <a:off x="7222733" y="3212794"/>
            <a:ext cx="575353" cy="852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DB301D2-CC2D-97E8-ABED-D14C9F58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795" y="325306"/>
            <a:ext cx="4407613" cy="623474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5052657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749FF-CED0-52A4-6538-80209FC96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BA8A84-C017-1D47-6ABC-14F5152488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83AE43-D261-5FD2-CEF5-52C94FC835CE}"/>
              </a:ext>
            </a:extLst>
          </p:cNvPr>
          <p:cNvSpPr/>
          <p:nvPr/>
        </p:nvSpPr>
        <p:spPr>
          <a:xfrm>
            <a:off x="0" y="0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786BD0-F83A-22A7-2A93-FD43107CD991}"/>
              </a:ext>
            </a:extLst>
          </p:cNvPr>
          <p:cNvCxnSpPr>
            <a:cxnSpLocks/>
          </p:cNvCxnSpPr>
          <p:nvPr/>
        </p:nvCxnSpPr>
        <p:spPr>
          <a:xfrm>
            <a:off x="326453" y="5348698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6BDE87F-05AA-3FDF-38FD-2C59C16F9875}"/>
              </a:ext>
            </a:extLst>
          </p:cNvPr>
          <p:cNvSpPr txBox="1"/>
          <p:nvPr/>
        </p:nvSpPr>
        <p:spPr>
          <a:xfrm>
            <a:off x="275358" y="1498762"/>
            <a:ext cx="3293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1200" spc="-5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Claim your benefit … </a:t>
            </a:r>
            <a:endParaRPr lang="en-US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F8B31-6F27-9A41-3CEB-A79218A56123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95B7C-CBF0-98AA-C80B-F7F8B86717FB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5C976A-EA82-7025-78DC-AA26EE7CA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67" y="961189"/>
            <a:ext cx="9371047" cy="50524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D116C9-15EA-DDAE-8E2D-069F93F0C62C}"/>
              </a:ext>
            </a:extLst>
          </p:cNvPr>
          <p:cNvSpPr/>
          <p:nvPr/>
        </p:nvSpPr>
        <p:spPr>
          <a:xfrm>
            <a:off x="5082642" y="4608696"/>
            <a:ext cx="6805965" cy="839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B126D-D6B7-90E6-A52A-BAF7C16E5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32" y="1275175"/>
            <a:ext cx="6805964" cy="38591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35D94-C28A-DE25-5178-50225B8777E5}"/>
              </a:ext>
            </a:extLst>
          </p:cNvPr>
          <p:cNvSpPr txBox="1"/>
          <p:nvPr/>
        </p:nvSpPr>
        <p:spPr>
          <a:xfrm>
            <a:off x="-277402" y="2822201"/>
            <a:ext cx="5052758" cy="2347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</a:rPr>
              <a:t>1.  Apply online  </a:t>
            </a:r>
            <a:r>
              <a:rPr lang="en-US" sz="2800" b="1" dirty="0" err="1">
                <a:solidFill>
                  <a:schemeClr val="tx1"/>
                </a:solidFill>
              </a:rPr>
              <a:t>ssa.gov</a:t>
            </a:r>
            <a:endParaRPr lang="en-US" sz="2800" b="1" dirty="0">
              <a:solidFill>
                <a:schemeClr val="tx1"/>
              </a:solidFill>
            </a:endParaRPr>
          </a:p>
          <a:p>
            <a:pPr marL="455071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</a:rPr>
              <a:t>2.  Apply by phone 800-772-1213</a:t>
            </a:r>
          </a:p>
          <a:p>
            <a:pPr marL="455071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</a:rPr>
              <a:t>3.  Apply in person local SSA office -  by appointment.</a:t>
            </a:r>
          </a:p>
        </p:txBody>
      </p:sp>
    </p:spTree>
    <p:extLst>
      <p:ext uri="{BB962C8B-B14F-4D97-AF65-F5344CB8AC3E}">
        <p14:creationId xmlns:p14="http://schemas.microsoft.com/office/powerpoint/2010/main" val="31113258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9A87F-8F12-64BE-8CC7-09CECB80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DE010-071C-D405-48B8-B5A749F2AC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1BB595-DCAE-B3D0-9AD4-C2B48215273B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5AEDB-4F62-F326-94EF-12E52C2FCE12}"/>
              </a:ext>
            </a:extLst>
          </p:cNvPr>
          <p:cNvSpPr txBox="1"/>
          <p:nvPr/>
        </p:nvSpPr>
        <p:spPr>
          <a:xfrm>
            <a:off x="4623370" y="2856897"/>
            <a:ext cx="7568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Benefits </a:t>
            </a:r>
          </a:p>
          <a:p>
            <a:pPr algn="ctr"/>
            <a:r>
              <a:rPr lang="en-US" sz="6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Taxed?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9D17BA-F9C8-8E03-247C-BC1A17949584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25C69-4D80-0AD2-2339-FB47D8A736A5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</p:spTree>
    <p:extLst>
      <p:ext uri="{BB962C8B-B14F-4D97-AF65-F5344CB8AC3E}">
        <p14:creationId xmlns:p14="http://schemas.microsoft.com/office/powerpoint/2010/main" val="4882597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1DBE-DC5B-6273-D3ED-BE58EF99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6CBD42-6358-7F74-6892-A9AE2EC9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985D7E-E05D-5060-52BC-D731015068D2}"/>
              </a:ext>
            </a:extLst>
          </p:cNvPr>
          <p:cNvSpPr/>
          <p:nvPr/>
        </p:nvSpPr>
        <p:spPr>
          <a:xfrm>
            <a:off x="1" y="-3"/>
            <a:ext cx="4554307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DD68FA-3232-3200-9465-837D5F5E5E89}"/>
              </a:ext>
            </a:extLst>
          </p:cNvPr>
          <p:cNvCxnSpPr>
            <a:cxnSpLocks/>
          </p:cNvCxnSpPr>
          <p:nvPr/>
        </p:nvCxnSpPr>
        <p:spPr>
          <a:xfrm>
            <a:off x="326453" y="4383645"/>
            <a:ext cx="1547806" cy="0"/>
          </a:xfrm>
          <a:prstGeom prst="line">
            <a:avLst/>
          </a:prstGeom>
          <a:ln w="254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5EC9F4-4F99-90B2-3711-463BA125B466}"/>
              </a:ext>
            </a:extLst>
          </p:cNvPr>
          <p:cNvSpPr txBox="1"/>
          <p:nvPr/>
        </p:nvSpPr>
        <p:spPr>
          <a:xfrm>
            <a:off x="160664" y="2315561"/>
            <a:ext cx="4554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Does Social Security get Taxed?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79AC75-47AC-7C9C-FFF7-06CC7059C45A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FBDFDF-929A-F3B7-B773-6F551BB21C2F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70559-3A7D-E3DE-9BB8-6A5CF9D5FC52}"/>
              </a:ext>
            </a:extLst>
          </p:cNvPr>
          <p:cNvSpPr txBox="1"/>
          <p:nvPr/>
        </p:nvSpPr>
        <p:spPr>
          <a:xfrm>
            <a:off x="5112469" y="2315561"/>
            <a:ext cx="70795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Some States, 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Not Illinois,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will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Tax Social Security Benefits.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Benefits are Subject to Federal Income Tax.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SS gets Taxed at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Ordinary Income Rates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00"/>
              </a:highlight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Based on the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Provisional Income formula.</a:t>
            </a:r>
          </a:p>
        </p:txBody>
      </p:sp>
    </p:spTree>
    <p:extLst>
      <p:ext uri="{BB962C8B-B14F-4D97-AF65-F5344CB8AC3E}">
        <p14:creationId xmlns:p14="http://schemas.microsoft.com/office/powerpoint/2010/main" val="18408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FBB7-C265-7F0C-5BEC-6C8DC53DE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C930A3-0BC2-9CC4-6D38-CBE2648E1D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0F0D8C-5A97-A286-53D5-18B4C4CEB659}"/>
              </a:ext>
            </a:extLst>
          </p:cNvPr>
          <p:cNvSpPr/>
          <p:nvPr/>
        </p:nvSpPr>
        <p:spPr>
          <a:xfrm>
            <a:off x="1" y="-3"/>
            <a:ext cx="4554307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BA9CF-20D1-A2DC-6B6E-DA82C3B53263}"/>
              </a:ext>
            </a:extLst>
          </p:cNvPr>
          <p:cNvSpPr txBox="1"/>
          <p:nvPr/>
        </p:nvSpPr>
        <p:spPr>
          <a:xfrm>
            <a:off x="326453" y="1432998"/>
            <a:ext cx="4554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Provisional Income: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4FE94-EA24-E799-BCD7-0B9775185880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CEA21-FD40-EA3E-2213-604CFE388C85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F1D34-CEE1-99D5-3BF4-26FB96D9A61C}"/>
              </a:ext>
            </a:extLst>
          </p:cNvPr>
          <p:cNvSpPr txBox="1"/>
          <p:nvPr/>
        </p:nvSpPr>
        <p:spPr>
          <a:xfrm>
            <a:off x="320934" y="3228246"/>
            <a:ext cx="34334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Only counts ½ of Your Social Security check for taxing purposes</a:t>
            </a:r>
          </a:p>
          <a:p>
            <a:endParaRPr lang="en-US" sz="2800" b="1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2AFB2-CB9C-5F31-102B-B4D19CA24747}"/>
              </a:ext>
            </a:extLst>
          </p:cNvPr>
          <p:cNvSpPr/>
          <p:nvPr/>
        </p:nvSpPr>
        <p:spPr>
          <a:xfrm>
            <a:off x="5500426" y="3743665"/>
            <a:ext cx="5627088" cy="45719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817E09-7BFC-B9F6-06EE-B66803A29F92}"/>
              </a:ext>
            </a:extLst>
          </p:cNvPr>
          <p:cNvSpPr txBox="1"/>
          <p:nvPr/>
        </p:nvSpPr>
        <p:spPr>
          <a:xfrm>
            <a:off x="5825030" y="1047296"/>
            <a:ext cx="497788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Married Couple SS</a:t>
            </a:r>
          </a:p>
          <a:p>
            <a:pPr algn="ctr"/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Bill             $30,000 </a:t>
            </a:r>
          </a:p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Susan        $30,000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         $60,000 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D2B6B-1F4D-452C-51DA-8A2DFEED2A5D}"/>
              </a:ext>
            </a:extLst>
          </p:cNvPr>
          <p:cNvSpPr txBox="1"/>
          <p:nvPr/>
        </p:nvSpPr>
        <p:spPr>
          <a:xfrm>
            <a:off x="6495334" y="4533755"/>
            <a:ext cx="36372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½ for tax purposes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$30,000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4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A155-30F4-AF14-6736-5B297B6F8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274A65-F705-E577-E6C6-FD071C6F12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3D6FC7-067F-945F-16E4-486D0DF99328}"/>
              </a:ext>
            </a:extLst>
          </p:cNvPr>
          <p:cNvSpPr/>
          <p:nvPr/>
        </p:nvSpPr>
        <p:spPr>
          <a:xfrm>
            <a:off x="0" y="-3"/>
            <a:ext cx="5766779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F1C0AD-A185-F6E0-7A02-939BC6CA72EA}"/>
              </a:ext>
            </a:extLst>
          </p:cNvPr>
          <p:cNvCxnSpPr>
            <a:cxnSpLocks/>
          </p:cNvCxnSpPr>
          <p:nvPr/>
        </p:nvCxnSpPr>
        <p:spPr>
          <a:xfrm>
            <a:off x="738782" y="3347360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02D090-02C3-2B51-1405-4AE9FA851908}"/>
              </a:ext>
            </a:extLst>
          </p:cNvPr>
          <p:cNvSpPr txBox="1"/>
          <p:nvPr/>
        </p:nvSpPr>
        <p:spPr>
          <a:xfrm>
            <a:off x="686998" y="2445629"/>
            <a:ext cx="424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Federal Tax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000DFE-6A66-8C7B-E935-FE0FB8926009}"/>
              </a:ext>
            </a:extLst>
          </p:cNvPr>
          <p:cNvSpPr txBox="1"/>
          <p:nvPr/>
        </p:nvSpPr>
        <p:spPr>
          <a:xfrm>
            <a:off x="686998" y="3600142"/>
            <a:ext cx="40704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it gets taxed it’s based on Provisional Income and only a portion of your benefit is subject to tax.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9CF02-8E48-5F28-BD73-1A647FE5A503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7F23F5-E496-D7A3-0AEC-C7FD9578694C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AC093D-E041-BCFA-2D17-4C469AACA9B8}"/>
              </a:ext>
            </a:extLst>
          </p:cNvPr>
          <p:cNvGraphicFramePr>
            <a:graphicFrameLocks noGrp="1"/>
          </p:cNvGraphicFramePr>
          <p:nvPr/>
        </p:nvGraphicFramePr>
        <p:xfrm>
          <a:off x="6469329" y="1481351"/>
          <a:ext cx="4983889" cy="4358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0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31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% Taxed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6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File</a:t>
                      </a:r>
                      <a:r>
                        <a:rPr lang="en-US" sz="1900" baseline="0" dirty="0"/>
                        <a:t> - </a:t>
                      </a:r>
                      <a:r>
                        <a:rPr lang="en-US" sz="1900" dirty="0"/>
                        <a:t>Single</a:t>
                      </a:r>
                      <a:r>
                        <a:rPr lang="en-US" sz="1900" baseline="0" dirty="0"/>
                        <a:t> </a:t>
                      </a:r>
                      <a:endParaRPr lang="en-US" sz="19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6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File - Married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6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2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Subject to taxes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Less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 than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$25,000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$32,000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72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Subject to taxes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$25,000 </a:t>
                      </a:r>
                      <a:br>
                        <a:rPr lang="en-US" sz="3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$34,000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$32,000 </a:t>
                      </a:r>
                      <a:br>
                        <a:rPr lang="en-US" sz="3200" b="1" dirty="0">
                          <a:solidFill>
                            <a:schemeClr val="tx1"/>
                          </a:solidFill>
                        </a:rPr>
                      </a:b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$44,000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2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85%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Subject to taxes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$34,000+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$44,000+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7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7190</TotalTime>
  <Words>3603</Words>
  <Application>Microsoft Office PowerPoint</Application>
  <PresentationFormat>Widescreen</PresentationFormat>
  <Paragraphs>621</Paragraphs>
  <Slides>97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5" baseType="lpstr">
      <vt:lpstr>ＭＳ Ｐゴシック</vt:lpstr>
      <vt:lpstr>Aptos</vt:lpstr>
      <vt:lpstr>Aptos Display</vt:lpstr>
      <vt:lpstr>Arial</vt:lpstr>
      <vt:lpstr>Calibri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With Me Until the End…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AmericaPlanning.com</vt:lpstr>
      <vt:lpstr>AmericaPlanning.com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Romanowski</dc:creator>
  <cp:lastModifiedBy>John T Davis, CFF</cp:lastModifiedBy>
  <cp:revision>1149</cp:revision>
  <dcterms:created xsi:type="dcterms:W3CDTF">2025-10-08T14:01:22Z</dcterms:created>
  <dcterms:modified xsi:type="dcterms:W3CDTF">2026-04-30T20:22:53Z</dcterms:modified>
</cp:coreProperties>
</file>