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1.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25"/>
  </p:notesMasterIdLst>
  <p:sldIdLst>
    <p:sldId id="1447" r:id="rId2"/>
    <p:sldId id="1412" r:id="rId3"/>
    <p:sldId id="1426" r:id="rId4"/>
    <p:sldId id="272" r:id="rId5"/>
    <p:sldId id="1442" r:id="rId6"/>
    <p:sldId id="1443" r:id="rId7"/>
    <p:sldId id="256" r:id="rId8"/>
    <p:sldId id="1454" r:id="rId9"/>
    <p:sldId id="1453" r:id="rId10"/>
    <p:sldId id="265" r:id="rId11"/>
    <p:sldId id="258" r:id="rId12"/>
    <p:sldId id="1450" r:id="rId13"/>
    <p:sldId id="1451" r:id="rId14"/>
    <p:sldId id="1452" r:id="rId15"/>
    <p:sldId id="1444" r:id="rId16"/>
    <p:sldId id="1406" r:id="rId17"/>
    <p:sldId id="1409" r:id="rId18"/>
    <p:sldId id="1420" r:id="rId19"/>
    <p:sldId id="1403" r:id="rId20"/>
    <p:sldId id="1405" r:id="rId21"/>
    <p:sldId id="1408" r:id="rId22"/>
    <p:sldId id="1411" r:id="rId23"/>
    <p:sldId id="1448" r:id="rId24"/>
  </p:sldIdLst>
  <p:sldSz cx="9144000" cy="6858000" type="screen4x3"/>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8E8E"/>
    <a:srgbClr val="909090"/>
    <a:srgbClr val="58267E"/>
    <a:srgbClr val="FF6600"/>
    <a:srgbClr val="FF9933"/>
    <a:srgbClr val="39688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C11DE9-02A6-4D0D-80DD-93370C16939E}" v="168" dt="2026-04-25T00:06:19.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0038" autoAdjust="0"/>
  </p:normalViewPr>
  <p:slideViewPr>
    <p:cSldViewPr snapToGrid="0">
      <p:cViewPr varScale="1">
        <p:scale>
          <a:sx n="84" d="100"/>
          <a:sy n="84" d="100"/>
        </p:scale>
        <p:origin x="1644" y="73"/>
      </p:cViewPr>
      <p:guideLst/>
    </p:cSldViewPr>
  </p:slideViewPr>
  <p:outlineViewPr>
    <p:cViewPr>
      <p:scale>
        <a:sx n="33" d="100"/>
        <a:sy n="33" d="100"/>
      </p:scale>
      <p:origin x="0" y="-7104"/>
    </p:cViewPr>
  </p:outlineViewPr>
  <p:notesTextViewPr>
    <p:cViewPr>
      <p:scale>
        <a:sx n="3" d="2"/>
        <a:sy n="3" d="2"/>
      </p:scale>
      <p:origin x="0" y="0"/>
    </p:cViewPr>
  </p:notesTextViewPr>
  <p:sorterViewPr>
    <p:cViewPr>
      <p:scale>
        <a:sx n="50" d="100"/>
        <a:sy n="5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12-28T18:07:32.314"/>
    </inkml:context>
    <inkml:brush xml:id="br0">
      <inkml:brushProperty name="width" value="0.05" units="cm"/>
      <inkml:brushProperty name="height" value="0.05" units="cm"/>
      <inkml:brushProperty name="ignorePressure" value="1"/>
    </inkml:brush>
  </inkml:definitions>
  <inkml:trace contextRef="#ctx0" brushRef="#br0">1 2355,'7'0,"2"-1,-2-1,1 1,0-1,-1 0,1-1,13-6,49-31,-60 34,1-3,-2 1,1 0,0-2,-1 0,-1 1,9-15,17-18,-8 12,-2-2,35-57,-55 81,2 1,0 0,0 0,0 1,1-1,0 1,0 0,1 1,13-8,-2 3,-1 1,2 2,22-8,-25 9,0 0,0-2,-1 0,0-1,18-13,-3-1,39-38,-49 39,0 1,33-49,-46 60,-1 0,19-16,-16 16,0 1,9-15,101-147,-110 155,-1 0,0 0,8-21,-9 18,0 1,15-21,-18 30,0-1,0 1,0-2,3-14,-4 16,-2 54,-1 31,-4 67,0-127,0 0,-5 17,3-17,-4 29,4 32,5 97,2-66,-2 557,0-660,0 1,0-1,1 1,0-1,2 10,-3-13,1-1,0 1,0-1,-1 1,1-1,1 1,-2-2,1 2,1-1,-1 0,0 0,0 0,1 0,-1 0,0 0,1-1,-1 1,1 0,-1 0,1-1,-1 0,1 1,0-1,1 1,1-1,-1 1,0-1,1 0,-1 0,1-1,-1 1,1-1,-1 0,0 1,0-2,0 1,1 0,-1-1,4-1,-2-1,0 0,0 0,0 0,0-1,-1 1,0-1,5-7,-2 1,-1 0,0 0,0-1,-1 0,-1 0,0 0,3-19,27-118,-25 102,0 10,-3-1,2-50,-9 4,2-43,1 110,9-31,2-12,-11 30,-1 19,0 0,0 0,1-1,0 2,0-1,1 0,1 1,6-13,-10 22,0 1,1-1,-1 0,0 0,1 1,-1-1,1 0,0 0,-1 1,0-1,1 0,0 0,0 1,-1 0,1-1,0 0,0 1,-1-1,2 1,-1 0,-1 0,1-1,1 1,-1 0,0 1,0-1,-1 0,1 0,-1 1,1 0,0-1,-1 1,1-1,-1 1,1 0,0-1,-1 1,0-1,0 1,1 0,-1 0,0-1,1 1,-1 1,2 6,0 0,0 0,1 14,-1 13,3 0,1-1,1 1,14 37,2 16,-14-43,4 15,-9-36,1 0,11 30,-15-52,-1 0,2 0,-1 1,0-1,1 0,-1 0,1 0,-1 0,1 0,0-1,-1 1,2 0,-2-1,1 1,1-1,-1 0,0 1,0-2,1 1,-1 0,0 0,0-1,1 1,0-1,3 1,-2-1,-1 0,0 0,0-1,0 0,0 1,0-1,0 0,0 0,-1 0,1-1,0 1,0-1,0 1,-1-1,0 0,1 0,-1 0,1-1,-2 1,5-5,11-23,0 0,17-45,-22 47,0-1,3 2,21-33,-36 60,1-2,0 1,0 1,-1-1,1-1,0 2,0-1,-1 0,1 0,0 1,0-1,0 1,0-1,0 0,0 1,1 0,-2 0,2-1,-1 1,0 0,1-1,-1 2,1-1,-2 0,1 1,1-1,-2 0,1 1,1 0,-2 0,1-1,0 1,0 0,0 0,0-1,0 1,-1 0,0 0,1 0,0 0,0 0,-1 2,12 21,-1 0,9 36,-19-57,0 0,0 0,0 0,0 0,1 0,-1 0,1 0,0-1,0 1,0-1,0 0,0 1,1-1,-1 0,0 0,1 0,-1-1,4 2,-3-2,0 1,-1-2,1 0,-1 1,1-1,-1 1,1-1,0 0,0 0,0-1,-1 1,1-1,-1 1,1-1,-1 0,1 0,0 1,-1-2,0 1,1 0,2-3,1 0,0-1,-1 1,0-2,0 1,1 0,-2-1,1 0,-2 0,7-12,1-5,11-37,-10 28,-5 9,8-44,-5 22,5-58,-13 76,1 1,1 1,12-38,33-102,-40 137,-2 6,0 0,13-24,-12 28,-1-1,-1 0,0 0,-2 0,0 0,1-24,-2 17,2 0,13-44,9-29,-18 66,0 0,18-37,-18 51,0 0,-2-2,-1 1,0 0,-1-1,3-31,5-77,4-75,-19 0,2 1472,0-1238,-3-1,0 1,-10 34,-29 85,33-121,1 5,2-2,-5 56,8-53,-1 0,-11 37,5-34,-44 181,41-163,8-34,0 0,-2 36,5-15,2-16,-1 0,-8 41,1-27,2-1,0 50,6 81,2-66,-3-58,0-18,4 43,-3-71,0 1,0 0,0-1,0 0,0 1,0-1,0 1,0 0,0-1,0 0,0 1,1 0,-1-1,0 1,1-1,-1 0,0 1,1-1,-1 1,0-1,0 1,1-1,-1 0,1 0,-1 1,1-1,-1 0,0 1,1-1,0 0,0 1,0-1,0-1,0 1,0-1,0 1,0-1,0 1,0 0,0-1,0 1,0-1,0 0,-1 1,1-1,1-1,24-31,-10 4,-1 0,-2-2,-1 0,14-59,-20 64,-2 1,2-50,-2 21,0 25,2 1,1-1,12-30,-7 21,-2 8,-1 0,-2 0,-1-1,5-60,-11 70,-1 2,2 0,-1-1,3 2,-1-2,2 1,8-26,1 6,9-42,-20 72,1 0,0 1,1 0,0 0,6-12,-7 16,0-1,0 1,0 0,1 0,0 0,-1 1,1-1,1 1,-2 0,8-3,-10 5,0 0,0 1,0-1,0 1,1-1,-1 1,0-1,0 1,0 0,1 0,-1 0,0 0,0 0,1 0,-1 0,0 0,1 0,-2 1,2-1,-1 1,0-1,1 1,1 0,-2 1,1-1,-1 1,1 0,-1-1,1 1,-2 0,2 0,-1 0,-1 0,2 0,-1 0,0 4,1 5,1 2,-2-1,1 22,-2-32,0 49,-1-23,2 0,7 55,8 49,-12-82,-2-29,7 30,-8-47,0 2,0-2,1 1,0-1,0 1,0-1,0 1,1-1,-1 0,1 0,0-1,5 6,-7-9,1 2,-1-1,1-1,-1 1,1 0,-1 0,1-1,-1 1,2 0,-2-1,1 1,0-1,-1 0,1 0,0 0,0 0,0 0,-1 0,1 0,0-1,0 1,-1-1,1 0,0 1,-1 0,1-1,-1-1,1 2,-1-1,1 0,-1 0,3-3,4-4,-1 1,0-1,0-1,7-12,-4 8,3-7,92-130,-88 114,-15 31,0 0,0 0,1 0,0 1,-1-2,1 2,1-1,-1 1,6-6,-8 9,0 1,-1 0,1-1,-1 0,1 1,0-1,0 1,-1 0,0 0,1 0,0 0,0-1,-1 1,1 0,0 0,0 0,-1 0,1 0,0 0,0 0,-1 0,1 0,0 0,0 0,-1 1,0-1,1 0,0 0,0 0,0 1,15 19,-15-18,0 0,1 0,-2 0,2-1,-1 2,1-2,-1 1,1-1,0 1,0-1,0 1,2 1,-1-3,-2 0,1 1,1-1,-1 0,-1 0,2 0,-1 0,0 0,0 0,0-1,0 1,0 0,0-1,0 0,0 0,0 0,-1 0,2 0,-2 0,4-2,3-5,0 2,0-2,6-8,12-12,-25 28,-1-1,1 1,-1-1,0 1,1 0,-1 0,1 0,-1-1,1 1,-1 0,0-1,1 1,0 0,0 0,-1 0,0 0,1 0,-1 0,1 0,0 0,-1 0,0 0,1 0,0 0,-1 0,1 0,-1 1,0-1,1 0,0 1,-1-1,1 0,-1 0,0 0,1 1,-1-1,1 1,-1-1,1 1,-1-1,0 0,0 1,0-1,1 1,-1 0,0-1,0 0,1 1,-1-1,0 1,0 0,0-1,0 1,4 34,-4-31,0 9,0-5,0 0,1 1,0-1,0 0,1 0,5 15,-7-23,0 0,0-1,0 1,0 0,0 0,0 0,0-1,0 1,0 0,0 0,0 0,1 0,-1 0,0 0,0 0,0 0,1 0,-1 0,0-1,0 1,1 0,-1 0,0 0,0 0,0 0,0 0,0 0,0 0,1 0,-1 0,0 0,0 0,1 0,-1 0,0 0,0 0,1 0,-1 0,0 0,0 1,0-1,0 0,0 0,0 0,0 0,0 0,1 0,-1 0,0 0,0 0,0 0,0 1,1-1,-1 0,0 0,0 0,0 1,0-1,0 0,0 0,0 1,0-1,0 0,0 0,0 0,0 0,5-17,-4 14,26-116,-26 114,0 1,0-1,1 1,0-1,0 1,2-5,-3 8,-1 1,1-1,-1 1,1-1,-1 1,0-1,1 0,-1 1,1 0,0 0,-1-1,1 1,-1-1,1 1,0 0,-1-1,1 1,0 0,0 0,1 0,-1 0,-1 0,1 1,0-1,0 1,0-1,0 1,0-1,-1 0,1 1,0 0,0-1,-1 1,1-1,0 1,-1 0,1 0,-1-1,1 3,39 68,-33-61,-1 2,0 0,-1-1,0 1,-1 0,0 1,-1-1,0 0,0 18,-3-30,6 26,-6-26,0 1,0-1,0 0,0 0,1 1,-1-1,0 1,1-1,-1 1,1-1,-1 0,0 0,0 0,1 0,0 1,-1-1,1 0,-1 0,0 0,1 0,-1 1,1-1,-1 0,1 0,-1 0,0 0,1 0,-1 0,1-1,0 1,-1 0,0 0,0 0,1-1,0 1,-1 0,1 0,-1 0,0 0,0 0,1-1,-1 1,0-1,1 1,-1-1,1 1,-1 0,0-1,3-1,0-1,-1 0,0 0,0 0,1 0,-1 0,-1 0,2-1,-2 1,1-1,-2 0,3-4,0-8,3-26,0 2,0 15,3 1,18-41,-15 37,14-46,27-86,-2 9,-43 119,47-154,-41 140,-10 28,1 1,1 0,9-18,-9 23,0 0,-2-1,1 0,-2 0,0 0,3-24,-3-81,-3 104,1-8,1-1,1 1,11-37,-7 31,5-18,-7 27,-1 0,5-29,-8-66,1 0,6 83,-8 31,1-1,-1 1,0-1,0 1,0 0,0 0,0-1,0 1,1-1,-1 1,1 0,-1-1,0 1,1 0,-1 0,0 0,0-1,1 1,-1 0,1 0,-1-1,1 1,-1 0,1 0,-1 1,1-1,0 1,-1-1,0 0,1 1,-1-1,1 1,-1 0,1-1,-1 0,0 1,0 0,1 0,-1-1,0 0,0 1,1 0,-1 0,0 1,4 20,-1 2,0-1,-2 0,-1 1,-4 35,0-32,-1 0,-16 46,13-47,1 1,-8 52,11-10,3-37,-1-1,-1 0,-2 0,-10 36,-8 13,-12 96,19-91,-7 100,7-46,-18 38,10-66,11-44,2-18,3 0,-4 77,8-71,-2 1,-14 61,9-60,-7 108,17-135,4 148,-3-173,1-1,0 1,0-1,1 1,-2-1,3 1,3 7,-6-12,0 1,1 0,-1 0,1-1,0 1,-1 0,0 0,1-1,0 1,0-1,-1 1,1 0,0-1,0 0,0 0,0 1,0-1,-1 1,1-1,0 0,0 1,0-1,0 0,0 0,-1 0,2 0,-1 0,-1 0,1-1,0 1,0 0,0-1,0 1,0-1,-1 1,1 0,0 0,0-1,-1 0,1 1,0-1,0 1,-1-1,1 0,0 0,0 0,5-7,1-1,0 0,-2-1,1 0,-1 0,-1 0,1-1,1-11,7-12,0-1,-2-2,11-60,3-13,-12 64,-2 11,-2 0,0 0,-3-1,3-48,-9 41,0 23,0 1,0-1,3 1,5-30,11-13,8-41,-16 56,-4 17,5-41,-11 53,1-1,1 1,0 0,2 0,-1 0,2 1,13-27,-18 42,0 0,0 1,0-1,0 1,1-1,-1 1,0-1,1 1,-1-1,1 2,-1-2,1 1,-1 0,1 0,0 0,2 0,-2 1,-1-1,0 1,1 0,-2 1,2-1,-1 0,0 0,1 1,-2-1,2 0,-1 0,0 1,1 0,-2-1,1 1,1-1,-2 1,1 0,1 0,-2-1,1 2,0-1,0-1,-1 2,1-1,1 2,4 7,-2 1,1 0,-1 0,-1 0,0 1,0 0,1 17,3 7,-3-8,-3-20,0 0,1 0,0 0,0-1,6 14,-7-20,-1 1,0-2,1 1,0 1,0-2,-1 1,1 0,0 0,0-1,0 1,0 0,0 0,0-1,0 0,0 1,0 0,0-1,0 1,0-1,1 0,-1 0,0 0,0 0,0 0,1 0,-2 0,2 0,-1 0,0 0,0 0,0 0,0 0,1-1,-2 0,2 1,-1-1,0 1,1-2,5-2,0-1,0 1,-1-2,8-6,-12 9,27-29,-1-1,-1-1,41-72,-33 50,0 3,-35 52,1 1,-1-1,1 0,-1 0,1 1,-1-1,1 1,0-1,-1 0,1 1,0 0,-1-1,1 1,-1-1,1 1,0-1,0 1,0 0,1 0,-2 0,0 0,1 0,-1 0,1 0,0 1,-1-1,0 0,0 1,1-1,-1 0,1 1,-1-1,0 0,1 0,-1 1,0-1,0 1,0-1,0 1,1-1,-1 0,0 1,0 0,2 5,-1-1,0 0,0 1,-1 6,0 12,-1-18,1-1,0 1,0-1,1 1,-1-1,1 1,0 0,3 6,-4-11,0-1,0 1,0 0,0-1,0 0,0 0,0 1,1-1,-1 1,0-1,1 1,-1-1,1 0,-1 0,0 0,0 1,0-1,1 1,-1-1,1 0,-1 0,1 1,-1-1,0 0,1 0,-1 0,1 0,-1 0,1 0,-1 0,0 0,1 0,-1 0,1 0,0 0,-1 0,0 0,0 0,1 0,-1 0,1 0,-1-1,1 1,-1 0,0 0,1-1,-1 1,0-1,1 1,-1 0,1 0,-1 0,0-1,0 1,0-1,0 1,1-1,-1 1,0 0,1-1,12-27,128-327,-63 107,-10 25,-39 129,-19 60,0 0,18-35,-18 47,-1-1,-2-1,1 1,-3-1,6-47,-6 46,1 1,1 1,0 0,13-25,-8 19,13-47,-20 55,-5 21,0 1,1-1,-1 0,0 0,0 0,0 0,0 0,0 0,0 0,0 0,0 0,0 0,0 0,1 0,-1 0,0 0,0 0,0 0,0 0,0 0,0 0,0 0,0 0,0 0,1 0,-1 0,0 0,0 0,0 0,0 0,0 0,0 0,0 0,0 0,0-1,0 1,0 0,0 0,0 0,0 0,0 0,0 0,0 0,0 0,0 0,0 0,0 0,0 0,0 0,0 0,0 0,0 0,0 31,0-24,0 38,-1 0,-4 0,-1 0,-12 50,9-62,1 1,-5 58,10 69,0-115,-8 60,-1 0,8 302,5-229,-2-130,2 53,0-90,0 0,2 0,-1 0,2 0,-1 0,6 13,1-2,10 41,-13-41,19 46,0-9,-15-33,24 43,-20-44,-3 1,0 0,-2 0,0 0,-3 2,0-1,4 35,0-2,-4-22,5 73,-11-86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3037840" cy="466434"/>
          </a:xfrm>
          <a:prstGeom prst="rect">
            <a:avLst/>
          </a:prstGeom>
        </p:spPr>
        <p:txBody>
          <a:bodyPr vert="horz" lIns="93945" tIns="46973" rIns="93945" bIns="46973" rtlCol="0"/>
          <a:lstStyle>
            <a:lvl1pPr algn="l">
              <a:defRPr sz="1300"/>
            </a:lvl1pPr>
          </a:lstStyle>
          <a:p>
            <a:endParaRPr lang="en-US"/>
          </a:p>
        </p:txBody>
      </p:sp>
      <p:sp>
        <p:nvSpPr>
          <p:cNvPr id="3" name="Date Placeholder 2"/>
          <p:cNvSpPr>
            <a:spLocks noGrp="1"/>
          </p:cNvSpPr>
          <p:nvPr>
            <p:ph type="dt" idx="1"/>
          </p:nvPr>
        </p:nvSpPr>
        <p:spPr>
          <a:xfrm>
            <a:off x="3970938" y="1"/>
            <a:ext cx="3037840" cy="466434"/>
          </a:xfrm>
          <a:prstGeom prst="rect">
            <a:avLst/>
          </a:prstGeom>
        </p:spPr>
        <p:txBody>
          <a:bodyPr vert="horz" lIns="93945" tIns="46973" rIns="93945" bIns="46973" rtlCol="0"/>
          <a:lstStyle>
            <a:lvl1pPr algn="r">
              <a:defRPr sz="1300"/>
            </a:lvl1pPr>
          </a:lstStyle>
          <a:p>
            <a:fld id="{0ED8BCFB-3291-4DD2-A352-44732FB983F3}" type="datetimeFigureOut">
              <a:rPr lang="en-US" smtClean="0"/>
              <a:t>4/29/2026</a:t>
            </a:fld>
            <a:endParaRPr lang="en-US"/>
          </a:p>
        </p:txBody>
      </p:sp>
      <p:sp>
        <p:nvSpPr>
          <p:cNvPr id="4" name="Slide Image Placeholder 3"/>
          <p:cNvSpPr>
            <a:spLocks noGrp="1" noRot="1" noChangeAspect="1"/>
          </p:cNvSpPr>
          <p:nvPr>
            <p:ph type="sldImg" idx="2"/>
          </p:nvPr>
        </p:nvSpPr>
        <p:spPr>
          <a:xfrm>
            <a:off x="1414463" y="1162050"/>
            <a:ext cx="4181475" cy="3136900"/>
          </a:xfrm>
          <a:prstGeom prst="rect">
            <a:avLst/>
          </a:prstGeom>
          <a:noFill/>
          <a:ln w="12700">
            <a:solidFill>
              <a:prstClr val="black"/>
            </a:solidFill>
          </a:ln>
        </p:spPr>
        <p:txBody>
          <a:bodyPr vert="horz" lIns="93945" tIns="46973" rIns="93945" bIns="46973"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945" tIns="46973" rIns="93945" bIns="4697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8"/>
            <a:ext cx="3037840" cy="466433"/>
          </a:xfrm>
          <a:prstGeom prst="rect">
            <a:avLst/>
          </a:prstGeom>
        </p:spPr>
        <p:txBody>
          <a:bodyPr vert="horz" lIns="93945" tIns="46973" rIns="93945" bIns="46973" rtlCol="0" anchor="b"/>
          <a:lstStyle>
            <a:lvl1pPr algn="l">
              <a:defRPr sz="1300"/>
            </a:lvl1pPr>
          </a:lstStyle>
          <a:p>
            <a:endParaRPr lang="en-US"/>
          </a:p>
        </p:txBody>
      </p:sp>
      <p:sp>
        <p:nvSpPr>
          <p:cNvPr id="7" name="Slide Number Placeholder 6"/>
          <p:cNvSpPr>
            <a:spLocks noGrp="1"/>
          </p:cNvSpPr>
          <p:nvPr>
            <p:ph type="sldNum" sz="quarter" idx="5"/>
          </p:nvPr>
        </p:nvSpPr>
        <p:spPr>
          <a:xfrm>
            <a:off x="3970938" y="8829968"/>
            <a:ext cx="3037840" cy="466433"/>
          </a:xfrm>
          <a:prstGeom prst="rect">
            <a:avLst/>
          </a:prstGeom>
        </p:spPr>
        <p:txBody>
          <a:bodyPr vert="horz" lIns="93945" tIns="46973" rIns="93945" bIns="46973" rtlCol="0" anchor="b"/>
          <a:lstStyle>
            <a:lvl1pPr algn="r">
              <a:defRPr sz="1300"/>
            </a:lvl1pPr>
          </a:lstStyle>
          <a:p>
            <a:fld id="{2567C0F2-A919-40B4-8077-80072BCAA37C}" type="slidenum">
              <a:rPr lang="en-US" smtClean="0"/>
              <a:t>‹#›</a:t>
            </a:fld>
            <a:endParaRPr lang="en-US"/>
          </a:p>
        </p:txBody>
      </p:sp>
    </p:spTree>
    <p:extLst>
      <p:ext uri="{BB962C8B-B14F-4D97-AF65-F5344CB8AC3E}">
        <p14:creationId xmlns:p14="http://schemas.microsoft.com/office/powerpoint/2010/main" val="2414159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2</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117307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3</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976649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4</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62278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5</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404572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6</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873815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1" dirty="0"/>
              <a:t>In order to understand how a LIRP works, </a:t>
            </a:r>
          </a:p>
          <a:p>
            <a:r>
              <a:rPr lang="en-US" sz="1100" b="1" dirty="0"/>
              <a:t>We first have to understand</a:t>
            </a:r>
          </a:p>
          <a:p>
            <a:r>
              <a:rPr lang="en-US" sz="1100" b="1" dirty="0"/>
              <a:t>Why we have </a:t>
            </a:r>
          </a:p>
          <a:p>
            <a:r>
              <a:rPr lang="en-US" sz="1100" b="1" dirty="0"/>
              <a:t>401k’s and IRA’s in the first place.</a:t>
            </a:r>
          </a:p>
          <a:p>
            <a:endParaRPr lang="en-US" sz="1100" b="1" dirty="0"/>
          </a:p>
          <a:p>
            <a:r>
              <a:rPr lang="en-US" sz="1100" b="1" dirty="0"/>
              <a:t>(Click) </a:t>
            </a:r>
          </a:p>
          <a:p>
            <a:r>
              <a:rPr lang="en-US" sz="1100" b="1" dirty="0"/>
              <a:t>a 401k is the legal name for a section of the tax code </a:t>
            </a:r>
          </a:p>
          <a:p>
            <a:endParaRPr lang="en-US" sz="1100" b="1" dirty="0"/>
          </a:p>
          <a:p>
            <a:r>
              <a:rPr lang="en-US" sz="1100" b="1" dirty="0"/>
              <a:t>(Click) </a:t>
            </a:r>
          </a:p>
          <a:p>
            <a:r>
              <a:rPr lang="en-US" sz="1100" b="1" dirty="0"/>
              <a:t>Back in 1978 for every dollar you earned you gave Uncle Sam 70 Cents </a:t>
            </a:r>
          </a:p>
          <a:p>
            <a:r>
              <a:rPr lang="en-US" sz="1100" b="1" dirty="0"/>
              <a:t>AND YOU kept 30. </a:t>
            </a:r>
          </a:p>
          <a:p>
            <a:r>
              <a:rPr lang="en-US" sz="1100" b="1" dirty="0"/>
              <a:t>People needed a way to legally shelter money </a:t>
            </a:r>
          </a:p>
          <a:p>
            <a:r>
              <a:rPr lang="en-US" sz="1100" b="1" dirty="0"/>
              <a:t>from Taxes and Save for Retirement, </a:t>
            </a:r>
          </a:p>
          <a:p>
            <a:r>
              <a:rPr lang="en-US" sz="1100" b="1" dirty="0"/>
              <a:t>So changes were made in the Tax Code</a:t>
            </a:r>
          </a:p>
          <a:p>
            <a:r>
              <a:rPr lang="en-US" sz="1100" b="1" dirty="0"/>
              <a:t>And the 401k was born.</a:t>
            </a:r>
          </a:p>
          <a:p>
            <a:r>
              <a:rPr lang="en-US" sz="1100" b="1" dirty="0"/>
              <a:t>That’s how it came to be.</a:t>
            </a:r>
          </a:p>
          <a:p>
            <a:endParaRPr lang="en-US" sz="1100" b="1" dirty="0"/>
          </a:p>
          <a:p>
            <a:r>
              <a:rPr lang="en-US" sz="1100" b="1" dirty="0"/>
              <a:t>Other plans were created as well </a:t>
            </a:r>
          </a:p>
          <a:p>
            <a:endParaRPr lang="en-US" sz="1100" b="1" dirty="0"/>
          </a:p>
          <a:p>
            <a:r>
              <a:rPr lang="en-US" sz="1100" b="1" dirty="0"/>
              <a:t>Such as the 401k, 403b </a:t>
            </a:r>
          </a:p>
          <a:p>
            <a:r>
              <a:rPr lang="en-US" sz="1100" b="1" dirty="0"/>
              <a:t>IRA’s.</a:t>
            </a:r>
          </a:p>
          <a:p>
            <a:endParaRPr lang="en-US" sz="1100" b="1" dirty="0"/>
          </a:p>
          <a:p>
            <a:r>
              <a:rPr lang="en-US" sz="1100" b="1" dirty="0"/>
              <a:t>All are classified </a:t>
            </a:r>
          </a:p>
          <a:p>
            <a:r>
              <a:rPr lang="en-US" sz="1100" b="1" dirty="0"/>
              <a:t>as Tax Qualified Plans </a:t>
            </a:r>
          </a:p>
          <a:p>
            <a:endParaRPr lang="en-US" sz="1100" b="1" dirty="0"/>
          </a:p>
          <a:p>
            <a:r>
              <a:rPr lang="en-US" sz="1100" b="1" dirty="0"/>
              <a:t>A 401k  </a:t>
            </a:r>
          </a:p>
          <a:p>
            <a:r>
              <a:rPr lang="en-US" sz="1100" b="1" dirty="0"/>
              <a:t>is created by a…..</a:t>
            </a:r>
          </a:p>
          <a:p>
            <a:r>
              <a:rPr lang="en-US" sz="1100" b="1" dirty="0"/>
              <a:t>for-profit company </a:t>
            </a:r>
          </a:p>
          <a:p>
            <a:endParaRPr lang="en-US" sz="1100" b="1" dirty="0"/>
          </a:p>
          <a:p>
            <a:r>
              <a:rPr lang="en-US" sz="1100" b="1" dirty="0"/>
              <a:t>A 403b by a </a:t>
            </a:r>
          </a:p>
          <a:p>
            <a:r>
              <a:rPr lang="en-US" sz="1100" b="1" dirty="0"/>
              <a:t>non-for-profit, </a:t>
            </a:r>
          </a:p>
          <a:p>
            <a:endParaRPr lang="en-US" sz="1100" b="1" dirty="0"/>
          </a:p>
          <a:p>
            <a:r>
              <a:rPr lang="en-US" sz="1100" b="1" dirty="0"/>
              <a:t>IRA stands for Individual Retirement Account </a:t>
            </a:r>
          </a:p>
          <a:p>
            <a:r>
              <a:rPr lang="en-US" sz="1100" b="1" dirty="0"/>
              <a:t>Individuals like You and I create IRA’s. </a:t>
            </a:r>
          </a:p>
          <a:p>
            <a:endParaRPr lang="en-US" sz="1100" b="1" dirty="0"/>
          </a:p>
          <a:p>
            <a:r>
              <a:rPr lang="en-US" sz="1100" b="1" dirty="0"/>
              <a:t>They all work the same way, </a:t>
            </a:r>
          </a:p>
          <a:p>
            <a:r>
              <a:rPr lang="en-US" sz="1100" b="1" dirty="0"/>
              <a:t>You’re putting money into a taxable retirement vehicle </a:t>
            </a:r>
          </a:p>
          <a:p>
            <a:r>
              <a:rPr lang="en-US" sz="1100" b="1" dirty="0"/>
              <a:t>That you don’t pay taxes on now, </a:t>
            </a:r>
          </a:p>
          <a:p>
            <a:r>
              <a:rPr lang="en-US" sz="1100" b="1" dirty="0"/>
              <a:t>You pay taxes later. </a:t>
            </a:r>
          </a:p>
          <a:p>
            <a:endParaRPr lang="en-US" sz="1100" b="1" dirty="0"/>
          </a:p>
          <a:p>
            <a:r>
              <a:rPr lang="en-US" sz="1100" b="1" dirty="0"/>
              <a:t>(Click) </a:t>
            </a:r>
          </a:p>
          <a:p>
            <a:r>
              <a:rPr lang="en-US" sz="1100" b="1" dirty="0"/>
              <a:t>As an example</a:t>
            </a:r>
          </a:p>
          <a:p>
            <a:r>
              <a:rPr lang="en-US" sz="1100" b="1" dirty="0"/>
              <a:t>If you earn a $50k a Year salary </a:t>
            </a:r>
          </a:p>
          <a:p>
            <a:r>
              <a:rPr lang="en-US" sz="1100" b="1" dirty="0"/>
              <a:t>And choose to put $5,000 into your 401k </a:t>
            </a:r>
          </a:p>
          <a:p>
            <a:r>
              <a:rPr lang="en-US" sz="1100" b="1" dirty="0"/>
              <a:t>You’ll report your income as $45k…not 50. </a:t>
            </a:r>
          </a:p>
          <a:p>
            <a:r>
              <a:rPr lang="en-US" sz="1100" b="1" dirty="0"/>
              <a:t>You’re legally sheltering $5,000 </a:t>
            </a:r>
          </a:p>
          <a:p>
            <a:r>
              <a:rPr lang="en-US" sz="1100" b="1" dirty="0"/>
              <a:t>Because it’s sitting in your 401k.</a:t>
            </a:r>
          </a:p>
          <a:p>
            <a:endParaRPr lang="en-US" sz="1100" b="1" dirty="0"/>
          </a:p>
          <a:p>
            <a:r>
              <a:rPr lang="en-US" sz="1100" b="1" dirty="0"/>
              <a:t>(Click) </a:t>
            </a:r>
          </a:p>
          <a:p>
            <a:r>
              <a:rPr lang="en-US" sz="1100" b="1" dirty="0"/>
              <a:t>In addition to how they work… </a:t>
            </a:r>
          </a:p>
          <a:p>
            <a:r>
              <a:rPr lang="en-US" sz="1100" b="1" dirty="0"/>
              <a:t>There are some  </a:t>
            </a:r>
          </a:p>
          <a:p>
            <a:r>
              <a:rPr lang="en-US" sz="1100" b="1" dirty="0"/>
              <a:t>Very Important Rule’s you must follow</a:t>
            </a:r>
          </a:p>
          <a:p>
            <a:r>
              <a:rPr lang="en-US" sz="1100" b="1" dirty="0"/>
              <a:t>The first is the </a:t>
            </a:r>
          </a:p>
          <a:p>
            <a:r>
              <a:rPr lang="en-US" sz="1100" b="1" dirty="0"/>
              <a:t>Age 59 ½ Rule. </a:t>
            </a:r>
          </a:p>
          <a:p>
            <a:r>
              <a:rPr lang="en-US" sz="1100" b="1" dirty="0"/>
              <a:t>It say’s that if you tap into this money</a:t>
            </a:r>
          </a:p>
          <a:p>
            <a:r>
              <a:rPr lang="en-US" sz="1100" b="1" dirty="0"/>
              <a:t>before age 59 ½  </a:t>
            </a:r>
          </a:p>
          <a:p>
            <a:r>
              <a:rPr lang="en-US" sz="1100" b="1" dirty="0"/>
              <a:t>You’ll pay a 10% penalty plus taxes</a:t>
            </a:r>
          </a:p>
          <a:p>
            <a:endParaRPr lang="en-US" sz="1100" b="1" dirty="0"/>
          </a:p>
          <a:p>
            <a:r>
              <a:rPr lang="en-US" sz="1100" b="1" dirty="0"/>
              <a:t>(Click) </a:t>
            </a:r>
          </a:p>
          <a:p>
            <a:r>
              <a:rPr lang="en-US" sz="1100" b="1" dirty="0"/>
              <a:t>In our example You’re would pay out </a:t>
            </a:r>
          </a:p>
          <a:p>
            <a:r>
              <a:rPr lang="en-US" sz="1100" b="1" dirty="0"/>
              <a:t>47% of your money in Taxes, </a:t>
            </a:r>
          </a:p>
          <a:p>
            <a:r>
              <a:rPr lang="en-US" sz="1100" b="1" dirty="0"/>
              <a:t>Almost half gone for taxes. </a:t>
            </a:r>
          </a:p>
          <a:p>
            <a:endParaRPr lang="en-US" sz="1100" b="1" dirty="0"/>
          </a:p>
          <a:p>
            <a:r>
              <a:rPr lang="en-US" sz="1100" b="1" dirty="0"/>
              <a:t>You would think that with such </a:t>
            </a:r>
          </a:p>
          <a:p>
            <a:r>
              <a:rPr lang="en-US" sz="1100" b="1" dirty="0"/>
              <a:t>Big penalties that people would</a:t>
            </a:r>
          </a:p>
          <a:p>
            <a:r>
              <a:rPr lang="en-US" sz="1100" b="1" dirty="0"/>
              <a:t>Not tap into these accounts early</a:t>
            </a:r>
          </a:p>
          <a:p>
            <a:r>
              <a:rPr lang="en-US" sz="1100" b="1" dirty="0"/>
              <a:t>But sadly, they do.</a:t>
            </a:r>
          </a:p>
          <a:p>
            <a:endParaRPr lang="en-US" sz="1100" b="1" dirty="0"/>
          </a:p>
          <a:p>
            <a:r>
              <a:rPr lang="en-US" sz="1100" b="1" dirty="0"/>
              <a:t>More than 80% of 401k’s are tapped into,</a:t>
            </a:r>
          </a:p>
          <a:p>
            <a:r>
              <a:rPr lang="en-US" sz="1100" b="1" dirty="0"/>
              <a:t>before age 59 ½ </a:t>
            </a:r>
          </a:p>
          <a:p>
            <a:endParaRPr lang="en-US" sz="1100" b="1" dirty="0"/>
          </a:p>
          <a:p>
            <a:r>
              <a:rPr lang="en-US" sz="1100" b="1" dirty="0"/>
              <a:t>Why, it’s because life happens. </a:t>
            </a:r>
          </a:p>
          <a:p>
            <a:r>
              <a:rPr lang="en-US" sz="1100" b="1" dirty="0"/>
              <a:t>People need access to their cash when they need it.</a:t>
            </a:r>
          </a:p>
          <a:p>
            <a:r>
              <a:rPr lang="en-US" sz="1100" b="1" dirty="0"/>
              <a:t>Not when the Government says it’s ok to take it. </a:t>
            </a:r>
          </a:p>
          <a:p>
            <a:endParaRPr lang="en-US" sz="1100" b="1" dirty="0"/>
          </a:p>
          <a:p>
            <a:r>
              <a:rPr lang="en-US" sz="1100" b="1" dirty="0"/>
              <a:t>(Click) </a:t>
            </a:r>
          </a:p>
          <a:p>
            <a:r>
              <a:rPr lang="en-US" sz="1100" b="1" dirty="0"/>
              <a:t>The second Very Important Rule </a:t>
            </a:r>
          </a:p>
          <a:p>
            <a:r>
              <a:rPr lang="en-US" sz="1100" b="1" dirty="0"/>
              <a:t> Is the age 75 Rule, </a:t>
            </a:r>
          </a:p>
          <a:p>
            <a:r>
              <a:rPr lang="en-US" sz="1100" b="1" dirty="0"/>
              <a:t>It says that when you reach age 75 </a:t>
            </a:r>
          </a:p>
          <a:p>
            <a:r>
              <a:rPr lang="en-US" sz="1100" b="1" dirty="0"/>
              <a:t>Whether you need the money or not</a:t>
            </a:r>
          </a:p>
          <a:p>
            <a:r>
              <a:rPr lang="en-US" sz="1100" b="1" dirty="0"/>
              <a:t>You must take money from your 401k’s and IRA’s </a:t>
            </a:r>
          </a:p>
          <a:p>
            <a:r>
              <a:rPr lang="en-US" sz="1100" b="1" dirty="0"/>
              <a:t>Claim it as Income </a:t>
            </a:r>
          </a:p>
          <a:p>
            <a:r>
              <a:rPr lang="en-US" sz="1100" b="1" dirty="0"/>
              <a:t>And pay taxes on it. </a:t>
            </a:r>
          </a:p>
          <a:p>
            <a:r>
              <a:rPr lang="en-US" sz="1100" b="1" dirty="0"/>
              <a:t>And If you don’t.</a:t>
            </a:r>
          </a:p>
          <a:p>
            <a:endParaRPr lang="en-US" sz="1100" b="1" dirty="0"/>
          </a:p>
          <a:p>
            <a:r>
              <a:rPr lang="en-US" sz="1100" b="1" dirty="0"/>
              <a:t>(Click) </a:t>
            </a:r>
          </a:p>
          <a:p>
            <a:r>
              <a:rPr lang="en-US" sz="1100" b="1" dirty="0"/>
              <a:t>Guess what happens…</a:t>
            </a:r>
          </a:p>
          <a:p>
            <a:r>
              <a:rPr lang="en-US" sz="1100" b="1" dirty="0"/>
              <a:t>You’ll pay a 50% penalty + taxes at whatever </a:t>
            </a:r>
          </a:p>
          <a:p>
            <a:r>
              <a:rPr lang="en-US" sz="1100" b="1" dirty="0"/>
              <a:t>The rates are at that time. </a:t>
            </a:r>
          </a:p>
          <a:p>
            <a:r>
              <a:rPr lang="en-US" sz="1100" b="1" dirty="0"/>
              <a:t>What does this tell you? </a:t>
            </a:r>
          </a:p>
          <a:p>
            <a:endParaRPr lang="en-US" sz="1100" b="1" dirty="0"/>
          </a:p>
          <a:p>
            <a:r>
              <a:rPr lang="en-US" sz="1100" b="1" dirty="0"/>
              <a:t>(Click) </a:t>
            </a:r>
          </a:p>
          <a:p>
            <a:r>
              <a:rPr lang="en-US" sz="1100" b="1" dirty="0"/>
              <a:t>It tells you that if you want Avoid Tax Penalties and </a:t>
            </a:r>
            <a:r>
              <a:rPr lang="en-US" sz="1100" b="1" dirty="0" err="1"/>
              <a:t>RMD’a</a:t>
            </a:r>
            <a:r>
              <a:rPr lang="en-US" sz="1100" b="1" dirty="0"/>
              <a:t>. </a:t>
            </a:r>
          </a:p>
          <a:p>
            <a:endParaRPr lang="en-US" sz="1100" b="1" dirty="0"/>
          </a:p>
          <a:p>
            <a:r>
              <a:rPr lang="en-US" sz="1100" b="1" dirty="0"/>
              <a:t>(Click) </a:t>
            </a:r>
          </a:p>
          <a:p>
            <a:r>
              <a:rPr lang="en-US" sz="1100" b="1" dirty="0"/>
              <a:t>Your sweet spot to draw money out </a:t>
            </a:r>
          </a:p>
          <a:p>
            <a:r>
              <a:rPr lang="en-US" sz="1100" b="1" dirty="0"/>
              <a:t>is between ages 59 ½ and 75. </a:t>
            </a:r>
          </a:p>
          <a:p>
            <a:r>
              <a:rPr lang="en-US" sz="1100" b="1" dirty="0"/>
              <a:t>Even though you’ll avoid penalties and RMD’s </a:t>
            </a:r>
          </a:p>
          <a:p>
            <a:r>
              <a:rPr lang="en-US" sz="1100" b="1" dirty="0"/>
              <a:t>The one thing you still have to do is</a:t>
            </a:r>
          </a:p>
          <a:p>
            <a:r>
              <a:rPr lang="en-US" sz="1100" b="1" dirty="0"/>
              <a:t>Pay taxes on any money withdrawn from these accounts.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t>No matter what future Tax Rates are</a:t>
            </a:r>
          </a:p>
          <a:p>
            <a:endParaRPr lang="en-US" sz="1100" b="1" dirty="0"/>
          </a:p>
          <a:p>
            <a:r>
              <a:rPr lang="en-US" sz="1100" b="1" dirty="0"/>
              <a:t>Many predict we’ll see a 50% Tax Rate </a:t>
            </a:r>
          </a:p>
          <a:p>
            <a:r>
              <a:rPr lang="en-US" sz="1100" b="1" dirty="0"/>
              <a:t>Some Say 70% Tax Rates, like in 1978.</a:t>
            </a:r>
          </a:p>
          <a:p>
            <a:endParaRPr lang="en-US" sz="1100" b="1" dirty="0"/>
          </a:p>
          <a:p>
            <a:r>
              <a:rPr lang="en-US" sz="1100" b="1" dirty="0"/>
              <a:t>WHY?</a:t>
            </a:r>
          </a:p>
          <a:p>
            <a:endParaRPr lang="en-US" sz="1100" b="1" dirty="0"/>
          </a:p>
          <a:p>
            <a:r>
              <a:rPr lang="en-US" sz="1100" b="1" dirty="0"/>
              <a:t>(Click) </a:t>
            </a:r>
          </a:p>
          <a:p>
            <a:r>
              <a:rPr lang="en-US" sz="1100" b="1" dirty="0"/>
              <a:t>It’s because of Run Away Spending and </a:t>
            </a:r>
          </a:p>
          <a:p>
            <a:r>
              <a:rPr lang="en-US" sz="1100" b="1" dirty="0"/>
              <a:t>Sky-rocketing National Debt </a:t>
            </a:r>
          </a:p>
          <a:p>
            <a:r>
              <a:rPr lang="en-US" sz="1100" b="1" dirty="0"/>
              <a:t>And also because, America is Retiring</a:t>
            </a:r>
          </a:p>
          <a:p>
            <a:r>
              <a:rPr lang="en-US" sz="1100" b="1" dirty="0"/>
              <a:t>10,900 people are turning Age 65 per day. </a:t>
            </a:r>
          </a:p>
          <a:p>
            <a:r>
              <a:rPr lang="en-US" sz="1100" b="1" dirty="0"/>
              <a:t>More people will be drawing out of Soc Sec than paying in. </a:t>
            </a:r>
          </a:p>
          <a:p>
            <a:r>
              <a:rPr lang="en-US" sz="1100" b="1" dirty="0"/>
              <a:t>Which means the government has no choice but to increase taxes to cover the costs. </a:t>
            </a:r>
          </a:p>
          <a:p>
            <a:r>
              <a:rPr lang="en-US" sz="1100" b="1" dirty="0"/>
              <a:t>They’re not going to shut down Soc Sec and Medicare</a:t>
            </a:r>
          </a:p>
          <a:p>
            <a:r>
              <a:rPr lang="en-US" sz="1100" b="1" dirty="0"/>
              <a:t>Which means that anyone taking money out of a 401k </a:t>
            </a:r>
          </a:p>
          <a:p>
            <a:r>
              <a:rPr lang="en-US" sz="1100" b="1" dirty="0"/>
              <a:t>or any other Tax Qualified account </a:t>
            </a:r>
          </a:p>
          <a:p>
            <a:r>
              <a:rPr lang="en-US" sz="1100" b="1" dirty="0"/>
              <a:t>Is going to be forced into paying more taxes </a:t>
            </a:r>
          </a:p>
          <a:p>
            <a:r>
              <a:rPr lang="en-US" sz="1100" b="1" dirty="0"/>
              <a:t>giving them less to spend. </a:t>
            </a:r>
          </a:p>
          <a:p>
            <a:r>
              <a:rPr lang="en-US" sz="1100" b="1" dirty="0"/>
              <a:t>What will the tax rate be? </a:t>
            </a:r>
          </a:p>
          <a:p>
            <a:r>
              <a:rPr lang="en-US" sz="1100" b="1" dirty="0"/>
              <a:t>We can’t say for certain, but there’s no doubt that</a:t>
            </a:r>
          </a:p>
          <a:p>
            <a:r>
              <a:rPr lang="en-US" sz="1100" b="1" dirty="0"/>
              <a:t>Taxes will be higher!</a:t>
            </a:r>
          </a:p>
          <a:p>
            <a:endParaRPr lang="en-US" sz="1100" b="1" dirty="0"/>
          </a:p>
          <a:p>
            <a:r>
              <a:rPr lang="en-US" sz="1100" b="1" dirty="0"/>
              <a:t>(Click) </a:t>
            </a:r>
          </a:p>
          <a:p>
            <a:r>
              <a:rPr lang="en-US" sz="1100" b="1" dirty="0"/>
              <a:t>So as you can see </a:t>
            </a:r>
          </a:p>
          <a:p>
            <a:r>
              <a:rPr lang="en-US" sz="1100" b="1" dirty="0"/>
              <a:t>When it comes to Qualified Accounts  </a:t>
            </a:r>
          </a:p>
          <a:p>
            <a:r>
              <a:rPr lang="en-US" sz="1100" b="1" u="sng" dirty="0"/>
              <a:t>You’re not </a:t>
            </a:r>
            <a:r>
              <a:rPr lang="en-US" sz="1100" b="1" dirty="0"/>
              <a:t>paying taxes on </a:t>
            </a:r>
          </a:p>
          <a:p>
            <a:r>
              <a:rPr lang="en-US" sz="1100" b="1" dirty="0"/>
              <a:t>the seed money you put in.  </a:t>
            </a:r>
          </a:p>
          <a:p>
            <a:endParaRPr lang="en-US" sz="1100" b="1" dirty="0"/>
          </a:p>
          <a:p>
            <a:r>
              <a:rPr lang="en-US" sz="1100" b="1" dirty="0"/>
              <a:t>(Click) </a:t>
            </a:r>
          </a:p>
          <a:p>
            <a:r>
              <a:rPr lang="en-US" sz="1100" b="1" dirty="0"/>
              <a:t>You’re paying taxes on the Harvest! </a:t>
            </a:r>
          </a:p>
          <a:p>
            <a:r>
              <a:rPr lang="en-US" sz="1100" b="1" dirty="0"/>
              <a:t>You’ll be taxed on all the Growth that you’ve accumulated</a:t>
            </a:r>
          </a:p>
          <a:p>
            <a:r>
              <a:rPr lang="en-US" sz="1100" b="1" dirty="0"/>
              <a:t>At the highest possible tax rate in the future.</a:t>
            </a:r>
          </a:p>
          <a:p>
            <a:endParaRPr lang="en-US" sz="1100" b="1" dirty="0"/>
          </a:p>
          <a:p>
            <a:r>
              <a:rPr lang="en-US" sz="1100" b="1" dirty="0"/>
              <a:t>Which is Great for Uncle </a:t>
            </a:r>
            <a:r>
              <a:rPr lang="en-US" sz="1100" b="1" dirty="0" err="1"/>
              <a:t>Sam..not</a:t>
            </a:r>
            <a:r>
              <a:rPr lang="en-US" sz="1100" b="1" dirty="0"/>
              <a:t> so good for you!</a:t>
            </a:r>
          </a:p>
          <a:p>
            <a:endParaRPr lang="en-US" sz="1100" b="1" dirty="0"/>
          </a:p>
          <a:p>
            <a:r>
              <a:rPr lang="en-US" sz="1100" b="1" dirty="0"/>
              <a:t>The only qualified accounts that avoid Taxes on the Growth</a:t>
            </a:r>
          </a:p>
          <a:p>
            <a:r>
              <a:rPr lang="en-US" sz="1100" b="1" dirty="0"/>
              <a:t>Are Roth accounts</a:t>
            </a:r>
          </a:p>
          <a:p>
            <a:r>
              <a:rPr lang="en-US" sz="1100" b="1" dirty="0"/>
              <a:t>The ROTH was created in 1994 by Senator Roth to eliminate this problem.</a:t>
            </a:r>
          </a:p>
          <a:p>
            <a:r>
              <a:rPr lang="en-US" sz="1100" b="1" dirty="0"/>
              <a:t>But there are problems with Roth accounts </a:t>
            </a:r>
          </a:p>
          <a:p>
            <a:r>
              <a:rPr lang="en-US" sz="1100" b="1" dirty="0"/>
              <a:t>that we’ll talk about later. </a:t>
            </a:r>
          </a:p>
          <a:p>
            <a:endParaRPr lang="en-US" sz="1100" b="1" dirty="0"/>
          </a:p>
          <a:p>
            <a:r>
              <a:rPr lang="en-US" sz="1100" b="1" dirty="0"/>
              <a:t>What very few people know, is that </a:t>
            </a:r>
          </a:p>
          <a:p>
            <a:r>
              <a:rPr lang="en-US" sz="1100" b="1" dirty="0"/>
              <a:t>The 401k was never designed to be </a:t>
            </a:r>
          </a:p>
          <a:p>
            <a:r>
              <a:rPr lang="en-US" sz="1100" b="1" dirty="0"/>
              <a:t>America’s Retirement Plan. </a:t>
            </a:r>
          </a:p>
          <a:p>
            <a:endParaRPr lang="en-US" sz="1100" b="1" dirty="0"/>
          </a:p>
          <a:p>
            <a:r>
              <a:rPr lang="en-US" sz="1100" b="1" dirty="0"/>
              <a:t>It was supposed, be a Supplement Account for those making a ¼ million dollars a year or higher. </a:t>
            </a:r>
          </a:p>
          <a:p>
            <a:endParaRPr lang="en-US" sz="1100" b="1" dirty="0"/>
          </a:p>
          <a:p>
            <a:r>
              <a:rPr lang="en-US" sz="1100" b="1" dirty="0"/>
              <a:t>Many of the people who earned that much income were business owners.</a:t>
            </a:r>
          </a:p>
          <a:p>
            <a:r>
              <a:rPr lang="en-US" sz="1100" b="1" dirty="0"/>
              <a:t>They realized that they could not afford to provide Pensions that would pay out for 30 years, </a:t>
            </a:r>
          </a:p>
          <a:p>
            <a:r>
              <a:rPr lang="en-US" sz="1100" b="1" dirty="0"/>
              <a:t>So they got rid of Pensions and replaced them with 401k’s. </a:t>
            </a:r>
          </a:p>
          <a:p>
            <a:r>
              <a:rPr lang="en-US" sz="1100" b="1" dirty="0"/>
              <a:t>Which passed the responsibility and Risk for retirement </a:t>
            </a:r>
          </a:p>
          <a:p>
            <a:r>
              <a:rPr lang="en-US" sz="1100" b="1" dirty="0"/>
              <a:t>away from the company and shifted it to You and I. </a:t>
            </a:r>
          </a:p>
          <a:p>
            <a:endParaRPr lang="en-US" sz="1100" b="1" dirty="0"/>
          </a:p>
          <a:p>
            <a:r>
              <a:rPr lang="en-US" sz="1100" b="1" dirty="0"/>
              <a:t>Let me ask you a Question</a:t>
            </a:r>
          </a:p>
          <a:p>
            <a:r>
              <a:rPr lang="en-US" sz="1100" b="1" dirty="0"/>
              <a:t>Even with all that responsibility. </a:t>
            </a:r>
          </a:p>
          <a:p>
            <a:r>
              <a:rPr lang="en-US" sz="1100" b="1" dirty="0"/>
              <a:t>How often do you think people talk to the guy who manages their 401k? </a:t>
            </a:r>
          </a:p>
          <a:p>
            <a:r>
              <a:rPr lang="en-US" sz="1100" b="1" dirty="0"/>
              <a:t>If you said almost never, you would be Right.</a:t>
            </a:r>
          </a:p>
          <a:p>
            <a:endParaRPr lang="en-US" sz="1100" b="1" dirty="0"/>
          </a:p>
          <a:p>
            <a:r>
              <a:rPr lang="en-US" sz="1100" b="1" dirty="0"/>
              <a:t>(Click) </a:t>
            </a:r>
          </a:p>
          <a:p>
            <a:r>
              <a:rPr lang="en-US" sz="1100" b="1" dirty="0"/>
              <a:t>What people don’t realize is that their paying 4 to 4.5% to a guy to manage their money, </a:t>
            </a:r>
          </a:p>
          <a:p>
            <a:r>
              <a:rPr lang="en-US" sz="1100" b="1" dirty="0"/>
              <a:t>When I ask people how much they pay in fee’s for their 401k</a:t>
            </a:r>
          </a:p>
          <a:p>
            <a:r>
              <a:rPr lang="en-US" sz="1100" b="1" dirty="0"/>
              <a:t>They tell me that there are no fees.</a:t>
            </a:r>
          </a:p>
          <a:p>
            <a:r>
              <a:rPr lang="en-US" sz="1100" b="1" dirty="0"/>
              <a:t>Nothing could be FURTHER from the truth.</a:t>
            </a:r>
          </a:p>
          <a:p>
            <a:r>
              <a:rPr lang="en-US" sz="1100" b="1" dirty="0"/>
              <a:t>Check Your 401k statement, you won’t see any fee’s</a:t>
            </a:r>
          </a:p>
          <a:p>
            <a:r>
              <a:rPr lang="en-US" sz="1100" b="1" dirty="0"/>
              <a:t>That’s because their hidden, </a:t>
            </a:r>
          </a:p>
          <a:p>
            <a:r>
              <a:rPr lang="en-US" sz="1100" b="1" dirty="0"/>
              <a:t>Their automatically taken off the top of your earnings</a:t>
            </a:r>
          </a:p>
          <a:p>
            <a:r>
              <a:rPr lang="en-US" sz="1100" b="1" dirty="0"/>
              <a:t>So that you don’t see them, but You pay them</a:t>
            </a:r>
          </a:p>
          <a:p>
            <a:r>
              <a:rPr lang="en-US" sz="1100" b="1" dirty="0"/>
              <a:t>Whether you’re making or losing money. </a:t>
            </a:r>
          </a:p>
          <a:p>
            <a:endParaRPr lang="en-US" sz="1100" b="1" dirty="0"/>
          </a:p>
          <a:p>
            <a:r>
              <a:rPr lang="en-US" sz="1100" b="1" dirty="0"/>
              <a:t>The bottom line is that </a:t>
            </a:r>
          </a:p>
          <a:p>
            <a:r>
              <a:rPr lang="en-US" sz="1100" b="1" dirty="0"/>
              <a:t>If you’re putting money into a qualified account</a:t>
            </a:r>
          </a:p>
          <a:p>
            <a:r>
              <a:rPr lang="en-US" sz="1100" b="1" dirty="0"/>
              <a:t>You’re putting all your money into a future taxable event </a:t>
            </a:r>
          </a:p>
          <a:p>
            <a:endParaRPr lang="en-US" sz="1100" b="1" dirty="0"/>
          </a:p>
          <a:p>
            <a:r>
              <a:rPr lang="en-US" sz="1100" b="1" dirty="0"/>
              <a:t>And if Uncle Sam makes a mistake and needs to increase taxes in the future</a:t>
            </a:r>
          </a:p>
          <a:p>
            <a:r>
              <a:rPr lang="en-US" sz="1100" b="1" dirty="0"/>
              <a:t>He can and your stuck paying the bill.  </a:t>
            </a:r>
          </a:p>
          <a:p>
            <a:endParaRPr lang="en-US" sz="1100" b="1" dirty="0"/>
          </a:p>
          <a:p>
            <a:r>
              <a:rPr lang="en-US" sz="1100" b="1" dirty="0"/>
              <a:t>Now…People can’t say that taxes won't go back up to 70% like they were in 78. </a:t>
            </a:r>
          </a:p>
          <a:p>
            <a:r>
              <a:rPr lang="en-US" sz="1100" b="1" dirty="0"/>
              <a:t>And…that’s why I tell people that these 401k’s and other </a:t>
            </a:r>
          </a:p>
          <a:p>
            <a:r>
              <a:rPr lang="en-US" sz="1100" b="1" dirty="0"/>
              <a:t>tax qualified accounts </a:t>
            </a:r>
          </a:p>
          <a:p>
            <a:r>
              <a:rPr lang="en-US" sz="1100" b="1" dirty="0"/>
              <a:t>are the worst places to save money.</a:t>
            </a:r>
          </a:p>
        </p:txBody>
      </p:sp>
      <p:sp>
        <p:nvSpPr>
          <p:cNvPr id="4" name="Slide Number Placeholder 3"/>
          <p:cNvSpPr>
            <a:spLocks noGrp="1"/>
          </p:cNvSpPr>
          <p:nvPr>
            <p:ph type="sldNum" sz="quarter" idx="5"/>
          </p:nvPr>
        </p:nvSpPr>
        <p:spPr/>
        <p:txBody>
          <a:bodyPr/>
          <a:lstStyle/>
          <a:p>
            <a:fld id="{575DAA17-07AF-460B-AFD6-3EF8170B3C6A}" type="slidenum">
              <a:rPr lang="en-US" smtClean="0"/>
              <a:t>7</a:t>
            </a:fld>
            <a:endParaRPr lang="en-US"/>
          </a:p>
        </p:txBody>
      </p:sp>
    </p:spTree>
    <p:extLst>
      <p:ext uri="{BB962C8B-B14F-4D97-AF65-F5344CB8AC3E}">
        <p14:creationId xmlns:p14="http://schemas.microsoft.com/office/powerpoint/2010/main" val="2690130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E4DB01B6-0835-4DFA-B1C9-39E41DCEDAA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6562390" indent="-3612169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01738" indent="-220348">
              <a:spcBef>
                <a:spcPct val="30000"/>
              </a:spcBef>
              <a:defRPr sz="1200">
                <a:solidFill>
                  <a:schemeClr val="tx1"/>
                </a:solidFill>
                <a:latin typeface="Arial" panose="020B0604020202020204" pitchFamily="34" charset="0"/>
                <a:ea typeface="ＭＳ Ｐゴシック" panose="020B0600070205080204" pitchFamily="34" charset="-128"/>
              </a:defRPr>
            </a:lvl3pPr>
            <a:lvl4pPr marL="1542433" indent="-220348">
              <a:spcBef>
                <a:spcPct val="30000"/>
              </a:spcBef>
              <a:defRPr sz="1200">
                <a:solidFill>
                  <a:schemeClr val="tx1"/>
                </a:solidFill>
                <a:latin typeface="Arial" panose="020B0604020202020204" pitchFamily="34" charset="0"/>
                <a:ea typeface="ＭＳ Ｐゴシック" panose="020B0600070205080204" pitchFamily="34" charset="-128"/>
              </a:defRPr>
            </a:lvl4pPr>
            <a:lvl5pPr marL="1983128" indent="-220348">
              <a:spcBef>
                <a:spcPct val="30000"/>
              </a:spcBef>
              <a:defRPr sz="1200">
                <a:solidFill>
                  <a:schemeClr val="tx1"/>
                </a:solidFill>
                <a:latin typeface="Arial" panose="020B0604020202020204" pitchFamily="34" charset="0"/>
                <a:ea typeface="ＭＳ Ｐゴシック" panose="020B0600070205080204" pitchFamily="34" charset="-128"/>
              </a:defRPr>
            </a:lvl5pPr>
            <a:lvl6pPr marL="2423823" indent="-22034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864518" indent="-22034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05213" indent="-22034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745908" indent="-22034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ADB17F99-3532-4AC3-A006-BCDDBC215FAC}" type="slidenum">
              <a:rPr lang="en-US" altLang="en-US" smtClean="0"/>
              <a:pPr>
                <a:spcBef>
                  <a:spcPct val="0"/>
                </a:spcBef>
              </a:pPr>
              <a:t>10</a:t>
            </a:fld>
            <a:endParaRPr lang="en-US" altLang="en-US"/>
          </a:p>
        </p:txBody>
      </p:sp>
      <p:sp>
        <p:nvSpPr>
          <p:cNvPr id="36867" name="Rectangle 2">
            <a:extLst>
              <a:ext uri="{FF2B5EF4-FFF2-40B4-BE49-F238E27FC236}">
                <a16:creationId xmlns:a16="http://schemas.microsoft.com/office/drawing/2014/main" id="{9FB723E0-535C-4B85-8BB3-12A997503BCF}"/>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2707C57E-B24D-4F7F-808D-16D00878483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0348" indent="-220348">
              <a:lnSpc>
                <a:spcPct val="80000"/>
              </a:lnSpc>
            </a:pPr>
            <a:endParaRPr lang="en-US" altLang="en-US" sz="800"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04932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b="1" dirty="0"/>
              <a:t>So, you might be asking…what other options do I have?</a:t>
            </a:r>
          </a:p>
          <a:p>
            <a:r>
              <a:rPr lang="en-US" sz="1000" b="1" dirty="0"/>
              <a:t>In this slide, </a:t>
            </a:r>
          </a:p>
          <a:p>
            <a:r>
              <a:rPr lang="en-US" sz="1000" b="1" dirty="0"/>
              <a:t>I’m going to show you</a:t>
            </a:r>
          </a:p>
          <a:p>
            <a:r>
              <a:rPr lang="en-US" sz="1000" b="1" dirty="0"/>
              <a:t>Where wealthily American’s </a:t>
            </a:r>
          </a:p>
          <a:p>
            <a:r>
              <a:rPr lang="en-US" sz="1000" b="1" dirty="0"/>
              <a:t>put their money,</a:t>
            </a:r>
          </a:p>
          <a:p>
            <a:endParaRPr lang="en-US" sz="1000" b="1" dirty="0"/>
          </a:p>
          <a:p>
            <a:r>
              <a:rPr lang="en-US" sz="1000" b="1" dirty="0"/>
              <a:t>This is sort of like a Roth IRA on steroids, only better, </a:t>
            </a:r>
          </a:p>
          <a:p>
            <a:r>
              <a:rPr lang="en-US" sz="1000" b="1" dirty="0"/>
              <a:t>In a few minute a, you’ll see why..</a:t>
            </a:r>
          </a:p>
          <a:p>
            <a:endParaRPr lang="en-US" sz="1000" b="1" dirty="0"/>
          </a:p>
          <a:p>
            <a:r>
              <a:rPr lang="en-US" sz="1000" b="1" dirty="0"/>
              <a:t>The real problem with Roth accounts is that you’re </a:t>
            </a:r>
          </a:p>
          <a:p>
            <a:r>
              <a:rPr lang="en-US" sz="1000" b="1" dirty="0"/>
              <a:t>limited on how much you can put in. </a:t>
            </a:r>
          </a:p>
          <a:p>
            <a:r>
              <a:rPr lang="en-US" sz="1000" b="1" dirty="0"/>
              <a:t>The most you can put in is $7,000 if under age 50 </a:t>
            </a:r>
          </a:p>
          <a:p>
            <a:r>
              <a:rPr lang="en-US" sz="1000" b="1" dirty="0"/>
              <a:t>and $8,000 if over 50. </a:t>
            </a:r>
          </a:p>
          <a:p>
            <a:r>
              <a:rPr lang="en-US" sz="1000" b="1" dirty="0"/>
              <a:t>If you’re single making over $161k per year</a:t>
            </a:r>
          </a:p>
          <a:p>
            <a:r>
              <a:rPr lang="en-US" sz="1000" b="1" dirty="0"/>
              <a:t>Sorry, You can’t contribute to a Roth</a:t>
            </a:r>
          </a:p>
          <a:p>
            <a:r>
              <a:rPr lang="en-US" sz="1000" b="1" dirty="0"/>
              <a:t>If married </a:t>
            </a:r>
          </a:p>
          <a:p>
            <a:r>
              <a:rPr lang="en-US" sz="1000" b="1" dirty="0"/>
              <a:t>And jointly making over $240,000 per year </a:t>
            </a:r>
          </a:p>
          <a:p>
            <a:r>
              <a:rPr lang="en-US" sz="1000" b="1" dirty="0"/>
              <a:t>you can’t contribute either </a:t>
            </a:r>
          </a:p>
          <a:p>
            <a:endParaRPr lang="en-US" sz="1000" b="1" dirty="0"/>
          </a:p>
          <a:p>
            <a:r>
              <a:rPr lang="en-US" sz="1000" b="1" dirty="0"/>
              <a:t>And if you happen to have a Roth </a:t>
            </a:r>
          </a:p>
          <a:p>
            <a:r>
              <a:rPr lang="en-US" sz="1000" b="1" dirty="0"/>
              <a:t>You still have restricted access to your money</a:t>
            </a:r>
          </a:p>
          <a:p>
            <a:r>
              <a:rPr lang="en-US" sz="1000" b="1" dirty="0"/>
              <a:t>You still have to deal with the </a:t>
            </a:r>
          </a:p>
          <a:p>
            <a:r>
              <a:rPr lang="en-US" sz="1000" b="1" dirty="0"/>
              <a:t>Age 59 ½ rule.  </a:t>
            </a:r>
          </a:p>
          <a:p>
            <a:endParaRPr lang="en-US" sz="1000" b="1" dirty="0"/>
          </a:p>
          <a:p>
            <a:r>
              <a:rPr lang="en-US" sz="1000" b="1" dirty="0"/>
              <a:t>Let’s start this slide by talking about </a:t>
            </a:r>
          </a:p>
          <a:p>
            <a:r>
              <a:rPr lang="en-US" sz="1000" b="1" dirty="0"/>
              <a:t>how most people grow and save their money </a:t>
            </a:r>
          </a:p>
          <a:p>
            <a:r>
              <a:rPr lang="en-US" sz="1000" b="1" dirty="0"/>
              <a:t>First on our list…is the bank. </a:t>
            </a:r>
          </a:p>
          <a:p>
            <a:r>
              <a:rPr lang="en-US" sz="1000" b="1" dirty="0"/>
              <a:t>(Click) </a:t>
            </a:r>
          </a:p>
          <a:p>
            <a:r>
              <a:rPr lang="en-US" sz="1000" b="1" dirty="0"/>
              <a:t>People put money here </a:t>
            </a:r>
          </a:p>
          <a:p>
            <a:r>
              <a:rPr lang="en-US" sz="1000" b="1" dirty="0"/>
              <a:t>because it’s safe and liquid. </a:t>
            </a:r>
          </a:p>
          <a:p>
            <a:endParaRPr lang="en-US" sz="1000" b="1" dirty="0"/>
          </a:p>
          <a:p>
            <a:r>
              <a:rPr lang="en-US" sz="1000" b="1" dirty="0"/>
              <a:t>But, does the bank pay you a lot of interest? </a:t>
            </a:r>
          </a:p>
          <a:p>
            <a:r>
              <a:rPr lang="en-US" sz="1000" b="1" dirty="0"/>
              <a:t>No, Not Much…they pay 1 to 4% or less, </a:t>
            </a:r>
          </a:p>
          <a:p>
            <a:r>
              <a:rPr lang="en-US" sz="1000" b="1" dirty="0"/>
              <a:t>And the downside is </a:t>
            </a:r>
          </a:p>
          <a:p>
            <a:r>
              <a:rPr lang="en-US" sz="1000" b="1" dirty="0"/>
              <a:t>(Click) </a:t>
            </a:r>
          </a:p>
          <a:p>
            <a:r>
              <a:rPr lang="en-US" sz="1000" b="1" dirty="0"/>
              <a:t>If inflation is running 6.2%,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dirty="0"/>
              <a:t>Each day your money is Deposited at the bank.</a:t>
            </a:r>
          </a:p>
          <a:p>
            <a:endParaRPr lang="en-US" sz="1000" b="1" dirty="0"/>
          </a:p>
          <a:p>
            <a:r>
              <a:rPr lang="en-US" sz="1000" b="1" dirty="0"/>
              <a:t>You’re buying power </a:t>
            </a:r>
          </a:p>
          <a:p>
            <a:r>
              <a:rPr lang="en-US" sz="1000" b="1" dirty="0"/>
              <a:t>gets eroded away by inflation.</a:t>
            </a:r>
          </a:p>
          <a:p>
            <a:r>
              <a:rPr lang="en-US" sz="1000" b="1" dirty="0"/>
              <a:t>So, You’re deposit, is losing money safely. </a:t>
            </a:r>
          </a:p>
          <a:p>
            <a:endParaRPr lang="en-US" sz="1000" b="1" dirty="0"/>
          </a:p>
          <a:p>
            <a:r>
              <a:rPr lang="en-US" sz="1000" b="1" dirty="0"/>
              <a:t>But people still go here </a:t>
            </a:r>
          </a:p>
          <a:p>
            <a:r>
              <a:rPr lang="en-US" sz="1000" b="1" dirty="0"/>
              <a:t>80% of Americans save their money in banks. </a:t>
            </a:r>
          </a:p>
          <a:p>
            <a:endParaRPr lang="en-US" sz="1000" b="1" dirty="0"/>
          </a:p>
          <a:p>
            <a:r>
              <a:rPr lang="en-US" sz="1000" b="1" dirty="0"/>
              <a:t>15% of Americans </a:t>
            </a:r>
          </a:p>
          <a:p>
            <a:r>
              <a:rPr lang="en-US" sz="1000" b="1" dirty="0"/>
              <a:t>go right to the Stock Market. </a:t>
            </a:r>
          </a:p>
          <a:p>
            <a:r>
              <a:rPr lang="en-US" sz="1000" b="1" dirty="0"/>
              <a:t>Most 401k’s are invested</a:t>
            </a:r>
          </a:p>
          <a:p>
            <a:r>
              <a:rPr lang="en-US" sz="1000" b="1" dirty="0"/>
              <a:t>in the Market. </a:t>
            </a:r>
          </a:p>
          <a:p>
            <a:endParaRPr lang="en-US" sz="1000" b="1" dirty="0"/>
          </a:p>
          <a:p>
            <a:r>
              <a:rPr lang="en-US" sz="1000" b="1" dirty="0"/>
              <a:t>(Click) </a:t>
            </a:r>
          </a:p>
          <a:p>
            <a:r>
              <a:rPr lang="en-US" sz="1000" b="1" dirty="0"/>
              <a:t>Why do they go here?</a:t>
            </a:r>
          </a:p>
          <a:p>
            <a:r>
              <a:rPr lang="en-US" sz="1000" b="1" dirty="0"/>
              <a:t>Not because of Safety, </a:t>
            </a:r>
          </a:p>
          <a:p>
            <a:r>
              <a:rPr lang="en-US" sz="1000" b="1" dirty="0"/>
              <a:t>It’s because of the Rate of Return.</a:t>
            </a:r>
          </a:p>
          <a:p>
            <a:endParaRPr lang="en-US" sz="1000" b="1" dirty="0"/>
          </a:p>
          <a:p>
            <a:r>
              <a:rPr lang="en-US" sz="1000" b="1" dirty="0"/>
              <a:t>The Result is that </a:t>
            </a:r>
          </a:p>
          <a:p>
            <a:r>
              <a:rPr lang="en-US" sz="1000" b="1" dirty="0"/>
              <a:t>Over Time</a:t>
            </a:r>
          </a:p>
          <a:p>
            <a:r>
              <a:rPr lang="en-US" sz="1000" b="1" dirty="0"/>
              <a:t>Their money goes up and down, </a:t>
            </a:r>
          </a:p>
          <a:p>
            <a:r>
              <a:rPr lang="en-US" sz="1000" b="1" dirty="0"/>
              <a:t>Up and down </a:t>
            </a:r>
          </a:p>
          <a:p>
            <a:r>
              <a:rPr lang="en-US" sz="1000" b="1" dirty="0"/>
              <a:t>like reflected in the chart </a:t>
            </a:r>
          </a:p>
          <a:p>
            <a:r>
              <a:rPr lang="en-US" sz="1000" b="1" dirty="0"/>
              <a:t>Since no one can predict</a:t>
            </a:r>
          </a:p>
          <a:p>
            <a:r>
              <a:rPr lang="en-US" sz="1000" b="1" dirty="0"/>
              <a:t>The future of the Stock Market</a:t>
            </a:r>
          </a:p>
          <a:p>
            <a:r>
              <a:rPr lang="en-US" sz="1000" b="1" dirty="0"/>
              <a:t>It’s a Gamble as to how much they’ll</a:t>
            </a:r>
          </a:p>
          <a:p>
            <a:r>
              <a:rPr lang="en-US" sz="1000" b="1" dirty="0"/>
              <a:t>have when they retire.</a:t>
            </a:r>
          </a:p>
          <a:p>
            <a:r>
              <a:rPr lang="en-US" sz="1000" b="1" dirty="0"/>
              <a:t>Their hoping to retire </a:t>
            </a:r>
          </a:p>
          <a:p>
            <a:endParaRPr lang="en-US" sz="1000" b="1" dirty="0"/>
          </a:p>
          <a:p>
            <a:r>
              <a:rPr lang="en-US" sz="1000" b="1" dirty="0"/>
              <a:t>(Click) </a:t>
            </a:r>
          </a:p>
          <a:p>
            <a:r>
              <a:rPr lang="en-US" sz="1000" b="1" dirty="0"/>
              <a:t>Up here at the Green Dot, </a:t>
            </a:r>
          </a:p>
          <a:p>
            <a:r>
              <a:rPr lang="en-US" sz="1000" b="1" dirty="0"/>
              <a:t>But again, it’s a gamble. </a:t>
            </a:r>
          </a:p>
          <a:p>
            <a:endParaRPr lang="en-US" sz="1000" b="1" dirty="0"/>
          </a:p>
          <a:p>
            <a:r>
              <a:rPr lang="en-US" sz="1000" b="1" dirty="0"/>
              <a:t>(Click) </a:t>
            </a:r>
          </a:p>
          <a:p>
            <a:r>
              <a:rPr lang="en-US" sz="1000" b="1" dirty="0"/>
              <a:t>If the market happens to drop</a:t>
            </a:r>
          </a:p>
          <a:p>
            <a:r>
              <a:rPr lang="en-US" sz="1000" b="1" dirty="0"/>
              <a:t>They may wind up</a:t>
            </a:r>
          </a:p>
          <a:p>
            <a:r>
              <a:rPr lang="en-US" sz="1000" b="1" dirty="0"/>
              <a:t>Retiring down here</a:t>
            </a:r>
          </a:p>
          <a:p>
            <a:r>
              <a:rPr lang="en-US" sz="1000" b="1" dirty="0"/>
              <a:t>at the Red dot.</a:t>
            </a:r>
          </a:p>
          <a:p>
            <a:r>
              <a:rPr lang="en-US" sz="1000" b="1" dirty="0"/>
              <a:t>Wherever they wind </a:t>
            </a:r>
            <a:r>
              <a:rPr lang="en-US" sz="1000" b="1" dirty="0" err="1"/>
              <a:t>up..The</a:t>
            </a:r>
            <a:r>
              <a:rPr lang="en-US" sz="1000" b="1" dirty="0"/>
              <a:t> Money</a:t>
            </a:r>
          </a:p>
          <a:p>
            <a:r>
              <a:rPr lang="en-US" sz="1000" b="1" dirty="0"/>
              <a:t>must last them for their entire lives</a:t>
            </a:r>
          </a:p>
          <a:p>
            <a:r>
              <a:rPr lang="en-US" sz="1000" b="1" dirty="0"/>
              <a:t>No matter how long they live.</a:t>
            </a:r>
          </a:p>
          <a:p>
            <a:endParaRPr lang="en-US" sz="1000" b="1" dirty="0"/>
          </a:p>
          <a:p>
            <a:r>
              <a:rPr lang="en-US" sz="1000" b="1" dirty="0"/>
              <a:t>Imagine you just retired and it’s 2008</a:t>
            </a:r>
          </a:p>
          <a:p>
            <a:r>
              <a:rPr lang="en-US" sz="1000" b="1" dirty="0"/>
              <a:t>Between 2008 and 2009 </a:t>
            </a:r>
          </a:p>
          <a:p>
            <a:r>
              <a:rPr lang="en-US" sz="1000" b="1" dirty="0"/>
              <a:t>the market lost 59% in one year. </a:t>
            </a:r>
          </a:p>
          <a:p>
            <a:r>
              <a:rPr lang="en-US" sz="1000" b="1" dirty="0"/>
              <a:t>Imagine losing 59% of your life savings in only 1 year </a:t>
            </a:r>
          </a:p>
          <a:p>
            <a:endParaRPr lang="en-US" sz="1000" b="1" dirty="0"/>
          </a:p>
          <a:p>
            <a:r>
              <a:rPr lang="en-US" sz="1000" b="1" dirty="0"/>
              <a:t>And more, if you sold stock and paid taxes on the income,   </a:t>
            </a:r>
          </a:p>
          <a:p>
            <a:endParaRPr lang="en-US" sz="1000" b="1" dirty="0"/>
          </a:p>
          <a:p>
            <a:r>
              <a:rPr lang="en-US" sz="1000" b="1" dirty="0"/>
              <a:t>It took 10 years for most of us</a:t>
            </a:r>
          </a:p>
          <a:p>
            <a:r>
              <a:rPr lang="en-US" sz="1000" b="1" dirty="0"/>
              <a:t>Who are not retired, </a:t>
            </a:r>
          </a:p>
          <a:p>
            <a:r>
              <a:rPr lang="en-US" sz="1000" b="1" dirty="0"/>
              <a:t>to recover from the crash. </a:t>
            </a:r>
          </a:p>
          <a:p>
            <a:endParaRPr lang="en-US" sz="1000" b="1" dirty="0"/>
          </a:p>
          <a:p>
            <a:r>
              <a:rPr lang="en-US" sz="1000" b="1" dirty="0"/>
              <a:t>THAT’S THE SECOND PLACE WE PUT MONEY </a:t>
            </a:r>
          </a:p>
          <a:p>
            <a:r>
              <a:rPr lang="en-US" sz="1000" b="1" dirty="0"/>
              <a:t>15% GO THERE.  </a:t>
            </a:r>
          </a:p>
          <a:p>
            <a:endParaRPr lang="en-US" sz="1000" b="1" dirty="0"/>
          </a:p>
          <a:p>
            <a:r>
              <a:rPr lang="en-US" sz="1000" b="1" dirty="0"/>
              <a:t>(Click) </a:t>
            </a:r>
          </a:p>
          <a:p>
            <a:r>
              <a:rPr lang="en-US" sz="1000" b="1" dirty="0"/>
              <a:t>The Top 5% of Americans put their money here. </a:t>
            </a:r>
          </a:p>
          <a:p>
            <a:endParaRPr lang="en-US" sz="1000" b="1" dirty="0"/>
          </a:p>
          <a:p>
            <a:r>
              <a:rPr lang="en-US" sz="1000" b="1" dirty="0"/>
              <a:t>This is a strategy called indexing. </a:t>
            </a:r>
          </a:p>
          <a:p>
            <a:r>
              <a:rPr lang="en-US" sz="1000" b="1" dirty="0"/>
              <a:t>Have you ever heard of this before? </a:t>
            </a:r>
          </a:p>
          <a:p>
            <a:r>
              <a:rPr lang="en-US" sz="1000" b="1" dirty="0"/>
              <a:t>Manty have not.</a:t>
            </a:r>
          </a:p>
          <a:p>
            <a:endParaRPr lang="en-US" sz="1000" b="1" dirty="0"/>
          </a:p>
          <a:p>
            <a:r>
              <a:rPr lang="en-US" sz="1000" b="1" dirty="0"/>
              <a:t>(Click) </a:t>
            </a:r>
          </a:p>
          <a:p>
            <a:r>
              <a:rPr lang="en-US" sz="1000" b="1" dirty="0"/>
              <a:t>With this strategy </a:t>
            </a:r>
          </a:p>
          <a:p>
            <a:r>
              <a:rPr lang="en-US" sz="1000" b="1" dirty="0"/>
              <a:t>the growth of your money is based on the </a:t>
            </a:r>
          </a:p>
          <a:p>
            <a:r>
              <a:rPr lang="en-US" sz="1000" b="1" dirty="0"/>
              <a:t>Performance of an index like the S&amp;P 500. </a:t>
            </a:r>
          </a:p>
          <a:p>
            <a:endParaRPr lang="en-US" sz="1000" b="1" dirty="0"/>
          </a:p>
          <a:p>
            <a:r>
              <a:rPr lang="en-US" sz="1000" b="1" dirty="0"/>
              <a:t>(Click) </a:t>
            </a:r>
          </a:p>
          <a:p>
            <a:r>
              <a:rPr lang="en-US" sz="1000" b="1" dirty="0"/>
              <a:t>This indexing strategy says that </a:t>
            </a:r>
          </a:p>
          <a:p>
            <a:r>
              <a:rPr lang="en-US" sz="1000" b="1" dirty="0"/>
              <a:t>if the market goes up like this green line. </a:t>
            </a:r>
          </a:p>
          <a:p>
            <a:r>
              <a:rPr lang="en-US" sz="1000" b="1" dirty="0"/>
              <a:t>Than, your money goes up in value as well</a:t>
            </a:r>
          </a:p>
          <a:p>
            <a:endParaRPr lang="en-US" sz="1000" b="1" dirty="0"/>
          </a:p>
          <a:p>
            <a:r>
              <a:rPr lang="en-US" sz="1000" b="1" dirty="0"/>
              <a:t>(Click) </a:t>
            </a:r>
          </a:p>
          <a:p>
            <a:r>
              <a:rPr lang="en-US" sz="1000" b="1" dirty="0"/>
              <a:t>Your money will go up, in value </a:t>
            </a:r>
          </a:p>
          <a:p>
            <a:r>
              <a:rPr lang="en-US" sz="1000" b="1" dirty="0"/>
              <a:t>As illustrated by this green dotted line. </a:t>
            </a:r>
          </a:p>
          <a:p>
            <a:r>
              <a:rPr lang="en-US" sz="1000" b="1" dirty="0"/>
              <a:t>However, Your money will go up to a limit. </a:t>
            </a:r>
          </a:p>
          <a:p>
            <a:endParaRPr lang="en-US" sz="1000" b="1" dirty="0"/>
          </a:p>
          <a:p>
            <a:r>
              <a:rPr lang="en-US" sz="1000" b="1" dirty="0"/>
              <a:t>You’re not going to get 100% of what the market makes. </a:t>
            </a:r>
          </a:p>
          <a:p>
            <a:r>
              <a:rPr lang="en-US" sz="1000" b="1" dirty="0"/>
              <a:t>The reason is, </a:t>
            </a:r>
          </a:p>
          <a:p>
            <a:endParaRPr lang="en-US" sz="1000" b="1" dirty="0"/>
          </a:p>
          <a:p>
            <a:r>
              <a:rPr lang="en-US" sz="1000" b="1" dirty="0"/>
              <a:t>(Click) </a:t>
            </a:r>
          </a:p>
          <a:p>
            <a:r>
              <a:rPr lang="en-US" sz="1000" b="1" dirty="0"/>
              <a:t>In exchange for when</a:t>
            </a:r>
          </a:p>
          <a:p>
            <a:r>
              <a:rPr lang="en-US" sz="1000" b="1" dirty="0"/>
              <a:t>the market goes down. </a:t>
            </a:r>
          </a:p>
          <a:p>
            <a:endParaRPr lang="en-US" sz="1000" b="1" dirty="0"/>
          </a:p>
          <a:p>
            <a:r>
              <a:rPr lang="en-US" sz="1000" b="1" dirty="0"/>
              <a:t>(Click) </a:t>
            </a:r>
          </a:p>
          <a:p>
            <a:r>
              <a:rPr lang="en-US" sz="1000" b="1" dirty="0"/>
              <a:t>Your account balance will remain flat </a:t>
            </a:r>
          </a:p>
          <a:p>
            <a:r>
              <a:rPr lang="en-US" sz="1000" b="1" dirty="0"/>
              <a:t>like in the flat green arrow and not go down </a:t>
            </a:r>
          </a:p>
          <a:p>
            <a:endParaRPr lang="en-US" sz="1000" b="1" dirty="0"/>
          </a:p>
          <a:p>
            <a:r>
              <a:rPr lang="en-US" sz="1000" b="1" dirty="0"/>
              <a:t>It means that you did not lose a single dime </a:t>
            </a:r>
          </a:p>
          <a:p>
            <a:r>
              <a:rPr lang="en-US" sz="1000" b="1" dirty="0"/>
              <a:t>when everyone else was losing everything. </a:t>
            </a:r>
          </a:p>
          <a:p>
            <a:endParaRPr lang="en-US" sz="1000" b="1" dirty="0"/>
          </a:p>
          <a:p>
            <a:r>
              <a:rPr lang="en-US" sz="1000" b="1" dirty="0"/>
              <a:t>(Click) </a:t>
            </a:r>
          </a:p>
          <a:p>
            <a:r>
              <a:rPr lang="en-US" sz="1000" b="1" dirty="0"/>
              <a:t>The Advantage to this is:</a:t>
            </a:r>
          </a:p>
          <a:p>
            <a:r>
              <a:rPr lang="en-US" sz="1000" b="1" dirty="0"/>
              <a:t>When the market recovers and goes back up </a:t>
            </a:r>
          </a:p>
          <a:p>
            <a:r>
              <a:rPr lang="en-US" sz="1000" b="1" dirty="0"/>
              <a:t>Like it always does, </a:t>
            </a:r>
          </a:p>
          <a:p>
            <a:endParaRPr lang="en-US" sz="1000" b="1" dirty="0"/>
          </a:p>
          <a:p>
            <a:r>
              <a:rPr lang="en-US" sz="1000" b="1" dirty="0"/>
              <a:t>(Click) </a:t>
            </a:r>
          </a:p>
          <a:p>
            <a:r>
              <a:rPr lang="en-US" sz="1000" b="1" dirty="0"/>
              <a:t>Your account goes up to  </a:t>
            </a:r>
          </a:p>
          <a:p>
            <a:r>
              <a:rPr lang="en-US" sz="1000" b="1" dirty="0"/>
              <a:t>From where you left off.  </a:t>
            </a:r>
          </a:p>
          <a:p>
            <a:r>
              <a:rPr lang="en-US" sz="1000" b="1" dirty="0"/>
              <a:t>Since you didn’t lose money.</a:t>
            </a:r>
          </a:p>
          <a:p>
            <a:r>
              <a:rPr lang="en-US" sz="1000" b="1" dirty="0"/>
              <a:t>You don’t have to play catch up. </a:t>
            </a:r>
          </a:p>
          <a:p>
            <a:endParaRPr lang="en-US" sz="1000" b="1" dirty="0"/>
          </a:p>
          <a:p>
            <a:r>
              <a:rPr lang="en-US" sz="1000" b="1" dirty="0"/>
              <a:t>(Click) </a:t>
            </a:r>
          </a:p>
          <a:p>
            <a:r>
              <a:rPr lang="en-US" sz="1000" b="1" dirty="0"/>
              <a:t>So, With an Indexing Strategy you have a ceiling </a:t>
            </a:r>
          </a:p>
          <a:p>
            <a:r>
              <a:rPr lang="en-US" sz="1000" b="1" dirty="0"/>
              <a:t>for how much you can earn</a:t>
            </a:r>
          </a:p>
          <a:p>
            <a:endParaRPr lang="en-US" sz="1000" b="1" dirty="0"/>
          </a:p>
          <a:p>
            <a:r>
              <a:rPr lang="en-US" sz="1000" b="1" dirty="0"/>
              <a:t>(Click) </a:t>
            </a:r>
          </a:p>
          <a:p>
            <a:r>
              <a:rPr lang="en-US" sz="1000" b="1" dirty="0"/>
              <a:t>You also have floor of -0-</a:t>
            </a:r>
          </a:p>
          <a:p>
            <a:r>
              <a:rPr lang="en-US" sz="1000" b="1" dirty="0"/>
              <a:t>So that you don’t lose money. </a:t>
            </a:r>
          </a:p>
          <a:p>
            <a:endParaRPr lang="en-US" sz="1000" b="1" dirty="0"/>
          </a:p>
          <a:p>
            <a:r>
              <a:rPr lang="en-US" sz="1000" b="1" dirty="0"/>
              <a:t>People will ask how is this possible? </a:t>
            </a:r>
          </a:p>
          <a:p>
            <a:endParaRPr lang="en-US" sz="1000" b="1" dirty="0"/>
          </a:p>
          <a:p>
            <a:r>
              <a:rPr lang="en-US" sz="1000" b="1" dirty="0"/>
              <a:t>If you ask most people</a:t>
            </a:r>
          </a:p>
          <a:p>
            <a:r>
              <a:rPr lang="en-US" sz="1000" b="1" dirty="0"/>
              <a:t>They would agree that the market can </a:t>
            </a:r>
          </a:p>
          <a:p>
            <a:r>
              <a:rPr lang="en-US" sz="1000" b="1" dirty="0"/>
              <a:t>make 30% and sometimes even 40% or more.</a:t>
            </a:r>
          </a:p>
          <a:p>
            <a:endParaRPr lang="en-US" sz="1000" b="1" dirty="0"/>
          </a:p>
          <a:p>
            <a:r>
              <a:rPr lang="en-US" sz="1000" b="1" dirty="0"/>
              <a:t>The way that indexing works</a:t>
            </a:r>
          </a:p>
          <a:p>
            <a:r>
              <a:rPr lang="en-US" sz="1000" b="1" dirty="0"/>
              <a:t>Is that when the market goes over 12% </a:t>
            </a:r>
          </a:p>
          <a:p>
            <a:r>
              <a:rPr lang="en-US" sz="1000" b="1" dirty="0"/>
              <a:t>You’re locked into </a:t>
            </a:r>
          </a:p>
          <a:p>
            <a:r>
              <a:rPr lang="en-US" sz="1000" b="1" dirty="0"/>
              <a:t>whatever you signed up for. </a:t>
            </a:r>
          </a:p>
          <a:p>
            <a:r>
              <a:rPr lang="en-US" sz="1000" b="1" dirty="0"/>
              <a:t>That can be anywhere from 10 to 12%, </a:t>
            </a:r>
          </a:p>
          <a:p>
            <a:endParaRPr lang="en-US" sz="1000" b="1" dirty="0"/>
          </a:p>
          <a:p>
            <a:r>
              <a:rPr lang="en-US" sz="1000" b="1" dirty="0"/>
              <a:t>Anything over the 12% cap amount </a:t>
            </a:r>
          </a:p>
          <a:p>
            <a:r>
              <a:rPr lang="en-US" sz="1000" b="1" dirty="0"/>
              <a:t>is the company's money. </a:t>
            </a:r>
          </a:p>
          <a:p>
            <a:r>
              <a:rPr lang="en-US" sz="1000" b="1" dirty="0"/>
              <a:t>But in exchange – </a:t>
            </a:r>
          </a:p>
          <a:p>
            <a:r>
              <a:rPr lang="en-US" sz="1000" b="1" dirty="0"/>
              <a:t>for letting the company keep those profits</a:t>
            </a:r>
          </a:p>
          <a:p>
            <a:r>
              <a:rPr lang="en-US" sz="1000" b="1" dirty="0"/>
              <a:t>You and the company agree that   </a:t>
            </a:r>
          </a:p>
          <a:p>
            <a:r>
              <a:rPr lang="en-US" sz="1000" b="1" dirty="0"/>
              <a:t>You won’t participate in any losses.</a:t>
            </a:r>
          </a:p>
          <a:p>
            <a:endParaRPr lang="en-US" sz="1000" b="1" dirty="0"/>
          </a:p>
          <a:p>
            <a:r>
              <a:rPr lang="en-US" sz="1000" b="1" dirty="0"/>
              <a:t>(Click) </a:t>
            </a:r>
          </a:p>
          <a:p>
            <a:r>
              <a:rPr lang="en-US" sz="1000" b="1" dirty="0"/>
              <a:t>You’re goal is to stay safely here, between the 0 and 12%.  </a:t>
            </a:r>
          </a:p>
          <a:p>
            <a:r>
              <a:rPr lang="en-US" sz="1000" b="1" dirty="0"/>
              <a:t>That’s your playing field. </a:t>
            </a:r>
          </a:p>
          <a:p>
            <a:r>
              <a:rPr lang="en-US" sz="1000" b="1" dirty="0"/>
              <a:t>Here’s the reality, </a:t>
            </a:r>
          </a:p>
          <a:p>
            <a:r>
              <a:rPr lang="en-US" sz="1000" b="1" dirty="0"/>
              <a:t>In this environment </a:t>
            </a:r>
          </a:p>
          <a:p>
            <a:r>
              <a:rPr lang="en-US" sz="1000" b="1" dirty="0"/>
              <a:t>long-term your going to make </a:t>
            </a:r>
          </a:p>
          <a:p>
            <a:endParaRPr lang="en-US" sz="1000" b="1" dirty="0"/>
          </a:p>
          <a:p>
            <a:r>
              <a:rPr lang="en-US" sz="1000" b="1" dirty="0"/>
              <a:t>(Click) </a:t>
            </a:r>
          </a:p>
          <a:p>
            <a:r>
              <a:rPr lang="en-US" sz="1000" b="1" dirty="0"/>
              <a:t>6 to 8% which isn't bad.  </a:t>
            </a:r>
          </a:p>
          <a:p>
            <a:r>
              <a:rPr lang="en-US" sz="1000" b="1" dirty="0"/>
              <a:t>Because it’s Tax-Free. </a:t>
            </a:r>
          </a:p>
          <a:p>
            <a:r>
              <a:rPr lang="en-US" sz="1000" b="1" dirty="0"/>
              <a:t>Your Earning 6 to 8%  </a:t>
            </a:r>
          </a:p>
          <a:p>
            <a:r>
              <a:rPr lang="en-US" sz="1000" b="1" dirty="0"/>
              <a:t>Is equal to earning 12 to 14% in the market</a:t>
            </a:r>
          </a:p>
          <a:p>
            <a:r>
              <a:rPr lang="en-US" sz="1000" b="1" dirty="0"/>
              <a:t>Since…You always gain and never lose </a:t>
            </a:r>
          </a:p>
          <a:p>
            <a:r>
              <a:rPr lang="en-US" sz="1000" b="1" dirty="0"/>
              <a:t>You enjoy, compounded tax-free growth on your money. </a:t>
            </a:r>
          </a:p>
          <a:p>
            <a:endParaRPr lang="en-US" sz="1000" b="1" dirty="0"/>
          </a:p>
          <a:p>
            <a:r>
              <a:rPr lang="en-US" sz="1000" b="1" dirty="0"/>
              <a:t>So what type of Plan uses Indexed growth? </a:t>
            </a:r>
          </a:p>
          <a:p>
            <a:endParaRPr lang="en-US" sz="1000" b="1" dirty="0"/>
          </a:p>
          <a:p>
            <a:r>
              <a:rPr lang="en-US" sz="1000" b="1" dirty="0"/>
              <a:t>(Click) </a:t>
            </a:r>
          </a:p>
          <a:p>
            <a:r>
              <a:rPr lang="en-US" sz="1000" b="1" dirty="0"/>
              <a:t>It’s called a LIRP. </a:t>
            </a:r>
          </a:p>
          <a:p>
            <a:r>
              <a:rPr lang="en-US" sz="1000" b="1" dirty="0"/>
              <a:t>I encourage you to look up LIRP on Google, </a:t>
            </a:r>
          </a:p>
          <a:p>
            <a:r>
              <a:rPr lang="en-US" sz="1000" b="1" dirty="0"/>
              <a:t>LIRP stands for a Life Insurance Retirement Planning </a:t>
            </a:r>
          </a:p>
          <a:p>
            <a:r>
              <a:rPr lang="en-US" sz="1000" b="1" dirty="0"/>
              <a:t>What you are doing is </a:t>
            </a:r>
          </a:p>
          <a:p>
            <a:r>
              <a:rPr lang="en-US" sz="1000" b="1" dirty="0"/>
              <a:t>leveraging the investment side of an insurance company, </a:t>
            </a:r>
          </a:p>
          <a:p>
            <a:r>
              <a:rPr lang="en-US" sz="1000" b="1" dirty="0"/>
              <a:t>to grow your money tax free. </a:t>
            </a:r>
          </a:p>
          <a:p>
            <a:endParaRPr lang="en-US" sz="1000" b="1" dirty="0"/>
          </a:p>
          <a:p>
            <a:r>
              <a:rPr lang="en-US" sz="1000" b="1" dirty="0"/>
              <a:t>(Click) </a:t>
            </a:r>
          </a:p>
          <a:p>
            <a:r>
              <a:rPr lang="en-US" sz="1000" b="1" dirty="0"/>
              <a:t>Now…Unlike the 401k and IRA tax code written in 1978</a:t>
            </a:r>
          </a:p>
          <a:p>
            <a:r>
              <a:rPr lang="en-US" sz="1000" b="1" dirty="0"/>
              <a:t>The tax code used for a LIRP was written in 1904</a:t>
            </a:r>
          </a:p>
          <a:p>
            <a:r>
              <a:rPr lang="en-US" sz="1000" b="1" dirty="0"/>
              <a:t>Under section 7702-A. </a:t>
            </a:r>
          </a:p>
          <a:p>
            <a:endParaRPr lang="en-US" sz="1000" b="1" dirty="0"/>
          </a:p>
          <a:p>
            <a:r>
              <a:rPr lang="en-US" sz="1000" b="1" dirty="0"/>
              <a:t>It says that </a:t>
            </a:r>
          </a:p>
          <a:p>
            <a:r>
              <a:rPr lang="en-US" sz="1000" b="1" dirty="0"/>
              <a:t>proceeds from an Insurance Company </a:t>
            </a:r>
          </a:p>
          <a:p>
            <a:r>
              <a:rPr lang="en-US" sz="1000" b="1" dirty="0"/>
              <a:t>come out Tax Free. </a:t>
            </a:r>
          </a:p>
          <a:p>
            <a:endParaRPr lang="en-US" sz="1000" b="1" dirty="0"/>
          </a:p>
          <a:p>
            <a:r>
              <a:rPr lang="en-US" sz="1000" b="1" dirty="0"/>
              <a:t>That’s why if you make an insurance claim on your house. </a:t>
            </a:r>
          </a:p>
          <a:p>
            <a:r>
              <a:rPr lang="en-US" sz="1000" b="1" dirty="0"/>
              <a:t>You get the money Tax-Free, </a:t>
            </a:r>
          </a:p>
          <a:p>
            <a:r>
              <a:rPr lang="en-US" sz="1000" b="1" dirty="0"/>
              <a:t>Claim on your Car, </a:t>
            </a:r>
          </a:p>
          <a:p>
            <a:r>
              <a:rPr lang="en-US" sz="1000" b="1" dirty="0"/>
              <a:t>they give you the money tax free. </a:t>
            </a:r>
          </a:p>
          <a:p>
            <a:endParaRPr lang="en-US" sz="1000" b="1" dirty="0"/>
          </a:p>
          <a:p>
            <a:r>
              <a:rPr lang="en-US" sz="1000" b="1" dirty="0"/>
              <a:t>Equally when you, </a:t>
            </a:r>
          </a:p>
          <a:p>
            <a:r>
              <a:rPr lang="en-US" sz="1000" b="1" dirty="0"/>
              <a:t>invest into their investment side, </a:t>
            </a:r>
          </a:p>
          <a:p>
            <a:r>
              <a:rPr lang="en-US" sz="1000" b="1" dirty="0"/>
              <a:t>Of a life insurance company those proceeds are tax free. </a:t>
            </a:r>
          </a:p>
          <a:p>
            <a:endParaRPr lang="en-US" sz="1000" b="1" dirty="0"/>
          </a:p>
          <a:p>
            <a:r>
              <a:rPr lang="en-US" sz="1000" b="1" dirty="0"/>
              <a:t>So how does a LIRP plan work? Here’s an example </a:t>
            </a:r>
          </a:p>
          <a:p>
            <a:endParaRPr lang="en-US" sz="1000" b="1" dirty="0"/>
          </a:p>
          <a:p>
            <a:r>
              <a:rPr lang="en-US" sz="1000" b="1" dirty="0"/>
              <a:t>(Click) </a:t>
            </a:r>
          </a:p>
          <a:p>
            <a:r>
              <a:rPr lang="en-US" sz="1000" b="1" dirty="0"/>
              <a:t>You have a bucket right here </a:t>
            </a:r>
          </a:p>
          <a:p>
            <a:r>
              <a:rPr lang="en-US" sz="1000" b="1" dirty="0"/>
              <a:t>and in this bucket you put in as much money as you want</a:t>
            </a:r>
          </a:p>
          <a:p>
            <a:r>
              <a:rPr lang="en-US" sz="1000" b="1" dirty="0"/>
              <a:t>This is your cash savings and growth bucket. </a:t>
            </a:r>
          </a:p>
          <a:p>
            <a:endParaRPr lang="en-US" sz="1000" b="1" dirty="0"/>
          </a:p>
          <a:p>
            <a:r>
              <a:rPr lang="en-US" sz="1000" b="1" dirty="0"/>
              <a:t>Remember that the Money in this bucket </a:t>
            </a:r>
          </a:p>
          <a:p>
            <a:r>
              <a:rPr lang="en-US" sz="1000" b="1" dirty="0"/>
              <a:t>has the safety of the Bank </a:t>
            </a:r>
          </a:p>
          <a:p>
            <a:r>
              <a:rPr lang="en-US" sz="1000" b="1" dirty="0"/>
              <a:t>because there’s a 0% floor guarantee. </a:t>
            </a:r>
          </a:p>
          <a:p>
            <a:r>
              <a:rPr lang="en-US" sz="1000" b="1" dirty="0"/>
              <a:t>So you know, you’re not going to lose money. </a:t>
            </a:r>
          </a:p>
          <a:p>
            <a:endParaRPr lang="en-US" sz="1000" b="1" dirty="0"/>
          </a:p>
          <a:p>
            <a:r>
              <a:rPr lang="en-US" sz="1000" b="1" dirty="0"/>
              <a:t>It also has the Rate of Return and growth of the Stock Market </a:t>
            </a:r>
          </a:p>
          <a:p>
            <a:r>
              <a:rPr lang="en-US" sz="1000" b="1" dirty="0"/>
              <a:t>But…to a limit of 12%. </a:t>
            </a:r>
          </a:p>
          <a:p>
            <a:endParaRPr lang="en-US" sz="1000" b="1" dirty="0"/>
          </a:p>
          <a:p>
            <a:r>
              <a:rPr lang="en-US" sz="1000" b="1" dirty="0"/>
              <a:t>(Click) </a:t>
            </a:r>
          </a:p>
          <a:p>
            <a:r>
              <a:rPr lang="en-US" sz="1000" b="1" dirty="0"/>
              <a:t>So what have is a 0-12% limit </a:t>
            </a:r>
          </a:p>
          <a:p>
            <a:r>
              <a:rPr lang="en-US" sz="1000" b="1" dirty="0"/>
              <a:t>and you’re going to average 6% to 8% tax free. </a:t>
            </a:r>
          </a:p>
          <a:p>
            <a:r>
              <a:rPr lang="en-US" sz="1000" b="1" dirty="0"/>
              <a:t>Because it’s coming from the investment side of an insurance co, </a:t>
            </a:r>
          </a:p>
          <a:p>
            <a:endParaRPr lang="en-US" sz="1000" b="1" dirty="0"/>
          </a:p>
          <a:p>
            <a:r>
              <a:rPr lang="en-US" sz="1000" b="1" dirty="0"/>
              <a:t>(Click) </a:t>
            </a:r>
          </a:p>
          <a:p>
            <a:r>
              <a:rPr lang="en-US" sz="1000" b="1" dirty="0"/>
              <a:t>It’s Creditor Safe. </a:t>
            </a:r>
          </a:p>
          <a:p>
            <a:r>
              <a:rPr lang="en-US" sz="1000" b="1" dirty="0"/>
              <a:t>Your Protected - creditors can’t get it if your sued. </a:t>
            </a:r>
          </a:p>
          <a:p>
            <a:endParaRPr lang="en-US" sz="1000" b="1" dirty="0"/>
          </a:p>
          <a:p>
            <a:r>
              <a:rPr lang="en-US" sz="1000" b="1" dirty="0"/>
              <a:t>So….What’s the Catch?  </a:t>
            </a:r>
          </a:p>
          <a:p>
            <a:r>
              <a:rPr lang="en-US" sz="1000" b="1" dirty="0"/>
              <a:t>Here’s the thing, </a:t>
            </a:r>
          </a:p>
          <a:p>
            <a:r>
              <a:rPr lang="en-US" sz="1000" b="1" dirty="0"/>
              <a:t>there’s no such thing as the perfect plan.  </a:t>
            </a:r>
          </a:p>
          <a:p>
            <a:endParaRPr lang="en-US" sz="1000" b="1" dirty="0"/>
          </a:p>
          <a:p>
            <a:r>
              <a:rPr lang="en-US" sz="1000" b="1" dirty="0"/>
              <a:t>(Click) </a:t>
            </a:r>
          </a:p>
          <a:p>
            <a:r>
              <a:rPr lang="en-US" sz="1000" b="1" dirty="0"/>
              <a:t>Some of your Money is going into this Bucket, </a:t>
            </a:r>
          </a:p>
          <a:p>
            <a:r>
              <a:rPr lang="en-US" sz="1000" b="1" dirty="0"/>
              <a:t>that’s why there’s a spigot here. </a:t>
            </a:r>
          </a:p>
          <a:p>
            <a:r>
              <a:rPr lang="en-US" sz="1000" b="1" dirty="0"/>
              <a:t>This bucket provides you and your family with Protection, </a:t>
            </a:r>
          </a:p>
          <a:p>
            <a:r>
              <a:rPr lang="en-US" sz="1000" b="1" dirty="0"/>
              <a:t>It’s Insurance! </a:t>
            </a:r>
          </a:p>
          <a:p>
            <a:endParaRPr lang="en-US" sz="1000" b="1" dirty="0"/>
          </a:p>
          <a:p>
            <a:r>
              <a:rPr lang="en-US" sz="1000" b="1" dirty="0"/>
              <a:t>(Click) </a:t>
            </a:r>
          </a:p>
          <a:p>
            <a:r>
              <a:rPr lang="en-US" sz="1000" b="1" dirty="0"/>
              <a:t>Let’s use an example of a half a million dollars. </a:t>
            </a:r>
          </a:p>
          <a:p>
            <a:r>
              <a:rPr lang="en-US" sz="1000" b="1" dirty="0"/>
              <a:t>of life Insurance.</a:t>
            </a:r>
          </a:p>
          <a:p>
            <a:endParaRPr lang="en-US" sz="1000" b="1" dirty="0"/>
          </a:p>
          <a:p>
            <a:r>
              <a:rPr lang="en-US" sz="1000" b="1" dirty="0"/>
              <a:t>(Click) </a:t>
            </a:r>
          </a:p>
          <a:p>
            <a:r>
              <a:rPr lang="en-US" sz="1000" b="1" dirty="0"/>
              <a:t>If you die your family gets a ½ Million dollars </a:t>
            </a:r>
          </a:p>
          <a:p>
            <a:r>
              <a:rPr lang="en-US" sz="1000" b="1" dirty="0"/>
              <a:t>PLUS the cash you’ve accumulated in your Cash Bucket, </a:t>
            </a:r>
          </a:p>
          <a:p>
            <a:r>
              <a:rPr lang="en-US" sz="1000" b="1" dirty="0"/>
              <a:t>You’re family get’s both. Now</a:t>
            </a:r>
          </a:p>
          <a:p>
            <a:endParaRPr lang="en-US" sz="1000" b="1" dirty="0"/>
          </a:p>
          <a:p>
            <a:r>
              <a:rPr lang="en-US" sz="1000" b="1" dirty="0"/>
              <a:t>(Click) </a:t>
            </a:r>
          </a:p>
          <a:p>
            <a:r>
              <a:rPr lang="en-US" sz="1000" b="1" dirty="0"/>
              <a:t>You also get a Living Benefit</a:t>
            </a:r>
          </a:p>
          <a:p>
            <a:r>
              <a:rPr lang="en-US" sz="1000" b="1" dirty="0"/>
              <a:t>If you have an illness like Cancer, or a Heart Attack </a:t>
            </a:r>
          </a:p>
          <a:p>
            <a:r>
              <a:rPr lang="en-US" sz="1000" b="1" dirty="0"/>
              <a:t>You can access this ½ million dollars </a:t>
            </a:r>
          </a:p>
          <a:p>
            <a:r>
              <a:rPr lang="en-US" sz="1000" b="1" dirty="0"/>
              <a:t>without having to tap into your cash. </a:t>
            </a:r>
          </a:p>
          <a:p>
            <a:r>
              <a:rPr lang="en-US" sz="1000" b="1" dirty="0"/>
              <a:t>You can use it for whatever you want. </a:t>
            </a:r>
          </a:p>
          <a:p>
            <a:r>
              <a:rPr lang="en-US" sz="1000" b="1" dirty="0"/>
              <a:t>If you’re out of work </a:t>
            </a:r>
          </a:p>
          <a:p>
            <a:r>
              <a:rPr lang="en-US" sz="1000" b="1" dirty="0"/>
              <a:t>you can use it to pay Medical Bills or make Mortgage Payments, </a:t>
            </a:r>
          </a:p>
          <a:p>
            <a:r>
              <a:rPr lang="en-US" sz="1000" b="1" dirty="0"/>
              <a:t>Pay for food, pay utilities. </a:t>
            </a:r>
          </a:p>
          <a:p>
            <a:r>
              <a:rPr lang="en-US" sz="1000" b="1" dirty="0"/>
              <a:t>Those bills don’t care that you can’t work. </a:t>
            </a:r>
          </a:p>
          <a:p>
            <a:r>
              <a:rPr lang="en-US" sz="1000" b="1" dirty="0"/>
              <a:t>You can use it as a Living Benefit Account. </a:t>
            </a:r>
          </a:p>
          <a:p>
            <a:endParaRPr lang="en-US" sz="1000" b="1" dirty="0"/>
          </a:p>
          <a:p>
            <a:r>
              <a:rPr lang="en-US" sz="1000" b="1" dirty="0"/>
              <a:t>(Click) </a:t>
            </a:r>
          </a:p>
          <a:p>
            <a:r>
              <a:rPr lang="en-US" sz="1000" b="1" dirty="0"/>
              <a:t>This Plan</a:t>
            </a:r>
          </a:p>
          <a:p>
            <a:r>
              <a:rPr lang="en-US" sz="1000" b="1" dirty="0"/>
              <a:t>doesn’t have access restrictions  </a:t>
            </a:r>
          </a:p>
          <a:p>
            <a:r>
              <a:rPr lang="en-US" sz="1000" b="1" dirty="0"/>
              <a:t>You can tap into your money before 59 ½ </a:t>
            </a:r>
          </a:p>
          <a:p>
            <a:r>
              <a:rPr lang="en-US" sz="1000" b="1" dirty="0"/>
              <a:t>without penalty. </a:t>
            </a:r>
          </a:p>
          <a:p>
            <a:r>
              <a:rPr lang="en-US" sz="1000" b="1" dirty="0"/>
              <a:t>The bulk of Americans love this </a:t>
            </a:r>
          </a:p>
          <a:p>
            <a:r>
              <a:rPr lang="en-US" sz="1000" b="1" dirty="0"/>
              <a:t>because they want to retire early </a:t>
            </a:r>
          </a:p>
          <a:p>
            <a:r>
              <a:rPr lang="en-US" sz="1000" b="1" dirty="0"/>
              <a:t>Instead of when their too old to enjoy life. </a:t>
            </a:r>
          </a:p>
          <a:p>
            <a:endParaRPr lang="en-US" sz="1000" b="1" dirty="0"/>
          </a:p>
          <a:p>
            <a:r>
              <a:rPr lang="en-US" sz="1000" b="1" dirty="0"/>
              <a:t>(Click) </a:t>
            </a:r>
          </a:p>
          <a:p>
            <a:r>
              <a:rPr lang="en-US" sz="1000" b="1" dirty="0"/>
              <a:t>You can also leave it all behind </a:t>
            </a:r>
          </a:p>
          <a:p>
            <a:r>
              <a:rPr lang="en-US" sz="1000" b="1" dirty="0"/>
              <a:t>You’re not required to take RMD’s</a:t>
            </a:r>
          </a:p>
          <a:p>
            <a:r>
              <a:rPr lang="en-US" sz="1000" b="1" dirty="0"/>
              <a:t>There is NO age 72 rule </a:t>
            </a:r>
          </a:p>
          <a:p>
            <a:r>
              <a:rPr lang="en-US" sz="1000" b="1" dirty="0"/>
              <a:t>You can leave your money as a </a:t>
            </a:r>
          </a:p>
          <a:p>
            <a:r>
              <a:rPr lang="en-US" sz="1000" b="1" dirty="0"/>
              <a:t>tax-free legacy for your family. </a:t>
            </a:r>
          </a:p>
          <a:p>
            <a:endParaRPr lang="en-US" sz="1000" b="1" dirty="0"/>
          </a:p>
          <a:p>
            <a:r>
              <a:rPr lang="en-US" sz="1000" b="1" dirty="0"/>
              <a:t>Take a look at what I call the 5 PERC’s </a:t>
            </a:r>
          </a:p>
          <a:p>
            <a:r>
              <a:rPr lang="en-US" sz="1000" b="1" dirty="0"/>
              <a:t>On the left side of the screen.</a:t>
            </a:r>
          </a:p>
          <a:p>
            <a:endParaRPr lang="en-US" sz="1000" b="1" dirty="0"/>
          </a:p>
          <a:p>
            <a:r>
              <a:rPr lang="en-US" sz="1000" b="1" dirty="0"/>
              <a:t>(Click) The Fist Perc you get is Protection</a:t>
            </a:r>
          </a:p>
          <a:p>
            <a:r>
              <a:rPr lang="en-US" sz="1000" b="1" dirty="0"/>
              <a:t>You get the life insurance and living benefit protection,</a:t>
            </a:r>
          </a:p>
          <a:p>
            <a:r>
              <a:rPr lang="en-US" sz="1000" b="1" dirty="0"/>
              <a:t>that 401k’s and IRA don’t offer. </a:t>
            </a:r>
          </a:p>
          <a:p>
            <a:endParaRPr lang="en-US" sz="1000" b="1" dirty="0"/>
          </a:p>
          <a:p>
            <a:r>
              <a:rPr lang="en-US" sz="1000" b="1" dirty="0"/>
              <a:t>(Click) The 2</a:t>
            </a:r>
            <a:r>
              <a:rPr lang="en-US" sz="1000" b="1" baseline="30000" dirty="0"/>
              <a:t>nd</a:t>
            </a:r>
            <a:r>
              <a:rPr lang="en-US" sz="1000" b="1" dirty="0"/>
              <a:t> Perc you get  </a:t>
            </a:r>
          </a:p>
          <a:p>
            <a:r>
              <a:rPr lang="en-US" sz="1000" b="1" dirty="0"/>
              <a:t>Is an Emergency fund. </a:t>
            </a:r>
          </a:p>
          <a:p>
            <a:r>
              <a:rPr lang="en-US" sz="1000" b="1" dirty="0"/>
              <a:t>You can access your cash when you need it, </a:t>
            </a:r>
          </a:p>
          <a:p>
            <a:r>
              <a:rPr lang="en-US" sz="1000" b="1" dirty="0"/>
              <a:t>Without penalties, as I said</a:t>
            </a:r>
          </a:p>
          <a:p>
            <a:r>
              <a:rPr lang="en-US" sz="1000" b="1" dirty="0"/>
              <a:t>No Age 59 ½ Rule, No Age 72 Rules to abide by. </a:t>
            </a:r>
          </a:p>
          <a:p>
            <a:endParaRPr lang="en-US" sz="1000" b="1" dirty="0"/>
          </a:p>
          <a:p>
            <a:r>
              <a:rPr lang="en-US" sz="1000" b="1" dirty="0"/>
              <a:t>(Click) The 3</a:t>
            </a:r>
            <a:r>
              <a:rPr lang="en-US" sz="1000" b="1" baseline="30000" dirty="0"/>
              <a:t>rd</a:t>
            </a:r>
            <a:r>
              <a:rPr lang="en-US" sz="1000" b="1" dirty="0"/>
              <a:t> Perc you get is a Tax-Free Retirement Fund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dirty="0"/>
              <a:t>You no longer have to worry about what tax rates climb to.</a:t>
            </a:r>
          </a:p>
          <a:p>
            <a:endParaRPr lang="en-US" sz="1000" b="1" dirty="0"/>
          </a:p>
          <a:p>
            <a:r>
              <a:rPr lang="en-US" sz="1000" b="1" dirty="0"/>
              <a:t>Many are rolling their taxable 401k’s and IRA’s into LIRP’s </a:t>
            </a:r>
          </a:p>
          <a:p>
            <a:r>
              <a:rPr lang="en-US" sz="1000" b="1" dirty="0"/>
              <a:t>Their Paying the taxes at today’s low rates and avoiding</a:t>
            </a:r>
          </a:p>
          <a:p>
            <a:r>
              <a:rPr lang="en-US" sz="1000" b="1" dirty="0"/>
              <a:t>Tomorrow’s high rates.</a:t>
            </a:r>
          </a:p>
          <a:p>
            <a:r>
              <a:rPr lang="en-US" sz="1000" b="1" dirty="0"/>
              <a:t>Their done paying taxed forever.</a:t>
            </a:r>
          </a:p>
          <a:p>
            <a:endParaRPr lang="en-US" sz="1000" b="1" dirty="0"/>
          </a:p>
          <a:p>
            <a:r>
              <a:rPr lang="en-US" sz="1000" b="1" dirty="0"/>
              <a:t>Business Owners use LIRP’s as private pension plans, </a:t>
            </a:r>
          </a:p>
          <a:p>
            <a:r>
              <a:rPr lang="en-US" sz="1000" b="1" dirty="0"/>
              <a:t>Unlike 401k’s Business owners are </a:t>
            </a:r>
            <a:r>
              <a:rPr lang="en-US" sz="1000" b="1" u="sng" dirty="0"/>
              <a:t>not</a:t>
            </a:r>
            <a:r>
              <a:rPr lang="en-US" sz="1000" b="1" dirty="0"/>
              <a:t> required to offer LIRP’s to their employees </a:t>
            </a:r>
          </a:p>
          <a:p>
            <a:endParaRPr lang="en-US" sz="1000" b="1" dirty="0"/>
          </a:p>
          <a:p>
            <a:r>
              <a:rPr lang="en-US" sz="1000" b="1" dirty="0"/>
              <a:t>Small business owners and Corporate America uses LIRP’s as  </a:t>
            </a:r>
          </a:p>
          <a:p>
            <a:r>
              <a:rPr lang="en-US" sz="1000" b="1" dirty="0"/>
              <a:t>part of their benefit packages to attract </a:t>
            </a:r>
          </a:p>
          <a:p>
            <a:r>
              <a:rPr lang="en-US" sz="1000" b="1" dirty="0"/>
              <a:t>and keep high-level managers.  </a:t>
            </a:r>
          </a:p>
          <a:p>
            <a:endParaRPr lang="en-US" sz="1000" b="1" dirty="0"/>
          </a:p>
          <a:p>
            <a:r>
              <a:rPr lang="en-US" sz="1000" b="1" dirty="0"/>
              <a:t>(Click) The 4</a:t>
            </a:r>
            <a:r>
              <a:rPr lang="en-US" sz="1000" b="1" baseline="30000" dirty="0"/>
              <a:t>th</a:t>
            </a:r>
            <a:r>
              <a:rPr lang="en-US" sz="1000" b="1" dirty="0"/>
              <a:t> Perc you get is a College Savings Plan</a:t>
            </a:r>
          </a:p>
          <a:p>
            <a:r>
              <a:rPr lang="en-US" sz="1000" b="1" dirty="0"/>
              <a:t>Use your cash account as a college savings for your children,</a:t>
            </a:r>
          </a:p>
          <a:p>
            <a:r>
              <a:rPr lang="en-US" sz="1000" b="1" dirty="0"/>
              <a:t>The money in this account is not counted on the FAFSA form</a:t>
            </a:r>
          </a:p>
          <a:p>
            <a:r>
              <a:rPr lang="en-US" sz="1000" b="1" dirty="0"/>
              <a:t>So it won’t limit access to Student Aid. Grants  or Scholarships. </a:t>
            </a:r>
          </a:p>
          <a:p>
            <a:r>
              <a:rPr lang="en-US" sz="1000" b="1" dirty="0"/>
              <a:t>if your child doesn't go to college or let’s say they get a full ride, </a:t>
            </a:r>
          </a:p>
          <a:p>
            <a:r>
              <a:rPr lang="en-US" sz="1000" b="1" dirty="0"/>
              <a:t>You can use your cash based on how you see fit, </a:t>
            </a:r>
          </a:p>
          <a:p>
            <a:r>
              <a:rPr lang="en-US" sz="1000" b="1" dirty="0"/>
              <a:t>You’re not restricted to what the Collage Plan says you can do. </a:t>
            </a:r>
          </a:p>
          <a:p>
            <a:endParaRPr lang="en-US" sz="1000" b="1" dirty="0"/>
          </a:p>
          <a:p>
            <a:r>
              <a:rPr lang="en-US" sz="1000" b="1" dirty="0"/>
              <a:t>(Click) And of course the 5</a:t>
            </a:r>
            <a:r>
              <a:rPr lang="en-US" sz="1000" b="1" baseline="30000" dirty="0"/>
              <a:t>th</a:t>
            </a:r>
            <a:r>
              <a:rPr lang="en-US" sz="1000" b="1" dirty="0"/>
              <a:t> PERC you get is the Freedom </a:t>
            </a:r>
          </a:p>
          <a:p>
            <a:r>
              <a:rPr lang="en-US" sz="1000" b="1" dirty="0"/>
              <a:t>That comes from having a Cash Savings Account</a:t>
            </a:r>
          </a:p>
          <a:p>
            <a:r>
              <a:rPr lang="en-US" sz="1000" b="1" dirty="0"/>
              <a:t>Let’s say you Need a new car. </a:t>
            </a:r>
          </a:p>
          <a:p>
            <a:r>
              <a:rPr lang="en-US" sz="1000" b="1" dirty="0"/>
              <a:t>Or want to expand your business.</a:t>
            </a:r>
          </a:p>
          <a:p>
            <a:r>
              <a:rPr lang="en-US" sz="1000" b="1" dirty="0"/>
              <a:t>Forget the bank, </a:t>
            </a:r>
          </a:p>
          <a:p>
            <a:r>
              <a:rPr lang="en-US" sz="1000" b="1" dirty="0"/>
              <a:t>Bank on yourself</a:t>
            </a:r>
          </a:p>
          <a:p>
            <a:r>
              <a:rPr lang="en-US" sz="1000" b="1" dirty="0"/>
              <a:t>Be your own banker </a:t>
            </a:r>
          </a:p>
          <a:p>
            <a:r>
              <a:rPr lang="en-US" sz="1000" b="1" dirty="0"/>
              <a:t>Make a loan to yourself from your cash account </a:t>
            </a:r>
          </a:p>
          <a:p>
            <a:r>
              <a:rPr lang="en-US" sz="1000" b="1" dirty="0"/>
              <a:t>And pay yourself back, the principle with interest </a:t>
            </a:r>
          </a:p>
          <a:p>
            <a:r>
              <a:rPr lang="en-US" sz="1000" b="1" dirty="0"/>
              <a:t>That would normally go to your bank.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dirty="0"/>
              <a:t>Why not make yourself rich instead of your bank?</a:t>
            </a:r>
          </a:p>
          <a:p>
            <a:r>
              <a:rPr lang="en-US" sz="1000" b="1" dirty="0"/>
              <a:t>You have access to your cash whenever you need or want it.</a:t>
            </a:r>
          </a:p>
          <a:p>
            <a:endParaRPr lang="en-US" sz="1000" b="1" dirty="0"/>
          </a:p>
          <a:p>
            <a:r>
              <a:rPr lang="en-US" sz="1000" b="1" dirty="0"/>
              <a:t>A tax-free LIRP offers a lot more than a Tax Qualified Account could ever offer</a:t>
            </a:r>
          </a:p>
          <a:p>
            <a:endParaRPr lang="en-US" sz="1000" b="1" dirty="0"/>
          </a:p>
          <a:p>
            <a:r>
              <a:rPr lang="en-US" sz="1000" b="1" dirty="0"/>
              <a:t>There are a couple of things you need to Qualify for a program like this. </a:t>
            </a:r>
          </a:p>
          <a:p>
            <a:r>
              <a:rPr lang="en-US" sz="1000" b="1" dirty="0"/>
              <a:t>The Insurance Companies are not going to just let anybody in. </a:t>
            </a:r>
          </a:p>
          <a:p>
            <a:endParaRPr lang="en-US" sz="1000" b="1" dirty="0"/>
          </a:p>
          <a:p>
            <a:r>
              <a:rPr lang="en-US" sz="1000" b="1" dirty="0"/>
              <a:t>The two things you need to understand is #1</a:t>
            </a:r>
          </a:p>
          <a:p>
            <a:endParaRPr lang="en-US" sz="1000" b="1" dirty="0"/>
          </a:p>
          <a:p>
            <a:r>
              <a:rPr lang="en-US" sz="1000" b="1" dirty="0"/>
              <a:t>(Click) </a:t>
            </a:r>
          </a:p>
          <a:p>
            <a:r>
              <a:rPr lang="en-US" sz="1000" b="1" dirty="0"/>
              <a:t>This is not short term. </a:t>
            </a:r>
          </a:p>
          <a:p>
            <a:r>
              <a:rPr lang="en-US" sz="1000" b="1" i="1" dirty="0"/>
              <a:t>If you go into this short term</a:t>
            </a:r>
            <a:r>
              <a:rPr lang="en-US" sz="1000" b="1" dirty="0"/>
              <a:t>, </a:t>
            </a:r>
          </a:p>
          <a:p>
            <a:r>
              <a:rPr lang="en-US" sz="1000" b="1" dirty="0"/>
              <a:t>You’re going to get back </a:t>
            </a:r>
          </a:p>
          <a:p>
            <a:r>
              <a:rPr lang="en-US" sz="1000" b="1" dirty="0"/>
              <a:t>less than what you put in. </a:t>
            </a:r>
          </a:p>
          <a:p>
            <a:r>
              <a:rPr lang="en-US" sz="1000" b="1" dirty="0"/>
              <a:t>By short term, </a:t>
            </a:r>
          </a:p>
          <a:p>
            <a:r>
              <a:rPr lang="en-US" sz="1000" b="1" dirty="0"/>
              <a:t>I’m saying - less than 7 Years. </a:t>
            </a:r>
          </a:p>
          <a:p>
            <a:r>
              <a:rPr lang="en-US" sz="1000" b="1" dirty="0"/>
              <a:t>So whatever dollar amount you want to save or put in on a monthly basis, </a:t>
            </a:r>
          </a:p>
          <a:p>
            <a:r>
              <a:rPr lang="en-US" sz="1000" b="1" dirty="0"/>
              <a:t>You have to get in your mind: </a:t>
            </a:r>
          </a:p>
          <a:p>
            <a:r>
              <a:rPr lang="en-US" sz="1000" b="1" dirty="0"/>
              <a:t>That you’re putting money away for yourself, </a:t>
            </a:r>
          </a:p>
          <a:p>
            <a:r>
              <a:rPr lang="en-US" sz="1000" b="1" dirty="0"/>
              <a:t>That you’re paying yourself first before anyone else.  </a:t>
            </a:r>
          </a:p>
          <a:p>
            <a:r>
              <a:rPr lang="en-US" sz="1000" b="1" dirty="0"/>
              <a:t>The other reason for NOT going short-term</a:t>
            </a:r>
          </a:p>
          <a:p>
            <a:r>
              <a:rPr lang="en-US" sz="1000" b="1" dirty="0"/>
              <a:t>Is because part of your money goes into the insurance bucket </a:t>
            </a:r>
          </a:p>
          <a:p>
            <a:r>
              <a:rPr lang="en-US" sz="1000" b="1" dirty="0"/>
              <a:t>to provide you and your family with protection and living benefits. </a:t>
            </a:r>
          </a:p>
          <a:p>
            <a:endParaRPr lang="en-US" sz="1000" b="1" dirty="0"/>
          </a:p>
          <a:p>
            <a:r>
              <a:rPr lang="en-US" sz="1000" b="1" dirty="0"/>
              <a:t>(Click) </a:t>
            </a:r>
          </a:p>
          <a:p>
            <a:r>
              <a:rPr lang="en-US" sz="1000" b="1" dirty="0"/>
              <a:t>The 2</a:t>
            </a:r>
            <a:r>
              <a:rPr lang="en-US" sz="1000" b="1" baseline="30000" dirty="0"/>
              <a:t>nd</a:t>
            </a:r>
            <a:r>
              <a:rPr lang="en-US" sz="1000" b="1" dirty="0"/>
              <a:t> thing is you need  </a:t>
            </a:r>
          </a:p>
          <a:p>
            <a:r>
              <a:rPr lang="en-US" sz="1000" b="1" dirty="0"/>
              <a:t>is to be Healthy enough </a:t>
            </a:r>
          </a:p>
          <a:p>
            <a:r>
              <a:rPr lang="en-US" sz="1000" b="1" dirty="0"/>
              <a:t>to qualify for Life Insurance.  </a:t>
            </a:r>
          </a:p>
          <a:p>
            <a:r>
              <a:rPr lang="en-US" sz="1000" b="1" dirty="0"/>
              <a:t>Why? Because the Insurance Co is putting </a:t>
            </a:r>
          </a:p>
          <a:p>
            <a:r>
              <a:rPr lang="en-US" sz="1000" b="1" dirty="0"/>
              <a:t>a large amount of coverage on you from day 1, </a:t>
            </a:r>
          </a:p>
          <a:p>
            <a:r>
              <a:rPr lang="en-US" sz="1000" b="1" dirty="0"/>
              <a:t>So they need to make sure you’re not about to die. </a:t>
            </a:r>
          </a:p>
          <a:p>
            <a:r>
              <a:rPr lang="en-US" sz="1000" b="1" dirty="0"/>
              <a:t>I’m not saying that if you’ve been sick in the past </a:t>
            </a:r>
          </a:p>
          <a:p>
            <a:r>
              <a:rPr lang="en-US" sz="1000" b="1" dirty="0"/>
              <a:t>that you won’t qualify. </a:t>
            </a:r>
          </a:p>
          <a:p>
            <a:r>
              <a:rPr lang="en-US" sz="1000" b="1" dirty="0"/>
              <a:t>For example, if you had cancer or a heart attack and </a:t>
            </a:r>
          </a:p>
          <a:p>
            <a:r>
              <a:rPr lang="en-US" sz="1000" b="1" dirty="0"/>
              <a:t>it’s been more than 5 years and</a:t>
            </a:r>
          </a:p>
          <a:p>
            <a:r>
              <a:rPr lang="en-US" sz="1000" b="1" dirty="0"/>
              <a:t>you see your doctor regularly, </a:t>
            </a:r>
          </a:p>
          <a:p>
            <a:r>
              <a:rPr lang="en-US" sz="1000" b="1" dirty="0"/>
              <a:t>than we can get you approved. </a:t>
            </a:r>
          </a:p>
          <a:p>
            <a:r>
              <a:rPr lang="en-US" sz="1000" b="1" dirty="0"/>
              <a:t>If it’s something you’re currently dealing with </a:t>
            </a:r>
          </a:p>
          <a:p>
            <a:r>
              <a:rPr lang="en-US" sz="1000" b="1" dirty="0"/>
              <a:t>or that’s happened in the last 6 months, </a:t>
            </a:r>
          </a:p>
          <a:p>
            <a:r>
              <a:rPr lang="en-US" sz="1000" b="1" dirty="0"/>
              <a:t>Then no, you’re not likely to get approved.  </a:t>
            </a:r>
          </a:p>
          <a:p>
            <a:r>
              <a:rPr lang="en-US" sz="1000" b="1" dirty="0"/>
              <a:t>I really recommend these programs for people </a:t>
            </a:r>
          </a:p>
          <a:p>
            <a:r>
              <a:rPr lang="en-US" sz="1000" b="1" dirty="0"/>
              <a:t>with 7 years or longer time horizons for needing money, </a:t>
            </a:r>
          </a:p>
          <a:p>
            <a:r>
              <a:rPr lang="en-US" sz="1000" b="1" dirty="0"/>
              <a:t>When you take into account </a:t>
            </a:r>
          </a:p>
          <a:p>
            <a:r>
              <a:rPr lang="en-US" sz="1000" b="1" dirty="0"/>
              <a:t>the compounding of interest at 6 to 8%, </a:t>
            </a:r>
          </a:p>
          <a:p>
            <a:r>
              <a:rPr lang="en-US" sz="1000" b="1" dirty="0"/>
              <a:t>you quickly see that </a:t>
            </a:r>
          </a:p>
          <a:p>
            <a:r>
              <a:rPr lang="en-US" sz="1000" b="1" dirty="0"/>
              <a:t>Your money is going to double every 10 to 12 years. </a:t>
            </a:r>
          </a:p>
          <a:p>
            <a:r>
              <a:rPr lang="en-US" sz="1000" b="1" dirty="0"/>
              <a:t>$100k turns into 200, </a:t>
            </a:r>
          </a:p>
          <a:p>
            <a:r>
              <a:rPr lang="en-US" sz="1000" b="1" dirty="0"/>
              <a:t>200 turns into 400, </a:t>
            </a:r>
          </a:p>
          <a:p>
            <a:r>
              <a:rPr lang="en-US" sz="1000" b="1" dirty="0"/>
              <a:t>400 to 800 and it’s Tax–Free.. </a:t>
            </a:r>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endParaRPr lang="en-US" sz="1000" dirty="0"/>
          </a:p>
          <a:p>
            <a:r>
              <a:rPr lang="en-US" sz="1000" dirty="0"/>
              <a:t>    </a:t>
            </a:r>
          </a:p>
        </p:txBody>
      </p:sp>
      <p:sp>
        <p:nvSpPr>
          <p:cNvPr id="4" name="Slide Number Placeholder 3"/>
          <p:cNvSpPr>
            <a:spLocks noGrp="1"/>
          </p:cNvSpPr>
          <p:nvPr>
            <p:ph type="sldNum" sz="quarter" idx="5"/>
          </p:nvPr>
        </p:nvSpPr>
        <p:spPr/>
        <p:txBody>
          <a:bodyPr/>
          <a:lstStyle/>
          <a:p>
            <a:fld id="{575DAA17-07AF-460B-AFD6-3EF8170B3C6A}" type="slidenum">
              <a:rPr lang="en-US" smtClean="0"/>
              <a:t>11</a:t>
            </a:fld>
            <a:endParaRPr lang="en-US"/>
          </a:p>
        </p:txBody>
      </p:sp>
    </p:spTree>
    <p:extLst>
      <p:ext uri="{BB962C8B-B14F-4D97-AF65-F5344CB8AC3E}">
        <p14:creationId xmlns:p14="http://schemas.microsoft.com/office/powerpoint/2010/main" val="3381945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12</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32536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13</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441153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14</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0535734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15</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7358287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16</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2155598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17</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8587376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18</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566889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19</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6222904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20</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0937091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21</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1435573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22</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1604902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BDFDB334-D1A1-411A-A0D1-6D427EE2C7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BD999E3-F8AF-402D-B998-654753787287}" type="slidenum">
              <a:rPr lang="en-US" altLang="en-US" smtClean="0"/>
              <a:pPr>
                <a:spcBef>
                  <a:spcPct val="0"/>
                </a:spcBef>
              </a:pPr>
              <a:t>23</a:t>
            </a:fld>
            <a:endParaRPr lang="en-US" altLang="en-US"/>
          </a:p>
        </p:txBody>
      </p:sp>
      <p:sp>
        <p:nvSpPr>
          <p:cNvPr id="37890" name="Rectangle 2">
            <a:extLst>
              <a:ext uri="{FF2B5EF4-FFF2-40B4-BE49-F238E27FC236}">
                <a16:creationId xmlns:a16="http://schemas.microsoft.com/office/drawing/2014/main" id="{FE3DE864-E2F4-4634-9863-04415CE12930}"/>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9D1B0CF-450F-4D00-AE58-EF23955F1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771019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5B5A12-BF40-487B-9B07-94374245DEF5}"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A646B2-FA89-47DE-9A40-3BEE6D901A6D}"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1949461"/>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5B5A12-BF40-487B-9B07-94374245DEF5}"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A646B2-FA89-47DE-9A40-3BEE6D901A6D}" type="slidenum">
              <a:rPr lang="en-US" smtClean="0"/>
              <a:t>‹#›</a:t>
            </a:fld>
            <a:endParaRPr lang="en-US"/>
          </a:p>
        </p:txBody>
      </p:sp>
    </p:spTree>
    <p:extLst>
      <p:ext uri="{BB962C8B-B14F-4D97-AF65-F5344CB8AC3E}">
        <p14:creationId xmlns:p14="http://schemas.microsoft.com/office/powerpoint/2010/main" val="3542231825"/>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5B5A12-BF40-487B-9B07-94374245DEF5}"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A646B2-FA89-47DE-9A40-3BEE6D901A6D}"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296146"/>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5B5A12-BF40-487B-9B07-94374245DEF5}"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A646B2-FA89-47DE-9A40-3BEE6D901A6D}" type="slidenum">
              <a:rPr lang="en-US" smtClean="0"/>
              <a:t>‹#›</a:t>
            </a:fld>
            <a:endParaRPr lang="en-US"/>
          </a:p>
        </p:txBody>
      </p:sp>
    </p:spTree>
    <p:extLst>
      <p:ext uri="{BB962C8B-B14F-4D97-AF65-F5344CB8AC3E}">
        <p14:creationId xmlns:p14="http://schemas.microsoft.com/office/powerpoint/2010/main" val="312112297"/>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5B5A12-BF40-487B-9B07-94374245DEF5}" type="datetimeFigureOut">
              <a:rPr lang="en-US" smtClean="0"/>
              <a:t>4/29/2026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3A646B2-FA89-47DE-9A40-3BEE6D901A6D}" type="slidenum">
              <a:rPr lang="en-US" smtClean="0"/>
              <a:t>‹#›</a:t>
            </a:fld>
            <a:endParaRPr lang="en-US"/>
          </a:p>
        </p:txBody>
      </p:sp>
    </p:spTree>
    <p:extLst>
      <p:ext uri="{BB962C8B-B14F-4D97-AF65-F5344CB8AC3E}">
        <p14:creationId xmlns:p14="http://schemas.microsoft.com/office/powerpoint/2010/main" val="1337745170"/>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5B5A12-BF40-487B-9B07-94374245DEF5}" type="datetimeFigureOut">
              <a:rPr lang="en-US" smtClean="0"/>
              <a:t>4/29/2026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3A646B2-FA89-47DE-9A40-3BEE6D901A6D}" type="slidenum">
              <a:rPr lang="en-US" smtClean="0"/>
              <a:t>‹#›</a:t>
            </a:fld>
            <a:endParaRPr lang="en-US"/>
          </a:p>
        </p:txBody>
      </p:sp>
    </p:spTree>
    <p:extLst>
      <p:ext uri="{BB962C8B-B14F-4D97-AF65-F5344CB8AC3E}">
        <p14:creationId xmlns:p14="http://schemas.microsoft.com/office/powerpoint/2010/main" val="4173544647"/>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75B5A12-BF40-487B-9B07-94374245DEF5}" type="datetimeFigureOut">
              <a:rPr lang="en-US" smtClean="0"/>
              <a:t>4/29/2026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83A646B2-FA89-47DE-9A40-3BEE6D901A6D}" type="slidenum">
              <a:rPr lang="en-US" smtClean="0"/>
              <a:t>‹#›</a:t>
            </a:fld>
            <a:endParaRPr lang="en-US"/>
          </a:p>
        </p:txBody>
      </p:sp>
    </p:spTree>
    <p:extLst>
      <p:ext uri="{BB962C8B-B14F-4D97-AF65-F5344CB8AC3E}">
        <p14:creationId xmlns:p14="http://schemas.microsoft.com/office/powerpoint/2010/main" val="3939619377"/>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275B5A12-BF40-487B-9B07-94374245DEF5}" type="datetimeFigureOut">
              <a:rPr lang="en-US" smtClean="0"/>
              <a:t>4/29/2026</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3A646B2-FA89-47DE-9A40-3BEE6D901A6D}" type="slidenum">
              <a:rPr lang="en-US" smtClean="0"/>
              <a:t>‹#›</a:t>
            </a:fld>
            <a:endParaRPr lang="en-US"/>
          </a:p>
        </p:txBody>
      </p:sp>
    </p:spTree>
    <p:extLst>
      <p:ext uri="{BB962C8B-B14F-4D97-AF65-F5344CB8AC3E}">
        <p14:creationId xmlns:p14="http://schemas.microsoft.com/office/powerpoint/2010/main" val="101755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5B5A12-BF40-487B-9B07-94374245DEF5}"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A646B2-FA89-47DE-9A40-3BEE6D901A6D}" type="slidenum">
              <a:rPr lang="en-US" smtClean="0"/>
              <a:t>‹#›</a:t>
            </a:fld>
            <a:endParaRPr lang="en-US"/>
          </a:p>
        </p:txBody>
      </p:sp>
    </p:spTree>
    <p:extLst>
      <p:ext uri="{BB962C8B-B14F-4D97-AF65-F5344CB8AC3E}">
        <p14:creationId xmlns:p14="http://schemas.microsoft.com/office/powerpoint/2010/main" val="2728284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5B5A12-BF40-487B-9B07-94374245DEF5}"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A646B2-FA89-47DE-9A40-3BEE6D901A6D}" type="slidenum">
              <a:rPr lang="en-US" smtClean="0"/>
              <a:t>‹#›</a:t>
            </a:fld>
            <a:endParaRPr lang="en-US"/>
          </a:p>
        </p:txBody>
      </p:sp>
    </p:spTree>
    <p:extLst>
      <p:ext uri="{BB962C8B-B14F-4D97-AF65-F5344CB8AC3E}">
        <p14:creationId xmlns:p14="http://schemas.microsoft.com/office/powerpoint/2010/main" val="3591014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5B5A12-BF40-487B-9B07-94374245DEF5}"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A646B2-FA89-47DE-9A40-3BEE6D901A6D}" type="slidenum">
              <a:rPr lang="en-US" smtClean="0"/>
              <a:t>‹#›</a:t>
            </a:fld>
            <a:endParaRPr lang="en-US"/>
          </a:p>
        </p:txBody>
      </p:sp>
    </p:spTree>
    <p:extLst>
      <p:ext uri="{BB962C8B-B14F-4D97-AF65-F5344CB8AC3E}">
        <p14:creationId xmlns:p14="http://schemas.microsoft.com/office/powerpoint/2010/main" val="2577865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275B5A12-BF40-487B-9B07-94374245DEF5}" type="datetimeFigureOut">
              <a:rPr lang="en-US" smtClean="0"/>
              <a:t>4/29/2026</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83A646B2-FA89-47DE-9A40-3BEE6D901A6D}"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9123358"/>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sv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customXml" Target="../ink/ink1.xml"/><Relationship Id="rId10" Type="http://schemas.openxmlformats.org/officeDocument/2006/relationships/image" Target="../media/image12.svg"/><Relationship Id="rId4" Type="http://schemas.openxmlformats.org/officeDocument/2006/relationships/image" Target="../media/image10.svg"/><Relationship Id="rId9" Type="http://schemas.openxmlformats.org/officeDocument/2006/relationships/image" Target="../media/image11.svg"/></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8E8E8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29F45-4672-A9C9-85BB-9EBCAC7B928A}"/>
              </a:ext>
            </a:extLst>
          </p:cNvPr>
          <p:cNvSpPr>
            <a:spLocks noGrp="1"/>
          </p:cNvSpPr>
          <p:nvPr>
            <p:ph type="title"/>
          </p:nvPr>
        </p:nvSpPr>
        <p:spPr>
          <a:xfrm>
            <a:off x="-20501" y="5138530"/>
            <a:ext cx="9277351" cy="1153766"/>
          </a:xfrm>
          <a:solidFill>
            <a:srgbClr val="909090"/>
          </a:solidFill>
        </p:spPr>
        <p:txBody>
          <a:bodyPr wrap="none"/>
          <a:lstStyle/>
          <a:p>
            <a:pPr algn="ctr">
              <a:lnSpc>
                <a:spcPct val="100000"/>
              </a:lnSpc>
            </a:pPr>
            <a:r>
              <a:rPr lang="en-US" sz="3200" b="1" dirty="0">
                <a:effectLst>
                  <a:outerShdw blurRad="38100" dist="38100" dir="2700000" algn="tl">
                    <a:srgbClr val="000000">
                      <a:alpha val="43137"/>
                    </a:srgbClr>
                  </a:outerShdw>
                </a:effectLst>
              </a:rPr>
              <a:t>Today, we are going to talk about a LIRP</a:t>
            </a:r>
            <a:br>
              <a:rPr lang="en-US" sz="3200" b="1" dirty="0">
                <a:effectLst>
                  <a:outerShdw blurRad="38100" dist="38100" dir="2700000" algn="tl">
                    <a:srgbClr val="000000">
                      <a:alpha val="43137"/>
                    </a:srgbClr>
                  </a:outerShdw>
                </a:effectLst>
              </a:rPr>
            </a:br>
            <a:r>
              <a:rPr lang="en-US" sz="4000" b="1" i="1" dirty="0">
                <a:solidFill>
                  <a:srgbClr val="7030A0"/>
                </a:solidFill>
                <a:effectLst>
                  <a:outerShdw blurRad="38100" dist="38100" dir="2700000" algn="tl">
                    <a:srgbClr val="000000">
                      <a:alpha val="43137"/>
                    </a:srgbClr>
                  </a:outerShdw>
                </a:effectLst>
              </a:rPr>
              <a:t>L</a:t>
            </a:r>
            <a:r>
              <a:rPr lang="en-US" sz="3200" b="1" i="1" dirty="0">
                <a:effectLst>
                  <a:outerShdw blurRad="38100" dist="38100" dir="2700000" algn="tl">
                    <a:srgbClr val="000000">
                      <a:alpha val="43137"/>
                    </a:srgbClr>
                  </a:outerShdw>
                </a:effectLst>
              </a:rPr>
              <a:t>ife </a:t>
            </a:r>
            <a:r>
              <a:rPr lang="en-US" sz="4000" b="1" i="1" dirty="0">
                <a:solidFill>
                  <a:srgbClr val="7030A0"/>
                </a:solidFill>
                <a:effectLst>
                  <a:outerShdw blurRad="38100" dist="38100" dir="2700000" algn="tl">
                    <a:srgbClr val="000000">
                      <a:alpha val="43137"/>
                    </a:srgbClr>
                  </a:outerShdw>
                </a:effectLst>
              </a:rPr>
              <a:t>I</a:t>
            </a:r>
            <a:r>
              <a:rPr lang="en-US" sz="3200" b="1" i="1" dirty="0">
                <a:effectLst>
                  <a:outerShdw blurRad="38100" dist="38100" dir="2700000" algn="tl">
                    <a:srgbClr val="000000">
                      <a:alpha val="43137"/>
                    </a:srgbClr>
                  </a:outerShdw>
                </a:effectLst>
              </a:rPr>
              <a:t>nsurance </a:t>
            </a:r>
            <a:r>
              <a:rPr lang="en-US" sz="4000" b="1" i="1" dirty="0">
                <a:solidFill>
                  <a:srgbClr val="7030A0"/>
                </a:solidFill>
                <a:effectLst>
                  <a:outerShdw blurRad="38100" dist="38100" dir="2700000" algn="tl">
                    <a:srgbClr val="000000">
                      <a:alpha val="43137"/>
                    </a:srgbClr>
                  </a:outerShdw>
                </a:effectLst>
              </a:rPr>
              <a:t>R</a:t>
            </a:r>
            <a:r>
              <a:rPr lang="en-US" sz="3200" b="1" i="1" dirty="0">
                <a:effectLst>
                  <a:outerShdw blurRad="38100" dist="38100" dir="2700000" algn="tl">
                    <a:srgbClr val="000000">
                      <a:alpha val="43137"/>
                    </a:srgbClr>
                  </a:outerShdw>
                </a:effectLst>
              </a:rPr>
              <a:t>etirement </a:t>
            </a:r>
            <a:r>
              <a:rPr lang="en-US" sz="4000" b="1" i="1" dirty="0">
                <a:solidFill>
                  <a:srgbClr val="7030A0"/>
                </a:solidFill>
                <a:effectLst>
                  <a:outerShdw blurRad="38100" dist="38100" dir="2700000" algn="tl">
                    <a:srgbClr val="000000">
                      <a:alpha val="43137"/>
                    </a:srgbClr>
                  </a:outerShdw>
                </a:effectLst>
              </a:rPr>
              <a:t>P</a:t>
            </a:r>
            <a:r>
              <a:rPr lang="en-US" sz="3200" b="1" i="1" dirty="0">
                <a:effectLst>
                  <a:outerShdw blurRad="38100" dist="38100" dir="2700000" algn="tl">
                    <a:srgbClr val="000000">
                      <a:alpha val="43137"/>
                    </a:srgbClr>
                  </a:outerShdw>
                </a:effectLst>
              </a:rPr>
              <a:t>lan….</a:t>
            </a:r>
            <a:endParaRPr lang="en-US" sz="2800" b="1" i="1" dirty="0">
              <a:effectLst>
                <a:outerShdw blurRad="38100" dist="38100" dir="2700000" algn="tl">
                  <a:srgbClr val="000000">
                    <a:alpha val="43137"/>
                  </a:srgbClr>
                </a:outerShdw>
              </a:effectLst>
            </a:endParaRPr>
          </a:p>
        </p:txBody>
      </p:sp>
      <p:pic>
        <p:nvPicPr>
          <p:cNvPr id="9" name="Picture 8" descr="A screen shot of a message&#10;&#10;AI-generated content may be incorrect.">
            <a:extLst>
              <a:ext uri="{FF2B5EF4-FFF2-40B4-BE49-F238E27FC236}">
                <a16:creationId xmlns:a16="http://schemas.microsoft.com/office/drawing/2014/main" id="{6D29EC1A-A471-6020-0147-A9E0BFC4C5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76" y="-358190"/>
            <a:ext cx="9369702" cy="5496720"/>
          </a:xfrm>
          <a:prstGeom prst="rect">
            <a:avLst/>
          </a:prstGeom>
        </p:spPr>
      </p:pic>
      <p:sp>
        <p:nvSpPr>
          <p:cNvPr id="6" name="TextBox 5">
            <a:extLst>
              <a:ext uri="{FF2B5EF4-FFF2-40B4-BE49-F238E27FC236}">
                <a16:creationId xmlns:a16="http://schemas.microsoft.com/office/drawing/2014/main" id="{4014771D-1A48-CBC7-9D87-AC5C2456CE7C}"/>
              </a:ext>
            </a:extLst>
          </p:cNvPr>
          <p:cNvSpPr txBox="1"/>
          <p:nvPr/>
        </p:nvSpPr>
        <p:spPr>
          <a:xfrm>
            <a:off x="-66677" y="-358190"/>
            <a:ext cx="9277351" cy="1077218"/>
          </a:xfrm>
          <a:prstGeom prst="rect">
            <a:avLst/>
          </a:prstGeom>
          <a:solidFill>
            <a:srgbClr val="7030A0"/>
          </a:solidFill>
        </p:spPr>
        <p:txBody>
          <a:bodyPr wrap="square" rtlCol="0">
            <a:noAutofit/>
          </a:bodyPr>
          <a:lstStyle/>
          <a:p>
            <a:pPr algn="ctr"/>
            <a:endParaRPr lang="en-US" sz="1600" dirty="0">
              <a:solidFill>
                <a:schemeClr val="bg1"/>
              </a:solidFill>
              <a:latin typeface="ADLaM Display" panose="020F0502020204030204" pitchFamily="2" charset="0"/>
              <a:ea typeface="ADLaM Display" panose="020F0502020204030204" pitchFamily="2" charset="0"/>
              <a:cs typeface="ADLaM Display" panose="020F0502020204030204" pitchFamily="2" charset="0"/>
            </a:endParaRPr>
          </a:p>
          <a:p>
            <a:pPr algn="ctr"/>
            <a:endParaRPr lang="en-US" sz="1050" dirty="0">
              <a:solidFill>
                <a:schemeClr val="bg1"/>
              </a:solidFill>
              <a:latin typeface="ADLaM Display" panose="020F0502020204030204" pitchFamily="2" charset="0"/>
              <a:ea typeface="ADLaM Display" panose="020F0502020204030204" pitchFamily="2" charset="0"/>
              <a:cs typeface="ADLaM Display" panose="020F0502020204030204" pitchFamily="2" charset="0"/>
            </a:endParaRPr>
          </a:p>
          <a:p>
            <a:pPr algn="ctr"/>
            <a:r>
              <a:rPr lang="en-US" sz="3200"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3 POTENTIAL LIFE CHANGING EVENTS</a:t>
            </a:r>
          </a:p>
        </p:txBody>
      </p:sp>
      <p:sp>
        <p:nvSpPr>
          <p:cNvPr id="7" name="TextBox 6">
            <a:extLst>
              <a:ext uri="{FF2B5EF4-FFF2-40B4-BE49-F238E27FC236}">
                <a16:creationId xmlns:a16="http://schemas.microsoft.com/office/drawing/2014/main" id="{976DB016-9E9C-1563-9287-368A60DCC961}"/>
              </a:ext>
            </a:extLst>
          </p:cNvPr>
          <p:cNvSpPr txBox="1"/>
          <p:nvPr/>
        </p:nvSpPr>
        <p:spPr>
          <a:xfrm>
            <a:off x="1959429" y="4422913"/>
            <a:ext cx="7184571" cy="715617"/>
          </a:xfrm>
          <a:prstGeom prst="rect">
            <a:avLst/>
          </a:prstGeom>
          <a:solidFill>
            <a:srgbClr val="8E8E8E"/>
          </a:solidFill>
        </p:spPr>
        <p:txBody>
          <a:bodyPr wrap="square" rtlCol="0">
            <a:spAutoFit/>
          </a:bodyPr>
          <a:lstStyle/>
          <a:p>
            <a:endParaRPr lang="en-US" dirty="0"/>
          </a:p>
        </p:txBody>
      </p:sp>
    </p:spTree>
    <p:extLst>
      <p:ext uri="{BB962C8B-B14F-4D97-AF65-F5344CB8AC3E}">
        <p14:creationId xmlns:p14="http://schemas.microsoft.com/office/powerpoint/2010/main" val="124798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720762" y="1217078"/>
            <a:ext cx="3823508" cy="64851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fontScale="90000"/>
          </a:bodyPr>
          <a:lstStyle/>
          <a:p>
            <a:pPr algn="ctr" eaLnBrk="1" hangingPunct="1"/>
            <a:r>
              <a:rPr lang="en-US" altLang="en-US" dirty="0">
                <a:solidFill>
                  <a:srgbClr val="00B0F0"/>
                </a:solidFill>
                <a:effectLst>
                  <a:outerShdw blurRad="38100" dist="38100" dir="2700000" algn="tl">
                    <a:srgbClr val="000000">
                      <a:alpha val="43137"/>
                    </a:srgbClr>
                  </a:outerShdw>
                </a:effectLst>
                <a:ea typeface="ＭＳ Ｐゴシック" panose="020B0600070205080204" pitchFamily="34" charset="-128"/>
              </a:rPr>
              <a:t>Term </a:t>
            </a:r>
            <a:r>
              <a:rPr lang="en-US" altLang="en-US" sz="1800" b="1" dirty="0">
                <a:solidFill>
                  <a:schemeClr val="tx1"/>
                </a:solidFill>
                <a:ea typeface="ＭＳ Ｐゴシック" panose="020B0600070205080204" pitchFamily="34" charset="-128"/>
              </a:rPr>
              <a:t>(Is like Renting a home)</a:t>
            </a:r>
          </a:p>
        </p:txBody>
      </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sp>
        <p:nvSpPr>
          <p:cNvPr id="4" name="Rectangle 4">
            <a:extLst>
              <a:ext uri="{FF2B5EF4-FFF2-40B4-BE49-F238E27FC236}">
                <a16:creationId xmlns:a16="http://schemas.microsoft.com/office/drawing/2014/main" id="{6D93079E-354F-4697-B6E8-D643708ABE39}"/>
              </a:ext>
            </a:extLst>
          </p:cNvPr>
          <p:cNvSpPr txBox="1">
            <a:spLocks noChangeArrowheads="1"/>
          </p:cNvSpPr>
          <p:nvPr/>
        </p:nvSpPr>
        <p:spPr bwMode="auto">
          <a:xfrm>
            <a:off x="4544270" y="1214044"/>
            <a:ext cx="4599730" cy="64851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fontScale="90000" lnSpcReduction="10000"/>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US" altLang="en-US" dirty="0">
                <a:solidFill>
                  <a:srgbClr val="00B0F0"/>
                </a:solidFill>
                <a:effectLst>
                  <a:outerShdw blurRad="38100" dist="38100" dir="2700000" algn="tl">
                    <a:srgbClr val="000000">
                      <a:alpha val="43137"/>
                    </a:srgbClr>
                  </a:outerShdw>
                </a:effectLst>
                <a:ea typeface="ＭＳ Ｐゴシック" panose="020B0600070205080204" pitchFamily="34" charset="-128"/>
              </a:rPr>
              <a:t>Permanent</a:t>
            </a:r>
            <a:r>
              <a:rPr lang="en-US" altLang="en-US" sz="1400" dirty="0">
                <a:solidFill>
                  <a:srgbClr val="00B0F0"/>
                </a:solidFill>
                <a:effectLst>
                  <a:outerShdw blurRad="38100" dist="38100" dir="2700000" algn="tl">
                    <a:srgbClr val="000000">
                      <a:alpha val="43137"/>
                    </a:srgbClr>
                  </a:outerShdw>
                </a:effectLst>
                <a:ea typeface="ＭＳ Ｐゴシック" panose="020B0600070205080204" pitchFamily="34" charset="-128"/>
              </a:rPr>
              <a:t>  </a:t>
            </a:r>
            <a:r>
              <a:rPr lang="en-US" altLang="en-US" sz="1800" b="1" dirty="0">
                <a:solidFill>
                  <a:schemeClr val="tx1"/>
                </a:solidFill>
                <a:ea typeface="ＭＳ Ｐゴシック" panose="020B0600070205080204" pitchFamily="34" charset="-128"/>
              </a:rPr>
              <a:t>(Is like buying a home)</a:t>
            </a:r>
          </a:p>
        </p:txBody>
      </p:sp>
      <p:cxnSp>
        <p:nvCxnSpPr>
          <p:cNvPr id="3" name="Straight Connector 2">
            <a:extLst>
              <a:ext uri="{FF2B5EF4-FFF2-40B4-BE49-F238E27FC236}">
                <a16:creationId xmlns:a16="http://schemas.microsoft.com/office/drawing/2014/main" id="{8103B866-F0CC-4DDC-A23B-22FAE915AD2E}"/>
              </a:ext>
            </a:extLst>
          </p:cNvPr>
          <p:cNvCxnSpPr>
            <a:cxnSpLocks/>
          </p:cNvCxnSpPr>
          <p:nvPr/>
        </p:nvCxnSpPr>
        <p:spPr>
          <a:xfrm>
            <a:off x="720762" y="1798398"/>
            <a:ext cx="768096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20DB743-AECE-4028-807F-806D9C64ECC3}"/>
              </a:ext>
            </a:extLst>
          </p:cNvPr>
          <p:cNvCxnSpPr>
            <a:cxnSpLocks/>
          </p:cNvCxnSpPr>
          <p:nvPr/>
        </p:nvCxnSpPr>
        <p:spPr>
          <a:xfrm>
            <a:off x="4544270" y="1214044"/>
            <a:ext cx="13795" cy="572212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AE56A7E1-EA9E-4D9D-ACA8-E3CFA441B1B4}"/>
              </a:ext>
            </a:extLst>
          </p:cNvPr>
          <p:cNvSpPr txBox="1"/>
          <p:nvPr/>
        </p:nvSpPr>
        <p:spPr>
          <a:xfrm>
            <a:off x="1224607" y="2164084"/>
            <a:ext cx="3182888" cy="707886"/>
          </a:xfrm>
          <a:prstGeom prst="rect">
            <a:avLst/>
          </a:prstGeom>
          <a:noFill/>
        </p:spPr>
        <p:txBody>
          <a:bodyPr wrap="square" rtlCol="0">
            <a:spAutoFit/>
          </a:bodyPr>
          <a:lstStyle/>
          <a:p>
            <a:pPr algn="ctr"/>
            <a:r>
              <a:rPr lang="en-US" sz="2000" b="1" dirty="0"/>
              <a:t>First Characteristic </a:t>
            </a:r>
            <a:r>
              <a:rPr lang="en-US" sz="2000" dirty="0"/>
              <a:t>is that it’s Lower Cost Initially</a:t>
            </a:r>
          </a:p>
        </p:txBody>
      </p:sp>
      <p:cxnSp>
        <p:nvCxnSpPr>
          <p:cNvPr id="22" name="Straight Arrow Connector 21">
            <a:extLst>
              <a:ext uri="{FF2B5EF4-FFF2-40B4-BE49-F238E27FC236}">
                <a16:creationId xmlns:a16="http://schemas.microsoft.com/office/drawing/2014/main" id="{D679CF79-546B-4B1B-A922-3B0C284F7380}"/>
              </a:ext>
            </a:extLst>
          </p:cNvPr>
          <p:cNvCxnSpPr>
            <a:cxnSpLocks/>
          </p:cNvCxnSpPr>
          <p:nvPr/>
        </p:nvCxnSpPr>
        <p:spPr>
          <a:xfrm flipH="1">
            <a:off x="948320" y="2273643"/>
            <a:ext cx="1" cy="55681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04CDE20-B5BF-452E-8081-5B7FAEFC991C}"/>
              </a:ext>
            </a:extLst>
          </p:cNvPr>
          <p:cNvSpPr txBox="1"/>
          <p:nvPr/>
        </p:nvSpPr>
        <p:spPr>
          <a:xfrm>
            <a:off x="1" y="81623"/>
            <a:ext cx="9144000" cy="830997"/>
          </a:xfrm>
          <a:prstGeom prst="rect">
            <a:avLst/>
          </a:prstGeom>
          <a:noFill/>
        </p:spPr>
        <p:txBody>
          <a:bodyPr wrap="square" rtlCol="0">
            <a:spAutoFit/>
          </a:bodyPr>
          <a:lstStyle/>
          <a:p>
            <a:pPr algn="ctr"/>
            <a:r>
              <a:rPr lang="en-US" sz="2400" dirty="0">
                <a:effectLst>
                  <a:outerShdw blurRad="38100" dist="38100" dir="2700000" algn="tl">
                    <a:srgbClr val="000000">
                      <a:alpha val="43137"/>
                    </a:srgbClr>
                  </a:outerShdw>
                </a:effectLst>
              </a:rPr>
              <a:t>There are really only Two Types of Life Insurance Policies </a:t>
            </a:r>
          </a:p>
          <a:p>
            <a:pPr algn="ctr"/>
            <a:r>
              <a:rPr lang="en-US" sz="2400" dirty="0">
                <a:effectLst>
                  <a:outerShdw blurRad="38100" dist="38100" dir="2700000" algn="tl">
                    <a:srgbClr val="000000">
                      <a:alpha val="43137"/>
                    </a:srgbClr>
                  </a:outerShdw>
                </a:effectLst>
              </a:rPr>
              <a:t>and they both share the same four Characteristics </a:t>
            </a:r>
          </a:p>
        </p:txBody>
      </p:sp>
      <p:sp>
        <p:nvSpPr>
          <p:cNvPr id="45" name="TextBox 44">
            <a:extLst>
              <a:ext uri="{FF2B5EF4-FFF2-40B4-BE49-F238E27FC236}">
                <a16:creationId xmlns:a16="http://schemas.microsoft.com/office/drawing/2014/main" id="{E10834DA-4278-41F0-9692-229E6FBBF5EC}"/>
              </a:ext>
            </a:extLst>
          </p:cNvPr>
          <p:cNvSpPr txBox="1"/>
          <p:nvPr/>
        </p:nvSpPr>
        <p:spPr>
          <a:xfrm>
            <a:off x="1190783" y="3260884"/>
            <a:ext cx="3156030" cy="1015663"/>
          </a:xfrm>
          <a:prstGeom prst="rect">
            <a:avLst/>
          </a:prstGeom>
          <a:noFill/>
        </p:spPr>
        <p:txBody>
          <a:bodyPr wrap="square" rtlCol="0">
            <a:spAutoFit/>
          </a:bodyPr>
          <a:lstStyle/>
          <a:p>
            <a:pPr algn="ctr"/>
            <a:r>
              <a:rPr lang="en-US" sz="2000" b="1" dirty="0"/>
              <a:t>Second Characteristic </a:t>
            </a:r>
            <a:r>
              <a:rPr lang="en-US" sz="2000" dirty="0"/>
              <a:t>that it’s designed so that the cost Goes UP </a:t>
            </a:r>
            <a:r>
              <a:rPr lang="en-US" sz="1600" dirty="0"/>
              <a:t>(5 </a:t>
            </a:r>
            <a:r>
              <a:rPr lang="en-US" sz="1600" dirty="0" err="1"/>
              <a:t>yrs</a:t>
            </a:r>
            <a:r>
              <a:rPr lang="en-US" sz="1600" dirty="0"/>
              <a:t>, 10 </a:t>
            </a:r>
            <a:r>
              <a:rPr lang="en-US" sz="1600" dirty="0" err="1"/>
              <a:t>yrs</a:t>
            </a:r>
            <a:r>
              <a:rPr lang="en-US" sz="1600" dirty="0"/>
              <a:t>, 20 </a:t>
            </a:r>
            <a:r>
              <a:rPr lang="en-US" sz="1600" dirty="0" err="1"/>
              <a:t>yrs</a:t>
            </a:r>
            <a:r>
              <a:rPr lang="en-US" sz="1600" dirty="0"/>
              <a:t>) </a:t>
            </a:r>
          </a:p>
        </p:txBody>
      </p:sp>
      <p:cxnSp>
        <p:nvCxnSpPr>
          <p:cNvPr id="46" name="Straight Arrow Connector 45">
            <a:extLst>
              <a:ext uri="{FF2B5EF4-FFF2-40B4-BE49-F238E27FC236}">
                <a16:creationId xmlns:a16="http://schemas.microsoft.com/office/drawing/2014/main" id="{F73EEE0D-FD00-4F96-A948-8E1E9E881FF7}"/>
              </a:ext>
            </a:extLst>
          </p:cNvPr>
          <p:cNvCxnSpPr>
            <a:cxnSpLocks/>
          </p:cNvCxnSpPr>
          <p:nvPr/>
        </p:nvCxnSpPr>
        <p:spPr>
          <a:xfrm flipV="1">
            <a:off x="948320" y="3429000"/>
            <a:ext cx="0" cy="64610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EBF876B1-626A-4191-AA17-F2EABB0B499D}"/>
              </a:ext>
            </a:extLst>
          </p:cNvPr>
          <p:cNvSpPr txBox="1"/>
          <p:nvPr/>
        </p:nvSpPr>
        <p:spPr>
          <a:xfrm>
            <a:off x="1172123" y="4528865"/>
            <a:ext cx="3342126" cy="1015663"/>
          </a:xfrm>
          <a:prstGeom prst="rect">
            <a:avLst/>
          </a:prstGeom>
          <a:noFill/>
        </p:spPr>
        <p:txBody>
          <a:bodyPr wrap="square" rtlCol="0">
            <a:spAutoFit/>
          </a:bodyPr>
          <a:lstStyle/>
          <a:p>
            <a:pPr algn="ctr"/>
            <a:r>
              <a:rPr lang="en-US" sz="2000" b="1" dirty="0"/>
              <a:t>The third Characteristic </a:t>
            </a:r>
            <a:r>
              <a:rPr lang="en-US" sz="2000" dirty="0"/>
              <a:t>is that it has no cash value. The Company keeps all you paid in</a:t>
            </a:r>
            <a:r>
              <a:rPr lang="en-US" sz="1600" dirty="0"/>
              <a:t> </a:t>
            </a:r>
          </a:p>
        </p:txBody>
      </p:sp>
      <p:sp>
        <p:nvSpPr>
          <p:cNvPr id="53" name="&quot;Not Allowed&quot; Symbol 52">
            <a:extLst>
              <a:ext uri="{FF2B5EF4-FFF2-40B4-BE49-F238E27FC236}">
                <a16:creationId xmlns:a16="http://schemas.microsoft.com/office/drawing/2014/main" id="{41A7C1D6-FC37-4945-83CB-CA8FF5F010D7}"/>
              </a:ext>
            </a:extLst>
          </p:cNvPr>
          <p:cNvSpPr/>
          <p:nvPr/>
        </p:nvSpPr>
        <p:spPr>
          <a:xfrm>
            <a:off x="636785" y="4743174"/>
            <a:ext cx="484364" cy="514178"/>
          </a:xfrm>
          <a:prstGeom prst="noSmoking">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7" name="TextBox 56">
            <a:extLst>
              <a:ext uri="{FF2B5EF4-FFF2-40B4-BE49-F238E27FC236}">
                <a16:creationId xmlns:a16="http://schemas.microsoft.com/office/drawing/2014/main" id="{9E8C5229-0016-4E14-B339-0F911BB7F69E}"/>
              </a:ext>
            </a:extLst>
          </p:cNvPr>
          <p:cNvSpPr txBox="1"/>
          <p:nvPr/>
        </p:nvSpPr>
        <p:spPr>
          <a:xfrm>
            <a:off x="1262654" y="5690667"/>
            <a:ext cx="3182888" cy="954107"/>
          </a:xfrm>
          <a:prstGeom prst="rect">
            <a:avLst/>
          </a:prstGeom>
          <a:noFill/>
        </p:spPr>
        <p:txBody>
          <a:bodyPr wrap="square" rtlCol="0">
            <a:spAutoFit/>
          </a:bodyPr>
          <a:lstStyle/>
          <a:p>
            <a:pPr algn="ctr"/>
            <a:r>
              <a:rPr lang="en-US" sz="2000" b="1" dirty="0"/>
              <a:t>The fourth Characteristic </a:t>
            </a:r>
            <a:r>
              <a:rPr lang="en-US" sz="2000" dirty="0"/>
              <a:t>is that coverage ends. </a:t>
            </a:r>
            <a:r>
              <a:rPr lang="en-US" sz="1600" dirty="0"/>
              <a:t>Even</a:t>
            </a:r>
          </a:p>
          <a:p>
            <a:pPr algn="ctr"/>
            <a:r>
              <a:rPr lang="en-US" sz="1600" dirty="0"/>
              <a:t>if healthy the cost is too much</a:t>
            </a:r>
          </a:p>
        </p:txBody>
      </p:sp>
      <p:pic>
        <p:nvPicPr>
          <p:cNvPr id="61" name="Graphic 60" descr="Star">
            <a:extLst>
              <a:ext uri="{FF2B5EF4-FFF2-40B4-BE49-F238E27FC236}">
                <a16:creationId xmlns:a16="http://schemas.microsoft.com/office/drawing/2014/main" id="{DCE6C216-C949-4688-9114-A7E618316AB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2671" y="5714064"/>
            <a:ext cx="914400" cy="914400"/>
          </a:xfrm>
          <a:prstGeom prst="rect">
            <a:avLst/>
          </a:prstGeom>
        </p:spPr>
      </p:pic>
      <p:sp>
        <p:nvSpPr>
          <p:cNvPr id="64" name="TextBox 63">
            <a:extLst>
              <a:ext uri="{FF2B5EF4-FFF2-40B4-BE49-F238E27FC236}">
                <a16:creationId xmlns:a16="http://schemas.microsoft.com/office/drawing/2014/main" id="{69AFDDB5-2F26-415E-8D06-A55A121FA80F}"/>
              </a:ext>
            </a:extLst>
          </p:cNvPr>
          <p:cNvSpPr txBox="1"/>
          <p:nvPr/>
        </p:nvSpPr>
        <p:spPr>
          <a:xfrm>
            <a:off x="5259588" y="2120011"/>
            <a:ext cx="3182888" cy="707886"/>
          </a:xfrm>
          <a:prstGeom prst="rect">
            <a:avLst/>
          </a:prstGeom>
          <a:noFill/>
        </p:spPr>
        <p:txBody>
          <a:bodyPr wrap="square" rtlCol="0">
            <a:spAutoFit/>
          </a:bodyPr>
          <a:lstStyle/>
          <a:p>
            <a:pPr algn="ctr"/>
            <a:r>
              <a:rPr lang="en-US" sz="2000" b="1" dirty="0"/>
              <a:t>First Characteristic </a:t>
            </a:r>
            <a:r>
              <a:rPr lang="en-US" sz="2000" dirty="0"/>
              <a:t>is that it’s Higher Cost Initially</a:t>
            </a:r>
          </a:p>
        </p:txBody>
      </p:sp>
      <p:cxnSp>
        <p:nvCxnSpPr>
          <p:cNvPr id="65" name="Straight Arrow Connector 64">
            <a:extLst>
              <a:ext uri="{FF2B5EF4-FFF2-40B4-BE49-F238E27FC236}">
                <a16:creationId xmlns:a16="http://schemas.microsoft.com/office/drawing/2014/main" id="{AA71DCEB-259D-4838-9E05-E2E43CF0B87E}"/>
              </a:ext>
            </a:extLst>
          </p:cNvPr>
          <p:cNvCxnSpPr>
            <a:cxnSpLocks/>
          </p:cNvCxnSpPr>
          <p:nvPr/>
        </p:nvCxnSpPr>
        <p:spPr>
          <a:xfrm flipV="1">
            <a:off x="5060547" y="2273643"/>
            <a:ext cx="0" cy="42987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7" name="TextBox 66">
            <a:extLst>
              <a:ext uri="{FF2B5EF4-FFF2-40B4-BE49-F238E27FC236}">
                <a16:creationId xmlns:a16="http://schemas.microsoft.com/office/drawing/2014/main" id="{12F1C46C-493A-4564-A5FA-0D87E8CC530A}"/>
              </a:ext>
            </a:extLst>
          </p:cNvPr>
          <p:cNvSpPr txBox="1"/>
          <p:nvPr/>
        </p:nvSpPr>
        <p:spPr>
          <a:xfrm>
            <a:off x="5181487" y="2983241"/>
            <a:ext cx="3627050" cy="1631216"/>
          </a:xfrm>
          <a:prstGeom prst="rect">
            <a:avLst/>
          </a:prstGeom>
          <a:noFill/>
        </p:spPr>
        <p:txBody>
          <a:bodyPr wrap="square" rtlCol="0">
            <a:spAutoFit/>
          </a:bodyPr>
          <a:lstStyle/>
          <a:p>
            <a:pPr algn="ctr"/>
            <a:r>
              <a:rPr lang="en-US" sz="2000" b="1" dirty="0"/>
              <a:t>Second Characteristic </a:t>
            </a:r>
            <a:r>
              <a:rPr lang="en-US" sz="2000" dirty="0"/>
              <a:t>that the cost can be level. If</a:t>
            </a:r>
          </a:p>
          <a:p>
            <a:pPr algn="ctr"/>
            <a:r>
              <a:rPr lang="en-US" sz="2000" dirty="0"/>
              <a:t>designed right the premiums paid could remain level, kind of like a 30-year fixed mortgage.</a:t>
            </a:r>
          </a:p>
        </p:txBody>
      </p:sp>
      <p:cxnSp>
        <p:nvCxnSpPr>
          <p:cNvPr id="66" name="Straight Connector 65">
            <a:extLst>
              <a:ext uri="{FF2B5EF4-FFF2-40B4-BE49-F238E27FC236}">
                <a16:creationId xmlns:a16="http://schemas.microsoft.com/office/drawing/2014/main" id="{85887038-FF29-4D3B-8A32-2F2D073DE9CA}"/>
              </a:ext>
            </a:extLst>
          </p:cNvPr>
          <p:cNvCxnSpPr>
            <a:cxnSpLocks/>
          </p:cNvCxnSpPr>
          <p:nvPr/>
        </p:nvCxnSpPr>
        <p:spPr>
          <a:xfrm>
            <a:off x="4819426" y="3787776"/>
            <a:ext cx="48224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74" name="TextBox 73">
            <a:extLst>
              <a:ext uri="{FF2B5EF4-FFF2-40B4-BE49-F238E27FC236}">
                <a16:creationId xmlns:a16="http://schemas.microsoft.com/office/drawing/2014/main" id="{5E79DC19-9474-43A6-AF9A-4F7E193B7D5E}"/>
              </a:ext>
            </a:extLst>
          </p:cNvPr>
          <p:cNvSpPr txBox="1"/>
          <p:nvPr/>
        </p:nvSpPr>
        <p:spPr>
          <a:xfrm>
            <a:off x="5301302" y="4564217"/>
            <a:ext cx="3494501" cy="1015663"/>
          </a:xfrm>
          <a:prstGeom prst="rect">
            <a:avLst/>
          </a:prstGeom>
          <a:noFill/>
        </p:spPr>
        <p:txBody>
          <a:bodyPr wrap="square" rtlCol="0">
            <a:spAutoFit/>
          </a:bodyPr>
          <a:lstStyle/>
          <a:p>
            <a:pPr algn="ctr"/>
            <a:r>
              <a:rPr lang="en-US" sz="2000" b="1" dirty="0"/>
              <a:t>The third Characteristic </a:t>
            </a:r>
            <a:r>
              <a:rPr lang="en-US" sz="2000" dirty="0"/>
              <a:t>is that it has the ability to build cash value. Like the equity in a home</a:t>
            </a:r>
            <a:r>
              <a:rPr lang="en-US" sz="1600" dirty="0"/>
              <a:t> </a:t>
            </a:r>
          </a:p>
        </p:txBody>
      </p:sp>
      <p:cxnSp>
        <p:nvCxnSpPr>
          <p:cNvPr id="75" name="Straight Arrow Connector 74">
            <a:extLst>
              <a:ext uri="{FF2B5EF4-FFF2-40B4-BE49-F238E27FC236}">
                <a16:creationId xmlns:a16="http://schemas.microsoft.com/office/drawing/2014/main" id="{C6813AE0-EC84-4FF6-9F0B-07DAA1863EA1}"/>
              </a:ext>
            </a:extLst>
          </p:cNvPr>
          <p:cNvCxnSpPr>
            <a:cxnSpLocks/>
          </p:cNvCxnSpPr>
          <p:nvPr/>
        </p:nvCxnSpPr>
        <p:spPr>
          <a:xfrm flipV="1">
            <a:off x="5110621" y="4743175"/>
            <a:ext cx="0" cy="68144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6" name="TextBox 75">
            <a:extLst>
              <a:ext uri="{FF2B5EF4-FFF2-40B4-BE49-F238E27FC236}">
                <a16:creationId xmlns:a16="http://schemas.microsoft.com/office/drawing/2014/main" id="{DBCB6D03-2D76-4985-A596-0CEDF413162C}"/>
              </a:ext>
            </a:extLst>
          </p:cNvPr>
          <p:cNvSpPr txBox="1"/>
          <p:nvPr/>
        </p:nvSpPr>
        <p:spPr>
          <a:xfrm>
            <a:off x="5518441" y="5612801"/>
            <a:ext cx="3182888" cy="1015663"/>
          </a:xfrm>
          <a:prstGeom prst="rect">
            <a:avLst/>
          </a:prstGeom>
          <a:noFill/>
        </p:spPr>
        <p:txBody>
          <a:bodyPr wrap="square" rtlCol="0">
            <a:spAutoFit/>
          </a:bodyPr>
          <a:lstStyle/>
          <a:p>
            <a:pPr algn="ctr"/>
            <a:r>
              <a:rPr lang="en-US" sz="2000" b="1" dirty="0"/>
              <a:t>The fourth Characteristic </a:t>
            </a:r>
            <a:r>
              <a:rPr lang="en-US" sz="2000" dirty="0"/>
              <a:t>is that it’s designed to provide coverage for life.</a:t>
            </a:r>
            <a:endParaRPr lang="en-US" sz="1600" dirty="0"/>
          </a:p>
        </p:txBody>
      </p:sp>
      <p:pic>
        <p:nvPicPr>
          <p:cNvPr id="73" name="Graphic 72" descr="Infinity">
            <a:extLst>
              <a:ext uri="{FF2B5EF4-FFF2-40B4-BE49-F238E27FC236}">
                <a16:creationId xmlns:a16="http://schemas.microsoft.com/office/drawing/2014/main" id="{533B163A-2F73-46AA-A2E4-357F0843DBE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607526" y="5735144"/>
            <a:ext cx="914400" cy="914400"/>
          </a:xfrm>
          <a:prstGeom prst="rect">
            <a:avLst/>
          </a:prstGeom>
        </p:spPr>
      </p:pic>
    </p:spTree>
    <p:extLst>
      <p:ext uri="{BB962C8B-B14F-4D97-AF65-F5344CB8AC3E}">
        <p14:creationId xmlns:p14="http://schemas.microsoft.com/office/powerpoint/2010/main" val="2369838731"/>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5652"/>
                                        </p:tgtEl>
                                        <p:attrNameLst>
                                          <p:attrName>style.visibility</p:attrName>
                                        </p:attrNameLst>
                                      </p:cBhvr>
                                      <p:to>
                                        <p:strVal val="visible"/>
                                      </p:to>
                                    </p:set>
                                    <p:anim calcmode="lin" valueType="num">
                                      <p:cBhvr additive="base">
                                        <p:cTn id="7" dur="500" fill="hold"/>
                                        <p:tgtEl>
                                          <p:spTgt spid="155652"/>
                                        </p:tgtEl>
                                        <p:attrNameLst>
                                          <p:attrName>ppt_x</p:attrName>
                                        </p:attrNameLst>
                                      </p:cBhvr>
                                      <p:tavLst>
                                        <p:tav tm="0">
                                          <p:val>
                                            <p:strVal val="#ppt_x"/>
                                          </p:val>
                                        </p:tav>
                                        <p:tav tm="100000">
                                          <p:val>
                                            <p:strVal val="#ppt_x"/>
                                          </p:val>
                                        </p:tav>
                                      </p:tavLst>
                                    </p:anim>
                                    <p:anim calcmode="lin" valueType="num">
                                      <p:cBhvr additive="base">
                                        <p:cTn id="8" dur="500" fill="hold"/>
                                        <p:tgtEl>
                                          <p:spTgt spid="15565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barn(inVertical)">
                                      <p:cBhvr>
                                        <p:cTn id="19" dur="500"/>
                                        <p:tgtEl>
                                          <p:spTgt spid="20"/>
                                        </p:tgtEl>
                                      </p:cBhvr>
                                    </p:animEffect>
                                  </p:childTnLst>
                                </p:cTn>
                              </p:par>
                              <p:par>
                                <p:cTn id="20" presetID="2" presetClass="entr" presetSubtype="4" fill="hold" nodeType="withEffect">
                                  <p:stCondLst>
                                    <p:cond delay="0"/>
                                  </p:stCondLst>
                                  <p:childTnLst>
                                    <p:set>
                                      <p:cBhvr>
                                        <p:cTn id="21" dur="1" fill="hold">
                                          <p:stCondLst>
                                            <p:cond delay="0"/>
                                          </p:stCondLst>
                                        </p:cTn>
                                        <p:tgtEl>
                                          <p:spTgt spid="22"/>
                                        </p:tgtEl>
                                        <p:attrNameLst>
                                          <p:attrName>style.visibility</p:attrName>
                                        </p:attrNameLst>
                                      </p:cBhvr>
                                      <p:to>
                                        <p:strVal val="visible"/>
                                      </p:to>
                                    </p:set>
                                    <p:anim calcmode="lin" valueType="num">
                                      <p:cBhvr additive="base">
                                        <p:cTn id="22" dur="500" fill="hold"/>
                                        <p:tgtEl>
                                          <p:spTgt spid="22"/>
                                        </p:tgtEl>
                                        <p:attrNameLst>
                                          <p:attrName>ppt_x</p:attrName>
                                        </p:attrNameLst>
                                      </p:cBhvr>
                                      <p:tavLst>
                                        <p:tav tm="0">
                                          <p:val>
                                            <p:strVal val="#ppt_x"/>
                                          </p:val>
                                        </p:tav>
                                        <p:tav tm="100000">
                                          <p:val>
                                            <p:strVal val="#ppt_x"/>
                                          </p:val>
                                        </p:tav>
                                      </p:tavLst>
                                    </p:anim>
                                    <p:anim calcmode="lin" valueType="num">
                                      <p:cBhvr additive="base">
                                        <p:cTn id="23"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45"/>
                                        </p:tgtEl>
                                        <p:attrNameLst>
                                          <p:attrName>style.visibility</p:attrName>
                                        </p:attrNameLst>
                                      </p:cBhvr>
                                      <p:to>
                                        <p:strVal val="visible"/>
                                      </p:to>
                                    </p:set>
                                    <p:anim calcmode="lin" valueType="num">
                                      <p:cBhvr additive="base">
                                        <p:cTn id="28" dur="500" fill="hold"/>
                                        <p:tgtEl>
                                          <p:spTgt spid="45"/>
                                        </p:tgtEl>
                                        <p:attrNameLst>
                                          <p:attrName>ppt_x</p:attrName>
                                        </p:attrNameLst>
                                      </p:cBhvr>
                                      <p:tavLst>
                                        <p:tav tm="0">
                                          <p:val>
                                            <p:strVal val="#ppt_x"/>
                                          </p:val>
                                        </p:tav>
                                        <p:tav tm="100000">
                                          <p:val>
                                            <p:strVal val="#ppt_x"/>
                                          </p:val>
                                        </p:tav>
                                      </p:tavLst>
                                    </p:anim>
                                    <p:anim calcmode="lin" valueType="num">
                                      <p:cBhvr additive="base">
                                        <p:cTn id="29" dur="500" fill="hold"/>
                                        <p:tgtEl>
                                          <p:spTgt spid="45"/>
                                        </p:tgtEl>
                                        <p:attrNameLst>
                                          <p:attrName>ppt_y</p:attrName>
                                        </p:attrNameLst>
                                      </p:cBhvr>
                                      <p:tavLst>
                                        <p:tav tm="0">
                                          <p:val>
                                            <p:strVal val="1+#ppt_h/2"/>
                                          </p:val>
                                        </p:tav>
                                        <p:tav tm="100000">
                                          <p:val>
                                            <p:strVal val="#ppt_y"/>
                                          </p:val>
                                        </p:tav>
                                      </p:tavLst>
                                    </p:anim>
                                  </p:childTnLst>
                                </p:cTn>
                              </p:par>
                              <p:par>
                                <p:cTn id="30" presetID="2" presetClass="entr" presetSubtype="4" fill="hold" nodeType="withEffect">
                                  <p:stCondLst>
                                    <p:cond delay="0"/>
                                  </p:stCondLst>
                                  <p:childTnLst>
                                    <p:set>
                                      <p:cBhvr>
                                        <p:cTn id="31" dur="1" fill="hold">
                                          <p:stCondLst>
                                            <p:cond delay="0"/>
                                          </p:stCondLst>
                                        </p:cTn>
                                        <p:tgtEl>
                                          <p:spTgt spid="46"/>
                                        </p:tgtEl>
                                        <p:attrNameLst>
                                          <p:attrName>style.visibility</p:attrName>
                                        </p:attrNameLst>
                                      </p:cBhvr>
                                      <p:to>
                                        <p:strVal val="visible"/>
                                      </p:to>
                                    </p:set>
                                    <p:anim calcmode="lin" valueType="num">
                                      <p:cBhvr additive="base">
                                        <p:cTn id="32" dur="500" fill="hold"/>
                                        <p:tgtEl>
                                          <p:spTgt spid="46"/>
                                        </p:tgtEl>
                                        <p:attrNameLst>
                                          <p:attrName>ppt_x</p:attrName>
                                        </p:attrNameLst>
                                      </p:cBhvr>
                                      <p:tavLst>
                                        <p:tav tm="0">
                                          <p:val>
                                            <p:strVal val="#ppt_x"/>
                                          </p:val>
                                        </p:tav>
                                        <p:tav tm="100000">
                                          <p:val>
                                            <p:strVal val="#ppt_x"/>
                                          </p:val>
                                        </p:tav>
                                      </p:tavLst>
                                    </p:anim>
                                    <p:anim calcmode="lin" valueType="num">
                                      <p:cBhvr additive="base">
                                        <p:cTn id="33"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55"/>
                                        </p:tgtEl>
                                        <p:attrNameLst>
                                          <p:attrName>style.visibility</p:attrName>
                                        </p:attrNameLst>
                                      </p:cBhvr>
                                      <p:to>
                                        <p:strVal val="visible"/>
                                      </p:to>
                                    </p:set>
                                    <p:anim calcmode="lin" valueType="num">
                                      <p:cBhvr additive="base">
                                        <p:cTn id="38" dur="500" fill="hold"/>
                                        <p:tgtEl>
                                          <p:spTgt spid="55"/>
                                        </p:tgtEl>
                                        <p:attrNameLst>
                                          <p:attrName>ppt_x</p:attrName>
                                        </p:attrNameLst>
                                      </p:cBhvr>
                                      <p:tavLst>
                                        <p:tav tm="0">
                                          <p:val>
                                            <p:strVal val="#ppt_x"/>
                                          </p:val>
                                        </p:tav>
                                        <p:tav tm="100000">
                                          <p:val>
                                            <p:strVal val="#ppt_x"/>
                                          </p:val>
                                        </p:tav>
                                      </p:tavLst>
                                    </p:anim>
                                    <p:anim calcmode="lin" valueType="num">
                                      <p:cBhvr additive="base">
                                        <p:cTn id="39" dur="500" fill="hold"/>
                                        <p:tgtEl>
                                          <p:spTgt spid="55"/>
                                        </p:tgtEl>
                                        <p:attrNameLst>
                                          <p:attrName>ppt_y</p:attrName>
                                        </p:attrNameLst>
                                      </p:cBhvr>
                                      <p:tavLst>
                                        <p:tav tm="0">
                                          <p:val>
                                            <p:strVal val="1+#ppt_h/2"/>
                                          </p:val>
                                        </p:tav>
                                        <p:tav tm="100000">
                                          <p:val>
                                            <p:strVal val="#ppt_y"/>
                                          </p:val>
                                        </p:tav>
                                      </p:tavLst>
                                    </p:anim>
                                  </p:childTnLst>
                                </p:cTn>
                              </p:par>
                              <p:par>
                                <p:cTn id="40" presetID="2" presetClass="entr" presetSubtype="4" fill="hold" grpId="0" nodeType="withEffect">
                                  <p:stCondLst>
                                    <p:cond delay="0"/>
                                  </p:stCondLst>
                                  <p:childTnLst>
                                    <p:set>
                                      <p:cBhvr>
                                        <p:cTn id="41" dur="1" fill="hold">
                                          <p:stCondLst>
                                            <p:cond delay="0"/>
                                          </p:stCondLst>
                                        </p:cTn>
                                        <p:tgtEl>
                                          <p:spTgt spid="53"/>
                                        </p:tgtEl>
                                        <p:attrNameLst>
                                          <p:attrName>style.visibility</p:attrName>
                                        </p:attrNameLst>
                                      </p:cBhvr>
                                      <p:to>
                                        <p:strVal val="visible"/>
                                      </p:to>
                                    </p:set>
                                    <p:anim calcmode="lin" valueType="num">
                                      <p:cBhvr additive="base">
                                        <p:cTn id="42" dur="500" fill="hold"/>
                                        <p:tgtEl>
                                          <p:spTgt spid="53"/>
                                        </p:tgtEl>
                                        <p:attrNameLst>
                                          <p:attrName>ppt_x</p:attrName>
                                        </p:attrNameLst>
                                      </p:cBhvr>
                                      <p:tavLst>
                                        <p:tav tm="0">
                                          <p:val>
                                            <p:strVal val="#ppt_x"/>
                                          </p:val>
                                        </p:tav>
                                        <p:tav tm="100000">
                                          <p:val>
                                            <p:strVal val="#ppt_x"/>
                                          </p:val>
                                        </p:tav>
                                      </p:tavLst>
                                    </p:anim>
                                    <p:anim calcmode="lin" valueType="num">
                                      <p:cBhvr additive="base">
                                        <p:cTn id="43" dur="500" fill="hold"/>
                                        <p:tgtEl>
                                          <p:spTgt spid="53"/>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57"/>
                                        </p:tgtEl>
                                        <p:attrNameLst>
                                          <p:attrName>style.visibility</p:attrName>
                                        </p:attrNameLst>
                                      </p:cBhvr>
                                      <p:to>
                                        <p:strVal val="visible"/>
                                      </p:to>
                                    </p:set>
                                    <p:animEffect transition="in" filter="barn(inVertical)">
                                      <p:cBhvr>
                                        <p:cTn id="48" dur="500"/>
                                        <p:tgtEl>
                                          <p:spTgt spid="57"/>
                                        </p:tgtEl>
                                      </p:cBhvr>
                                    </p:animEffect>
                                  </p:childTnLst>
                                </p:cTn>
                              </p:par>
                              <p:par>
                                <p:cTn id="49" presetID="2" presetClass="entr" presetSubtype="4" fill="hold" nodeType="withEffect">
                                  <p:stCondLst>
                                    <p:cond delay="0"/>
                                  </p:stCondLst>
                                  <p:childTnLst>
                                    <p:set>
                                      <p:cBhvr>
                                        <p:cTn id="50" dur="1" fill="hold">
                                          <p:stCondLst>
                                            <p:cond delay="0"/>
                                          </p:stCondLst>
                                        </p:cTn>
                                        <p:tgtEl>
                                          <p:spTgt spid="61"/>
                                        </p:tgtEl>
                                        <p:attrNameLst>
                                          <p:attrName>style.visibility</p:attrName>
                                        </p:attrNameLst>
                                      </p:cBhvr>
                                      <p:to>
                                        <p:strVal val="visible"/>
                                      </p:to>
                                    </p:set>
                                    <p:anim calcmode="lin" valueType="num">
                                      <p:cBhvr additive="base">
                                        <p:cTn id="51" dur="500" fill="hold"/>
                                        <p:tgtEl>
                                          <p:spTgt spid="61"/>
                                        </p:tgtEl>
                                        <p:attrNameLst>
                                          <p:attrName>ppt_x</p:attrName>
                                        </p:attrNameLst>
                                      </p:cBhvr>
                                      <p:tavLst>
                                        <p:tav tm="0">
                                          <p:val>
                                            <p:strVal val="#ppt_x"/>
                                          </p:val>
                                        </p:tav>
                                        <p:tav tm="100000">
                                          <p:val>
                                            <p:strVal val="#ppt_x"/>
                                          </p:val>
                                        </p:tav>
                                      </p:tavLst>
                                    </p:anim>
                                    <p:anim calcmode="lin" valueType="num">
                                      <p:cBhvr additive="base">
                                        <p:cTn id="52" dur="500" fill="hold"/>
                                        <p:tgtEl>
                                          <p:spTgt spid="61"/>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grpId="0" nodeType="clickEffect">
                                  <p:stCondLst>
                                    <p:cond delay="0"/>
                                  </p:stCondLst>
                                  <p:childTnLst>
                                    <p:set>
                                      <p:cBhvr>
                                        <p:cTn id="56" dur="1" fill="hold">
                                          <p:stCondLst>
                                            <p:cond delay="0"/>
                                          </p:stCondLst>
                                        </p:cTn>
                                        <p:tgtEl>
                                          <p:spTgt spid="64"/>
                                        </p:tgtEl>
                                        <p:attrNameLst>
                                          <p:attrName>style.visibility</p:attrName>
                                        </p:attrNameLst>
                                      </p:cBhvr>
                                      <p:to>
                                        <p:strVal val="visible"/>
                                      </p:to>
                                    </p:set>
                                    <p:animEffect transition="in" filter="barn(inVertical)">
                                      <p:cBhvr>
                                        <p:cTn id="57" dur="500"/>
                                        <p:tgtEl>
                                          <p:spTgt spid="64"/>
                                        </p:tgtEl>
                                      </p:cBhvr>
                                    </p:animEffect>
                                  </p:childTnLst>
                                </p:cTn>
                              </p:par>
                              <p:par>
                                <p:cTn id="58" presetID="2" presetClass="entr" presetSubtype="4" fill="hold" nodeType="withEffect">
                                  <p:stCondLst>
                                    <p:cond delay="0"/>
                                  </p:stCondLst>
                                  <p:childTnLst>
                                    <p:set>
                                      <p:cBhvr>
                                        <p:cTn id="59" dur="1" fill="hold">
                                          <p:stCondLst>
                                            <p:cond delay="0"/>
                                          </p:stCondLst>
                                        </p:cTn>
                                        <p:tgtEl>
                                          <p:spTgt spid="65"/>
                                        </p:tgtEl>
                                        <p:attrNameLst>
                                          <p:attrName>style.visibility</p:attrName>
                                        </p:attrNameLst>
                                      </p:cBhvr>
                                      <p:to>
                                        <p:strVal val="visible"/>
                                      </p:to>
                                    </p:set>
                                    <p:anim calcmode="lin" valueType="num">
                                      <p:cBhvr additive="base">
                                        <p:cTn id="60" dur="500" fill="hold"/>
                                        <p:tgtEl>
                                          <p:spTgt spid="65"/>
                                        </p:tgtEl>
                                        <p:attrNameLst>
                                          <p:attrName>ppt_x</p:attrName>
                                        </p:attrNameLst>
                                      </p:cBhvr>
                                      <p:tavLst>
                                        <p:tav tm="0">
                                          <p:val>
                                            <p:strVal val="#ppt_x"/>
                                          </p:val>
                                        </p:tav>
                                        <p:tav tm="100000">
                                          <p:val>
                                            <p:strVal val="#ppt_x"/>
                                          </p:val>
                                        </p:tav>
                                      </p:tavLst>
                                    </p:anim>
                                    <p:anim calcmode="lin" valueType="num">
                                      <p:cBhvr additive="base">
                                        <p:cTn id="61" dur="500" fill="hold"/>
                                        <p:tgtEl>
                                          <p:spTgt spid="65"/>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67"/>
                                        </p:tgtEl>
                                        <p:attrNameLst>
                                          <p:attrName>style.visibility</p:attrName>
                                        </p:attrNameLst>
                                      </p:cBhvr>
                                      <p:to>
                                        <p:strVal val="visible"/>
                                      </p:to>
                                    </p:set>
                                    <p:anim calcmode="lin" valueType="num">
                                      <p:cBhvr additive="base">
                                        <p:cTn id="66" dur="500" fill="hold"/>
                                        <p:tgtEl>
                                          <p:spTgt spid="67"/>
                                        </p:tgtEl>
                                        <p:attrNameLst>
                                          <p:attrName>ppt_x</p:attrName>
                                        </p:attrNameLst>
                                      </p:cBhvr>
                                      <p:tavLst>
                                        <p:tav tm="0">
                                          <p:val>
                                            <p:strVal val="#ppt_x"/>
                                          </p:val>
                                        </p:tav>
                                        <p:tav tm="100000">
                                          <p:val>
                                            <p:strVal val="#ppt_x"/>
                                          </p:val>
                                        </p:tav>
                                      </p:tavLst>
                                    </p:anim>
                                    <p:anim calcmode="lin" valueType="num">
                                      <p:cBhvr additive="base">
                                        <p:cTn id="67" dur="500" fill="hold"/>
                                        <p:tgtEl>
                                          <p:spTgt spid="67"/>
                                        </p:tgtEl>
                                        <p:attrNameLst>
                                          <p:attrName>ppt_y</p:attrName>
                                        </p:attrNameLst>
                                      </p:cBhvr>
                                      <p:tavLst>
                                        <p:tav tm="0">
                                          <p:val>
                                            <p:strVal val="1+#ppt_h/2"/>
                                          </p:val>
                                        </p:tav>
                                        <p:tav tm="100000">
                                          <p:val>
                                            <p:strVal val="#ppt_y"/>
                                          </p:val>
                                        </p:tav>
                                      </p:tavLst>
                                    </p:anim>
                                  </p:childTnLst>
                                </p:cTn>
                              </p:par>
                              <p:par>
                                <p:cTn id="68" presetID="2" presetClass="entr" presetSubtype="4" fill="hold" nodeType="withEffect">
                                  <p:stCondLst>
                                    <p:cond delay="0"/>
                                  </p:stCondLst>
                                  <p:childTnLst>
                                    <p:set>
                                      <p:cBhvr>
                                        <p:cTn id="69" dur="1" fill="hold">
                                          <p:stCondLst>
                                            <p:cond delay="0"/>
                                          </p:stCondLst>
                                        </p:cTn>
                                        <p:tgtEl>
                                          <p:spTgt spid="66"/>
                                        </p:tgtEl>
                                        <p:attrNameLst>
                                          <p:attrName>style.visibility</p:attrName>
                                        </p:attrNameLst>
                                      </p:cBhvr>
                                      <p:to>
                                        <p:strVal val="visible"/>
                                      </p:to>
                                    </p:set>
                                    <p:anim calcmode="lin" valueType="num">
                                      <p:cBhvr additive="base">
                                        <p:cTn id="70" dur="500" fill="hold"/>
                                        <p:tgtEl>
                                          <p:spTgt spid="66"/>
                                        </p:tgtEl>
                                        <p:attrNameLst>
                                          <p:attrName>ppt_x</p:attrName>
                                        </p:attrNameLst>
                                      </p:cBhvr>
                                      <p:tavLst>
                                        <p:tav tm="0">
                                          <p:val>
                                            <p:strVal val="#ppt_x"/>
                                          </p:val>
                                        </p:tav>
                                        <p:tav tm="100000">
                                          <p:val>
                                            <p:strVal val="#ppt_x"/>
                                          </p:val>
                                        </p:tav>
                                      </p:tavLst>
                                    </p:anim>
                                    <p:anim calcmode="lin" valueType="num">
                                      <p:cBhvr additive="base">
                                        <p:cTn id="71" dur="500" fill="hold"/>
                                        <p:tgtEl>
                                          <p:spTgt spid="66"/>
                                        </p:tgtEl>
                                        <p:attrNameLst>
                                          <p:attrName>ppt_y</p:attrName>
                                        </p:attrNameLst>
                                      </p:cBhvr>
                                      <p:tavLst>
                                        <p:tav tm="0">
                                          <p:val>
                                            <p:strVal val="1+#ppt_h/2"/>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2" presetClass="entr" presetSubtype="4" fill="hold" grpId="0" nodeType="clickEffect">
                                  <p:stCondLst>
                                    <p:cond delay="0"/>
                                  </p:stCondLst>
                                  <p:childTnLst>
                                    <p:set>
                                      <p:cBhvr>
                                        <p:cTn id="75" dur="1" fill="hold">
                                          <p:stCondLst>
                                            <p:cond delay="0"/>
                                          </p:stCondLst>
                                        </p:cTn>
                                        <p:tgtEl>
                                          <p:spTgt spid="74"/>
                                        </p:tgtEl>
                                        <p:attrNameLst>
                                          <p:attrName>style.visibility</p:attrName>
                                        </p:attrNameLst>
                                      </p:cBhvr>
                                      <p:to>
                                        <p:strVal val="visible"/>
                                      </p:to>
                                    </p:set>
                                    <p:anim calcmode="lin" valueType="num">
                                      <p:cBhvr additive="base">
                                        <p:cTn id="76" dur="500" fill="hold"/>
                                        <p:tgtEl>
                                          <p:spTgt spid="74"/>
                                        </p:tgtEl>
                                        <p:attrNameLst>
                                          <p:attrName>ppt_x</p:attrName>
                                        </p:attrNameLst>
                                      </p:cBhvr>
                                      <p:tavLst>
                                        <p:tav tm="0">
                                          <p:val>
                                            <p:strVal val="#ppt_x"/>
                                          </p:val>
                                        </p:tav>
                                        <p:tav tm="100000">
                                          <p:val>
                                            <p:strVal val="#ppt_x"/>
                                          </p:val>
                                        </p:tav>
                                      </p:tavLst>
                                    </p:anim>
                                    <p:anim calcmode="lin" valueType="num">
                                      <p:cBhvr additive="base">
                                        <p:cTn id="77" dur="500" fill="hold"/>
                                        <p:tgtEl>
                                          <p:spTgt spid="74"/>
                                        </p:tgtEl>
                                        <p:attrNameLst>
                                          <p:attrName>ppt_y</p:attrName>
                                        </p:attrNameLst>
                                      </p:cBhvr>
                                      <p:tavLst>
                                        <p:tav tm="0">
                                          <p:val>
                                            <p:strVal val="1+#ppt_h/2"/>
                                          </p:val>
                                        </p:tav>
                                        <p:tav tm="100000">
                                          <p:val>
                                            <p:strVal val="#ppt_y"/>
                                          </p:val>
                                        </p:tav>
                                      </p:tavLst>
                                    </p:anim>
                                  </p:childTnLst>
                                </p:cTn>
                              </p:par>
                              <p:par>
                                <p:cTn id="78" presetID="2" presetClass="entr" presetSubtype="4" fill="hold" nodeType="withEffect">
                                  <p:stCondLst>
                                    <p:cond delay="0"/>
                                  </p:stCondLst>
                                  <p:childTnLst>
                                    <p:set>
                                      <p:cBhvr>
                                        <p:cTn id="79" dur="1" fill="hold">
                                          <p:stCondLst>
                                            <p:cond delay="0"/>
                                          </p:stCondLst>
                                        </p:cTn>
                                        <p:tgtEl>
                                          <p:spTgt spid="75"/>
                                        </p:tgtEl>
                                        <p:attrNameLst>
                                          <p:attrName>style.visibility</p:attrName>
                                        </p:attrNameLst>
                                      </p:cBhvr>
                                      <p:to>
                                        <p:strVal val="visible"/>
                                      </p:to>
                                    </p:set>
                                    <p:anim calcmode="lin" valueType="num">
                                      <p:cBhvr additive="base">
                                        <p:cTn id="80" dur="500" fill="hold"/>
                                        <p:tgtEl>
                                          <p:spTgt spid="75"/>
                                        </p:tgtEl>
                                        <p:attrNameLst>
                                          <p:attrName>ppt_x</p:attrName>
                                        </p:attrNameLst>
                                      </p:cBhvr>
                                      <p:tavLst>
                                        <p:tav tm="0">
                                          <p:val>
                                            <p:strVal val="#ppt_x"/>
                                          </p:val>
                                        </p:tav>
                                        <p:tav tm="100000">
                                          <p:val>
                                            <p:strVal val="#ppt_x"/>
                                          </p:val>
                                        </p:tav>
                                      </p:tavLst>
                                    </p:anim>
                                    <p:anim calcmode="lin" valueType="num">
                                      <p:cBhvr additive="base">
                                        <p:cTn id="81"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16" presetClass="entr" presetSubtype="21" fill="hold" grpId="0" nodeType="clickEffect">
                                  <p:stCondLst>
                                    <p:cond delay="0"/>
                                  </p:stCondLst>
                                  <p:childTnLst>
                                    <p:set>
                                      <p:cBhvr>
                                        <p:cTn id="85" dur="1" fill="hold">
                                          <p:stCondLst>
                                            <p:cond delay="0"/>
                                          </p:stCondLst>
                                        </p:cTn>
                                        <p:tgtEl>
                                          <p:spTgt spid="76"/>
                                        </p:tgtEl>
                                        <p:attrNameLst>
                                          <p:attrName>style.visibility</p:attrName>
                                        </p:attrNameLst>
                                      </p:cBhvr>
                                      <p:to>
                                        <p:strVal val="visible"/>
                                      </p:to>
                                    </p:set>
                                    <p:animEffect transition="in" filter="barn(inVertical)">
                                      <p:cBhvr>
                                        <p:cTn id="86" dur="500"/>
                                        <p:tgtEl>
                                          <p:spTgt spid="76"/>
                                        </p:tgtEl>
                                      </p:cBhvr>
                                    </p:animEffect>
                                  </p:childTnLst>
                                </p:cTn>
                              </p:par>
                              <p:par>
                                <p:cTn id="87" presetID="2" presetClass="entr" presetSubtype="4" fill="hold" nodeType="withEffect">
                                  <p:stCondLst>
                                    <p:cond delay="0"/>
                                  </p:stCondLst>
                                  <p:childTnLst>
                                    <p:set>
                                      <p:cBhvr>
                                        <p:cTn id="88" dur="1" fill="hold">
                                          <p:stCondLst>
                                            <p:cond delay="0"/>
                                          </p:stCondLst>
                                        </p:cTn>
                                        <p:tgtEl>
                                          <p:spTgt spid="73"/>
                                        </p:tgtEl>
                                        <p:attrNameLst>
                                          <p:attrName>style.visibility</p:attrName>
                                        </p:attrNameLst>
                                      </p:cBhvr>
                                      <p:to>
                                        <p:strVal val="visible"/>
                                      </p:to>
                                    </p:set>
                                    <p:anim calcmode="lin" valueType="num">
                                      <p:cBhvr additive="base">
                                        <p:cTn id="89" dur="500" fill="hold"/>
                                        <p:tgtEl>
                                          <p:spTgt spid="73"/>
                                        </p:tgtEl>
                                        <p:attrNameLst>
                                          <p:attrName>ppt_x</p:attrName>
                                        </p:attrNameLst>
                                      </p:cBhvr>
                                      <p:tavLst>
                                        <p:tav tm="0">
                                          <p:val>
                                            <p:strVal val="#ppt_x"/>
                                          </p:val>
                                        </p:tav>
                                        <p:tav tm="100000">
                                          <p:val>
                                            <p:strVal val="#ppt_x"/>
                                          </p:val>
                                        </p:tav>
                                      </p:tavLst>
                                    </p:anim>
                                    <p:anim calcmode="lin" valueType="num">
                                      <p:cBhvr additive="base">
                                        <p:cTn id="90" dur="500" fill="hold"/>
                                        <p:tgtEl>
                                          <p:spTgt spid="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2" grpId="0"/>
      <p:bldP spid="4" grpId="0"/>
      <p:bldP spid="20" grpId="0"/>
      <p:bldP spid="45" grpId="0"/>
      <p:bldP spid="55" grpId="0"/>
      <p:bldP spid="53" grpId="0" animBg="1"/>
      <p:bldP spid="57" grpId="0"/>
      <p:bldP spid="64" grpId="0"/>
      <p:bldP spid="67" grpId="0"/>
      <p:bldP spid="74" grpId="0"/>
      <p:bldP spid="76" grpId="0"/>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61784" y="779733"/>
            <a:ext cx="9115423" cy="550985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a:bodyPr>
          <a:lstStyle/>
          <a:p>
            <a:pPr algn="ctr"/>
            <a:r>
              <a:rPr lang="en-US" altLang="en-US" sz="3200" b="1" dirty="0">
                <a:effectLst>
                  <a:outerShdw blurRad="38100" dist="38100" dir="2700000" algn="tl">
                    <a:srgbClr val="000000">
                      <a:alpha val="43137"/>
                    </a:srgbClr>
                  </a:outerShdw>
                </a:effectLst>
                <a:ea typeface="ＭＳ Ｐゴシック" panose="020B0600070205080204" pitchFamily="34" charset="-128"/>
              </a:rPr>
              <a:t>What I just showed you</a:t>
            </a:r>
            <a:br>
              <a:rPr lang="en-US" altLang="en-US" sz="3200" b="1" dirty="0">
                <a:effectLst>
                  <a:outerShdw blurRad="38100" dist="38100" dir="2700000" algn="tl">
                    <a:srgbClr val="000000">
                      <a:alpha val="43137"/>
                    </a:srgbClr>
                  </a:outerShdw>
                </a:effectLst>
                <a:ea typeface="ＭＳ Ｐゴシック" panose="020B0600070205080204" pitchFamily="34" charset="-128"/>
              </a:rPr>
            </a:br>
            <a:r>
              <a:rPr lang="en-US" altLang="en-US" sz="3200" b="1" dirty="0">
                <a:effectLst>
                  <a:outerShdw blurRad="38100" dist="38100" dir="2700000" algn="tl">
                    <a:srgbClr val="000000">
                      <a:alpha val="43137"/>
                    </a:srgbClr>
                  </a:outerShdw>
                </a:effectLst>
                <a:ea typeface="ＭＳ Ｐゴシック" panose="020B0600070205080204" pitchFamily="34" charset="-128"/>
              </a:rPr>
              <a:t>is where most people stop… </a:t>
            </a:r>
            <a:br>
              <a:rPr lang="en-US" altLang="en-US" sz="3200" b="1" dirty="0">
                <a:effectLst>
                  <a:outerShdw blurRad="38100" dist="38100" dir="2700000" algn="tl">
                    <a:srgbClr val="000000">
                      <a:alpha val="43137"/>
                    </a:srgbClr>
                  </a:outerShdw>
                </a:effectLst>
                <a:ea typeface="ＭＳ Ｐゴシック" panose="020B0600070205080204" pitchFamily="34" charset="-128"/>
              </a:rPr>
            </a:br>
            <a:br>
              <a:rPr lang="en-US" altLang="en-US" sz="3200" b="1" dirty="0">
                <a:effectLst>
                  <a:outerShdw blurRad="38100" dist="38100" dir="2700000" algn="tl">
                    <a:srgbClr val="000000">
                      <a:alpha val="43137"/>
                    </a:srgbClr>
                  </a:outerShdw>
                </a:effectLst>
                <a:ea typeface="ＭＳ Ｐゴシック" panose="020B0600070205080204" pitchFamily="34" charset="-128"/>
              </a:rPr>
            </a:br>
            <a:r>
              <a:rPr lang="en-US" altLang="en-US" sz="3200" b="1" dirty="0">
                <a:solidFill>
                  <a:srgbClr val="0070C0"/>
                </a:solidFill>
                <a:effectLst>
                  <a:outerShdw blurRad="38100" dist="38100" dir="2700000" algn="tl">
                    <a:srgbClr val="000000">
                      <a:alpha val="43137"/>
                    </a:srgbClr>
                  </a:outerShdw>
                </a:effectLst>
                <a:ea typeface="ＭＳ Ｐゴシック" panose="020B0600070205080204" pitchFamily="34" charset="-128"/>
              </a:rPr>
              <a:t>their discussion </a:t>
            </a:r>
            <a:br>
              <a:rPr lang="en-US" altLang="en-US" sz="3200" b="1" dirty="0">
                <a:solidFill>
                  <a:srgbClr val="0070C0"/>
                </a:solidFill>
                <a:effectLst>
                  <a:outerShdw blurRad="38100" dist="38100" dir="2700000" algn="tl">
                    <a:srgbClr val="000000">
                      <a:alpha val="43137"/>
                    </a:srgbClr>
                  </a:outerShdw>
                </a:effectLst>
                <a:ea typeface="ＭＳ Ｐゴシック" panose="020B0600070205080204" pitchFamily="34" charset="-128"/>
              </a:rPr>
            </a:br>
            <a:r>
              <a:rPr lang="en-US" altLang="en-US" sz="3200" b="1" dirty="0">
                <a:solidFill>
                  <a:srgbClr val="0070C0"/>
                </a:solidFill>
                <a:effectLst>
                  <a:outerShdw blurRad="38100" dist="38100" dir="2700000" algn="tl">
                    <a:srgbClr val="000000">
                      <a:alpha val="43137"/>
                    </a:srgbClr>
                  </a:outerShdw>
                </a:effectLst>
                <a:ea typeface="ＭＳ Ｐゴシック" panose="020B0600070205080204" pitchFamily="34" charset="-128"/>
              </a:rPr>
              <a:t>with life insurance.</a:t>
            </a:r>
            <a:br>
              <a:rPr lang="en-US" altLang="en-US" sz="3200" b="1" dirty="0">
                <a:solidFill>
                  <a:srgbClr val="0070C0"/>
                </a:solidFill>
                <a:effectLst>
                  <a:outerShdw blurRad="38100" dist="38100" dir="2700000" algn="tl">
                    <a:srgbClr val="000000">
                      <a:alpha val="43137"/>
                    </a:srgbClr>
                  </a:outerShdw>
                </a:effectLst>
                <a:ea typeface="ＭＳ Ｐゴシック" panose="020B0600070205080204" pitchFamily="34" charset="-128"/>
              </a:rPr>
            </a:br>
            <a:br>
              <a:rPr lang="en-US" altLang="en-US" sz="3200" b="1" dirty="0">
                <a:effectLst>
                  <a:outerShdw blurRad="38100" dist="38100" dir="2700000" algn="tl">
                    <a:srgbClr val="000000">
                      <a:alpha val="43137"/>
                    </a:srgbClr>
                  </a:outerShdw>
                </a:effectLst>
                <a:ea typeface="ＭＳ Ｐゴシック" panose="020B0600070205080204" pitchFamily="34" charset="-128"/>
              </a:rPr>
            </a:br>
            <a:endParaRPr lang="en-US" altLang="en-US" sz="3600" b="1" dirty="0">
              <a:effectLst>
                <a:outerShdw blurRad="38100" dist="38100" dir="2700000" algn="tl">
                  <a:srgbClr val="000000">
                    <a:alpha val="43137"/>
                  </a:srgbClr>
                </a:outerShdw>
              </a:effectLst>
              <a:ea typeface="ＭＳ Ｐゴシック" panose="020B0600070205080204" pitchFamily="34" charset="-128"/>
            </a:endParaRPr>
          </a:p>
        </p:txBody>
      </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spTree>
    <p:extLst>
      <p:ext uri="{BB962C8B-B14F-4D97-AF65-F5344CB8AC3E}">
        <p14:creationId xmlns:p14="http://schemas.microsoft.com/office/powerpoint/2010/main" val="2312085321"/>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61784" y="779733"/>
            <a:ext cx="9115423" cy="550985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a:bodyPr>
          <a:lstStyle/>
          <a:p>
            <a:pPr algn="ctr"/>
            <a:r>
              <a:rPr lang="en-US" altLang="en-US" sz="3200" b="1" dirty="0">
                <a:effectLst>
                  <a:outerShdw blurRad="38100" dist="38100" dir="2700000" algn="tl">
                    <a:srgbClr val="000000">
                      <a:alpha val="43137"/>
                    </a:srgbClr>
                  </a:outerShdw>
                </a:effectLst>
                <a:ea typeface="ＭＳ Ｐゴシック" panose="020B0600070205080204" pitchFamily="34" charset="-128"/>
              </a:rPr>
              <a:t>They think of life insurance as </a:t>
            </a:r>
            <a:br>
              <a:rPr lang="en-US" altLang="en-US" sz="3200" b="1" dirty="0">
                <a:effectLst>
                  <a:outerShdw blurRad="38100" dist="38100" dir="2700000" algn="tl">
                    <a:srgbClr val="000000">
                      <a:alpha val="43137"/>
                    </a:srgbClr>
                  </a:outerShdw>
                </a:effectLst>
                <a:ea typeface="ＭＳ Ｐゴシック" panose="020B0600070205080204" pitchFamily="34" charset="-128"/>
              </a:rPr>
            </a:br>
            <a:r>
              <a:rPr lang="en-US" altLang="en-US" sz="3200" b="1" dirty="0">
                <a:effectLst>
                  <a:outerShdw blurRad="38100" dist="38100" dir="2700000" algn="tl">
                    <a:srgbClr val="000000">
                      <a:alpha val="43137"/>
                    </a:srgbClr>
                  </a:outerShdw>
                </a:effectLst>
                <a:ea typeface="ＭＳ Ｐゴシック" panose="020B0600070205080204" pitchFamily="34" charset="-128"/>
              </a:rPr>
              <a:t>another bill they have to pay each month </a:t>
            </a:r>
            <a:br>
              <a:rPr lang="en-US" altLang="en-US" sz="3200" b="1" dirty="0">
                <a:effectLst>
                  <a:outerShdw blurRad="38100" dist="38100" dir="2700000" algn="tl">
                    <a:srgbClr val="000000">
                      <a:alpha val="43137"/>
                    </a:srgbClr>
                  </a:outerShdw>
                </a:effectLst>
                <a:ea typeface="ＭＳ Ｐゴシック" panose="020B0600070205080204" pitchFamily="34" charset="-128"/>
              </a:rPr>
            </a:br>
            <a:br>
              <a:rPr lang="en-US" altLang="en-US" sz="3200" b="1" dirty="0">
                <a:effectLst>
                  <a:outerShdw blurRad="38100" dist="38100" dir="2700000" algn="tl">
                    <a:srgbClr val="000000">
                      <a:alpha val="43137"/>
                    </a:srgbClr>
                  </a:outerShdw>
                </a:effectLst>
                <a:ea typeface="ＭＳ Ｐゴシック" panose="020B0600070205080204" pitchFamily="34" charset="-128"/>
              </a:rPr>
            </a:br>
            <a:br>
              <a:rPr lang="en-US" altLang="en-US" sz="3200" b="1" dirty="0">
                <a:effectLst>
                  <a:outerShdw blurRad="38100" dist="38100" dir="2700000" algn="tl">
                    <a:srgbClr val="000000">
                      <a:alpha val="43137"/>
                    </a:srgbClr>
                  </a:outerShdw>
                </a:effectLst>
                <a:ea typeface="ＭＳ Ｐゴシック" panose="020B0600070205080204" pitchFamily="34" charset="-128"/>
              </a:rPr>
            </a:br>
            <a:br>
              <a:rPr lang="en-US" altLang="en-US" sz="3200" b="1" dirty="0">
                <a:effectLst>
                  <a:outerShdw blurRad="38100" dist="38100" dir="2700000" algn="tl">
                    <a:srgbClr val="000000">
                      <a:alpha val="43137"/>
                    </a:srgbClr>
                  </a:outerShdw>
                </a:effectLst>
                <a:ea typeface="ＭＳ Ｐゴシック" panose="020B0600070205080204" pitchFamily="34" charset="-128"/>
              </a:rPr>
            </a:br>
            <a:endParaRPr lang="en-US" altLang="en-US" sz="3600" b="1" dirty="0">
              <a:effectLst>
                <a:outerShdw blurRad="38100" dist="38100" dir="2700000" algn="tl">
                  <a:srgbClr val="000000">
                    <a:alpha val="43137"/>
                  </a:srgbClr>
                </a:outerShdw>
              </a:effectLst>
              <a:ea typeface="ＭＳ Ｐゴシック" panose="020B0600070205080204" pitchFamily="34" charset="-128"/>
            </a:endParaRPr>
          </a:p>
        </p:txBody>
      </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spTree>
    <p:extLst>
      <p:ext uri="{BB962C8B-B14F-4D97-AF65-F5344CB8AC3E}">
        <p14:creationId xmlns:p14="http://schemas.microsoft.com/office/powerpoint/2010/main" val="4239365867"/>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61784" y="779733"/>
            <a:ext cx="9115423" cy="550985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fontScale="90000"/>
          </a:bodyPr>
          <a:lstStyle/>
          <a:p>
            <a:pPr algn="ctr"/>
            <a:br>
              <a:rPr lang="en-US" altLang="en-US" sz="3200" b="1" dirty="0">
                <a:effectLst>
                  <a:outerShdw blurRad="38100" dist="38100" dir="2700000" algn="tl">
                    <a:srgbClr val="000000">
                      <a:alpha val="43137"/>
                    </a:srgbClr>
                  </a:outerShdw>
                </a:effectLst>
                <a:ea typeface="ＭＳ Ｐゴシック" panose="020B0600070205080204" pitchFamily="34" charset="-128"/>
              </a:rPr>
            </a:br>
            <a:r>
              <a:rPr lang="en-US" altLang="en-US" sz="3200" b="1" dirty="0">
                <a:effectLst>
                  <a:outerShdw blurRad="38100" dist="38100" dir="2700000" algn="tl">
                    <a:srgbClr val="000000">
                      <a:alpha val="43137"/>
                    </a:srgbClr>
                  </a:outerShdw>
                </a:effectLst>
                <a:ea typeface="ＭＳ Ｐゴシック" panose="020B0600070205080204" pitchFamily="34" charset="-128"/>
              </a:rPr>
              <a:t>Something where they… </a:t>
            </a:r>
            <a:br>
              <a:rPr lang="en-US" altLang="en-US" sz="3200" b="1" dirty="0">
                <a:effectLst>
                  <a:outerShdw blurRad="38100" dist="38100" dir="2700000" algn="tl">
                    <a:srgbClr val="000000">
                      <a:alpha val="43137"/>
                    </a:srgbClr>
                  </a:outerShdw>
                </a:effectLst>
                <a:ea typeface="ＭＳ Ｐゴシック" panose="020B0600070205080204" pitchFamily="34" charset="-128"/>
              </a:rPr>
            </a:br>
            <a:r>
              <a:rPr lang="en-US" altLang="en-US" sz="3200" b="1" dirty="0">
                <a:solidFill>
                  <a:schemeClr val="tx1"/>
                </a:solidFill>
                <a:effectLst>
                  <a:outerShdw blurRad="38100" dist="38100" dir="2700000" algn="tl">
                    <a:srgbClr val="000000">
                      <a:alpha val="43137"/>
                    </a:srgbClr>
                  </a:outerShdw>
                </a:effectLst>
                <a:ea typeface="ＭＳ Ｐゴシック" panose="020B0600070205080204" pitchFamily="34" charset="-128"/>
              </a:rPr>
              <a:t>won’t live to enjoy the benefits</a:t>
            </a:r>
            <a:br>
              <a:rPr lang="en-US" altLang="en-US" sz="3200" b="1"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br>
              <a:rPr lang="en-US" altLang="en-US" sz="3200" b="1"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r>
              <a:rPr lang="en-US" altLang="en-US" sz="3200" b="1" dirty="0">
                <a:solidFill>
                  <a:srgbClr val="0070C0"/>
                </a:solidFill>
                <a:effectLst>
                  <a:outerShdw blurRad="38100" dist="38100" dir="2700000" algn="tl">
                    <a:srgbClr val="000000">
                      <a:alpha val="43137"/>
                    </a:srgbClr>
                  </a:outerShdw>
                </a:effectLst>
                <a:ea typeface="ＭＳ Ｐゴシック" panose="020B0600070205080204" pitchFamily="34" charset="-128"/>
              </a:rPr>
              <a:t>“I’ll be dead”… </a:t>
            </a:r>
            <a:br>
              <a:rPr lang="en-US" altLang="en-US" sz="3200" b="1" dirty="0">
                <a:solidFill>
                  <a:srgbClr val="0070C0"/>
                </a:solidFill>
                <a:effectLst>
                  <a:outerShdw blurRad="38100" dist="38100" dir="2700000" algn="tl">
                    <a:srgbClr val="000000">
                      <a:alpha val="43137"/>
                    </a:srgbClr>
                  </a:outerShdw>
                </a:effectLst>
                <a:ea typeface="ＭＳ Ｐゴシック" panose="020B0600070205080204" pitchFamily="34" charset="-128"/>
              </a:rPr>
            </a:br>
            <a:br>
              <a:rPr lang="en-US" altLang="en-US" sz="3200" b="1" dirty="0">
                <a:solidFill>
                  <a:srgbClr val="0070C0"/>
                </a:solidFill>
                <a:effectLst>
                  <a:outerShdw blurRad="38100" dist="38100" dir="2700000" algn="tl">
                    <a:srgbClr val="000000">
                      <a:alpha val="43137"/>
                    </a:srgbClr>
                  </a:outerShdw>
                </a:effectLst>
                <a:ea typeface="ＭＳ Ｐゴシック" panose="020B0600070205080204" pitchFamily="34" charset="-128"/>
              </a:rPr>
            </a:br>
            <a:r>
              <a:rPr lang="en-US" altLang="en-US" sz="3200" b="1" dirty="0">
                <a:solidFill>
                  <a:srgbClr val="0070C0"/>
                </a:solidFill>
                <a:effectLst>
                  <a:outerShdw blurRad="38100" dist="38100" dir="2700000" algn="tl">
                    <a:srgbClr val="000000">
                      <a:alpha val="43137"/>
                    </a:srgbClr>
                  </a:outerShdw>
                </a:effectLst>
                <a:ea typeface="ＭＳ Ｐゴシック" panose="020B0600070205080204" pitchFamily="34" charset="-128"/>
              </a:rPr>
              <a:t>“The only people who will</a:t>
            </a:r>
            <a:br>
              <a:rPr lang="en-US" altLang="en-US" sz="3200" b="1" dirty="0">
                <a:solidFill>
                  <a:srgbClr val="0070C0"/>
                </a:solidFill>
                <a:effectLst>
                  <a:outerShdw blurRad="38100" dist="38100" dir="2700000" algn="tl">
                    <a:srgbClr val="000000">
                      <a:alpha val="43137"/>
                    </a:srgbClr>
                  </a:outerShdw>
                </a:effectLst>
                <a:ea typeface="ＭＳ Ｐゴシック" panose="020B0600070205080204" pitchFamily="34" charset="-128"/>
              </a:rPr>
            </a:br>
            <a:r>
              <a:rPr lang="en-US" altLang="en-US" sz="3200" b="1" dirty="0">
                <a:solidFill>
                  <a:srgbClr val="0070C0"/>
                </a:solidFill>
                <a:effectLst>
                  <a:outerShdw blurRad="38100" dist="38100" dir="2700000" algn="tl">
                    <a:srgbClr val="000000">
                      <a:alpha val="43137"/>
                    </a:srgbClr>
                  </a:outerShdw>
                </a:effectLst>
                <a:ea typeface="ＭＳ Ｐゴシック" panose="020B0600070205080204" pitchFamily="34" charset="-128"/>
              </a:rPr>
              <a:t>see benefits are my heirs!”</a:t>
            </a:r>
            <a:br>
              <a:rPr lang="en-US" altLang="en-US" sz="3200" b="1" dirty="0">
                <a:solidFill>
                  <a:srgbClr val="0070C0"/>
                </a:solidFill>
                <a:effectLst>
                  <a:outerShdw blurRad="38100" dist="38100" dir="2700000" algn="tl">
                    <a:srgbClr val="000000">
                      <a:alpha val="43137"/>
                    </a:srgbClr>
                  </a:outerShdw>
                </a:effectLst>
                <a:ea typeface="ＭＳ Ｐゴシック" panose="020B0600070205080204" pitchFamily="34" charset="-128"/>
              </a:rPr>
            </a:br>
            <a:br>
              <a:rPr lang="en-US" altLang="en-US" sz="3200" b="1" dirty="0">
                <a:effectLst>
                  <a:outerShdw blurRad="38100" dist="38100" dir="2700000" algn="tl">
                    <a:srgbClr val="000000">
                      <a:alpha val="43137"/>
                    </a:srgbClr>
                  </a:outerShdw>
                </a:effectLst>
                <a:ea typeface="ＭＳ Ｐゴシック" panose="020B0600070205080204" pitchFamily="34" charset="-128"/>
              </a:rPr>
            </a:br>
            <a:br>
              <a:rPr lang="en-US" altLang="en-US" sz="3200" b="1" dirty="0">
                <a:effectLst>
                  <a:outerShdw blurRad="38100" dist="38100" dir="2700000" algn="tl">
                    <a:srgbClr val="000000">
                      <a:alpha val="43137"/>
                    </a:srgbClr>
                  </a:outerShdw>
                </a:effectLst>
                <a:ea typeface="ＭＳ Ｐゴシック" panose="020B0600070205080204" pitchFamily="34" charset="-128"/>
              </a:rPr>
            </a:br>
            <a:br>
              <a:rPr lang="en-US" altLang="en-US" sz="3200" b="1" dirty="0">
                <a:effectLst>
                  <a:outerShdw blurRad="38100" dist="38100" dir="2700000" algn="tl">
                    <a:srgbClr val="000000">
                      <a:alpha val="43137"/>
                    </a:srgbClr>
                  </a:outerShdw>
                </a:effectLst>
                <a:ea typeface="ＭＳ Ｐゴシック" panose="020B0600070205080204" pitchFamily="34" charset="-128"/>
              </a:rPr>
            </a:br>
            <a:br>
              <a:rPr lang="en-US" altLang="en-US" sz="3200" b="1" dirty="0">
                <a:effectLst>
                  <a:outerShdw blurRad="38100" dist="38100" dir="2700000" algn="tl">
                    <a:srgbClr val="000000">
                      <a:alpha val="43137"/>
                    </a:srgbClr>
                  </a:outerShdw>
                </a:effectLst>
                <a:ea typeface="ＭＳ Ｐゴシック" panose="020B0600070205080204" pitchFamily="34" charset="-128"/>
              </a:rPr>
            </a:br>
            <a:endParaRPr lang="en-US" altLang="en-US" sz="3600" b="1" dirty="0">
              <a:effectLst>
                <a:outerShdw blurRad="38100" dist="38100" dir="2700000" algn="tl">
                  <a:srgbClr val="000000">
                    <a:alpha val="43137"/>
                  </a:srgbClr>
                </a:outerShdw>
              </a:effectLst>
              <a:ea typeface="ＭＳ Ｐゴシック" panose="020B0600070205080204" pitchFamily="34" charset="-128"/>
            </a:endParaRPr>
          </a:p>
        </p:txBody>
      </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spTree>
    <p:extLst>
      <p:ext uri="{BB962C8B-B14F-4D97-AF65-F5344CB8AC3E}">
        <p14:creationId xmlns:p14="http://schemas.microsoft.com/office/powerpoint/2010/main" val="3570394623"/>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sp>
        <p:nvSpPr>
          <p:cNvPr id="2" name="TextBox 1">
            <a:extLst>
              <a:ext uri="{FF2B5EF4-FFF2-40B4-BE49-F238E27FC236}">
                <a16:creationId xmlns:a16="http://schemas.microsoft.com/office/drawing/2014/main" id="{A25A4035-B390-20C1-DF9B-B45756AF545A}"/>
              </a:ext>
            </a:extLst>
          </p:cNvPr>
          <p:cNvSpPr txBox="1"/>
          <p:nvPr/>
        </p:nvSpPr>
        <p:spPr>
          <a:xfrm>
            <a:off x="339213" y="1089765"/>
            <a:ext cx="8465574" cy="5693866"/>
          </a:xfrm>
          <a:prstGeom prst="rect">
            <a:avLst/>
          </a:prstGeom>
          <a:noFill/>
        </p:spPr>
        <p:txBody>
          <a:bodyPr wrap="square" rtlCol="0">
            <a:spAutoFit/>
          </a:bodyPr>
          <a:lstStyle/>
          <a:p>
            <a:pPr algn="ctr"/>
            <a:r>
              <a:rPr lang="en-US" altLang="en-US" sz="2800" b="1" dirty="0">
                <a:solidFill>
                  <a:schemeClr val="tx1"/>
                </a:solidFill>
                <a:effectLst>
                  <a:outerShdw blurRad="38100" dist="38100" dir="2700000" algn="tl">
                    <a:srgbClr val="000000">
                      <a:alpha val="43137"/>
                    </a:srgbClr>
                  </a:outerShdw>
                </a:effectLst>
                <a:ea typeface="ＭＳ Ｐゴシック" panose="020B0600070205080204" pitchFamily="34" charset="-128"/>
              </a:rPr>
              <a:t>So, they run out and find the cheapest</a:t>
            </a:r>
            <a:br>
              <a:rPr lang="en-US" altLang="en-US" sz="2800" b="1" dirty="0">
                <a:solidFill>
                  <a:schemeClr val="tx1"/>
                </a:solidFill>
                <a:effectLst>
                  <a:outerShdw blurRad="38100" dist="38100" dir="2700000" algn="tl">
                    <a:srgbClr val="000000">
                      <a:alpha val="43137"/>
                    </a:srgbClr>
                  </a:outerShdw>
                </a:effectLst>
                <a:ea typeface="ＭＳ Ｐゴシック" panose="020B0600070205080204" pitchFamily="34" charset="-128"/>
              </a:rPr>
            </a:br>
            <a:r>
              <a:rPr lang="en-US" altLang="en-US" sz="2800" b="1" dirty="0">
                <a:solidFill>
                  <a:schemeClr val="tx1"/>
                </a:solidFill>
                <a:effectLst>
                  <a:outerShdw blurRad="38100" dist="38100" dir="2700000" algn="tl">
                    <a:srgbClr val="000000">
                      <a:alpha val="43137"/>
                    </a:srgbClr>
                  </a:outerShdw>
                </a:effectLst>
                <a:ea typeface="ＭＳ Ｐゴシック" panose="020B0600070205080204" pitchFamily="34" charset="-128"/>
              </a:rPr>
              <a:t>term policy they can find… </a:t>
            </a:r>
            <a:br>
              <a:rPr lang="en-US" altLang="en-US" sz="2800" b="1" dirty="0">
                <a:solidFill>
                  <a:schemeClr val="tx1"/>
                </a:solidFill>
                <a:effectLst>
                  <a:outerShdw blurRad="38100" dist="38100" dir="2700000" algn="tl">
                    <a:srgbClr val="000000">
                      <a:alpha val="43137"/>
                    </a:srgbClr>
                  </a:outerShdw>
                </a:effectLst>
                <a:ea typeface="ＭＳ Ｐゴシック" panose="020B0600070205080204" pitchFamily="34" charset="-128"/>
              </a:rPr>
            </a:br>
            <a:br>
              <a:rPr lang="en-US" altLang="en-US" sz="2800" b="1" dirty="0">
                <a:solidFill>
                  <a:schemeClr val="tx1"/>
                </a:solidFill>
                <a:effectLst>
                  <a:outerShdw blurRad="38100" dist="38100" dir="2700000" algn="tl">
                    <a:srgbClr val="000000">
                      <a:alpha val="43137"/>
                    </a:srgbClr>
                  </a:outerShdw>
                </a:effectLst>
                <a:ea typeface="ＭＳ Ｐゴシック" panose="020B0600070205080204" pitchFamily="34" charset="-128"/>
              </a:rPr>
            </a:br>
            <a:r>
              <a:rPr lang="en-US" altLang="en-US" sz="28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t>and live their lives missing out on the real benefits </a:t>
            </a:r>
            <a:br>
              <a:rPr lang="en-US" altLang="en-US" sz="28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r>
              <a:rPr lang="en-US" altLang="en-US" sz="28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t>that a tax advantaged life insurance policy offers</a:t>
            </a:r>
          </a:p>
          <a:p>
            <a:pPr algn="ctr"/>
            <a:endParaRPr lang="en-US" sz="28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endParaRPr>
          </a:p>
          <a:p>
            <a:pPr algn="ctr"/>
            <a:r>
              <a:rPr lang="en-US" sz="2800" dirty="0">
                <a:effectLst>
                  <a:outerShdw blurRad="38100" dist="38100" dir="2700000" algn="tl">
                    <a:srgbClr val="000000">
                      <a:alpha val="43137"/>
                    </a:srgbClr>
                  </a:outerShdw>
                </a:effectLst>
                <a:ea typeface="ＭＳ Ｐゴシック" panose="020B0600070205080204" pitchFamily="34" charset="-128"/>
              </a:rPr>
              <a:t>Permanent Life Insurance is tax advantaged by IRS rules and holds seven key benefits that other savings </a:t>
            </a:r>
          </a:p>
          <a:p>
            <a:pPr algn="ctr"/>
            <a:r>
              <a:rPr lang="en-US" sz="2800" dirty="0">
                <a:effectLst>
                  <a:outerShdw blurRad="38100" dist="38100" dir="2700000" algn="tl">
                    <a:srgbClr val="000000">
                      <a:alpha val="43137"/>
                    </a:srgbClr>
                  </a:outerShdw>
                </a:effectLst>
                <a:ea typeface="ＭＳ Ｐゴシック" panose="020B0600070205080204" pitchFamily="34" charset="-128"/>
              </a:rPr>
              <a:t>vehicles do not offer.</a:t>
            </a:r>
          </a:p>
          <a:p>
            <a:pPr algn="ctr"/>
            <a:endParaRPr lang="en-US" sz="2800" dirty="0">
              <a:effectLst>
                <a:outerShdw blurRad="38100" dist="38100" dir="2700000" algn="tl">
                  <a:srgbClr val="000000">
                    <a:alpha val="43137"/>
                  </a:srgbClr>
                </a:outerShdw>
              </a:effectLst>
              <a:ea typeface="ＭＳ Ｐゴシック" panose="020B0600070205080204" pitchFamily="34" charset="-128"/>
            </a:endParaRPr>
          </a:p>
          <a:p>
            <a:pPr algn="ctr"/>
            <a:r>
              <a:rPr lang="en-US" sz="2800" dirty="0">
                <a:effectLst>
                  <a:outerShdw blurRad="38100" dist="38100" dir="2700000" algn="tl">
                    <a:srgbClr val="000000">
                      <a:alpha val="43137"/>
                    </a:srgbClr>
                  </a:outerShdw>
                </a:effectLst>
                <a:ea typeface="ＭＳ Ｐゴシック" panose="020B0600070205080204" pitchFamily="34" charset="-128"/>
              </a:rPr>
              <a:t>However, we first need to discover </a:t>
            </a:r>
          </a:p>
          <a:p>
            <a:pPr algn="ctr"/>
            <a:r>
              <a:rPr lang="en-US" sz="2800" dirty="0">
                <a:effectLst>
                  <a:outerShdw blurRad="38100" dist="38100" dir="2700000" algn="tl">
                    <a:srgbClr val="000000">
                      <a:alpha val="43137"/>
                    </a:srgbClr>
                  </a:outerShdw>
                </a:effectLst>
                <a:ea typeface="ＭＳ Ｐゴシック" panose="020B0600070205080204" pitchFamily="34" charset="-128"/>
              </a:rPr>
              <a:t>the reasons why it was invented.  </a:t>
            </a:r>
          </a:p>
          <a:p>
            <a:pPr algn="ctr"/>
            <a:r>
              <a:rPr lang="en-US" sz="2800" dirty="0">
                <a:effectLst>
                  <a:outerShdw blurRad="38100" dist="38100" dir="2700000" algn="tl">
                    <a:srgbClr val="000000">
                      <a:alpha val="43137"/>
                    </a:srgbClr>
                  </a:outerShdw>
                </a:effectLst>
                <a:ea typeface="ＭＳ Ｐゴシック" panose="020B0600070205080204" pitchFamily="34" charset="-128"/>
              </a:rPr>
              <a:t> </a:t>
            </a:r>
            <a:endParaRPr lang="en-US" sz="2800" dirty="0"/>
          </a:p>
        </p:txBody>
      </p:sp>
    </p:spTree>
    <p:extLst>
      <p:ext uri="{BB962C8B-B14F-4D97-AF65-F5344CB8AC3E}">
        <p14:creationId xmlns:p14="http://schemas.microsoft.com/office/powerpoint/2010/main" val="2720725081"/>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057DDD3C-8E30-4F5A-8EA8-E32A3146DB20}"/>
              </a:ext>
            </a:extLst>
          </p:cNvPr>
          <p:cNvCxnSpPr>
            <a:cxnSpLocks/>
          </p:cNvCxnSpPr>
          <p:nvPr/>
        </p:nvCxnSpPr>
        <p:spPr>
          <a:xfrm>
            <a:off x="2844899" y="903858"/>
            <a:ext cx="0" cy="5096892"/>
          </a:xfrm>
          <a:prstGeom prst="line">
            <a:avLst/>
          </a:prstGeom>
          <a:ln w="76200">
            <a:solidFill>
              <a:schemeClr val="tx1"/>
            </a:solidFill>
          </a:ln>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5AD87D8D-817E-42D1-AB52-342D50822A4E}"/>
              </a:ext>
            </a:extLst>
          </p:cNvPr>
          <p:cNvCxnSpPr>
            <a:cxnSpLocks/>
          </p:cNvCxnSpPr>
          <p:nvPr/>
        </p:nvCxnSpPr>
        <p:spPr>
          <a:xfrm>
            <a:off x="6091915" y="857250"/>
            <a:ext cx="93605" cy="5143500"/>
          </a:xfrm>
          <a:prstGeom prst="line">
            <a:avLst/>
          </a:prstGeom>
          <a:ln w="76200">
            <a:solidFill>
              <a:schemeClr val="tx1"/>
            </a:solidFill>
          </a:ln>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5D8A52DF-978B-4168-8832-9A188B3C340F}"/>
              </a:ext>
            </a:extLst>
          </p:cNvPr>
          <p:cNvCxnSpPr>
            <a:cxnSpLocks/>
          </p:cNvCxnSpPr>
          <p:nvPr/>
        </p:nvCxnSpPr>
        <p:spPr>
          <a:xfrm>
            <a:off x="0" y="2498402"/>
            <a:ext cx="9144000" cy="0"/>
          </a:xfrm>
          <a:prstGeom prst="line">
            <a:avLst/>
          </a:prstGeom>
          <a:ln w="76200">
            <a:solidFill>
              <a:schemeClr val="tx1"/>
            </a:solidFill>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E8557DE2-3461-41E2-AA50-73D253316CCD}"/>
              </a:ext>
            </a:extLst>
          </p:cNvPr>
          <p:cNvSpPr txBox="1"/>
          <p:nvPr/>
        </p:nvSpPr>
        <p:spPr>
          <a:xfrm>
            <a:off x="168311" y="1051860"/>
            <a:ext cx="2545171" cy="923330"/>
          </a:xfrm>
          <a:prstGeom prst="rect">
            <a:avLst/>
          </a:prstGeom>
          <a:noFill/>
        </p:spPr>
        <p:txBody>
          <a:bodyPr wrap="square" rtlCol="0">
            <a:spAutoFit/>
          </a:bodyPr>
          <a:lstStyle/>
          <a:p>
            <a:r>
              <a:rPr lang="en-US" b="1" dirty="0"/>
              <a:t>50K</a:t>
            </a:r>
          </a:p>
          <a:p>
            <a:r>
              <a:rPr lang="en-US" b="1" u="sng" dirty="0"/>
              <a:t>5K</a:t>
            </a:r>
          </a:p>
          <a:p>
            <a:r>
              <a:rPr lang="en-US" b="1" dirty="0"/>
              <a:t>45K</a:t>
            </a:r>
          </a:p>
        </p:txBody>
      </p:sp>
      <p:sp>
        <p:nvSpPr>
          <p:cNvPr id="24" name="Arrow: Right 23">
            <a:extLst>
              <a:ext uri="{FF2B5EF4-FFF2-40B4-BE49-F238E27FC236}">
                <a16:creationId xmlns:a16="http://schemas.microsoft.com/office/drawing/2014/main" id="{9D94B96D-EBEE-4224-A5B9-F5F81CC90E3F}"/>
              </a:ext>
            </a:extLst>
          </p:cNvPr>
          <p:cNvSpPr/>
          <p:nvPr/>
        </p:nvSpPr>
        <p:spPr>
          <a:xfrm>
            <a:off x="768095" y="924786"/>
            <a:ext cx="2076804" cy="121009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t>To seed the account, You can Report 45k if you put $5,000 is in here</a:t>
            </a:r>
          </a:p>
        </p:txBody>
      </p:sp>
      <p:sp>
        <p:nvSpPr>
          <p:cNvPr id="25" name="TextBox 24">
            <a:extLst>
              <a:ext uri="{FF2B5EF4-FFF2-40B4-BE49-F238E27FC236}">
                <a16:creationId xmlns:a16="http://schemas.microsoft.com/office/drawing/2014/main" id="{88F3324C-F919-4A04-B062-EFBCA52B1D94}"/>
              </a:ext>
            </a:extLst>
          </p:cNvPr>
          <p:cNvSpPr txBox="1"/>
          <p:nvPr/>
        </p:nvSpPr>
        <p:spPr>
          <a:xfrm>
            <a:off x="519313" y="2516574"/>
            <a:ext cx="2314877" cy="415498"/>
          </a:xfrm>
          <a:prstGeom prst="rect">
            <a:avLst/>
          </a:prstGeom>
          <a:noFill/>
        </p:spPr>
        <p:txBody>
          <a:bodyPr wrap="square" rtlCol="0">
            <a:spAutoFit/>
          </a:bodyPr>
          <a:lstStyle/>
          <a:p>
            <a:r>
              <a:rPr lang="en-US" sz="2100" b="1" i="1" dirty="0"/>
              <a:t>Age 59 ½ Rule? </a:t>
            </a:r>
          </a:p>
        </p:txBody>
      </p:sp>
      <p:sp>
        <p:nvSpPr>
          <p:cNvPr id="26" name="TextBox 25">
            <a:extLst>
              <a:ext uri="{FF2B5EF4-FFF2-40B4-BE49-F238E27FC236}">
                <a16:creationId xmlns:a16="http://schemas.microsoft.com/office/drawing/2014/main" id="{DDC1489C-1418-4626-9466-835EB4A33596}"/>
              </a:ext>
            </a:extLst>
          </p:cNvPr>
          <p:cNvSpPr txBox="1"/>
          <p:nvPr/>
        </p:nvSpPr>
        <p:spPr>
          <a:xfrm>
            <a:off x="4014598" y="951825"/>
            <a:ext cx="907621" cy="1200329"/>
          </a:xfrm>
          <a:prstGeom prst="rect">
            <a:avLst/>
          </a:prstGeom>
          <a:noFill/>
        </p:spPr>
        <p:txBody>
          <a:bodyPr wrap="none" rtlCol="0">
            <a:spAutoFit/>
          </a:bodyPr>
          <a:lstStyle/>
          <a:p>
            <a:pPr algn="ctr"/>
            <a:r>
              <a:rPr lang="en-US" sz="2400" dirty="0"/>
              <a:t>401-k</a:t>
            </a:r>
          </a:p>
          <a:p>
            <a:pPr algn="ctr"/>
            <a:r>
              <a:rPr lang="en-US" sz="2400" dirty="0"/>
              <a:t>403-b</a:t>
            </a:r>
          </a:p>
          <a:p>
            <a:pPr algn="ctr"/>
            <a:r>
              <a:rPr lang="en-US" sz="2400" dirty="0"/>
              <a:t>IRA</a:t>
            </a:r>
          </a:p>
        </p:txBody>
      </p:sp>
      <p:sp>
        <p:nvSpPr>
          <p:cNvPr id="27" name="TextBox 26">
            <a:extLst>
              <a:ext uri="{FF2B5EF4-FFF2-40B4-BE49-F238E27FC236}">
                <a16:creationId xmlns:a16="http://schemas.microsoft.com/office/drawing/2014/main" id="{0D780711-BA60-4272-8447-105FA329357B}"/>
              </a:ext>
            </a:extLst>
          </p:cNvPr>
          <p:cNvSpPr txBox="1"/>
          <p:nvPr/>
        </p:nvSpPr>
        <p:spPr>
          <a:xfrm>
            <a:off x="6477425" y="1046966"/>
            <a:ext cx="2527714" cy="1061829"/>
          </a:xfrm>
          <a:prstGeom prst="rect">
            <a:avLst/>
          </a:prstGeom>
          <a:noFill/>
        </p:spPr>
        <p:txBody>
          <a:bodyPr wrap="square" rtlCol="0">
            <a:spAutoFit/>
          </a:bodyPr>
          <a:lstStyle/>
          <a:p>
            <a:pPr algn="ctr"/>
            <a:r>
              <a:rPr lang="en-US" sz="2100" dirty="0"/>
              <a:t>1978</a:t>
            </a:r>
          </a:p>
          <a:p>
            <a:pPr algn="ctr"/>
            <a:r>
              <a:rPr lang="en-US" sz="2100" dirty="0"/>
              <a:t>70% </a:t>
            </a:r>
          </a:p>
          <a:p>
            <a:pPr algn="ctr"/>
            <a:r>
              <a:rPr lang="en-US" sz="2100" dirty="0"/>
              <a:t>Rate</a:t>
            </a:r>
          </a:p>
        </p:txBody>
      </p:sp>
      <p:sp>
        <p:nvSpPr>
          <p:cNvPr id="29" name="TextBox 28">
            <a:extLst>
              <a:ext uri="{FF2B5EF4-FFF2-40B4-BE49-F238E27FC236}">
                <a16:creationId xmlns:a16="http://schemas.microsoft.com/office/drawing/2014/main" id="{708518F6-5883-44AD-9E15-B45AB0C7E55A}"/>
              </a:ext>
            </a:extLst>
          </p:cNvPr>
          <p:cNvSpPr txBox="1"/>
          <p:nvPr/>
        </p:nvSpPr>
        <p:spPr>
          <a:xfrm>
            <a:off x="652109" y="3027175"/>
            <a:ext cx="1057845" cy="1338828"/>
          </a:xfrm>
          <a:prstGeom prst="rect">
            <a:avLst/>
          </a:prstGeom>
          <a:noFill/>
        </p:spPr>
        <p:txBody>
          <a:bodyPr wrap="square" rtlCol="0">
            <a:spAutoFit/>
          </a:bodyPr>
          <a:lstStyle/>
          <a:p>
            <a:pPr algn="r"/>
            <a:r>
              <a:rPr lang="en-US" sz="2700" b="1" dirty="0"/>
              <a:t>10%</a:t>
            </a:r>
          </a:p>
          <a:p>
            <a:pPr algn="r"/>
            <a:r>
              <a:rPr lang="en-US" sz="2700" b="1" u="sng" dirty="0"/>
              <a:t>+ 37%</a:t>
            </a:r>
          </a:p>
          <a:p>
            <a:pPr algn="r"/>
            <a:r>
              <a:rPr lang="en-US" sz="2700" b="1" dirty="0"/>
              <a:t>47%</a:t>
            </a:r>
          </a:p>
        </p:txBody>
      </p:sp>
      <p:cxnSp>
        <p:nvCxnSpPr>
          <p:cNvPr id="31" name="Straight Arrow Connector 30">
            <a:extLst>
              <a:ext uri="{FF2B5EF4-FFF2-40B4-BE49-F238E27FC236}">
                <a16:creationId xmlns:a16="http://schemas.microsoft.com/office/drawing/2014/main" id="{99B19E64-397A-46B4-9B2D-BD6080CB9C14}"/>
              </a:ext>
            </a:extLst>
          </p:cNvPr>
          <p:cNvCxnSpPr>
            <a:cxnSpLocks/>
          </p:cNvCxnSpPr>
          <p:nvPr/>
        </p:nvCxnSpPr>
        <p:spPr>
          <a:xfrm>
            <a:off x="3072479" y="2845552"/>
            <a:ext cx="835869" cy="682538"/>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57736FC6-1197-4957-A5A0-70DEF8EE8133}"/>
              </a:ext>
            </a:extLst>
          </p:cNvPr>
          <p:cNvCxnSpPr>
            <a:cxnSpLocks/>
          </p:cNvCxnSpPr>
          <p:nvPr/>
        </p:nvCxnSpPr>
        <p:spPr>
          <a:xfrm flipH="1">
            <a:off x="5127899" y="2854831"/>
            <a:ext cx="807092" cy="673088"/>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3EBC5FBF-E741-4AE1-BA53-F8B0C758DA79}"/>
              </a:ext>
            </a:extLst>
          </p:cNvPr>
          <p:cNvSpPr txBox="1"/>
          <p:nvPr/>
        </p:nvSpPr>
        <p:spPr>
          <a:xfrm>
            <a:off x="3769966" y="3062102"/>
            <a:ext cx="1490350" cy="830997"/>
          </a:xfrm>
          <a:prstGeom prst="rect">
            <a:avLst/>
          </a:prstGeom>
          <a:noFill/>
        </p:spPr>
        <p:txBody>
          <a:bodyPr wrap="square" rtlCol="0">
            <a:spAutoFit/>
          </a:bodyPr>
          <a:lstStyle/>
          <a:p>
            <a:pPr algn="ctr"/>
            <a:r>
              <a:rPr lang="en-US" sz="1350" b="1" dirty="0"/>
              <a:t>Safe withdraw Age</a:t>
            </a:r>
          </a:p>
          <a:p>
            <a:pPr algn="ctr"/>
            <a:r>
              <a:rPr lang="en-US" sz="2100" b="1" dirty="0"/>
              <a:t>59 ½  - 74</a:t>
            </a:r>
          </a:p>
        </p:txBody>
      </p:sp>
      <p:sp>
        <p:nvSpPr>
          <p:cNvPr id="41" name="TextBox 40">
            <a:extLst>
              <a:ext uri="{FF2B5EF4-FFF2-40B4-BE49-F238E27FC236}">
                <a16:creationId xmlns:a16="http://schemas.microsoft.com/office/drawing/2014/main" id="{234CC3A0-726C-4B89-B1C7-20471654A182}"/>
              </a:ext>
            </a:extLst>
          </p:cNvPr>
          <p:cNvSpPr txBox="1"/>
          <p:nvPr/>
        </p:nvSpPr>
        <p:spPr>
          <a:xfrm>
            <a:off x="3008432" y="4020365"/>
            <a:ext cx="3035316" cy="1600438"/>
          </a:xfrm>
          <a:prstGeom prst="rect">
            <a:avLst/>
          </a:prstGeom>
          <a:noFill/>
        </p:spPr>
        <p:txBody>
          <a:bodyPr wrap="square" rtlCol="0">
            <a:spAutoFit/>
          </a:bodyPr>
          <a:lstStyle/>
          <a:p>
            <a:pPr algn="ctr"/>
            <a:r>
              <a:rPr lang="en-US" b="1" dirty="0">
                <a:solidFill>
                  <a:srgbClr val="0070C0"/>
                </a:solidFill>
              </a:rPr>
              <a:t>You’ll Pay Future Taxes</a:t>
            </a:r>
          </a:p>
          <a:p>
            <a:pPr algn="ctr"/>
            <a:r>
              <a:rPr lang="en-US" b="1" dirty="0">
                <a:solidFill>
                  <a:srgbClr val="0070C0"/>
                </a:solidFill>
              </a:rPr>
              <a:t>Not on the Seed</a:t>
            </a:r>
          </a:p>
          <a:p>
            <a:pPr algn="ctr"/>
            <a:r>
              <a:rPr lang="en-US" b="1" dirty="0">
                <a:solidFill>
                  <a:srgbClr val="0070C0"/>
                </a:solidFill>
              </a:rPr>
              <a:t>But on the Harvest</a:t>
            </a:r>
          </a:p>
          <a:p>
            <a:pPr algn="ctr"/>
            <a:r>
              <a:rPr lang="en-US" b="1" dirty="0">
                <a:solidFill>
                  <a:srgbClr val="0070C0"/>
                </a:solidFill>
              </a:rPr>
              <a:t>at Future Tax Rates (?)</a:t>
            </a:r>
          </a:p>
          <a:p>
            <a:pPr algn="ctr"/>
            <a:r>
              <a:rPr lang="en-US" b="1" dirty="0">
                <a:solidFill>
                  <a:srgbClr val="0070C0"/>
                </a:solidFill>
              </a:rPr>
              <a:t> </a:t>
            </a:r>
          </a:p>
          <a:p>
            <a:pPr algn="ctr"/>
            <a:endParaRPr lang="en-US" sz="800" b="1" dirty="0"/>
          </a:p>
        </p:txBody>
      </p:sp>
      <p:sp>
        <p:nvSpPr>
          <p:cNvPr id="45" name="TextBox 44">
            <a:extLst>
              <a:ext uri="{FF2B5EF4-FFF2-40B4-BE49-F238E27FC236}">
                <a16:creationId xmlns:a16="http://schemas.microsoft.com/office/drawing/2014/main" id="{7D09B8A0-CFA2-4715-80F8-B32A3225C864}"/>
              </a:ext>
            </a:extLst>
          </p:cNvPr>
          <p:cNvSpPr txBox="1"/>
          <p:nvPr/>
        </p:nvSpPr>
        <p:spPr>
          <a:xfrm>
            <a:off x="7352911" y="3157375"/>
            <a:ext cx="913107" cy="923330"/>
          </a:xfrm>
          <a:prstGeom prst="rect">
            <a:avLst/>
          </a:prstGeom>
          <a:noFill/>
        </p:spPr>
        <p:txBody>
          <a:bodyPr wrap="square" rtlCol="0">
            <a:spAutoFit/>
          </a:bodyPr>
          <a:lstStyle/>
          <a:p>
            <a:pPr algn="ctr"/>
            <a:r>
              <a:rPr lang="en-US" sz="2700" b="1" dirty="0"/>
              <a:t>25%</a:t>
            </a:r>
          </a:p>
          <a:p>
            <a:r>
              <a:rPr lang="en-US" sz="2700" b="1" u="sng" dirty="0"/>
              <a:t>+ ?   </a:t>
            </a:r>
          </a:p>
        </p:txBody>
      </p:sp>
      <p:sp>
        <p:nvSpPr>
          <p:cNvPr id="47" name="TextBox 46">
            <a:extLst>
              <a:ext uri="{FF2B5EF4-FFF2-40B4-BE49-F238E27FC236}">
                <a16:creationId xmlns:a16="http://schemas.microsoft.com/office/drawing/2014/main" id="{5E9618A1-F9AC-4DDB-B2EE-3E057358676C}"/>
              </a:ext>
            </a:extLst>
          </p:cNvPr>
          <p:cNvSpPr txBox="1"/>
          <p:nvPr/>
        </p:nvSpPr>
        <p:spPr>
          <a:xfrm>
            <a:off x="6241117" y="2600310"/>
            <a:ext cx="2902883" cy="415498"/>
          </a:xfrm>
          <a:prstGeom prst="rect">
            <a:avLst/>
          </a:prstGeom>
          <a:noFill/>
        </p:spPr>
        <p:txBody>
          <a:bodyPr wrap="square" rtlCol="0">
            <a:spAutoFit/>
          </a:bodyPr>
          <a:lstStyle/>
          <a:p>
            <a:pPr algn="ctr"/>
            <a:r>
              <a:rPr lang="en-US" sz="2100" b="1" dirty="0"/>
              <a:t>Age 75 RMD’s Rule?</a:t>
            </a:r>
          </a:p>
        </p:txBody>
      </p:sp>
      <p:sp>
        <p:nvSpPr>
          <p:cNvPr id="52" name="Oval 51">
            <a:extLst>
              <a:ext uri="{FF2B5EF4-FFF2-40B4-BE49-F238E27FC236}">
                <a16:creationId xmlns:a16="http://schemas.microsoft.com/office/drawing/2014/main" id="{1E950226-50E2-47C2-9F1D-4660DEE586C2}"/>
              </a:ext>
            </a:extLst>
          </p:cNvPr>
          <p:cNvSpPr/>
          <p:nvPr/>
        </p:nvSpPr>
        <p:spPr>
          <a:xfrm>
            <a:off x="3444683" y="1016217"/>
            <a:ext cx="1991838" cy="1077453"/>
          </a:xfrm>
          <a:prstGeom prst="ellipse">
            <a:avLst/>
          </a:prstGeom>
          <a:noFill/>
          <a:ln w="571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3" name="Oval 52">
            <a:extLst>
              <a:ext uri="{FF2B5EF4-FFF2-40B4-BE49-F238E27FC236}">
                <a16:creationId xmlns:a16="http://schemas.microsoft.com/office/drawing/2014/main" id="{778115BD-E040-4AE7-AD05-4A4DF03FDC13}"/>
              </a:ext>
            </a:extLst>
          </p:cNvPr>
          <p:cNvSpPr/>
          <p:nvPr/>
        </p:nvSpPr>
        <p:spPr>
          <a:xfrm>
            <a:off x="6491963" y="926179"/>
            <a:ext cx="2451156" cy="1334177"/>
          </a:xfrm>
          <a:prstGeom prst="ellipse">
            <a:avLst/>
          </a:prstGeom>
          <a:noFill/>
          <a:ln w="571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4" name="Oval 53">
            <a:extLst>
              <a:ext uri="{FF2B5EF4-FFF2-40B4-BE49-F238E27FC236}">
                <a16:creationId xmlns:a16="http://schemas.microsoft.com/office/drawing/2014/main" id="{65E247D6-7FA9-4072-9F2B-0E179DA06C33}"/>
              </a:ext>
            </a:extLst>
          </p:cNvPr>
          <p:cNvSpPr/>
          <p:nvPr/>
        </p:nvSpPr>
        <p:spPr>
          <a:xfrm>
            <a:off x="58400" y="1005684"/>
            <a:ext cx="685800" cy="963946"/>
          </a:xfrm>
          <a:prstGeom prst="ellipse">
            <a:avLst/>
          </a:prstGeom>
          <a:noFill/>
          <a:ln w="571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64" name="Straight Arrow Connector 63">
            <a:extLst>
              <a:ext uri="{FF2B5EF4-FFF2-40B4-BE49-F238E27FC236}">
                <a16:creationId xmlns:a16="http://schemas.microsoft.com/office/drawing/2014/main" id="{15F2812C-B1EA-482C-A2A4-D8453D98A7AF}"/>
              </a:ext>
            </a:extLst>
          </p:cNvPr>
          <p:cNvCxnSpPr>
            <a:cxnSpLocks/>
          </p:cNvCxnSpPr>
          <p:nvPr/>
        </p:nvCxnSpPr>
        <p:spPr>
          <a:xfrm>
            <a:off x="154857" y="3309542"/>
            <a:ext cx="74273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F8812162-A827-4BF3-BAB4-493D30CA9FB5}"/>
              </a:ext>
            </a:extLst>
          </p:cNvPr>
          <p:cNvCxnSpPr>
            <a:cxnSpLocks/>
          </p:cNvCxnSpPr>
          <p:nvPr/>
        </p:nvCxnSpPr>
        <p:spPr>
          <a:xfrm>
            <a:off x="104445" y="4107070"/>
            <a:ext cx="663650"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4" name="Oval 73">
            <a:extLst>
              <a:ext uri="{FF2B5EF4-FFF2-40B4-BE49-F238E27FC236}">
                <a16:creationId xmlns:a16="http://schemas.microsoft.com/office/drawing/2014/main" id="{91F596E9-B886-4511-80D5-4BC92DC76413}"/>
              </a:ext>
            </a:extLst>
          </p:cNvPr>
          <p:cNvSpPr/>
          <p:nvPr/>
        </p:nvSpPr>
        <p:spPr>
          <a:xfrm>
            <a:off x="362389" y="2512015"/>
            <a:ext cx="2251277" cy="415835"/>
          </a:xfrm>
          <a:prstGeom prst="ellipse">
            <a:avLst/>
          </a:prstGeom>
          <a:noFill/>
          <a:ln w="571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78" name="Straight Arrow Connector 77">
            <a:extLst>
              <a:ext uri="{FF2B5EF4-FFF2-40B4-BE49-F238E27FC236}">
                <a16:creationId xmlns:a16="http://schemas.microsoft.com/office/drawing/2014/main" id="{172AEC9F-A336-44A7-9A4A-B5215BD8E881}"/>
              </a:ext>
            </a:extLst>
          </p:cNvPr>
          <p:cNvCxnSpPr>
            <a:cxnSpLocks/>
          </p:cNvCxnSpPr>
          <p:nvPr/>
        </p:nvCxnSpPr>
        <p:spPr>
          <a:xfrm flipH="1">
            <a:off x="8236259" y="3404498"/>
            <a:ext cx="686726"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ED8FA81C-6C5C-4565-ABEE-E99521A197D1}"/>
              </a:ext>
            </a:extLst>
          </p:cNvPr>
          <p:cNvCxnSpPr>
            <a:cxnSpLocks/>
          </p:cNvCxnSpPr>
          <p:nvPr/>
        </p:nvCxnSpPr>
        <p:spPr>
          <a:xfrm flipH="1">
            <a:off x="8236259" y="3820256"/>
            <a:ext cx="686726"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0" name="Oval 89">
            <a:extLst>
              <a:ext uri="{FF2B5EF4-FFF2-40B4-BE49-F238E27FC236}">
                <a16:creationId xmlns:a16="http://schemas.microsoft.com/office/drawing/2014/main" id="{971A4575-EE7A-4A0D-8504-30028A1C739B}"/>
              </a:ext>
            </a:extLst>
          </p:cNvPr>
          <p:cNvSpPr/>
          <p:nvPr/>
        </p:nvSpPr>
        <p:spPr>
          <a:xfrm>
            <a:off x="6416753" y="2572610"/>
            <a:ext cx="2588385" cy="474252"/>
          </a:xfrm>
          <a:prstGeom prst="ellipse">
            <a:avLst/>
          </a:prstGeom>
          <a:noFill/>
          <a:ln w="571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93" name="Flowchart: Summing Junction 92">
            <a:extLst>
              <a:ext uri="{FF2B5EF4-FFF2-40B4-BE49-F238E27FC236}">
                <a16:creationId xmlns:a16="http://schemas.microsoft.com/office/drawing/2014/main" id="{F064CFE8-B5DD-409A-B117-BF708260B0F1}"/>
              </a:ext>
            </a:extLst>
          </p:cNvPr>
          <p:cNvSpPr/>
          <p:nvPr/>
        </p:nvSpPr>
        <p:spPr>
          <a:xfrm>
            <a:off x="888912" y="3072416"/>
            <a:ext cx="813500" cy="474252"/>
          </a:xfrm>
          <a:prstGeom prst="flowChartSummingJunction">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94" name="Flowchart: Summing Junction 93">
            <a:extLst>
              <a:ext uri="{FF2B5EF4-FFF2-40B4-BE49-F238E27FC236}">
                <a16:creationId xmlns:a16="http://schemas.microsoft.com/office/drawing/2014/main" id="{C9118785-3C3F-420F-B4A5-1C27A748F455}"/>
              </a:ext>
            </a:extLst>
          </p:cNvPr>
          <p:cNvSpPr/>
          <p:nvPr/>
        </p:nvSpPr>
        <p:spPr>
          <a:xfrm>
            <a:off x="7352911" y="3157375"/>
            <a:ext cx="813500" cy="474252"/>
          </a:xfrm>
          <a:prstGeom prst="flowChartSummingJunction">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3" name="Picture 102">
            <a:extLst>
              <a:ext uri="{FF2B5EF4-FFF2-40B4-BE49-F238E27FC236}">
                <a16:creationId xmlns:a16="http://schemas.microsoft.com/office/drawing/2014/main" id="{B8F04E4D-1D9D-48C1-A441-ACD6E0FCBC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4110" y="5268792"/>
            <a:ext cx="2519125" cy="731958"/>
          </a:xfrm>
          <a:prstGeom prst="rect">
            <a:avLst/>
          </a:prstGeom>
        </p:spPr>
      </p:pic>
      <p:pic>
        <p:nvPicPr>
          <p:cNvPr id="3" name="Picture 2" descr="A farm vehicle in a field&#10;&#10;Description automatically generated with low confidence">
            <a:extLst>
              <a:ext uri="{FF2B5EF4-FFF2-40B4-BE49-F238E27FC236}">
                <a16:creationId xmlns:a16="http://schemas.microsoft.com/office/drawing/2014/main" id="{E01605D3-0964-49E1-B3E0-D39C07CFDD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2444" y="4191218"/>
            <a:ext cx="2662693" cy="1836149"/>
          </a:xfrm>
          <a:prstGeom prst="rect">
            <a:avLst/>
          </a:prstGeom>
        </p:spPr>
      </p:pic>
      <p:sp>
        <p:nvSpPr>
          <p:cNvPr id="2" name="TextBox 1">
            <a:extLst>
              <a:ext uri="{FF2B5EF4-FFF2-40B4-BE49-F238E27FC236}">
                <a16:creationId xmlns:a16="http://schemas.microsoft.com/office/drawing/2014/main" id="{06CB8FAB-F3E6-12D3-D087-8F7B5EEFD7A2}"/>
              </a:ext>
            </a:extLst>
          </p:cNvPr>
          <p:cNvSpPr txBox="1"/>
          <p:nvPr/>
        </p:nvSpPr>
        <p:spPr>
          <a:xfrm>
            <a:off x="0" y="83186"/>
            <a:ext cx="9005137" cy="369332"/>
          </a:xfrm>
          <a:prstGeom prst="rect">
            <a:avLst/>
          </a:prstGeom>
          <a:noFill/>
          <a:ln>
            <a:noFill/>
          </a:ln>
        </p:spPr>
        <p:txBody>
          <a:bodyPr wrap="square" rtlCol="0">
            <a:spAutoFit/>
          </a:bodyPr>
          <a:lstStyle/>
          <a:p>
            <a:pPr algn="ctr"/>
            <a:r>
              <a:rPr lang="en-US" dirty="0">
                <a:effectLst>
                  <a:outerShdw blurRad="38100" dist="38100" dir="2700000" algn="tl">
                    <a:srgbClr val="000000">
                      <a:alpha val="43137"/>
                    </a:srgbClr>
                  </a:outerShdw>
                </a:effectLst>
              </a:rPr>
              <a:t>Understanding the “Why” behind using Permanent Life Insurance as a Savings Vehicle</a:t>
            </a:r>
          </a:p>
        </p:txBody>
      </p:sp>
      <p:sp>
        <p:nvSpPr>
          <p:cNvPr id="4" name="TextBox 3">
            <a:extLst>
              <a:ext uri="{FF2B5EF4-FFF2-40B4-BE49-F238E27FC236}">
                <a16:creationId xmlns:a16="http://schemas.microsoft.com/office/drawing/2014/main" id="{599E0B71-89B3-F43B-06E4-C68AF37C24B6}"/>
              </a:ext>
            </a:extLst>
          </p:cNvPr>
          <p:cNvSpPr txBox="1"/>
          <p:nvPr/>
        </p:nvSpPr>
        <p:spPr>
          <a:xfrm>
            <a:off x="2781797" y="665252"/>
            <a:ext cx="3373222" cy="369332"/>
          </a:xfrm>
          <a:prstGeom prst="rect">
            <a:avLst/>
          </a:prstGeom>
          <a:noFill/>
          <a:ln>
            <a:noFill/>
          </a:ln>
        </p:spPr>
        <p:txBody>
          <a:bodyPr wrap="square" rtlCol="0">
            <a:spAutoFit/>
          </a:bodyPr>
          <a:lstStyle/>
          <a:p>
            <a:pPr algn="ctr"/>
            <a:r>
              <a:rPr lang="en-US" b="1" dirty="0"/>
              <a:t>What are these? </a:t>
            </a:r>
          </a:p>
        </p:txBody>
      </p:sp>
      <p:sp>
        <p:nvSpPr>
          <p:cNvPr id="8" name="TextBox 7">
            <a:extLst>
              <a:ext uri="{FF2B5EF4-FFF2-40B4-BE49-F238E27FC236}">
                <a16:creationId xmlns:a16="http://schemas.microsoft.com/office/drawing/2014/main" id="{3230E308-5913-7685-64F0-3640152F7FC4}"/>
              </a:ext>
            </a:extLst>
          </p:cNvPr>
          <p:cNvSpPr txBox="1"/>
          <p:nvPr/>
        </p:nvSpPr>
        <p:spPr>
          <a:xfrm>
            <a:off x="255348" y="4366003"/>
            <a:ext cx="2193938" cy="1200329"/>
          </a:xfrm>
          <a:prstGeom prst="rect">
            <a:avLst/>
          </a:prstGeom>
          <a:noFill/>
          <a:ln>
            <a:noFill/>
          </a:ln>
        </p:spPr>
        <p:txBody>
          <a:bodyPr wrap="square" rtlCol="0">
            <a:spAutoFit/>
          </a:bodyPr>
          <a:lstStyle/>
          <a:p>
            <a:pPr algn="ctr"/>
            <a:r>
              <a:rPr lang="en-US" b="1" dirty="0"/>
              <a:t>More than 80% are Tapped into before age 59 1/2…because life just happens</a:t>
            </a:r>
          </a:p>
        </p:txBody>
      </p:sp>
      <p:sp>
        <p:nvSpPr>
          <p:cNvPr id="9" name="TextBox 8">
            <a:extLst>
              <a:ext uri="{FF2B5EF4-FFF2-40B4-BE49-F238E27FC236}">
                <a16:creationId xmlns:a16="http://schemas.microsoft.com/office/drawing/2014/main" id="{684759FE-A07E-87E0-F71F-2A3CF8216D41}"/>
              </a:ext>
            </a:extLst>
          </p:cNvPr>
          <p:cNvSpPr txBox="1"/>
          <p:nvPr/>
        </p:nvSpPr>
        <p:spPr>
          <a:xfrm>
            <a:off x="3146512" y="2087859"/>
            <a:ext cx="2925999" cy="369332"/>
          </a:xfrm>
          <a:prstGeom prst="rect">
            <a:avLst/>
          </a:prstGeom>
          <a:noFill/>
          <a:ln>
            <a:noFill/>
          </a:ln>
        </p:spPr>
        <p:txBody>
          <a:bodyPr wrap="square" rtlCol="0">
            <a:spAutoFit/>
          </a:bodyPr>
          <a:lstStyle/>
          <a:p>
            <a:r>
              <a:rPr lang="en-US" b="1" dirty="0"/>
              <a:t>Just a Tax Code Numbers</a:t>
            </a:r>
            <a:endParaRPr lang="en-US" dirty="0"/>
          </a:p>
        </p:txBody>
      </p:sp>
    </p:spTree>
    <p:extLst>
      <p:ext uri="{BB962C8B-B14F-4D97-AF65-F5344CB8AC3E}">
        <p14:creationId xmlns:p14="http://schemas.microsoft.com/office/powerpoint/2010/main" val="2421229240"/>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3"/>
                                        </p:tgtEl>
                                        <p:attrNameLst>
                                          <p:attrName>style.visibility</p:attrName>
                                        </p:attrNameLst>
                                      </p:cBhvr>
                                      <p:to>
                                        <p:strVal val="visible"/>
                                      </p:to>
                                    </p:set>
                                    <p:animEffect transition="in" filter="barn(inVertical)">
                                      <p:cBhvr>
                                        <p:cTn id="13" dur="500"/>
                                        <p:tgtEl>
                                          <p:spTgt spid="53"/>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54"/>
                                        </p:tgtEl>
                                        <p:attrNameLst>
                                          <p:attrName>style.visibility</p:attrName>
                                        </p:attrNameLst>
                                      </p:cBhvr>
                                      <p:to>
                                        <p:strVal val="visible"/>
                                      </p:to>
                                    </p:set>
                                    <p:animEffect transition="in" filter="barn(inVertical)">
                                      <p:cBhvr>
                                        <p:cTn id="18" dur="500"/>
                                        <p:tgtEl>
                                          <p:spTgt spid="54"/>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24"/>
                                        </p:tgtEl>
                                        <p:attrNameLst>
                                          <p:attrName>style.visibility</p:attrName>
                                        </p:attrNameLst>
                                      </p:cBhvr>
                                      <p:to>
                                        <p:strVal val="visible"/>
                                      </p:to>
                                    </p:set>
                                    <p:animEffect transition="in" filter="barn(inVertical)">
                                      <p:cBhvr>
                                        <p:cTn id="21" dur="500"/>
                                        <p:tgtEl>
                                          <p:spTgt spid="24"/>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64"/>
                                        </p:tgtEl>
                                        <p:attrNameLst>
                                          <p:attrName>style.visibility</p:attrName>
                                        </p:attrNameLst>
                                      </p:cBhvr>
                                      <p:to>
                                        <p:strVal val="visible"/>
                                      </p:to>
                                    </p:set>
                                    <p:animEffect transition="in" filter="barn(inVertical)">
                                      <p:cBhvr>
                                        <p:cTn id="26" dur="500"/>
                                        <p:tgtEl>
                                          <p:spTgt spid="64"/>
                                        </p:tgtEl>
                                      </p:cBhvr>
                                    </p:animEffect>
                                  </p:childTnLst>
                                </p:cTn>
                              </p:par>
                              <p:par>
                                <p:cTn id="27" presetID="16" presetClass="entr" presetSubtype="21" fill="hold" nodeType="withEffect">
                                  <p:stCondLst>
                                    <p:cond delay="0"/>
                                  </p:stCondLst>
                                  <p:childTnLst>
                                    <p:set>
                                      <p:cBhvr>
                                        <p:cTn id="28" dur="1" fill="hold">
                                          <p:stCondLst>
                                            <p:cond delay="0"/>
                                          </p:stCondLst>
                                        </p:cTn>
                                        <p:tgtEl>
                                          <p:spTgt spid="69"/>
                                        </p:tgtEl>
                                        <p:attrNameLst>
                                          <p:attrName>style.visibility</p:attrName>
                                        </p:attrNameLst>
                                      </p:cBhvr>
                                      <p:to>
                                        <p:strVal val="visible"/>
                                      </p:to>
                                    </p:set>
                                    <p:animEffect transition="in" filter="barn(inVertical)">
                                      <p:cBhvr>
                                        <p:cTn id="29" dur="500"/>
                                        <p:tgtEl>
                                          <p:spTgt spid="69"/>
                                        </p:tgtEl>
                                      </p:cBhvr>
                                    </p:animEffect>
                                  </p:childTnLst>
                                </p:cTn>
                              </p:par>
                              <p:par>
                                <p:cTn id="30" presetID="16" presetClass="entr" presetSubtype="21" fill="hold" grpId="0" nodeType="withEffect">
                                  <p:stCondLst>
                                    <p:cond delay="0"/>
                                  </p:stCondLst>
                                  <p:childTnLst>
                                    <p:set>
                                      <p:cBhvr>
                                        <p:cTn id="31" dur="1" fill="hold">
                                          <p:stCondLst>
                                            <p:cond delay="0"/>
                                          </p:stCondLst>
                                        </p:cTn>
                                        <p:tgtEl>
                                          <p:spTgt spid="74"/>
                                        </p:tgtEl>
                                        <p:attrNameLst>
                                          <p:attrName>style.visibility</p:attrName>
                                        </p:attrNameLst>
                                      </p:cBhvr>
                                      <p:to>
                                        <p:strVal val="visible"/>
                                      </p:to>
                                    </p:set>
                                    <p:animEffect transition="in" filter="barn(inVertical)">
                                      <p:cBhvr>
                                        <p:cTn id="32" dur="500"/>
                                        <p:tgtEl>
                                          <p:spTgt spid="74"/>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78"/>
                                        </p:tgtEl>
                                        <p:attrNameLst>
                                          <p:attrName>style.visibility</p:attrName>
                                        </p:attrNameLst>
                                      </p:cBhvr>
                                      <p:to>
                                        <p:strVal val="visible"/>
                                      </p:to>
                                    </p:set>
                                    <p:animEffect transition="in" filter="barn(inVertical)">
                                      <p:cBhvr>
                                        <p:cTn id="37" dur="500"/>
                                        <p:tgtEl>
                                          <p:spTgt spid="78"/>
                                        </p:tgtEl>
                                      </p:cBhvr>
                                    </p:animEffect>
                                  </p:childTnLst>
                                </p:cTn>
                              </p:par>
                              <p:par>
                                <p:cTn id="38" presetID="16" presetClass="entr" presetSubtype="21" fill="hold" nodeType="withEffect">
                                  <p:stCondLst>
                                    <p:cond delay="0"/>
                                  </p:stCondLst>
                                  <p:childTnLst>
                                    <p:set>
                                      <p:cBhvr>
                                        <p:cTn id="39" dur="1" fill="hold">
                                          <p:stCondLst>
                                            <p:cond delay="0"/>
                                          </p:stCondLst>
                                        </p:cTn>
                                        <p:tgtEl>
                                          <p:spTgt spid="85"/>
                                        </p:tgtEl>
                                        <p:attrNameLst>
                                          <p:attrName>style.visibility</p:attrName>
                                        </p:attrNameLst>
                                      </p:cBhvr>
                                      <p:to>
                                        <p:strVal val="visible"/>
                                      </p:to>
                                    </p:set>
                                    <p:animEffect transition="in" filter="barn(inVertical)">
                                      <p:cBhvr>
                                        <p:cTn id="40" dur="500"/>
                                        <p:tgtEl>
                                          <p:spTgt spid="85"/>
                                        </p:tgtEl>
                                      </p:cBhvr>
                                    </p:animEffect>
                                  </p:childTnLst>
                                </p:cTn>
                              </p:par>
                              <p:par>
                                <p:cTn id="41" presetID="16" presetClass="entr" presetSubtype="21" fill="hold" grpId="0" nodeType="withEffect">
                                  <p:stCondLst>
                                    <p:cond delay="0"/>
                                  </p:stCondLst>
                                  <p:childTnLst>
                                    <p:set>
                                      <p:cBhvr>
                                        <p:cTn id="42" dur="1" fill="hold">
                                          <p:stCondLst>
                                            <p:cond delay="0"/>
                                          </p:stCondLst>
                                        </p:cTn>
                                        <p:tgtEl>
                                          <p:spTgt spid="90"/>
                                        </p:tgtEl>
                                        <p:attrNameLst>
                                          <p:attrName>style.visibility</p:attrName>
                                        </p:attrNameLst>
                                      </p:cBhvr>
                                      <p:to>
                                        <p:strVal val="visible"/>
                                      </p:to>
                                    </p:set>
                                    <p:animEffect transition="in" filter="barn(inVertical)">
                                      <p:cBhvr>
                                        <p:cTn id="43" dur="500"/>
                                        <p:tgtEl>
                                          <p:spTgt spid="90"/>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8"/>
                                        </p:tgtEl>
                                        <p:attrNameLst>
                                          <p:attrName>style.visibility</p:attrName>
                                        </p:attrNameLst>
                                      </p:cBhvr>
                                      <p:to>
                                        <p:strVal val="visible"/>
                                      </p:to>
                                    </p:set>
                                    <p:anim calcmode="lin" valueType="num">
                                      <p:cBhvr additive="base">
                                        <p:cTn id="48" dur="500" fill="hold"/>
                                        <p:tgtEl>
                                          <p:spTgt spid="8"/>
                                        </p:tgtEl>
                                        <p:attrNameLst>
                                          <p:attrName>ppt_x</p:attrName>
                                        </p:attrNameLst>
                                      </p:cBhvr>
                                      <p:tavLst>
                                        <p:tav tm="0">
                                          <p:val>
                                            <p:strVal val="#ppt_x"/>
                                          </p:val>
                                        </p:tav>
                                        <p:tav tm="100000">
                                          <p:val>
                                            <p:strVal val="#ppt_x"/>
                                          </p:val>
                                        </p:tav>
                                      </p:tavLst>
                                    </p:anim>
                                    <p:anim calcmode="lin" valueType="num">
                                      <p:cBhvr additive="base">
                                        <p:cTn id="4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93"/>
                                        </p:tgtEl>
                                        <p:attrNameLst>
                                          <p:attrName>style.visibility</p:attrName>
                                        </p:attrNameLst>
                                      </p:cBhvr>
                                      <p:to>
                                        <p:strVal val="visible"/>
                                      </p:to>
                                    </p:set>
                                    <p:animEffect transition="in" filter="barn(inVertical)">
                                      <p:cBhvr>
                                        <p:cTn id="54" dur="500"/>
                                        <p:tgtEl>
                                          <p:spTgt spid="93"/>
                                        </p:tgtEl>
                                      </p:cBhvr>
                                    </p:animEffect>
                                  </p:childTnLst>
                                </p:cTn>
                              </p:par>
                              <p:par>
                                <p:cTn id="55" presetID="16" presetClass="entr" presetSubtype="21" fill="hold" grpId="0" nodeType="withEffect">
                                  <p:stCondLst>
                                    <p:cond delay="0"/>
                                  </p:stCondLst>
                                  <p:childTnLst>
                                    <p:set>
                                      <p:cBhvr>
                                        <p:cTn id="56" dur="1" fill="hold">
                                          <p:stCondLst>
                                            <p:cond delay="0"/>
                                          </p:stCondLst>
                                        </p:cTn>
                                        <p:tgtEl>
                                          <p:spTgt spid="94"/>
                                        </p:tgtEl>
                                        <p:attrNameLst>
                                          <p:attrName>style.visibility</p:attrName>
                                        </p:attrNameLst>
                                      </p:cBhvr>
                                      <p:to>
                                        <p:strVal val="visible"/>
                                      </p:to>
                                    </p:set>
                                    <p:animEffect transition="in" filter="barn(inVertical)">
                                      <p:cBhvr>
                                        <p:cTn id="57" dur="500"/>
                                        <p:tgtEl>
                                          <p:spTgt spid="94"/>
                                        </p:tgtEl>
                                      </p:cBhvr>
                                    </p:animEffect>
                                  </p:childTnLst>
                                </p:cTn>
                              </p:par>
                            </p:childTnLst>
                          </p:cTn>
                        </p:par>
                      </p:childTnLst>
                    </p:cTn>
                  </p:par>
                  <p:par>
                    <p:cTn id="58" fill="hold">
                      <p:stCondLst>
                        <p:cond delay="indefinite"/>
                      </p:stCondLst>
                      <p:childTnLst>
                        <p:par>
                          <p:cTn id="59" fill="hold">
                            <p:stCondLst>
                              <p:cond delay="0"/>
                            </p:stCondLst>
                            <p:childTnLst>
                              <p:par>
                                <p:cTn id="60" presetID="16" presetClass="entr" presetSubtype="21" fill="hold" nodeType="clickEffect">
                                  <p:stCondLst>
                                    <p:cond delay="0"/>
                                  </p:stCondLst>
                                  <p:childTnLst>
                                    <p:set>
                                      <p:cBhvr>
                                        <p:cTn id="61" dur="1" fill="hold">
                                          <p:stCondLst>
                                            <p:cond delay="0"/>
                                          </p:stCondLst>
                                        </p:cTn>
                                        <p:tgtEl>
                                          <p:spTgt spid="31"/>
                                        </p:tgtEl>
                                        <p:attrNameLst>
                                          <p:attrName>style.visibility</p:attrName>
                                        </p:attrNameLst>
                                      </p:cBhvr>
                                      <p:to>
                                        <p:strVal val="visible"/>
                                      </p:to>
                                    </p:set>
                                    <p:animEffect transition="in" filter="barn(inVertical)">
                                      <p:cBhvr>
                                        <p:cTn id="62" dur="500"/>
                                        <p:tgtEl>
                                          <p:spTgt spid="31"/>
                                        </p:tgtEl>
                                      </p:cBhvr>
                                    </p:animEffect>
                                  </p:childTnLst>
                                </p:cTn>
                              </p:par>
                              <p:par>
                                <p:cTn id="63" presetID="16" presetClass="entr" presetSubtype="21" fill="hold" nodeType="withEffect">
                                  <p:stCondLst>
                                    <p:cond delay="0"/>
                                  </p:stCondLst>
                                  <p:childTnLst>
                                    <p:set>
                                      <p:cBhvr>
                                        <p:cTn id="64" dur="1" fill="hold">
                                          <p:stCondLst>
                                            <p:cond delay="0"/>
                                          </p:stCondLst>
                                        </p:cTn>
                                        <p:tgtEl>
                                          <p:spTgt spid="34"/>
                                        </p:tgtEl>
                                        <p:attrNameLst>
                                          <p:attrName>style.visibility</p:attrName>
                                        </p:attrNameLst>
                                      </p:cBhvr>
                                      <p:to>
                                        <p:strVal val="visible"/>
                                      </p:to>
                                    </p:set>
                                    <p:animEffect transition="in" filter="barn(inVertical)">
                                      <p:cBhvr>
                                        <p:cTn id="65" dur="500"/>
                                        <p:tgtEl>
                                          <p:spTgt spid="34"/>
                                        </p:tgtEl>
                                      </p:cBhvr>
                                    </p:animEffect>
                                  </p:childTnLst>
                                </p:cTn>
                              </p:par>
                            </p:childTnLst>
                          </p:cTn>
                        </p:par>
                      </p:childTnLst>
                    </p:cTn>
                  </p:par>
                  <p:par>
                    <p:cTn id="66" fill="hold">
                      <p:stCondLst>
                        <p:cond delay="indefinite"/>
                      </p:stCondLst>
                      <p:childTnLst>
                        <p:par>
                          <p:cTn id="67" fill="hold">
                            <p:stCondLst>
                              <p:cond delay="0"/>
                            </p:stCondLst>
                            <p:childTnLst>
                              <p:par>
                                <p:cTn id="68" presetID="22" presetClass="entr" presetSubtype="4" fill="hold" grpId="0" nodeType="clickEffect">
                                  <p:stCondLst>
                                    <p:cond delay="0"/>
                                  </p:stCondLst>
                                  <p:childTnLst>
                                    <p:set>
                                      <p:cBhvr>
                                        <p:cTn id="69" dur="1" fill="hold">
                                          <p:stCondLst>
                                            <p:cond delay="0"/>
                                          </p:stCondLst>
                                        </p:cTn>
                                        <p:tgtEl>
                                          <p:spTgt spid="41"/>
                                        </p:tgtEl>
                                        <p:attrNameLst>
                                          <p:attrName>style.visibility</p:attrName>
                                        </p:attrNameLst>
                                      </p:cBhvr>
                                      <p:to>
                                        <p:strVal val="visible"/>
                                      </p:to>
                                    </p:set>
                                    <p:animEffect transition="in" filter="wipe(down)">
                                      <p:cBhvr>
                                        <p:cTn id="70" dur="500"/>
                                        <p:tgtEl>
                                          <p:spTgt spid="41"/>
                                        </p:tgtEl>
                                      </p:cBhvr>
                                    </p:animEffect>
                                  </p:childTnLst>
                                </p:cTn>
                              </p:par>
                            </p:childTnLst>
                          </p:cTn>
                        </p:par>
                      </p:childTnLst>
                    </p:cTn>
                  </p:par>
                  <p:par>
                    <p:cTn id="71" fill="hold">
                      <p:stCondLst>
                        <p:cond delay="indefinite"/>
                      </p:stCondLst>
                      <p:childTnLst>
                        <p:par>
                          <p:cTn id="72" fill="hold">
                            <p:stCondLst>
                              <p:cond delay="0"/>
                            </p:stCondLst>
                            <p:childTnLst>
                              <p:par>
                                <p:cTn id="73" presetID="16" presetClass="entr" presetSubtype="21" fill="hold" nodeType="clickEffect">
                                  <p:stCondLst>
                                    <p:cond delay="0"/>
                                  </p:stCondLst>
                                  <p:childTnLst>
                                    <p:set>
                                      <p:cBhvr>
                                        <p:cTn id="74" dur="1" fill="hold">
                                          <p:stCondLst>
                                            <p:cond delay="0"/>
                                          </p:stCondLst>
                                        </p:cTn>
                                        <p:tgtEl>
                                          <p:spTgt spid="103"/>
                                        </p:tgtEl>
                                        <p:attrNameLst>
                                          <p:attrName>style.visibility</p:attrName>
                                        </p:attrNameLst>
                                      </p:cBhvr>
                                      <p:to>
                                        <p:strVal val="visible"/>
                                      </p:to>
                                    </p:set>
                                    <p:animEffect transition="in" filter="barn(inVertical)">
                                      <p:cBhvr>
                                        <p:cTn id="75" dur="500"/>
                                        <p:tgtEl>
                                          <p:spTgt spid="103"/>
                                        </p:tgtEl>
                                      </p:cBhvr>
                                    </p:animEffect>
                                  </p:childTnLst>
                                </p:cTn>
                              </p:par>
                            </p:childTnLst>
                          </p:cTn>
                        </p:par>
                      </p:childTnLst>
                    </p:cTn>
                  </p:par>
                  <p:par>
                    <p:cTn id="76" fill="hold">
                      <p:stCondLst>
                        <p:cond delay="indefinite"/>
                      </p:stCondLst>
                      <p:childTnLst>
                        <p:par>
                          <p:cTn id="77" fill="hold">
                            <p:stCondLst>
                              <p:cond delay="0"/>
                            </p:stCondLst>
                            <p:childTnLst>
                              <p:par>
                                <p:cTn id="78" presetID="16" presetClass="entr" presetSubtype="21" fill="hold" nodeType="clickEffect">
                                  <p:stCondLst>
                                    <p:cond delay="0"/>
                                  </p:stCondLst>
                                  <p:childTnLst>
                                    <p:set>
                                      <p:cBhvr>
                                        <p:cTn id="79" dur="1" fill="hold">
                                          <p:stCondLst>
                                            <p:cond delay="0"/>
                                          </p:stCondLst>
                                        </p:cTn>
                                        <p:tgtEl>
                                          <p:spTgt spid="3"/>
                                        </p:tgtEl>
                                        <p:attrNameLst>
                                          <p:attrName>style.visibility</p:attrName>
                                        </p:attrNameLst>
                                      </p:cBhvr>
                                      <p:to>
                                        <p:strVal val="visible"/>
                                      </p:to>
                                    </p:set>
                                    <p:animEffect transition="in" filter="barn(inVertical)">
                                      <p:cBhvr>
                                        <p:cTn id="8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41" grpId="0"/>
      <p:bldP spid="53" grpId="0" animBg="1"/>
      <p:bldP spid="54" grpId="0" animBg="1"/>
      <p:bldP spid="74" grpId="0" animBg="1"/>
      <p:bldP spid="90" grpId="0" animBg="1"/>
      <p:bldP spid="93" grpId="0" animBg="1"/>
      <p:bldP spid="94" grpId="0" animBg="1"/>
      <p:bldP spid="8"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CB690B-8AF9-E714-070F-B03838DBDF5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C440BD1-5070-47EF-A1D4-C3FC2F2973C2}"/>
              </a:ext>
            </a:extLst>
          </p:cNvPr>
          <p:cNvSpPr txBox="1"/>
          <p:nvPr/>
        </p:nvSpPr>
        <p:spPr>
          <a:xfrm>
            <a:off x="0" y="6334780"/>
            <a:ext cx="9144000" cy="523220"/>
          </a:xfrm>
          <a:prstGeom prst="rect">
            <a:avLst/>
          </a:prstGeom>
          <a:solidFill>
            <a:schemeClr val="bg2">
              <a:lumMod val="50000"/>
            </a:schemeClr>
          </a:solidFill>
        </p:spPr>
        <p:txBody>
          <a:bodyPr wrap="square" rtlCol="0">
            <a:spAutoFit/>
          </a:bodyPr>
          <a:lstStyle/>
          <a:p>
            <a:pPr lvl="2" algn="ctr"/>
            <a:endParaRPr lang="en-US" sz="2800" i="1" dirty="0">
              <a:solidFill>
                <a:schemeClr val="bg1"/>
              </a:solidFill>
            </a:endParaRPr>
          </a:p>
        </p:txBody>
      </p:sp>
      <p:cxnSp>
        <p:nvCxnSpPr>
          <p:cNvPr id="4" name="Straight Connector 3">
            <a:extLst>
              <a:ext uri="{FF2B5EF4-FFF2-40B4-BE49-F238E27FC236}">
                <a16:creationId xmlns:a16="http://schemas.microsoft.com/office/drawing/2014/main" id="{9D36B6C9-BC58-AAAE-9B9D-8BA8772A30F6}"/>
              </a:ext>
            </a:extLst>
          </p:cNvPr>
          <p:cNvCxnSpPr>
            <a:cxnSpLocks/>
          </p:cNvCxnSpPr>
          <p:nvPr/>
        </p:nvCxnSpPr>
        <p:spPr>
          <a:xfrm flipV="1">
            <a:off x="0" y="6319655"/>
            <a:ext cx="9144000" cy="15126"/>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National Debt">
            <a:hlinkClick r:id="" action="ppaction://media"/>
            <a:extLst>
              <a:ext uri="{FF2B5EF4-FFF2-40B4-BE49-F238E27FC236}">
                <a16:creationId xmlns:a16="http://schemas.microsoft.com/office/drawing/2014/main" id="{0579F43E-032C-2581-1F6C-410E2757CF4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1077038335"/>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143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5DE503-3916-3479-4C1A-4A9729A290FD}"/>
              </a:ext>
            </a:extLst>
          </p:cNvPr>
          <p:cNvSpPr txBox="1"/>
          <p:nvPr/>
        </p:nvSpPr>
        <p:spPr>
          <a:xfrm>
            <a:off x="0" y="6334780"/>
            <a:ext cx="9144000" cy="523220"/>
          </a:xfrm>
          <a:prstGeom prst="rect">
            <a:avLst/>
          </a:prstGeom>
          <a:solidFill>
            <a:schemeClr val="bg2">
              <a:lumMod val="50000"/>
            </a:schemeClr>
          </a:solidFill>
        </p:spPr>
        <p:txBody>
          <a:bodyPr wrap="square" rtlCol="0">
            <a:spAutoFit/>
          </a:bodyPr>
          <a:lstStyle/>
          <a:p>
            <a:pPr lvl="2" algn="ctr"/>
            <a:endParaRPr lang="en-US" sz="2800" i="1" dirty="0">
              <a:solidFill>
                <a:schemeClr val="bg1"/>
              </a:solidFill>
            </a:endParaRPr>
          </a:p>
        </p:txBody>
      </p:sp>
      <p:cxnSp>
        <p:nvCxnSpPr>
          <p:cNvPr id="4" name="Straight Connector 3">
            <a:extLst>
              <a:ext uri="{FF2B5EF4-FFF2-40B4-BE49-F238E27FC236}">
                <a16:creationId xmlns:a16="http://schemas.microsoft.com/office/drawing/2014/main" id="{E6C7C6AA-EDCE-0DD8-4CFF-1C710A4DF106}"/>
              </a:ext>
            </a:extLst>
          </p:cNvPr>
          <p:cNvCxnSpPr>
            <a:cxnSpLocks/>
          </p:cNvCxnSpPr>
          <p:nvPr/>
        </p:nvCxnSpPr>
        <p:spPr>
          <a:xfrm flipV="1">
            <a:off x="0" y="6319655"/>
            <a:ext cx="9144000" cy="15126"/>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Debt Clock Running Video 4-29-26">
            <a:hlinkClick r:id="" action="ppaction://media"/>
            <a:extLst>
              <a:ext uri="{FF2B5EF4-FFF2-40B4-BE49-F238E27FC236}">
                <a16:creationId xmlns:a16="http://schemas.microsoft.com/office/drawing/2014/main" id="{A91C38F5-551C-562A-9947-91918BD61E8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647360"/>
            <a:ext cx="9144000" cy="5672295"/>
          </a:xfrm>
          <a:prstGeom prst="rect">
            <a:avLst/>
          </a:prstGeom>
        </p:spPr>
      </p:pic>
      <p:sp>
        <p:nvSpPr>
          <p:cNvPr id="7" name="TextBox 6">
            <a:extLst>
              <a:ext uri="{FF2B5EF4-FFF2-40B4-BE49-F238E27FC236}">
                <a16:creationId xmlns:a16="http://schemas.microsoft.com/office/drawing/2014/main" id="{8FC2A142-783D-9BD5-8C18-CFEE1CFFD524}"/>
              </a:ext>
            </a:extLst>
          </p:cNvPr>
          <p:cNvSpPr txBox="1"/>
          <p:nvPr/>
        </p:nvSpPr>
        <p:spPr>
          <a:xfrm>
            <a:off x="-90436" y="199744"/>
            <a:ext cx="9234435" cy="1384995"/>
          </a:xfrm>
          <a:prstGeom prst="rect">
            <a:avLst/>
          </a:prstGeom>
          <a:noFill/>
        </p:spPr>
        <p:txBody>
          <a:bodyPr wrap="square" rtlCol="0">
            <a:spAutoFit/>
          </a:bodyPr>
          <a:lstStyle/>
          <a:p>
            <a:pPr algn="ctr"/>
            <a:endParaRPr lang="en-US" sz="2800" b="1" dirty="0"/>
          </a:p>
          <a:p>
            <a:pPr algn="ctr"/>
            <a:r>
              <a:rPr lang="en-US" sz="2800" b="1" dirty="0"/>
              <a:t>US DebtClock.org - Are Future Taxes Going Up or Down?</a:t>
            </a:r>
          </a:p>
          <a:p>
            <a:pPr algn="ctr"/>
            <a:endParaRPr lang="en-US" sz="2800" b="1" dirty="0"/>
          </a:p>
        </p:txBody>
      </p:sp>
    </p:spTree>
    <p:extLst>
      <p:ext uri="{BB962C8B-B14F-4D97-AF65-F5344CB8AC3E}">
        <p14:creationId xmlns:p14="http://schemas.microsoft.com/office/powerpoint/2010/main" val="1855105675"/>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9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6" name="Rectangle 4">
            <a:extLst>
              <a:ext uri="{FF2B5EF4-FFF2-40B4-BE49-F238E27FC236}">
                <a16:creationId xmlns:a16="http://schemas.microsoft.com/office/drawing/2014/main" id="{EE6650EB-6131-486A-AB77-CFFC632FCAA5}"/>
              </a:ext>
            </a:extLst>
          </p:cNvPr>
          <p:cNvSpPr>
            <a:spLocks noGrp="1" noChangeArrowheads="1"/>
          </p:cNvSpPr>
          <p:nvPr>
            <p:ph type="title"/>
          </p:nvPr>
        </p:nvSpPr>
        <p:spPr bwMode="auto">
          <a:xfrm>
            <a:off x="24204" y="65008"/>
            <a:ext cx="9144000" cy="159041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fontScale="90000"/>
          </a:bodyPr>
          <a:lstStyle/>
          <a:p>
            <a:pPr algn="ctr" eaLnBrk="1" hangingPunct="1"/>
            <a:r>
              <a:rPr lang="en-US" altLang="en-US" sz="3200" b="1" dirty="0">
                <a:ea typeface="ＭＳ Ｐゴシック" panose="020B0600070205080204" pitchFamily="34" charset="-128"/>
              </a:rPr>
              <a:t>After understanding this, people ask….</a:t>
            </a:r>
            <a:br>
              <a:rPr lang="en-US" altLang="en-US" sz="3200" b="1" dirty="0">
                <a:ea typeface="ＭＳ Ｐゴシック" panose="020B0600070205080204" pitchFamily="34" charset="-128"/>
              </a:rPr>
            </a:br>
            <a:r>
              <a:rPr lang="en-US" altLang="en-US" sz="3200" b="1" dirty="0">
                <a:ea typeface="ＭＳ Ｐゴシック" panose="020B0600070205080204" pitchFamily="34" charset="-128"/>
              </a:rPr>
              <a:t>”How do I avoid taxation?”</a:t>
            </a:r>
            <a:br>
              <a:rPr lang="en-US" altLang="en-US" sz="3200" dirty="0">
                <a:ea typeface="ＭＳ Ｐゴシック" panose="020B0600070205080204" pitchFamily="34" charset="-128"/>
              </a:rPr>
            </a:br>
            <a:r>
              <a:rPr lang="en-US" altLang="en-US" sz="2700" i="1"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t>There are only 3 Places that I am aware of</a:t>
            </a:r>
            <a:br>
              <a:rPr lang="en-US" altLang="en-US" sz="2700" i="1"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r>
              <a:rPr lang="en-US" altLang="en-US" sz="2700" i="1"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t>….where you can put your money in</a:t>
            </a:r>
            <a:br>
              <a:rPr lang="en-US" altLang="en-US" sz="2700" i="1"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r>
              <a:rPr lang="en-US" altLang="en-US" sz="2700" i="1"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t>and get it out Tax-Free…if done properly! </a:t>
            </a:r>
          </a:p>
        </p:txBody>
      </p:sp>
      <p:sp>
        <p:nvSpPr>
          <p:cNvPr id="141321" name="Text Box 9">
            <a:extLst>
              <a:ext uri="{FF2B5EF4-FFF2-40B4-BE49-F238E27FC236}">
                <a16:creationId xmlns:a16="http://schemas.microsoft.com/office/drawing/2014/main" id="{497ED9DA-F33D-4216-BB9A-EDC951E94FE8}"/>
              </a:ext>
            </a:extLst>
          </p:cNvPr>
          <p:cNvSpPr txBox="1">
            <a:spLocks noChangeArrowheads="1"/>
          </p:cNvSpPr>
          <p:nvPr/>
        </p:nvSpPr>
        <p:spPr bwMode="auto">
          <a:xfrm>
            <a:off x="5274528" y="3472626"/>
            <a:ext cx="2072945" cy="630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28600" indent="-228600">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marL="0" indent="0" eaLnBrk="1" hangingPunct="1">
              <a:spcBef>
                <a:spcPct val="50000"/>
              </a:spcBef>
              <a:buClr>
                <a:schemeClr val="tx2"/>
              </a:buClr>
            </a:pPr>
            <a:endParaRPr lang="en-US" altLang="en-US" sz="800" u="none" dirty="0">
              <a:solidFill>
                <a:schemeClr val="tx1"/>
              </a:solidFill>
              <a:latin typeface="Trebuchet MS" panose="020B0603020202020204" pitchFamily="34" charset="0"/>
            </a:endParaRPr>
          </a:p>
          <a:p>
            <a:pPr marL="0" indent="0" eaLnBrk="1" hangingPunct="1">
              <a:spcBef>
                <a:spcPct val="50000"/>
              </a:spcBef>
              <a:buClr>
                <a:schemeClr val="tx2"/>
              </a:buClr>
            </a:pPr>
            <a:r>
              <a:rPr lang="en-US" altLang="en-US" sz="1800" u="none" dirty="0">
                <a:solidFill>
                  <a:schemeClr val="tx1"/>
                </a:solidFill>
                <a:latin typeface="Trebuchet MS" panose="020B0603020202020204" pitchFamily="34" charset="0"/>
              </a:rPr>
              <a:t>If done properly. </a:t>
            </a:r>
            <a:endParaRPr lang="en-US" altLang="en-US" sz="2800" u="none" dirty="0">
              <a:solidFill>
                <a:schemeClr val="tx1"/>
              </a:solidFill>
            </a:endParaRPr>
          </a:p>
        </p:txBody>
      </p:sp>
      <p:sp>
        <p:nvSpPr>
          <p:cNvPr id="141325" name="Text Box 13">
            <a:extLst>
              <a:ext uri="{FF2B5EF4-FFF2-40B4-BE49-F238E27FC236}">
                <a16:creationId xmlns:a16="http://schemas.microsoft.com/office/drawing/2014/main" id="{4C7A87EF-AA74-43C3-BB60-DD3F590EA751}"/>
              </a:ext>
            </a:extLst>
          </p:cNvPr>
          <p:cNvSpPr txBox="1">
            <a:spLocks noChangeArrowheads="1"/>
          </p:cNvSpPr>
          <p:nvPr/>
        </p:nvSpPr>
        <p:spPr bwMode="auto">
          <a:xfrm>
            <a:off x="48410" y="5074250"/>
            <a:ext cx="9095592"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US" altLang="en-US" sz="1200" u="none" dirty="0">
                <a:solidFill>
                  <a:srgbClr val="333333"/>
                </a:solidFill>
                <a:latin typeface="Trebuchet MS" panose="020B0603020202020204" pitchFamily="34" charset="0"/>
              </a:rPr>
              <a:t>*Policy loans and withdrawals reduce the policy’s cash value and death benefit and may result in a taxable event.  Withdrawals up to the basis paid into the contract and loans thereafter will not create an immediate taxable event, but substantial tax ramifications could result upon contract lapse or surrender.  Surrender charges may reduce the policy's cash value in early years.</a:t>
            </a:r>
          </a:p>
          <a:p>
            <a:pPr eaLnBrk="1" hangingPunct="1">
              <a:spcBef>
                <a:spcPct val="50000"/>
              </a:spcBef>
            </a:pPr>
            <a:r>
              <a:rPr lang="en-US" altLang="en-US" sz="1200" u="none" dirty="0">
                <a:solidFill>
                  <a:srgbClr val="333333"/>
                </a:solidFill>
                <a:latin typeface="Trebuchet MS" panose="020B0603020202020204" pitchFamily="34" charset="0"/>
              </a:rPr>
              <a:t>Overfunding a permanent life insurance policy creates the risk that the policy will become what is known as a Modified Endowment Contract (MEC.)  </a:t>
            </a:r>
            <a:r>
              <a:rPr lang="en-US" altLang="en-US" sz="1200" u="none" dirty="0">
                <a:solidFill>
                  <a:srgbClr val="333333"/>
                </a:solidFill>
                <a:latin typeface="Trebuchet MS" panose="020B0603020202020204" pitchFamily="34" charset="0"/>
                <a:cs typeface="Times New Roman" panose="02020603050405020304" pitchFamily="18" charset="0"/>
              </a:rPr>
              <a:t>For MECs, contract loans and withdrawals are considered taxable income.    </a:t>
            </a:r>
          </a:p>
        </p:txBody>
      </p:sp>
      <p:sp>
        <p:nvSpPr>
          <p:cNvPr id="10" name="TextBox 9">
            <a:extLst>
              <a:ext uri="{FF2B5EF4-FFF2-40B4-BE49-F238E27FC236}">
                <a16:creationId xmlns:a16="http://schemas.microsoft.com/office/drawing/2014/main" id="{D641C0D8-2AA6-4F05-8A5B-B29350C88745}"/>
              </a:ext>
            </a:extLst>
          </p:cNvPr>
          <p:cNvSpPr txBox="1"/>
          <p:nvPr/>
        </p:nvSpPr>
        <p:spPr>
          <a:xfrm>
            <a:off x="0" y="6334780"/>
            <a:ext cx="9144000" cy="523220"/>
          </a:xfrm>
          <a:prstGeom prst="rect">
            <a:avLst/>
          </a:prstGeom>
          <a:solidFill>
            <a:schemeClr val="bg2">
              <a:lumMod val="50000"/>
            </a:schemeClr>
          </a:solidFill>
        </p:spPr>
        <p:txBody>
          <a:bodyPr wrap="square" rtlCol="0">
            <a:spAutoFit/>
          </a:bodyPr>
          <a:lstStyle/>
          <a:p>
            <a:pPr lvl="2" algn="ctr"/>
            <a:endParaRPr lang="en-US" sz="2800" i="1" dirty="0">
              <a:solidFill>
                <a:schemeClr val="bg1"/>
              </a:solidFill>
            </a:endParaRPr>
          </a:p>
        </p:txBody>
      </p:sp>
      <p:cxnSp>
        <p:nvCxnSpPr>
          <p:cNvPr id="11" name="Straight Connector 10">
            <a:extLst>
              <a:ext uri="{FF2B5EF4-FFF2-40B4-BE49-F238E27FC236}">
                <a16:creationId xmlns:a16="http://schemas.microsoft.com/office/drawing/2014/main" id="{5FFB2D90-86BA-4C0F-97B8-4FF0647FCA7D}"/>
              </a:ext>
            </a:extLst>
          </p:cNvPr>
          <p:cNvCxnSpPr>
            <a:cxnSpLocks/>
          </p:cNvCxnSpPr>
          <p:nvPr/>
        </p:nvCxnSpPr>
        <p:spPr>
          <a:xfrm flipV="1">
            <a:off x="0" y="6319655"/>
            <a:ext cx="9144000" cy="15126"/>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4" name="Multiplication Sign 3">
            <a:extLst>
              <a:ext uri="{FF2B5EF4-FFF2-40B4-BE49-F238E27FC236}">
                <a16:creationId xmlns:a16="http://schemas.microsoft.com/office/drawing/2014/main" id="{32F905C3-F587-429E-AA16-867B379CCF2D}"/>
              </a:ext>
            </a:extLst>
          </p:cNvPr>
          <p:cNvSpPr/>
          <p:nvPr/>
        </p:nvSpPr>
        <p:spPr>
          <a:xfrm>
            <a:off x="367989" y="1742945"/>
            <a:ext cx="3267309" cy="914400"/>
          </a:xfrm>
          <a:prstGeom prst="mathMultiply">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Multiplication Sign 11">
            <a:extLst>
              <a:ext uri="{FF2B5EF4-FFF2-40B4-BE49-F238E27FC236}">
                <a16:creationId xmlns:a16="http://schemas.microsoft.com/office/drawing/2014/main" id="{FFA3DC09-B5E4-4317-8374-74629B4C7297}"/>
              </a:ext>
            </a:extLst>
          </p:cNvPr>
          <p:cNvSpPr/>
          <p:nvPr/>
        </p:nvSpPr>
        <p:spPr>
          <a:xfrm>
            <a:off x="200723" y="2632254"/>
            <a:ext cx="2798956" cy="914400"/>
          </a:xfrm>
          <a:prstGeom prst="mathMultiply">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981C2366-1CB7-499E-95F8-38C029D9E92A}"/>
              </a:ext>
            </a:extLst>
          </p:cNvPr>
          <p:cNvSpPr/>
          <p:nvPr/>
        </p:nvSpPr>
        <p:spPr>
          <a:xfrm>
            <a:off x="828339" y="1938016"/>
            <a:ext cx="2474259" cy="461665"/>
          </a:xfrm>
          <a:prstGeom prst="rect">
            <a:avLst/>
          </a:prstGeom>
        </p:spPr>
        <p:txBody>
          <a:bodyPr wrap="square">
            <a:spAutoFit/>
          </a:bodyPr>
          <a:lstStyle/>
          <a:p>
            <a:r>
              <a:rPr lang="en-US" altLang="en-US" sz="2400" dirty="0">
                <a:latin typeface="Trebuchet MS" panose="020B0603020202020204" pitchFamily="34" charset="0"/>
              </a:rPr>
              <a:t>Municipal Bonds </a:t>
            </a:r>
            <a:endParaRPr lang="en-US" sz="2400" dirty="0"/>
          </a:p>
        </p:txBody>
      </p:sp>
      <p:sp>
        <p:nvSpPr>
          <p:cNvPr id="5" name="TextBox 4">
            <a:extLst>
              <a:ext uri="{FF2B5EF4-FFF2-40B4-BE49-F238E27FC236}">
                <a16:creationId xmlns:a16="http://schemas.microsoft.com/office/drawing/2014/main" id="{25C59CCF-1C13-4F4A-94A3-36775B5CB3A4}"/>
              </a:ext>
            </a:extLst>
          </p:cNvPr>
          <p:cNvSpPr txBox="1"/>
          <p:nvPr/>
        </p:nvSpPr>
        <p:spPr>
          <a:xfrm>
            <a:off x="828339" y="2849768"/>
            <a:ext cx="2474258" cy="461665"/>
          </a:xfrm>
          <a:prstGeom prst="rect">
            <a:avLst/>
          </a:prstGeom>
          <a:noFill/>
        </p:spPr>
        <p:txBody>
          <a:bodyPr wrap="square" rtlCol="0">
            <a:spAutoFit/>
          </a:bodyPr>
          <a:lstStyle/>
          <a:p>
            <a:r>
              <a:rPr lang="en-US" altLang="en-US" sz="2400" dirty="0">
                <a:latin typeface="Trebuchet MS" panose="020B0603020202020204" pitchFamily="34" charset="0"/>
              </a:rPr>
              <a:t>Roth IRA’s </a:t>
            </a:r>
            <a:endParaRPr lang="en-US" sz="2400" dirty="0"/>
          </a:p>
        </p:txBody>
      </p:sp>
      <p:sp>
        <p:nvSpPr>
          <p:cNvPr id="6" name="TextBox 5">
            <a:extLst>
              <a:ext uri="{FF2B5EF4-FFF2-40B4-BE49-F238E27FC236}">
                <a16:creationId xmlns:a16="http://schemas.microsoft.com/office/drawing/2014/main" id="{35D7B0DA-3D97-4A54-A31E-E38CAC2ABB58}"/>
              </a:ext>
            </a:extLst>
          </p:cNvPr>
          <p:cNvSpPr txBox="1"/>
          <p:nvPr/>
        </p:nvSpPr>
        <p:spPr>
          <a:xfrm>
            <a:off x="828339" y="3673548"/>
            <a:ext cx="5013066" cy="461665"/>
          </a:xfrm>
          <a:prstGeom prst="rect">
            <a:avLst/>
          </a:prstGeom>
          <a:noFill/>
        </p:spPr>
        <p:txBody>
          <a:bodyPr wrap="square" rtlCol="0">
            <a:spAutoFit/>
          </a:bodyPr>
          <a:lstStyle/>
          <a:p>
            <a:r>
              <a:rPr lang="en-US" altLang="en-US" sz="2400">
                <a:latin typeface="Trebuchet MS" panose="020B0603020202020204" pitchFamily="34" charset="0"/>
              </a:rPr>
              <a:t>Certain Types of Life Insurance*</a:t>
            </a:r>
            <a:endParaRPr lang="en-US" sz="2400" dirty="0"/>
          </a:p>
        </p:txBody>
      </p:sp>
      <p:sp>
        <p:nvSpPr>
          <p:cNvPr id="7" name="TextBox 6">
            <a:extLst>
              <a:ext uri="{FF2B5EF4-FFF2-40B4-BE49-F238E27FC236}">
                <a16:creationId xmlns:a16="http://schemas.microsoft.com/office/drawing/2014/main" id="{D7EF0EA0-A556-47CC-AEB2-AF6F823F9AFB}"/>
              </a:ext>
            </a:extLst>
          </p:cNvPr>
          <p:cNvSpPr txBox="1"/>
          <p:nvPr/>
        </p:nvSpPr>
        <p:spPr>
          <a:xfrm>
            <a:off x="3237658" y="1961286"/>
            <a:ext cx="5954751" cy="584775"/>
          </a:xfrm>
          <a:prstGeom prst="rect">
            <a:avLst/>
          </a:prstGeom>
          <a:noFill/>
        </p:spPr>
        <p:txBody>
          <a:bodyPr wrap="square" rtlCol="0">
            <a:spAutoFit/>
          </a:bodyPr>
          <a:lstStyle/>
          <a:p>
            <a:pPr>
              <a:spcBef>
                <a:spcPct val="50000"/>
              </a:spcBef>
              <a:buClr>
                <a:schemeClr val="tx2"/>
              </a:buClr>
            </a:pPr>
            <a:r>
              <a:rPr lang="en-US" altLang="en-US" sz="1600" dirty="0">
                <a:latin typeface="Trebuchet MS" panose="020B0603020202020204" pitchFamily="34" charset="0"/>
              </a:rPr>
              <a:t>Historically Poor Returns, No Asset Diversification and often tied to Risky Municipalities, often with junk bond ratings.</a:t>
            </a:r>
          </a:p>
        </p:txBody>
      </p:sp>
      <p:sp>
        <p:nvSpPr>
          <p:cNvPr id="8" name="TextBox 7">
            <a:extLst>
              <a:ext uri="{FF2B5EF4-FFF2-40B4-BE49-F238E27FC236}">
                <a16:creationId xmlns:a16="http://schemas.microsoft.com/office/drawing/2014/main" id="{52420468-CF2A-49E1-AC30-A372CD3030AB}"/>
              </a:ext>
            </a:extLst>
          </p:cNvPr>
          <p:cNvSpPr txBox="1"/>
          <p:nvPr/>
        </p:nvSpPr>
        <p:spPr>
          <a:xfrm>
            <a:off x="2430114" y="2793917"/>
            <a:ext cx="6762295" cy="584775"/>
          </a:xfrm>
          <a:prstGeom prst="rect">
            <a:avLst/>
          </a:prstGeom>
          <a:noFill/>
        </p:spPr>
        <p:txBody>
          <a:bodyPr wrap="square" rtlCol="0">
            <a:spAutoFit/>
          </a:bodyPr>
          <a:lstStyle/>
          <a:p>
            <a:r>
              <a:rPr lang="en-US" altLang="en-US" sz="1600" dirty="0">
                <a:latin typeface="Trebuchet MS" panose="020B0603020202020204" pitchFamily="34" charset="0"/>
              </a:rPr>
              <a:t>Max Contribution $8,600 per yr. incl $1,100 if 50 or older. If Single can’t contribute if your income is over $168,000 or married $252,000 per yr.</a:t>
            </a:r>
            <a:endParaRPr lang="en-US" sz="1600" dirty="0"/>
          </a:p>
        </p:txBody>
      </p:sp>
      <p:sp>
        <p:nvSpPr>
          <p:cNvPr id="9" name="Oval 8">
            <a:extLst>
              <a:ext uri="{FF2B5EF4-FFF2-40B4-BE49-F238E27FC236}">
                <a16:creationId xmlns:a16="http://schemas.microsoft.com/office/drawing/2014/main" id="{58411E29-EAB4-44D0-B77F-7D45931CF46E}"/>
              </a:ext>
            </a:extLst>
          </p:cNvPr>
          <p:cNvSpPr/>
          <p:nvPr/>
        </p:nvSpPr>
        <p:spPr>
          <a:xfrm>
            <a:off x="710004" y="3453637"/>
            <a:ext cx="6612671" cy="91440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69925DEA-CC77-4598-858F-F5E6321DAC80}"/>
              </a:ext>
            </a:extLst>
          </p:cNvPr>
          <p:cNvSpPr txBox="1"/>
          <p:nvPr/>
        </p:nvSpPr>
        <p:spPr>
          <a:xfrm>
            <a:off x="48408" y="4368037"/>
            <a:ext cx="9095592" cy="400110"/>
          </a:xfrm>
          <a:prstGeom prst="rect">
            <a:avLst/>
          </a:prstGeom>
          <a:noFill/>
        </p:spPr>
        <p:txBody>
          <a:bodyPr wrap="square" rtlCol="0">
            <a:spAutoFit/>
          </a:bodyPr>
          <a:lstStyle/>
          <a:p>
            <a:pPr algn="ctr"/>
            <a:r>
              <a:rPr lang="en-US" sz="2000" dirty="0">
                <a:effectLst>
                  <a:outerShdw blurRad="38100" dist="38100" dir="2700000" algn="tl">
                    <a:srgbClr val="000000">
                      <a:alpha val="43137"/>
                    </a:srgbClr>
                  </a:outerShdw>
                </a:effectLst>
                <a:latin typeface="Trebuchet MS" panose="020B0603020202020204" pitchFamily="34" charset="0"/>
              </a:rPr>
              <a:t>Fortunately, this is a really good option</a:t>
            </a:r>
          </a:p>
        </p:txBody>
      </p:sp>
    </p:spTree>
    <p:extLst>
      <p:ext uri="{BB962C8B-B14F-4D97-AF65-F5344CB8AC3E}">
        <p14:creationId xmlns:p14="http://schemas.microsoft.com/office/powerpoint/2010/main" val="4210174889"/>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41321"/>
                                        </p:tgtEl>
                                        <p:attrNameLst>
                                          <p:attrName>style.visibility</p:attrName>
                                        </p:attrNameLst>
                                      </p:cBhvr>
                                      <p:to>
                                        <p:strVal val="visible"/>
                                      </p:to>
                                    </p:set>
                                    <p:anim calcmode="lin" valueType="num">
                                      <p:cBhvr additive="base">
                                        <p:cTn id="23" dur="500" fill="hold"/>
                                        <p:tgtEl>
                                          <p:spTgt spid="141321"/>
                                        </p:tgtEl>
                                        <p:attrNameLst>
                                          <p:attrName>ppt_x</p:attrName>
                                        </p:attrNameLst>
                                      </p:cBhvr>
                                      <p:tavLst>
                                        <p:tav tm="0">
                                          <p:val>
                                            <p:strVal val="#ppt_x"/>
                                          </p:val>
                                        </p:tav>
                                        <p:tav tm="100000">
                                          <p:val>
                                            <p:strVal val="#ppt_x"/>
                                          </p:val>
                                        </p:tav>
                                      </p:tavLst>
                                    </p:anim>
                                    <p:anim calcmode="lin" valueType="num">
                                      <p:cBhvr additive="base">
                                        <p:cTn id="24" dur="500" fill="hold"/>
                                        <p:tgtEl>
                                          <p:spTgt spid="141321"/>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additive="base">
                                        <p:cTn id="47" dur="500" fill="hold"/>
                                        <p:tgtEl>
                                          <p:spTgt spid="8"/>
                                        </p:tgtEl>
                                        <p:attrNameLst>
                                          <p:attrName>ppt_x</p:attrName>
                                        </p:attrNameLst>
                                      </p:cBhvr>
                                      <p:tavLst>
                                        <p:tav tm="0">
                                          <p:val>
                                            <p:strVal val="#ppt_x"/>
                                          </p:val>
                                        </p:tav>
                                        <p:tav tm="100000">
                                          <p:val>
                                            <p:strVal val="#ppt_x"/>
                                          </p:val>
                                        </p:tav>
                                      </p:tavLst>
                                    </p:anim>
                                    <p:anim calcmode="lin" valueType="num">
                                      <p:cBhvr additive="base">
                                        <p:cTn id="4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9"/>
                                        </p:tgtEl>
                                        <p:attrNameLst>
                                          <p:attrName>style.visibility</p:attrName>
                                        </p:attrNameLst>
                                      </p:cBhvr>
                                      <p:to>
                                        <p:strVal val="visible"/>
                                      </p:to>
                                    </p:set>
                                    <p:anim calcmode="lin" valueType="num">
                                      <p:cBhvr additive="base">
                                        <p:cTn id="53" dur="500" fill="hold"/>
                                        <p:tgtEl>
                                          <p:spTgt spid="9"/>
                                        </p:tgtEl>
                                        <p:attrNameLst>
                                          <p:attrName>ppt_x</p:attrName>
                                        </p:attrNameLst>
                                      </p:cBhvr>
                                      <p:tavLst>
                                        <p:tav tm="0">
                                          <p:val>
                                            <p:strVal val="#ppt_x"/>
                                          </p:val>
                                        </p:tav>
                                        <p:tav tm="100000">
                                          <p:val>
                                            <p:strVal val="#ppt_x"/>
                                          </p:val>
                                        </p:tav>
                                      </p:tavLst>
                                    </p:anim>
                                    <p:anim calcmode="lin" valueType="num">
                                      <p:cBhvr additive="base">
                                        <p:cTn id="5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anim calcmode="lin" valueType="num">
                                      <p:cBhvr additive="base">
                                        <p:cTn id="59" dur="500" fill="hold"/>
                                        <p:tgtEl>
                                          <p:spTgt spid="13"/>
                                        </p:tgtEl>
                                        <p:attrNameLst>
                                          <p:attrName>ppt_x</p:attrName>
                                        </p:attrNameLst>
                                      </p:cBhvr>
                                      <p:tavLst>
                                        <p:tav tm="0">
                                          <p:val>
                                            <p:strVal val="#ppt_x"/>
                                          </p:val>
                                        </p:tav>
                                        <p:tav tm="100000">
                                          <p:val>
                                            <p:strVal val="#ppt_x"/>
                                          </p:val>
                                        </p:tav>
                                      </p:tavLst>
                                    </p:anim>
                                    <p:anim calcmode="lin" valueType="num">
                                      <p:cBhvr additive="base">
                                        <p:cTn id="6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1321" grpId="0"/>
      <p:bldP spid="4" grpId="0" animBg="1"/>
      <p:bldP spid="12" grpId="0" animBg="1"/>
      <p:bldP spid="3" grpId="0"/>
      <p:bldP spid="5" grpId="0"/>
      <p:bldP spid="6" grpId="0"/>
      <p:bldP spid="7" grpId="0"/>
      <p:bldP spid="8" grpId="0"/>
      <p:bldP spid="9" grpId="0" animBg="1"/>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9581630B-3137-44EB-B700-00B0A63CEA79}"/>
              </a:ext>
            </a:extLst>
          </p:cNvPr>
          <p:cNvCxnSpPr>
            <a:cxnSpLocks/>
          </p:cNvCxnSpPr>
          <p:nvPr/>
        </p:nvCxnSpPr>
        <p:spPr>
          <a:xfrm>
            <a:off x="481913" y="1051870"/>
            <a:ext cx="0" cy="1510613"/>
          </a:xfrm>
          <a:prstGeom prst="line">
            <a:avLst/>
          </a:prstGeom>
          <a:ln w="57150"/>
        </p:spPr>
        <p:style>
          <a:lnRef idx="1">
            <a:schemeClr val="dk1"/>
          </a:lnRef>
          <a:fillRef idx="0">
            <a:schemeClr val="dk1"/>
          </a:fillRef>
          <a:effectRef idx="0">
            <a:schemeClr val="dk1"/>
          </a:effectRef>
          <a:fontRef idx="minor">
            <a:schemeClr val="tx1"/>
          </a:fontRef>
        </p:style>
      </p:cxnSp>
      <p:cxnSp>
        <p:nvCxnSpPr>
          <p:cNvPr id="16" name="Straight Connector 15">
            <a:extLst>
              <a:ext uri="{FF2B5EF4-FFF2-40B4-BE49-F238E27FC236}">
                <a16:creationId xmlns:a16="http://schemas.microsoft.com/office/drawing/2014/main" id="{5A96126A-3C47-44AE-B2BD-36B73AB2E9EA}"/>
              </a:ext>
            </a:extLst>
          </p:cNvPr>
          <p:cNvCxnSpPr>
            <a:cxnSpLocks/>
          </p:cNvCxnSpPr>
          <p:nvPr/>
        </p:nvCxnSpPr>
        <p:spPr>
          <a:xfrm>
            <a:off x="481914" y="2562482"/>
            <a:ext cx="1927654"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AECEB5E-1D7B-4E12-90CD-D8565D6ED1D8}"/>
              </a:ext>
            </a:extLst>
          </p:cNvPr>
          <p:cNvCxnSpPr>
            <a:cxnSpLocks/>
          </p:cNvCxnSpPr>
          <p:nvPr/>
        </p:nvCxnSpPr>
        <p:spPr>
          <a:xfrm>
            <a:off x="3107724" y="1051870"/>
            <a:ext cx="0" cy="1510613"/>
          </a:xfrm>
          <a:prstGeom prst="line">
            <a:avLst/>
          </a:prstGeom>
          <a:ln w="57150"/>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ACB519D2-B0AA-43B0-BE56-D93847B156B4}"/>
              </a:ext>
            </a:extLst>
          </p:cNvPr>
          <p:cNvCxnSpPr>
            <a:cxnSpLocks/>
          </p:cNvCxnSpPr>
          <p:nvPr/>
        </p:nvCxnSpPr>
        <p:spPr>
          <a:xfrm>
            <a:off x="3107724" y="2581017"/>
            <a:ext cx="1927654"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1CDB0EC-E6FF-4122-A03C-A7D9AD42A958}"/>
              </a:ext>
            </a:extLst>
          </p:cNvPr>
          <p:cNvCxnSpPr>
            <a:cxnSpLocks/>
          </p:cNvCxnSpPr>
          <p:nvPr/>
        </p:nvCxnSpPr>
        <p:spPr>
          <a:xfrm>
            <a:off x="5807675" y="1070404"/>
            <a:ext cx="0" cy="1510613"/>
          </a:xfrm>
          <a:prstGeom prst="line">
            <a:avLst/>
          </a:prstGeom>
          <a:ln w="57150"/>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0B25EC6C-2C9A-4243-A7D0-AA83F9D31165}"/>
              </a:ext>
            </a:extLst>
          </p:cNvPr>
          <p:cNvCxnSpPr>
            <a:cxnSpLocks/>
          </p:cNvCxnSpPr>
          <p:nvPr/>
        </p:nvCxnSpPr>
        <p:spPr>
          <a:xfrm>
            <a:off x="5807676" y="2562482"/>
            <a:ext cx="1927654"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AB8961-4D74-4955-AA31-2EC0F0CD429B}"/>
              </a:ext>
            </a:extLst>
          </p:cNvPr>
          <p:cNvCxnSpPr>
            <a:cxnSpLocks/>
          </p:cNvCxnSpPr>
          <p:nvPr/>
        </p:nvCxnSpPr>
        <p:spPr>
          <a:xfrm>
            <a:off x="8090586" y="1209417"/>
            <a:ext cx="898955"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29637765-75BF-4B39-BABE-7C5C8EFD0C30}"/>
              </a:ext>
            </a:extLst>
          </p:cNvPr>
          <p:cNvSpPr txBox="1"/>
          <p:nvPr/>
        </p:nvSpPr>
        <p:spPr>
          <a:xfrm>
            <a:off x="8170994" y="808250"/>
            <a:ext cx="898948" cy="415498"/>
          </a:xfrm>
          <a:prstGeom prst="rect">
            <a:avLst/>
          </a:prstGeom>
          <a:noFill/>
        </p:spPr>
        <p:txBody>
          <a:bodyPr wrap="square" rtlCol="0">
            <a:spAutoFit/>
          </a:bodyPr>
          <a:lstStyle/>
          <a:p>
            <a:pPr algn="ctr"/>
            <a:r>
              <a:rPr lang="en-US" sz="2100" dirty="0"/>
              <a:t>12%</a:t>
            </a:r>
          </a:p>
        </p:txBody>
      </p:sp>
      <p:cxnSp>
        <p:nvCxnSpPr>
          <p:cNvPr id="28" name="Straight Connector 27">
            <a:extLst>
              <a:ext uri="{FF2B5EF4-FFF2-40B4-BE49-F238E27FC236}">
                <a16:creationId xmlns:a16="http://schemas.microsoft.com/office/drawing/2014/main" id="{3C0D8764-A5F7-4BD5-8798-482957AEE642}"/>
              </a:ext>
            </a:extLst>
          </p:cNvPr>
          <p:cNvCxnSpPr>
            <a:cxnSpLocks/>
          </p:cNvCxnSpPr>
          <p:nvPr/>
        </p:nvCxnSpPr>
        <p:spPr>
          <a:xfrm>
            <a:off x="8090586" y="2562482"/>
            <a:ext cx="898955"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386820D8-AEB5-4857-B626-D41D633351FD}"/>
              </a:ext>
            </a:extLst>
          </p:cNvPr>
          <p:cNvSpPr txBox="1"/>
          <p:nvPr/>
        </p:nvSpPr>
        <p:spPr>
          <a:xfrm>
            <a:off x="8240497" y="2602549"/>
            <a:ext cx="829445" cy="415498"/>
          </a:xfrm>
          <a:prstGeom prst="rect">
            <a:avLst/>
          </a:prstGeom>
          <a:noFill/>
        </p:spPr>
        <p:txBody>
          <a:bodyPr wrap="square" rtlCol="0">
            <a:spAutoFit/>
          </a:bodyPr>
          <a:lstStyle/>
          <a:p>
            <a:pPr algn="ctr"/>
            <a:r>
              <a:rPr lang="en-US" sz="2100" dirty="0"/>
              <a:t>0%</a:t>
            </a:r>
          </a:p>
        </p:txBody>
      </p:sp>
      <p:cxnSp>
        <p:nvCxnSpPr>
          <p:cNvPr id="31" name="Straight Connector 30">
            <a:extLst>
              <a:ext uri="{FF2B5EF4-FFF2-40B4-BE49-F238E27FC236}">
                <a16:creationId xmlns:a16="http://schemas.microsoft.com/office/drawing/2014/main" id="{F202E568-64FA-4F51-BDA4-55BE732688FB}"/>
              </a:ext>
            </a:extLst>
          </p:cNvPr>
          <p:cNvCxnSpPr>
            <a:cxnSpLocks/>
          </p:cNvCxnSpPr>
          <p:nvPr/>
        </p:nvCxnSpPr>
        <p:spPr>
          <a:xfrm flipH="1">
            <a:off x="8394701" y="1248076"/>
            <a:ext cx="511433" cy="45884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0E9B47F5-447E-4EEB-A4EF-FF7B9F476F4E}"/>
              </a:ext>
            </a:extLst>
          </p:cNvPr>
          <p:cNvCxnSpPr>
            <a:cxnSpLocks/>
            <a:endCxn id="38" idx="4"/>
          </p:cNvCxnSpPr>
          <p:nvPr/>
        </p:nvCxnSpPr>
        <p:spPr>
          <a:xfrm flipH="1" flipV="1">
            <a:off x="8119023" y="2072751"/>
            <a:ext cx="875532" cy="46540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8" name="Oval 37">
            <a:extLst>
              <a:ext uri="{FF2B5EF4-FFF2-40B4-BE49-F238E27FC236}">
                <a16:creationId xmlns:a16="http://schemas.microsoft.com/office/drawing/2014/main" id="{155CF99C-A7C8-409C-963D-3FC6624DF3DD}"/>
              </a:ext>
            </a:extLst>
          </p:cNvPr>
          <p:cNvSpPr/>
          <p:nvPr/>
        </p:nvSpPr>
        <p:spPr>
          <a:xfrm>
            <a:off x="7575958" y="1351208"/>
            <a:ext cx="1086129" cy="721543"/>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bg1"/>
                </a:solidFill>
              </a:rPr>
              <a:t>6% to 8% Sweet Spot -TF</a:t>
            </a:r>
          </a:p>
        </p:txBody>
      </p:sp>
      <p:cxnSp>
        <p:nvCxnSpPr>
          <p:cNvPr id="40" name="Straight Connector 39">
            <a:extLst>
              <a:ext uri="{FF2B5EF4-FFF2-40B4-BE49-F238E27FC236}">
                <a16:creationId xmlns:a16="http://schemas.microsoft.com/office/drawing/2014/main" id="{A2907DE7-9DFF-4C56-8CC5-C5B822AF3F3B}"/>
              </a:ext>
            </a:extLst>
          </p:cNvPr>
          <p:cNvCxnSpPr>
            <a:cxnSpLocks/>
          </p:cNvCxnSpPr>
          <p:nvPr/>
        </p:nvCxnSpPr>
        <p:spPr>
          <a:xfrm flipV="1">
            <a:off x="481913" y="1601833"/>
            <a:ext cx="1538417" cy="66408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22D500B6-99F3-4C88-96DB-6CD4E2495523}"/>
              </a:ext>
            </a:extLst>
          </p:cNvPr>
          <p:cNvSpPr txBox="1"/>
          <p:nvPr/>
        </p:nvSpPr>
        <p:spPr>
          <a:xfrm>
            <a:off x="1182326" y="475601"/>
            <a:ext cx="715260" cy="461665"/>
          </a:xfrm>
          <a:prstGeom prst="rect">
            <a:avLst/>
          </a:prstGeom>
          <a:noFill/>
        </p:spPr>
        <p:txBody>
          <a:bodyPr wrap="none" rtlCol="0">
            <a:spAutoFit/>
          </a:bodyPr>
          <a:lstStyle/>
          <a:p>
            <a:r>
              <a:rPr lang="en-US" sz="2400" b="1" dirty="0">
                <a:solidFill>
                  <a:srgbClr val="FF0000"/>
                </a:solidFill>
                <a:effectLst>
                  <a:outerShdw blurRad="38100" dist="38100" dir="2700000" algn="tl">
                    <a:srgbClr val="000000">
                      <a:alpha val="43137"/>
                    </a:srgbClr>
                  </a:outerShdw>
                </a:effectLst>
              </a:rPr>
              <a:t>80%</a:t>
            </a:r>
          </a:p>
        </p:txBody>
      </p:sp>
      <p:sp>
        <p:nvSpPr>
          <p:cNvPr id="46" name="TextBox 45">
            <a:extLst>
              <a:ext uri="{FF2B5EF4-FFF2-40B4-BE49-F238E27FC236}">
                <a16:creationId xmlns:a16="http://schemas.microsoft.com/office/drawing/2014/main" id="{F3D69AD3-7932-43AA-A5A5-F3DB8FC1A876}"/>
              </a:ext>
            </a:extLst>
          </p:cNvPr>
          <p:cNvSpPr txBox="1"/>
          <p:nvPr/>
        </p:nvSpPr>
        <p:spPr>
          <a:xfrm>
            <a:off x="3766752" y="476929"/>
            <a:ext cx="715260" cy="461665"/>
          </a:xfrm>
          <a:prstGeom prst="rect">
            <a:avLst/>
          </a:prstGeom>
          <a:noFill/>
        </p:spPr>
        <p:txBody>
          <a:bodyPr wrap="square" rtlCol="0">
            <a:spAutoFit/>
          </a:bodyPr>
          <a:lstStyle/>
          <a:p>
            <a:r>
              <a:rPr lang="en-US" sz="2400" b="1" dirty="0">
                <a:solidFill>
                  <a:srgbClr val="FF0000"/>
                </a:solidFill>
                <a:effectLst>
                  <a:outerShdw blurRad="38100" dist="38100" dir="2700000" algn="tl">
                    <a:srgbClr val="000000">
                      <a:alpha val="43137"/>
                    </a:srgbClr>
                  </a:outerShdw>
                </a:effectLst>
              </a:rPr>
              <a:t>15%</a:t>
            </a:r>
          </a:p>
        </p:txBody>
      </p:sp>
      <p:sp>
        <p:nvSpPr>
          <p:cNvPr id="47" name="TextBox 46">
            <a:extLst>
              <a:ext uri="{FF2B5EF4-FFF2-40B4-BE49-F238E27FC236}">
                <a16:creationId xmlns:a16="http://schemas.microsoft.com/office/drawing/2014/main" id="{4384D3B1-CE45-4388-B070-08A454D6FCEA}"/>
              </a:ext>
            </a:extLst>
          </p:cNvPr>
          <p:cNvSpPr txBox="1"/>
          <p:nvPr/>
        </p:nvSpPr>
        <p:spPr>
          <a:xfrm>
            <a:off x="5147359" y="461242"/>
            <a:ext cx="3447697" cy="461665"/>
          </a:xfrm>
          <a:prstGeom prst="rect">
            <a:avLst/>
          </a:prstGeom>
          <a:noFill/>
        </p:spPr>
        <p:txBody>
          <a:bodyPr wrap="square" rtlCol="0">
            <a:spAutoFit/>
          </a:bodyPr>
          <a:lstStyle/>
          <a:p>
            <a:pPr algn="ctr"/>
            <a:r>
              <a:rPr lang="en-US" sz="2400" b="1" dirty="0">
                <a:solidFill>
                  <a:srgbClr val="FF0000"/>
                </a:solidFill>
                <a:effectLst>
                  <a:outerShdw blurRad="38100" dist="38100" dir="2700000" algn="tl">
                    <a:srgbClr val="000000">
                      <a:alpha val="43137"/>
                    </a:srgbClr>
                  </a:outerShdw>
                </a:effectLst>
              </a:rPr>
              <a:t>5% Indexing</a:t>
            </a:r>
          </a:p>
        </p:txBody>
      </p:sp>
      <p:sp>
        <p:nvSpPr>
          <p:cNvPr id="48" name="TextBox 47">
            <a:extLst>
              <a:ext uri="{FF2B5EF4-FFF2-40B4-BE49-F238E27FC236}">
                <a16:creationId xmlns:a16="http://schemas.microsoft.com/office/drawing/2014/main" id="{40B43584-3B0B-4612-898A-E2D8485E6E6A}"/>
              </a:ext>
            </a:extLst>
          </p:cNvPr>
          <p:cNvSpPr txBox="1"/>
          <p:nvPr/>
        </p:nvSpPr>
        <p:spPr>
          <a:xfrm>
            <a:off x="898045" y="1948502"/>
            <a:ext cx="1827034" cy="646331"/>
          </a:xfrm>
          <a:prstGeom prst="rect">
            <a:avLst/>
          </a:prstGeom>
          <a:noFill/>
        </p:spPr>
        <p:txBody>
          <a:bodyPr wrap="square" rtlCol="0">
            <a:spAutoFit/>
          </a:bodyPr>
          <a:lstStyle/>
          <a:p>
            <a:pPr algn="ctr"/>
            <a:r>
              <a:rPr lang="en-US" dirty="0"/>
              <a:t>Earn 1% - 4% or </a:t>
            </a:r>
          </a:p>
          <a:p>
            <a:pPr algn="ctr"/>
            <a:r>
              <a:rPr lang="en-US" dirty="0"/>
              <a:t>Less, lose safely</a:t>
            </a:r>
          </a:p>
        </p:txBody>
      </p:sp>
      <p:sp>
        <p:nvSpPr>
          <p:cNvPr id="49" name="TextBox 48">
            <a:extLst>
              <a:ext uri="{FF2B5EF4-FFF2-40B4-BE49-F238E27FC236}">
                <a16:creationId xmlns:a16="http://schemas.microsoft.com/office/drawing/2014/main" id="{C0CC68D8-8DB6-405D-81A8-8386FC8E3430}"/>
              </a:ext>
            </a:extLst>
          </p:cNvPr>
          <p:cNvSpPr txBox="1"/>
          <p:nvPr/>
        </p:nvSpPr>
        <p:spPr>
          <a:xfrm>
            <a:off x="654907" y="1051618"/>
            <a:ext cx="1581029" cy="646331"/>
          </a:xfrm>
          <a:prstGeom prst="rect">
            <a:avLst/>
          </a:prstGeom>
          <a:noFill/>
        </p:spPr>
        <p:txBody>
          <a:bodyPr wrap="square" rtlCol="0">
            <a:spAutoFit/>
          </a:bodyPr>
          <a:lstStyle/>
          <a:p>
            <a:pPr algn="ctr"/>
            <a:r>
              <a:rPr lang="en-US" dirty="0"/>
              <a:t>Inflation</a:t>
            </a:r>
          </a:p>
          <a:p>
            <a:pPr algn="ctr"/>
            <a:r>
              <a:rPr lang="en-US" dirty="0"/>
              <a:t>6.2%</a:t>
            </a:r>
          </a:p>
        </p:txBody>
      </p:sp>
      <p:sp>
        <p:nvSpPr>
          <p:cNvPr id="50" name="TextBox 49">
            <a:extLst>
              <a:ext uri="{FF2B5EF4-FFF2-40B4-BE49-F238E27FC236}">
                <a16:creationId xmlns:a16="http://schemas.microsoft.com/office/drawing/2014/main" id="{C286911B-9713-4449-8D89-4433D17E7484}"/>
              </a:ext>
            </a:extLst>
          </p:cNvPr>
          <p:cNvSpPr txBox="1"/>
          <p:nvPr/>
        </p:nvSpPr>
        <p:spPr>
          <a:xfrm>
            <a:off x="795787" y="2596430"/>
            <a:ext cx="1611339" cy="253916"/>
          </a:xfrm>
          <a:prstGeom prst="rect">
            <a:avLst/>
          </a:prstGeom>
          <a:noFill/>
        </p:spPr>
        <p:txBody>
          <a:bodyPr wrap="none" rtlCol="0">
            <a:spAutoFit/>
          </a:bodyPr>
          <a:lstStyle/>
          <a:p>
            <a:r>
              <a:rPr lang="en-US" sz="1050" b="1" dirty="0">
                <a:solidFill>
                  <a:srgbClr val="0070C0"/>
                </a:solidFill>
              </a:rPr>
              <a:t>Banks are Safe and Liquid</a:t>
            </a:r>
          </a:p>
        </p:txBody>
      </p:sp>
      <p:sp>
        <p:nvSpPr>
          <p:cNvPr id="24" name="TextBox 23">
            <a:extLst>
              <a:ext uri="{FF2B5EF4-FFF2-40B4-BE49-F238E27FC236}">
                <a16:creationId xmlns:a16="http://schemas.microsoft.com/office/drawing/2014/main" id="{D5C6F22E-967E-40DB-9A14-8781F656E6F5}"/>
              </a:ext>
            </a:extLst>
          </p:cNvPr>
          <p:cNvSpPr txBox="1"/>
          <p:nvPr/>
        </p:nvSpPr>
        <p:spPr>
          <a:xfrm>
            <a:off x="2761853" y="2564131"/>
            <a:ext cx="2947132" cy="415498"/>
          </a:xfrm>
          <a:prstGeom prst="rect">
            <a:avLst/>
          </a:prstGeom>
          <a:noFill/>
        </p:spPr>
        <p:txBody>
          <a:bodyPr wrap="square" rtlCol="0">
            <a:spAutoFit/>
          </a:bodyPr>
          <a:lstStyle/>
          <a:p>
            <a:pPr algn="ctr"/>
            <a:r>
              <a:rPr lang="en-US" sz="1050" b="1" dirty="0">
                <a:solidFill>
                  <a:srgbClr val="0070C0"/>
                </a:solidFill>
              </a:rPr>
              <a:t>401k, 403b’s IRA’s</a:t>
            </a:r>
          </a:p>
          <a:p>
            <a:pPr algn="ctr"/>
            <a:r>
              <a:rPr lang="en-US" sz="1050" b="1" dirty="0">
                <a:solidFill>
                  <a:srgbClr val="0070C0"/>
                </a:solidFill>
              </a:rPr>
              <a:t>Stock Mkt for Rate’s of Return</a:t>
            </a:r>
          </a:p>
        </p:txBody>
      </p:sp>
      <p:sp>
        <p:nvSpPr>
          <p:cNvPr id="26" name="TextBox 25">
            <a:extLst>
              <a:ext uri="{FF2B5EF4-FFF2-40B4-BE49-F238E27FC236}">
                <a16:creationId xmlns:a16="http://schemas.microsoft.com/office/drawing/2014/main" id="{BD9FF943-0247-4E97-BE6B-674C7940C8F4}"/>
              </a:ext>
            </a:extLst>
          </p:cNvPr>
          <p:cNvSpPr txBox="1"/>
          <p:nvPr/>
        </p:nvSpPr>
        <p:spPr>
          <a:xfrm>
            <a:off x="5725322" y="2555285"/>
            <a:ext cx="2351461" cy="461665"/>
          </a:xfrm>
          <a:prstGeom prst="rect">
            <a:avLst/>
          </a:prstGeom>
          <a:noFill/>
        </p:spPr>
        <p:txBody>
          <a:bodyPr wrap="square" rtlCol="0">
            <a:spAutoFit/>
          </a:bodyPr>
          <a:lstStyle/>
          <a:p>
            <a:pPr algn="ctr"/>
            <a:r>
              <a:rPr lang="en-US" sz="1200" b="1" dirty="0">
                <a:solidFill>
                  <a:srgbClr val="0070C0"/>
                </a:solidFill>
              </a:rPr>
              <a:t>The top 5% Use Indexing</a:t>
            </a:r>
          </a:p>
          <a:p>
            <a:pPr algn="ctr"/>
            <a:r>
              <a:rPr lang="en-US" sz="1200" b="1" dirty="0">
                <a:solidFill>
                  <a:srgbClr val="0070C0"/>
                </a:solidFill>
              </a:rPr>
              <a:t>for Safe Growth</a:t>
            </a:r>
          </a:p>
        </p:txBody>
      </p:sp>
      <p:sp>
        <p:nvSpPr>
          <p:cNvPr id="30" name="TextBox 29">
            <a:extLst>
              <a:ext uri="{FF2B5EF4-FFF2-40B4-BE49-F238E27FC236}">
                <a16:creationId xmlns:a16="http://schemas.microsoft.com/office/drawing/2014/main" id="{A124B1C6-5662-4203-9CA8-E7DC572C27BE}"/>
              </a:ext>
            </a:extLst>
          </p:cNvPr>
          <p:cNvSpPr txBox="1"/>
          <p:nvPr/>
        </p:nvSpPr>
        <p:spPr>
          <a:xfrm>
            <a:off x="2551786" y="2971066"/>
            <a:ext cx="968041" cy="415498"/>
          </a:xfrm>
          <a:prstGeom prst="rect">
            <a:avLst/>
          </a:prstGeom>
          <a:noFill/>
        </p:spPr>
        <p:txBody>
          <a:bodyPr wrap="square" rtlCol="0">
            <a:spAutoFit/>
          </a:bodyPr>
          <a:lstStyle/>
          <a:p>
            <a:r>
              <a:rPr lang="en-US" sz="2100" b="1" i="1" u="sng" dirty="0">
                <a:solidFill>
                  <a:srgbClr val="0070C0"/>
                </a:solidFill>
              </a:rPr>
              <a:t>LIRP</a:t>
            </a:r>
          </a:p>
        </p:txBody>
      </p:sp>
      <p:cxnSp>
        <p:nvCxnSpPr>
          <p:cNvPr id="3" name="Straight Connector 2">
            <a:extLst>
              <a:ext uri="{FF2B5EF4-FFF2-40B4-BE49-F238E27FC236}">
                <a16:creationId xmlns:a16="http://schemas.microsoft.com/office/drawing/2014/main" id="{A6E46E94-9D4D-41EF-846D-54C20C88C8B6}"/>
              </a:ext>
            </a:extLst>
          </p:cNvPr>
          <p:cNvCxnSpPr>
            <a:cxnSpLocks/>
          </p:cNvCxnSpPr>
          <p:nvPr/>
        </p:nvCxnSpPr>
        <p:spPr>
          <a:xfrm>
            <a:off x="3107724" y="3288590"/>
            <a:ext cx="593419" cy="110651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C3FB1612-8646-4E9D-9D93-89074C43EA3C}"/>
              </a:ext>
            </a:extLst>
          </p:cNvPr>
          <p:cNvCxnSpPr>
            <a:cxnSpLocks/>
          </p:cNvCxnSpPr>
          <p:nvPr/>
        </p:nvCxnSpPr>
        <p:spPr>
          <a:xfrm flipH="1">
            <a:off x="4746172" y="3288590"/>
            <a:ext cx="478751" cy="110651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579CB47-56CC-4787-8D6C-DBF4F42F9271}"/>
              </a:ext>
            </a:extLst>
          </p:cNvPr>
          <p:cNvCxnSpPr>
            <a:cxnSpLocks/>
          </p:cNvCxnSpPr>
          <p:nvPr/>
        </p:nvCxnSpPr>
        <p:spPr>
          <a:xfrm>
            <a:off x="3701143" y="4395108"/>
            <a:ext cx="1045029" cy="1"/>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1C40513-9538-4643-B2BB-17F634ABA9E6}"/>
              </a:ext>
            </a:extLst>
          </p:cNvPr>
          <p:cNvCxnSpPr>
            <a:cxnSpLocks/>
          </p:cNvCxnSpPr>
          <p:nvPr/>
        </p:nvCxnSpPr>
        <p:spPr>
          <a:xfrm>
            <a:off x="4843142" y="4535401"/>
            <a:ext cx="228521" cy="685916"/>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CF2D647-F853-444A-ABC1-BDC799ADBA0D}"/>
              </a:ext>
            </a:extLst>
          </p:cNvPr>
          <p:cNvCxnSpPr>
            <a:cxnSpLocks/>
          </p:cNvCxnSpPr>
          <p:nvPr/>
        </p:nvCxnSpPr>
        <p:spPr>
          <a:xfrm flipH="1">
            <a:off x="5623595" y="4535401"/>
            <a:ext cx="206352" cy="685916"/>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D1EE5FF-0721-4D9B-978B-7C766CA8CC24}"/>
              </a:ext>
            </a:extLst>
          </p:cNvPr>
          <p:cNvCxnSpPr>
            <a:cxnSpLocks/>
          </p:cNvCxnSpPr>
          <p:nvPr/>
        </p:nvCxnSpPr>
        <p:spPr>
          <a:xfrm>
            <a:off x="5086638" y="5200151"/>
            <a:ext cx="547523" cy="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54" name="Graphic 53" descr="Leaky Tap outline">
            <a:extLst>
              <a:ext uri="{FF2B5EF4-FFF2-40B4-BE49-F238E27FC236}">
                <a16:creationId xmlns:a16="http://schemas.microsoft.com/office/drawing/2014/main" id="{B39E72DB-A4AF-47F3-8EF3-F3C65A02A07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23296" y="4031655"/>
            <a:ext cx="685800" cy="685800"/>
          </a:xfrm>
          <a:prstGeom prst="rect">
            <a:avLst/>
          </a:prstGeom>
        </p:spPr>
      </p:pic>
      <p:cxnSp>
        <p:nvCxnSpPr>
          <p:cNvPr id="56" name="Straight Arrow Connector 55">
            <a:extLst>
              <a:ext uri="{FF2B5EF4-FFF2-40B4-BE49-F238E27FC236}">
                <a16:creationId xmlns:a16="http://schemas.microsoft.com/office/drawing/2014/main" id="{A351A302-6C7D-4EAD-BD09-EB941CE5C428}"/>
              </a:ext>
            </a:extLst>
          </p:cNvPr>
          <p:cNvCxnSpPr>
            <a:cxnSpLocks/>
          </p:cNvCxnSpPr>
          <p:nvPr/>
        </p:nvCxnSpPr>
        <p:spPr>
          <a:xfrm>
            <a:off x="5979520" y="2968069"/>
            <a:ext cx="0" cy="426595"/>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D59D5591-4CB9-4812-9853-2A5AEFB287D3}"/>
              </a:ext>
            </a:extLst>
          </p:cNvPr>
          <p:cNvCxnSpPr>
            <a:cxnSpLocks/>
          </p:cNvCxnSpPr>
          <p:nvPr/>
        </p:nvCxnSpPr>
        <p:spPr>
          <a:xfrm>
            <a:off x="2186763" y="3045142"/>
            <a:ext cx="377821" cy="383858"/>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pic>
        <p:nvPicPr>
          <p:cNvPr id="74" name="Graphic 73" descr="Dollar with solid fill">
            <a:extLst>
              <a:ext uri="{FF2B5EF4-FFF2-40B4-BE49-F238E27FC236}">
                <a16:creationId xmlns:a16="http://schemas.microsoft.com/office/drawing/2014/main" id="{E46EE57E-6A31-41AC-A00B-8741CD30BBA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833306" y="4608369"/>
            <a:ext cx="460909" cy="260691"/>
          </a:xfrm>
          <a:prstGeom prst="rect">
            <a:avLst/>
          </a:prstGeom>
        </p:spPr>
      </p:pic>
      <p:pic>
        <p:nvPicPr>
          <p:cNvPr id="75" name="Graphic 74" descr="Dollar with solid fill">
            <a:extLst>
              <a:ext uri="{FF2B5EF4-FFF2-40B4-BE49-F238E27FC236}">
                <a16:creationId xmlns:a16="http://schemas.microsoft.com/office/drawing/2014/main" id="{000AC2F5-45AC-4DA7-8388-E92B4DE5DA9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262581" y="4598008"/>
            <a:ext cx="462741" cy="261728"/>
          </a:xfrm>
          <a:prstGeom prst="rect">
            <a:avLst/>
          </a:prstGeom>
        </p:spPr>
      </p:pic>
      <p:pic>
        <p:nvPicPr>
          <p:cNvPr id="76" name="Graphic 75" descr="Dollar with solid fill">
            <a:extLst>
              <a:ext uri="{FF2B5EF4-FFF2-40B4-BE49-F238E27FC236}">
                <a16:creationId xmlns:a16="http://schemas.microsoft.com/office/drawing/2014/main" id="{B5E89774-CE1D-40F6-BB52-8F195A01ED8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92820" y="4890640"/>
            <a:ext cx="462741" cy="261728"/>
          </a:xfrm>
          <a:prstGeom prst="rect">
            <a:avLst/>
          </a:prstGeom>
        </p:spPr>
      </p:pic>
      <p:sp>
        <p:nvSpPr>
          <p:cNvPr id="85" name="TextBox 84">
            <a:extLst>
              <a:ext uri="{FF2B5EF4-FFF2-40B4-BE49-F238E27FC236}">
                <a16:creationId xmlns:a16="http://schemas.microsoft.com/office/drawing/2014/main" id="{FE7F7F6C-B130-4CB4-B916-A686809A706A}"/>
              </a:ext>
            </a:extLst>
          </p:cNvPr>
          <p:cNvSpPr txBox="1"/>
          <p:nvPr/>
        </p:nvSpPr>
        <p:spPr>
          <a:xfrm>
            <a:off x="4390218" y="5211569"/>
            <a:ext cx="1856302" cy="323165"/>
          </a:xfrm>
          <a:prstGeom prst="rect">
            <a:avLst/>
          </a:prstGeom>
          <a:noFill/>
          <a:ln w="38100">
            <a:noFill/>
          </a:ln>
        </p:spPr>
        <p:txBody>
          <a:bodyPr wrap="square" rtlCol="0">
            <a:spAutoFit/>
          </a:bodyPr>
          <a:lstStyle/>
          <a:p>
            <a:pPr algn="ctr"/>
            <a:r>
              <a:rPr lang="en-US" sz="1500" b="1" dirty="0"/>
              <a:t>Life Insurance</a:t>
            </a:r>
          </a:p>
        </p:txBody>
      </p:sp>
      <p:cxnSp>
        <p:nvCxnSpPr>
          <p:cNvPr id="98" name="Straight Arrow Connector 97">
            <a:extLst>
              <a:ext uri="{FF2B5EF4-FFF2-40B4-BE49-F238E27FC236}">
                <a16:creationId xmlns:a16="http://schemas.microsoft.com/office/drawing/2014/main" id="{38432931-B1C8-4AE0-B2B2-CC48E753EC86}"/>
              </a:ext>
            </a:extLst>
          </p:cNvPr>
          <p:cNvCxnSpPr>
            <a:cxnSpLocks/>
          </p:cNvCxnSpPr>
          <p:nvPr/>
        </p:nvCxnSpPr>
        <p:spPr>
          <a:xfrm>
            <a:off x="4241498" y="3092012"/>
            <a:ext cx="0" cy="348369"/>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5">
            <p14:nvContentPartPr>
              <p14:cNvPr id="104" name="Ink 103">
                <a:extLst>
                  <a:ext uri="{FF2B5EF4-FFF2-40B4-BE49-F238E27FC236}">
                    <a16:creationId xmlns:a16="http://schemas.microsoft.com/office/drawing/2014/main" id="{46A9E004-0831-4279-A6AF-E24E7204EA81}"/>
                  </a:ext>
                </a:extLst>
              </p14:cNvPr>
              <p14:cNvContentPartPr/>
              <p14:nvPr/>
            </p14:nvContentPartPr>
            <p14:xfrm>
              <a:off x="3145577" y="1391602"/>
              <a:ext cx="1829520" cy="1118610"/>
            </p14:xfrm>
          </p:contentPart>
        </mc:Choice>
        <mc:Fallback xmlns="">
          <p:pic>
            <p:nvPicPr>
              <p:cNvPr id="104" name="Ink 103">
                <a:extLst>
                  <a:ext uri="{FF2B5EF4-FFF2-40B4-BE49-F238E27FC236}">
                    <a16:creationId xmlns:a16="http://schemas.microsoft.com/office/drawing/2014/main" id="{46A9E004-0831-4279-A6AF-E24E7204EA81}"/>
                  </a:ext>
                </a:extLst>
              </p:cNvPr>
              <p:cNvPicPr/>
              <p:nvPr/>
            </p:nvPicPr>
            <p:blipFill>
              <a:blip r:embed="rId8"/>
              <a:stretch>
                <a:fillRect/>
              </a:stretch>
            </p:blipFill>
            <p:spPr>
              <a:xfrm>
                <a:off x="3136577" y="1382604"/>
                <a:ext cx="1847160" cy="1136246"/>
              </a:xfrm>
              <a:prstGeom prst="rect">
                <a:avLst/>
              </a:prstGeom>
            </p:spPr>
          </p:pic>
        </mc:Fallback>
      </mc:AlternateContent>
      <p:sp>
        <p:nvSpPr>
          <p:cNvPr id="107" name="Oval 106">
            <a:extLst>
              <a:ext uri="{FF2B5EF4-FFF2-40B4-BE49-F238E27FC236}">
                <a16:creationId xmlns:a16="http://schemas.microsoft.com/office/drawing/2014/main" id="{333452BE-CAA6-4529-A708-49534594194C}"/>
              </a:ext>
            </a:extLst>
          </p:cNvPr>
          <p:cNvSpPr/>
          <p:nvPr/>
        </p:nvSpPr>
        <p:spPr>
          <a:xfrm>
            <a:off x="3935089" y="1209417"/>
            <a:ext cx="175646" cy="141791"/>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8" name="Oval 107">
            <a:extLst>
              <a:ext uri="{FF2B5EF4-FFF2-40B4-BE49-F238E27FC236}">
                <a16:creationId xmlns:a16="http://schemas.microsoft.com/office/drawing/2014/main" id="{BB7E6313-DE75-49BF-A2D5-CC7A1F8C9E95}"/>
              </a:ext>
            </a:extLst>
          </p:cNvPr>
          <p:cNvSpPr/>
          <p:nvPr/>
        </p:nvSpPr>
        <p:spPr>
          <a:xfrm>
            <a:off x="4348052" y="2468666"/>
            <a:ext cx="176018" cy="19092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110" name="Straight Connector 109">
            <a:extLst>
              <a:ext uri="{FF2B5EF4-FFF2-40B4-BE49-F238E27FC236}">
                <a16:creationId xmlns:a16="http://schemas.microsoft.com/office/drawing/2014/main" id="{982B5A9C-FEC2-459C-A42A-4188409F1AC9}"/>
              </a:ext>
            </a:extLst>
          </p:cNvPr>
          <p:cNvCxnSpPr>
            <a:cxnSpLocks/>
          </p:cNvCxnSpPr>
          <p:nvPr/>
        </p:nvCxnSpPr>
        <p:spPr>
          <a:xfrm flipV="1">
            <a:off x="5821429" y="1756538"/>
            <a:ext cx="513833" cy="341471"/>
          </a:xfrm>
          <a:prstGeom prst="line">
            <a:avLst/>
          </a:prstGeom>
          <a:ln w="57150">
            <a:solidFill>
              <a:srgbClr val="0070C0"/>
            </a:solidFill>
            <a:prstDash val="sysDash"/>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E4DAF5FE-DE4F-4AC3-BFA8-95F8CB66AD08}"/>
              </a:ext>
            </a:extLst>
          </p:cNvPr>
          <p:cNvCxnSpPr>
            <a:cxnSpLocks/>
          </p:cNvCxnSpPr>
          <p:nvPr/>
        </p:nvCxnSpPr>
        <p:spPr>
          <a:xfrm flipV="1">
            <a:off x="6343912" y="1756538"/>
            <a:ext cx="527296" cy="13205"/>
          </a:xfrm>
          <a:prstGeom prst="line">
            <a:avLst/>
          </a:prstGeom>
          <a:ln w="5715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3560AA3F-3699-4638-8336-A835DB594C4E}"/>
              </a:ext>
            </a:extLst>
          </p:cNvPr>
          <p:cNvCxnSpPr/>
          <p:nvPr/>
        </p:nvCxnSpPr>
        <p:spPr>
          <a:xfrm flipH="1" flipV="1">
            <a:off x="6858001" y="1738993"/>
            <a:ext cx="13208" cy="12216"/>
          </a:xfrm>
          <a:prstGeom prst="line">
            <a:avLst/>
          </a:prstGeom>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7F205EAA-30E0-4869-B985-2B34CC7145CA}"/>
              </a:ext>
            </a:extLst>
          </p:cNvPr>
          <p:cNvCxnSpPr>
            <a:cxnSpLocks/>
          </p:cNvCxnSpPr>
          <p:nvPr/>
        </p:nvCxnSpPr>
        <p:spPr>
          <a:xfrm flipV="1">
            <a:off x="6848608" y="1135215"/>
            <a:ext cx="497486" cy="635646"/>
          </a:xfrm>
          <a:prstGeom prst="line">
            <a:avLst/>
          </a:prstGeom>
          <a:ln w="57150">
            <a:solidFill>
              <a:srgbClr val="0070C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8D7D8E9C-C89D-405B-9324-9231CEEADDED}"/>
              </a:ext>
            </a:extLst>
          </p:cNvPr>
          <p:cNvCxnSpPr>
            <a:cxnSpLocks/>
          </p:cNvCxnSpPr>
          <p:nvPr/>
        </p:nvCxnSpPr>
        <p:spPr>
          <a:xfrm flipV="1">
            <a:off x="5807674" y="1575112"/>
            <a:ext cx="747129" cy="798587"/>
          </a:xfrm>
          <a:prstGeom prst="line">
            <a:avLst/>
          </a:prstGeom>
          <a:ln w="57150">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5EDFB9BE-1F2A-4C06-A65B-6D1405EC2105}"/>
              </a:ext>
            </a:extLst>
          </p:cNvPr>
          <p:cNvCxnSpPr>
            <a:cxnSpLocks/>
          </p:cNvCxnSpPr>
          <p:nvPr/>
        </p:nvCxnSpPr>
        <p:spPr>
          <a:xfrm>
            <a:off x="6554803" y="1527625"/>
            <a:ext cx="127112" cy="1018393"/>
          </a:xfrm>
          <a:prstGeom prst="line">
            <a:avLst/>
          </a:prstGeom>
          <a:ln w="5715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9EA3146-999A-4DBA-91CA-1987E5000818}"/>
              </a:ext>
            </a:extLst>
          </p:cNvPr>
          <p:cNvCxnSpPr>
            <a:cxnSpLocks/>
          </p:cNvCxnSpPr>
          <p:nvPr/>
        </p:nvCxnSpPr>
        <p:spPr>
          <a:xfrm flipV="1">
            <a:off x="6739423" y="1650103"/>
            <a:ext cx="688206" cy="746446"/>
          </a:xfrm>
          <a:prstGeom prst="line">
            <a:avLst/>
          </a:prstGeom>
          <a:ln w="57150">
            <a:solidFill>
              <a:schemeClr val="accent6">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39" name="Oval 138">
            <a:extLst>
              <a:ext uri="{FF2B5EF4-FFF2-40B4-BE49-F238E27FC236}">
                <a16:creationId xmlns:a16="http://schemas.microsoft.com/office/drawing/2014/main" id="{356A9E56-C252-47FF-AC30-8C8DD39CD5D0}"/>
              </a:ext>
            </a:extLst>
          </p:cNvPr>
          <p:cNvSpPr/>
          <p:nvPr/>
        </p:nvSpPr>
        <p:spPr>
          <a:xfrm>
            <a:off x="1707105" y="4059286"/>
            <a:ext cx="1199734" cy="441540"/>
          </a:xfrm>
          <a:prstGeom prst="ellipse">
            <a:avLst/>
          </a:prstGeom>
          <a:solidFill>
            <a:srgbClr val="FF000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500" b="1" dirty="0"/>
              <a:t>No</a:t>
            </a:r>
            <a:r>
              <a:rPr lang="en-US" sz="1500" dirty="0"/>
              <a:t> 59 ½ </a:t>
            </a:r>
            <a:r>
              <a:rPr lang="en-US" sz="1000" b="1" dirty="0"/>
              <a:t>Penalties</a:t>
            </a:r>
            <a:r>
              <a:rPr lang="en-US" sz="1350" b="1" dirty="0"/>
              <a:t> </a:t>
            </a:r>
          </a:p>
        </p:txBody>
      </p:sp>
      <p:sp>
        <p:nvSpPr>
          <p:cNvPr id="140" name="Oval 139">
            <a:extLst>
              <a:ext uri="{FF2B5EF4-FFF2-40B4-BE49-F238E27FC236}">
                <a16:creationId xmlns:a16="http://schemas.microsoft.com/office/drawing/2014/main" id="{4C4955E3-A9B3-4FDD-BBA3-A67BFEBDD6ED}"/>
              </a:ext>
            </a:extLst>
          </p:cNvPr>
          <p:cNvSpPr/>
          <p:nvPr/>
        </p:nvSpPr>
        <p:spPr>
          <a:xfrm>
            <a:off x="1649073" y="4601036"/>
            <a:ext cx="1257765" cy="44154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b="1" dirty="0"/>
              <a:t>No RMD’s at age </a:t>
            </a:r>
            <a:r>
              <a:rPr lang="en-US" sz="1500" dirty="0"/>
              <a:t>75</a:t>
            </a:r>
          </a:p>
        </p:txBody>
      </p:sp>
      <p:sp>
        <p:nvSpPr>
          <p:cNvPr id="141" name="TextBox 140">
            <a:extLst>
              <a:ext uri="{FF2B5EF4-FFF2-40B4-BE49-F238E27FC236}">
                <a16:creationId xmlns:a16="http://schemas.microsoft.com/office/drawing/2014/main" id="{77EE8807-952F-489A-BDD3-FC614C9B4BC7}"/>
              </a:ext>
            </a:extLst>
          </p:cNvPr>
          <p:cNvSpPr txBox="1"/>
          <p:nvPr/>
        </p:nvSpPr>
        <p:spPr>
          <a:xfrm>
            <a:off x="2684108" y="3361129"/>
            <a:ext cx="514781" cy="300082"/>
          </a:xfrm>
          <a:prstGeom prst="rect">
            <a:avLst/>
          </a:prstGeom>
          <a:noFill/>
        </p:spPr>
        <p:txBody>
          <a:bodyPr wrap="square" rtlCol="0">
            <a:spAutoFit/>
          </a:bodyPr>
          <a:lstStyle/>
          <a:p>
            <a:r>
              <a:rPr lang="en-US" sz="1350" b="1" dirty="0"/>
              <a:t>12%</a:t>
            </a:r>
          </a:p>
        </p:txBody>
      </p:sp>
      <p:sp>
        <p:nvSpPr>
          <p:cNvPr id="142" name="TextBox 141">
            <a:extLst>
              <a:ext uri="{FF2B5EF4-FFF2-40B4-BE49-F238E27FC236}">
                <a16:creationId xmlns:a16="http://schemas.microsoft.com/office/drawing/2014/main" id="{1DE6E2D4-B506-4957-A43A-21E9483BA01B}"/>
              </a:ext>
            </a:extLst>
          </p:cNvPr>
          <p:cNvSpPr txBox="1"/>
          <p:nvPr/>
        </p:nvSpPr>
        <p:spPr>
          <a:xfrm>
            <a:off x="2685350" y="3732712"/>
            <a:ext cx="1001103" cy="300082"/>
          </a:xfrm>
          <a:prstGeom prst="rect">
            <a:avLst/>
          </a:prstGeom>
          <a:noFill/>
        </p:spPr>
        <p:txBody>
          <a:bodyPr wrap="square" rtlCol="0">
            <a:spAutoFit/>
          </a:bodyPr>
          <a:lstStyle/>
          <a:p>
            <a:r>
              <a:rPr lang="en-US" sz="1350" b="1" dirty="0"/>
              <a:t>6% - 8%</a:t>
            </a:r>
          </a:p>
        </p:txBody>
      </p:sp>
      <p:sp>
        <p:nvSpPr>
          <p:cNvPr id="143" name="TextBox 142">
            <a:extLst>
              <a:ext uri="{FF2B5EF4-FFF2-40B4-BE49-F238E27FC236}">
                <a16:creationId xmlns:a16="http://schemas.microsoft.com/office/drawing/2014/main" id="{55CC1BD0-6122-4FE9-B4EC-41DAF06BE74B}"/>
              </a:ext>
            </a:extLst>
          </p:cNvPr>
          <p:cNvSpPr txBox="1"/>
          <p:nvPr/>
        </p:nvSpPr>
        <p:spPr>
          <a:xfrm>
            <a:off x="3256500" y="4169569"/>
            <a:ext cx="399468" cy="300082"/>
          </a:xfrm>
          <a:prstGeom prst="rect">
            <a:avLst/>
          </a:prstGeom>
          <a:noFill/>
        </p:spPr>
        <p:txBody>
          <a:bodyPr wrap="none" rtlCol="0">
            <a:spAutoFit/>
          </a:bodyPr>
          <a:lstStyle/>
          <a:p>
            <a:r>
              <a:rPr lang="en-US" sz="1350" b="1" dirty="0"/>
              <a:t>0%</a:t>
            </a:r>
          </a:p>
        </p:txBody>
      </p:sp>
      <p:sp>
        <p:nvSpPr>
          <p:cNvPr id="147" name="TextBox 146">
            <a:extLst>
              <a:ext uri="{FF2B5EF4-FFF2-40B4-BE49-F238E27FC236}">
                <a16:creationId xmlns:a16="http://schemas.microsoft.com/office/drawing/2014/main" id="{C6C80B3B-3AD2-4C5A-AE5D-4CD11CF2D7D5}"/>
              </a:ext>
            </a:extLst>
          </p:cNvPr>
          <p:cNvSpPr txBox="1"/>
          <p:nvPr/>
        </p:nvSpPr>
        <p:spPr>
          <a:xfrm>
            <a:off x="57572" y="3111347"/>
            <a:ext cx="1410835" cy="415498"/>
          </a:xfrm>
          <a:prstGeom prst="rect">
            <a:avLst/>
          </a:prstGeom>
          <a:noFill/>
        </p:spPr>
        <p:txBody>
          <a:bodyPr wrap="none" rtlCol="0">
            <a:spAutoFit/>
          </a:bodyPr>
          <a:lstStyle/>
          <a:p>
            <a:r>
              <a:rPr lang="en-US" sz="2100" b="1" dirty="0">
                <a:solidFill>
                  <a:srgbClr val="00B0F0"/>
                </a:solidFill>
              </a:rPr>
              <a:t>P</a:t>
            </a:r>
            <a:r>
              <a:rPr lang="en-US" sz="2100" b="1" dirty="0"/>
              <a:t> </a:t>
            </a:r>
            <a:r>
              <a:rPr lang="en-US" sz="2100" b="1" dirty="0" err="1"/>
              <a:t>rotection</a:t>
            </a:r>
            <a:endParaRPr lang="en-US" sz="2100" b="1" dirty="0"/>
          </a:p>
        </p:txBody>
      </p:sp>
      <p:sp>
        <p:nvSpPr>
          <p:cNvPr id="148" name="TextBox 147">
            <a:extLst>
              <a:ext uri="{FF2B5EF4-FFF2-40B4-BE49-F238E27FC236}">
                <a16:creationId xmlns:a16="http://schemas.microsoft.com/office/drawing/2014/main" id="{5DD560CA-FFAA-4786-9D24-56679136D9DA}"/>
              </a:ext>
            </a:extLst>
          </p:cNvPr>
          <p:cNvSpPr txBox="1"/>
          <p:nvPr/>
        </p:nvSpPr>
        <p:spPr>
          <a:xfrm>
            <a:off x="35351" y="3582202"/>
            <a:ext cx="1472263" cy="415498"/>
          </a:xfrm>
          <a:prstGeom prst="rect">
            <a:avLst/>
          </a:prstGeom>
          <a:noFill/>
        </p:spPr>
        <p:txBody>
          <a:bodyPr wrap="none" rtlCol="0">
            <a:spAutoFit/>
          </a:bodyPr>
          <a:lstStyle/>
          <a:p>
            <a:r>
              <a:rPr lang="en-US" sz="2100" b="1" dirty="0">
                <a:solidFill>
                  <a:srgbClr val="00B0F0"/>
                </a:solidFill>
              </a:rPr>
              <a:t>E</a:t>
            </a:r>
            <a:r>
              <a:rPr lang="en-US" sz="2100" b="1" dirty="0"/>
              <a:t> </a:t>
            </a:r>
            <a:r>
              <a:rPr lang="en-US" sz="2100" b="1" dirty="0" err="1"/>
              <a:t>mergency</a:t>
            </a:r>
            <a:endParaRPr lang="en-US" sz="2100" b="1" dirty="0"/>
          </a:p>
        </p:txBody>
      </p:sp>
      <p:sp>
        <p:nvSpPr>
          <p:cNvPr id="149" name="TextBox 148">
            <a:extLst>
              <a:ext uri="{FF2B5EF4-FFF2-40B4-BE49-F238E27FC236}">
                <a16:creationId xmlns:a16="http://schemas.microsoft.com/office/drawing/2014/main" id="{D2CBA468-6219-4B5F-8751-03F63C0F62F7}"/>
              </a:ext>
            </a:extLst>
          </p:cNvPr>
          <p:cNvSpPr txBox="1"/>
          <p:nvPr/>
        </p:nvSpPr>
        <p:spPr>
          <a:xfrm>
            <a:off x="52935" y="4111861"/>
            <a:ext cx="920380" cy="415498"/>
          </a:xfrm>
          <a:prstGeom prst="rect">
            <a:avLst/>
          </a:prstGeom>
          <a:noFill/>
        </p:spPr>
        <p:txBody>
          <a:bodyPr wrap="none" rtlCol="0">
            <a:spAutoFit/>
          </a:bodyPr>
          <a:lstStyle/>
          <a:p>
            <a:r>
              <a:rPr lang="en-US" sz="2100" b="1" dirty="0">
                <a:solidFill>
                  <a:srgbClr val="00B0F0"/>
                </a:solidFill>
              </a:rPr>
              <a:t>R</a:t>
            </a:r>
            <a:r>
              <a:rPr lang="en-US" sz="2100" b="1" dirty="0"/>
              <a:t> </a:t>
            </a:r>
            <a:r>
              <a:rPr lang="en-US" sz="2100" b="1" dirty="0" err="1"/>
              <a:t>etire</a:t>
            </a:r>
            <a:endParaRPr lang="en-US" sz="2100" b="1" dirty="0"/>
          </a:p>
        </p:txBody>
      </p:sp>
      <p:sp>
        <p:nvSpPr>
          <p:cNvPr id="150" name="TextBox 149">
            <a:extLst>
              <a:ext uri="{FF2B5EF4-FFF2-40B4-BE49-F238E27FC236}">
                <a16:creationId xmlns:a16="http://schemas.microsoft.com/office/drawing/2014/main" id="{C7D54881-5152-4488-B595-B2191F7D56F9}"/>
              </a:ext>
            </a:extLst>
          </p:cNvPr>
          <p:cNvSpPr txBox="1"/>
          <p:nvPr/>
        </p:nvSpPr>
        <p:spPr>
          <a:xfrm>
            <a:off x="38361" y="4577953"/>
            <a:ext cx="1061829" cy="415498"/>
          </a:xfrm>
          <a:prstGeom prst="rect">
            <a:avLst/>
          </a:prstGeom>
          <a:noFill/>
        </p:spPr>
        <p:txBody>
          <a:bodyPr wrap="none" rtlCol="0">
            <a:spAutoFit/>
          </a:bodyPr>
          <a:lstStyle/>
          <a:p>
            <a:r>
              <a:rPr lang="en-US" sz="2100" b="1" dirty="0">
                <a:solidFill>
                  <a:srgbClr val="00B0F0"/>
                </a:solidFill>
              </a:rPr>
              <a:t>C</a:t>
            </a:r>
            <a:r>
              <a:rPr lang="en-US" sz="2100" b="1" dirty="0"/>
              <a:t> </a:t>
            </a:r>
            <a:r>
              <a:rPr lang="en-US" sz="2100" b="1" dirty="0" err="1"/>
              <a:t>ollege</a:t>
            </a:r>
            <a:endParaRPr lang="en-US" sz="2100" b="1" dirty="0"/>
          </a:p>
        </p:txBody>
      </p:sp>
      <p:sp>
        <p:nvSpPr>
          <p:cNvPr id="151" name="TextBox 150">
            <a:extLst>
              <a:ext uri="{FF2B5EF4-FFF2-40B4-BE49-F238E27FC236}">
                <a16:creationId xmlns:a16="http://schemas.microsoft.com/office/drawing/2014/main" id="{29426E53-295F-4939-A481-2F51CBF37834}"/>
              </a:ext>
            </a:extLst>
          </p:cNvPr>
          <p:cNvSpPr txBox="1"/>
          <p:nvPr/>
        </p:nvSpPr>
        <p:spPr>
          <a:xfrm>
            <a:off x="38361" y="5043246"/>
            <a:ext cx="1073755" cy="415498"/>
          </a:xfrm>
          <a:prstGeom prst="rect">
            <a:avLst/>
          </a:prstGeom>
          <a:noFill/>
        </p:spPr>
        <p:txBody>
          <a:bodyPr wrap="none" rtlCol="0">
            <a:spAutoFit/>
          </a:bodyPr>
          <a:lstStyle/>
          <a:p>
            <a:r>
              <a:rPr lang="en-US" sz="2100" b="1" dirty="0">
                <a:solidFill>
                  <a:srgbClr val="00B0F0"/>
                </a:solidFill>
              </a:rPr>
              <a:t>S</a:t>
            </a:r>
            <a:r>
              <a:rPr lang="en-US" sz="2100" b="1" dirty="0"/>
              <a:t> </a:t>
            </a:r>
            <a:r>
              <a:rPr lang="en-US" sz="2100" b="1" dirty="0" err="1"/>
              <a:t>avings</a:t>
            </a:r>
            <a:endParaRPr lang="en-US" sz="2100" b="1" dirty="0"/>
          </a:p>
        </p:txBody>
      </p:sp>
      <p:sp>
        <p:nvSpPr>
          <p:cNvPr id="152" name="Oval 151">
            <a:extLst>
              <a:ext uri="{FF2B5EF4-FFF2-40B4-BE49-F238E27FC236}">
                <a16:creationId xmlns:a16="http://schemas.microsoft.com/office/drawing/2014/main" id="{7F97479B-D444-434D-A379-31741F77123D}"/>
              </a:ext>
            </a:extLst>
          </p:cNvPr>
          <p:cNvSpPr/>
          <p:nvPr/>
        </p:nvSpPr>
        <p:spPr>
          <a:xfrm>
            <a:off x="6092518" y="4859736"/>
            <a:ext cx="1269338" cy="820754"/>
          </a:xfrm>
          <a:prstGeom prst="ellipse">
            <a:avLst/>
          </a:prstGeom>
          <a:ln>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b="1" dirty="0"/>
              <a:t>500K</a:t>
            </a:r>
          </a:p>
          <a:p>
            <a:pPr algn="ctr"/>
            <a:r>
              <a:rPr lang="en-US" sz="1600" b="1" dirty="0"/>
              <a:t>DB Plus Cash</a:t>
            </a:r>
          </a:p>
        </p:txBody>
      </p:sp>
      <p:sp>
        <p:nvSpPr>
          <p:cNvPr id="154" name="Arrow: Bent 153">
            <a:extLst>
              <a:ext uri="{FF2B5EF4-FFF2-40B4-BE49-F238E27FC236}">
                <a16:creationId xmlns:a16="http://schemas.microsoft.com/office/drawing/2014/main" id="{C4FCEF1C-B072-4612-B837-D4A67A330928}"/>
              </a:ext>
            </a:extLst>
          </p:cNvPr>
          <p:cNvSpPr/>
          <p:nvPr/>
        </p:nvSpPr>
        <p:spPr>
          <a:xfrm flipH="1">
            <a:off x="4999846" y="3576250"/>
            <a:ext cx="1906645" cy="1292810"/>
          </a:xfrm>
          <a:prstGeom prst="bentArrow">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Both</a:t>
            </a:r>
          </a:p>
        </p:txBody>
      </p:sp>
      <p:sp>
        <p:nvSpPr>
          <p:cNvPr id="155" name="TextBox 154">
            <a:extLst>
              <a:ext uri="{FF2B5EF4-FFF2-40B4-BE49-F238E27FC236}">
                <a16:creationId xmlns:a16="http://schemas.microsoft.com/office/drawing/2014/main" id="{7F5160EC-508C-44F7-B414-D0112303610A}"/>
              </a:ext>
            </a:extLst>
          </p:cNvPr>
          <p:cNvSpPr txBox="1"/>
          <p:nvPr/>
        </p:nvSpPr>
        <p:spPr>
          <a:xfrm>
            <a:off x="5306756" y="3351872"/>
            <a:ext cx="1423338" cy="369332"/>
          </a:xfrm>
          <a:prstGeom prst="rect">
            <a:avLst/>
          </a:prstGeom>
          <a:noFill/>
        </p:spPr>
        <p:txBody>
          <a:bodyPr wrap="none" rtlCol="0">
            <a:spAutoFit/>
          </a:bodyPr>
          <a:lstStyle/>
          <a:p>
            <a:r>
              <a:rPr lang="en-US" b="1" dirty="0"/>
              <a:t>Creditor Safe</a:t>
            </a:r>
          </a:p>
        </p:txBody>
      </p:sp>
      <p:sp>
        <p:nvSpPr>
          <p:cNvPr id="156" name="TextBox 155">
            <a:extLst>
              <a:ext uri="{FF2B5EF4-FFF2-40B4-BE49-F238E27FC236}">
                <a16:creationId xmlns:a16="http://schemas.microsoft.com/office/drawing/2014/main" id="{02650C33-5E27-49ED-A134-32BD261E8DC6}"/>
              </a:ext>
            </a:extLst>
          </p:cNvPr>
          <p:cNvSpPr txBox="1"/>
          <p:nvPr/>
        </p:nvSpPr>
        <p:spPr>
          <a:xfrm>
            <a:off x="7120990" y="3989655"/>
            <a:ext cx="723890" cy="815608"/>
          </a:xfrm>
          <a:prstGeom prst="rect">
            <a:avLst/>
          </a:prstGeom>
          <a:noFill/>
        </p:spPr>
        <p:txBody>
          <a:bodyPr wrap="square" rtlCol="0">
            <a:spAutoFit/>
          </a:bodyPr>
          <a:lstStyle/>
          <a:p>
            <a:pPr algn="ctr"/>
            <a:r>
              <a:rPr lang="en-US" sz="1000" b="1" dirty="0"/>
              <a:t>Living</a:t>
            </a:r>
          </a:p>
          <a:p>
            <a:pPr algn="ctr"/>
            <a:r>
              <a:rPr lang="en-US" sz="1000" b="1" dirty="0"/>
              <a:t>Benefits</a:t>
            </a:r>
          </a:p>
          <a:p>
            <a:pPr algn="ctr"/>
            <a:r>
              <a:rPr lang="en-US" sz="1350" b="1" dirty="0"/>
              <a:t>Cancer</a:t>
            </a:r>
          </a:p>
          <a:p>
            <a:pPr algn="ctr"/>
            <a:r>
              <a:rPr lang="en-US" sz="1350" b="1" dirty="0"/>
              <a:t>Stroke</a:t>
            </a:r>
          </a:p>
        </p:txBody>
      </p:sp>
      <p:sp>
        <p:nvSpPr>
          <p:cNvPr id="157" name="TextBox 156">
            <a:extLst>
              <a:ext uri="{FF2B5EF4-FFF2-40B4-BE49-F238E27FC236}">
                <a16:creationId xmlns:a16="http://schemas.microsoft.com/office/drawing/2014/main" id="{81B45614-6044-491A-ADBB-2860B76779BB}"/>
              </a:ext>
            </a:extLst>
          </p:cNvPr>
          <p:cNvSpPr txBox="1"/>
          <p:nvPr/>
        </p:nvSpPr>
        <p:spPr>
          <a:xfrm>
            <a:off x="7928808" y="4505337"/>
            <a:ext cx="1222509" cy="1477328"/>
          </a:xfrm>
          <a:prstGeom prst="rect">
            <a:avLst/>
          </a:prstGeom>
          <a:noFill/>
        </p:spPr>
        <p:txBody>
          <a:bodyPr wrap="square" rtlCol="0">
            <a:spAutoFit/>
          </a:bodyPr>
          <a:lstStyle/>
          <a:p>
            <a:pPr algn="ctr"/>
            <a:r>
              <a:rPr lang="en-US" sz="1350" b="1" dirty="0"/>
              <a:t>Tax Code Created in</a:t>
            </a:r>
          </a:p>
          <a:p>
            <a:pPr algn="ctr"/>
            <a:r>
              <a:rPr lang="en-US" sz="2100" b="1" u="sng" dirty="0"/>
              <a:t>1904</a:t>
            </a:r>
          </a:p>
          <a:p>
            <a:pPr algn="ctr"/>
            <a:r>
              <a:rPr lang="en-US" sz="2100" b="1" dirty="0"/>
              <a:t>IRS Code</a:t>
            </a:r>
          </a:p>
          <a:p>
            <a:pPr algn="ctr"/>
            <a:r>
              <a:rPr lang="en-US" sz="2100" b="1" dirty="0"/>
              <a:t>7702-A</a:t>
            </a:r>
          </a:p>
        </p:txBody>
      </p:sp>
      <p:sp>
        <p:nvSpPr>
          <p:cNvPr id="158" name="TextBox 157">
            <a:extLst>
              <a:ext uri="{FF2B5EF4-FFF2-40B4-BE49-F238E27FC236}">
                <a16:creationId xmlns:a16="http://schemas.microsoft.com/office/drawing/2014/main" id="{3BF5B841-80D1-4C9F-9D2A-23C56284E6B4}"/>
              </a:ext>
            </a:extLst>
          </p:cNvPr>
          <p:cNvSpPr txBox="1"/>
          <p:nvPr/>
        </p:nvSpPr>
        <p:spPr>
          <a:xfrm>
            <a:off x="5762793" y="852234"/>
            <a:ext cx="2216827" cy="300082"/>
          </a:xfrm>
          <a:prstGeom prst="rect">
            <a:avLst/>
          </a:prstGeom>
          <a:noFill/>
        </p:spPr>
        <p:txBody>
          <a:bodyPr wrap="square" rtlCol="0">
            <a:spAutoFit/>
          </a:bodyPr>
          <a:lstStyle/>
          <a:p>
            <a:pPr algn="ctr"/>
            <a:r>
              <a:rPr lang="en-US" sz="1350" b="1" dirty="0"/>
              <a:t>Growth indexed to S&amp;P 500</a:t>
            </a:r>
          </a:p>
        </p:txBody>
      </p:sp>
      <p:sp>
        <p:nvSpPr>
          <p:cNvPr id="163" name="Oval 162">
            <a:extLst>
              <a:ext uri="{FF2B5EF4-FFF2-40B4-BE49-F238E27FC236}">
                <a16:creationId xmlns:a16="http://schemas.microsoft.com/office/drawing/2014/main" id="{E91A6BC7-80F3-49B5-9E09-84069C83B6C1}"/>
              </a:ext>
            </a:extLst>
          </p:cNvPr>
          <p:cNvSpPr/>
          <p:nvPr/>
        </p:nvSpPr>
        <p:spPr>
          <a:xfrm>
            <a:off x="8273905" y="679030"/>
            <a:ext cx="685800" cy="685800"/>
          </a:xfrm>
          <a:prstGeom prst="ellipse">
            <a:avLst/>
          </a:prstGeom>
          <a:noFill/>
          <a:ln w="571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sp>
        <p:nvSpPr>
          <p:cNvPr id="164" name="Oval 163">
            <a:extLst>
              <a:ext uri="{FF2B5EF4-FFF2-40B4-BE49-F238E27FC236}">
                <a16:creationId xmlns:a16="http://schemas.microsoft.com/office/drawing/2014/main" id="{23E45E75-3140-43DB-B2B1-2074033854A6}"/>
              </a:ext>
            </a:extLst>
          </p:cNvPr>
          <p:cNvSpPr/>
          <p:nvPr/>
        </p:nvSpPr>
        <p:spPr>
          <a:xfrm>
            <a:off x="8348213" y="2468666"/>
            <a:ext cx="685800" cy="685800"/>
          </a:xfrm>
          <a:prstGeom prst="ellipse">
            <a:avLst/>
          </a:prstGeom>
          <a:noFill/>
          <a:ln w="571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80" name="Graphic 179" descr="Dollar with solid fill">
            <a:extLst>
              <a:ext uri="{FF2B5EF4-FFF2-40B4-BE49-F238E27FC236}">
                <a16:creationId xmlns:a16="http://schemas.microsoft.com/office/drawing/2014/main" id="{7617A200-CEFA-4044-A9B8-9CE69BEB063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51499" y="3023815"/>
            <a:ext cx="685800" cy="685800"/>
          </a:xfrm>
          <a:prstGeom prst="rect">
            <a:avLst/>
          </a:prstGeom>
        </p:spPr>
      </p:pic>
      <p:sp>
        <p:nvSpPr>
          <p:cNvPr id="181" name="TextBox 180">
            <a:extLst>
              <a:ext uri="{FF2B5EF4-FFF2-40B4-BE49-F238E27FC236}">
                <a16:creationId xmlns:a16="http://schemas.microsoft.com/office/drawing/2014/main" id="{361BA5C1-B367-4DD1-8F45-8F539E759694}"/>
              </a:ext>
            </a:extLst>
          </p:cNvPr>
          <p:cNvSpPr txBox="1"/>
          <p:nvPr/>
        </p:nvSpPr>
        <p:spPr>
          <a:xfrm>
            <a:off x="3540513" y="3418342"/>
            <a:ext cx="1438215" cy="923330"/>
          </a:xfrm>
          <a:prstGeom prst="rect">
            <a:avLst/>
          </a:prstGeom>
          <a:noFill/>
        </p:spPr>
        <p:txBody>
          <a:bodyPr wrap="none" rtlCol="0">
            <a:spAutoFit/>
          </a:bodyPr>
          <a:lstStyle/>
          <a:p>
            <a:pPr algn="ctr"/>
            <a:r>
              <a:rPr lang="en-US" sz="1350" b="1" dirty="0"/>
              <a:t>12% Cap</a:t>
            </a:r>
          </a:p>
          <a:p>
            <a:pPr algn="ctr"/>
            <a:r>
              <a:rPr lang="en-US" sz="1350" b="1" dirty="0"/>
              <a:t>Cap will Vary</a:t>
            </a:r>
          </a:p>
          <a:p>
            <a:pPr algn="ctr"/>
            <a:r>
              <a:rPr lang="en-US" sz="1350" b="1" dirty="0"/>
              <a:t>Runs 6%-8% aver.</a:t>
            </a:r>
          </a:p>
          <a:p>
            <a:pPr algn="ctr"/>
            <a:r>
              <a:rPr lang="en-US" sz="1350" b="1" dirty="0"/>
              <a:t>Tax-Free</a:t>
            </a:r>
          </a:p>
        </p:txBody>
      </p:sp>
      <p:sp>
        <p:nvSpPr>
          <p:cNvPr id="187" name="Rectangle: Rounded Corners 186">
            <a:extLst>
              <a:ext uri="{FF2B5EF4-FFF2-40B4-BE49-F238E27FC236}">
                <a16:creationId xmlns:a16="http://schemas.microsoft.com/office/drawing/2014/main" id="{CD841FF2-7755-4072-ABC1-D518DEEF355F}"/>
              </a:ext>
            </a:extLst>
          </p:cNvPr>
          <p:cNvSpPr/>
          <p:nvPr/>
        </p:nvSpPr>
        <p:spPr>
          <a:xfrm>
            <a:off x="7165188" y="3996663"/>
            <a:ext cx="685800" cy="807306"/>
          </a:xfrm>
          <a:prstGeom prst="round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189" name="Straight Arrow Connector 188">
            <a:extLst>
              <a:ext uri="{FF2B5EF4-FFF2-40B4-BE49-F238E27FC236}">
                <a16:creationId xmlns:a16="http://schemas.microsoft.com/office/drawing/2014/main" id="{481D65C5-A985-440C-87E1-5B0B1823E44F}"/>
              </a:ext>
            </a:extLst>
          </p:cNvPr>
          <p:cNvCxnSpPr>
            <a:cxnSpLocks/>
          </p:cNvCxnSpPr>
          <p:nvPr/>
        </p:nvCxnSpPr>
        <p:spPr>
          <a:xfrm flipH="1">
            <a:off x="7194180" y="4908292"/>
            <a:ext cx="313908" cy="230075"/>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96" name="Graphic 195" descr="Checkmark with solid fill">
            <a:extLst>
              <a:ext uri="{FF2B5EF4-FFF2-40B4-BE49-F238E27FC236}">
                <a16:creationId xmlns:a16="http://schemas.microsoft.com/office/drawing/2014/main" id="{C7367D3D-6C3B-4078-8DC6-4FD580B5022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459010" y="2968069"/>
            <a:ext cx="243208" cy="499551"/>
          </a:xfrm>
          <a:prstGeom prst="rect">
            <a:avLst/>
          </a:prstGeom>
        </p:spPr>
      </p:pic>
      <p:pic>
        <p:nvPicPr>
          <p:cNvPr id="197" name="Graphic 196" descr="Checkmark with solid fill">
            <a:extLst>
              <a:ext uri="{FF2B5EF4-FFF2-40B4-BE49-F238E27FC236}">
                <a16:creationId xmlns:a16="http://schemas.microsoft.com/office/drawing/2014/main" id="{18372CAD-CFA9-4453-89BE-C7B90F8ACB9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511614" y="3497111"/>
            <a:ext cx="195491" cy="499551"/>
          </a:xfrm>
          <a:prstGeom prst="rect">
            <a:avLst/>
          </a:prstGeom>
        </p:spPr>
      </p:pic>
      <p:pic>
        <p:nvPicPr>
          <p:cNvPr id="198" name="Graphic 197" descr="Checkmark with solid fill">
            <a:extLst>
              <a:ext uri="{FF2B5EF4-FFF2-40B4-BE49-F238E27FC236}">
                <a16:creationId xmlns:a16="http://schemas.microsoft.com/office/drawing/2014/main" id="{52282B79-AF38-45DF-8E2B-CB1B860B8D1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80564" y="4019534"/>
            <a:ext cx="195491" cy="499551"/>
          </a:xfrm>
          <a:prstGeom prst="rect">
            <a:avLst/>
          </a:prstGeom>
        </p:spPr>
      </p:pic>
      <p:pic>
        <p:nvPicPr>
          <p:cNvPr id="199" name="Graphic 198" descr="Checkmark with solid fill">
            <a:extLst>
              <a:ext uri="{FF2B5EF4-FFF2-40B4-BE49-F238E27FC236}">
                <a16:creationId xmlns:a16="http://schemas.microsoft.com/office/drawing/2014/main" id="{C5618514-436B-4FE1-B836-155B114C141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102601" y="4470817"/>
            <a:ext cx="195491" cy="499551"/>
          </a:xfrm>
          <a:prstGeom prst="rect">
            <a:avLst/>
          </a:prstGeom>
        </p:spPr>
      </p:pic>
      <p:pic>
        <p:nvPicPr>
          <p:cNvPr id="200" name="Graphic 199" descr="Checkmark with solid fill">
            <a:extLst>
              <a:ext uri="{FF2B5EF4-FFF2-40B4-BE49-F238E27FC236}">
                <a16:creationId xmlns:a16="http://schemas.microsoft.com/office/drawing/2014/main" id="{9D567426-F5B4-4356-A8F4-5451D19850E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106814" y="4902592"/>
            <a:ext cx="195491" cy="499551"/>
          </a:xfrm>
          <a:prstGeom prst="rect">
            <a:avLst/>
          </a:prstGeom>
        </p:spPr>
      </p:pic>
      <p:sp>
        <p:nvSpPr>
          <p:cNvPr id="202" name="TextBox 201">
            <a:extLst>
              <a:ext uri="{FF2B5EF4-FFF2-40B4-BE49-F238E27FC236}">
                <a16:creationId xmlns:a16="http://schemas.microsoft.com/office/drawing/2014/main" id="{B7538E63-A6E2-4E82-BC75-E0915AE8BDF5}"/>
              </a:ext>
            </a:extLst>
          </p:cNvPr>
          <p:cNvSpPr txBox="1"/>
          <p:nvPr/>
        </p:nvSpPr>
        <p:spPr>
          <a:xfrm>
            <a:off x="1217449" y="5625058"/>
            <a:ext cx="3528723" cy="553998"/>
          </a:xfrm>
          <a:prstGeom prst="rect">
            <a:avLst/>
          </a:prstGeom>
          <a:noFill/>
        </p:spPr>
        <p:txBody>
          <a:bodyPr wrap="none" rtlCol="0">
            <a:spAutoFit/>
          </a:bodyPr>
          <a:lstStyle/>
          <a:p>
            <a:r>
              <a:rPr lang="en-US" sz="1500" b="1" dirty="0"/>
              <a:t>Not Short Term Not less than 7 to 10 yrs.</a:t>
            </a:r>
          </a:p>
          <a:p>
            <a:r>
              <a:rPr lang="en-US" sz="1500" b="1" dirty="0"/>
              <a:t>Less  &lt; than 7-10 You’ll lose money. MEC 7</a:t>
            </a:r>
          </a:p>
        </p:txBody>
      </p:sp>
      <p:sp>
        <p:nvSpPr>
          <p:cNvPr id="203" name="TextBox 202">
            <a:extLst>
              <a:ext uri="{FF2B5EF4-FFF2-40B4-BE49-F238E27FC236}">
                <a16:creationId xmlns:a16="http://schemas.microsoft.com/office/drawing/2014/main" id="{301DEBD9-C3BB-44E9-8078-0B925483D942}"/>
              </a:ext>
            </a:extLst>
          </p:cNvPr>
          <p:cNvSpPr txBox="1"/>
          <p:nvPr/>
        </p:nvSpPr>
        <p:spPr>
          <a:xfrm>
            <a:off x="1239071" y="6307035"/>
            <a:ext cx="2964273" cy="323165"/>
          </a:xfrm>
          <a:prstGeom prst="rect">
            <a:avLst/>
          </a:prstGeom>
          <a:noFill/>
        </p:spPr>
        <p:txBody>
          <a:bodyPr wrap="none" rtlCol="0">
            <a:spAutoFit/>
          </a:bodyPr>
          <a:lstStyle/>
          <a:p>
            <a:r>
              <a:rPr lang="en-US" sz="1500" b="1" dirty="0"/>
              <a:t>You Must Qualify for Life Insurance</a:t>
            </a:r>
          </a:p>
        </p:txBody>
      </p:sp>
      <p:sp>
        <p:nvSpPr>
          <p:cNvPr id="2" name="Oval 1">
            <a:extLst>
              <a:ext uri="{FF2B5EF4-FFF2-40B4-BE49-F238E27FC236}">
                <a16:creationId xmlns:a16="http://schemas.microsoft.com/office/drawing/2014/main" id="{F94ECC78-38CC-4F26-B184-AA45EEF00C87}"/>
              </a:ext>
            </a:extLst>
          </p:cNvPr>
          <p:cNvSpPr/>
          <p:nvPr/>
        </p:nvSpPr>
        <p:spPr>
          <a:xfrm>
            <a:off x="931802" y="969917"/>
            <a:ext cx="968430" cy="792987"/>
          </a:xfrm>
          <a:prstGeom prst="ellipse">
            <a:avLst/>
          </a:prstGeom>
          <a:noFill/>
          <a:ln w="571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TextBox 3">
            <a:extLst>
              <a:ext uri="{FF2B5EF4-FFF2-40B4-BE49-F238E27FC236}">
                <a16:creationId xmlns:a16="http://schemas.microsoft.com/office/drawing/2014/main" id="{CAC3CFE9-B618-1839-BA93-A9DC546E77AF}"/>
              </a:ext>
            </a:extLst>
          </p:cNvPr>
          <p:cNvSpPr txBox="1"/>
          <p:nvPr/>
        </p:nvSpPr>
        <p:spPr>
          <a:xfrm>
            <a:off x="0" y="-263063"/>
            <a:ext cx="9284595" cy="738664"/>
          </a:xfrm>
          <a:prstGeom prst="rect">
            <a:avLst/>
          </a:prstGeom>
          <a:noFill/>
          <a:ln>
            <a:noFill/>
          </a:ln>
        </p:spPr>
        <p:txBody>
          <a:bodyPr wrap="square" rtlCol="0">
            <a:spAutoFit/>
          </a:bodyPr>
          <a:lstStyle/>
          <a:p>
            <a:pPr algn="ctr"/>
            <a:endParaRPr lang="en-US" b="1" dirty="0"/>
          </a:p>
          <a:p>
            <a:pPr algn="ctr"/>
            <a:r>
              <a:rPr lang="en-US" sz="2400" b="1" i="1" dirty="0">
                <a:solidFill>
                  <a:srgbClr val="0070C0"/>
                </a:solidFill>
              </a:rPr>
              <a:t>To Understand a LIRP…We Must First Understand How People Save</a:t>
            </a:r>
            <a:r>
              <a:rPr lang="en-US" b="1" dirty="0"/>
              <a:t> </a:t>
            </a:r>
          </a:p>
        </p:txBody>
      </p:sp>
      <p:sp>
        <p:nvSpPr>
          <p:cNvPr id="5" name="Oval 4">
            <a:extLst>
              <a:ext uri="{FF2B5EF4-FFF2-40B4-BE49-F238E27FC236}">
                <a16:creationId xmlns:a16="http://schemas.microsoft.com/office/drawing/2014/main" id="{39AC876F-4E03-BB08-20AC-9FD863AB0AF2}"/>
              </a:ext>
            </a:extLst>
          </p:cNvPr>
          <p:cNvSpPr/>
          <p:nvPr/>
        </p:nvSpPr>
        <p:spPr>
          <a:xfrm>
            <a:off x="5342165" y="5696977"/>
            <a:ext cx="2794515" cy="920758"/>
          </a:xfrm>
          <a:prstGeom prst="ellipse">
            <a:avLst/>
          </a:prstGeom>
          <a:solidFill>
            <a:schemeClr val="tx1"/>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IRS Requires</a:t>
            </a:r>
          </a:p>
          <a:p>
            <a:pPr algn="ctr"/>
            <a:r>
              <a:rPr lang="en-US" b="1" dirty="0"/>
              <a:t> Life Insurance Protection </a:t>
            </a:r>
          </a:p>
        </p:txBody>
      </p:sp>
    </p:spTree>
    <p:extLst>
      <p:ext uri="{BB962C8B-B14F-4D97-AF65-F5344CB8AC3E}">
        <p14:creationId xmlns:p14="http://schemas.microsoft.com/office/powerpoint/2010/main" val="2126695398"/>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barn(inVertical)">
                                      <p:cBhvr>
                                        <p:cTn id="7" dur="500"/>
                                        <p:tgtEl>
                                          <p:spTgt spid="5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barn(inVertical)">
                                      <p:cBhvr>
                                        <p:cTn id="18" dur="500"/>
                                        <p:tgtEl>
                                          <p:spTgt spid="24"/>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07"/>
                                        </p:tgtEl>
                                        <p:attrNameLst>
                                          <p:attrName>style.visibility</p:attrName>
                                        </p:attrNameLst>
                                      </p:cBhvr>
                                      <p:to>
                                        <p:strVal val="visible"/>
                                      </p:to>
                                    </p:set>
                                    <p:anim calcmode="lin" valueType="num">
                                      <p:cBhvr additive="base">
                                        <p:cTn id="23" dur="500" fill="hold"/>
                                        <p:tgtEl>
                                          <p:spTgt spid="107"/>
                                        </p:tgtEl>
                                        <p:attrNameLst>
                                          <p:attrName>ppt_x</p:attrName>
                                        </p:attrNameLst>
                                      </p:cBhvr>
                                      <p:tavLst>
                                        <p:tav tm="0">
                                          <p:val>
                                            <p:strVal val="#ppt_x"/>
                                          </p:val>
                                        </p:tav>
                                        <p:tav tm="100000">
                                          <p:val>
                                            <p:strVal val="#ppt_x"/>
                                          </p:val>
                                        </p:tav>
                                      </p:tavLst>
                                    </p:anim>
                                    <p:anim calcmode="lin" valueType="num">
                                      <p:cBhvr additive="base">
                                        <p:cTn id="24" dur="500" fill="hold"/>
                                        <p:tgtEl>
                                          <p:spTgt spid="10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08"/>
                                        </p:tgtEl>
                                        <p:attrNameLst>
                                          <p:attrName>style.visibility</p:attrName>
                                        </p:attrNameLst>
                                      </p:cBhvr>
                                      <p:to>
                                        <p:strVal val="visible"/>
                                      </p:to>
                                    </p:set>
                                    <p:anim calcmode="lin" valueType="num">
                                      <p:cBhvr additive="base">
                                        <p:cTn id="29" dur="500" fill="hold"/>
                                        <p:tgtEl>
                                          <p:spTgt spid="108"/>
                                        </p:tgtEl>
                                        <p:attrNameLst>
                                          <p:attrName>ppt_x</p:attrName>
                                        </p:attrNameLst>
                                      </p:cBhvr>
                                      <p:tavLst>
                                        <p:tav tm="0">
                                          <p:val>
                                            <p:strVal val="#ppt_x"/>
                                          </p:val>
                                        </p:tav>
                                        <p:tav tm="100000">
                                          <p:val>
                                            <p:strVal val="#ppt_x"/>
                                          </p:val>
                                        </p:tav>
                                      </p:tavLst>
                                    </p:anim>
                                    <p:anim calcmode="lin" valueType="num">
                                      <p:cBhvr additive="base">
                                        <p:cTn id="30" dur="500" fill="hold"/>
                                        <p:tgtEl>
                                          <p:spTgt spid="10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barn(inVertical)">
                                      <p:cBhvr>
                                        <p:cTn id="35" dur="500"/>
                                        <p:tgtEl>
                                          <p:spTgt spid="26"/>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158">
                                            <p:txEl>
                                              <p:pRg st="0" end="0"/>
                                            </p:txEl>
                                          </p:spTgt>
                                        </p:tgtEl>
                                        <p:attrNameLst>
                                          <p:attrName>style.visibility</p:attrName>
                                        </p:attrNameLst>
                                      </p:cBhvr>
                                      <p:to>
                                        <p:strVal val="visible"/>
                                      </p:to>
                                    </p:set>
                                    <p:animEffect transition="in" filter="barn(inVertical)">
                                      <p:cBhvr>
                                        <p:cTn id="40" dur="500"/>
                                        <p:tgtEl>
                                          <p:spTgt spid="158">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6" presetClass="entr" presetSubtype="21" fill="hold" nodeType="clickEffect">
                                  <p:stCondLst>
                                    <p:cond delay="0"/>
                                  </p:stCondLst>
                                  <p:childTnLst>
                                    <p:set>
                                      <p:cBhvr>
                                        <p:cTn id="44" dur="1" fill="hold">
                                          <p:stCondLst>
                                            <p:cond delay="0"/>
                                          </p:stCondLst>
                                        </p:cTn>
                                        <p:tgtEl>
                                          <p:spTgt spid="128"/>
                                        </p:tgtEl>
                                        <p:attrNameLst>
                                          <p:attrName>style.visibility</p:attrName>
                                        </p:attrNameLst>
                                      </p:cBhvr>
                                      <p:to>
                                        <p:strVal val="visible"/>
                                      </p:to>
                                    </p:set>
                                    <p:animEffect transition="in" filter="barn(inVertical)">
                                      <p:cBhvr>
                                        <p:cTn id="45" dur="500"/>
                                        <p:tgtEl>
                                          <p:spTgt spid="128"/>
                                        </p:tgtEl>
                                      </p:cBhvr>
                                    </p:animEffect>
                                  </p:childTnLst>
                                </p:cTn>
                              </p:par>
                            </p:childTnLst>
                          </p:cTn>
                        </p:par>
                      </p:childTnLst>
                    </p:cTn>
                  </p:par>
                  <p:par>
                    <p:cTn id="46" fill="hold">
                      <p:stCondLst>
                        <p:cond delay="indefinite"/>
                      </p:stCondLst>
                      <p:childTnLst>
                        <p:par>
                          <p:cTn id="47" fill="hold">
                            <p:stCondLst>
                              <p:cond delay="0"/>
                            </p:stCondLst>
                            <p:childTnLst>
                              <p:par>
                                <p:cTn id="48" presetID="16" presetClass="entr" presetSubtype="21" fill="hold" nodeType="clickEffect">
                                  <p:stCondLst>
                                    <p:cond delay="0"/>
                                  </p:stCondLst>
                                  <p:childTnLst>
                                    <p:set>
                                      <p:cBhvr>
                                        <p:cTn id="49" dur="1" fill="hold">
                                          <p:stCondLst>
                                            <p:cond delay="0"/>
                                          </p:stCondLst>
                                        </p:cTn>
                                        <p:tgtEl>
                                          <p:spTgt spid="110"/>
                                        </p:tgtEl>
                                        <p:attrNameLst>
                                          <p:attrName>style.visibility</p:attrName>
                                        </p:attrNameLst>
                                      </p:cBhvr>
                                      <p:to>
                                        <p:strVal val="visible"/>
                                      </p:to>
                                    </p:set>
                                    <p:animEffect transition="in" filter="barn(inVertical)">
                                      <p:cBhvr>
                                        <p:cTn id="50" dur="500"/>
                                        <p:tgtEl>
                                          <p:spTgt spid="110"/>
                                        </p:tgtEl>
                                      </p:cBhvr>
                                    </p:animEffect>
                                  </p:childTnLst>
                                </p:cTn>
                              </p:par>
                            </p:childTnLst>
                          </p:cTn>
                        </p:par>
                      </p:childTnLst>
                    </p:cTn>
                  </p:par>
                  <p:par>
                    <p:cTn id="51" fill="hold">
                      <p:stCondLst>
                        <p:cond delay="indefinite"/>
                      </p:stCondLst>
                      <p:childTnLst>
                        <p:par>
                          <p:cTn id="52" fill="hold">
                            <p:stCondLst>
                              <p:cond delay="0"/>
                            </p:stCondLst>
                            <p:childTnLst>
                              <p:par>
                                <p:cTn id="53" presetID="16" presetClass="entr" presetSubtype="21" fill="hold" nodeType="clickEffect">
                                  <p:stCondLst>
                                    <p:cond delay="0"/>
                                  </p:stCondLst>
                                  <p:childTnLst>
                                    <p:set>
                                      <p:cBhvr>
                                        <p:cTn id="54" dur="1" fill="hold">
                                          <p:stCondLst>
                                            <p:cond delay="0"/>
                                          </p:stCondLst>
                                        </p:cTn>
                                        <p:tgtEl>
                                          <p:spTgt spid="131"/>
                                        </p:tgtEl>
                                        <p:attrNameLst>
                                          <p:attrName>style.visibility</p:attrName>
                                        </p:attrNameLst>
                                      </p:cBhvr>
                                      <p:to>
                                        <p:strVal val="visible"/>
                                      </p:to>
                                    </p:set>
                                    <p:animEffect transition="in" filter="barn(inVertical)">
                                      <p:cBhvr>
                                        <p:cTn id="55" dur="500"/>
                                        <p:tgtEl>
                                          <p:spTgt spid="131"/>
                                        </p:tgtEl>
                                      </p:cBhvr>
                                    </p:animEffect>
                                  </p:childTnLst>
                                </p:cTn>
                              </p:par>
                            </p:childTnLst>
                          </p:cTn>
                        </p:par>
                      </p:childTnLst>
                    </p:cTn>
                  </p:par>
                  <p:par>
                    <p:cTn id="56" fill="hold">
                      <p:stCondLst>
                        <p:cond delay="indefinite"/>
                      </p:stCondLst>
                      <p:childTnLst>
                        <p:par>
                          <p:cTn id="57" fill="hold">
                            <p:stCondLst>
                              <p:cond delay="0"/>
                            </p:stCondLst>
                            <p:childTnLst>
                              <p:par>
                                <p:cTn id="58" presetID="16" presetClass="entr" presetSubtype="21" fill="hold" nodeType="clickEffect">
                                  <p:stCondLst>
                                    <p:cond delay="0"/>
                                  </p:stCondLst>
                                  <p:childTnLst>
                                    <p:set>
                                      <p:cBhvr>
                                        <p:cTn id="59" dur="1" fill="hold">
                                          <p:stCondLst>
                                            <p:cond delay="0"/>
                                          </p:stCondLst>
                                        </p:cTn>
                                        <p:tgtEl>
                                          <p:spTgt spid="113"/>
                                        </p:tgtEl>
                                        <p:attrNameLst>
                                          <p:attrName>style.visibility</p:attrName>
                                        </p:attrNameLst>
                                      </p:cBhvr>
                                      <p:to>
                                        <p:strVal val="visible"/>
                                      </p:to>
                                    </p:set>
                                    <p:animEffect transition="in" filter="barn(inVertical)">
                                      <p:cBhvr>
                                        <p:cTn id="60" dur="500"/>
                                        <p:tgtEl>
                                          <p:spTgt spid="113"/>
                                        </p:tgtEl>
                                      </p:cBhvr>
                                    </p:animEffect>
                                  </p:childTnLst>
                                </p:cTn>
                              </p:par>
                            </p:childTnLst>
                          </p:cTn>
                        </p:par>
                      </p:childTnLst>
                    </p:cTn>
                  </p:par>
                  <p:par>
                    <p:cTn id="61" fill="hold">
                      <p:stCondLst>
                        <p:cond delay="indefinite"/>
                      </p:stCondLst>
                      <p:childTnLst>
                        <p:par>
                          <p:cTn id="62" fill="hold">
                            <p:stCondLst>
                              <p:cond delay="0"/>
                            </p:stCondLst>
                            <p:childTnLst>
                              <p:par>
                                <p:cTn id="63" presetID="16" presetClass="entr" presetSubtype="21" fill="hold" nodeType="clickEffect">
                                  <p:stCondLst>
                                    <p:cond delay="0"/>
                                  </p:stCondLst>
                                  <p:childTnLst>
                                    <p:set>
                                      <p:cBhvr>
                                        <p:cTn id="64" dur="1" fill="hold">
                                          <p:stCondLst>
                                            <p:cond delay="0"/>
                                          </p:stCondLst>
                                        </p:cTn>
                                        <p:tgtEl>
                                          <p:spTgt spid="136"/>
                                        </p:tgtEl>
                                        <p:attrNameLst>
                                          <p:attrName>style.visibility</p:attrName>
                                        </p:attrNameLst>
                                      </p:cBhvr>
                                      <p:to>
                                        <p:strVal val="visible"/>
                                      </p:to>
                                    </p:set>
                                    <p:animEffect transition="in" filter="barn(inVertical)">
                                      <p:cBhvr>
                                        <p:cTn id="65" dur="500"/>
                                        <p:tgtEl>
                                          <p:spTgt spid="136"/>
                                        </p:tgtEl>
                                      </p:cBhvr>
                                    </p:animEffect>
                                  </p:childTnLst>
                                </p:cTn>
                              </p:par>
                            </p:childTnLst>
                          </p:cTn>
                        </p:par>
                      </p:childTnLst>
                    </p:cTn>
                  </p:par>
                  <p:par>
                    <p:cTn id="66" fill="hold">
                      <p:stCondLst>
                        <p:cond delay="indefinite"/>
                      </p:stCondLst>
                      <p:childTnLst>
                        <p:par>
                          <p:cTn id="67" fill="hold">
                            <p:stCondLst>
                              <p:cond delay="0"/>
                            </p:stCondLst>
                            <p:childTnLst>
                              <p:par>
                                <p:cTn id="68" presetID="16" presetClass="entr" presetSubtype="21" fill="hold" nodeType="clickEffect">
                                  <p:stCondLst>
                                    <p:cond delay="0"/>
                                  </p:stCondLst>
                                  <p:childTnLst>
                                    <p:set>
                                      <p:cBhvr>
                                        <p:cTn id="69" dur="1" fill="hold">
                                          <p:stCondLst>
                                            <p:cond delay="0"/>
                                          </p:stCondLst>
                                        </p:cTn>
                                        <p:tgtEl>
                                          <p:spTgt spid="121"/>
                                        </p:tgtEl>
                                        <p:attrNameLst>
                                          <p:attrName>style.visibility</p:attrName>
                                        </p:attrNameLst>
                                      </p:cBhvr>
                                      <p:to>
                                        <p:strVal val="visible"/>
                                      </p:to>
                                    </p:set>
                                    <p:animEffect transition="in" filter="barn(inVertical)">
                                      <p:cBhvr>
                                        <p:cTn id="70" dur="500"/>
                                        <p:tgtEl>
                                          <p:spTgt spid="121"/>
                                        </p:tgtEl>
                                      </p:cBhvr>
                                    </p:animEffect>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163"/>
                                        </p:tgtEl>
                                        <p:attrNameLst>
                                          <p:attrName>style.visibility</p:attrName>
                                        </p:attrNameLst>
                                      </p:cBhvr>
                                      <p:to>
                                        <p:strVal val="visible"/>
                                      </p:to>
                                    </p:set>
                                    <p:anim calcmode="lin" valueType="num">
                                      <p:cBhvr additive="base">
                                        <p:cTn id="75" dur="500" fill="hold"/>
                                        <p:tgtEl>
                                          <p:spTgt spid="163"/>
                                        </p:tgtEl>
                                        <p:attrNameLst>
                                          <p:attrName>ppt_x</p:attrName>
                                        </p:attrNameLst>
                                      </p:cBhvr>
                                      <p:tavLst>
                                        <p:tav tm="0">
                                          <p:val>
                                            <p:strVal val="#ppt_x"/>
                                          </p:val>
                                        </p:tav>
                                        <p:tav tm="100000">
                                          <p:val>
                                            <p:strVal val="#ppt_x"/>
                                          </p:val>
                                        </p:tav>
                                      </p:tavLst>
                                    </p:anim>
                                    <p:anim calcmode="lin" valueType="num">
                                      <p:cBhvr additive="base">
                                        <p:cTn id="76" dur="500" fill="hold"/>
                                        <p:tgtEl>
                                          <p:spTgt spid="163"/>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164"/>
                                        </p:tgtEl>
                                        <p:attrNameLst>
                                          <p:attrName>style.visibility</p:attrName>
                                        </p:attrNameLst>
                                      </p:cBhvr>
                                      <p:to>
                                        <p:strVal val="visible"/>
                                      </p:to>
                                    </p:set>
                                    <p:anim calcmode="lin" valueType="num">
                                      <p:cBhvr additive="base">
                                        <p:cTn id="81" dur="500" fill="hold"/>
                                        <p:tgtEl>
                                          <p:spTgt spid="164"/>
                                        </p:tgtEl>
                                        <p:attrNameLst>
                                          <p:attrName>ppt_x</p:attrName>
                                        </p:attrNameLst>
                                      </p:cBhvr>
                                      <p:tavLst>
                                        <p:tav tm="0">
                                          <p:val>
                                            <p:strVal val="#ppt_x"/>
                                          </p:val>
                                        </p:tav>
                                        <p:tav tm="100000">
                                          <p:val>
                                            <p:strVal val="#ppt_x"/>
                                          </p:val>
                                        </p:tav>
                                      </p:tavLst>
                                    </p:anim>
                                    <p:anim calcmode="lin" valueType="num">
                                      <p:cBhvr additive="base">
                                        <p:cTn id="82" dur="500" fill="hold"/>
                                        <p:tgtEl>
                                          <p:spTgt spid="164"/>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31"/>
                                        </p:tgtEl>
                                        <p:attrNameLst>
                                          <p:attrName>style.visibility</p:attrName>
                                        </p:attrNameLst>
                                      </p:cBhvr>
                                      <p:to>
                                        <p:strVal val="visible"/>
                                      </p:to>
                                    </p:set>
                                  </p:childTnLst>
                                </p:cTn>
                              </p:par>
                              <p:par>
                                <p:cTn id="87" presetID="16" presetClass="entr" presetSubtype="21" fill="hold" grpId="0" nodeType="withEffect">
                                  <p:stCondLst>
                                    <p:cond delay="0"/>
                                  </p:stCondLst>
                                  <p:childTnLst>
                                    <p:set>
                                      <p:cBhvr>
                                        <p:cTn id="88" dur="1" fill="hold">
                                          <p:stCondLst>
                                            <p:cond delay="0"/>
                                          </p:stCondLst>
                                        </p:cTn>
                                        <p:tgtEl>
                                          <p:spTgt spid="38"/>
                                        </p:tgtEl>
                                        <p:attrNameLst>
                                          <p:attrName>style.visibility</p:attrName>
                                        </p:attrNameLst>
                                      </p:cBhvr>
                                      <p:to>
                                        <p:strVal val="visible"/>
                                      </p:to>
                                    </p:set>
                                    <p:animEffect transition="in" filter="barn(inVertical)">
                                      <p:cBhvr>
                                        <p:cTn id="89" dur="500"/>
                                        <p:tgtEl>
                                          <p:spTgt spid="38"/>
                                        </p:tgtEl>
                                      </p:cBhvr>
                                    </p:animEffect>
                                  </p:childTnLst>
                                </p:cTn>
                              </p:par>
                              <p:par>
                                <p:cTn id="90" presetID="1" presetClass="entr" presetSubtype="0" fill="hold" nodeType="withEffect">
                                  <p:stCondLst>
                                    <p:cond delay="0"/>
                                  </p:stCondLst>
                                  <p:childTnLst>
                                    <p:set>
                                      <p:cBhvr>
                                        <p:cTn id="91" dur="1" fill="hold">
                                          <p:stCondLst>
                                            <p:cond delay="0"/>
                                          </p:stCondLst>
                                        </p:cTn>
                                        <p:tgtEl>
                                          <p:spTgt spid="36"/>
                                        </p:tgtEl>
                                        <p:attrNameLst>
                                          <p:attrName>style.visibility</p:attrName>
                                        </p:attrNameLst>
                                      </p:cBhvr>
                                      <p:to>
                                        <p:strVal val="visible"/>
                                      </p:to>
                                    </p:set>
                                  </p:childTnLst>
                                </p:cTn>
                              </p:par>
                            </p:childTnLst>
                          </p:cTn>
                        </p:par>
                      </p:childTnLst>
                    </p:cTn>
                  </p:par>
                  <p:par>
                    <p:cTn id="92" fill="hold">
                      <p:stCondLst>
                        <p:cond delay="indefinite"/>
                      </p:stCondLst>
                      <p:childTnLst>
                        <p:par>
                          <p:cTn id="93" fill="hold">
                            <p:stCondLst>
                              <p:cond delay="0"/>
                            </p:stCondLst>
                            <p:childTnLst>
                              <p:par>
                                <p:cTn id="94" presetID="16" presetClass="entr" presetSubtype="21" fill="hold" nodeType="clickEffect">
                                  <p:stCondLst>
                                    <p:cond delay="0"/>
                                  </p:stCondLst>
                                  <p:childTnLst>
                                    <p:set>
                                      <p:cBhvr>
                                        <p:cTn id="95" dur="1" fill="hold">
                                          <p:stCondLst>
                                            <p:cond delay="0"/>
                                          </p:stCondLst>
                                        </p:cTn>
                                        <p:tgtEl>
                                          <p:spTgt spid="30">
                                            <p:txEl>
                                              <p:pRg st="0" end="0"/>
                                            </p:txEl>
                                          </p:spTgt>
                                        </p:tgtEl>
                                        <p:attrNameLst>
                                          <p:attrName>style.visibility</p:attrName>
                                        </p:attrNameLst>
                                      </p:cBhvr>
                                      <p:to>
                                        <p:strVal val="visible"/>
                                      </p:to>
                                    </p:set>
                                    <p:animEffect transition="in" filter="barn(inVertical)">
                                      <p:cBhvr>
                                        <p:cTn id="96" dur="500"/>
                                        <p:tgtEl>
                                          <p:spTgt spid="30">
                                            <p:txEl>
                                              <p:pRg st="0" end="0"/>
                                            </p:txEl>
                                          </p:spTgt>
                                        </p:tgtEl>
                                      </p:cBhvr>
                                    </p:animEffect>
                                  </p:childTnLst>
                                </p:cTn>
                              </p:par>
                            </p:childTnLst>
                          </p:cTn>
                        </p:par>
                      </p:childTnLst>
                    </p:cTn>
                  </p:par>
                  <p:par>
                    <p:cTn id="97" fill="hold">
                      <p:stCondLst>
                        <p:cond delay="indefinite"/>
                      </p:stCondLst>
                      <p:childTnLst>
                        <p:par>
                          <p:cTn id="98" fill="hold">
                            <p:stCondLst>
                              <p:cond delay="0"/>
                            </p:stCondLst>
                            <p:childTnLst>
                              <p:par>
                                <p:cTn id="99" presetID="16" presetClass="entr" presetSubtype="21" fill="hold" grpId="0" nodeType="clickEffect">
                                  <p:stCondLst>
                                    <p:cond delay="0"/>
                                  </p:stCondLst>
                                  <p:childTnLst>
                                    <p:set>
                                      <p:cBhvr>
                                        <p:cTn id="100" dur="1" fill="hold">
                                          <p:stCondLst>
                                            <p:cond delay="0"/>
                                          </p:stCondLst>
                                        </p:cTn>
                                        <p:tgtEl>
                                          <p:spTgt spid="157"/>
                                        </p:tgtEl>
                                        <p:attrNameLst>
                                          <p:attrName>style.visibility</p:attrName>
                                        </p:attrNameLst>
                                      </p:cBhvr>
                                      <p:to>
                                        <p:strVal val="visible"/>
                                      </p:to>
                                    </p:set>
                                    <p:animEffect transition="in" filter="barn(inVertical)">
                                      <p:cBhvr>
                                        <p:cTn id="101" dur="500"/>
                                        <p:tgtEl>
                                          <p:spTgt spid="157"/>
                                        </p:tgtEl>
                                      </p:cBhvr>
                                    </p:animEffect>
                                  </p:childTnLst>
                                </p:cTn>
                              </p:par>
                            </p:childTnLst>
                          </p:cTn>
                        </p:par>
                      </p:childTnLst>
                    </p:cTn>
                  </p:par>
                  <p:par>
                    <p:cTn id="102" fill="hold">
                      <p:stCondLst>
                        <p:cond delay="indefinite"/>
                      </p:stCondLst>
                      <p:childTnLst>
                        <p:par>
                          <p:cTn id="103" fill="hold">
                            <p:stCondLst>
                              <p:cond delay="0"/>
                            </p:stCondLst>
                            <p:childTnLst>
                              <p:par>
                                <p:cTn id="104" presetID="2" presetClass="entr" presetSubtype="4" fill="hold" nodeType="clickEffect">
                                  <p:stCondLst>
                                    <p:cond delay="0"/>
                                  </p:stCondLst>
                                  <p:childTnLst>
                                    <p:set>
                                      <p:cBhvr>
                                        <p:cTn id="105" dur="1" fill="hold">
                                          <p:stCondLst>
                                            <p:cond delay="0"/>
                                          </p:stCondLst>
                                        </p:cTn>
                                        <p:tgtEl>
                                          <p:spTgt spid="180"/>
                                        </p:tgtEl>
                                        <p:attrNameLst>
                                          <p:attrName>style.visibility</p:attrName>
                                        </p:attrNameLst>
                                      </p:cBhvr>
                                      <p:to>
                                        <p:strVal val="visible"/>
                                      </p:to>
                                    </p:set>
                                    <p:anim calcmode="lin" valueType="num">
                                      <p:cBhvr additive="base">
                                        <p:cTn id="106" dur="500" fill="hold"/>
                                        <p:tgtEl>
                                          <p:spTgt spid="180"/>
                                        </p:tgtEl>
                                        <p:attrNameLst>
                                          <p:attrName>ppt_x</p:attrName>
                                        </p:attrNameLst>
                                      </p:cBhvr>
                                      <p:tavLst>
                                        <p:tav tm="0">
                                          <p:val>
                                            <p:strVal val="#ppt_x"/>
                                          </p:val>
                                        </p:tav>
                                        <p:tav tm="100000">
                                          <p:val>
                                            <p:strVal val="#ppt_x"/>
                                          </p:val>
                                        </p:tav>
                                      </p:tavLst>
                                    </p:anim>
                                    <p:anim calcmode="lin" valueType="num">
                                      <p:cBhvr additive="base">
                                        <p:cTn id="107" dur="500" fill="hold"/>
                                        <p:tgtEl>
                                          <p:spTgt spid="180"/>
                                        </p:tgtEl>
                                        <p:attrNameLst>
                                          <p:attrName>ppt_y</p:attrName>
                                        </p:attrNameLst>
                                      </p:cBhvr>
                                      <p:tavLst>
                                        <p:tav tm="0">
                                          <p:val>
                                            <p:strVal val="1+#ppt_h/2"/>
                                          </p:val>
                                        </p:tav>
                                        <p:tav tm="100000">
                                          <p:val>
                                            <p:strVal val="#ppt_y"/>
                                          </p:val>
                                        </p:tav>
                                      </p:tavLst>
                                    </p:anim>
                                  </p:childTnLst>
                                </p:cTn>
                              </p:par>
                              <p:par>
                                <p:cTn id="108" presetID="2" presetClass="entr" presetSubtype="4" fill="hold" nodeType="withEffect">
                                  <p:stCondLst>
                                    <p:cond delay="0"/>
                                  </p:stCondLst>
                                  <p:childTnLst>
                                    <p:set>
                                      <p:cBhvr>
                                        <p:cTn id="109" dur="1" fill="hold">
                                          <p:stCondLst>
                                            <p:cond delay="0"/>
                                          </p:stCondLst>
                                        </p:cTn>
                                        <p:tgtEl>
                                          <p:spTgt spid="98"/>
                                        </p:tgtEl>
                                        <p:attrNameLst>
                                          <p:attrName>style.visibility</p:attrName>
                                        </p:attrNameLst>
                                      </p:cBhvr>
                                      <p:to>
                                        <p:strVal val="visible"/>
                                      </p:to>
                                    </p:set>
                                    <p:anim calcmode="lin" valueType="num">
                                      <p:cBhvr additive="base">
                                        <p:cTn id="110" dur="500" fill="hold"/>
                                        <p:tgtEl>
                                          <p:spTgt spid="98"/>
                                        </p:tgtEl>
                                        <p:attrNameLst>
                                          <p:attrName>ppt_x</p:attrName>
                                        </p:attrNameLst>
                                      </p:cBhvr>
                                      <p:tavLst>
                                        <p:tav tm="0">
                                          <p:val>
                                            <p:strVal val="#ppt_x"/>
                                          </p:val>
                                        </p:tav>
                                        <p:tav tm="100000">
                                          <p:val>
                                            <p:strVal val="#ppt_x"/>
                                          </p:val>
                                        </p:tav>
                                      </p:tavLst>
                                    </p:anim>
                                    <p:anim calcmode="lin" valueType="num">
                                      <p:cBhvr additive="base">
                                        <p:cTn id="111" dur="500" fill="hold"/>
                                        <p:tgtEl>
                                          <p:spTgt spid="98"/>
                                        </p:tgtEl>
                                        <p:attrNameLst>
                                          <p:attrName>ppt_y</p:attrName>
                                        </p:attrNameLst>
                                      </p:cBhvr>
                                      <p:tavLst>
                                        <p:tav tm="0">
                                          <p:val>
                                            <p:strVal val="1+#ppt_h/2"/>
                                          </p:val>
                                        </p:tav>
                                        <p:tav tm="100000">
                                          <p:val>
                                            <p:strVal val="#ppt_y"/>
                                          </p:val>
                                        </p:tav>
                                      </p:tavLst>
                                    </p:anim>
                                  </p:childTnLst>
                                </p:cTn>
                              </p:par>
                              <p:par>
                                <p:cTn id="112" presetID="16" presetClass="entr" presetSubtype="21" fill="hold" nodeType="withEffect">
                                  <p:stCondLst>
                                    <p:cond delay="0"/>
                                  </p:stCondLst>
                                  <p:childTnLst>
                                    <p:set>
                                      <p:cBhvr>
                                        <p:cTn id="113" dur="1" fill="hold">
                                          <p:stCondLst>
                                            <p:cond delay="0"/>
                                          </p:stCondLst>
                                        </p:cTn>
                                        <p:tgtEl>
                                          <p:spTgt spid="59"/>
                                        </p:tgtEl>
                                        <p:attrNameLst>
                                          <p:attrName>style.visibility</p:attrName>
                                        </p:attrNameLst>
                                      </p:cBhvr>
                                      <p:to>
                                        <p:strVal val="visible"/>
                                      </p:to>
                                    </p:set>
                                    <p:animEffect transition="in" filter="barn(inVertical)">
                                      <p:cBhvr>
                                        <p:cTn id="114" dur="500"/>
                                        <p:tgtEl>
                                          <p:spTgt spid="59"/>
                                        </p:tgtEl>
                                      </p:cBhvr>
                                    </p:animEffect>
                                  </p:childTnLst>
                                </p:cTn>
                              </p:par>
                            </p:childTnLst>
                          </p:cTn>
                        </p:par>
                      </p:childTnLst>
                    </p:cTn>
                  </p:par>
                  <p:par>
                    <p:cTn id="115" fill="hold">
                      <p:stCondLst>
                        <p:cond delay="indefinite"/>
                      </p:stCondLst>
                      <p:childTnLst>
                        <p:par>
                          <p:cTn id="116" fill="hold">
                            <p:stCondLst>
                              <p:cond delay="0"/>
                            </p:stCondLst>
                            <p:childTnLst>
                              <p:par>
                                <p:cTn id="117" presetID="16" presetClass="entr" presetSubtype="21" fill="hold" nodeType="clickEffect">
                                  <p:stCondLst>
                                    <p:cond delay="0"/>
                                  </p:stCondLst>
                                  <p:childTnLst>
                                    <p:set>
                                      <p:cBhvr>
                                        <p:cTn id="118" dur="1" fill="hold">
                                          <p:stCondLst>
                                            <p:cond delay="0"/>
                                          </p:stCondLst>
                                        </p:cTn>
                                        <p:tgtEl>
                                          <p:spTgt spid="181">
                                            <p:txEl>
                                              <p:pRg st="0" end="0"/>
                                            </p:txEl>
                                          </p:spTgt>
                                        </p:tgtEl>
                                        <p:attrNameLst>
                                          <p:attrName>style.visibility</p:attrName>
                                        </p:attrNameLst>
                                      </p:cBhvr>
                                      <p:to>
                                        <p:strVal val="visible"/>
                                      </p:to>
                                    </p:set>
                                    <p:animEffect transition="in" filter="barn(inVertical)">
                                      <p:cBhvr>
                                        <p:cTn id="119" dur="500"/>
                                        <p:tgtEl>
                                          <p:spTgt spid="181">
                                            <p:txEl>
                                              <p:pRg st="0" end="0"/>
                                            </p:txEl>
                                          </p:spTgt>
                                        </p:tgtEl>
                                      </p:cBhvr>
                                    </p:animEffect>
                                  </p:childTnLst>
                                </p:cTn>
                              </p:par>
                              <p:par>
                                <p:cTn id="120" presetID="16" presetClass="entr" presetSubtype="21" fill="hold" nodeType="withEffect">
                                  <p:stCondLst>
                                    <p:cond delay="0"/>
                                  </p:stCondLst>
                                  <p:childTnLst>
                                    <p:set>
                                      <p:cBhvr>
                                        <p:cTn id="121" dur="1" fill="hold">
                                          <p:stCondLst>
                                            <p:cond delay="0"/>
                                          </p:stCondLst>
                                        </p:cTn>
                                        <p:tgtEl>
                                          <p:spTgt spid="181">
                                            <p:txEl>
                                              <p:pRg st="1" end="1"/>
                                            </p:txEl>
                                          </p:spTgt>
                                        </p:tgtEl>
                                        <p:attrNameLst>
                                          <p:attrName>style.visibility</p:attrName>
                                        </p:attrNameLst>
                                      </p:cBhvr>
                                      <p:to>
                                        <p:strVal val="visible"/>
                                      </p:to>
                                    </p:set>
                                    <p:animEffect transition="in" filter="barn(inVertical)">
                                      <p:cBhvr>
                                        <p:cTn id="122" dur="500"/>
                                        <p:tgtEl>
                                          <p:spTgt spid="181">
                                            <p:txEl>
                                              <p:pRg st="1" end="1"/>
                                            </p:txEl>
                                          </p:spTgt>
                                        </p:tgtEl>
                                      </p:cBhvr>
                                    </p:animEffect>
                                  </p:childTnLst>
                                </p:cTn>
                              </p:par>
                              <p:par>
                                <p:cTn id="123" presetID="16" presetClass="entr" presetSubtype="21" fill="hold" nodeType="withEffect">
                                  <p:stCondLst>
                                    <p:cond delay="0"/>
                                  </p:stCondLst>
                                  <p:childTnLst>
                                    <p:set>
                                      <p:cBhvr>
                                        <p:cTn id="124" dur="1" fill="hold">
                                          <p:stCondLst>
                                            <p:cond delay="0"/>
                                          </p:stCondLst>
                                        </p:cTn>
                                        <p:tgtEl>
                                          <p:spTgt spid="181">
                                            <p:txEl>
                                              <p:pRg st="2" end="2"/>
                                            </p:txEl>
                                          </p:spTgt>
                                        </p:tgtEl>
                                        <p:attrNameLst>
                                          <p:attrName>style.visibility</p:attrName>
                                        </p:attrNameLst>
                                      </p:cBhvr>
                                      <p:to>
                                        <p:strVal val="visible"/>
                                      </p:to>
                                    </p:set>
                                    <p:animEffect transition="in" filter="barn(inVertical)">
                                      <p:cBhvr>
                                        <p:cTn id="125" dur="500"/>
                                        <p:tgtEl>
                                          <p:spTgt spid="181">
                                            <p:txEl>
                                              <p:pRg st="2" end="2"/>
                                            </p:txEl>
                                          </p:spTgt>
                                        </p:tgtEl>
                                      </p:cBhvr>
                                    </p:animEffect>
                                  </p:childTnLst>
                                </p:cTn>
                              </p:par>
                              <p:par>
                                <p:cTn id="126" presetID="16" presetClass="entr" presetSubtype="21" fill="hold" nodeType="withEffect">
                                  <p:stCondLst>
                                    <p:cond delay="0"/>
                                  </p:stCondLst>
                                  <p:childTnLst>
                                    <p:set>
                                      <p:cBhvr>
                                        <p:cTn id="127" dur="1" fill="hold">
                                          <p:stCondLst>
                                            <p:cond delay="0"/>
                                          </p:stCondLst>
                                        </p:cTn>
                                        <p:tgtEl>
                                          <p:spTgt spid="181">
                                            <p:txEl>
                                              <p:pRg st="3" end="3"/>
                                            </p:txEl>
                                          </p:spTgt>
                                        </p:tgtEl>
                                        <p:attrNameLst>
                                          <p:attrName>style.visibility</p:attrName>
                                        </p:attrNameLst>
                                      </p:cBhvr>
                                      <p:to>
                                        <p:strVal val="visible"/>
                                      </p:to>
                                    </p:set>
                                    <p:animEffect transition="in" filter="barn(inVertical)">
                                      <p:cBhvr>
                                        <p:cTn id="128" dur="500"/>
                                        <p:tgtEl>
                                          <p:spTgt spid="181">
                                            <p:txEl>
                                              <p:pRg st="3" end="3"/>
                                            </p:txEl>
                                          </p:spTgt>
                                        </p:tgtEl>
                                      </p:cBhvr>
                                    </p:animEffect>
                                  </p:childTnLst>
                                </p:cTn>
                              </p:par>
                            </p:childTnLst>
                          </p:cTn>
                        </p:par>
                      </p:childTnLst>
                    </p:cTn>
                  </p:par>
                  <p:par>
                    <p:cTn id="129" fill="hold">
                      <p:stCondLst>
                        <p:cond delay="indefinite"/>
                      </p:stCondLst>
                      <p:childTnLst>
                        <p:par>
                          <p:cTn id="130" fill="hold">
                            <p:stCondLst>
                              <p:cond delay="0"/>
                            </p:stCondLst>
                            <p:childTnLst>
                              <p:par>
                                <p:cTn id="131" presetID="16" presetClass="entr" presetSubtype="21" fill="hold" grpId="0" nodeType="clickEffect">
                                  <p:stCondLst>
                                    <p:cond delay="0"/>
                                  </p:stCondLst>
                                  <p:childTnLst>
                                    <p:set>
                                      <p:cBhvr>
                                        <p:cTn id="132" dur="1" fill="hold">
                                          <p:stCondLst>
                                            <p:cond delay="0"/>
                                          </p:stCondLst>
                                        </p:cTn>
                                        <p:tgtEl>
                                          <p:spTgt spid="155"/>
                                        </p:tgtEl>
                                        <p:attrNameLst>
                                          <p:attrName>style.visibility</p:attrName>
                                        </p:attrNameLst>
                                      </p:cBhvr>
                                      <p:to>
                                        <p:strVal val="visible"/>
                                      </p:to>
                                    </p:set>
                                    <p:animEffect transition="in" filter="barn(inVertical)">
                                      <p:cBhvr>
                                        <p:cTn id="133" dur="500"/>
                                        <p:tgtEl>
                                          <p:spTgt spid="155"/>
                                        </p:tgtEl>
                                      </p:cBhvr>
                                    </p:animEffect>
                                  </p:childTnLst>
                                </p:cTn>
                              </p:par>
                              <p:par>
                                <p:cTn id="134" presetID="16" presetClass="entr" presetSubtype="21" fill="hold" nodeType="withEffect">
                                  <p:stCondLst>
                                    <p:cond delay="0"/>
                                  </p:stCondLst>
                                  <p:childTnLst>
                                    <p:set>
                                      <p:cBhvr>
                                        <p:cTn id="135" dur="1" fill="hold">
                                          <p:stCondLst>
                                            <p:cond delay="0"/>
                                          </p:stCondLst>
                                        </p:cTn>
                                        <p:tgtEl>
                                          <p:spTgt spid="56"/>
                                        </p:tgtEl>
                                        <p:attrNameLst>
                                          <p:attrName>style.visibility</p:attrName>
                                        </p:attrNameLst>
                                      </p:cBhvr>
                                      <p:to>
                                        <p:strVal val="visible"/>
                                      </p:to>
                                    </p:set>
                                    <p:animEffect transition="in" filter="barn(inVertical)">
                                      <p:cBhvr>
                                        <p:cTn id="136" dur="500"/>
                                        <p:tgtEl>
                                          <p:spTgt spid="56"/>
                                        </p:tgtEl>
                                      </p:cBhvr>
                                    </p:animEffect>
                                  </p:childTnLst>
                                </p:cTn>
                              </p:par>
                            </p:childTnLst>
                          </p:cTn>
                        </p:par>
                      </p:childTnLst>
                    </p:cTn>
                  </p:par>
                  <p:par>
                    <p:cTn id="137" fill="hold">
                      <p:stCondLst>
                        <p:cond delay="indefinite"/>
                      </p:stCondLst>
                      <p:childTnLst>
                        <p:par>
                          <p:cTn id="138" fill="hold">
                            <p:stCondLst>
                              <p:cond delay="0"/>
                            </p:stCondLst>
                            <p:childTnLst>
                              <p:par>
                                <p:cTn id="139" presetID="2" presetClass="entr" presetSubtype="4" fill="hold" nodeType="clickEffect">
                                  <p:stCondLst>
                                    <p:cond delay="0"/>
                                  </p:stCondLst>
                                  <p:childTnLst>
                                    <p:set>
                                      <p:cBhvr>
                                        <p:cTn id="140" dur="1" fill="hold">
                                          <p:stCondLst>
                                            <p:cond delay="0"/>
                                          </p:stCondLst>
                                        </p:cTn>
                                        <p:tgtEl>
                                          <p:spTgt spid="54"/>
                                        </p:tgtEl>
                                        <p:attrNameLst>
                                          <p:attrName>style.visibility</p:attrName>
                                        </p:attrNameLst>
                                      </p:cBhvr>
                                      <p:to>
                                        <p:strVal val="visible"/>
                                      </p:to>
                                    </p:set>
                                    <p:anim calcmode="lin" valueType="num">
                                      <p:cBhvr additive="base">
                                        <p:cTn id="141" dur="500" fill="hold"/>
                                        <p:tgtEl>
                                          <p:spTgt spid="54"/>
                                        </p:tgtEl>
                                        <p:attrNameLst>
                                          <p:attrName>ppt_x</p:attrName>
                                        </p:attrNameLst>
                                      </p:cBhvr>
                                      <p:tavLst>
                                        <p:tav tm="0">
                                          <p:val>
                                            <p:strVal val="#ppt_x"/>
                                          </p:val>
                                        </p:tav>
                                        <p:tav tm="100000">
                                          <p:val>
                                            <p:strVal val="#ppt_x"/>
                                          </p:val>
                                        </p:tav>
                                      </p:tavLst>
                                    </p:anim>
                                    <p:anim calcmode="lin" valueType="num">
                                      <p:cBhvr additive="base">
                                        <p:cTn id="142" dur="500" fill="hold"/>
                                        <p:tgtEl>
                                          <p:spTgt spid="54"/>
                                        </p:tgtEl>
                                        <p:attrNameLst>
                                          <p:attrName>ppt_y</p:attrName>
                                        </p:attrNameLst>
                                      </p:cBhvr>
                                      <p:tavLst>
                                        <p:tav tm="0">
                                          <p:val>
                                            <p:strVal val="1+#ppt_h/2"/>
                                          </p:val>
                                        </p:tav>
                                        <p:tav tm="100000">
                                          <p:val>
                                            <p:strVal val="#ppt_y"/>
                                          </p:val>
                                        </p:tav>
                                      </p:tavLst>
                                    </p:anim>
                                  </p:childTnLst>
                                </p:cTn>
                              </p:par>
                              <p:par>
                                <p:cTn id="143" presetID="2" presetClass="entr" presetSubtype="4" fill="hold" nodeType="withEffect">
                                  <p:stCondLst>
                                    <p:cond delay="0"/>
                                  </p:stCondLst>
                                  <p:childTnLst>
                                    <p:set>
                                      <p:cBhvr>
                                        <p:cTn id="144" dur="1" fill="hold">
                                          <p:stCondLst>
                                            <p:cond delay="0"/>
                                          </p:stCondLst>
                                        </p:cTn>
                                        <p:tgtEl>
                                          <p:spTgt spid="19"/>
                                        </p:tgtEl>
                                        <p:attrNameLst>
                                          <p:attrName>style.visibility</p:attrName>
                                        </p:attrNameLst>
                                      </p:cBhvr>
                                      <p:to>
                                        <p:strVal val="visible"/>
                                      </p:to>
                                    </p:set>
                                    <p:anim calcmode="lin" valueType="num">
                                      <p:cBhvr additive="base">
                                        <p:cTn id="145" dur="500" fill="hold"/>
                                        <p:tgtEl>
                                          <p:spTgt spid="19"/>
                                        </p:tgtEl>
                                        <p:attrNameLst>
                                          <p:attrName>ppt_x</p:attrName>
                                        </p:attrNameLst>
                                      </p:cBhvr>
                                      <p:tavLst>
                                        <p:tav tm="0">
                                          <p:val>
                                            <p:strVal val="#ppt_x"/>
                                          </p:val>
                                        </p:tav>
                                        <p:tav tm="100000">
                                          <p:val>
                                            <p:strVal val="#ppt_x"/>
                                          </p:val>
                                        </p:tav>
                                      </p:tavLst>
                                    </p:anim>
                                    <p:anim calcmode="lin" valueType="num">
                                      <p:cBhvr additive="base">
                                        <p:cTn id="146" dur="500" fill="hold"/>
                                        <p:tgtEl>
                                          <p:spTgt spid="19"/>
                                        </p:tgtEl>
                                        <p:attrNameLst>
                                          <p:attrName>ppt_y</p:attrName>
                                        </p:attrNameLst>
                                      </p:cBhvr>
                                      <p:tavLst>
                                        <p:tav tm="0">
                                          <p:val>
                                            <p:strVal val="1+#ppt_h/2"/>
                                          </p:val>
                                        </p:tav>
                                        <p:tav tm="100000">
                                          <p:val>
                                            <p:strVal val="#ppt_y"/>
                                          </p:val>
                                        </p:tav>
                                      </p:tavLst>
                                    </p:anim>
                                  </p:childTnLst>
                                </p:cTn>
                              </p:par>
                              <p:par>
                                <p:cTn id="147" presetID="2" presetClass="entr" presetSubtype="4" fill="hold" nodeType="withEffect">
                                  <p:stCondLst>
                                    <p:cond delay="0"/>
                                  </p:stCondLst>
                                  <p:childTnLst>
                                    <p:set>
                                      <p:cBhvr>
                                        <p:cTn id="148" dur="1" fill="hold">
                                          <p:stCondLst>
                                            <p:cond delay="0"/>
                                          </p:stCondLst>
                                        </p:cTn>
                                        <p:tgtEl>
                                          <p:spTgt spid="35"/>
                                        </p:tgtEl>
                                        <p:attrNameLst>
                                          <p:attrName>style.visibility</p:attrName>
                                        </p:attrNameLst>
                                      </p:cBhvr>
                                      <p:to>
                                        <p:strVal val="visible"/>
                                      </p:to>
                                    </p:set>
                                    <p:anim calcmode="lin" valueType="num">
                                      <p:cBhvr additive="base">
                                        <p:cTn id="149" dur="500" fill="hold"/>
                                        <p:tgtEl>
                                          <p:spTgt spid="35"/>
                                        </p:tgtEl>
                                        <p:attrNameLst>
                                          <p:attrName>ppt_x</p:attrName>
                                        </p:attrNameLst>
                                      </p:cBhvr>
                                      <p:tavLst>
                                        <p:tav tm="0">
                                          <p:val>
                                            <p:strVal val="#ppt_x"/>
                                          </p:val>
                                        </p:tav>
                                        <p:tav tm="100000">
                                          <p:val>
                                            <p:strVal val="#ppt_x"/>
                                          </p:val>
                                        </p:tav>
                                      </p:tavLst>
                                    </p:anim>
                                    <p:anim calcmode="lin" valueType="num">
                                      <p:cBhvr additive="base">
                                        <p:cTn id="150" dur="500" fill="hold"/>
                                        <p:tgtEl>
                                          <p:spTgt spid="35"/>
                                        </p:tgtEl>
                                        <p:attrNameLst>
                                          <p:attrName>ppt_y</p:attrName>
                                        </p:attrNameLst>
                                      </p:cBhvr>
                                      <p:tavLst>
                                        <p:tav tm="0">
                                          <p:val>
                                            <p:strVal val="1+#ppt_h/2"/>
                                          </p:val>
                                        </p:tav>
                                        <p:tav tm="100000">
                                          <p:val>
                                            <p:strVal val="#ppt_y"/>
                                          </p:val>
                                        </p:tav>
                                      </p:tavLst>
                                    </p:anim>
                                  </p:childTnLst>
                                </p:cTn>
                              </p:par>
                              <p:par>
                                <p:cTn id="151" presetID="2" presetClass="entr" presetSubtype="4" fill="hold" nodeType="withEffect">
                                  <p:stCondLst>
                                    <p:cond delay="0"/>
                                  </p:stCondLst>
                                  <p:childTnLst>
                                    <p:set>
                                      <p:cBhvr>
                                        <p:cTn id="152" dur="1" fill="hold">
                                          <p:stCondLst>
                                            <p:cond delay="0"/>
                                          </p:stCondLst>
                                        </p:cTn>
                                        <p:tgtEl>
                                          <p:spTgt spid="76"/>
                                        </p:tgtEl>
                                        <p:attrNameLst>
                                          <p:attrName>style.visibility</p:attrName>
                                        </p:attrNameLst>
                                      </p:cBhvr>
                                      <p:to>
                                        <p:strVal val="visible"/>
                                      </p:to>
                                    </p:set>
                                    <p:anim calcmode="lin" valueType="num">
                                      <p:cBhvr additive="base">
                                        <p:cTn id="153" dur="500" fill="hold"/>
                                        <p:tgtEl>
                                          <p:spTgt spid="76"/>
                                        </p:tgtEl>
                                        <p:attrNameLst>
                                          <p:attrName>ppt_x</p:attrName>
                                        </p:attrNameLst>
                                      </p:cBhvr>
                                      <p:tavLst>
                                        <p:tav tm="0">
                                          <p:val>
                                            <p:strVal val="#ppt_x"/>
                                          </p:val>
                                        </p:tav>
                                        <p:tav tm="100000">
                                          <p:val>
                                            <p:strVal val="#ppt_x"/>
                                          </p:val>
                                        </p:tav>
                                      </p:tavLst>
                                    </p:anim>
                                    <p:anim calcmode="lin" valueType="num">
                                      <p:cBhvr additive="base">
                                        <p:cTn id="154" dur="500" fill="hold"/>
                                        <p:tgtEl>
                                          <p:spTgt spid="76"/>
                                        </p:tgtEl>
                                        <p:attrNameLst>
                                          <p:attrName>ppt_y</p:attrName>
                                        </p:attrNameLst>
                                      </p:cBhvr>
                                      <p:tavLst>
                                        <p:tav tm="0">
                                          <p:val>
                                            <p:strVal val="1+#ppt_h/2"/>
                                          </p:val>
                                        </p:tav>
                                        <p:tav tm="100000">
                                          <p:val>
                                            <p:strVal val="#ppt_y"/>
                                          </p:val>
                                        </p:tav>
                                      </p:tavLst>
                                    </p:anim>
                                  </p:childTnLst>
                                </p:cTn>
                              </p:par>
                              <p:par>
                                <p:cTn id="155" presetID="2" presetClass="entr" presetSubtype="4" fill="hold" nodeType="withEffect">
                                  <p:stCondLst>
                                    <p:cond delay="0"/>
                                  </p:stCondLst>
                                  <p:childTnLst>
                                    <p:set>
                                      <p:cBhvr>
                                        <p:cTn id="156" dur="1" fill="hold">
                                          <p:stCondLst>
                                            <p:cond delay="0"/>
                                          </p:stCondLst>
                                        </p:cTn>
                                        <p:tgtEl>
                                          <p:spTgt spid="74"/>
                                        </p:tgtEl>
                                        <p:attrNameLst>
                                          <p:attrName>style.visibility</p:attrName>
                                        </p:attrNameLst>
                                      </p:cBhvr>
                                      <p:to>
                                        <p:strVal val="visible"/>
                                      </p:to>
                                    </p:set>
                                    <p:anim calcmode="lin" valueType="num">
                                      <p:cBhvr additive="base">
                                        <p:cTn id="157" dur="500" fill="hold"/>
                                        <p:tgtEl>
                                          <p:spTgt spid="74"/>
                                        </p:tgtEl>
                                        <p:attrNameLst>
                                          <p:attrName>ppt_x</p:attrName>
                                        </p:attrNameLst>
                                      </p:cBhvr>
                                      <p:tavLst>
                                        <p:tav tm="0">
                                          <p:val>
                                            <p:strVal val="#ppt_x"/>
                                          </p:val>
                                        </p:tav>
                                        <p:tav tm="100000">
                                          <p:val>
                                            <p:strVal val="#ppt_x"/>
                                          </p:val>
                                        </p:tav>
                                      </p:tavLst>
                                    </p:anim>
                                    <p:anim calcmode="lin" valueType="num">
                                      <p:cBhvr additive="base">
                                        <p:cTn id="158" dur="500" fill="hold"/>
                                        <p:tgtEl>
                                          <p:spTgt spid="74"/>
                                        </p:tgtEl>
                                        <p:attrNameLst>
                                          <p:attrName>ppt_y</p:attrName>
                                        </p:attrNameLst>
                                      </p:cBhvr>
                                      <p:tavLst>
                                        <p:tav tm="0">
                                          <p:val>
                                            <p:strVal val="1+#ppt_h/2"/>
                                          </p:val>
                                        </p:tav>
                                        <p:tav tm="100000">
                                          <p:val>
                                            <p:strVal val="#ppt_y"/>
                                          </p:val>
                                        </p:tav>
                                      </p:tavLst>
                                    </p:anim>
                                  </p:childTnLst>
                                </p:cTn>
                              </p:par>
                              <p:par>
                                <p:cTn id="159" presetID="2" presetClass="entr" presetSubtype="4" fill="hold" nodeType="withEffect">
                                  <p:stCondLst>
                                    <p:cond delay="0"/>
                                  </p:stCondLst>
                                  <p:childTnLst>
                                    <p:set>
                                      <p:cBhvr>
                                        <p:cTn id="160" dur="1" fill="hold">
                                          <p:stCondLst>
                                            <p:cond delay="0"/>
                                          </p:stCondLst>
                                        </p:cTn>
                                        <p:tgtEl>
                                          <p:spTgt spid="75"/>
                                        </p:tgtEl>
                                        <p:attrNameLst>
                                          <p:attrName>style.visibility</p:attrName>
                                        </p:attrNameLst>
                                      </p:cBhvr>
                                      <p:to>
                                        <p:strVal val="visible"/>
                                      </p:to>
                                    </p:set>
                                    <p:anim calcmode="lin" valueType="num">
                                      <p:cBhvr additive="base">
                                        <p:cTn id="161" dur="500" fill="hold"/>
                                        <p:tgtEl>
                                          <p:spTgt spid="75"/>
                                        </p:tgtEl>
                                        <p:attrNameLst>
                                          <p:attrName>ppt_x</p:attrName>
                                        </p:attrNameLst>
                                      </p:cBhvr>
                                      <p:tavLst>
                                        <p:tav tm="0">
                                          <p:val>
                                            <p:strVal val="#ppt_x"/>
                                          </p:val>
                                        </p:tav>
                                        <p:tav tm="100000">
                                          <p:val>
                                            <p:strVal val="#ppt_x"/>
                                          </p:val>
                                        </p:tav>
                                      </p:tavLst>
                                    </p:anim>
                                    <p:anim calcmode="lin" valueType="num">
                                      <p:cBhvr additive="base">
                                        <p:cTn id="162" dur="500" fill="hold"/>
                                        <p:tgtEl>
                                          <p:spTgt spid="75"/>
                                        </p:tgtEl>
                                        <p:attrNameLst>
                                          <p:attrName>ppt_y</p:attrName>
                                        </p:attrNameLst>
                                      </p:cBhvr>
                                      <p:tavLst>
                                        <p:tav tm="0">
                                          <p:val>
                                            <p:strVal val="1+#ppt_h/2"/>
                                          </p:val>
                                        </p:tav>
                                        <p:tav tm="100000">
                                          <p:val>
                                            <p:strVal val="#ppt_y"/>
                                          </p:val>
                                        </p:tav>
                                      </p:tavLst>
                                    </p:anim>
                                  </p:childTnLst>
                                </p:cTn>
                              </p:par>
                              <p:par>
                                <p:cTn id="163" presetID="2" presetClass="entr" presetSubtype="4" fill="hold" nodeType="withEffect">
                                  <p:stCondLst>
                                    <p:cond delay="0"/>
                                  </p:stCondLst>
                                  <p:childTnLst>
                                    <p:set>
                                      <p:cBhvr>
                                        <p:cTn id="164" dur="1" fill="hold">
                                          <p:stCondLst>
                                            <p:cond delay="0"/>
                                          </p:stCondLst>
                                        </p:cTn>
                                        <p:tgtEl>
                                          <p:spTgt spid="44"/>
                                        </p:tgtEl>
                                        <p:attrNameLst>
                                          <p:attrName>style.visibility</p:attrName>
                                        </p:attrNameLst>
                                      </p:cBhvr>
                                      <p:to>
                                        <p:strVal val="visible"/>
                                      </p:to>
                                    </p:set>
                                    <p:anim calcmode="lin" valueType="num">
                                      <p:cBhvr additive="base">
                                        <p:cTn id="165" dur="500" fill="hold"/>
                                        <p:tgtEl>
                                          <p:spTgt spid="44"/>
                                        </p:tgtEl>
                                        <p:attrNameLst>
                                          <p:attrName>ppt_x</p:attrName>
                                        </p:attrNameLst>
                                      </p:cBhvr>
                                      <p:tavLst>
                                        <p:tav tm="0">
                                          <p:val>
                                            <p:strVal val="#ppt_x"/>
                                          </p:val>
                                        </p:tav>
                                        <p:tav tm="100000">
                                          <p:val>
                                            <p:strVal val="#ppt_x"/>
                                          </p:val>
                                        </p:tav>
                                      </p:tavLst>
                                    </p:anim>
                                    <p:anim calcmode="lin" valueType="num">
                                      <p:cBhvr additive="base">
                                        <p:cTn id="166" dur="500" fill="hold"/>
                                        <p:tgtEl>
                                          <p:spTgt spid="44"/>
                                        </p:tgtEl>
                                        <p:attrNameLst>
                                          <p:attrName>ppt_y</p:attrName>
                                        </p:attrNameLst>
                                      </p:cBhvr>
                                      <p:tavLst>
                                        <p:tav tm="0">
                                          <p:val>
                                            <p:strVal val="1+#ppt_h/2"/>
                                          </p:val>
                                        </p:tav>
                                        <p:tav tm="100000">
                                          <p:val>
                                            <p:strVal val="#ppt_y"/>
                                          </p:val>
                                        </p:tav>
                                      </p:tavLst>
                                    </p:anim>
                                  </p:childTnLst>
                                </p:cTn>
                              </p:par>
                              <p:par>
                                <p:cTn id="167" presetID="2" presetClass="entr" presetSubtype="4" fill="hold" grpId="0" nodeType="withEffect">
                                  <p:stCondLst>
                                    <p:cond delay="0"/>
                                  </p:stCondLst>
                                  <p:childTnLst>
                                    <p:set>
                                      <p:cBhvr>
                                        <p:cTn id="168" dur="1" fill="hold">
                                          <p:stCondLst>
                                            <p:cond delay="0"/>
                                          </p:stCondLst>
                                        </p:cTn>
                                        <p:tgtEl>
                                          <p:spTgt spid="85"/>
                                        </p:tgtEl>
                                        <p:attrNameLst>
                                          <p:attrName>style.visibility</p:attrName>
                                        </p:attrNameLst>
                                      </p:cBhvr>
                                      <p:to>
                                        <p:strVal val="visible"/>
                                      </p:to>
                                    </p:set>
                                    <p:anim calcmode="lin" valueType="num">
                                      <p:cBhvr additive="base">
                                        <p:cTn id="169" dur="500" fill="hold"/>
                                        <p:tgtEl>
                                          <p:spTgt spid="85"/>
                                        </p:tgtEl>
                                        <p:attrNameLst>
                                          <p:attrName>ppt_x</p:attrName>
                                        </p:attrNameLst>
                                      </p:cBhvr>
                                      <p:tavLst>
                                        <p:tav tm="0">
                                          <p:val>
                                            <p:strVal val="#ppt_x"/>
                                          </p:val>
                                        </p:tav>
                                        <p:tav tm="100000">
                                          <p:val>
                                            <p:strVal val="#ppt_x"/>
                                          </p:val>
                                        </p:tav>
                                      </p:tavLst>
                                    </p:anim>
                                    <p:anim calcmode="lin" valueType="num">
                                      <p:cBhvr additive="base">
                                        <p:cTn id="170" dur="500" fill="hold"/>
                                        <p:tgtEl>
                                          <p:spTgt spid="85"/>
                                        </p:tgtEl>
                                        <p:attrNameLst>
                                          <p:attrName>ppt_y</p:attrName>
                                        </p:attrNameLst>
                                      </p:cBhvr>
                                      <p:tavLst>
                                        <p:tav tm="0">
                                          <p:val>
                                            <p:strVal val="1+#ppt_h/2"/>
                                          </p:val>
                                        </p:tav>
                                        <p:tav tm="100000">
                                          <p:val>
                                            <p:strVal val="#ppt_y"/>
                                          </p:val>
                                        </p:tav>
                                      </p:tavLst>
                                    </p:anim>
                                  </p:childTnLst>
                                </p:cTn>
                              </p:par>
                            </p:childTnLst>
                          </p:cTn>
                        </p:par>
                      </p:childTnLst>
                    </p:cTn>
                  </p:par>
                  <p:par>
                    <p:cTn id="171" fill="hold">
                      <p:stCondLst>
                        <p:cond delay="indefinite"/>
                      </p:stCondLst>
                      <p:childTnLst>
                        <p:par>
                          <p:cTn id="172" fill="hold">
                            <p:stCondLst>
                              <p:cond delay="0"/>
                            </p:stCondLst>
                            <p:childTnLst>
                              <p:par>
                                <p:cTn id="173" presetID="16" presetClass="entr" presetSubtype="21" fill="hold" grpId="0" nodeType="clickEffect">
                                  <p:stCondLst>
                                    <p:cond delay="0"/>
                                  </p:stCondLst>
                                  <p:childTnLst>
                                    <p:set>
                                      <p:cBhvr>
                                        <p:cTn id="174" dur="1" fill="hold">
                                          <p:stCondLst>
                                            <p:cond delay="0"/>
                                          </p:stCondLst>
                                        </p:cTn>
                                        <p:tgtEl>
                                          <p:spTgt spid="152"/>
                                        </p:tgtEl>
                                        <p:attrNameLst>
                                          <p:attrName>style.visibility</p:attrName>
                                        </p:attrNameLst>
                                      </p:cBhvr>
                                      <p:to>
                                        <p:strVal val="visible"/>
                                      </p:to>
                                    </p:set>
                                    <p:animEffect transition="in" filter="barn(inVertical)">
                                      <p:cBhvr>
                                        <p:cTn id="175" dur="500"/>
                                        <p:tgtEl>
                                          <p:spTgt spid="152"/>
                                        </p:tgtEl>
                                      </p:cBhvr>
                                    </p:animEffect>
                                  </p:childTnLst>
                                </p:cTn>
                              </p:par>
                            </p:childTnLst>
                          </p:cTn>
                        </p:par>
                      </p:childTnLst>
                    </p:cTn>
                  </p:par>
                  <p:par>
                    <p:cTn id="176" fill="hold">
                      <p:stCondLst>
                        <p:cond delay="indefinite"/>
                      </p:stCondLst>
                      <p:childTnLst>
                        <p:par>
                          <p:cTn id="177" fill="hold">
                            <p:stCondLst>
                              <p:cond delay="0"/>
                            </p:stCondLst>
                            <p:childTnLst>
                              <p:par>
                                <p:cTn id="178" presetID="2" presetClass="entr" presetSubtype="4" fill="hold" grpId="0" nodeType="clickEffect">
                                  <p:stCondLst>
                                    <p:cond delay="0"/>
                                  </p:stCondLst>
                                  <p:childTnLst>
                                    <p:set>
                                      <p:cBhvr>
                                        <p:cTn id="179" dur="1" fill="hold">
                                          <p:stCondLst>
                                            <p:cond delay="0"/>
                                          </p:stCondLst>
                                        </p:cTn>
                                        <p:tgtEl>
                                          <p:spTgt spid="154"/>
                                        </p:tgtEl>
                                        <p:attrNameLst>
                                          <p:attrName>style.visibility</p:attrName>
                                        </p:attrNameLst>
                                      </p:cBhvr>
                                      <p:to>
                                        <p:strVal val="visible"/>
                                      </p:to>
                                    </p:set>
                                    <p:anim calcmode="lin" valueType="num">
                                      <p:cBhvr additive="base">
                                        <p:cTn id="180" dur="500" fill="hold"/>
                                        <p:tgtEl>
                                          <p:spTgt spid="154"/>
                                        </p:tgtEl>
                                        <p:attrNameLst>
                                          <p:attrName>ppt_x</p:attrName>
                                        </p:attrNameLst>
                                      </p:cBhvr>
                                      <p:tavLst>
                                        <p:tav tm="0">
                                          <p:val>
                                            <p:strVal val="#ppt_x"/>
                                          </p:val>
                                        </p:tav>
                                        <p:tav tm="100000">
                                          <p:val>
                                            <p:strVal val="#ppt_x"/>
                                          </p:val>
                                        </p:tav>
                                      </p:tavLst>
                                    </p:anim>
                                    <p:anim calcmode="lin" valueType="num">
                                      <p:cBhvr additive="base">
                                        <p:cTn id="181" dur="500" fill="hold"/>
                                        <p:tgtEl>
                                          <p:spTgt spid="154"/>
                                        </p:tgtEl>
                                        <p:attrNameLst>
                                          <p:attrName>ppt_y</p:attrName>
                                        </p:attrNameLst>
                                      </p:cBhvr>
                                      <p:tavLst>
                                        <p:tav tm="0">
                                          <p:val>
                                            <p:strVal val="1+#ppt_h/2"/>
                                          </p:val>
                                        </p:tav>
                                        <p:tav tm="100000">
                                          <p:val>
                                            <p:strVal val="#ppt_y"/>
                                          </p:val>
                                        </p:tav>
                                      </p:tavLst>
                                    </p:anim>
                                  </p:childTnLst>
                                </p:cTn>
                              </p:par>
                            </p:childTnLst>
                          </p:cTn>
                        </p:par>
                      </p:childTnLst>
                    </p:cTn>
                  </p:par>
                  <p:par>
                    <p:cTn id="182" fill="hold">
                      <p:stCondLst>
                        <p:cond delay="indefinite"/>
                      </p:stCondLst>
                      <p:childTnLst>
                        <p:par>
                          <p:cTn id="183" fill="hold">
                            <p:stCondLst>
                              <p:cond delay="0"/>
                            </p:stCondLst>
                            <p:childTnLst>
                              <p:par>
                                <p:cTn id="184" presetID="2" presetClass="entr" presetSubtype="4" fill="hold" grpId="0" nodeType="clickEffect">
                                  <p:stCondLst>
                                    <p:cond delay="0"/>
                                  </p:stCondLst>
                                  <p:childTnLst>
                                    <p:set>
                                      <p:cBhvr>
                                        <p:cTn id="185" dur="1" fill="hold">
                                          <p:stCondLst>
                                            <p:cond delay="0"/>
                                          </p:stCondLst>
                                        </p:cTn>
                                        <p:tgtEl>
                                          <p:spTgt spid="187"/>
                                        </p:tgtEl>
                                        <p:attrNameLst>
                                          <p:attrName>style.visibility</p:attrName>
                                        </p:attrNameLst>
                                      </p:cBhvr>
                                      <p:to>
                                        <p:strVal val="visible"/>
                                      </p:to>
                                    </p:set>
                                    <p:anim calcmode="lin" valueType="num">
                                      <p:cBhvr additive="base">
                                        <p:cTn id="186" dur="500" fill="hold"/>
                                        <p:tgtEl>
                                          <p:spTgt spid="187"/>
                                        </p:tgtEl>
                                        <p:attrNameLst>
                                          <p:attrName>ppt_x</p:attrName>
                                        </p:attrNameLst>
                                      </p:cBhvr>
                                      <p:tavLst>
                                        <p:tav tm="0">
                                          <p:val>
                                            <p:strVal val="#ppt_x"/>
                                          </p:val>
                                        </p:tav>
                                        <p:tav tm="100000">
                                          <p:val>
                                            <p:strVal val="#ppt_x"/>
                                          </p:val>
                                        </p:tav>
                                      </p:tavLst>
                                    </p:anim>
                                    <p:anim calcmode="lin" valueType="num">
                                      <p:cBhvr additive="base">
                                        <p:cTn id="187" dur="500" fill="hold"/>
                                        <p:tgtEl>
                                          <p:spTgt spid="187"/>
                                        </p:tgtEl>
                                        <p:attrNameLst>
                                          <p:attrName>ppt_y</p:attrName>
                                        </p:attrNameLst>
                                      </p:cBhvr>
                                      <p:tavLst>
                                        <p:tav tm="0">
                                          <p:val>
                                            <p:strVal val="1+#ppt_h/2"/>
                                          </p:val>
                                        </p:tav>
                                        <p:tav tm="100000">
                                          <p:val>
                                            <p:strVal val="#ppt_y"/>
                                          </p:val>
                                        </p:tav>
                                      </p:tavLst>
                                    </p:anim>
                                  </p:childTnLst>
                                </p:cTn>
                              </p:par>
                              <p:par>
                                <p:cTn id="188" presetID="16" presetClass="entr" presetSubtype="21" fill="hold" grpId="0" nodeType="withEffect">
                                  <p:stCondLst>
                                    <p:cond delay="0"/>
                                  </p:stCondLst>
                                  <p:childTnLst>
                                    <p:set>
                                      <p:cBhvr>
                                        <p:cTn id="189" dur="1" fill="hold">
                                          <p:stCondLst>
                                            <p:cond delay="0"/>
                                          </p:stCondLst>
                                        </p:cTn>
                                        <p:tgtEl>
                                          <p:spTgt spid="156"/>
                                        </p:tgtEl>
                                        <p:attrNameLst>
                                          <p:attrName>style.visibility</p:attrName>
                                        </p:attrNameLst>
                                      </p:cBhvr>
                                      <p:to>
                                        <p:strVal val="visible"/>
                                      </p:to>
                                    </p:set>
                                    <p:animEffect transition="in" filter="barn(inVertical)">
                                      <p:cBhvr>
                                        <p:cTn id="190" dur="500"/>
                                        <p:tgtEl>
                                          <p:spTgt spid="156"/>
                                        </p:tgtEl>
                                      </p:cBhvr>
                                    </p:animEffect>
                                  </p:childTnLst>
                                </p:cTn>
                              </p:par>
                              <p:par>
                                <p:cTn id="191" presetID="2" presetClass="entr" presetSubtype="4" fill="hold" nodeType="withEffect">
                                  <p:stCondLst>
                                    <p:cond delay="0"/>
                                  </p:stCondLst>
                                  <p:childTnLst>
                                    <p:set>
                                      <p:cBhvr>
                                        <p:cTn id="192" dur="1" fill="hold">
                                          <p:stCondLst>
                                            <p:cond delay="0"/>
                                          </p:stCondLst>
                                        </p:cTn>
                                        <p:tgtEl>
                                          <p:spTgt spid="189"/>
                                        </p:tgtEl>
                                        <p:attrNameLst>
                                          <p:attrName>style.visibility</p:attrName>
                                        </p:attrNameLst>
                                      </p:cBhvr>
                                      <p:to>
                                        <p:strVal val="visible"/>
                                      </p:to>
                                    </p:set>
                                    <p:anim calcmode="lin" valueType="num">
                                      <p:cBhvr additive="base">
                                        <p:cTn id="193" dur="500" fill="hold"/>
                                        <p:tgtEl>
                                          <p:spTgt spid="189"/>
                                        </p:tgtEl>
                                        <p:attrNameLst>
                                          <p:attrName>ppt_x</p:attrName>
                                        </p:attrNameLst>
                                      </p:cBhvr>
                                      <p:tavLst>
                                        <p:tav tm="0">
                                          <p:val>
                                            <p:strVal val="#ppt_x"/>
                                          </p:val>
                                        </p:tav>
                                        <p:tav tm="100000">
                                          <p:val>
                                            <p:strVal val="#ppt_x"/>
                                          </p:val>
                                        </p:tav>
                                      </p:tavLst>
                                    </p:anim>
                                    <p:anim calcmode="lin" valueType="num">
                                      <p:cBhvr additive="base">
                                        <p:cTn id="194" dur="500" fill="hold"/>
                                        <p:tgtEl>
                                          <p:spTgt spid="189"/>
                                        </p:tgtEl>
                                        <p:attrNameLst>
                                          <p:attrName>ppt_y</p:attrName>
                                        </p:attrNameLst>
                                      </p:cBhvr>
                                      <p:tavLst>
                                        <p:tav tm="0">
                                          <p:val>
                                            <p:strVal val="1+#ppt_h/2"/>
                                          </p:val>
                                        </p:tav>
                                        <p:tav tm="100000">
                                          <p:val>
                                            <p:strVal val="#ppt_y"/>
                                          </p:val>
                                        </p:tav>
                                      </p:tavLst>
                                    </p:anim>
                                  </p:childTnLst>
                                </p:cTn>
                              </p:par>
                              <p:par>
                                <p:cTn id="195" presetID="2" presetClass="entr" presetSubtype="4" fill="hold" grpId="0" nodeType="withEffect">
                                  <p:stCondLst>
                                    <p:cond delay="0"/>
                                  </p:stCondLst>
                                  <p:childTnLst>
                                    <p:set>
                                      <p:cBhvr>
                                        <p:cTn id="196" dur="1" fill="hold">
                                          <p:stCondLst>
                                            <p:cond delay="0"/>
                                          </p:stCondLst>
                                        </p:cTn>
                                        <p:tgtEl>
                                          <p:spTgt spid="5"/>
                                        </p:tgtEl>
                                        <p:attrNameLst>
                                          <p:attrName>style.visibility</p:attrName>
                                        </p:attrNameLst>
                                      </p:cBhvr>
                                      <p:to>
                                        <p:strVal val="visible"/>
                                      </p:to>
                                    </p:set>
                                    <p:anim calcmode="lin" valueType="num">
                                      <p:cBhvr additive="base">
                                        <p:cTn id="197" dur="500" fill="hold"/>
                                        <p:tgtEl>
                                          <p:spTgt spid="5"/>
                                        </p:tgtEl>
                                        <p:attrNameLst>
                                          <p:attrName>ppt_x</p:attrName>
                                        </p:attrNameLst>
                                      </p:cBhvr>
                                      <p:tavLst>
                                        <p:tav tm="0">
                                          <p:val>
                                            <p:strVal val="#ppt_x"/>
                                          </p:val>
                                        </p:tav>
                                        <p:tav tm="100000">
                                          <p:val>
                                            <p:strVal val="#ppt_x"/>
                                          </p:val>
                                        </p:tav>
                                      </p:tavLst>
                                    </p:anim>
                                    <p:anim calcmode="lin" valueType="num">
                                      <p:cBhvr additive="base">
                                        <p:cTn id="19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9" fill="hold">
                      <p:stCondLst>
                        <p:cond delay="indefinite"/>
                      </p:stCondLst>
                      <p:childTnLst>
                        <p:par>
                          <p:cTn id="200" fill="hold">
                            <p:stCondLst>
                              <p:cond delay="0"/>
                            </p:stCondLst>
                            <p:childTnLst>
                              <p:par>
                                <p:cTn id="201" presetID="2" presetClass="entr" presetSubtype="4" fill="hold" grpId="0" nodeType="clickEffect">
                                  <p:stCondLst>
                                    <p:cond delay="0"/>
                                  </p:stCondLst>
                                  <p:childTnLst>
                                    <p:set>
                                      <p:cBhvr>
                                        <p:cTn id="202" dur="1" fill="hold">
                                          <p:stCondLst>
                                            <p:cond delay="0"/>
                                          </p:stCondLst>
                                        </p:cTn>
                                        <p:tgtEl>
                                          <p:spTgt spid="139"/>
                                        </p:tgtEl>
                                        <p:attrNameLst>
                                          <p:attrName>style.visibility</p:attrName>
                                        </p:attrNameLst>
                                      </p:cBhvr>
                                      <p:to>
                                        <p:strVal val="visible"/>
                                      </p:to>
                                    </p:set>
                                    <p:anim calcmode="lin" valueType="num">
                                      <p:cBhvr additive="base">
                                        <p:cTn id="203" dur="500" fill="hold"/>
                                        <p:tgtEl>
                                          <p:spTgt spid="139"/>
                                        </p:tgtEl>
                                        <p:attrNameLst>
                                          <p:attrName>ppt_x</p:attrName>
                                        </p:attrNameLst>
                                      </p:cBhvr>
                                      <p:tavLst>
                                        <p:tav tm="0">
                                          <p:val>
                                            <p:strVal val="#ppt_x"/>
                                          </p:val>
                                        </p:tav>
                                        <p:tav tm="100000">
                                          <p:val>
                                            <p:strVal val="#ppt_x"/>
                                          </p:val>
                                        </p:tav>
                                      </p:tavLst>
                                    </p:anim>
                                    <p:anim calcmode="lin" valueType="num">
                                      <p:cBhvr additive="base">
                                        <p:cTn id="204" dur="500" fill="hold"/>
                                        <p:tgtEl>
                                          <p:spTgt spid="139"/>
                                        </p:tgtEl>
                                        <p:attrNameLst>
                                          <p:attrName>ppt_y</p:attrName>
                                        </p:attrNameLst>
                                      </p:cBhvr>
                                      <p:tavLst>
                                        <p:tav tm="0">
                                          <p:val>
                                            <p:strVal val="1+#ppt_h/2"/>
                                          </p:val>
                                        </p:tav>
                                        <p:tav tm="100000">
                                          <p:val>
                                            <p:strVal val="#ppt_y"/>
                                          </p:val>
                                        </p:tav>
                                      </p:tavLst>
                                    </p:anim>
                                  </p:childTnLst>
                                </p:cTn>
                              </p:par>
                            </p:childTnLst>
                          </p:cTn>
                        </p:par>
                      </p:childTnLst>
                    </p:cTn>
                  </p:par>
                  <p:par>
                    <p:cTn id="205" fill="hold">
                      <p:stCondLst>
                        <p:cond delay="indefinite"/>
                      </p:stCondLst>
                      <p:childTnLst>
                        <p:par>
                          <p:cTn id="206" fill="hold">
                            <p:stCondLst>
                              <p:cond delay="0"/>
                            </p:stCondLst>
                            <p:childTnLst>
                              <p:par>
                                <p:cTn id="207" presetID="2" presetClass="entr" presetSubtype="4" fill="hold" grpId="0" nodeType="clickEffect">
                                  <p:stCondLst>
                                    <p:cond delay="0"/>
                                  </p:stCondLst>
                                  <p:childTnLst>
                                    <p:set>
                                      <p:cBhvr>
                                        <p:cTn id="208" dur="1" fill="hold">
                                          <p:stCondLst>
                                            <p:cond delay="0"/>
                                          </p:stCondLst>
                                        </p:cTn>
                                        <p:tgtEl>
                                          <p:spTgt spid="140"/>
                                        </p:tgtEl>
                                        <p:attrNameLst>
                                          <p:attrName>style.visibility</p:attrName>
                                        </p:attrNameLst>
                                      </p:cBhvr>
                                      <p:to>
                                        <p:strVal val="visible"/>
                                      </p:to>
                                    </p:set>
                                    <p:anim calcmode="lin" valueType="num">
                                      <p:cBhvr additive="base">
                                        <p:cTn id="209" dur="500" fill="hold"/>
                                        <p:tgtEl>
                                          <p:spTgt spid="140"/>
                                        </p:tgtEl>
                                        <p:attrNameLst>
                                          <p:attrName>ppt_x</p:attrName>
                                        </p:attrNameLst>
                                      </p:cBhvr>
                                      <p:tavLst>
                                        <p:tav tm="0">
                                          <p:val>
                                            <p:strVal val="#ppt_x"/>
                                          </p:val>
                                        </p:tav>
                                        <p:tav tm="100000">
                                          <p:val>
                                            <p:strVal val="#ppt_x"/>
                                          </p:val>
                                        </p:tav>
                                      </p:tavLst>
                                    </p:anim>
                                    <p:anim calcmode="lin" valueType="num">
                                      <p:cBhvr additive="base">
                                        <p:cTn id="210" dur="500" fill="hold"/>
                                        <p:tgtEl>
                                          <p:spTgt spid="140"/>
                                        </p:tgtEl>
                                        <p:attrNameLst>
                                          <p:attrName>ppt_y</p:attrName>
                                        </p:attrNameLst>
                                      </p:cBhvr>
                                      <p:tavLst>
                                        <p:tav tm="0">
                                          <p:val>
                                            <p:strVal val="1+#ppt_h/2"/>
                                          </p:val>
                                        </p:tav>
                                        <p:tav tm="100000">
                                          <p:val>
                                            <p:strVal val="#ppt_y"/>
                                          </p:val>
                                        </p:tav>
                                      </p:tavLst>
                                    </p:anim>
                                  </p:childTnLst>
                                </p:cTn>
                              </p:par>
                            </p:childTnLst>
                          </p:cTn>
                        </p:par>
                      </p:childTnLst>
                    </p:cTn>
                  </p:par>
                  <p:par>
                    <p:cTn id="211" fill="hold">
                      <p:stCondLst>
                        <p:cond delay="indefinite"/>
                      </p:stCondLst>
                      <p:childTnLst>
                        <p:par>
                          <p:cTn id="212" fill="hold">
                            <p:stCondLst>
                              <p:cond delay="0"/>
                            </p:stCondLst>
                            <p:childTnLst>
                              <p:par>
                                <p:cTn id="213" presetID="2" presetClass="entr" presetSubtype="4" fill="hold" nodeType="clickEffect">
                                  <p:stCondLst>
                                    <p:cond delay="0"/>
                                  </p:stCondLst>
                                  <p:childTnLst>
                                    <p:set>
                                      <p:cBhvr>
                                        <p:cTn id="214" dur="1" fill="hold">
                                          <p:stCondLst>
                                            <p:cond delay="0"/>
                                          </p:stCondLst>
                                        </p:cTn>
                                        <p:tgtEl>
                                          <p:spTgt spid="196"/>
                                        </p:tgtEl>
                                        <p:attrNameLst>
                                          <p:attrName>style.visibility</p:attrName>
                                        </p:attrNameLst>
                                      </p:cBhvr>
                                      <p:to>
                                        <p:strVal val="visible"/>
                                      </p:to>
                                    </p:set>
                                    <p:anim calcmode="lin" valueType="num">
                                      <p:cBhvr additive="base">
                                        <p:cTn id="215" dur="500" fill="hold"/>
                                        <p:tgtEl>
                                          <p:spTgt spid="196"/>
                                        </p:tgtEl>
                                        <p:attrNameLst>
                                          <p:attrName>ppt_x</p:attrName>
                                        </p:attrNameLst>
                                      </p:cBhvr>
                                      <p:tavLst>
                                        <p:tav tm="0">
                                          <p:val>
                                            <p:strVal val="#ppt_x"/>
                                          </p:val>
                                        </p:tav>
                                        <p:tav tm="100000">
                                          <p:val>
                                            <p:strVal val="#ppt_x"/>
                                          </p:val>
                                        </p:tav>
                                      </p:tavLst>
                                    </p:anim>
                                    <p:anim calcmode="lin" valueType="num">
                                      <p:cBhvr additive="base">
                                        <p:cTn id="216" dur="500" fill="hold"/>
                                        <p:tgtEl>
                                          <p:spTgt spid="196"/>
                                        </p:tgtEl>
                                        <p:attrNameLst>
                                          <p:attrName>ppt_y</p:attrName>
                                        </p:attrNameLst>
                                      </p:cBhvr>
                                      <p:tavLst>
                                        <p:tav tm="0">
                                          <p:val>
                                            <p:strVal val="1+#ppt_h/2"/>
                                          </p:val>
                                        </p:tav>
                                        <p:tav tm="100000">
                                          <p:val>
                                            <p:strVal val="#ppt_y"/>
                                          </p:val>
                                        </p:tav>
                                      </p:tavLst>
                                    </p:anim>
                                  </p:childTnLst>
                                </p:cTn>
                              </p:par>
                            </p:childTnLst>
                          </p:cTn>
                        </p:par>
                      </p:childTnLst>
                    </p:cTn>
                  </p:par>
                  <p:par>
                    <p:cTn id="217" fill="hold">
                      <p:stCondLst>
                        <p:cond delay="indefinite"/>
                      </p:stCondLst>
                      <p:childTnLst>
                        <p:par>
                          <p:cTn id="218" fill="hold">
                            <p:stCondLst>
                              <p:cond delay="0"/>
                            </p:stCondLst>
                            <p:childTnLst>
                              <p:par>
                                <p:cTn id="219" presetID="2" presetClass="entr" presetSubtype="4" fill="hold" nodeType="clickEffect">
                                  <p:stCondLst>
                                    <p:cond delay="0"/>
                                  </p:stCondLst>
                                  <p:childTnLst>
                                    <p:set>
                                      <p:cBhvr>
                                        <p:cTn id="220" dur="1" fill="hold">
                                          <p:stCondLst>
                                            <p:cond delay="0"/>
                                          </p:stCondLst>
                                        </p:cTn>
                                        <p:tgtEl>
                                          <p:spTgt spid="197"/>
                                        </p:tgtEl>
                                        <p:attrNameLst>
                                          <p:attrName>style.visibility</p:attrName>
                                        </p:attrNameLst>
                                      </p:cBhvr>
                                      <p:to>
                                        <p:strVal val="visible"/>
                                      </p:to>
                                    </p:set>
                                    <p:anim calcmode="lin" valueType="num">
                                      <p:cBhvr additive="base">
                                        <p:cTn id="221" dur="500" fill="hold"/>
                                        <p:tgtEl>
                                          <p:spTgt spid="197"/>
                                        </p:tgtEl>
                                        <p:attrNameLst>
                                          <p:attrName>ppt_x</p:attrName>
                                        </p:attrNameLst>
                                      </p:cBhvr>
                                      <p:tavLst>
                                        <p:tav tm="0">
                                          <p:val>
                                            <p:strVal val="#ppt_x"/>
                                          </p:val>
                                        </p:tav>
                                        <p:tav tm="100000">
                                          <p:val>
                                            <p:strVal val="#ppt_x"/>
                                          </p:val>
                                        </p:tav>
                                      </p:tavLst>
                                    </p:anim>
                                    <p:anim calcmode="lin" valueType="num">
                                      <p:cBhvr additive="base">
                                        <p:cTn id="222" dur="500" fill="hold"/>
                                        <p:tgtEl>
                                          <p:spTgt spid="197"/>
                                        </p:tgtEl>
                                        <p:attrNameLst>
                                          <p:attrName>ppt_y</p:attrName>
                                        </p:attrNameLst>
                                      </p:cBhvr>
                                      <p:tavLst>
                                        <p:tav tm="0">
                                          <p:val>
                                            <p:strVal val="1+#ppt_h/2"/>
                                          </p:val>
                                        </p:tav>
                                        <p:tav tm="100000">
                                          <p:val>
                                            <p:strVal val="#ppt_y"/>
                                          </p:val>
                                        </p:tav>
                                      </p:tavLst>
                                    </p:anim>
                                  </p:childTnLst>
                                </p:cTn>
                              </p:par>
                            </p:childTnLst>
                          </p:cTn>
                        </p:par>
                      </p:childTnLst>
                    </p:cTn>
                  </p:par>
                  <p:par>
                    <p:cTn id="223" fill="hold">
                      <p:stCondLst>
                        <p:cond delay="indefinite"/>
                      </p:stCondLst>
                      <p:childTnLst>
                        <p:par>
                          <p:cTn id="224" fill="hold">
                            <p:stCondLst>
                              <p:cond delay="0"/>
                            </p:stCondLst>
                            <p:childTnLst>
                              <p:par>
                                <p:cTn id="225" presetID="2" presetClass="entr" presetSubtype="4" fill="hold" nodeType="clickEffect">
                                  <p:stCondLst>
                                    <p:cond delay="0"/>
                                  </p:stCondLst>
                                  <p:childTnLst>
                                    <p:set>
                                      <p:cBhvr>
                                        <p:cTn id="226" dur="1" fill="hold">
                                          <p:stCondLst>
                                            <p:cond delay="0"/>
                                          </p:stCondLst>
                                        </p:cTn>
                                        <p:tgtEl>
                                          <p:spTgt spid="198"/>
                                        </p:tgtEl>
                                        <p:attrNameLst>
                                          <p:attrName>style.visibility</p:attrName>
                                        </p:attrNameLst>
                                      </p:cBhvr>
                                      <p:to>
                                        <p:strVal val="visible"/>
                                      </p:to>
                                    </p:set>
                                    <p:anim calcmode="lin" valueType="num">
                                      <p:cBhvr additive="base">
                                        <p:cTn id="227" dur="500" fill="hold"/>
                                        <p:tgtEl>
                                          <p:spTgt spid="198"/>
                                        </p:tgtEl>
                                        <p:attrNameLst>
                                          <p:attrName>ppt_x</p:attrName>
                                        </p:attrNameLst>
                                      </p:cBhvr>
                                      <p:tavLst>
                                        <p:tav tm="0">
                                          <p:val>
                                            <p:strVal val="#ppt_x"/>
                                          </p:val>
                                        </p:tav>
                                        <p:tav tm="100000">
                                          <p:val>
                                            <p:strVal val="#ppt_x"/>
                                          </p:val>
                                        </p:tav>
                                      </p:tavLst>
                                    </p:anim>
                                    <p:anim calcmode="lin" valueType="num">
                                      <p:cBhvr additive="base">
                                        <p:cTn id="228" dur="500" fill="hold"/>
                                        <p:tgtEl>
                                          <p:spTgt spid="198"/>
                                        </p:tgtEl>
                                        <p:attrNameLst>
                                          <p:attrName>ppt_y</p:attrName>
                                        </p:attrNameLst>
                                      </p:cBhvr>
                                      <p:tavLst>
                                        <p:tav tm="0">
                                          <p:val>
                                            <p:strVal val="1+#ppt_h/2"/>
                                          </p:val>
                                        </p:tav>
                                        <p:tav tm="100000">
                                          <p:val>
                                            <p:strVal val="#ppt_y"/>
                                          </p:val>
                                        </p:tav>
                                      </p:tavLst>
                                    </p:anim>
                                  </p:childTnLst>
                                </p:cTn>
                              </p:par>
                            </p:childTnLst>
                          </p:cTn>
                        </p:par>
                      </p:childTnLst>
                    </p:cTn>
                  </p:par>
                  <p:par>
                    <p:cTn id="229" fill="hold">
                      <p:stCondLst>
                        <p:cond delay="indefinite"/>
                      </p:stCondLst>
                      <p:childTnLst>
                        <p:par>
                          <p:cTn id="230" fill="hold">
                            <p:stCondLst>
                              <p:cond delay="0"/>
                            </p:stCondLst>
                            <p:childTnLst>
                              <p:par>
                                <p:cTn id="231" presetID="2" presetClass="entr" presetSubtype="4" fill="hold" nodeType="clickEffect">
                                  <p:stCondLst>
                                    <p:cond delay="0"/>
                                  </p:stCondLst>
                                  <p:childTnLst>
                                    <p:set>
                                      <p:cBhvr>
                                        <p:cTn id="232" dur="1" fill="hold">
                                          <p:stCondLst>
                                            <p:cond delay="0"/>
                                          </p:stCondLst>
                                        </p:cTn>
                                        <p:tgtEl>
                                          <p:spTgt spid="199"/>
                                        </p:tgtEl>
                                        <p:attrNameLst>
                                          <p:attrName>style.visibility</p:attrName>
                                        </p:attrNameLst>
                                      </p:cBhvr>
                                      <p:to>
                                        <p:strVal val="visible"/>
                                      </p:to>
                                    </p:set>
                                    <p:anim calcmode="lin" valueType="num">
                                      <p:cBhvr additive="base">
                                        <p:cTn id="233" dur="500" fill="hold"/>
                                        <p:tgtEl>
                                          <p:spTgt spid="199"/>
                                        </p:tgtEl>
                                        <p:attrNameLst>
                                          <p:attrName>ppt_x</p:attrName>
                                        </p:attrNameLst>
                                      </p:cBhvr>
                                      <p:tavLst>
                                        <p:tav tm="0">
                                          <p:val>
                                            <p:strVal val="#ppt_x"/>
                                          </p:val>
                                        </p:tav>
                                        <p:tav tm="100000">
                                          <p:val>
                                            <p:strVal val="#ppt_x"/>
                                          </p:val>
                                        </p:tav>
                                      </p:tavLst>
                                    </p:anim>
                                    <p:anim calcmode="lin" valueType="num">
                                      <p:cBhvr additive="base">
                                        <p:cTn id="234" dur="500" fill="hold"/>
                                        <p:tgtEl>
                                          <p:spTgt spid="199"/>
                                        </p:tgtEl>
                                        <p:attrNameLst>
                                          <p:attrName>ppt_y</p:attrName>
                                        </p:attrNameLst>
                                      </p:cBhvr>
                                      <p:tavLst>
                                        <p:tav tm="0">
                                          <p:val>
                                            <p:strVal val="1+#ppt_h/2"/>
                                          </p:val>
                                        </p:tav>
                                        <p:tav tm="100000">
                                          <p:val>
                                            <p:strVal val="#ppt_y"/>
                                          </p:val>
                                        </p:tav>
                                      </p:tavLst>
                                    </p:anim>
                                  </p:childTnLst>
                                </p:cTn>
                              </p:par>
                            </p:childTnLst>
                          </p:cTn>
                        </p:par>
                      </p:childTnLst>
                    </p:cTn>
                  </p:par>
                  <p:par>
                    <p:cTn id="235" fill="hold">
                      <p:stCondLst>
                        <p:cond delay="indefinite"/>
                      </p:stCondLst>
                      <p:childTnLst>
                        <p:par>
                          <p:cTn id="236" fill="hold">
                            <p:stCondLst>
                              <p:cond delay="0"/>
                            </p:stCondLst>
                            <p:childTnLst>
                              <p:par>
                                <p:cTn id="237" presetID="2" presetClass="entr" presetSubtype="4" fill="hold" nodeType="clickEffect">
                                  <p:stCondLst>
                                    <p:cond delay="0"/>
                                  </p:stCondLst>
                                  <p:childTnLst>
                                    <p:set>
                                      <p:cBhvr>
                                        <p:cTn id="238" dur="1" fill="hold">
                                          <p:stCondLst>
                                            <p:cond delay="0"/>
                                          </p:stCondLst>
                                        </p:cTn>
                                        <p:tgtEl>
                                          <p:spTgt spid="200"/>
                                        </p:tgtEl>
                                        <p:attrNameLst>
                                          <p:attrName>style.visibility</p:attrName>
                                        </p:attrNameLst>
                                      </p:cBhvr>
                                      <p:to>
                                        <p:strVal val="visible"/>
                                      </p:to>
                                    </p:set>
                                    <p:anim calcmode="lin" valueType="num">
                                      <p:cBhvr additive="base">
                                        <p:cTn id="239" dur="500" fill="hold"/>
                                        <p:tgtEl>
                                          <p:spTgt spid="200"/>
                                        </p:tgtEl>
                                        <p:attrNameLst>
                                          <p:attrName>ppt_x</p:attrName>
                                        </p:attrNameLst>
                                      </p:cBhvr>
                                      <p:tavLst>
                                        <p:tav tm="0">
                                          <p:val>
                                            <p:strVal val="#ppt_x"/>
                                          </p:val>
                                        </p:tav>
                                        <p:tav tm="100000">
                                          <p:val>
                                            <p:strVal val="#ppt_x"/>
                                          </p:val>
                                        </p:tav>
                                      </p:tavLst>
                                    </p:anim>
                                    <p:anim calcmode="lin" valueType="num">
                                      <p:cBhvr additive="base">
                                        <p:cTn id="240" dur="500" fill="hold"/>
                                        <p:tgtEl>
                                          <p:spTgt spid="200"/>
                                        </p:tgtEl>
                                        <p:attrNameLst>
                                          <p:attrName>ppt_y</p:attrName>
                                        </p:attrNameLst>
                                      </p:cBhvr>
                                      <p:tavLst>
                                        <p:tav tm="0">
                                          <p:val>
                                            <p:strVal val="1+#ppt_h/2"/>
                                          </p:val>
                                        </p:tav>
                                        <p:tav tm="100000">
                                          <p:val>
                                            <p:strVal val="#ppt_y"/>
                                          </p:val>
                                        </p:tav>
                                      </p:tavLst>
                                    </p:anim>
                                  </p:childTnLst>
                                </p:cTn>
                              </p:par>
                            </p:childTnLst>
                          </p:cTn>
                        </p:par>
                      </p:childTnLst>
                    </p:cTn>
                  </p:par>
                  <p:par>
                    <p:cTn id="241" fill="hold">
                      <p:stCondLst>
                        <p:cond delay="indefinite"/>
                      </p:stCondLst>
                      <p:childTnLst>
                        <p:par>
                          <p:cTn id="242" fill="hold">
                            <p:stCondLst>
                              <p:cond delay="0"/>
                            </p:stCondLst>
                            <p:childTnLst>
                              <p:par>
                                <p:cTn id="243" presetID="16" presetClass="entr" presetSubtype="21" fill="hold" grpId="0" nodeType="clickEffect">
                                  <p:stCondLst>
                                    <p:cond delay="0"/>
                                  </p:stCondLst>
                                  <p:childTnLst>
                                    <p:set>
                                      <p:cBhvr>
                                        <p:cTn id="244" dur="1" fill="hold">
                                          <p:stCondLst>
                                            <p:cond delay="0"/>
                                          </p:stCondLst>
                                        </p:cTn>
                                        <p:tgtEl>
                                          <p:spTgt spid="202"/>
                                        </p:tgtEl>
                                        <p:attrNameLst>
                                          <p:attrName>style.visibility</p:attrName>
                                        </p:attrNameLst>
                                      </p:cBhvr>
                                      <p:to>
                                        <p:strVal val="visible"/>
                                      </p:to>
                                    </p:set>
                                    <p:animEffect transition="in" filter="barn(inVertical)">
                                      <p:cBhvr>
                                        <p:cTn id="245" dur="500"/>
                                        <p:tgtEl>
                                          <p:spTgt spid="202"/>
                                        </p:tgtEl>
                                      </p:cBhvr>
                                    </p:animEffect>
                                  </p:childTnLst>
                                </p:cTn>
                              </p:par>
                            </p:childTnLst>
                          </p:cTn>
                        </p:par>
                      </p:childTnLst>
                    </p:cTn>
                  </p:par>
                  <p:par>
                    <p:cTn id="246" fill="hold">
                      <p:stCondLst>
                        <p:cond delay="indefinite"/>
                      </p:stCondLst>
                      <p:childTnLst>
                        <p:par>
                          <p:cTn id="247" fill="hold">
                            <p:stCondLst>
                              <p:cond delay="0"/>
                            </p:stCondLst>
                            <p:childTnLst>
                              <p:par>
                                <p:cTn id="248" presetID="16" presetClass="entr" presetSubtype="21" fill="hold" grpId="0" nodeType="clickEffect">
                                  <p:stCondLst>
                                    <p:cond delay="0"/>
                                  </p:stCondLst>
                                  <p:childTnLst>
                                    <p:set>
                                      <p:cBhvr>
                                        <p:cTn id="249" dur="1" fill="hold">
                                          <p:stCondLst>
                                            <p:cond delay="0"/>
                                          </p:stCondLst>
                                        </p:cTn>
                                        <p:tgtEl>
                                          <p:spTgt spid="203"/>
                                        </p:tgtEl>
                                        <p:attrNameLst>
                                          <p:attrName>style.visibility</p:attrName>
                                        </p:attrNameLst>
                                      </p:cBhvr>
                                      <p:to>
                                        <p:strVal val="visible"/>
                                      </p:to>
                                    </p:set>
                                    <p:animEffect transition="in" filter="barn(inVertical)">
                                      <p:cBhvr>
                                        <p:cTn id="250" dur="500"/>
                                        <p:tgtEl>
                                          <p:spTgt spid="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50" grpId="0"/>
      <p:bldP spid="24" grpId="0"/>
      <p:bldP spid="26" grpId="0"/>
      <p:bldP spid="85" grpId="0"/>
      <p:bldP spid="107" grpId="0" animBg="1"/>
      <p:bldP spid="108" grpId="0" animBg="1"/>
      <p:bldP spid="139" grpId="0" animBg="1"/>
      <p:bldP spid="140" grpId="0" animBg="1"/>
      <p:bldP spid="152" grpId="0" animBg="1"/>
      <p:bldP spid="154" grpId="0" animBg="1"/>
      <p:bldP spid="155" grpId="0"/>
      <p:bldP spid="156" grpId="0"/>
      <p:bldP spid="157" grpId="0"/>
      <p:bldP spid="163" grpId="0" animBg="1"/>
      <p:bldP spid="164" grpId="0" animBg="1"/>
      <p:bldP spid="187" grpId="0" animBg="1"/>
      <p:bldP spid="202" grpId="0"/>
      <p:bldP spid="203" grpId="0"/>
      <p:bldP spid="2" grpId="0" animBg="1"/>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28575" y="0"/>
            <a:ext cx="9115423" cy="189334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fontScale="90000"/>
          </a:bodyPr>
          <a:lstStyle/>
          <a:p>
            <a:pPr algn="ctr"/>
            <a:br>
              <a:rPr lang="en-US" altLang="en-US" sz="3200" dirty="0">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rPr>
            </a:br>
            <a:br>
              <a:rPr lang="en-US" altLang="en-US" sz="3200" dirty="0">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rPr>
            </a:br>
            <a:r>
              <a:rPr lang="en-US" altLang="en-US" sz="3200" dirty="0">
                <a:solidFill>
                  <a:schemeClr val="bg2">
                    <a:lumMod val="50000"/>
                  </a:schemeClr>
                </a:solidFill>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rPr>
              <a:t>Creating wealth using a permanent life insurance policy is not a new idea or concept</a:t>
            </a:r>
            <a:br>
              <a:rPr lang="en-US" altLang="en-US" sz="800" dirty="0">
                <a:solidFill>
                  <a:schemeClr val="bg2">
                    <a:lumMod val="50000"/>
                  </a:schemeClr>
                </a:solidFill>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rPr>
            </a:br>
            <a:br>
              <a:rPr lang="en-US" altLang="en-US" sz="3200" dirty="0">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rPr>
            </a:br>
            <a:br>
              <a:rPr lang="en-US" altLang="en-US" sz="3200" dirty="0">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rPr>
            </a:br>
            <a:endParaRPr lang="en-US" altLang="en-US" sz="3200" dirty="0">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endParaRPr>
          </a:p>
        </p:txBody>
      </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sp>
        <p:nvSpPr>
          <p:cNvPr id="4" name="TextBox 3">
            <a:extLst>
              <a:ext uri="{FF2B5EF4-FFF2-40B4-BE49-F238E27FC236}">
                <a16:creationId xmlns:a16="http://schemas.microsoft.com/office/drawing/2014/main" id="{066D0ACD-F5C9-4ACB-BEB2-6C877E876AA0}"/>
              </a:ext>
            </a:extLst>
          </p:cNvPr>
          <p:cNvSpPr txBox="1"/>
          <p:nvPr/>
        </p:nvSpPr>
        <p:spPr>
          <a:xfrm>
            <a:off x="609572" y="2574422"/>
            <a:ext cx="4625789" cy="2677656"/>
          </a:xfrm>
          <a:prstGeom prst="rect">
            <a:avLst/>
          </a:prstGeom>
          <a:noFill/>
        </p:spPr>
        <p:txBody>
          <a:bodyPr wrap="square" rtlCol="0">
            <a:spAutoFit/>
          </a:bodyPr>
          <a:lstStyle/>
          <a:p>
            <a:r>
              <a:rPr lang="en-US" sz="2800" b="1" dirty="0">
                <a:solidFill>
                  <a:srgbClr val="0070C0"/>
                </a:solidFill>
              </a:rPr>
              <a:t>Walt Disney</a:t>
            </a:r>
            <a:r>
              <a:rPr lang="en-US" sz="2800" dirty="0">
                <a:solidFill>
                  <a:srgbClr val="0070C0"/>
                </a:solidFill>
              </a:rPr>
              <a:t> </a:t>
            </a:r>
            <a:r>
              <a:rPr lang="en-US" sz="2800" dirty="0"/>
              <a:t>borrowed from his life insurance in 1953 to help fund Disneyland, his first theme park, when no banker would lend him the money.</a:t>
            </a:r>
          </a:p>
          <a:p>
            <a:endParaRPr lang="en-US" altLang="en-US" sz="2800" dirty="0">
              <a:effectLst>
                <a:outerShdw blurRad="38100" dist="38100" dir="2700000" algn="tl">
                  <a:srgbClr val="000000">
                    <a:alpha val="43137"/>
                  </a:srgbClr>
                </a:outerShdw>
              </a:effectLst>
              <a:ea typeface="ＭＳ Ｐゴシック" panose="020B0600070205080204" pitchFamily="34" charset="-128"/>
            </a:endParaRPr>
          </a:p>
        </p:txBody>
      </p:sp>
      <p:pic>
        <p:nvPicPr>
          <p:cNvPr id="3" name="Picture 2" descr="A person looking at the camera&#10;&#10;Description automatically generated">
            <a:extLst>
              <a:ext uri="{FF2B5EF4-FFF2-40B4-BE49-F238E27FC236}">
                <a16:creationId xmlns:a16="http://schemas.microsoft.com/office/drawing/2014/main" id="{C24AB504-5450-4538-A905-24213498B0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3219" y="1893346"/>
            <a:ext cx="3087445" cy="3765176"/>
          </a:xfrm>
          <a:prstGeom prst="rect">
            <a:avLst/>
          </a:prstGeom>
          <a:scene3d>
            <a:camera prst="perspectiveLeft"/>
            <a:lightRig rig="threePt" dir="t"/>
          </a:scene3d>
          <a:sp3d>
            <a:bevelT prst="relaxedInset"/>
          </a:sp3d>
        </p:spPr>
      </p:pic>
    </p:spTree>
    <p:extLst>
      <p:ext uri="{BB962C8B-B14F-4D97-AF65-F5344CB8AC3E}">
        <p14:creationId xmlns:p14="http://schemas.microsoft.com/office/powerpoint/2010/main" val="616619264"/>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28575" y="1"/>
            <a:ext cx="9115423" cy="178811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a:bodyPr>
          <a:lstStyle/>
          <a:p>
            <a:pPr algn="ctr"/>
            <a:r>
              <a:rPr lang="en-US" altLang="en-US" sz="3200" dirty="0">
                <a:solidFill>
                  <a:srgbClr val="0070C0"/>
                </a:solidFill>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rPr>
              <a:t>John McCain</a:t>
            </a:r>
          </a:p>
        </p:txBody>
      </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sp>
        <p:nvSpPr>
          <p:cNvPr id="4" name="TextBox 3">
            <a:extLst>
              <a:ext uri="{FF2B5EF4-FFF2-40B4-BE49-F238E27FC236}">
                <a16:creationId xmlns:a16="http://schemas.microsoft.com/office/drawing/2014/main" id="{066D0ACD-F5C9-4ACB-BEB2-6C877E876AA0}"/>
              </a:ext>
            </a:extLst>
          </p:cNvPr>
          <p:cNvSpPr txBox="1"/>
          <p:nvPr/>
        </p:nvSpPr>
        <p:spPr>
          <a:xfrm>
            <a:off x="609572" y="2387358"/>
            <a:ext cx="4625789" cy="3108543"/>
          </a:xfrm>
          <a:prstGeom prst="rect">
            <a:avLst/>
          </a:prstGeom>
          <a:noFill/>
        </p:spPr>
        <p:txBody>
          <a:bodyPr wrap="square" rtlCol="0">
            <a:spAutoFit/>
          </a:bodyPr>
          <a:lstStyle/>
          <a:p>
            <a:r>
              <a:rPr lang="en-US" sz="2800" b="1" dirty="0"/>
              <a:t>United States Senator and former Presidential Candidate John McCain</a:t>
            </a:r>
            <a:r>
              <a:rPr lang="en-US" sz="2800" dirty="0"/>
              <a:t> secured initial campaign financing for his presidential bid by using his life insurance policy as collateral.</a:t>
            </a:r>
            <a:endParaRPr lang="en-US" altLang="en-US" sz="2800" dirty="0">
              <a:effectLst>
                <a:outerShdw blurRad="38100" dist="38100" dir="2700000" algn="tl">
                  <a:srgbClr val="000000">
                    <a:alpha val="43137"/>
                  </a:srgbClr>
                </a:outerShdw>
              </a:effectLst>
              <a:ea typeface="ＭＳ Ｐゴシック" panose="020B0600070205080204" pitchFamily="34" charset="-128"/>
            </a:endParaRPr>
          </a:p>
        </p:txBody>
      </p:sp>
      <p:pic>
        <p:nvPicPr>
          <p:cNvPr id="3" name="Picture 2" descr="A person wearing a suit and tie smiling at the camera&#10;&#10;Description automatically generated">
            <a:extLst>
              <a:ext uri="{FF2B5EF4-FFF2-40B4-BE49-F238E27FC236}">
                <a16:creationId xmlns:a16="http://schemas.microsoft.com/office/drawing/2014/main" id="{726B89A0-2609-4C34-B32C-B86D32578D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9431" y="1788115"/>
            <a:ext cx="3004997" cy="3881165"/>
          </a:xfrm>
          <a:prstGeom prst="rect">
            <a:avLst/>
          </a:prstGeom>
          <a:scene3d>
            <a:camera prst="perspectiveLeft"/>
            <a:lightRig rig="threePt" dir="t"/>
          </a:scene3d>
          <a:sp3d>
            <a:bevelT prst="relaxedInset"/>
          </a:sp3d>
        </p:spPr>
      </p:pic>
    </p:spTree>
    <p:extLst>
      <p:ext uri="{BB962C8B-B14F-4D97-AF65-F5344CB8AC3E}">
        <p14:creationId xmlns:p14="http://schemas.microsoft.com/office/powerpoint/2010/main" val="1093606299"/>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28575" y="1"/>
            <a:ext cx="9115423" cy="178811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a:bodyPr>
          <a:lstStyle/>
          <a:p>
            <a:pPr algn="ctr"/>
            <a:r>
              <a:rPr lang="en-US" altLang="en-US" sz="3200" dirty="0">
                <a:solidFill>
                  <a:schemeClr val="bg2">
                    <a:lumMod val="50000"/>
                  </a:schemeClr>
                </a:solidFill>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rPr>
              <a:t>Doris Christopher</a:t>
            </a:r>
          </a:p>
        </p:txBody>
      </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sp>
        <p:nvSpPr>
          <p:cNvPr id="4" name="TextBox 3">
            <a:extLst>
              <a:ext uri="{FF2B5EF4-FFF2-40B4-BE49-F238E27FC236}">
                <a16:creationId xmlns:a16="http://schemas.microsoft.com/office/drawing/2014/main" id="{066D0ACD-F5C9-4ACB-BEB2-6C877E876AA0}"/>
              </a:ext>
            </a:extLst>
          </p:cNvPr>
          <p:cNvSpPr txBox="1"/>
          <p:nvPr/>
        </p:nvSpPr>
        <p:spPr>
          <a:xfrm>
            <a:off x="609572" y="2301296"/>
            <a:ext cx="4625789" cy="3539430"/>
          </a:xfrm>
          <a:prstGeom prst="rect">
            <a:avLst/>
          </a:prstGeom>
          <a:noFill/>
        </p:spPr>
        <p:txBody>
          <a:bodyPr wrap="square" rtlCol="0">
            <a:spAutoFit/>
          </a:bodyPr>
          <a:lstStyle/>
          <a:p>
            <a:r>
              <a:rPr lang="en-US" sz="2800" dirty="0"/>
              <a:t>In 2002, </a:t>
            </a:r>
            <a:r>
              <a:rPr lang="en-US" sz="2800" b="1" dirty="0">
                <a:solidFill>
                  <a:srgbClr val="0070C0"/>
                </a:solidFill>
              </a:rPr>
              <a:t>Doris Christopher </a:t>
            </a:r>
            <a:r>
              <a:rPr lang="en-US" sz="2800" dirty="0"/>
              <a:t>sold her kitchen tool company, the </a:t>
            </a:r>
            <a:r>
              <a:rPr lang="en-US" sz="2800" b="1" dirty="0"/>
              <a:t>Pampered Chef</a:t>
            </a:r>
            <a:r>
              <a:rPr lang="en-US" sz="2800" dirty="0"/>
              <a:t> to Warren Buffett for a reported $900 million.  Seven years earlier, she launched the company with a life insurance policy loan.</a:t>
            </a:r>
            <a:endParaRPr lang="en-US" altLang="en-US" sz="2800" dirty="0">
              <a:effectLst>
                <a:outerShdw blurRad="38100" dist="38100" dir="2700000" algn="tl">
                  <a:srgbClr val="000000">
                    <a:alpha val="43137"/>
                  </a:srgbClr>
                </a:outerShdw>
              </a:effectLst>
              <a:ea typeface="ＭＳ Ｐゴシック" panose="020B0600070205080204" pitchFamily="34" charset="-128"/>
            </a:endParaRPr>
          </a:p>
        </p:txBody>
      </p:sp>
      <p:pic>
        <p:nvPicPr>
          <p:cNvPr id="5" name="Picture 4" descr="A person standing in a kitchen&#10;&#10;Description automatically generated">
            <a:extLst>
              <a:ext uri="{FF2B5EF4-FFF2-40B4-BE49-F238E27FC236}">
                <a16:creationId xmlns:a16="http://schemas.microsoft.com/office/drawing/2014/main" id="{B3BFFF49-ADAF-4304-9833-95491EAD09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7915" y="1925619"/>
            <a:ext cx="3151991" cy="3915107"/>
          </a:xfrm>
          <a:prstGeom prst="rect">
            <a:avLst/>
          </a:prstGeom>
          <a:scene3d>
            <a:camera prst="perspectiveLeft"/>
            <a:lightRig rig="threePt" dir="t"/>
          </a:scene3d>
          <a:sp3d>
            <a:bevelT prst="relaxedInset"/>
          </a:sp3d>
        </p:spPr>
      </p:pic>
    </p:spTree>
    <p:extLst>
      <p:ext uri="{BB962C8B-B14F-4D97-AF65-F5344CB8AC3E}">
        <p14:creationId xmlns:p14="http://schemas.microsoft.com/office/powerpoint/2010/main" val="4256593518"/>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19665" y="1349291"/>
            <a:ext cx="9068696" cy="415941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fontScale="90000"/>
          </a:bodyPr>
          <a:lstStyle/>
          <a:p>
            <a:pPr algn="ctr" eaLnBrk="1" hangingPunct="1"/>
            <a:br>
              <a:rPr lang="en-US" altLang="en-US" sz="32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br>
              <a:rPr lang="en-US" altLang="en-US" sz="32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r>
              <a:rPr lang="en-US" altLang="en-US" sz="32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t>The next few slides </a:t>
            </a:r>
            <a:r>
              <a:rPr lang="en-US" altLang="en-US" sz="3200" u="sng"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t>re-explains</a:t>
            </a:r>
            <a:r>
              <a:rPr lang="en-US" altLang="en-US" sz="32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t> the mechanics </a:t>
            </a:r>
            <a:br>
              <a:rPr lang="en-US" altLang="en-US" sz="32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r>
              <a:rPr lang="en-US" altLang="en-US" sz="32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t>of saving money on a Tax-Free basis in an</a:t>
            </a:r>
            <a:br>
              <a:rPr lang="en-US" altLang="en-US" sz="32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r>
              <a:rPr lang="en-US" altLang="en-US" sz="32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t> </a:t>
            </a:r>
            <a:br>
              <a:rPr lang="en-US" altLang="en-US" sz="3200"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r>
              <a:rPr lang="en-US" altLang="en-US" sz="4800" i="1"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t>Indexed Universal Life </a:t>
            </a:r>
            <a:br>
              <a:rPr lang="en-US" altLang="en-US" sz="4800" i="1"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r>
              <a:rPr lang="en-US" altLang="en-US" sz="4800" i="1"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t>Insurance Policy</a:t>
            </a:r>
            <a:br>
              <a:rPr lang="en-US" altLang="en-US" sz="4800" i="1"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br>
              <a:rPr lang="en-US" altLang="en-US" sz="4800" i="1" dirty="0">
                <a:solidFill>
                  <a:schemeClr val="bg2">
                    <a:lumMod val="50000"/>
                  </a:schemeClr>
                </a:solidFill>
                <a:effectLst>
                  <a:outerShdw blurRad="38100" dist="38100" dir="2700000" algn="tl">
                    <a:srgbClr val="000000">
                      <a:alpha val="43137"/>
                    </a:srgbClr>
                  </a:outerShdw>
                </a:effectLst>
                <a:ea typeface="ＭＳ Ｐゴシック" panose="020B0600070205080204" pitchFamily="34" charset="-128"/>
              </a:rPr>
            </a:br>
            <a:br>
              <a:rPr lang="en-US" altLang="en-US" dirty="0">
                <a:effectLst>
                  <a:outerShdw blurRad="38100" dist="38100" dir="2700000" algn="tl">
                    <a:srgbClr val="000000">
                      <a:alpha val="43137"/>
                    </a:srgbClr>
                  </a:outerShdw>
                </a:effectLst>
                <a:ea typeface="ＭＳ Ｐゴシック" panose="020B0600070205080204" pitchFamily="34" charset="-128"/>
              </a:rPr>
            </a:br>
            <a:endParaRPr lang="en-US" altLang="en-US" sz="3200" dirty="0">
              <a:effectLst>
                <a:outerShdw blurRad="38100" dist="38100" dir="2700000" algn="tl">
                  <a:srgbClr val="000000">
                    <a:alpha val="43137"/>
                  </a:srgbClr>
                </a:outerShdw>
              </a:effectLst>
              <a:ea typeface="ＭＳ Ｐゴシック" panose="020B0600070205080204" pitchFamily="34" charset="-128"/>
            </a:endParaRPr>
          </a:p>
        </p:txBody>
      </p:sp>
    </p:spTree>
    <p:extLst>
      <p:ext uri="{BB962C8B-B14F-4D97-AF65-F5344CB8AC3E}">
        <p14:creationId xmlns:p14="http://schemas.microsoft.com/office/powerpoint/2010/main" val="2074353596"/>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582613" y="455613"/>
            <a:ext cx="8153400" cy="11001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fontScale="90000"/>
          </a:bodyPr>
          <a:lstStyle/>
          <a:p>
            <a:pPr eaLnBrk="1" hangingPunct="1"/>
            <a:r>
              <a:rPr lang="en-US" altLang="en-US" dirty="0">
                <a:solidFill>
                  <a:schemeClr val="bg2">
                    <a:lumMod val="50000"/>
                  </a:schemeClr>
                </a:solidFill>
                <a:ea typeface="ＭＳ Ｐゴシック" panose="020B0600070205080204" pitchFamily="34" charset="-128"/>
              </a:rPr>
              <a:t>Let’s take a look at How this type of  Life Insurance works</a:t>
            </a:r>
            <a:endParaRPr lang="en-US" altLang="en-US" sz="3200" dirty="0">
              <a:solidFill>
                <a:schemeClr val="bg2">
                  <a:lumMod val="50000"/>
                </a:schemeClr>
              </a:solidFill>
              <a:ea typeface="ＭＳ Ｐゴシック" panose="020B0600070205080204" pitchFamily="34" charset="-128"/>
            </a:endParaRPr>
          </a:p>
        </p:txBody>
      </p:sp>
      <p:sp>
        <p:nvSpPr>
          <p:cNvPr id="36881" name="Text Box 29">
            <a:extLst>
              <a:ext uri="{FF2B5EF4-FFF2-40B4-BE49-F238E27FC236}">
                <a16:creationId xmlns:a16="http://schemas.microsoft.com/office/drawing/2014/main" id="{2D9EFCD7-8D7A-4AB2-93C9-4E3834BD8040}"/>
              </a:ext>
            </a:extLst>
          </p:cNvPr>
          <p:cNvSpPr txBox="1">
            <a:spLocks noChangeArrowheads="1"/>
          </p:cNvSpPr>
          <p:nvPr/>
        </p:nvSpPr>
        <p:spPr bwMode="auto">
          <a:xfrm>
            <a:off x="2101055" y="3617189"/>
            <a:ext cx="9906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 fees</a:t>
            </a:r>
          </a:p>
        </p:txBody>
      </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pic>
        <p:nvPicPr>
          <p:cNvPr id="6" name="Graphic 5" descr="Confused person">
            <a:extLst>
              <a:ext uri="{FF2B5EF4-FFF2-40B4-BE49-F238E27FC236}">
                <a16:creationId xmlns:a16="http://schemas.microsoft.com/office/drawing/2014/main" id="{5B72DE15-1B57-430B-B16D-947F9C4574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 y="1890688"/>
            <a:ext cx="2274887" cy="3657600"/>
          </a:xfrm>
          <a:prstGeom prst="rect">
            <a:avLst/>
          </a:prstGeom>
        </p:spPr>
      </p:pic>
      <p:sp>
        <p:nvSpPr>
          <p:cNvPr id="5" name="TextBox 4">
            <a:extLst>
              <a:ext uri="{FF2B5EF4-FFF2-40B4-BE49-F238E27FC236}">
                <a16:creationId xmlns:a16="http://schemas.microsoft.com/office/drawing/2014/main" id="{C1619F24-3A84-4C87-8245-DFBC00257DBB}"/>
              </a:ext>
            </a:extLst>
          </p:cNvPr>
          <p:cNvSpPr txBox="1"/>
          <p:nvPr/>
        </p:nvSpPr>
        <p:spPr>
          <a:xfrm>
            <a:off x="-98257" y="6309535"/>
            <a:ext cx="9057939" cy="400110"/>
          </a:xfrm>
          <a:prstGeom prst="rect">
            <a:avLst/>
          </a:prstGeom>
          <a:noFill/>
        </p:spPr>
        <p:txBody>
          <a:bodyPr wrap="square" rtlCol="0">
            <a:spAutoFit/>
          </a:bodyPr>
          <a:lstStyle/>
          <a:p>
            <a:pPr algn="ctr"/>
            <a:r>
              <a:rPr lang="en-US" sz="2000" dirty="0">
                <a:effectLst>
                  <a:outerShdw blurRad="38100" dist="38100" dir="2700000" algn="tl">
                    <a:srgbClr val="000000">
                      <a:alpha val="43137"/>
                    </a:srgbClr>
                  </a:outerShdw>
                </a:effectLst>
              </a:rPr>
              <a:t>However, the bulk of your premium goes into the cash value of the policy.</a:t>
            </a:r>
          </a:p>
        </p:txBody>
      </p:sp>
      <p:sp>
        <p:nvSpPr>
          <p:cNvPr id="20" name="Rectangle 32">
            <a:extLst>
              <a:ext uri="{FF2B5EF4-FFF2-40B4-BE49-F238E27FC236}">
                <a16:creationId xmlns:a16="http://schemas.microsoft.com/office/drawing/2014/main" id="{9719103E-13F9-4856-A232-B1C1B1E69000}"/>
              </a:ext>
            </a:extLst>
          </p:cNvPr>
          <p:cNvSpPr>
            <a:spLocks noChangeArrowheads="1"/>
          </p:cNvSpPr>
          <p:nvPr/>
        </p:nvSpPr>
        <p:spPr bwMode="auto">
          <a:xfrm>
            <a:off x="4430713" y="2957513"/>
            <a:ext cx="1524000" cy="1295400"/>
          </a:xfrm>
          <a:prstGeom prst="rect">
            <a:avLst/>
          </a:prstGeom>
          <a:solidFill>
            <a:schemeClr val="bg2">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20000"/>
              </a:spcBef>
              <a:buClr>
                <a:srgbClr val="7DAE02"/>
              </a:buClr>
              <a:buFont typeface="Times New Roman" panose="02020603050405020304" pitchFamily="18" charset="0"/>
              <a:buChar char="•"/>
            </a:pPr>
            <a:endParaRPr lang="en-US" altLang="en-US"/>
          </a:p>
        </p:txBody>
      </p:sp>
      <p:sp>
        <p:nvSpPr>
          <p:cNvPr id="21" name="Text Box 34">
            <a:extLst>
              <a:ext uri="{FF2B5EF4-FFF2-40B4-BE49-F238E27FC236}">
                <a16:creationId xmlns:a16="http://schemas.microsoft.com/office/drawing/2014/main" id="{0110D4FC-EEBF-4497-8960-86AF27D81221}"/>
              </a:ext>
            </a:extLst>
          </p:cNvPr>
          <p:cNvSpPr txBox="1">
            <a:spLocks noChangeArrowheads="1"/>
          </p:cNvSpPr>
          <p:nvPr/>
        </p:nvSpPr>
        <p:spPr bwMode="auto">
          <a:xfrm>
            <a:off x="4907757" y="2957513"/>
            <a:ext cx="533400"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7200" u="none" dirty="0">
                <a:solidFill>
                  <a:schemeClr val="tx1"/>
                </a:solidFill>
                <a:latin typeface="Trebuchet MS" panose="020B0603020202020204" pitchFamily="34" charset="0"/>
              </a:rPr>
              <a:t>$</a:t>
            </a:r>
          </a:p>
        </p:txBody>
      </p:sp>
      <p:sp>
        <p:nvSpPr>
          <p:cNvPr id="22" name="Text Box 33">
            <a:extLst>
              <a:ext uri="{FF2B5EF4-FFF2-40B4-BE49-F238E27FC236}">
                <a16:creationId xmlns:a16="http://schemas.microsoft.com/office/drawing/2014/main" id="{E26DA75D-18F2-4348-913E-00ECAE277677}"/>
              </a:ext>
            </a:extLst>
          </p:cNvPr>
          <p:cNvSpPr txBox="1">
            <a:spLocks noChangeArrowheads="1"/>
          </p:cNvSpPr>
          <p:nvPr/>
        </p:nvSpPr>
        <p:spPr bwMode="auto">
          <a:xfrm>
            <a:off x="3948113" y="2195513"/>
            <a:ext cx="2438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IUL Life Insurance Policy</a:t>
            </a:r>
          </a:p>
        </p:txBody>
      </p:sp>
      <p:sp>
        <p:nvSpPr>
          <p:cNvPr id="4" name="TextBox 3">
            <a:extLst>
              <a:ext uri="{FF2B5EF4-FFF2-40B4-BE49-F238E27FC236}">
                <a16:creationId xmlns:a16="http://schemas.microsoft.com/office/drawing/2014/main" id="{171C3D53-55E3-488B-BB98-2383D464A959}"/>
              </a:ext>
            </a:extLst>
          </p:cNvPr>
          <p:cNvSpPr txBox="1"/>
          <p:nvPr/>
        </p:nvSpPr>
        <p:spPr>
          <a:xfrm>
            <a:off x="311569" y="5604575"/>
            <a:ext cx="8520862" cy="400110"/>
          </a:xfrm>
          <a:prstGeom prst="rect">
            <a:avLst/>
          </a:prstGeom>
          <a:noFill/>
        </p:spPr>
        <p:txBody>
          <a:bodyPr wrap="square" rtlCol="0">
            <a:spAutoFit/>
          </a:bodyPr>
          <a:lstStyle/>
          <a:p>
            <a:pPr algn="ctr"/>
            <a:r>
              <a:rPr lang="en-US" sz="2000" dirty="0">
                <a:effectLst>
                  <a:outerShdw blurRad="38100" dist="38100" dir="2700000" algn="tl">
                    <a:srgbClr val="000000">
                      <a:alpha val="43137"/>
                    </a:srgbClr>
                  </a:outerShdw>
                </a:effectLst>
              </a:rPr>
              <a:t>Here You are contributing money to a Indexed Universal life insurance policy.</a:t>
            </a:r>
          </a:p>
        </p:txBody>
      </p:sp>
      <p:sp>
        <p:nvSpPr>
          <p:cNvPr id="7" name="TextBox 6">
            <a:extLst>
              <a:ext uri="{FF2B5EF4-FFF2-40B4-BE49-F238E27FC236}">
                <a16:creationId xmlns:a16="http://schemas.microsoft.com/office/drawing/2014/main" id="{F575B472-568C-4E38-8D43-70A587BC6639}"/>
              </a:ext>
            </a:extLst>
          </p:cNvPr>
          <p:cNvSpPr txBox="1"/>
          <p:nvPr/>
        </p:nvSpPr>
        <p:spPr>
          <a:xfrm>
            <a:off x="-32273" y="5957055"/>
            <a:ext cx="8153400" cy="400110"/>
          </a:xfrm>
          <a:prstGeom prst="rect">
            <a:avLst/>
          </a:prstGeom>
          <a:noFill/>
        </p:spPr>
        <p:txBody>
          <a:bodyPr wrap="square" rtlCol="0">
            <a:spAutoFit/>
          </a:bodyPr>
          <a:lstStyle/>
          <a:p>
            <a:pPr algn="ctr"/>
            <a:r>
              <a:rPr lang="en-US" sz="2000" dirty="0">
                <a:effectLst>
                  <a:outerShdw blurRad="38100" dist="38100" dir="2700000" algn="tl">
                    <a:srgbClr val="000000">
                      <a:alpha val="43137"/>
                    </a:srgbClr>
                  </a:outerShdw>
                </a:effectLst>
              </a:rPr>
              <a:t>Like all financial products a small fee is taken out by the company.</a:t>
            </a:r>
          </a:p>
        </p:txBody>
      </p:sp>
      <p:sp>
        <p:nvSpPr>
          <p:cNvPr id="23" name="Line 27">
            <a:extLst>
              <a:ext uri="{FF2B5EF4-FFF2-40B4-BE49-F238E27FC236}">
                <a16:creationId xmlns:a16="http://schemas.microsoft.com/office/drawing/2014/main" id="{6C3119DB-67E5-4485-A17B-BACBCEE306B2}"/>
              </a:ext>
            </a:extLst>
          </p:cNvPr>
          <p:cNvSpPr>
            <a:spLocks noChangeShapeType="1"/>
          </p:cNvSpPr>
          <p:nvPr/>
        </p:nvSpPr>
        <p:spPr bwMode="auto">
          <a:xfrm>
            <a:off x="2011679" y="3546543"/>
            <a:ext cx="1204857" cy="1"/>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0" name="TextBox 9">
            <a:extLst>
              <a:ext uri="{FF2B5EF4-FFF2-40B4-BE49-F238E27FC236}">
                <a16:creationId xmlns:a16="http://schemas.microsoft.com/office/drawing/2014/main" id="{F65452C8-639B-4823-BFB1-0D88D6D74989}"/>
              </a:ext>
            </a:extLst>
          </p:cNvPr>
          <p:cNvSpPr txBox="1"/>
          <p:nvPr/>
        </p:nvSpPr>
        <p:spPr>
          <a:xfrm>
            <a:off x="1828800" y="2603570"/>
            <a:ext cx="1523999" cy="707886"/>
          </a:xfrm>
          <a:prstGeom prst="rect">
            <a:avLst/>
          </a:prstGeom>
          <a:noFill/>
        </p:spPr>
        <p:txBody>
          <a:bodyPr wrap="square" rtlCol="0">
            <a:spAutoFit/>
          </a:bodyPr>
          <a:lstStyle/>
          <a:p>
            <a:pPr algn="ctr">
              <a:spcBef>
                <a:spcPct val="50000"/>
              </a:spcBef>
            </a:pPr>
            <a:r>
              <a:rPr lang="en-US" altLang="en-US" sz="2000" dirty="0">
                <a:latin typeface="Trebuchet MS" panose="020B0603020202020204" pitchFamily="34" charset="0"/>
              </a:rPr>
              <a:t>Premium</a:t>
            </a:r>
            <a:br>
              <a:rPr lang="en-US" altLang="en-US" sz="2000" dirty="0">
                <a:latin typeface="Trebuchet MS" panose="020B0603020202020204" pitchFamily="34" charset="0"/>
              </a:rPr>
            </a:br>
            <a:r>
              <a:rPr lang="en-US" altLang="en-US" sz="2000" dirty="0">
                <a:latin typeface="Trebuchet MS" panose="020B0603020202020204" pitchFamily="34" charset="0"/>
              </a:rPr>
              <a:t>$</a:t>
            </a:r>
          </a:p>
        </p:txBody>
      </p:sp>
    </p:spTree>
    <p:extLst>
      <p:ext uri="{BB962C8B-B14F-4D97-AF65-F5344CB8AC3E}">
        <p14:creationId xmlns:p14="http://schemas.microsoft.com/office/powerpoint/2010/main" val="485381506"/>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500" fill="hold"/>
                                        <p:tgtEl>
                                          <p:spTgt spid="20"/>
                                        </p:tgtEl>
                                        <p:attrNameLst>
                                          <p:attrName>ppt_x</p:attrName>
                                        </p:attrNameLst>
                                      </p:cBhvr>
                                      <p:tavLst>
                                        <p:tav tm="0">
                                          <p:val>
                                            <p:strVal val="#ppt_x"/>
                                          </p:val>
                                        </p:tav>
                                        <p:tav tm="100000">
                                          <p:val>
                                            <p:strVal val="#ppt_x"/>
                                          </p:val>
                                        </p:tav>
                                      </p:tavLst>
                                    </p:anim>
                                    <p:anim calcmode="lin" valueType="num">
                                      <p:cBhvr additive="base">
                                        <p:cTn id="12" dur="500" fill="hold"/>
                                        <p:tgtEl>
                                          <p:spTgt spid="20"/>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anim calcmode="lin" valueType="num">
                                      <p:cBhvr additive="base">
                                        <p:cTn id="23" dur="500" fill="hold"/>
                                        <p:tgtEl>
                                          <p:spTgt spid="23"/>
                                        </p:tgtEl>
                                        <p:attrNameLst>
                                          <p:attrName>ppt_x</p:attrName>
                                        </p:attrNameLst>
                                      </p:cBhvr>
                                      <p:tavLst>
                                        <p:tav tm="0">
                                          <p:val>
                                            <p:strVal val="#ppt_x"/>
                                          </p:val>
                                        </p:tav>
                                        <p:tav tm="100000">
                                          <p:val>
                                            <p:strVal val="#ppt_x"/>
                                          </p:val>
                                        </p:tav>
                                      </p:tavLst>
                                    </p:anim>
                                    <p:anim calcmode="lin" valueType="num">
                                      <p:cBhvr additive="base">
                                        <p:cTn id="24" dur="500" fill="hold"/>
                                        <p:tgtEl>
                                          <p:spTgt spid="23"/>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anim calcmode="lin" valueType="num">
                                      <p:cBhvr additive="base">
                                        <p:cTn id="27" dur="500" fill="hold"/>
                                        <p:tgtEl>
                                          <p:spTgt spid="22"/>
                                        </p:tgtEl>
                                        <p:attrNameLst>
                                          <p:attrName>ppt_x</p:attrName>
                                        </p:attrNameLst>
                                      </p:cBhvr>
                                      <p:tavLst>
                                        <p:tav tm="0">
                                          <p:val>
                                            <p:strVal val="#ppt_x"/>
                                          </p:val>
                                        </p:tav>
                                        <p:tav tm="100000">
                                          <p:val>
                                            <p:strVal val="#ppt_x"/>
                                          </p:val>
                                        </p:tav>
                                      </p:tavLst>
                                    </p:anim>
                                    <p:anim calcmode="lin" valueType="num">
                                      <p:cBhvr additive="base">
                                        <p:cTn id="2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additive="base">
                                        <p:cTn id="33" dur="500" fill="hold"/>
                                        <p:tgtEl>
                                          <p:spTgt spid="7"/>
                                        </p:tgtEl>
                                        <p:attrNameLst>
                                          <p:attrName>ppt_x</p:attrName>
                                        </p:attrNameLst>
                                      </p:cBhvr>
                                      <p:tavLst>
                                        <p:tav tm="0">
                                          <p:val>
                                            <p:strVal val="#ppt_x"/>
                                          </p:val>
                                        </p:tav>
                                        <p:tav tm="100000">
                                          <p:val>
                                            <p:strVal val="#ppt_x"/>
                                          </p:val>
                                        </p:tav>
                                      </p:tavLst>
                                    </p:anim>
                                    <p:anim calcmode="lin" valueType="num">
                                      <p:cBhvr additive="base">
                                        <p:cTn id="34" dur="500" fill="hold"/>
                                        <p:tgtEl>
                                          <p:spTgt spid="7"/>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6881"/>
                                        </p:tgtEl>
                                        <p:attrNameLst>
                                          <p:attrName>style.visibility</p:attrName>
                                        </p:attrNameLst>
                                      </p:cBhvr>
                                      <p:to>
                                        <p:strVal val="visible"/>
                                      </p:to>
                                    </p:set>
                                    <p:anim calcmode="lin" valueType="num">
                                      <p:cBhvr additive="base">
                                        <p:cTn id="37" dur="500" fill="hold"/>
                                        <p:tgtEl>
                                          <p:spTgt spid="36881"/>
                                        </p:tgtEl>
                                        <p:attrNameLst>
                                          <p:attrName>ppt_x</p:attrName>
                                        </p:attrNameLst>
                                      </p:cBhvr>
                                      <p:tavLst>
                                        <p:tav tm="0">
                                          <p:val>
                                            <p:strVal val="#ppt_x"/>
                                          </p:val>
                                        </p:tav>
                                        <p:tav tm="100000">
                                          <p:val>
                                            <p:strVal val="#ppt_x"/>
                                          </p:val>
                                        </p:tav>
                                      </p:tavLst>
                                    </p:anim>
                                    <p:anim calcmode="lin" valueType="num">
                                      <p:cBhvr additive="base">
                                        <p:cTn id="38" dur="500" fill="hold"/>
                                        <p:tgtEl>
                                          <p:spTgt spid="3688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anim calcmode="lin" valueType="num">
                                      <p:cBhvr additive="base">
                                        <p:cTn id="43" dur="500" fill="hold"/>
                                        <p:tgtEl>
                                          <p:spTgt spid="21"/>
                                        </p:tgtEl>
                                        <p:attrNameLst>
                                          <p:attrName>ppt_x</p:attrName>
                                        </p:attrNameLst>
                                      </p:cBhvr>
                                      <p:tavLst>
                                        <p:tav tm="0">
                                          <p:val>
                                            <p:strVal val="#ppt_x"/>
                                          </p:val>
                                        </p:tav>
                                        <p:tav tm="100000">
                                          <p:val>
                                            <p:strVal val="#ppt_x"/>
                                          </p:val>
                                        </p:tav>
                                      </p:tavLst>
                                    </p:anim>
                                    <p:anim calcmode="lin" valueType="num">
                                      <p:cBhvr additive="base">
                                        <p:cTn id="44" dur="500" fill="hold"/>
                                        <p:tgtEl>
                                          <p:spTgt spid="21"/>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5"/>
                                        </p:tgtEl>
                                        <p:attrNameLst>
                                          <p:attrName>style.visibility</p:attrName>
                                        </p:attrNameLst>
                                      </p:cBhvr>
                                      <p:to>
                                        <p:strVal val="visible"/>
                                      </p:to>
                                    </p:set>
                                    <p:anim calcmode="lin" valueType="num">
                                      <p:cBhvr additive="base">
                                        <p:cTn id="47" dur="500" fill="hold"/>
                                        <p:tgtEl>
                                          <p:spTgt spid="5"/>
                                        </p:tgtEl>
                                        <p:attrNameLst>
                                          <p:attrName>ppt_x</p:attrName>
                                        </p:attrNameLst>
                                      </p:cBhvr>
                                      <p:tavLst>
                                        <p:tav tm="0">
                                          <p:val>
                                            <p:strVal val="#ppt_x"/>
                                          </p:val>
                                        </p:tav>
                                        <p:tav tm="100000">
                                          <p:val>
                                            <p:strVal val="#ppt_x"/>
                                          </p:val>
                                        </p:tav>
                                      </p:tavLst>
                                    </p:anim>
                                    <p:anim calcmode="lin" valueType="num">
                                      <p:cBhvr additive="base">
                                        <p:cTn id="4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81" grpId="0"/>
      <p:bldP spid="5" grpId="0"/>
      <p:bldP spid="20" grpId="0" animBg="1"/>
      <p:bldP spid="21" grpId="0"/>
      <p:bldP spid="22" grpId="0"/>
      <p:bldP spid="4" grpId="0"/>
      <p:bldP spid="7" grpId="0"/>
      <p:bldP spid="23" grpId="0" animBg="1"/>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582613" y="455613"/>
            <a:ext cx="8153400" cy="11001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fontScale="90000"/>
          </a:bodyPr>
          <a:lstStyle/>
          <a:p>
            <a:pPr eaLnBrk="1" hangingPunct="1"/>
            <a:r>
              <a:rPr lang="en-US" altLang="en-US" dirty="0">
                <a:solidFill>
                  <a:schemeClr val="bg2">
                    <a:lumMod val="50000"/>
                  </a:schemeClr>
                </a:solidFill>
                <a:ea typeface="ＭＳ Ｐゴシック" panose="020B0600070205080204" pitchFamily="34" charset="-128"/>
              </a:rPr>
              <a:t>Let’s take a look at How this type of  Life Insurance works</a:t>
            </a:r>
            <a:endParaRPr lang="en-US" altLang="en-US" sz="3200" dirty="0">
              <a:solidFill>
                <a:schemeClr val="bg2">
                  <a:lumMod val="50000"/>
                </a:schemeClr>
              </a:solidFill>
              <a:ea typeface="ＭＳ Ｐゴシック" panose="020B0600070205080204" pitchFamily="34" charset="-128"/>
            </a:endParaRPr>
          </a:p>
        </p:txBody>
      </p:sp>
      <p:sp>
        <p:nvSpPr>
          <p:cNvPr id="36881" name="Text Box 29">
            <a:extLst>
              <a:ext uri="{FF2B5EF4-FFF2-40B4-BE49-F238E27FC236}">
                <a16:creationId xmlns:a16="http://schemas.microsoft.com/office/drawing/2014/main" id="{2D9EFCD7-8D7A-4AB2-93C9-4E3834BD8040}"/>
              </a:ext>
            </a:extLst>
          </p:cNvPr>
          <p:cNvSpPr txBox="1">
            <a:spLocks noChangeArrowheads="1"/>
          </p:cNvSpPr>
          <p:nvPr/>
        </p:nvSpPr>
        <p:spPr bwMode="auto">
          <a:xfrm>
            <a:off x="2101055" y="3617189"/>
            <a:ext cx="9906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 fees</a:t>
            </a:r>
          </a:p>
        </p:txBody>
      </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pic>
        <p:nvPicPr>
          <p:cNvPr id="6" name="Graphic 5" descr="Confused person">
            <a:extLst>
              <a:ext uri="{FF2B5EF4-FFF2-40B4-BE49-F238E27FC236}">
                <a16:creationId xmlns:a16="http://schemas.microsoft.com/office/drawing/2014/main" id="{5B72DE15-1B57-430B-B16D-947F9C4574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 y="1890688"/>
            <a:ext cx="2274887" cy="3657600"/>
          </a:xfrm>
          <a:prstGeom prst="rect">
            <a:avLst/>
          </a:prstGeom>
        </p:spPr>
      </p:pic>
      <p:sp>
        <p:nvSpPr>
          <p:cNvPr id="21" name="Text Box 34">
            <a:extLst>
              <a:ext uri="{FF2B5EF4-FFF2-40B4-BE49-F238E27FC236}">
                <a16:creationId xmlns:a16="http://schemas.microsoft.com/office/drawing/2014/main" id="{0110D4FC-EEBF-4497-8960-86AF27D81221}"/>
              </a:ext>
            </a:extLst>
          </p:cNvPr>
          <p:cNvSpPr txBox="1">
            <a:spLocks noChangeArrowheads="1"/>
          </p:cNvSpPr>
          <p:nvPr/>
        </p:nvSpPr>
        <p:spPr bwMode="auto">
          <a:xfrm>
            <a:off x="4907757" y="2957513"/>
            <a:ext cx="533400"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7200" u="none" dirty="0">
                <a:solidFill>
                  <a:schemeClr val="tx1"/>
                </a:solidFill>
                <a:latin typeface="Trebuchet MS" panose="020B0603020202020204" pitchFamily="34" charset="0"/>
              </a:rPr>
              <a:t>$</a:t>
            </a:r>
          </a:p>
        </p:txBody>
      </p:sp>
      <p:sp>
        <p:nvSpPr>
          <p:cNvPr id="22" name="Text Box 33">
            <a:extLst>
              <a:ext uri="{FF2B5EF4-FFF2-40B4-BE49-F238E27FC236}">
                <a16:creationId xmlns:a16="http://schemas.microsoft.com/office/drawing/2014/main" id="{E26DA75D-18F2-4348-913E-00ECAE277677}"/>
              </a:ext>
            </a:extLst>
          </p:cNvPr>
          <p:cNvSpPr txBox="1">
            <a:spLocks noChangeArrowheads="1"/>
          </p:cNvSpPr>
          <p:nvPr/>
        </p:nvSpPr>
        <p:spPr bwMode="auto">
          <a:xfrm>
            <a:off x="3948113" y="2195513"/>
            <a:ext cx="2438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IUL Life Insurance Policy</a:t>
            </a:r>
          </a:p>
        </p:txBody>
      </p:sp>
      <p:sp>
        <p:nvSpPr>
          <p:cNvPr id="23" name="Line 27">
            <a:extLst>
              <a:ext uri="{FF2B5EF4-FFF2-40B4-BE49-F238E27FC236}">
                <a16:creationId xmlns:a16="http://schemas.microsoft.com/office/drawing/2014/main" id="{6C3119DB-67E5-4485-A17B-BACBCEE306B2}"/>
              </a:ext>
            </a:extLst>
          </p:cNvPr>
          <p:cNvSpPr>
            <a:spLocks noChangeShapeType="1"/>
          </p:cNvSpPr>
          <p:nvPr/>
        </p:nvSpPr>
        <p:spPr bwMode="auto">
          <a:xfrm>
            <a:off x="2011679" y="3546543"/>
            <a:ext cx="1204857" cy="1"/>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0" name="TextBox 9">
            <a:extLst>
              <a:ext uri="{FF2B5EF4-FFF2-40B4-BE49-F238E27FC236}">
                <a16:creationId xmlns:a16="http://schemas.microsoft.com/office/drawing/2014/main" id="{F65452C8-639B-4823-BFB1-0D88D6D74989}"/>
              </a:ext>
            </a:extLst>
          </p:cNvPr>
          <p:cNvSpPr txBox="1"/>
          <p:nvPr/>
        </p:nvSpPr>
        <p:spPr>
          <a:xfrm>
            <a:off x="1828800" y="2603570"/>
            <a:ext cx="1523999" cy="707886"/>
          </a:xfrm>
          <a:prstGeom prst="rect">
            <a:avLst/>
          </a:prstGeom>
          <a:noFill/>
        </p:spPr>
        <p:txBody>
          <a:bodyPr wrap="square" rtlCol="0">
            <a:spAutoFit/>
          </a:bodyPr>
          <a:lstStyle/>
          <a:p>
            <a:pPr algn="ctr">
              <a:spcBef>
                <a:spcPct val="50000"/>
              </a:spcBef>
            </a:pPr>
            <a:r>
              <a:rPr lang="en-US" altLang="en-US" sz="2000" dirty="0">
                <a:latin typeface="Trebuchet MS" panose="020B0603020202020204" pitchFamily="34" charset="0"/>
              </a:rPr>
              <a:t>Premium</a:t>
            </a:r>
            <a:br>
              <a:rPr lang="en-US" altLang="en-US" sz="2000" dirty="0">
                <a:latin typeface="Trebuchet MS" panose="020B0603020202020204" pitchFamily="34" charset="0"/>
              </a:rPr>
            </a:br>
            <a:r>
              <a:rPr lang="en-US" altLang="en-US" sz="2000" dirty="0">
                <a:latin typeface="Trebuchet MS" panose="020B0603020202020204" pitchFamily="34" charset="0"/>
              </a:rPr>
              <a:t>$</a:t>
            </a:r>
          </a:p>
        </p:txBody>
      </p:sp>
      <p:sp>
        <p:nvSpPr>
          <p:cNvPr id="14" name="TextBox 13">
            <a:extLst>
              <a:ext uri="{FF2B5EF4-FFF2-40B4-BE49-F238E27FC236}">
                <a16:creationId xmlns:a16="http://schemas.microsoft.com/office/drawing/2014/main" id="{FEFEF439-1B95-4FCB-9361-77CFBDB1FBA8}"/>
              </a:ext>
            </a:extLst>
          </p:cNvPr>
          <p:cNvSpPr txBox="1"/>
          <p:nvPr/>
        </p:nvSpPr>
        <p:spPr>
          <a:xfrm>
            <a:off x="57319" y="5493384"/>
            <a:ext cx="9057938" cy="400110"/>
          </a:xfrm>
          <a:prstGeom prst="rect">
            <a:avLst/>
          </a:prstGeom>
          <a:noFill/>
        </p:spPr>
        <p:txBody>
          <a:bodyPr wrap="square" rtlCol="0">
            <a:spAutoFit/>
          </a:bodyPr>
          <a:lstStyle/>
          <a:p>
            <a:pPr algn="ctr"/>
            <a:r>
              <a:rPr lang="en-US" sz="2000" dirty="0">
                <a:effectLst>
                  <a:outerShdw blurRad="38100" dist="38100" dir="2700000" algn="tl">
                    <a:srgbClr val="000000">
                      <a:alpha val="43137"/>
                    </a:srgbClr>
                  </a:outerShdw>
                </a:effectLst>
              </a:rPr>
              <a:t>The cash value earns and enjoys compounded growth (The Sweet Spot 6 – 8%)</a:t>
            </a:r>
          </a:p>
        </p:txBody>
      </p:sp>
      <p:grpSp>
        <p:nvGrpSpPr>
          <p:cNvPr id="16" name="Group 53">
            <a:extLst>
              <a:ext uri="{FF2B5EF4-FFF2-40B4-BE49-F238E27FC236}">
                <a16:creationId xmlns:a16="http://schemas.microsoft.com/office/drawing/2014/main" id="{40A14A48-1345-43B7-9B7A-32686AB63F1D}"/>
              </a:ext>
            </a:extLst>
          </p:cNvPr>
          <p:cNvGrpSpPr>
            <a:grpSpLocks/>
          </p:cNvGrpSpPr>
          <p:nvPr/>
        </p:nvGrpSpPr>
        <p:grpSpPr bwMode="auto">
          <a:xfrm>
            <a:off x="7100888" y="3173413"/>
            <a:ext cx="1654175" cy="1054100"/>
            <a:chOff x="4473" y="1999"/>
            <a:chExt cx="1042" cy="664"/>
          </a:xfrm>
        </p:grpSpPr>
        <p:sp>
          <p:nvSpPr>
            <p:cNvPr id="17" name="Line 37">
              <a:extLst>
                <a:ext uri="{FF2B5EF4-FFF2-40B4-BE49-F238E27FC236}">
                  <a16:creationId xmlns:a16="http://schemas.microsoft.com/office/drawing/2014/main" id="{F40CC98C-2840-405D-90A1-AAEDFE4789E0}"/>
                </a:ext>
              </a:extLst>
            </p:cNvPr>
            <p:cNvSpPr>
              <a:spLocks noChangeShapeType="1"/>
            </p:cNvSpPr>
            <p:nvPr/>
          </p:nvSpPr>
          <p:spPr bwMode="auto">
            <a:xfrm>
              <a:off x="4473" y="2183"/>
              <a:ext cx="33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8" name="Text Box 38">
              <a:extLst>
                <a:ext uri="{FF2B5EF4-FFF2-40B4-BE49-F238E27FC236}">
                  <a16:creationId xmlns:a16="http://schemas.microsoft.com/office/drawing/2014/main" id="{DD6DCD54-31FD-4541-8037-01937718E3CD}"/>
                </a:ext>
              </a:extLst>
            </p:cNvPr>
            <p:cNvSpPr txBox="1">
              <a:spLocks noChangeArrowheads="1"/>
            </p:cNvSpPr>
            <p:nvPr/>
          </p:nvSpPr>
          <p:spPr bwMode="auto">
            <a:xfrm>
              <a:off x="4747" y="1999"/>
              <a:ext cx="768" cy="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Death Benefit</a:t>
              </a:r>
            </a:p>
            <a:p>
              <a:pPr eaLnBrk="1" hangingPunct="1">
                <a:spcBef>
                  <a:spcPct val="50000"/>
                </a:spcBef>
              </a:pPr>
              <a:endParaRPr lang="en-US" altLang="en-US" sz="1800" u="none" dirty="0">
                <a:solidFill>
                  <a:schemeClr val="tx1"/>
                </a:solidFill>
                <a:latin typeface="Trebuchet MS" panose="020B0603020202020204" pitchFamily="34" charset="0"/>
              </a:endParaRPr>
            </a:p>
          </p:txBody>
        </p:sp>
      </p:grpSp>
      <p:sp>
        <p:nvSpPr>
          <p:cNvPr id="2" name="TextBox 1">
            <a:extLst>
              <a:ext uri="{FF2B5EF4-FFF2-40B4-BE49-F238E27FC236}">
                <a16:creationId xmlns:a16="http://schemas.microsoft.com/office/drawing/2014/main" id="{96AA7664-2962-4292-956A-080538E6DD3C}"/>
              </a:ext>
            </a:extLst>
          </p:cNvPr>
          <p:cNvSpPr txBox="1"/>
          <p:nvPr/>
        </p:nvSpPr>
        <p:spPr>
          <a:xfrm>
            <a:off x="43031" y="5942786"/>
            <a:ext cx="9057938" cy="707886"/>
          </a:xfrm>
          <a:prstGeom prst="rect">
            <a:avLst/>
          </a:prstGeom>
          <a:noFill/>
        </p:spPr>
        <p:txBody>
          <a:bodyPr wrap="square" rtlCol="0">
            <a:spAutoFit/>
          </a:bodyPr>
          <a:lstStyle/>
          <a:p>
            <a:pPr algn="ctr"/>
            <a:r>
              <a:rPr lang="en-US" sz="2000" dirty="0">
                <a:effectLst>
                  <a:outerShdw blurRad="38100" dist="38100" dir="2700000" algn="tl">
                    <a:srgbClr val="000000">
                      <a:alpha val="43137"/>
                    </a:srgbClr>
                  </a:outerShdw>
                </a:effectLst>
              </a:rPr>
              <a:t>Periodically the Life Insurance Company will withdraw the amount they need to cover the life insurance death benefit on the Policy.</a:t>
            </a:r>
          </a:p>
        </p:txBody>
      </p:sp>
      <p:sp>
        <p:nvSpPr>
          <p:cNvPr id="19" name="Rectangle 32">
            <a:extLst>
              <a:ext uri="{FF2B5EF4-FFF2-40B4-BE49-F238E27FC236}">
                <a16:creationId xmlns:a16="http://schemas.microsoft.com/office/drawing/2014/main" id="{1B094E95-1EB2-4F69-AAE0-320C23FB98D6}"/>
              </a:ext>
            </a:extLst>
          </p:cNvPr>
          <p:cNvSpPr>
            <a:spLocks noChangeArrowheads="1"/>
          </p:cNvSpPr>
          <p:nvPr/>
        </p:nvSpPr>
        <p:spPr bwMode="auto">
          <a:xfrm>
            <a:off x="4456112" y="2955926"/>
            <a:ext cx="1422401" cy="1281108"/>
          </a:xfrm>
          <a:prstGeom prst="rect">
            <a:avLst/>
          </a:prstGeom>
          <a:solidFill>
            <a:schemeClr val="bg2">
              <a:alpha val="50195"/>
            </a:schemeClr>
          </a:solidFill>
          <a:ln w="38100">
            <a:noFill/>
            <a:miter lim="800000"/>
            <a:headEnd/>
            <a:tailEnd/>
          </a:ln>
        </p:spPr>
        <p:txBody>
          <a:bodyPr wrap="none" anchor="ct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20000"/>
              </a:spcBef>
              <a:buClr>
                <a:srgbClr val="7DAE02"/>
              </a:buClr>
              <a:buFont typeface="Times New Roman" panose="02020603050405020304" pitchFamily="18" charset="0"/>
              <a:buChar char="•"/>
            </a:pPr>
            <a:endParaRPr lang="en-US" altLang="en-US"/>
          </a:p>
        </p:txBody>
      </p:sp>
    </p:spTree>
    <p:extLst>
      <p:ext uri="{BB962C8B-B14F-4D97-AF65-F5344CB8AC3E}">
        <p14:creationId xmlns:p14="http://schemas.microsoft.com/office/powerpoint/2010/main" val="3109480432"/>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582613" y="455613"/>
            <a:ext cx="8153400" cy="11001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a:bodyPr>
          <a:lstStyle/>
          <a:p>
            <a:pPr eaLnBrk="1" hangingPunct="1"/>
            <a:r>
              <a:rPr lang="en-US" altLang="en-US" dirty="0">
                <a:solidFill>
                  <a:schemeClr val="bg2">
                    <a:lumMod val="50000"/>
                  </a:schemeClr>
                </a:solidFill>
                <a:ea typeface="ＭＳ Ｐゴシック" panose="020B0600070205080204" pitchFamily="34" charset="-128"/>
              </a:rPr>
              <a:t>The Minimum Amt. Allowed</a:t>
            </a:r>
            <a:endParaRPr lang="en-US" altLang="en-US" sz="3200" dirty="0">
              <a:solidFill>
                <a:schemeClr val="bg2">
                  <a:lumMod val="50000"/>
                </a:schemeClr>
              </a:solidFill>
              <a:ea typeface="ＭＳ Ｐゴシック" panose="020B0600070205080204" pitchFamily="34" charset="-128"/>
            </a:endParaRPr>
          </a:p>
        </p:txBody>
      </p:sp>
      <p:grpSp>
        <p:nvGrpSpPr>
          <p:cNvPr id="2" name="Group 51">
            <a:extLst>
              <a:ext uri="{FF2B5EF4-FFF2-40B4-BE49-F238E27FC236}">
                <a16:creationId xmlns:a16="http://schemas.microsoft.com/office/drawing/2014/main" id="{D63BE499-EA54-4109-902B-71B7CFC90E44}"/>
              </a:ext>
            </a:extLst>
          </p:cNvPr>
          <p:cNvGrpSpPr>
            <a:grpSpLocks/>
          </p:cNvGrpSpPr>
          <p:nvPr/>
        </p:nvGrpSpPr>
        <p:grpSpPr bwMode="auto">
          <a:xfrm>
            <a:off x="1817688" y="2576513"/>
            <a:ext cx="1600200" cy="1401762"/>
            <a:chOff x="1145" y="1623"/>
            <a:chExt cx="1008" cy="883"/>
          </a:xfrm>
        </p:grpSpPr>
        <p:sp>
          <p:nvSpPr>
            <p:cNvPr id="36879" name="Line 27">
              <a:extLst>
                <a:ext uri="{FF2B5EF4-FFF2-40B4-BE49-F238E27FC236}">
                  <a16:creationId xmlns:a16="http://schemas.microsoft.com/office/drawing/2014/main" id="{569FAA17-B0AC-458D-97AA-473AC61EE5C0}"/>
                </a:ext>
              </a:extLst>
            </p:cNvPr>
            <p:cNvSpPr>
              <a:spLocks noChangeShapeType="1"/>
            </p:cNvSpPr>
            <p:nvPr/>
          </p:nvSpPr>
          <p:spPr bwMode="auto">
            <a:xfrm>
              <a:off x="1257" y="2199"/>
              <a:ext cx="81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6880" name="Text Box 28">
              <a:extLst>
                <a:ext uri="{FF2B5EF4-FFF2-40B4-BE49-F238E27FC236}">
                  <a16:creationId xmlns:a16="http://schemas.microsoft.com/office/drawing/2014/main" id="{930B784D-8BD4-487F-B1FB-A15880C65E50}"/>
                </a:ext>
              </a:extLst>
            </p:cNvPr>
            <p:cNvSpPr txBox="1">
              <a:spLocks noChangeArrowheads="1"/>
            </p:cNvSpPr>
            <p:nvPr/>
          </p:nvSpPr>
          <p:spPr bwMode="auto">
            <a:xfrm>
              <a:off x="1145" y="1623"/>
              <a:ext cx="1008"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Premium</a:t>
              </a:r>
              <a:br>
                <a:rPr lang="en-US" altLang="en-US" sz="2000" u="none" dirty="0">
                  <a:solidFill>
                    <a:schemeClr val="tx1"/>
                  </a:solidFill>
                  <a:latin typeface="Trebuchet MS" panose="020B0603020202020204" pitchFamily="34" charset="0"/>
                </a:rPr>
              </a:br>
              <a:r>
                <a:rPr lang="en-US" altLang="en-US" sz="2000" u="none" dirty="0">
                  <a:solidFill>
                    <a:schemeClr val="tx1"/>
                  </a:solidFill>
                  <a:latin typeface="Trebuchet MS" panose="020B0603020202020204" pitchFamily="34" charset="0"/>
                </a:rPr>
                <a:t>$</a:t>
              </a:r>
            </a:p>
          </p:txBody>
        </p:sp>
        <p:sp>
          <p:nvSpPr>
            <p:cNvPr id="36881" name="Text Box 29">
              <a:extLst>
                <a:ext uri="{FF2B5EF4-FFF2-40B4-BE49-F238E27FC236}">
                  <a16:creationId xmlns:a16="http://schemas.microsoft.com/office/drawing/2014/main" id="{2D9EFCD7-8D7A-4AB2-93C9-4E3834BD8040}"/>
                </a:ext>
              </a:extLst>
            </p:cNvPr>
            <p:cNvSpPr txBox="1">
              <a:spLocks noChangeArrowheads="1"/>
            </p:cNvSpPr>
            <p:nvPr/>
          </p:nvSpPr>
          <p:spPr bwMode="auto">
            <a:xfrm>
              <a:off x="1289" y="2256"/>
              <a:ext cx="624"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 fees</a:t>
              </a:r>
            </a:p>
          </p:txBody>
        </p:sp>
      </p:gr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pic>
        <p:nvPicPr>
          <p:cNvPr id="6" name="Graphic 5" descr="Confused person">
            <a:extLst>
              <a:ext uri="{FF2B5EF4-FFF2-40B4-BE49-F238E27FC236}">
                <a16:creationId xmlns:a16="http://schemas.microsoft.com/office/drawing/2014/main" id="{5B72DE15-1B57-430B-B16D-947F9C4574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 y="1890688"/>
            <a:ext cx="2274887" cy="3657600"/>
          </a:xfrm>
          <a:prstGeom prst="rect">
            <a:avLst/>
          </a:prstGeom>
        </p:spPr>
      </p:pic>
      <p:sp>
        <p:nvSpPr>
          <p:cNvPr id="5" name="TextBox 4">
            <a:extLst>
              <a:ext uri="{FF2B5EF4-FFF2-40B4-BE49-F238E27FC236}">
                <a16:creationId xmlns:a16="http://schemas.microsoft.com/office/drawing/2014/main" id="{C1619F24-3A84-4C87-8245-DFBC00257DBB}"/>
              </a:ext>
            </a:extLst>
          </p:cNvPr>
          <p:cNvSpPr txBox="1"/>
          <p:nvPr/>
        </p:nvSpPr>
        <p:spPr>
          <a:xfrm>
            <a:off x="0" y="5575344"/>
            <a:ext cx="9057939" cy="707886"/>
          </a:xfrm>
          <a:prstGeom prst="rect">
            <a:avLst/>
          </a:prstGeom>
          <a:noFill/>
        </p:spPr>
        <p:txBody>
          <a:bodyPr wrap="square" rtlCol="0">
            <a:spAutoFit/>
          </a:bodyPr>
          <a:lstStyle/>
          <a:p>
            <a:pPr algn="ctr"/>
            <a:r>
              <a:rPr lang="en-US" sz="2000" dirty="0">
                <a:effectLst>
                  <a:outerShdw blurRad="38100" dist="38100" dir="2700000" algn="tl">
                    <a:srgbClr val="000000">
                      <a:alpha val="43137"/>
                    </a:srgbClr>
                  </a:outerShdw>
                </a:effectLst>
              </a:rPr>
              <a:t>What this small red box represents is the Minimum Amount the Insurance Company says you have to put in to buy this type of policy and make it work.</a:t>
            </a:r>
          </a:p>
        </p:txBody>
      </p:sp>
      <p:sp>
        <p:nvSpPr>
          <p:cNvPr id="20" name="Rectangle 32">
            <a:extLst>
              <a:ext uri="{FF2B5EF4-FFF2-40B4-BE49-F238E27FC236}">
                <a16:creationId xmlns:a16="http://schemas.microsoft.com/office/drawing/2014/main" id="{9719103E-13F9-4856-A232-B1C1B1E69000}"/>
              </a:ext>
            </a:extLst>
          </p:cNvPr>
          <p:cNvSpPr>
            <a:spLocks noChangeArrowheads="1"/>
          </p:cNvSpPr>
          <p:nvPr/>
        </p:nvSpPr>
        <p:spPr bwMode="auto">
          <a:xfrm>
            <a:off x="4430713" y="2918702"/>
            <a:ext cx="1524000" cy="1352703"/>
          </a:xfrm>
          <a:prstGeom prst="rect">
            <a:avLst/>
          </a:prstGeom>
          <a:solidFill>
            <a:schemeClr val="bg2">
              <a:alpha val="50195"/>
            </a:schemeClr>
          </a:solidFill>
          <a:ln w="38100">
            <a:noFill/>
            <a:miter lim="800000"/>
            <a:headEnd/>
            <a:tailEnd/>
          </a:ln>
        </p:spPr>
        <p:txBody>
          <a:bodyPr wrap="none" anchor="ct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20000"/>
              </a:spcBef>
              <a:buClr>
                <a:srgbClr val="7DAE02"/>
              </a:buClr>
              <a:buFont typeface="Times New Roman" panose="02020603050405020304" pitchFamily="18" charset="0"/>
              <a:buChar char="•"/>
            </a:pPr>
            <a:endParaRPr lang="en-US" altLang="en-US"/>
          </a:p>
        </p:txBody>
      </p:sp>
      <p:sp>
        <p:nvSpPr>
          <p:cNvPr id="21" name="Text Box 34">
            <a:extLst>
              <a:ext uri="{FF2B5EF4-FFF2-40B4-BE49-F238E27FC236}">
                <a16:creationId xmlns:a16="http://schemas.microsoft.com/office/drawing/2014/main" id="{0110D4FC-EEBF-4497-8960-86AF27D81221}"/>
              </a:ext>
            </a:extLst>
          </p:cNvPr>
          <p:cNvSpPr txBox="1">
            <a:spLocks noChangeArrowheads="1"/>
          </p:cNvSpPr>
          <p:nvPr/>
        </p:nvSpPr>
        <p:spPr bwMode="auto">
          <a:xfrm>
            <a:off x="4924425" y="2955926"/>
            <a:ext cx="533400"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7200" u="none" dirty="0">
                <a:solidFill>
                  <a:schemeClr val="tx1"/>
                </a:solidFill>
                <a:latin typeface="Trebuchet MS" panose="020B0603020202020204" pitchFamily="34" charset="0"/>
              </a:rPr>
              <a:t>$</a:t>
            </a:r>
          </a:p>
        </p:txBody>
      </p:sp>
      <p:sp>
        <p:nvSpPr>
          <p:cNvPr id="22" name="Text Box 33">
            <a:extLst>
              <a:ext uri="{FF2B5EF4-FFF2-40B4-BE49-F238E27FC236}">
                <a16:creationId xmlns:a16="http://schemas.microsoft.com/office/drawing/2014/main" id="{E26DA75D-18F2-4348-913E-00ECAE277677}"/>
              </a:ext>
            </a:extLst>
          </p:cNvPr>
          <p:cNvSpPr txBox="1">
            <a:spLocks noChangeArrowheads="1"/>
          </p:cNvSpPr>
          <p:nvPr/>
        </p:nvSpPr>
        <p:spPr bwMode="auto">
          <a:xfrm>
            <a:off x="3948113" y="2195513"/>
            <a:ext cx="2438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IUL Life Insurance Policy</a:t>
            </a:r>
          </a:p>
        </p:txBody>
      </p:sp>
      <p:grpSp>
        <p:nvGrpSpPr>
          <p:cNvPr id="13" name="Group 53">
            <a:extLst>
              <a:ext uri="{FF2B5EF4-FFF2-40B4-BE49-F238E27FC236}">
                <a16:creationId xmlns:a16="http://schemas.microsoft.com/office/drawing/2014/main" id="{AE037371-9118-4FA6-A174-24245B6E0038}"/>
              </a:ext>
            </a:extLst>
          </p:cNvPr>
          <p:cNvGrpSpPr>
            <a:grpSpLocks/>
          </p:cNvGrpSpPr>
          <p:nvPr/>
        </p:nvGrpSpPr>
        <p:grpSpPr bwMode="auto">
          <a:xfrm>
            <a:off x="7100888" y="3173413"/>
            <a:ext cx="1654175" cy="1054100"/>
            <a:chOff x="4473" y="1999"/>
            <a:chExt cx="1042" cy="664"/>
          </a:xfrm>
        </p:grpSpPr>
        <p:sp>
          <p:nvSpPr>
            <p:cNvPr id="14" name="Line 37">
              <a:extLst>
                <a:ext uri="{FF2B5EF4-FFF2-40B4-BE49-F238E27FC236}">
                  <a16:creationId xmlns:a16="http://schemas.microsoft.com/office/drawing/2014/main" id="{00726D3C-78EF-4347-ACDC-BFB25F0365C8}"/>
                </a:ext>
              </a:extLst>
            </p:cNvPr>
            <p:cNvSpPr>
              <a:spLocks noChangeShapeType="1"/>
            </p:cNvSpPr>
            <p:nvPr/>
          </p:nvSpPr>
          <p:spPr bwMode="auto">
            <a:xfrm>
              <a:off x="4473" y="2183"/>
              <a:ext cx="33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5" name="Text Box 38">
              <a:extLst>
                <a:ext uri="{FF2B5EF4-FFF2-40B4-BE49-F238E27FC236}">
                  <a16:creationId xmlns:a16="http://schemas.microsoft.com/office/drawing/2014/main" id="{E984FD6B-89F2-489A-B710-22B7217954E2}"/>
                </a:ext>
              </a:extLst>
            </p:cNvPr>
            <p:cNvSpPr txBox="1">
              <a:spLocks noChangeArrowheads="1"/>
            </p:cNvSpPr>
            <p:nvPr/>
          </p:nvSpPr>
          <p:spPr bwMode="auto">
            <a:xfrm>
              <a:off x="4747" y="1999"/>
              <a:ext cx="768" cy="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Death Benefit</a:t>
              </a:r>
            </a:p>
            <a:p>
              <a:pPr eaLnBrk="1" hangingPunct="1">
                <a:spcBef>
                  <a:spcPct val="50000"/>
                </a:spcBef>
              </a:pPr>
              <a:endParaRPr lang="en-US" altLang="en-US" sz="1800" u="none" dirty="0">
                <a:solidFill>
                  <a:schemeClr val="tx1"/>
                </a:solidFill>
                <a:latin typeface="Trebuchet MS" panose="020B0603020202020204" pitchFamily="34" charset="0"/>
              </a:endParaRPr>
            </a:p>
          </p:txBody>
        </p:sp>
      </p:grpSp>
      <p:sp>
        <p:nvSpPr>
          <p:cNvPr id="3" name="Rectangle 2">
            <a:extLst>
              <a:ext uri="{FF2B5EF4-FFF2-40B4-BE49-F238E27FC236}">
                <a16:creationId xmlns:a16="http://schemas.microsoft.com/office/drawing/2014/main" id="{47AEDE2F-E5A7-4730-8D22-9F964F67C2EA}"/>
              </a:ext>
            </a:extLst>
          </p:cNvPr>
          <p:cNvSpPr/>
          <p:nvPr/>
        </p:nvSpPr>
        <p:spPr>
          <a:xfrm>
            <a:off x="2963863" y="4271410"/>
            <a:ext cx="4572000" cy="923330"/>
          </a:xfrm>
          <a:prstGeom prst="rect">
            <a:avLst/>
          </a:prstGeom>
        </p:spPr>
        <p:txBody>
          <a:bodyPr>
            <a:spAutoFit/>
          </a:bodyPr>
          <a:lstStyle/>
          <a:p>
            <a:pPr algn="ctr">
              <a:spcBef>
                <a:spcPct val="50000"/>
              </a:spcBef>
            </a:pPr>
            <a:r>
              <a:rPr lang="en-US" altLang="en-US" dirty="0">
                <a:latin typeface="Trebuchet MS" panose="020B0603020202020204" pitchFamily="34" charset="0"/>
              </a:rPr>
              <a:t>The Minimum</a:t>
            </a:r>
            <a:br>
              <a:rPr lang="en-US" altLang="en-US" dirty="0">
                <a:latin typeface="Trebuchet MS" panose="020B0603020202020204" pitchFamily="34" charset="0"/>
              </a:rPr>
            </a:br>
            <a:r>
              <a:rPr lang="en-US" altLang="en-US" dirty="0">
                <a:latin typeface="Trebuchet MS" panose="020B0603020202020204" pitchFamily="34" charset="0"/>
              </a:rPr>
              <a:t>the Company</a:t>
            </a:r>
            <a:br>
              <a:rPr lang="en-US" altLang="en-US" dirty="0">
                <a:latin typeface="Trebuchet MS" panose="020B0603020202020204" pitchFamily="34" charset="0"/>
              </a:rPr>
            </a:br>
            <a:r>
              <a:rPr lang="en-US" altLang="en-US" dirty="0">
                <a:latin typeface="Trebuchet MS" panose="020B0603020202020204" pitchFamily="34" charset="0"/>
              </a:rPr>
              <a:t>Requires </a:t>
            </a:r>
          </a:p>
        </p:txBody>
      </p:sp>
      <p:sp>
        <p:nvSpPr>
          <p:cNvPr id="4" name="Rectangle 3">
            <a:extLst>
              <a:ext uri="{FF2B5EF4-FFF2-40B4-BE49-F238E27FC236}">
                <a16:creationId xmlns:a16="http://schemas.microsoft.com/office/drawing/2014/main" id="{305FF5E4-75A3-4C0F-A85C-896A464C3558}"/>
              </a:ext>
            </a:extLst>
          </p:cNvPr>
          <p:cNvSpPr/>
          <p:nvPr/>
        </p:nvSpPr>
        <p:spPr>
          <a:xfrm>
            <a:off x="4437063" y="2918703"/>
            <a:ext cx="1517650" cy="1308805"/>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5598980"/>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 calcmode="lin" valueType="num">
                                      <p:cBhvr additive="base">
                                        <p:cTn id="1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582613" y="455613"/>
            <a:ext cx="8153400" cy="11001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a:bodyPr>
          <a:lstStyle/>
          <a:p>
            <a:pPr eaLnBrk="1" hangingPunct="1"/>
            <a:r>
              <a:rPr lang="en-US" altLang="en-US" dirty="0">
                <a:solidFill>
                  <a:schemeClr val="bg2">
                    <a:lumMod val="50000"/>
                  </a:schemeClr>
                </a:solidFill>
                <a:ea typeface="ＭＳ Ｐゴシック" panose="020B0600070205080204" pitchFamily="34" charset="-128"/>
              </a:rPr>
              <a:t>The Maximum Amt. Allowed</a:t>
            </a:r>
            <a:endParaRPr lang="en-US" altLang="en-US" sz="3200" dirty="0">
              <a:solidFill>
                <a:schemeClr val="bg2">
                  <a:lumMod val="50000"/>
                </a:schemeClr>
              </a:solidFill>
              <a:ea typeface="ＭＳ Ｐゴシック" panose="020B0600070205080204" pitchFamily="34" charset="-128"/>
            </a:endParaRPr>
          </a:p>
        </p:txBody>
      </p:sp>
      <p:grpSp>
        <p:nvGrpSpPr>
          <p:cNvPr id="2" name="Group 51">
            <a:extLst>
              <a:ext uri="{FF2B5EF4-FFF2-40B4-BE49-F238E27FC236}">
                <a16:creationId xmlns:a16="http://schemas.microsoft.com/office/drawing/2014/main" id="{D63BE499-EA54-4109-902B-71B7CFC90E44}"/>
              </a:ext>
            </a:extLst>
          </p:cNvPr>
          <p:cNvGrpSpPr>
            <a:grpSpLocks/>
          </p:cNvGrpSpPr>
          <p:nvPr/>
        </p:nvGrpSpPr>
        <p:grpSpPr bwMode="auto">
          <a:xfrm>
            <a:off x="1817688" y="2576513"/>
            <a:ext cx="1600200" cy="1401762"/>
            <a:chOff x="1145" y="1623"/>
            <a:chExt cx="1008" cy="883"/>
          </a:xfrm>
        </p:grpSpPr>
        <p:sp>
          <p:nvSpPr>
            <p:cNvPr id="36879" name="Line 27">
              <a:extLst>
                <a:ext uri="{FF2B5EF4-FFF2-40B4-BE49-F238E27FC236}">
                  <a16:creationId xmlns:a16="http://schemas.microsoft.com/office/drawing/2014/main" id="{569FAA17-B0AC-458D-97AA-473AC61EE5C0}"/>
                </a:ext>
              </a:extLst>
            </p:cNvPr>
            <p:cNvSpPr>
              <a:spLocks noChangeShapeType="1"/>
            </p:cNvSpPr>
            <p:nvPr/>
          </p:nvSpPr>
          <p:spPr bwMode="auto">
            <a:xfrm>
              <a:off x="1257" y="2199"/>
              <a:ext cx="81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6880" name="Text Box 28">
              <a:extLst>
                <a:ext uri="{FF2B5EF4-FFF2-40B4-BE49-F238E27FC236}">
                  <a16:creationId xmlns:a16="http://schemas.microsoft.com/office/drawing/2014/main" id="{930B784D-8BD4-487F-B1FB-A15880C65E50}"/>
                </a:ext>
              </a:extLst>
            </p:cNvPr>
            <p:cNvSpPr txBox="1">
              <a:spLocks noChangeArrowheads="1"/>
            </p:cNvSpPr>
            <p:nvPr/>
          </p:nvSpPr>
          <p:spPr bwMode="auto">
            <a:xfrm>
              <a:off x="1145" y="1623"/>
              <a:ext cx="1008"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Premium</a:t>
              </a:r>
              <a:br>
                <a:rPr lang="en-US" altLang="en-US" sz="2000" u="none" dirty="0">
                  <a:solidFill>
                    <a:schemeClr val="tx1"/>
                  </a:solidFill>
                  <a:latin typeface="Trebuchet MS" panose="020B0603020202020204" pitchFamily="34" charset="0"/>
                </a:rPr>
              </a:br>
              <a:r>
                <a:rPr lang="en-US" altLang="en-US" sz="2000" u="none" dirty="0">
                  <a:solidFill>
                    <a:schemeClr val="tx1"/>
                  </a:solidFill>
                  <a:latin typeface="Trebuchet MS" panose="020B0603020202020204" pitchFamily="34" charset="0"/>
                </a:rPr>
                <a:t>$</a:t>
              </a:r>
            </a:p>
          </p:txBody>
        </p:sp>
        <p:sp>
          <p:nvSpPr>
            <p:cNvPr id="36881" name="Text Box 29">
              <a:extLst>
                <a:ext uri="{FF2B5EF4-FFF2-40B4-BE49-F238E27FC236}">
                  <a16:creationId xmlns:a16="http://schemas.microsoft.com/office/drawing/2014/main" id="{2D9EFCD7-8D7A-4AB2-93C9-4E3834BD8040}"/>
                </a:ext>
              </a:extLst>
            </p:cNvPr>
            <p:cNvSpPr txBox="1">
              <a:spLocks noChangeArrowheads="1"/>
            </p:cNvSpPr>
            <p:nvPr/>
          </p:nvSpPr>
          <p:spPr bwMode="auto">
            <a:xfrm>
              <a:off x="1289" y="2256"/>
              <a:ext cx="624"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 fees</a:t>
              </a:r>
            </a:p>
          </p:txBody>
        </p:sp>
      </p:gr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pic>
        <p:nvPicPr>
          <p:cNvPr id="6" name="Graphic 5" descr="Confused person">
            <a:extLst>
              <a:ext uri="{FF2B5EF4-FFF2-40B4-BE49-F238E27FC236}">
                <a16:creationId xmlns:a16="http://schemas.microsoft.com/office/drawing/2014/main" id="{5B72DE15-1B57-430B-B16D-947F9C4574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 y="1890688"/>
            <a:ext cx="2274887" cy="3657600"/>
          </a:xfrm>
          <a:prstGeom prst="rect">
            <a:avLst/>
          </a:prstGeom>
        </p:spPr>
      </p:pic>
      <p:sp>
        <p:nvSpPr>
          <p:cNvPr id="5" name="TextBox 4">
            <a:extLst>
              <a:ext uri="{FF2B5EF4-FFF2-40B4-BE49-F238E27FC236}">
                <a16:creationId xmlns:a16="http://schemas.microsoft.com/office/drawing/2014/main" id="{C1619F24-3A84-4C87-8245-DFBC00257DBB}"/>
              </a:ext>
            </a:extLst>
          </p:cNvPr>
          <p:cNvSpPr txBox="1"/>
          <p:nvPr/>
        </p:nvSpPr>
        <p:spPr>
          <a:xfrm>
            <a:off x="1" y="5840388"/>
            <a:ext cx="9144000" cy="707886"/>
          </a:xfrm>
          <a:prstGeom prst="rect">
            <a:avLst/>
          </a:prstGeom>
          <a:noFill/>
        </p:spPr>
        <p:txBody>
          <a:bodyPr wrap="square" rtlCol="0">
            <a:spAutoFit/>
          </a:bodyPr>
          <a:lstStyle/>
          <a:p>
            <a:pPr algn="ctr"/>
            <a:r>
              <a:rPr lang="en-US" sz="2000" dirty="0">
                <a:effectLst>
                  <a:outerShdw blurRad="38100" dist="38100" dir="2700000" algn="tl">
                    <a:srgbClr val="000000">
                      <a:alpha val="43137"/>
                    </a:srgbClr>
                  </a:outerShdw>
                </a:effectLst>
              </a:rPr>
              <a:t>The much bigger Red Box is representing the Maximum Amount </a:t>
            </a:r>
          </a:p>
          <a:p>
            <a:pPr algn="ctr"/>
            <a:r>
              <a:rPr lang="en-US" sz="2000" dirty="0">
                <a:effectLst>
                  <a:outerShdw blurRad="38100" dist="38100" dir="2700000" algn="tl">
                    <a:srgbClr val="000000">
                      <a:alpha val="43137"/>
                    </a:srgbClr>
                  </a:outerShdw>
                </a:effectLst>
              </a:rPr>
              <a:t>that the IRS allows you to save and put into this kind of Policy</a:t>
            </a:r>
          </a:p>
        </p:txBody>
      </p:sp>
      <p:sp>
        <p:nvSpPr>
          <p:cNvPr id="20" name="Rectangle 32">
            <a:extLst>
              <a:ext uri="{FF2B5EF4-FFF2-40B4-BE49-F238E27FC236}">
                <a16:creationId xmlns:a16="http://schemas.microsoft.com/office/drawing/2014/main" id="{9719103E-13F9-4856-A232-B1C1B1E69000}"/>
              </a:ext>
            </a:extLst>
          </p:cNvPr>
          <p:cNvSpPr>
            <a:spLocks noChangeArrowheads="1"/>
          </p:cNvSpPr>
          <p:nvPr/>
        </p:nvSpPr>
        <p:spPr bwMode="auto">
          <a:xfrm>
            <a:off x="4430713" y="2918702"/>
            <a:ext cx="1524000" cy="1352703"/>
          </a:xfrm>
          <a:prstGeom prst="rect">
            <a:avLst/>
          </a:prstGeom>
          <a:solidFill>
            <a:schemeClr val="bg2">
              <a:alpha val="50195"/>
            </a:schemeClr>
          </a:solidFill>
          <a:ln w="38100">
            <a:noFill/>
            <a:miter lim="800000"/>
            <a:headEnd/>
            <a:tailEnd/>
          </a:ln>
        </p:spPr>
        <p:txBody>
          <a:bodyPr wrap="none" anchor="ct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20000"/>
              </a:spcBef>
              <a:buClr>
                <a:srgbClr val="7DAE02"/>
              </a:buClr>
              <a:buFont typeface="Times New Roman" panose="02020603050405020304" pitchFamily="18" charset="0"/>
              <a:buChar char="•"/>
            </a:pPr>
            <a:endParaRPr lang="en-US" altLang="en-US"/>
          </a:p>
        </p:txBody>
      </p:sp>
      <p:sp>
        <p:nvSpPr>
          <p:cNvPr id="21" name="Text Box 34">
            <a:extLst>
              <a:ext uri="{FF2B5EF4-FFF2-40B4-BE49-F238E27FC236}">
                <a16:creationId xmlns:a16="http://schemas.microsoft.com/office/drawing/2014/main" id="{0110D4FC-EEBF-4497-8960-86AF27D81221}"/>
              </a:ext>
            </a:extLst>
          </p:cNvPr>
          <p:cNvSpPr txBox="1">
            <a:spLocks noChangeArrowheads="1"/>
          </p:cNvSpPr>
          <p:nvPr/>
        </p:nvSpPr>
        <p:spPr bwMode="auto">
          <a:xfrm>
            <a:off x="4924425" y="2955926"/>
            <a:ext cx="533400"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7200" u="none" dirty="0">
                <a:solidFill>
                  <a:schemeClr val="tx1"/>
                </a:solidFill>
                <a:latin typeface="Trebuchet MS" panose="020B0603020202020204" pitchFamily="34" charset="0"/>
              </a:rPr>
              <a:t>$</a:t>
            </a:r>
          </a:p>
        </p:txBody>
      </p:sp>
      <p:sp>
        <p:nvSpPr>
          <p:cNvPr id="22" name="Text Box 33">
            <a:extLst>
              <a:ext uri="{FF2B5EF4-FFF2-40B4-BE49-F238E27FC236}">
                <a16:creationId xmlns:a16="http://schemas.microsoft.com/office/drawing/2014/main" id="{E26DA75D-18F2-4348-913E-00ECAE277677}"/>
              </a:ext>
            </a:extLst>
          </p:cNvPr>
          <p:cNvSpPr txBox="1">
            <a:spLocks noChangeArrowheads="1"/>
          </p:cNvSpPr>
          <p:nvPr/>
        </p:nvSpPr>
        <p:spPr bwMode="auto">
          <a:xfrm>
            <a:off x="3948113" y="2195513"/>
            <a:ext cx="2438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IUL Life Insurance Policy</a:t>
            </a:r>
          </a:p>
        </p:txBody>
      </p:sp>
      <p:grpSp>
        <p:nvGrpSpPr>
          <p:cNvPr id="13" name="Group 53">
            <a:extLst>
              <a:ext uri="{FF2B5EF4-FFF2-40B4-BE49-F238E27FC236}">
                <a16:creationId xmlns:a16="http://schemas.microsoft.com/office/drawing/2014/main" id="{AE037371-9118-4FA6-A174-24245B6E0038}"/>
              </a:ext>
            </a:extLst>
          </p:cNvPr>
          <p:cNvGrpSpPr>
            <a:grpSpLocks/>
          </p:cNvGrpSpPr>
          <p:nvPr/>
        </p:nvGrpSpPr>
        <p:grpSpPr bwMode="auto">
          <a:xfrm>
            <a:off x="7100888" y="3173413"/>
            <a:ext cx="1654175" cy="1054100"/>
            <a:chOff x="4473" y="1999"/>
            <a:chExt cx="1042" cy="664"/>
          </a:xfrm>
        </p:grpSpPr>
        <p:sp>
          <p:nvSpPr>
            <p:cNvPr id="14" name="Line 37">
              <a:extLst>
                <a:ext uri="{FF2B5EF4-FFF2-40B4-BE49-F238E27FC236}">
                  <a16:creationId xmlns:a16="http://schemas.microsoft.com/office/drawing/2014/main" id="{00726D3C-78EF-4347-ACDC-BFB25F0365C8}"/>
                </a:ext>
              </a:extLst>
            </p:cNvPr>
            <p:cNvSpPr>
              <a:spLocks noChangeShapeType="1"/>
            </p:cNvSpPr>
            <p:nvPr/>
          </p:nvSpPr>
          <p:spPr bwMode="auto">
            <a:xfrm>
              <a:off x="4473" y="2183"/>
              <a:ext cx="33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5" name="Text Box 38">
              <a:extLst>
                <a:ext uri="{FF2B5EF4-FFF2-40B4-BE49-F238E27FC236}">
                  <a16:creationId xmlns:a16="http://schemas.microsoft.com/office/drawing/2014/main" id="{E984FD6B-89F2-489A-B710-22B7217954E2}"/>
                </a:ext>
              </a:extLst>
            </p:cNvPr>
            <p:cNvSpPr txBox="1">
              <a:spLocks noChangeArrowheads="1"/>
            </p:cNvSpPr>
            <p:nvPr/>
          </p:nvSpPr>
          <p:spPr bwMode="auto">
            <a:xfrm>
              <a:off x="4747" y="1999"/>
              <a:ext cx="768" cy="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Death Benefit</a:t>
              </a:r>
            </a:p>
            <a:p>
              <a:pPr eaLnBrk="1" hangingPunct="1">
                <a:spcBef>
                  <a:spcPct val="50000"/>
                </a:spcBef>
              </a:pPr>
              <a:endParaRPr lang="en-US" altLang="en-US" sz="1800" u="none" dirty="0">
                <a:solidFill>
                  <a:schemeClr val="tx1"/>
                </a:solidFill>
                <a:latin typeface="Trebuchet MS" panose="020B0603020202020204" pitchFamily="34" charset="0"/>
              </a:endParaRPr>
            </a:p>
          </p:txBody>
        </p:sp>
      </p:grpSp>
      <p:sp>
        <p:nvSpPr>
          <p:cNvPr id="3" name="Rectangle 2">
            <a:extLst>
              <a:ext uri="{FF2B5EF4-FFF2-40B4-BE49-F238E27FC236}">
                <a16:creationId xmlns:a16="http://schemas.microsoft.com/office/drawing/2014/main" id="{47AEDE2F-E5A7-4730-8D22-9F964F67C2EA}"/>
              </a:ext>
            </a:extLst>
          </p:cNvPr>
          <p:cNvSpPr/>
          <p:nvPr/>
        </p:nvSpPr>
        <p:spPr>
          <a:xfrm>
            <a:off x="2963863" y="4271410"/>
            <a:ext cx="4572000" cy="923330"/>
          </a:xfrm>
          <a:prstGeom prst="rect">
            <a:avLst/>
          </a:prstGeom>
        </p:spPr>
        <p:txBody>
          <a:bodyPr>
            <a:spAutoFit/>
          </a:bodyPr>
          <a:lstStyle/>
          <a:p>
            <a:pPr algn="ctr">
              <a:spcBef>
                <a:spcPct val="50000"/>
              </a:spcBef>
            </a:pPr>
            <a:r>
              <a:rPr lang="en-US" altLang="en-US" dirty="0">
                <a:latin typeface="Trebuchet MS" panose="020B0603020202020204" pitchFamily="34" charset="0"/>
              </a:rPr>
              <a:t>Minimum</a:t>
            </a:r>
            <a:br>
              <a:rPr lang="en-US" altLang="en-US" dirty="0">
                <a:latin typeface="Trebuchet MS" panose="020B0603020202020204" pitchFamily="34" charset="0"/>
              </a:rPr>
            </a:br>
            <a:r>
              <a:rPr lang="en-US" altLang="en-US" dirty="0">
                <a:latin typeface="Trebuchet MS" panose="020B0603020202020204" pitchFamily="34" charset="0"/>
              </a:rPr>
              <a:t>Company</a:t>
            </a:r>
            <a:br>
              <a:rPr lang="en-US" altLang="en-US" dirty="0">
                <a:latin typeface="Trebuchet MS" panose="020B0603020202020204" pitchFamily="34" charset="0"/>
              </a:rPr>
            </a:br>
            <a:r>
              <a:rPr lang="en-US" altLang="en-US" dirty="0">
                <a:latin typeface="Trebuchet MS" panose="020B0603020202020204" pitchFamily="34" charset="0"/>
              </a:rPr>
              <a:t>Requires </a:t>
            </a:r>
          </a:p>
        </p:txBody>
      </p:sp>
      <p:sp>
        <p:nvSpPr>
          <p:cNvPr id="4" name="Rectangle 3">
            <a:extLst>
              <a:ext uri="{FF2B5EF4-FFF2-40B4-BE49-F238E27FC236}">
                <a16:creationId xmlns:a16="http://schemas.microsoft.com/office/drawing/2014/main" id="{305FF5E4-75A3-4C0F-A85C-896A464C3558}"/>
              </a:ext>
            </a:extLst>
          </p:cNvPr>
          <p:cNvSpPr/>
          <p:nvPr/>
        </p:nvSpPr>
        <p:spPr>
          <a:xfrm>
            <a:off x="4437063" y="2918703"/>
            <a:ext cx="1517650" cy="1308805"/>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9A4B3E4-06C3-455F-A664-40FC296CC53E}"/>
              </a:ext>
            </a:extLst>
          </p:cNvPr>
          <p:cNvSpPr/>
          <p:nvPr/>
        </p:nvSpPr>
        <p:spPr>
          <a:xfrm>
            <a:off x="3471864" y="1555750"/>
            <a:ext cx="3445304" cy="399253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2979F63-E1A4-493B-A778-14FF7E1DCFF5}"/>
              </a:ext>
            </a:extLst>
          </p:cNvPr>
          <p:cNvSpPr/>
          <p:nvPr/>
        </p:nvSpPr>
        <p:spPr>
          <a:xfrm>
            <a:off x="1772080" y="4979171"/>
            <a:ext cx="1146175" cy="747711"/>
          </a:xfrm>
          <a:prstGeom prst="rect">
            <a:avLst/>
          </a:prstGeom>
          <a:solidFill>
            <a:srgbClr val="FF000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400" b="1" dirty="0">
                <a:solidFill>
                  <a:schemeClr val="bg1"/>
                </a:solidFill>
              </a:rPr>
              <a:t>IRS</a:t>
            </a:r>
          </a:p>
          <a:p>
            <a:pPr algn="ctr"/>
            <a:r>
              <a:rPr lang="en-US" sz="2400" b="1" dirty="0">
                <a:solidFill>
                  <a:schemeClr val="bg1"/>
                </a:solidFill>
              </a:rPr>
              <a:t>Max</a:t>
            </a:r>
          </a:p>
        </p:txBody>
      </p:sp>
      <p:cxnSp>
        <p:nvCxnSpPr>
          <p:cNvPr id="10" name="Straight Arrow Connector 9">
            <a:extLst>
              <a:ext uri="{FF2B5EF4-FFF2-40B4-BE49-F238E27FC236}">
                <a16:creationId xmlns:a16="http://schemas.microsoft.com/office/drawing/2014/main" id="{0C320B22-EA80-4E0E-B6B7-1CEF49D08CC4}"/>
              </a:ext>
            </a:extLst>
          </p:cNvPr>
          <p:cNvCxnSpPr>
            <a:cxnSpLocks/>
            <a:stCxn id="8" idx="3"/>
          </p:cNvCxnSpPr>
          <p:nvPr/>
        </p:nvCxnSpPr>
        <p:spPr>
          <a:xfrm flipV="1">
            <a:off x="2918255" y="5353026"/>
            <a:ext cx="499633" cy="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2897044"/>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 calcmode="lin" valueType="num">
                                      <p:cBhvr additive="base">
                                        <p:cTn id="1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ppt_x"/>
                                          </p:val>
                                        </p:tav>
                                        <p:tav tm="100000">
                                          <p:val>
                                            <p:strVal val="#ppt_x"/>
                                          </p:val>
                                        </p:tav>
                                      </p:tavLst>
                                    </p:anim>
                                    <p:anim calcmode="lin" valueType="num">
                                      <p:cBhvr additive="base">
                                        <p:cTn id="2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615849" y="287971"/>
            <a:ext cx="8153400" cy="11001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fontScale="90000"/>
          </a:bodyPr>
          <a:lstStyle/>
          <a:p>
            <a:pPr eaLnBrk="1" hangingPunct="1"/>
            <a:r>
              <a:rPr lang="en-US" altLang="en-US" dirty="0">
                <a:solidFill>
                  <a:schemeClr val="bg2">
                    <a:lumMod val="50000"/>
                  </a:schemeClr>
                </a:solidFill>
                <a:ea typeface="ＭＳ Ｐゴシック" panose="020B0600070205080204" pitchFamily="34" charset="-128"/>
              </a:rPr>
              <a:t>How much do you want to save and make Tax-Free? </a:t>
            </a:r>
            <a:endParaRPr lang="en-US" altLang="en-US" sz="3200" dirty="0">
              <a:solidFill>
                <a:schemeClr val="bg2">
                  <a:lumMod val="50000"/>
                </a:schemeClr>
              </a:solidFill>
              <a:ea typeface="ＭＳ Ｐゴシック" panose="020B0600070205080204" pitchFamily="34" charset="-128"/>
            </a:endParaRPr>
          </a:p>
        </p:txBody>
      </p:sp>
      <p:grpSp>
        <p:nvGrpSpPr>
          <p:cNvPr id="2" name="Group 51">
            <a:extLst>
              <a:ext uri="{FF2B5EF4-FFF2-40B4-BE49-F238E27FC236}">
                <a16:creationId xmlns:a16="http://schemas.microsoft.com/office/drawing/2014/main" id="{D63BE499-EA54-4109-902B-71B7CFC90E44}"/>
              </a:ext>
            </a:extLst>
          </p:cNvPr>
          <p:cNvGrpSpPr>
            <a:grpSpLocks/>
          </p:cNvGrpSpPr>
          <p:nvPr/>
        </p:nvGrpSpPr>
        <p:grpSpPr bwMode="auto">
          <a:xfrm>
            <a:off x="1817688" y="2576513"/>
            <a:ext cx="1600200" cy="1401762"/>
            <a:chOff x="1145" y="1623"/>
            <a:chExt cx="1008" cy="883"/>
          </a:xfrm>
        </p:grpSpPr>
        <p:sp>
          <p:nvSpPr>
            <p:cNvPr id="36879" name="Line 27">
              <a:extLst>
                <a:ext uri="{FF2B5EF4-FFF2-40B4-BE49-F238E27FC236}">
                  <a16:creationId xmlns:a16="http://schemas.microsoft.com/office/drawing/2014/main" id="{569FAA17-B0AC-458D-97AA-473AC61EE5C0}"/>
                </a:ext>
              </a:extLst>
            </p:cNvPr>
            <p:cNvSpPr>
              <a:spLocks noChangeShapeType="1"/>
            </p:cNvSpPr>
            <p:nvPr/>
          </p:nvSpPr>
          <p:spPr bwMode="auto">
            <a:xfrm>
              <a:off x="1257" y="2199"/>
              <a:ext cx="81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6880" name="Text Box 28">
              <a:extLst>
                <a:ext uri="{FF2B5EF4-FFF2-40B4-BE49-F238E27FC236}">
                  <a16:creationId xmlns:a16="http://schemas.microsoft.com/office/drawing/2014/main" id="{930B784D-8BD4-487F-B1FB-A15880C65E50}"/>
                </a:ext>
              </a:extLst>
            </p:cNvPr>
            <p:cNvSpPr txBox="1">
              <a:spLocks noChangeArrowheads="1"/>
            </p:cNvSpPr>
            <p:nvPr/>
          </p:nvSpPr>
          <p:spPr bwMode="auto">
            <a:xfrm>
              <a:off x="1145" y="1623"/>
              <a:ext cx="1008"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Premium</a:t>
              </a:r>
              <a:br>
                <a:rPr lang="en-US" altLang="en-US" sz="2000" u="none" dirty="0">
                  <a:solidFill>
                    <a:schemeClr val="tx1"/>
                  </a:solidFill>
                  <a:latin typeface="Trebuchet MS" panose="020B0603020202020204" pitchFamily="34" charset="0"/>
                </a:rPr>
              </a:br>
              <a:r>
                <a:rPr lang="en-US" altLang="en-US" sz="2000" u="none" dirty="0">
                  <a:solidFill>
                    <a:schemeClr val="tx1"/>
                  </a:solidFill>
                  <a:latin typeface="Trebuchet MS" panose="020B0603020202020204" pitchFamily="34" charset="0"/>
                </a:rPr>
                <a:t>$</a:t>
              </a:r>
            </a:p>
          </p:txBody>
        </p:sp>
        <p:sp>
          <p:nvSpPr>
            <p:cNvPr id="36881" name="Text Box 29">
              <a:extLst>
                <a:ext uri="{FF2B5EF4-FFF2-40B4-BE49-F238E27FC236}">
                  <a16:creationId xmlns:a16="http://schemas.microsoft.com/office/drawing/2014/main" id="{2D9EFCD7-8D7A-4AB2-93C9-4E3834BD8040}"/>
                </a:ext>
              </a:extLst>
            </p:cNvPr>
            <p:cNvSpPr txBox="1">
              <a:spLocks noChangeArrowheads="1"/>
            </p:cNvSpPr>
            <p:nvPr/>
          </p:nvSpPr>
          <p:spPr bwMode="auto">
            <a:xfrm>
              <a:off x="1289" y="2256"/>
              <a:ext cx="624"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 fees</a:t>
              </a:r>
            </a:p>
          </p:txBody>
        </p:sp>
      </p:gr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pic>
        <p:nvPicPr>
          <p:cNvPr id="6" name="Graphic 5" descr="Confused person">
            <a:extLst>
              <a:ext uri="{FF2B5EF4-FFF2-40B4-BE49-F238E27FC236}">
                <a16:creationId xmlns:a16="http://schemas.microsoft.com/office/drawing/2014/main" id="{5B72DE15-1B57-430B-B16D-947F9C4574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 y="1890688"/>
            <a:ext cx="2274887" cy="3657600"/>
          </a:xfrm>
          <a:prstGeom prst="rect">
            <a:avLst/>
          </a:prstGeom>
        </p:spPr>
      </p:pic>
      <p:sp>
        <p:nvSpPr>
          <p:cNvPr id="5" name="TextBox 4">
            <a:extLst>
              <a:ext uri="{FF2B5EF4-FFF2-40B4-BE49-F238E27FC236}">
                <a16:creationId xmlns:a16="http://schemas.microsoft.com/office/drawing/2014/main" id="{C1619F24-3A84-4C87-8245-DFBC00257DBB}"/>
              </a:ext>
            </a:extLst>
          </p:cNvPr>
          <p:cNvSpPr txBox="1"/>
          <p:nvPr/>
        </p:nvSpPr>
        <p:spPr>
          <a:xfrm>
            <a:off x="14288" y="6012818"/>
            <a:ext cx="9144000" cy="707886"/>
          </a:xfrm>
          <a:prstGeom prst="rect">
            <a:avLst/>
          </a:prstGeom>
          <a:noFill/>
        </p:spPr>
        <p:txBody>
          <a:bodyPr wrap="square" rtlCol="0">
            <a:spAutoFit/>
          </a:bodyPr>
          <a:lstStyle/>
          <a:p>
            <a:pPr algn="ctr"/>
            <a:r>
              <a:rPr lang="en-US" sz="2000" dirty="0">
                <a:effectLst>
                  <a:outerShdw blurRad="38100" dist="38100" dir="2700000" algn="tl">
                    <a:srgbClr val="000000">
                      <a:alpha val="43137"/>
                    </a:srgbClr>
                  </a:outerShdw>
                </a:effectLst>
              </a:rPr>
              <a:t>All you need to do is decide on how much you want to put in </a:t>
            </a:r>
          </a:p>
          <a:p>
            <a:pPr algn="ctr"/>
            <a:r>
              <a:rPr lang="en-US" sz="2000" dirty="0">
                <a:effectLst>
                  <a:outerShdw blurRad="38100" dist="38100" dir="2700000" algn="tl">
                    <a:srgbClr val="000000">
                      <a:alpha val="43137"/>
                    </a:srgbClr>
                  </a:outerShdw>
                </a:effectLst>
              </a:rPr>
              <a:t>between these two boxes. The Minimum and Maximum allowed</a:t>
            </a:r>
          </a:p>
        </p:txBody>
      </p:sp>
      <p:sp>
        <p:nvSpPr>
          <p:cNvPr id="20" name="Rectangle 32">
            <a:extLst>
              <a:ext uri="{FF2B5EF4-FFF2-40B4-BE49-F238E27FC236}">
                <a16:creationId xmlns:a16="http://schemas.microsoft.com/office/drawing/2014/main" id="{9719103E-13F9-4856-A232-B1C1B1E69000}"/>
              </a:ext>
            </a:extLst>
          </p:cNvPr>
          <p:cNvSpPr>
            <a:spLocks noChangeArrowheads="1"/>
          </p:cNvSpPr>
          <p:nvPr/>
        </p:nvSpPr>
        <p:spPr bwMode="auto">
          <a:xfrm>
            <a:off x="4430713" y="2918702"/>
            <a:ext cx="1524000" cy="1352703"/>
          </a:xfrm>
          <a:prstGeom prst="rect">
            <a:avLst/>
          </a:prstGeom>
          <a:solidFill>
            <a:schemeClr val="bg2">
              <a:alpha val="50195"/>
            </a:schemeClr>
          </a:solidFill>
          <a:ln w="38100">
            <a:noFill/>
            <a:miter lim="800000"/>
            <a:headEnd/>
            <a:tailEnd/>
          </a:ln>
        </p:spPr>
        <p:txBody>
          <a:bodyPr wrap="none" anchor="ct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20000"/>
              </a:spcBef>
              <a:buClr>
                <a:srgbClr val="7DAE02"/>
              </a:buClr>
              <a:buFont typeface="Times New Roman" panose="02020603050405020304" pitchFamily="18" charset="0"/>
              <a:buChar char="•"/>
            </a:pPr>
            <a:endParaRPr lang="en-US" altLang="en-US"/>
          </a:p>
        </p:txBody>
      </p:sp>
      <p:sp>
        <p:nvSpPr>
          <p:cNvPr id="21" name="Text Box 34">
            <a:extLst>
              <a:ext uri="{FF2B5EF4-FFF2-40B4-BE49-F238E27FC236}">
                <a16:creationId xmlns:a16="http://schemas.microsoft.com/office/drawing/2014/main" id="{0110D4FC-EEBF-4497-8960-86AF27D81221}"/>
              </a:ext>
            </a:extLst>
          </p:cNvPr>
          <p:cNvSpPr txBox="1">
            <a:spLocks noChangeArrowheads="1"/>
          </p:cNvSpPr>
          <p:nvPr/>
        </p:nvSpPr>
        <p:spPr bwMode="auto">
          <a:xfrm>
            <a:off x="4924425" y="2955926"/>
            <a:ext cx="533400"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7200" u="none" dirty="0">
                <a:solidFill>
                  <a:schemeClr val="tx1"/>
                </a:solidFill>
                <a:latin typeface="Trebuchet MS" panose="020B0603020202020204" pitchFamily="34" charset="0"/>
              </a:rPr>
              <a:t>$</a:t>
            </a:r>
          </a:p>
        </p:txBody>
      </p:sp>
      <p:sp>
        <p:nvSpPr>
          <p:cNvPr id="22" name="Text Box 33">
            <a:extLst>
              <a:ext uri="{FF2B5EF4-FFF2-40B4-BE49-F238E27FC236}">
                <a16:creationId xmlns:a16="http://schemas.microsoft.com/office/drawing/2014/main" id="{E26DA75D-18F2-4348-913E-00ECAE277677}"/>
              </a:ext>
            </a:extLst>
          </p:cNvPr>
          <p:cNvSpPr txBox="1">
            <a:spLocks noChangeArrowheads="1"/>
          </p:cNvSpPr>
          <p:nvPr/>
        </p:nvSpPr>
        <p:spPr bwMode="auto">
          <a:xfrm>
            <a:off x="3948113" y="2195513"/>
            <a:ext cx="2438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IUL Life Insurance Policy</a:t>
            </a:r>
          </a:p>
        </p:txBody>
      </p:sp>
      <p:grpSp>
        <p:nvGrpSpPr>
          <p:cNvPr id="13" name="Group 53">
            <a:extLst>
              <a:ext uri="{FF2B5EF4-FFF2-40B4-BE49-F238E27FC236}">
                <a16:creationId xmlns:a16="http://schemas.microsoft.com/office/drawing/2014/main" id="{AE037371-9118-4FA6-A174-24245B6E0038}"/>
              </a:ext>
            </a:extLst>
          </p:cNvPr>
          <p:cNvGrpSpPr>
            <a:grpSpLocks/>
          </p:cNvGrpSpPr>
          <p:nvPr/>
        </p:nvGrpSpPr>
        <p:grpSpPr bwMode="auto">
          <a:xfrm>
            <a:off x="7100888" y="3173413"/>
            <a:ext cx="1654175" cy="1054100"/>
            <a:chOff x="4473" y="1999"/>
            <a:chExt cx="1042" cy="664"/>
          </a:xfrm>
        </p:grpSpPr>
        <p:sp>
          <p:nvSpPr>
            <p:cNvPr id="14" name="Line 37">
              <a:extLst>
                <a:ext uri="{FF2B5EF4-FFF2-40B4-BE49-F238E27FC236}">
                  <a16:creationId xmlns:a16="http://schemas.microsoft.com/office/drawing/2014/main" id="{00726D3C-78EF-4347-ACDC-BFB25F0365C8}"/>
                </a:ext>
              </a:extLst>
            </p:cNvPr>
            <p:cNvSpPr>
              <a:spLocks noChangeShapeType="1"/>
            </p:cNvSpPr>
            <p:nvPr/>
          </p:nvSpPr>
          <p:spPr bwMode="auto">
            <a:xfrm>
              <a:off x="4473" y="2183"/>
              <a:ext cx="33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5" name="Text Box 38">
              <a:extLst>
                <a:ext uri="{FF2B5EF4-FFF2-40B4-BE49-F238E27FC236}">
                  <a16:creationId xmlns:a16="http://schemas.microsoft.com/office/drawing/2014/main" id="{E984FD6B-89F2-489A-B710-22B7217954E2}"/>
                </a:ext>
              </a:extLst>
            </p:cNvPr>
            <p:cNvSpPr txBox="1">
              <a:spLocks noChangeArrowheads="1"/>
            </p:cNvSpPr>
            <p:nvPr/>
          </p:nvSpPr>
          <p:spPr bwMode="auto">
            <a:xfrm>
              <a:off x="4747" y="1999"/>
              <a:ext cx="768" cy="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Death Benefit</a:t>
              </a:r>
            </a:p>
            <a:p>
              <a:pPr eaLnBrk="1" hangingPunct="1">
                <a:spcBef>
                  <a:spcPct val="50000"/>
                </a:spcBef>
              </a:pPr>
              <a:endParaRPr lang="en-US" altLang="en-US" sz="1800" u="none" dirty="0">
                <a:solidFill>
                  <a:schemeClr val="tx1"/>
                </a:solidFill>
                <a:latin typeface="Trebuchet MS" panose="020B0603020202020204" pitchFamily="34" charset="0"/>
              </a:endParaRPr>
            </a:p>
          </p:txBody>
        </p:sp>
      </p:grpSp>
      <p:sp>
        <p:nvSpPr>
          <p:cNvPr id="3" name="Rectangle 2">
            <a:extLst>
              <a:ext uri="{FF2B5EF4-FFF2-40B4-BE49-F238E27FC236}">
                <a16:creationId xmlns:a16="http://schemas.microsoft.com/office/drawing/2014/main" id="{47AEDE2F-E5A7-4730-8D22-9F964F67C2EA}"/>
              </a:ext>
            </a:extLst>
          </p:cNvPr>
          <p:cNvSpPr/>
          <p:nvPr/>
        </p:nvSpPr>
        <p:spPr>
          <a:xfrm>
            <a:off x="2963863" y="4271410"/>
            <a:ext cx="4572000" cy="923330"/>
          </a:xfrm>
          <a:prstGeom prst="rect">
            <a:avLst/>
          </a:prstGeom>
        </p:spPr>
        <p:txBody>
          <a:bodyPr>
            <a:spAutoFit/>
          </a:bodyPr>
          <a:lstStyle/>
          <a:p>
            <a:pPr algn="ctr">
              <a:spcBef>
                <a:spcPct val="50000"/>
              </a:spcBef>
            </a:pPr>
            <a:r>
              <a:rPr lang="en-US" altLang="en-US" dirty="0">
                <a:latin typeface="Trebuchet MS" panose="020B0603020202020204" pitchFamily="34" charset="0"/>
              </a:rPr>
              <a:t>Minimum</a:t>
            </a:r>
            <a:br>
              <a:rPr lang="en-US" altLang="en-US" dirty="0">
                <a:latin typeface="Trebuchet MS" panose="020B0603020202020204" pitchFamily="34" charset="0"/>
              </a:rPr>
            </a:br>
            <a:r>
              <a:rPr lang="en-US" altLang="en-US" dirty="0">
                <a:latin typeface="Trebuchet MS" panose="020B0603020202020204" pitchFamily="34" charset="0"/>
              </a:rPr>
              <a:t>Company</a:t>
            </a:r>
            <a:br>
              <a:rPr lang="en-US" altLang="en-US" dirty="0">
                <a:latin typeface="Trebuchet MS" panose="020B0603020202020204" pitchFamily="34" charset="0"/>
              </a:rPr>
            </a:br>
            <a:r>
              <a:rPr lang="en-US" altLang="en-US" dirty="0">
                <a:latin typeface="Trebuchet MS" panose="020B0603020202020204" pitchFamily="34" charset="0"/>
              </a:rPr>
              <a:t>Requires </a:t>
            </a:r>
          </a:p>
        </p:txBody>
      </p:sp>
      <p:sp>
        <p:nvSpPr>
          <p:cNvPr id="4" name="Rectangle 3">
            <a:extLst>
              <a:ext uri="{FF2B5EF4-FFF2-40B4-BE49-F238E27FC236}">
                <a16:creationId xmlns:a16="http://schemas.microsoft.com/office/drawing/2014/main" id="{305FF5E4-75A3-4C0F-A85C-896A464C3558}"/>
              </a:ext>
            </a:extLst>
          </p:cNvPr>
          <p:cNvSpPr/>
          <p:nvPr/>
        </p:nvSpPr>
        <p:spPr>
          <a:xfrm>
            <a:off x="4437063" y="2918703"/>
            <a:ext cx="1517650" cy="1308805"/>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9A4B3E4-06C3-455F-A664-40FC296CC53E}"/>
              </a:ext>
            </a:extLst>
          </p:cNvPr>
          <p:cNvSpPr/>
          <p:nvPr/>
        </p:nvSpPr>
        <p:spPr>
          <a:xfrm>
            <a:off x="3471864" y="1555750"/>
            <a:ext cx="3445304" cy="399253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2979F63-E1A4-493B-A778-14FF7E1DCFF5}"/>
              </a:ext>
            </a:extLst>
          </p:cNvPr>
          <p:cNvSpPr/>
          <p:nvPr/>
        </p:nvSpPr>
        <p:spPr>
          <a:xfrm>
            <a:off x="1772080" y="4979171"/>
            <a:ext cx="1146175" cy="747711"/>
          </a:xfrm>
          <a:prstGeom prst="rect">
            <a:avLst/>
          </a:prstGeom>
          <a:solidFill>
            <a:srgbClr val="FF000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400" b="1" dirty="0">
                <a:solidFill>
                  <a:schemeClr val="bg1"/>
                </a:solidFill>
              </a:rPr>
              <a:t>IRS</a:t>
            </a:r>
          </a:p>
          <a:p>
            <a:pPr algn="ctr"/>
            <a:r>
              <a:rPr lang="en-US" sz="2400" b="1" dirty="0">
                <a:solidFill>
                  <a:schemeClr val="bg1"/>
                </a:solidFill>
              </a:rPr>
              <a:t>Max</a:t>
            </a:r>
          </a:p>
        </p:txBody>
      </p:sp>
      <p:cxnSp>
        <p:nvCxnSpPr>
          <p:cNvPr id="10" name="Straight Arrow Connector 9">
            <a:extLst>
              <a:ext uri="{FF2B5EF4-FFF2-40B4-BE49-F238E27FC236}">
                <a16:creationId xmlns:a16="http://schemas.microsoft.com/office/drawing/2014/main" id="{0C320B22-EA80-4E0E-B6B7-1CEF49D08CC4}"/>
              </a:ext>
            </a:extLst>
          </p:cNvPr>
          <p:cNvCxnSpPr>
            <a:cxnSpLocks/>
            <a:stCxn id="8" idx="3"/>
          </p:cNvCxnSpPr>
          <p:nvPr/>
        </p:nvCxnSpPr>
        <p:spPr>
          <a:xfrm flipV="1">
            <a:off x="2918255" y="5353026"/>
            <a:ext cx="499633" cy="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2E29E1F-8504-4D67-8B74-B4F140973934}"/>
              </a:ext>
            </a:extLst>
          </p:cNvPr>
          <p:cNvCxnSpPr>
            <a:cxnSpLocks/>
          </p:cNvCxnSpPr>
          <p:nvPr/>
        </p:nvCxnSpPr>
        <p:spPr>
          <a:xfrm>
            <a:off x="5954713" y="4227508"/>
            <a:ext cx="0" cy="1276883"/>
          </a:xfrm>
          <a:prstGeom prst="straightConnector1">
            <a:avLst/>
          </a:prstGeom>
          <a:ln w="762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0867F79-93C6-482D-A567-382789FE96FE}"/>
              </a:ext>
            </a:extLst>
          </p:cNvPr>
          <p:cNvCxnSpPr>
            <a:cxnSpLocks/>
          </p:cNvCxnSpPr>
          <p:nvPr/>
        </p:nvCxnSpPr>
        <p:spPr>
          <a:xfrm>
            <a:off x="4437063" y="4227508"/>
            <a:ext cx="0" cy="1276883"/>
          </a:xfrm>
          <a:prstGeom prst="straightConnector1">
            <a:avLst/>
          </a:prstGeom>
          <a:ln w="762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2831461"/>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582613" y="455613"/>
            <a:ext cx="8153400" cy="11001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a:bodyPr>
          <a:lstStyle/>
          <a:p>
            <a:pPr eaLnBrk="1" hangingPunct="1"/>
            <a:r>
              <a:rPr lang="en-US" altLang="en-US" sz="3200" dirty="0">
                <a:solidFill>
                  <a:schemeClr val="bg2">
                    <a:lumMod val="50000"/>
                  </a:schemeClr>
                </a:solidFill>
                <a:ea typeface="ＭＳ Ｐゴシック" panose="020B0600070205080204" pitchFamily="34" charset="-128"/>
              </a:rPr>
              <a:t>Before You can make that decision, you would need more information – Wouldn’t You?</a:t>
            </a:r>
          </a:p>
        </p:txBody>
      </p:sp>
      <p:grpSp>
        <p:nvGrpSpPr>
          <p:cNvPr id="2" name="Group 51">
            <a:extLst>
              <a:ext uri="{FF2B5EF4-FFF2-40B4-BE49-F238E27FC236}">
                <a16:creationId xmlns:a16="http://schemas.microsoft.com/office/drawing/2014/main" id="{D63BE499-EA54-4109-902B-71B7CFC90E44}"/>
              </a:ext>
            </a:extLst>
          </p:cNvPr>
          <p:cNvGrpSpPr>
            <a:grpSpLocks/>
          </p:cNvGrpSpPr>
          <p:nvPr/>
        </p:nvGrpSpPr>
        <p:grpSpPr bwMode="auto">
          <a:xfrm>
            <a:off x="1817688" y="2576513"/>
            <a:ext cx="1600200" cy="1401762"/>
            <a:chOff x="1145" y="1623"/>
            <a:chExt cx="1008" cy="883"/>
          </a:xfrm>
        </p:grpSpPr>
        <p:sp>
          <p:nvSpPr>
            <p:cNvPr id="36879" name="Line 27">
              <a:extLst>
                <a:ext uri="{FF2B5EF4-FFF2-40B4-BE49-F238E27FC236}">
                  <a16:creationId xmlns:a16="http://schemas.microsoft.com/office/drawing/2014/main" id="{569FAA17-B0AC-458D-97AA-473AC61EE5C0}"/>
                </a:ext>
              </a:extLst>
            </p:cNvPr>
            <p:cNvSpPr>
              <a:spLocks noChangeShapeType="1"/>
            </p:cNvSpPr>
            <p:nvPr/>
          </p:nvSpPr>
          <p:spPr bwMode="auto">
            <a:xfrm>
              <a:off x="1257" y="2199"/>
              <a:ext cx="81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6880" name="Text Box 28">
              <a:extLst>
                <a:ext uri="{FF2B5EF4-FFF2-40B4-BE49-F238E27FC236}">
                  <a16:creationId xmlns:a16="http://schemas.microsoft.com/office/drawing/2014/main" id="{930B784D-8BD4-487F-B1FB-A15880C65E50}"/>
                </a:ext>
              </a:extLst>
            </p:cNvPr>
            <p:cNvSpPr txBox="1">
              <a:spLocks noChangeArrowheads="1"/>
            </p:cNvSpPr>
            <p:nvPr/>
          </p:nvSpPr>
          <p:spPr bwMode="auto">
            <a:xfrm>
              <a:off x="1145" y="1623"/>
              <a:ext cx="1008"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Premium</a:t>
              </a:r>
              <a:br>
                <a:rPr lang="en-US" altLang="en-US" sz="2000" u="none" dirty="0">
                  <a:solidFill>
                    <a:schemeClr val="tx1"/>
                  </a:solidFill>
                  <a:latin typeface="Trebuchet MS" panose="020B0603020202020204" pitchFamily="34" charset="0"/>
                </a:rPr>
              </a:br>
              <a:r>
                <a:rPr lang="en-US" altLang="en-US" sz="2000" u="none" dirty="0">
                  <a:solidFill>
                    <a:schemeClr val="tx1"/>
                  </a:solidFill>
                  <a:latin typeface="Trebuchet MS" panose="020B0603020202020204" pitchFamily="34" charset="0"/>
                </a:rPr>
                <a:t>$</a:t>
              </a:r>
            </a:p>
          </p:txBody>
        </p:sp>
        <p:sp>
          <p:nvSpPr>
            <p:cNvPr id="36881" name="Text Box 29">
              <a:extLst>
                <a:ext uri="{FF2B5EF4-FFF2-40B4-BE49-F238E27FC236}">
                  <a16:creationId xmlns:a16="http://schemas.microsoft.com/office/drawing/2014/main" id="{2D9EFCD7-8D7A-4AB2-93C9-4E3834BD8040}"/>
                </a:ext>
              </a:extLst>
            </p:cNvPr>
            <p:cNvSpPr txBox="1">
              <a:spLocks noChangeArrowheads="1"/>
            </p:cNvSpPr>
            <p:nvPr/>
          </p:nvSpPr>
          <p:spPr bwMode="auto">
            <a:xfrm>
              <a:off x="1289" y="2256"/>
              <a:ext cx="624"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 fees</a:t>
              </a:r>
            </a:p>
          </p:txBody>
        </p:sp>
      </p:gr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pic>
        <p:nvPicPr>
          <p:cNvPr id="6" name="Graphic 5" descr="Confused person">
            <a:extLst>
              <a:ext uri="{FF2B5EF4-FFF2-40B4-BE49-F238E27FC236}">
                <a16:creationId xmlns:a16="http://schemas.microsoft.com/office/drawing/2014/main" id="{5B72DE15-1B57-430B-B16D-947F9C4574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 y="1890688"/>
            <a:ext cx="2274887" cy="3657600"/>
          </a:xfrm>
          <a:prstGeom prst="rect">
            <a:avLst/>
          </a:prstGeom>
        </p:spPr>
      </p:pic>
      <p:sp>
        <p:nvSpPr>
          <p:cNvPr id="5" name="TextBox 4">
            <a:extLst>
              <a:ext uri="{FF2B5EF4-FFF2-40B4-BE49-F238E27FC236}">
                <a16:creationId xmlns:a16="http://schemas.microsoft.com/office/drawing/2014/main" id="{C1619F24-3A84-4C87-8245-DFBC00257DBB}"/>
              </a:ext>
            </a:extLst>
          </p:cNvPr>
          <p:cNvSpPr txBox="1"/>
          <p:nvPr/>
        </p:nvSpPr>
        <p:spPr>
          <a:xfrm>
            <a:off x="14288" y="5871511"/>
            <a:ext cx="9144000" cy="707886"/>
          </a:xfrm>
          <a:prstGeom prst="rect">
            <a:avLst/>
          </a:prstGeom>
          <a:noFill/>
        </p:spPr>
        <p:txBody>
          <a:bodyPr wrap="square" rtlCol="0">
            <a:spAutoFit/>
          </a:bodyPr>
          <a:lstStyle/>
          <a:p>
            <a:pPr algn="ctr"/>
            <a:r>
              <a:rPr lang="en-US" sz="2000" i="1" dirty="0">
                <a:effectLst>
                  <a:outerShdw blurRad="38100" dist="38100" dir="2700000" algn="tl">
                    <a:srgbClr val="000000">
                      <a:alpha val="43137"/>
                    </a:srgbClr>
                  </a:outerShdw>
                </a:effectLst>
              </a:rPr>
              <a:t>You probably want to know what the minimum and maximum contribution numbers</a:t>
            </a:r>
          </a:p>
          <a:p>
            <a:pPr algn="ctr"/>
            <a:r>
              <a:rPr lang="en-US" sz="2000" i="1" dirty="0">
                <a:effectLst>
                  <a:outerShdw blurRad="38100" dist="38100" dir="2700000" algn="tl">
                    <a:srgbClr val="000000">
                      <a:alpha val="43137"/>
                    </a:srgbClr>
                  </a:outerShdw>
                </a:effectLst>
              </a:rPr>
              <a:t>are for each of the Boxes, wouldn't you?</a:t>
            </a:r>
          </a:p>
        </p:txBody>
      </p:sp>
      <p:sp>
        <p:nvSpPr>
          <p:cNvPr id="20" name="Rectangle 32">
            <a:extLst>
              <a:ext uri="{FF2B5EF4-FFF2-40B4-BE49-F238E27FC236}">
                <a16:creationId xmlns:a16="http://schemas.microsoft.com/office/drawing/2014/main" id="{9719103E-13F9-4856-A232-B1C1B1E69000}"/>
              </a:ext>
            </a:extLst>
          </p:cNvPr>
          <p:cNvSpPr>
            <a:spLocks noChangeArrowheads="1"/>
          </p:cNvSpPr>
          <p:nvPr/>
        </p:nvSpPr>
        <p:spPr bwMode="auto">
          <a:xfrm>
            <a:off x="4430713" y="2918702"/>
            <a:ext cx="1524000" cy="1352703"/>
          </a:xfrm>
          <a:prstGeom prst="rect">
            <a:avLst/>
          </a:prstGeom>
          <a:solidFill>
            <a:schemeClr val="bg2">
              <a:alpha val="50195"/>
            </a:schemeClr>
          </a:solidFill>
          <a:ln w="38100">
            <a:noFill/>
            <a:miter lim="800000"/>
            <a:headEnd/>
            <a:tailEnd/>
          </a:ln>
        </p:spPr>
        <p:txBody>
          <a:bodyPr wrap="none" anchor="ct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20000"/>
              </a:spcBef>
              <a:buClr>
                <a:srgbClr val="7DAE02"/>
              </a:buClr>
              <a:buFont typeface="Times New Roman" panose="02020603050405020304" pitchFamily="18" charset="0"/>
              <a:buChar char="•"/>
            </a:pPr>
            <a:endParaRPr lang="en-US" altLang="en-US"/>
          </a:p>
        </p:txBody>
      </p:sp>
      <p:sp>
        <p:nvSpPr>
          <p:cNvPr id="21" name="Text Box 34">
            <a:extLst>
              <a:ext uri="{FF2B5EF4-FFF2-40B4-BE49-F238E27FC236}">
                <a16:creationId xmlns:a16="http://schemas.microsoft.com/office/drawing/2014/main" id="{0110D4FC-EEBF-4497-8960-86AF27D81221}"/>
              </a:ext>
            </a:extLst>
          </p:cNvPr>
          <p:cNvSpPr txBox="1">
            <a:spLocks noChangeArrowheads="1"/>
          </p:cNvSpPr>
          <p:nvPr/>
        </p:nvSpPr>
        <p:spPr bwMode="auto">
          <a:xfrm>
            <a:off x="4924425" y="2955926"/>
            <a:ext cx="533400"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7200" u="none" dirty="0">
                <a:solidFill>
                  <a:schemeClr val="tx1"/>
                </a:solidFill>
                <a:latin typeface="Trebuchet MS" panose="020B0603020202020204" pitchFamily="34" charset="0"/>
              </a:rPr>
              <a:t>$</a:t>
            </a:r>
          </a:p>
        </p:txBody>
      </p:sp>
      <p:sp>
        <p:nvSpPr>
          <p:cNvPr id="22" name="Text Box 33">
            <a:extLst>
              <a:ext uri="{FF2B5EF4-FFF2-40B4-BE49-F238E27FC236}">
                <a16:creationId xmlns:a16="http://schemas.microsoft.com/office/drawing/2014/main" id="{E26DA75D-18F2-4348-913E-00ECAE277677}"/>
              </a:ext>
            </a:extLst>
          </p:cNvPr>
          <p:cNvSpPr txBox="1">
            <a:spLocks noChangeArrowheads="1"/>
          </p:cNvSpPr>
          <p:nvPr/>
        </p:nvSpPr>
        <p:spPr bwMode="auto">
          <a:xfrm>
            <a:off x="3948113" y="2195513"/>
            <a:ext cx="2438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IUL Life Insurance Policy</a:t>
            </a:r>
          </a:p>
        </p:txBody>
      </p:sp>
      <p:grpSp>
        <p:nvGrpSpPr>
          <p:cNvPr id="13" name="Group 53">
            <a:extLst>
              <a:ext uri="{FF2B5EF4-FFF2-40B4-BE49-F238E27FC236}">
                <a16:creationId xmlns:a16="http://schemas.microsoft.com/office/drawing/2014/main" id="{AE037371-9118-4FA6-A174-24245B6E0038}"/>
              </a:ext>
            </a:extLst>
          </p:cNvPr>
          <p:cNvGrpSpPr>
            <a:grpSpLocks/>
          </p:cNvGrpSpPr>
          <p:nvPr/>
        </p:nvGrpSpPr>
        <p:grpSpPr bwMode="auto">
          <a:xfrm>
            <a:off x="7100888" y="3173413"/>
            <a:ext cx="1654175" cy="1054100"/>
            <a:chOff x="4473" y="1999"/>
            <a:chExt cx="1042" cy="664"/>
          </a:xfrm>
        </p:grpSpPr>
        <p:sp>
          <p:nvSpPr>
            <p:cNvPr id="14" name="Line 37">
              <a:extLst>
                <a:ext uri="{FF2B5EF4-FFF2-40B4-BE49-F238E27FC236}">
                  <a16:creationId xmlns:a16="http://schemas.microsoft.com/office/drawing/2014/main" id="{00726D3C-78EF-4347-ACDC-BFB25F0365C8}"/>
                </a:ext>
              </a:extLst>
            </p:cNvPr>
            <p:cNvSpPr>
              <a:spLocks noChangeShapeType="1"/>
            </p:cNvSpPr>
            <p:nvPr/>
          </p:nvSpPr>
          <p:spPr bwMode="auto">
            <a:xfrm>
              <a:off x="4473" y="2183"/>
              <a:ext cx="33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5" name="Text Box 38">
              <a:extLst>
                <a:ext uri="{FF2B5EF4-FFF2-40B4-BE49-F238E27FC236}">
                  <a16:creationId xmlns:a16="http://schemas.microsoft.com/office/drawing/2014/main" id="{E984FD6B-89F2-489A-B710-22B7217954E2}"/>
                </a:ext>
              </a:extLst>
            </p:cNvPr>
            <p:cNvSpPr txBox="1">
              <a:spLocks noChangeArrowheads="1"/>
            </p:cNvSpPr>
            <p:nvPr/>
          </p:nvSpPr>
          <p:spPr bwMode="auto">
            <a:xfrm>
              <a:off x="4747" y="1999"/>
              <a:ext cx="768" cy="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Death Benefit</a:t>
              </a:r>
            </a:p>
            <a:p>
              <a:pPr eaLnBrk="1" hangingPunct="1">
                <a:spcBef>
                  <a:spcPct val="50000"/>
                </a:spcBef>
              </a:pPr>
              <a:endParaRPr lang="en-US" altLang="en-US" sz="1800" u="none" dirty="0">
                <a:solidFill>
                  <a:schemeClr val="tx1"/>
                </a:solidFill>
                <a:latin typeface="Trebuchet MS" panose="020B0603020202020204" pitchFamily="34" charset="0"/>
              </a:endParaRPr>
            </a:p>
          </p:txBody>
        </p:sp>
      </p:grpSp>
      <p:sp>
        <p:nvSpPr>
          <p:cNvPr id="3" name="Rectangle 2">
            <a:extLst>
              <a:ext uri="{FF2B5EF4-FFF2-40B4-BE49-F238E27FC236}">
                <a16:creationId xmlns:a16="http://schemas.microsoft.com/office/drawing/2014/main" id="{47AEDE2F-E5A7-4730-8D22-9F964F67C2EA}"/>
              </a:ext>
            </a:extLst>
          </p:cNvPr>
          <p:cNvSpPr/>
          <p:nvPr/>
        </p:nvSpPr>
        <p:spPr>
          <a:xfrm>
            <a:off x="2963863" y="4271410"/>
            <a:ext cx="4572000" cy="923330"/>
          </a:xfrm>
          <a:prstGeom prst="rect">
            <a:avLst/>
          </a:prstGeom>
        </p:spPr>
        <p:txBody>
          <a:bodyPr>
            <a:spAutoFit/>
          </a:bodyPr>
          <a:lstStyle/>
          <a:p>
            <a:pPr algn="ctr">
              <a:spcBef>
                <a:spcPct val="50000"/>
              </a:spcBef>
            </a:pPr>
            <a:r>
              <a:rPr lang="en-US" altLang="en-US" dirty="0">
                <a:latin typeface="Trebuchet MS" panose="020B0603020202020204" pitchFamily="34" charset="0"/>
              </a:rPr>
              <a:t>Minimum</a:t>
            </a:r>
            <a:br>
              <a:rPr lang="en-US" altLang="en-US" dirty="0">
                <a:latin typeface="Trebuchet MS" panose="020B0603020202020204" pitchFamily="34" charset="0"/>
              </a:rPr>
            </a:br>
            <a:r>
              <a:rPr lang="en-US" altLang="en-US" dirty="0">
                <a:latin typeface="Trebuchet MS" panose="020B0603020202020204" pitchFamily="34" charset="0"/>
              </a:rPr>
              <a:t>Company</a:t>
            </a:r>
            <a:br>
              <a:rPr lang="en-US" altLang="en-US" dirty="0">
                <a:latin typeface="Trebuchet MS" panose="020B0603020202020204" pitchFamily="34" charset="0"/>
              </a:rPr>
            </a:br>
            <a:r>
              <a:rPr lang="en-US" altLang="en-US" dirty="0">
                <a:latin typeface="Trebuchet MS" panose="020B0603020202020204" pitchFamily="34" charset="0"/>
              </a:rPr>
              <a:t>Requires </a:t>
            </a:r>
          </a:p>
        </p:txBody>
      </p:sp>
      <p:sp>
        <p:nvSpPr>
          <p:cNvPr id="4" name="Rectangle 3">
            <a:extLst>
              <a:ext uri="{FF2B5EF4-FFF2-40B4-BE49-F238E27FC236}">
                <a16:creationId xmlns:a16="http://schemas.microsoft.com/office/drawing/2014/main" id="{305FF5E4-75A3-4C0F-A85C-896A464C3558}"/>
              </a:ext>
            </a:extLst>
          </p:cNvPr>
          <p:cNvSpPr/>
          <p:nvPr/>
        </p:nvSpPr>
        <p:spPr>
          <a:xfrm>
            <a:off x="4437063" y="2918703"/>
            <a:ext cx="1517650" cy="1308805"/>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9A4B3E4-06C3-455F-A664-40FC296CC53E}"/>
              </a:ext>
            </a:extLst>
          </p:cNvPr>
          <p:cNvSpPr/>
          <p:nvPr/>
        </p:nvSpPr>
        <p:spPr>
          <a:xfrm>
            <a:off x="3471864" y="1555750"/>
            <a:ext cx="3445304" cy="399253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2979F63-E1A4-493B-A778-14FF7E1DCFF5}"/>
              </a:ext>
            </a:extLst>
          </p:cNvPr>
          <p:cNvSpPr/>
          <p:nvPr/>
        </p:nvSpPr>
        <p:spPr>
          <a:xfrm>
            <a:off x="1772080" y="4979171"/>
            <a:ext cx="1146175" cy="747711"/>
          </a:xfrm>
          <a:prstGeom prst="rect">
            <a:avLst/>
          </a:prstGeom>
          <a:solidFill>
            <a:srgbClr val="FF000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400" b="1" dirty="0">
                <a:solidFill>
                  <a:schemeClr val="bg1"/>
                </a:solidFill>
              </a:rPr>
              <a:t>IRS</a:t>
            </a:r>
          </a:p>
          <a:p>
            <a:pPr algn="ctr"/>
            <a:r>
              <a:rPr lang="en-US" sz="2400" b="1" dirty="0">
                <a:solidFill>
                  <a:schemeClr val="bg1"/>
                </a:solidFill>
              </a:rPr>
              <a:t>Max</a:t>
            </a:r>
          </a:p>
        </p:txBody>
      </p:sp>
      <p:cxnSp>
        <p:nvCxnSpPr>
          <p:cNvPr id="10" name="Straight Arrow Connector 9">
            <a:extLst>
              <a:ext uri="{FF2B5EF4-FFF2-40B4-BE49-F238E27FC236}">
                <a16:creationId xmlns:a16="http://schemas.microsoft.com/office/drawing/2014/main" id="{0C320B22-EA80-4E0E-B6B7-1CEF49D08CC4}"/>
              </a:ext>
            </a:extLst>
          </p:cNvPr>
          <p:cNvCxnSpPr>
            <a:cxnSpLocks/>
            <a:stCxn id="8" idx="3"/>
          </p:cNvCxnSpPr>
          <p:nvPr/>
        </p:nvCxnSpPr>
        <p:spPr>
          <a:xfrm flipV="1">
            <a:off x="2918255" y="5353026"/>
            <a:ext cx="499633" cy="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2E29E1F-8504-4D67-8B74-B4F140973934}"/>
              </a:ext>
            </a:extLst>
          </p:cNvPr>
          <p:cNvCxnSpPr>
            <a:cxnSpLocks/>
          </p:cNvCxnSpPr>
          <p:nvPr/>
        </p:nvCxnSpPr>
        <p:spPr>
          <a:xfrm>
            <a:off x="5954713" y="4227508"/>
            <a:ext cx="0" cy="1276883"/>
          </a:xfrm>
          <a:prstGeom prst="straightConnector1">
            <a:avLst/>
          </a:prstGeom>
          <a:ln w="762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0867F79-93C6-482D-A567-382789FE96FE}"/>
              </a:ext>
            </a:extLst>
          </p:cNvPr>
          <p:cNvCxnSpPr>
            <a:cxnSpLocks/>
          </p:cNvCxnSpPr>
          <p:nvPr/>
        </p:nvCxnSpPr>
        <p:spPr>
          <a:xfrm>
            <a:off x="4437063" y="4227508"/>
            <a:ext cx="0" cy="1276883"/>
          </a:xfrm>
          <a:prstGeom prst="straightConnector1">
            <a:avLst/>
          </a:prstGeom>
          <a:ln w="762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0178114"/>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582613" y="455613"/>
            <a:ext cx="8153400" cy="11001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a:bodyPr>
          <a:lstStyle/>
          <a:p>
            <a:pPr eaLnBrk="1" hangingPunct="1"/>
            <a:r>
              <a:rPr lang="en-US" altLang="en-US" sz="3200" dirty="0">
                <a:solidFill>
                  <a:schemeClr val="bg2">
                    <a:lumMod val="50000"/>
                  </a:schemeClr>
                </a:solidFill>
                <a:ea typeface="ＭＳ Ｐゴシック" panose="020B0600070205080204" pitchFamily="34" charset="-128"/>
              </a:rPr>
              <a:t>The limit on how much you can save is set by how much life Insurance You Purchase.</a:t>
            </a:r>
          </a:p>
        </p:txBody>
      </p:sp>
      <p:grpSp>
        <p:nvGrpSpPr>
          <p:cNvPr id="2" name="Group 51">
            <a:extLst>
              <a:ext uri="{FF2B5EF4-FFF2-40B4-BE49-F238E27FC236}">
                <a16:creationId xmlns:a16="http://schemas.microsoft.com/office/drawing/2014/main" id="{D63BE499-EA54-4109-902B-71B7CFC90E44}"/>
              </a:ext>
            </a:extLst>
          </p:cNvPr>
          <p:cNvGrpSpPr>
            <a:grpSpLocks/>
          </p:cNvGrpSpPr>
          <p:nvPr/>
        </p:nvGrpSpPr>
        <p:grpSpPr bwMode="auto">
          <a:xfrm>
            <a:off x="1817688" y="2576513"/>
            <a:ext cx="1600200" cy="1401762"/>
            <a:chOff x="1145" y="1623"/>
            <a:chExt cx="1008" cy="883"/>
          </a:xfrm>
        </p:grpSpPr>
        <p:sp>
          <p:nvSpPr>
            <p:cNvPr id="36879" name="Line 27">
              <a:extLst>
                <a:ext uri="{FF2B5EF4-FFF2-40B4-BE49-F238E27FC236}">
                  <a16:creationId xmlns:a16="http://schemas.microsoft.com/office/drawing/2014/main" id="{569FAA17-B0AC-458D-97AA-473AC61EE5C0}"/>
                </a:ext>
              </a:extLst>
            </p:cNvPr>
            <p:cNvSpPr>
              <a:spLocks noChangeShapeType="1"/>
            </p:cNvSpPr>
            <p:nvPr/>
          </p:nvSpPr>
          <p:spPr bwMode="auto">
            <a:xfrm>
              <a:off x="1257" y="2199"/>
              <a:ext cx="81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6880" name="Text Box 28">
              <a:extLst>
                <a:ext uri="{FF2B5EF4-FFF2-40B4-BE49-F238E27FC236}">
                  <a16:creationId xmlns:a16="http://schemas.microsoft.com/office/drawing/2014/main" id="{930B784D-8BD4-487F-B1FB-A15880C65E50}"/>
                </a:ext>
              </a:extLst>
            </p:cNvPr>
            <p:cNvSpPr txBox="1">
              <a:spLocks noChangeArrowheads="1"/>
            </p:cNvSpPr>
            <p:nvPr/>
          </p:nvSpPr>
          <p:spPr bwMode="auto">
            <a:xfrm>
              <a:off x="1145" y="1623"/>
              <a:ext cx="1008"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Premium</a:t>
              </a:r>
              <a:br>
                <a:rPr lang="en-US" altLang="en-US" sz="2000" u="none" dirty="0">
                  <a:solidFill>
                    <a:schemeClr val="tx1"/>
                  </a:solidFill>
                  <a:latin typeface="Trebuchet MS" panose="020B0603020202020204" pitchFamily="34" charset="0"/>
                </a:rPr>
              </a:br>
              <a:r>
                <a:rPr lang="en-US" altLang="en-US" sz="2000" u="none" dirty="0">
                  <a:solidFill>
                    <a:schemeClr val="tx1"/>
                  </a:solidFill>
                  <a:latin typeface="Trebuchet MS" panose="020B0603020202020204" pitchFamily="34" charset="0"/>
                </a:rPr>
                <a:t>$</a:t>
              </a:r>
            </a:p>
          </p:txBody>
        </p:sp>
        <p:sp>
          <p:nvSpPr>
            <p:cNvPr id="36881" name="Text Box 29">
              <a:extLst>
                <a:ext uri="{FF2B5EF4-FFF2-40B4-BE49-F238E27FC236}">
                  <a16:creationId xmlns:a16="http://schemas.microsoft.com/office/drawing/2014/main" id="{2D9EFCD7-8D7A-4AB2-93C9-4E3834BD8040}"/>
                </a:ext>
              </a:extLst>
            </p:cNvPr>
            <p:cNvSpPr txBox="1">
              <a:spLocks noChangeArrowheads="1"/>
            </p:cNvSpPr>
            <p:nvPr/>
          </p:nvSpPr>
          <p:spPr bwMode="auto">
            <a:xfrm>
              <a:off x="1289" y="2256"/>
              <a:ext cx="624"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 fees</a:t>
              </a:r>
            </a:p>
          </p:txBody>
        </p:sp>
      </p:gr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pic>
        <p:nvPicPr>
          <p:cNvPr id="6" name="Graphic 5" descr="Confused person">
            <a:extLst>
              <a:ext uri="{FF2B5EF4-FFF2-40B4-BE49-F238E27FC236}">
                <a16:creationId xmlns:a16="http://schemas.microsoft.com/office/drawing/2014/main" id="{5B72DE15-1B57-430B-B16D-947F9C4574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 y="1890688"/>
            <a:ext cx="2274887" cy="3657600"/>
          </a:xfrm>
          <a:prstGeom prst="rect">
            <a:avLst/>
          </a:prstGeom>
        </p:spPr>
      </p:pic>
      <p:sp>
        <p:nvSpPr>
          <p:cNvPr id="20" name="Rectangle 32">
            <a:extLst>
              <a:ext uri="{FF2B5EF4-FFF2-40B4-BE49-F238E27FC236}">
                <a16:creationId xmlns:a16="http://schemas.microsoft.com/office/drawing/2014/main" id="{9719103E-13F9-4856-A232-B1C1B1E69000}"/>
              </a:ext>
            </a:extLst>
          </p:cNvPr>
          <p:cNvSpPr>
            <a:spLocks noChangeArrowheads="1"/>
          </p:cNvSpPr>
          <p:nvPr/>
        </p:nvSpPr>
        <p:spPr bwMode="auto">
          <a:xfrm>
            <a:off x="4430713" y="2918702"/>
            <a:ext cx="1524000" cy="1352703"/>
          </a:xfrm>
          <a:prstGeom prst="rect">
            <a:avLst/>
          </a:prstGeom>
          <a:solidFill>
            <a:schemeClr val="bg2">
              <a:alpha val="50195"/>
            </a:schemeClr>
          </a:solidFill>
          <a:ln w="38100">
            <a:noFill/>
            <a:miter lim="800000"/>
            <a:headEnd/>
            <a:tailEnd/>
          </a:ln>
        </p:spPr>
        <p:txBody>
          <a:bodyPr wrap="none" anchor="ct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20000"/>
              </a:spcBef>
              <a:buClr>
                <a:srgbClr val="7DAE02"/>
              </a:buClr>
            </a:pPr>
            <a:r>
              <a:rPr lang="en-US" altLang="en-US" u="none" dirty="0">
                <a:solidFill>
                  <a:schemeClr val="tx1"/>
                </a:solidFill>
              </a:rPr>
              <a:t>$000.00</a:t>
            </a:r>
          </a:p>
        </p:txBody>
      </p:sp>
      <p:sp>
        <p:nvSpPr>
          <p:cNvPr id="22" name="Text Box 33">
            <a:extLst>
              <a:ext uri="{FF2B5EF4-FFF2-40B4-BE49-F238E27FC236}">
                <a16:creationId xmlns:a16="http://schemas.microsoft.com/office/drawing/2014/main" id="{E26DA75D-18F2-4348-913E-00ECAE277677}"/>
              </a:ext>
            </a:extLst>
          </p:cNvPr>
          <p:cNvSpPr txBox="1">
            <a:spLocks noChangeArrowheads="1"/>
          </p:cNvSpPr>
          <p:nvPr/>
        </p:nvSpPr>
        <p:spPr bwMode="auto">
          <a:xfrm>
            <a:off x="3948113" y="2195513"/>
            <a:ext cx="2438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IUL Life Insurance Policy</a:t>
            </a:r>
          </a:p>
        </p:txBody>
      </p:sp>
      <p:grpSp>
        <p:nvGrpSpPr>
          <p:cNvPr id="13" name="Group 53">
            <a:extLst>
              <a:ext uri="{FF2B5EF4-FFF2-40B4-BE49-F238E27FC236}">
                <a16:creationId xmlns:a16="http://schemas.microsoft.com/office/drawing/2014/main" id="{AE037371-9118-4FA6-A174-24245B6E0038}"/>
              </a:ext>
            </a:extLst>
          </p:cNvPr>
          <p:cNvGrpSpPr>
            <a:grpSpLocks/>
          </p:cNvGrpSpPr>
          <p:nvPr/>
        </p:nvGrpSpPr>
        <p:grpSpPr bwMode="auto">
          <a:xfrm>
            <a:off x="7100888" y="3173413"/>
            <a:ext cx="1654175" cy="1054100"/>
            <a:chOff x="4473" y="1999"/>
            <a:chExt cx="1042" cy="664"/>
          </a:xfrm>
        </p:grpSpPr>
        <p:sp>
          <p:nvSpPr>
            <p:cNvPr id="14" name="Line 37">
              <a:extLst>
                <a:ext uri="{FF2B5EF4-FFF2-40B4-BE49-F238E27FC236}">
                  <a16:creationId xmlns:a16="http://schemas.microsoft.com/office/drawing/2014/main" id="{00726D3C-78EF-4347-ACDC-BFB25F0365C8}"/>
                </a:ext>
              </a:extLst>
            </p:cNvPr>
            <p:cNvSpPr>
              <a:spLocks noChangeShapeType="1"/>
            </p:cNvSpPr>
            <p:nvPr/>
          </p:nvSpPr>
          <p:spPr bwMode="auto">
            <a:xfrm>
              <a:off x="4473" y="2183"/>
              <a:ext cx="33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5" name="Text Box 38">
              <a:extLst>
                <a:ext uri="{FF2B5EF4-FFF2-40B4-BE49-F238E27FC236}">
                  <a16:creationId xmlns:a16="http://schemas.microsoft.com/office/drawing/2014/main" id="{E984FD6B-89F2-489A-B710-22B7217954E2}"/>
                </a:ext>
              </a:extLst>
            </p:cNvPr>
            <p:cNvSpPr txBox="1">
              <a:spLocks noChangeArrowheads="1"/>
            </p:cNvSpPr>
            <p:nvPr/>
          </p:nvSpPr>
          <p:spPr bwMode="auto">
            <a:xfrm>
              <a:off x="4747" y="1999"/>
              <a:ext cx="768" cy="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Death Benefit</a:t>
              </a:r>
            </a:p>
            <a:p>
              <a:pPr eaLnBrk="1" hangingPunct="1">
                <a:spcBef>
                  <a:spcPct val="50000"/>
                </a:spcBef>
              </a:pPr>
              <a:endParaRPr lang="en-US" altLang="en-US" sz="1800" u="none" dirty="0">
                <a:solidFill>
                  <a:schemeClr val="tx1"/>
                </a:solidFill>
                <a:latin typeface="Trebuchet MS" panose="020B0603020202020204" pitchFamily="34" charset="0"/>
              </a:endParaRPr>
            </a:p>
          </p:txBody>
        </p:sp>
      </p:grpSp>
      <p:sp>
        <p:nvSpPr>
          <p:cNvPr id="4" name="Rectangle 3">
            <a:extLst>
              <a:ext uri="{FF2B5EF4-FFF2-40B4-BE49-F238E27FC236}">
                <a16:creationId xmlns:a16="http://schemas.microsoft.com/office/drawing/2014/main" id="{305FF5E4-75A3-4C0F-A85C-896A464C3558}"/>
              </a:ext>
            </a:extLst>
          </p:cNvPr>
          <p:cNvSpPr/>
          <p:nvPr/>
        </p:nvSpPr>
        <p:spPr>
          <a:xfrm>
            <a:off x="4437063" y="2918703"/>
            <a:ext cx="1517650" cy="1308805"/>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9A4B3E4-06C3-455F-A664-40FC296CC53E}"/>
              </a:ext>
            </a:extLst>
          </p:cNvPr>
          <p:cNvSpPr/>
          <p:nvPr/>
        </p:nvSpPr>
        <p:spPr>
          <a:xfrm>
            <a:off x="3471864" y="1555750"/>
            <a:ext cx="3445304" cy="399253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85239BA-E5EA-45A6-AF8C-3BEE6D1A2FBC}"/>
              </a:ext>
            </a:extLst>
          </p:cNvPr>
          <p:cNvSpPr txBox="1"/>
          <p:nvPr/>
        </p:nvSpPr>
        <p:spPr>
          <a:xfrm>
            <a:off x="3560780" y="4958313"/>
            <a:ext cx="3356388" cy="461665"/>
          </a:xfrm>
          <a:prstGeom prst="rect">
            <a:avLst/>
          </a:prstGeom>
          <a:noFill/>
        </p:spPr>
        <p:txBody>
          <a:bodyPr wrap="square" rtlCol="0">
            <a:spAutoFit/>
          </a:bodyPr>
          <a:lstStyle/>
          <a:p>
            <a:pPr algn="ctr"/>
            <a:r>
              <a:rPr lang="en-US" sz="2400" dirty="0"/>
              <a:t>$000.00</a:t>
            </a:r>
            <a:r>
              <a:rPr lang="en-US" dirty="0"/>
              <a:t>	</a:t>
            </a:r>
          </a:p>
        </p:txBody>
      </p:sp>
      <p:sp>
        <p:nvSpPr>
          <p:cNvPr id="10" name="TextBox 9">
            <a:extLst>
              <a:ext uri="{FF2B5EF4-FFF2-40B4-BE49-F238E27FC236}">
                <a16:creationId xmlns:a16="http://schemas.microsoft.com/office/drawing/2014/main" id="{4A709520-9CCE-43DC-A6C6-C9BE75BFA12F}"/>
              </a:ext>
            </a:extLst>
          </p:cNvPr>
          <p:cNvSpPr txBox="1"/>
          <p:nvPr/>
        </p:nvSpPr>
        <p:spPr>
          <a:xfrm>
            <a:off x="7262361" y="3978275"/>
            <a:ext cx="1766203" cy="461665"/>
          </a:xfrm>
          <a:prstGeom prst="rect">
            <a:avLst/>
          </a:prstGeom>
          <a:noFill/>
        </p:spPr>
        <p:txBody>
          <a:bodyPr wrap="square" rtlCol="0">
            <a:spAutoFit/>
          </a:bodyPr>
          <a:lstStyle/>
          <a:p>
            <a:r>
              <a:rPr lang="en-US" sz="2400" dirty="0"/>
              <a:t>$000,000</a:t>
            </a:r>
          </a:p>
        </p:txBody>
      </p:sp>
      <p:sp>
        <p:nvSpPr>
          <p:cNvPr id="3" name="Rectangle 2">
            <a:extLst>
              <a:ext uri="{FF2B5EF4-FFF2-40B4-BE49-F238E27FC236}">
                <a16:creationId xmlns:a16="http://schemas.microsoft.com/office/drawing/2014/main" id="{82F63CC9-A5FF-41DF-BED4-90B15C4AEF7D}"/>
              </a:ext>
            </a:extLst>
          </p:cNvPr>
          <p:cNvSpPr/>
          <p:nvPr/>
        </p:nvSpPr>
        <p:spPr>
          <a:xfrm>
            <a:off x="75304" y="5745782"/>
            <a:ext cx="9028564" cy="1015663"/>
          </a:xfrm>
          <a:prstGeom prst="rect">
            <a:avLst/>
          </a:prstGeom>
        </p:spPr>
        <p:txBody>
          <a:bodyPr wrap="square">
            <a:spAutoFit/>
          </a:bodyPr>
          <a:lstStyle/>
          <a:p>
            <a:pPr algn="ctr"/>
            <a:r>
              <a:rPr lang="en-US" sz="2000" i="1" dirty="0">
                <a:effectLst>
                  <a:outerShdw blurRad="38100" dist="38100" dir="2700000" algn="tl">
                    <a:srgbClr val="000000">
                      <a:alpha val="43137"/>
                    </a:srgbClr>
                  </a:outerShdw>
                </a:effectLst>
              </a:rPr>
              <a:t>The boxes show zeros, because the numbers are directly related </a:t>
            </a:r>
          </a:p>
          <a:p>
            <a:pPr algn="ctr"/>
            <a:r>
              <a:rPr lang="en-US" sz="2000" i="1" dirty="0">
                <a:effectLst>
                  <a:outerShdw blurRad="38100" dist="38100" dir="2700000" algn="tl">
                    <a:srgbClr val="000000">
                      <a:alpha val="43137"/>
                    </a:srgbClr>
                  </a:outerShdw>
                </a:effectLst>
              </a:rPr>
              <a:t>to the amount of life insurance, you purchase.</a:t>
            </a:r>
          </a:p>
          <a:p>
            <a:pPr algn="ctr"/>
            <a:r>
              <a:rPr lang="en-US" sz="2000" i="1" dirty="0">
                <a:effectLst>
                  <a:outerShdw blurRad="38100" dist="38100" dir="2700000" algn="tl">
                    <a:srgbClr val="000000">
                      <a:alpha val="43137"/>
                    </a:srgbClr>
                  </a:outerShdw>
                </a:effectLst>
              </a:rPr>
              <a:t>Life Ins. is designed to replace income I found that 7 to 10 X Salary works for most</a:t>
            </a:r>
            <a:endParaRPr lang="en-US" sz="2000" dirty="0"/>
          </a:p>
        </p:txBody>
      </p:sp>
    </p:spTree>
    <p:extLst>
      <p:ext uri="{BB962C8B-B14F-4D97-AF65-F5344CB8AC3E}">
        <p14:creationId xmlns:p14="http://schemas.microsoft.com/office/powerpoint/2010/main" val="3368647152"/>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5652" name="Rectangle 4">
            <a:extLst>
              <a:ext uri="{FF2B5EF4-FFF2-40B4-BE49-F238E27FC236}">
                <a16:creationId xmlns:a16="http://schemas.microsoft.com/office/drawing/2014/main" id="{DE233AF1-D980-4505-BAF0-18C488D3C32A}"/>
              </a:ext>
            </a:extLst>
          </p:cNvPr>
          <p:cNvSpPr>
            <a:spLocks noGrp="1" noChangeArrowheads="1"/>
          </p:cNvSpPr>
          <p:nvPr>
            <p:ph type="title"/>
          </p:nvPr>
        </p:nvSpPr>
        <p:spPr bwMode="auto">
          <a:xfrm>
            <a:off x="582613" y="455613"/>
            <a:ext cx="8153400" cy="11001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 anchorCtr="0" compatLnSpc="1">
            <a:prstTxWarp prst="textNoShape">
              <a:avLst/>
            </a:prstTxWarp>
            <a:normAutofit/>
          </a:bodyPr>
          <a:lstStyle/>
          <a:p>
            <a:pPr eaLnBrk="1" hangingPunct="1"/>
            <a:r>
              <a:rPr lang="en-US" altLang="en-US" sz="3200" dirty="0">
                <a:solidFill>
                  <a:schemeClr val="bg2">
                    <a:lumMod val="50000"/>
                  </a:schemeClr>
                </a:solidFill>
                <a:ea typeface="ＭＳ Ｐゴシック" panose="020B0600070205080204" pitchFamily="34" charset="-128"/>
              </a:rPr>
              <a:t>I am going to need to know three things</a:t>
            </a:r>
          </a:p>
        </p:txBody>
      </p:sp>
      <p:grpSp>
        <p:nvGrpSpPr>
          <p:cNvPr id="2" name="Group 51">
            <a:extLst>
              <a:ext uri="{FF2B5EF4-FFF2-40B4-BE49-F238E27FC236}">
                <a16:creationId xmlns:a16="http://schemas.microsoft.com/office/drawing/2014/main" id="{D63BE499-EA54-4109-902B-71B7CFC90E44}"/>
              </a:ext>
            </a:extLst>
          </p:cNvPr>
          <p:cNvGrpSpPr>
            <a:grpSpLocks/>
          </p:cNvGrpSpPr>
          <p:nvPr/>
        </p:nvGrpSpPr>
        <p:grpSpPr bwMode="auto">
          <a:xfrm>
            <a:off x="1817688" y="2576513"/>
            <a:ext cx="1600200" cy="1401762"/>
            <a:chOff x="1145" y="1623"/>
            <a:chExt cx="1008" cy="883"/>
          </a:xfrm>
        </p:grpSpPr>
        <p:sp>
          <p:nvSpPr>
            <p:cNvPr id="36879" name="Line 27">
              <a:extLst>
                <a:ext uri="{FF2B5EF4-FFF2-40B4-BE49-F238E27FC236}">
                  <a16:creationId xmlns:a16="http://schemas.microsoft.com/office/drawing/2014/main" id="{569FAA17-B0AC-458D-97AA-473AC61EE5C0}"/>
                </a:ext>
              </a:extLst>
            </p:cNvPr>
            <p:cNvSpPr>
              <a:spLocks noChangeShapeType="1"/>
            </p:cNvSpPr>
            <p:nvPr/>
          </p:nvSpPr>
          <p:spPr bwMode="auto">
            <a:xfrm>
              <a:off x="1257" y="2199"/>
              <a:ext cx="81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6880" name="Text Box 28">
              <a:extLst>
                <a:ext uri="{FF2B5EF4-FFF2-40B4-BE49-F238E27FC236}">
                  <a16:creationId xmlns:a16="http://schemas.microsoft.com/office/drawing/2014/main" id="{930B784D-8BD4-487F-B1FB-A15880C65E50}"/>
                </a:ext>
              </a:extLst>
            </p:cNvPr>
            <p:cNvSpPr txBox="1">
              <a:spLocks noChangeArrowheads="1"/>
            </p:cNvSpPr>
            <p:nvPr/>
          </p:nvSpPr>
          <p:spPr bwMode="auto">
            <a:xfrm>
              <a:off x="1145" y="1623"/>
              <a:ext cx="1008"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Premium</a:t>
              </a:r>
              <a:br>
                <a:rPr lang="en-US" altLang="en-US" sz="2000" u="none" dirty="0">
                  <a:solidFill>
                    <a:schemeClr val="tx1"/>
                  </a:solidFill>
                  <a:latin typeface="Trebuchet MS" panose="020B0603020202020204" pitchFamily="34" charset="0"/>
                </a:rPr>
              </a:br>
              <a:r>
                <a:rPr lang="en-US" altLang="en-US" sz="2000" u="none" dirty="0">
                  <a:solidFill>
                    <a:schemeClr val="tx1"/>
                  </a:solidFill>
                  <a:latin typeface="Trebuchet MS" panose="020B0603020202020204" pitchFamily="34" charset="0"/>
                </a:rPr>
                <a:t>$</a:t>
              </a:r>
            </a:p>
          </p:txBody>
        </p:sp>
        <p:sp>
          <p:nvSpPr>
            <p:cNvPr id="36881" name="Text Box 29">
              <a:extLst>
                <a:ext uri="{FF2B5EF4-FFF2-40B4-BE49-F238E27FC236}">
                  <a16:creationId xmlns:a16="http://schemas.microsoft.com/office/drawing/2014/main" id="{2D9EFCD7-8D7A-4AB2-93C9-4E3834BD8040}"/>
                </a:ext>
              </a:extLst>
            </p:cNvPr>
            <p:cNvSpPr txBox="1">
              <a:spLocks noChangeArrowheads="1"/>
            </p:cNvSpPr>
            <p:nvPr/>
          </p:nvSpPr>
          <p:spPr bwMode="auto">
            <a:xfrm>
              <a:off x="1289" y="2256"/>
              <a:ext cx="624"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000" u="none" dirty="0">
                  <a:solidFill>
                    <a:schemeClr val="tx1"/>
                  </a:solidFill>
                  <a:latin typeface="Trebuchet MS" panose="020B0603020202020204" pitchFamily="34" charset="0"/>
                </a:rPr>
                <a:t>- fees</a:t>
              </a:r>
            </a:p>
          </p:txBody>
        </p:sp>
      </p:grpSp>
      <p:sp>
        <p:nvSpPr>
          <p:cNvPr id="36867" name="Text Box 31">
            <a:extLst>
              <a:ext uri="{FF2B5EF4-FFF2-40B4-BE49-F238E27FC236}">
                <a16:creationId xmlns:a16="http://schemas.microsoft.com/office/drawing/2014/main" id="{88599108-823D-4881-A625-F0A90838547F}"/>
              </a:ext>
            </a:extLst>
          </p:cNvPr>
          <p:cNvSpPr txBox="1">
            <a:spLocks noChangeArrowheads="1"/>
          </p:cNvSpPr>
          <p:nvPr/>
        </p:nvSpPr>
        <p:spPr bwMode="auto">
          <a:xfrm>
            <a:off x="4586288" y="2703513"/>
            <a:ext cx="1600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eaLnBrk="1" hangingPunct="1">
              <a:spcBef>
                <a:spcPct val="50000"/>
              </a:spcBef>
            </a:pPr>
            <a:endParaRPr lang="en-US" altLang="en-US" sz="1800" u="none">
              <a:solidFill>
                <a:srgbClr val="333333"/>
              </a:solidFill>
            </a:endParaRPr>
          </a:p>
        </p:txBody>
      </p:sp>
      <p:pic>
        <p:nvPicPr>
          <p:cNvPr id="6" name="Graphic 5" descr="Confused person">
            <a:extLst>
              <a:ext uri="{FF2B5EF4-FFF2-40B4-BE49-F238E27FC236}">
                <a16:creationId xmlns:a16="http://schemas.microsoft.com/office/drawing/2014/main" id="{5B72DE15-1B57-430B-B16D-947F9C4574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 y="1890688"/>
            <a:ext cx="2274887" cy="3657600"/>
          </a:xfrm>
          <a:prstGeom prst="rect">
            <a:avLst/>
          </a:prstGeom>
        </p:spPr>
      </p:pic>
      <p:sp>
        <p:nvSpPr>
          <p:cNvPr id="20" name="Rectangle 32">
            <a:extLst>
              <a:ext uri="{FF2B5EF4-FFF2-40B4-BE49-F238E27FC236}">
                <a16:creationId xmlns:a16="http://schemas.microsoft.com/office/drawing/2014/main" id="{9719103E-13F9-4856-A232-B1C1B1E69000}"/>
              </a:ext>
            </a:extLst>
          </p:cNvPr>
          <p:cNvSpPr>
            <a:spLocks noChangeArrowheads="1"/>
          </p:cNvSpPr>
          <p:nvPr/>
        </p:nvSpPr>
        <p:spPr bwMode="auto">
          <a:xfrm>
            <a:off x="4430713" y="2918702"/>
            <a:ext cx="1524000" cy="1352703"/>
          </a:xfrm>
          <a:prstGeom prst="rect">
            <a:avLst/>
          </a:prstGeom>
          <a:solidFill>
            <a:schemeClr val="bg2">
              <a:alpha val="50195"/>
            </a:schemeClr>
          </a:solidFill>
          <a:ln w="38100">
            <a:noFill/>
            <a:miter lim="800000"/>
            <a:headEnd/>
            <a:tailEnd/>
          </a:ln>
        </p:spPr>
        <p:txBody>
          <a:bodyPr wrap="none" anchor="ct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20000"/>
              </a:spcBef>
              <a:buClr>
                <a:srgbClr val="7DAE02"/>
              </a:buClr>
            </a:pPr>
            <a:r>
              <a:rPr lang="en-US" altLang="en-US" u="none" dirty="0">
                <a:solidFill>
                  <a:schemeClr val="tx1"/>
                </a:solidFill>
              </a:rPr>
              <a:t>$000.00</a:t>
            </a:r>
          </a:p>
        </p:txBody>
      </p:sp>
      <p:sp>
        <p:nvSpPr>
          <p:cNvPr id="22" name="Text Box 33">
            <a:extLst>
              <a:ext uri="{FF2B5EF4-FFF2-40B4-BE49-F238E27FC236}">
                <a16:creationId xmlns:a16="http://schemas.microsoft.com/office/drawing/2014/main" id="{E26DA75D-18F2-4348-913E-00ECAE277677}"/>
              </a:ext>
            </a:extLst>
          </p:cNvPr>
          <p:cNvSpPr txBox="1">
            <a:spLocks noChangeArrowheads="1"/>
          </p:cNvSpPr>
          <p:nvPr/>
        </p:nvSpPr>
        <p:spPr bwMode="auto">
          <a:xfrm>
            <a:off x="3948113" y="2195513"/>
            <a:ext cx="2438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IUL Life Insurance Policy</a:t>
            </a:r>
          </a:p>
        </p:txBody>
      </p:sp>
      <p:grpSp>
        <p:nvGrpSpPr>
          <p:cNvPr id="13" name="Group 53">
            <a:extLst>
              <a:ext uri="{FF2B5EF4-FFF2-40B4-BE49-F238E27FC236}">
                <a16:creationId xmlns:a16="http://schemas.microsoft.com/office/drawing/2014/main" id="{AE037371-9118-4FA6-A174-24245B6E0038}"/>
              </a:ext>
            </a:extLst>
          </p:cNvPr>
          <p:cNvGrpSpPr>
            <a:grpSpLocks/>
          </p:cNvGrpSpPr>
          <p:nvPr/>
        </p:nvGrpSpPr>
        <p:grpSpPr bwMode="auto">
          <a:xfrm>
            <a:off x="7100888" y="3173413"/>
            <a:ext cx="1654175" cy="1054100"/>
            <a:chOff x="4473" y="1999"/>
            <a:chExt cx="1042" cy="664"/>
          </a:xfrm>
        </p:grpSpPr>
        <p:sp>
          <p:nvSpPr>
            <p:cNvPr id="14" name="Line 37">
              <a:extLst>
                <a:ext uri="{FF2B5EF4-FFF2-40B4-BE49-F238E27FC236}">
                  <a16:creationId xmlns:a16="http://schemas.microsoft.com/office/drawing/2014/main" id="{00726D3C-78EF-4347-ACDC-BFB25F0365C8}"/>
                </a:ext>
              </a:extLst>
            </p:cNvPr>
            <p:cNvSpPr>
              <a:spLocks noChangeShapeType="1"/>
            </p:cNvSpPr>
            <p:nvPr/>
          </p:nvSpPr>
          <p:spPr bwMode="auto">
            <a:xfrm>
              <a:off x="4473" y="2183"/>
              <a:ext cx="336" cy="0"/>
            </a:xfrm>
            <a:prstGeom prst="line">
              <a:avLst/>
            </a:prstGeom>
            <a:noFill/>
            <a:ln w="6667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5" name="Text Box 38">
              <a:extLst>
                <a:ext uri="{FF2B5EF4-FFF2-40B4-BE49-F238E27FC236}">
                  <a16:creationId xmlns:a16="http://schemas.microsoft.com/office/drawing/2014/main" id="{E984FD6B-89F2-489A-B710-22B7217954E2}"/>
                </a:ext>
              </a:extLst>
            </p:cNvPr>
            <p:cNvSpPr txBox="1">
              <a:spLocks noChangeArrowheads="1"/>
            </p:cNvSpPr>
            <p:nvPr/>
          </p:nvSpPr>
          <p:spPr bwMode="auto">
            <a:xfrm>
              <a:off x="4747" y="1999"/>
              <a:ext cx="768" cy="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u="sng">
                  <a:solidFill>
                    <a:schemeClr val="bg1"/>
                  </a:solidFill>
                  <a:latin typeface="Arial" panose="020B0604020202020204" pitchFamily="34" charset="0"/>
                  <a:ea typeface="ＭＳ Ｐゴシック" panose="020B0600070205080204" pitchFamily="34" charset="-128"/>
                </a:defRPr>
              </a:lvl1pPr>
              <a:lvl2pPr marL="37931725" indent="-37474525">
                <a:defRPr sz="2400" u="sng">
                  <a:solidFill>
                    <a:schemeClr val="bg1"/>
                  </a:solidFill>
                  <a:latin typeface="Arial" panose="020B0604020202020204" pitchFamily="34" charset="0"/>
                  <a:ea typeface="ＭＳ Ｐゴシック" panose="020B0600070205080204" pitchFamily="34" charset="-128"/>
                </a:defRPr>
              </a:lvl2pPr>
              <a:lvl3pPr marL="1143000" indent="-228600">
                <a:defRPr sz="2400" u="sng">
                  <a:solidFill>
                    <a:schemeClr val="bg1"/>
                  </a:solidFill>
                  <a:latin typeface="Arial" panose="020B0604020202020204" pitchFamily="34" charset="0"/>
                  <a:ea typeface="ＭＳ Ｐゴシック" panose="020B0600070205080204" pitchFamily="34" charset="-128"/>
                </a:defRPr>
              </a:lvl3pPr>
              <a:lvl4pPr marL="1600200" indent="-228600">
                <a:defRPr sz="2400" u="sng">
                  <a:solidFill>
                    <a:schemeClr val="bg1"/>
                  </a:solidFill>
                  <a:latin typeface="Arial" panose="020B0604020202020204" pitchFamily="34" charset="0"/>
                  <a:ea typeface="ＭＳ Ｐゴシック" panose="020B0600070205080204" pitchFamily="34" charset="-128"/>
                </a:defRPr>
              </a:lvl4pPr>
              <a:lvl5pPr marL="2057400" indent="-228600">
                <a:defRPr sz="2400" u="sng">
                  <a:solidFill>
                    <a:schemeClr val="bg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u="sng">
                  <a:solidFill>
                    <a:schemeClr val="bg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1800" u="none" dirty="0">
                  <a:solidFill>
                    <a:schemeClr val="tx1"/>
                  </a:solidFill>
                  <a:latin typeface="Trebuchet MS" panose="020B0603020202020204" pitchFamily="34" charset="0"/>
                </a:rPr>
                <a:t>Death Benefit</a:t>
              </a:r>
            </a:p>
            <a:p>
              <a:pPr eaLnBrk="1" hangingPunct="1">
                <a:spcBef>
                  <a:spcPct val="50000"/>
                </a:spcBef>
              </a:pPr>
              <a:endParaRPr lang="en-US" altLang="en-US" sz="1800" u="none" dirty="0">
                <a:solidFill>
                  <a:schemeClr val="tx1"/>
                </a:solidFill>
                <a:latin typeface="Trebuchet MS" panose="020B0603020202020204" pitchFamily="34" charset="0"/>
              </a:endParaRPr>
            </a:p>
          </p:txBody>
        </p:sp>
      </p:grpSp>
      <p:sp>
        <p:nvSpPr>
          <p:cNvPr id="4" name="Rectangle 3">
            <a:extLst>
              <a:ext uri="{FF2B5EF4-FFF2-40B4-BE49-F238E27FC236}">
                <a16:creationId xmlns:a16="http://schemas.microsoft.com/office/drawing/2014/main" id="{305FF5E4-75A3-4C0F-A85C-896A464C3558}"/>
              </a:ext>
            </a:extLst>
          </p:cNvPr>
          <p:cNvSpPr/>
          <p:nvPr/>
        </p:nvSpPr>
        <p:spPr>
          <a:xfrm>
            <a:off x="4437063" y="2918703"/>
            <a:ext cx="1517650" cy="1308805"/>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9A4B3E4-06C3-455F-A664-40FC296CC53E}"/>
              </a:ext>
            </a:extLst>
          </p:cNvPr>
          <p:cNvSpPr/>
          <p:nvPr/>
        </p:nvSpPr>
        <p:spPr>
          <a:xfrm>
            <a:off x="3471864" y="1555750"/>
            <a:ext cx="3445304" cy="399253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85239BA-E5EA-45A6-AF8C-3BEE6D1A2FBC}"/>
              </a:ext>
            </a:extLst>
          </p:cNvPr>
          <p:cNvSpPr txBox="1"/>
          <p:nvPr/>
        </p:nvSpPr>
        <p:spPr>
          <a:xfrm>
            <a:off x="3560780" y="4958313"/>
            <a:ext cx="3356388" cy="461665"/>
          </a:xfrm>
          <a:prstGeom prst="rect">
            <a:avLst/>
          </a:prstGeom>
          <a:noFill/>
        </p:spPr>
        <p:txBody>
          <a:bodyPr wrap="square" rtlCol="0">
            <a:spAutoFit/>
          </a:bodyPr>
          <a:lstStyle/>
          <a:p>
            <a:pPr algn="ctr"/>
            <a:r>
              <a:rPr lang="en-US" sz="2400" dirty="0"/>
              <a:t>$000.00</a:t>
            </a:r>
            <a:r>
              <a:rPr lang="en-US" dirty="0"/>
              <a:t>	</a:t>
            </a:r>
          </a:p>
        </p:txBody>
      </p:sp>
      <p:sp>
        <p:nvSpPr>
          <p:cNvPr id="10" name="TextBox 9">
            <a:extLst>
              <a:ext uri="{FF2B5EF4-FFF2-40B4-BE49-F238E27FC236}">
                <a16:creationId xmlns:a16="http://schemas.microsoft.com/office/drawing/2014/main" id="{4A709520-9CCE-43DC-A6C6-C9BE75BFA12F}"/>
              </a:ext>
            </a:extLst>
          </p:cNvPr>
          <p:cNvSpPr txBox="1"/>
          <p:nvPr/>
        </p:nvSpPr>
        <p:spPr>
          <a:xfrm>
            <a:off x="7262361" y="3978275"/>
            <a:ext cx="1766203" cy="461665"/>
          </a:xfrm>
          <a:prstGeom prst="rect">
            <a:avLst/>
          </a:prstGeom>
          <a:noFill/>
        </p:spPr>
        <p:txBody>
          <a:bodyPr wrap="square" rtlCol="0">
            <a:spAutoFit/>
          </a:bodyPr>
          <a:lstStyle/>
          <a:p>
            <a:r>
              <a:rPr lang="en-US" sz="2400" dirty="0"/>
              <a:t>$000,000</a:t>
            </a:r>
          </a:p>
        </p:txBody>
      </p:sp>
      <p:sp>
        <p:nvSpPr>
          <p:cNvPr id="3" name="Rectangle 2">
            <a:extLst>
              <a:ext uri="{FF2B5EF4-FFF2-40B4-BE49-F238E27FC236}">
                <a16:creationId xmlns:a16="http://schemas.microsoft.com/office/drawing/2014/main" id="{82F63CC9-A5FF-41DF-BED4-90B15C4AEF7D}"/>
              </a:ext>
            </a:extLst>
          </p:cNvPr>
          <p:cNvSpPr/>
          <p:nvPr/>
        </p:nvSpPr>
        <p:spPr>
          <a:xfrm>
            <a:off x="75304" y="5745782"/>
            <a:ext cx="9028564" cy="1015663"/>
          </a:xfrm>
          <a:prstGeom prst="rect">
            <a:avLst/>
          </a:prstGeom>
        </p:spPr>
        <p:txBody>
          <a:bodyPr wrap="square">
            <a:spAutoFit/>
          </a:bodyPr>
          <a:lstStyle/>
          <a:p>
            <a:pPr algn="ctr"/>
            <a:r>
              <a:rPr lang="en-US" sz="2000" i="1" dirty="0">
                <a:effectLst>
                  <a:outerShdw blurRad="38100" dist="38100" dir="2700000" algn="tl">
                    <a:srgbClr val="000000">
                      <a:alpha val="43137"/>
                    </a:srgbClr>
                  </a:outerShdw>
                </a:effectLst>
              </a:rPr>
              <a:t>1. Your age? </a:t>
            </a:r>
          </a:p>
          <a:p>
            <a:pPr algn="ctr"/>
            <a:r>
              <a:rPr lang="en-US" sz="2000" i="1" dirty="0">
                <a:effectLst>
                  <a:outerShdw blurRad="38100" dist="38100" dir="2700000" algn="tl">
                    <a:srgbClr val="000000">
                      <a:alpha val="43137"/>
                    </a:srgbClr>
                  </a:outerShdw>
                </a:effectLst>
              </a:rPr>
              <a:t>2. About how much your annual salary is?</a:t>
            </a:r>
          </a:p>
          <a:p>
            <a:pPr algn="ctr"/>
            <a:r>
              <a:rPr lang="en-US" sz="2000" b="1" i="1" dirty="0"/>
              <a:t>3. About how much you know that you can save each month?</a:t>
            </a:r>
          </a:p>
        </p:txBody>
      </p:sp>
    </p:spTree>
    <p:extLst>
      <p:ext uri="{BB962C8B-B14F-4D97-AF65-F5344CB8AC3E}">
        <p14:creationId xmlns:p14="http://schemas.microsoft.com/office/powerpoint/2010/main" val="3742773548"/>
      </p:ext>
    </p:extLst>
  </p:cSld>
  <p:clrMapOvr>
    <a:masterClrMapping/>
  </p:clrMapOvr>
  <mc:AlternateContent xmlns:mc="http://schemas.openxmlformats.org/markup-compatibility/2006" xmlns:p14="http://schemas.microsoft.com/office/powerpoint/2010/main">
    <mc:Choice Requires="p14">
      <p:transition p14:dur="400">
        <p:fade/>
      </p:transition>
    </mc:Choice>
    <mc:Fallback xmlns="">
      <p:transition>
        <p:fade/>
      </p:transition>
    </mc:Fallback>
  </mc:AlternateContent>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8526</TotalTime>
  <Words>4844</Words>
  <Application>Microsoft Office PowerPoint</Application>
  <PresentationFormat>On-screen Show (4:3)</PresentationFormat>
  <Paragraphs>822</Paragraphs>
  <Slides>23</Slides>
  <Notes>20</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ＭＳ Ｐゴシック</vt:lpstr>
      <vt:lpstr>ADLaM Display</vt:lpstr>
      <vt:lpstr>Arial</vt:lpstr>
      <vt:lpstr>Calibri</vt:lpstr>
      <vt:lpstr>Calibri Light</vt:lpstr>
      <vt:lpstr>Times New Roman</vt:lpstr>
      <vt:lpstr>Trebuchet MS</vt:lpstr>
      <vt:lpstr>Retrospect</vt:lpstr>
      <vt:lpstr>Today, we are going to talk about a LIRP Life Insurance Retirement Plan….</vt:lpstr>
      <vt:lpstr>Term (Is like Renting a home)</vt:lpstr>
      <vt:lpstr>What I just showed you is where most people stop…   their discussion  with life insurance.  </vt:lpstr>
      <vt:lpstr>They think of life insurance as  another bill they have to pay each month     </vt:lpstr>
      <vt:lpstr> Something where they…  won’t live to enjoy the benefits  “I’ll be dead”…   “The only people who will see benefits are my heirs!”     </vt:lpstr>
      <vt:lpstr>PowerPoint Presentation</vt:lpstr>
      <vt:lpstr>PowerPoint Presentation</vt:lpstr>
      <vt:lpstr>PowerPoint Presentation</vt:lpstr>
      <vt:lpstr>PowerPoint Presentation</vt:lpstr>
      <vt:lpstr>After understanding this, people ask…. ”How do I avoid taxation?” There are only 3 Places that I am aware of ….where you can put your money in and get it out Tax-Free…if done properly! </vt:lpstr>
      <vt:lpstr>PowerPoint Presentation</vt:lpstr>
      <vt:lpstr>  Creating wealth using a permanent life insurance policy is not a new idea or concept   </vt:lpstr>
      <vt:lpstr>John McCain</vt:lpstr>
      <vt:lpstr>Doris Christopher</vt:lpstr>
      <vt:lpstr>  The next few slides re-explains the mechanics  of saving money on a Tax-Free basis in an   Indexed Universal Life  Insurance Policy   </vt:lpstr>
      <vt:lpstr>Let’s take a look at How this type of  Life Insurance works</vt:lpstr>
      <vt:lpstr>Let’s take a look at How this type of  Life Insurance works</vt:lpstr>
      <vt:lpstr>The Minimum Amt. Allowed</vt:lpstr>
      <vt:lpstr>The Maximum Amt. Allowed</vt:lpstr>
      <vt:lpstr>How much do you want to save and make Tax-Free? </vt:lpstr>
      <vt:lpstr>Before You can make that decision, you would need more information – Wouldn’t You?</vt:lpstr>
      <vt:lpstr>The limit on how much you can save is set by how much life Insurance You Purchase.</vt:lpstr>
      <vt:lpstr>I am going to need to know three things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Celebrate and Embrace Retirement by Learning How to!</dc:title>
  <dc:creator>John Davis</dc:creator>
  <cp:lastModifiedBy>John T Davis, CFF</cp:lastModifiedBy>
  <cp:revision>2355</cp:revision>
  <cp:lastPrinted>2020-06-03T19:10:34Z</cp:lastPrinted>
  <dcterms:created xsi:type="dcterms:W3CDTF">2020-01-15T15:58:00Z</dcterms:created>
  <dcterms:modified xsi:type="dcterms:W3CDTF">2026-04-29T14:29:22Z</dcterms:modified>
</cp:coreProperties>
</file>