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8"/>
  </p:notesMasterIdLst>
  <p:sldIdLst>
    <p:sldId id="4739" r:id="rId2"/>
    <p:sldId id="257" r:id="rId3"/>
    <p:sldId id="267" r:id="rId4"/>
    <p:sldId id="4760" r:id="rId5"/>
    <p:sldId id="4759" r:id="rId6"/>
    <p:sldId id="259" r:id="rId7"/>
    <p:sldId id="261" r:id="rId8"/>
    <p:sldId id="262" r:id="rId9"/>
    <p:sldId id="266" r:id="rId10"/>
    <p:sldId id="270" r:id="rId11"/>
    <p:sldId id="271" r:id="rId12"/>
    <p:sldId id="272" r:id="rId13"/>
    <p:sldId id="4701" r:id="rId14"/>
    <p:sldId id="295" r:id="rId15"/>
    <p:sldId id="4704" r:id="rId16"/>
    <p:sldId id="276" r:id="rId17"/>
    <p:sldId id="274" r:id="rId18"/>
    <p:sldId id="275" r:id="rId19"/>
    <p:sldId id="273" r:id="rId20"/>
    <p:sldId id="277" r:id="rId21"/>
    <p:sldId id="279" r:id="rId22"/>
    <p:sldId id="4767" r:id="rId23"/>
    <p:sldId id="4705" r:id="rId24"/>
    <p:sldId id="459" r:id="rId25"/>
    <p:sldId id="287" r:id="rId26"/>
    <p:sldId id="460" r:id="rId27"/>
    <p:sldId id="289" r:id="rId28"/>
    <p:sldId id="4746" r:id="rId29"/>
    <p:sldId id="4745" r:id="rId30"/>
    <p:sldId id="4762" r:id="rId31"/>
    <p:sldId id="4747" r:id="rId32"/>
    <p:sldId id="611" r:id="rId33"/>
    <p:sldId id="613" r:id="rId34"/>
    <p:sldId id="290" r:id="rId35"/>
    <p:sldId id="292" r:id="rId36"/>
    <p:sldId id="4699" r:id="rId37"/>
    <p:sldId id="4700" r:id="rId38"/>
    <p:sldId id="967" r:id="rId39"/>
    <p:sldId id="1049" r:id="rId40"/>
    <p:sldId id="298" r:id="rId41"/>
    <p:sldId id="299" r:id="rId42"/>
    <p:sldId id="1048" r:id="rId43"/>
    <p:sldId id="301" r:id="rId44"/>
    <p:sldId id="4768" r:id="rId45"/>
    <p:sldId id="303" r:id="rId46"/>
    <p:sldId id="304" r:id="rId47"/>
    <p:sldId id="305" r:id="rId48"/>
    <p:sldId id="4753" r:id="rId49"/>
    <p:sldId id="4695" r:id="rId50"/>
    <p:sldId id="4765" r:id="rId51"/>
    <p:sldId id="4757" r:id="rId52"/>
    <p:sldId id="4740" r:id="rId53"/>
    <p:sldId id="4664" r:id="rId54"/>
    <p:sldId id="4764" r:id="rId55"/>
    <p:sldId id="4754" r:id="rId56"/>
    <p:sldId id="4763" r:id="rId57"/>
    <p:sldId id="4663" r:id="rId58"/>
    <p:sldId id="4665" r:id="rId59"/>
    <p:sldId id="4769" r:id="rId60"/>
    <p:sldId id="4716" r:id="rId61"/>
    <p:sldId id="679" r:id="rId62"/>
    <p:sldId id="4672" r:id="rId63"/>
    <p:sldId id="645" r:id="rId64"/>
    <p:sldId id="4669" r:id="rId65"/>
    <p:sldId id="4674" r:id="rId66"/>
    <p:sldId id="4675" r:id="rId67"/>
    <p:sldId id="4676" r:id="rId68"/>
    <p:sldId id="4717" r:id="rId69"/>
    <p:sldId id="4677" r:id="rId70"/>
    <p:sldId id="4766" r:id="rId71"/>
    <p:sldId id="4706" r:id="rId72"/>
    <p:sldId id="4678" r:id="rId73"/>
    <p:sldId id="4707" r:id="rId74"/>
    <p:sldId id="4708" r:id="rId75"/>
    <p:sldId id="4709" r:id="rId76"/>
    <p:sldId id="4738" r:id="rId77"/>
    <p:sldId id="4714" r:id="rId78"/>
    <p:sldId id="4713" r:id="rId79"/>
    <p:sldId id="4710" r:id="rId80"/>
    <p:sldId id="4715" r:id="rId81"/>
    <p:sldId id="4735" r:id="rId82"/>
    <p:sldId id="4761" r:id="rId83"/>
    <p:sldId id="4736" r:id="rId84"/>
    <p:sldId id="1007" r:id="rId85"/>
    <p:sldId id="1040" r:id="rId86"/>
    <p:sldId id="1012" r:id="rId87"/>
    <p:sldId id="4719" r:id="rId88"/>
    <p:sldId id="4720" r:id="rId89"/>
    <p:sldId id="4721" r:id="rId90"/>
    <p:sldId id="4722" r:id="rId91"/>
    <p:sldId id="1042" r:id="rId92"/>
    <p:sldId id="4723" r:id="rId93"/>
    <p:sldId id="4724" r:id="rId94"/>
    <p:sldId id="1043" r:id="rId95"/>
    <p:sldId id="1044" r:id="rId96"/>
    <p:sldId id="1076" r:id="rId97"/>
    <p:sldId id="4725" r:id="rId98"/>
    <p:sldId id="4726" r:id="rId99"/>
    <p:sldId id="4727" r:id="rId100"/>
    <p:sldId id="1253" r:id="rId101"/>
    <p:sldId id="4729" r:id="rId102"/>
    <p:sldId id="4728" r:id="rId103"/>
    <p:sldId id="1255" r:id="rId104"/>
    <p:sldId id="1256" r:id="rId105"/>
    <p:sldId id="4751" r:id="rId106"/>
    <p:sldId id="4730" r:id="rId107"/>
    <p:sldId id="1271" r:id="rId108"/>
    <p:sldId id="1272" r:id="rId109"/>
    <p:sldId id="1268" r:id="rId110"/>
    <p:sldId id="1269" r:id="rId111"/>
    <p:sldId id="1270" r:id="rId112"/>
    <p:sldId id="4732" r:id="rId113"/>
    <p:sldId id="4733" r:id="rId114"/>
    <p:sldId id="4734" r:id="rId115"/>
    <p:sldId id="1276" r:id="rId116"/>
    <p:sldId id="528" r:id="rId1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27556C"/>
    <a:srgbClr val="948A8B"/>
    <a:srgbClr val="F7EFDC"/>
    <a:srgbClr val="F0E8D5"/>
    <a:srgbClr val="B2ADAD"/>
    <a:srgbClr val="8E898B"/>
    <a:srgbClr val="EAE5E1"/>
    <a:srgbClr val="DDD9D4"/>
    <a:srgbClr val="F5F3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 autoAdjust="0"/>
    <p:restoredTop sz="96159"/>
  </p:normalViewPr>
  <p:slideViewPr>
    <p:cSldViewPr snapToGrid="0">
      <p:cViewPr varScale="1">
        <p:scale>
          <a:sx n="84" d="100"/>
          <a:sy n="84" d="100"/>
        </p:scale>
        <p:origin x="775" y="2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</a:t>
            </a:r>
            <a:r>
              <a:rPr lang="en-US" sz="240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Benefit Amounts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2201092519685039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271701555598233"/>
          <c:y val="0.15812499999999999"/>
          <c:w val="0.86508786249279812"/>
          <c:h val="0.740770669291338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5875"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Age 62</c:v>
                </c:pt>
                <c:pt idx="1">
                  <c:v>Age 63</c:v>
                </c:pt>
                <c:pt idx="2">
                  <c:v>Age 64</c:v>
                </c:pt>
                <c:pt idx="3">
                  <c:v>Age 65</c:v>
                </c:pt>
                <c:pt idx="4">
                  <c:v>Age 66</c:v>
                </c:pt>
                <c:pt idx="5">
                  <c:v>Age 67</c:v>
                </c:pt>
                <c:pt idx="6">
                  <c:v>Age 68</c:v>
                </c:pt>
                <c:pt idx="7">
                  <c:v>Age 69</c:v>
                </c:pt>
                <c:pt idx="8">
                  <c:v>Age 70</c:v>
                </c:pt>
              </c:strCache>
            </c:strRef>
          </c:cat>
          <c:val>
            <c:numRef>
              <c:f>Sheet1!$B$2:$B$10</c:f>
              <c:numCache>
                <c:formatCode>"$"#,##0_);[Red]\("$"#,##0\)</c:formatCode>
                <c:ptCount val="9"/>
                <c:pt idx="0">
                  <c:v>700</c:v>
                </c:pt>
                <c:pt idx="1">
                  <c:v>750</c:v>
                </c:pt>
                <c:pt idx="2">
                  <c:v>800</c:v>
                </c:pt>
                <c:pt idx="3">
                  <c:v>867</c:v>
                </c:pt>
                <c:pt idx="4">
                  <c:v>933</c:v>
                </c:pt>
                <c:pt idx="5">
                  <c:v>1000</c:v>
                </c:pt>
                <c:pt idx="6">
                  <c:v>1080</c:v>
                </c:pt>
                <c:pt idx="7">
                  <c:v>1160</c:v>
                </c:pt>
                <c:pt idx="8">
                  <c:v>1240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AF-4751-B1E7-1B3EAF7761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Age 62</c:v>
                </c:pt>
                <c:pt idx="1">
                  <c:v>Age 63</c:v>
                </c:pt>
                <c:pt idx="2">
                  <c:v>Age 64</c:v>
                </c:pt>
                <c:pt idx="3">
                  <c:v>Age 65</c:v>
                </c:pt>
                <c:pt idx="4">
                  <c:v>Age 66</c:v>
                </c:pt>
                <c:pt idx="5">
                  <c:v>Age 67</c:v>
                </c:pt>
                <c:pt idx="6">
                  <c:v>Age 68</c:v>
                </c:pt>
                <c:pt idx="7">
                  <c:v>Age 69</c:v>
                </c:pt>
                <c:pt idx="8">
                  <c:v>Age 70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1-79AF-4751-B1E7-1B3EAF77617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Age 62</c:v>
                </c:pt>
                <c:pt idx="1">
                  <c:v>Age 63</c:v>
                </c:pt>
                <c:pt idx="2">
                  <c:v>Age 64</c:v>
                </c:pt>
                <c:pt idx="3">
                  <c:v>Age 65</c:v>
                </c:pt>
                <c:pt idx="4">
                  <c:v>Age 66</c:v>
                </c:pt>
                <c:pt idx="5">
                  <c:v>Age 67</c:v>
                </c:pt>
                <c:pt idx="6">
                  <c:v>Age 68</c:v>
                </c:pt>
                <c:pt idx="7">
                  <c:v>Age 69</c:v>
                </c:pt>
                <c:pt idx="8">
                  <c:v>Age 70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2-79AF-4751-B1E7-1B3EAF7761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9592848"/>
        <c:axId val="398854192"/>
      </c:barChart>
      <c:catAx>
        <c:axId val="39959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854192"/>
        <c:crosses val="autoZero"/>
        <c:auto val="1"/>
        <c:lblAlgn val="ctr"/>
        <c:lblOffset val="100"/>
        <c:noMultiLvlLbl val="0"/>
      </c:catAx>
      <c:valAx>
        <c:axId val="39885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59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 sz="2400"/>
            </a:pPr>
            <a:r>
              <a:rPr lang="en-U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</a:t>
            </a:r>
            <a:r>
              <a:rPr lang="en-US" sz="2400" baseline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Benefit Amounts</a:t>
            </a:r>
            <a:endParaRPr lang="en-US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89621503104794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5875">
              <a:solidFill>
                <a:schemeClr val="accent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noFill/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675-4CB3-9987-82E173B508E2}"/>
              </c:ext>
            </c:extLst>
          </c:dPt>
          <c:dPt>
            <c:idx val="2"/>
            <c:invertIfNegative val="0"/>
            <c:bubble3D val="0"/>
            <c:spPr>
              <a:noFill/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75-4CB3-9987-82E173B508E2}"/>
              </c:ext>
            </c:extLst>
          </c:dPt>
          <c:dPt>
            <c:idx val="3"/>
            <c:invertIfNegative val="0"/>
            <c:bubble3D val="0"/>
            <c:spPr>
              <a:noFill/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675-4CB3-9987-82E173B508E2}"/>
              </c:ext>
            </c:extLst>
          </c:dPt>
          <c:dPt>
            <c:idx val="4"/>
            <c:invertIfNegative val="0"/>
            <c:bubble3D val="0"/>
            <c:spPr>
              <a:noFill/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75-4CB3-9987-82E173B508E2}"/>
              </c:ext>
            </c:extLst>
          </c:dPt>
          <c:dPt>
            <c:idx val="5"/>
            <c:invertIfNegative val="0"/>
            <c:bubble3D val="0"/>
            <c:spPr>
              <a:noFill/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675-4CB3-9987-82E173B508E2}"/>
              </c:ext>
            </c:extLst>
          </c:dPt>
          <c:dPt>
            <c:idx val="6"/>
            <c:invertIfNegative val="0"/>
            <c:bubble3D val="0"/>
            <c:spPr>
              <a:noFill/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675-4CB3-9987-82E173B508E2}"/>
              </c:ext>
            </c:extLst>
          </c:dPt>
          <c:dPt>
            <c:idx val="7"/>
            <c:invertIfNegative val="0"/>
            <c:bubble3D val="0"/>
            <c:spPr>
              <a:noFill/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675-4CB3-9987-82E173B508E2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675-4CB3-9987-82E173B508E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75-4CB3-9987-82E173B508E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75-4CB3-9987-82E173B508E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75-4CB3-9987-82E173B508E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75-4CB3-9987-82E173B508E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75-4CB3-9987-82E173B508E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675-4CB3-9987-82E173B508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Age 62</c:v>
                </c:pt>
                <c:pt idx="1">
                  <c:v>Age 63</c:v>
                </c:pt>
                <c:pt idx="2">
                  <c:v>Age 64</c:v>
                </c:pt>
                <c:pt idx="3">
                  <c:v>Age 65</c:v>
                </c:pt>
                <c:pt idx="4">
                  <c:v>Age 66</c:v>
                </c:pt>
                <c:pt idx="5">
                  <c:v>Age 67</c:v>
                </c:pt>
                <c:pt idx="6">
                  <c:v>Age 68</c:v>
                </c:pt>
                <c:pt idx="7">
                  <c:v>Age 69</c:v>
                </c:pt>
                <c:pt idx="8">
                  <c:v>Age 70</c:v>
                </c:pt>
              </c:strCache>
            </c:strRef>
          </c:cat>
          <c:val>
            <c:numRef>
              <c:f>Sheet1!$B$2:$B$10</c:f>
              <c:numCache>
                <c:formatCode>"$"#,##0_);[Red]\("$"#,##0\)</c:formatCode>
                <c:ptCount val="9"/>
                <c:pt idx="0">
                  <c:v>750</c:v>
                </c:pt>
                <c:pt idx="1">
                  <c:v>800</c:v>
                </c:pt>
                <c:pt idx="2">
                  <c:v>866</c:v>
                </c:pt>
                <c:pt idx="3">
                  <c:v>933</c:v>
                </c:pt>
                <c:pt idx="4">
                  <c:v>1000</c:v>
                </c:pt>
                <c:pt idx="5">
                  <c:v>1080</c:v>
                </c:pt>
                <c:pt idx="6">
                  <c:v>1160</c:v>
                </c:pt>
                <c:pt idx="7">
                  <c:v>1240</c:v>
                </c:pt>
                <c:pt idx="8">
                  <c:v>1320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AF-4751-B1E7-1B3EAF7761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Age 62</c:v>
                </c:pt>
                <c:pt idx="1">
                  <c:v>Age 63</c:v>
                </c:pt>
                <c:pt idx="2">
                  <c:v>Age 64</c:v>
                </c:pt>
                <c:pt idx="3">
                  <c:v>Age 65</c:v>
                </c:pt>
                <c:pt idx="4">
                  <c:v>Age 66</c:v>
                </c:pt>
                <c:pt idx="5">
                  <c:v>Age 67</c:v>
                </c:pt>
                <c:pt idx="6">
                  <c:v>Age 68</c:v>
                </c:pt>
                <c:pt idx="7">
                  <c:v>Age 69</c:v>
                </c:pt>
                <c:pt idx="8">
                  <c:v>Age 70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1-79AF-4751-B1E7-1B3EAF77617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Age 62</c:v>
                </c:pt>
                <c:pt idx="1">
                  <c:v>Age 63</c:v>
                </c:pt>
                <c:pt idx="2">
                  <c:v>Age 64</c:v>
                </c:pt>
                <c:pt idx="3">
                  <c:v>Age 65</c:v>
                </c:pt>
                <c:pt idx="4">
                  <c:v>Age 66</c:v>
                </c:pt>
                <c:pt idx="5">
                  <c:v>Age 67</c:v>
                </c:pt>
                <c:pt idx="6">
                  <c:v>Age 68</c:v>
                </c:pt>
                <c:pt idx="7">
                  <c:v>Age 69</c:v>
                </c:pt>
                <c:pt idx="8">
                  <c:v>Age 70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2-79AF-4751-B1E7-1B3EAF7761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4977968"/>
        <c:axId val="404978360"/>
      </c:barChart>
      <c:catAx>
        <c:axId val="40497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978360"/>
        <c:crosses val="autoZero"/>
        <c:auto val="1"/>
        <c:lblAlgn val="ctr"/>
        <c:lblOffset val="100"/>
        <c:noMultiLvlLbl val="0"/>
      </c:catAx>
      <c:valAx>
        <c:axId val="404978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97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 dirty="0">
                <a:solidFill>
                  <a:schemeClr val="bg1"/>
                </a:solidFill>
              </a:rPr>
              <a:t>Her own benefit is $1,000 per mo. 50% of His is $1,500 per mo.</a:t>
            </a:r>
            <a:endParaRPr lang="en-US" sz="1400" b="1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249139906351414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2403215223097107E-2"/>
          <c:y val="0.11998449803149606"/>
          <c:w val="0.86801345144356945"/>
          <c:h val="0.7437288385826771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His  $3000</c:v>
                </c:pt>
                <c:pt idx="1">
                  <c:v>Her $1000</c:v>
                </c:pt>
                <c:pt idx="2">
                  <c:v>His  $3000</c:v>
                </c:pt>
                <c:pt idx="3">
                  <c:v>Her $1,500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&quot;$&quot;#,##0_);[Red]\(&quot;$&quot;#,##0\)">
                  <c:v>3000</c:v>
                </c:pt>
                <c:pt idx="2" formatCode="&quot;$&quot;#,##0_);[Red]\(&quot;$&quot;#,##0\)">
                  <c:v>3000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6D-4FDC-A57D-1AF740A6E6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His  $3000</c:v>
                </c:pt>
                <c:pt idx="1">
                  <c:v>Her $1000</c:v>
                </c:pt>
                <c:pt idx="2">
                  <c:v>His  $3000</c:v>
                </c:pt>
                <c:pt idx="3">
                  <c:v>Her $1,500</c:v>
                </c:pt>
              </c:strCache>
            </c:strRef>
          </c:cat>
          <c:val>
            <c:numRef>
              <c:f>Sheet1!$C$2:$C$5</c:f>
              <c:numCache>
                <c:formatCode>"$"#,##0_);[Red]\("$"#,##0\)</c:formatCode>
                <c:ptCount val="4"/>
                <c:pt idx="1">
                  <c:v>1000</c:v>
                </c:pt>
                <c:pt idx="3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6D-4FDC-A57D-1AF740A6E6D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His  $3000</c:v>
                </c:pt>
                <c:pt idx="1">
                  <c:v>Her $1000</c:v>
                </c:pt>
                <c:pt idx="2">
                  <c:v>His  $3000</c:v>
                </c:pt>
                <c:pt idx="3">
                  <c:v>Her $1,500</c:v>
                </c:pt>
              </c:strCache>
            </c:strRef>
          </c:cat>
          <c:val>
            <c:numRef>
              <c:f>Sheet1!$D$2:$D$5</c:f>
              <c:numCache>
                <c:formatCode>"$"#,##0_);[Red]\("$"#,##0\)</c:formatCode>
                <c:ptCount val="4"/>
                <c:pt idx="1">
                  <c:v>2300</c:v>
                </c:pt>
                <c:pt idx="3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6D-4FDC-A57D-1AF740A6E6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9487672"/>
        <c:axId val="469487280"/>
      </c:barChart>
      <c:catAx>
        <c:axId val="469487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487280"/>
        <c:crosses val="autoZero"/>
        <c:auto val="1"/>
        <c:lblAlgn val="ctr"/>
        <c:lblOffset val="100"/>
        <c:noMultiLvlLbl val="0"/>
      </c:catAx>
      <c:valAx>
        <c:axId val="469487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487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 dirty="0">
                <a:solidFill>
                  <a:schemeClr val="bg1"/>
                </a:solidFill>
              </a:rPr>
              <a:t>Her own benefit is $1,000 per mo. 50% of His is $1,500 per mo.</a:t>
            </a:r>
            <a:endParaRPr lang="en-US" sz="1400" b="1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249139906351414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9087626800839768E-2"/>
          <c:y val="0.12310949803149608"/>
          <c:w val="0.86801345144356945"/>
          <c:h val="0.7437288385826771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531-455B-8D1E-FFE6DC21C66F}"/>
              </c:ext>
            </c:extLst>
          </c:dPt>
          <c:cat>
            <c:strRef>
              <c:f>Sheet1!$A$2:$A$5</c:f>
              <c:strCache>
                <c:ptCount val="4"/>
                <c:pt idx="0">
                  <c:v>His  $3000</c:v>
                </c:pt>
                <c:pt idx="1">
                  <c:v>Her $1000</c:v>
                </c:pt>
                <c:pt idx="2">
                  <c:v>His  $3000</c:v>
                </c:pt>
                <c:pt idx="3">
                  <c:v>Her $1,500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&quot;$&quot;#,##0_);[Red]\(&quot;$&quot;#,##0\)">
                  <c:v>3000</c:v>
                </c:pt>
                <c:pt idx="2" formatCode="&quot;$&quot;#,##0_);[Red]\(&quot;$&quot;#,##0\)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6D-4FDC-A57D-1AF740A6E6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His  $3000</c:v>
                </c:pt>
                <c:pt idx="1">
                  <c:v>Her $1000</c:v>
                </c:pt>
                <c:pt idx="2">
                  <c:v>His  $3000</c:v>
                </c:pt>
                <c:pt idx="3">
                  <c:v>Her $1,500</c:v>
                </c:pt>
              </c:strCache>
            </c:strRef>
          </c:cat>
          <c:val>
            <c:numRef>
              <c:f>Sheet1!$C$2:$C$5</c:f>
              <c:numCache>
                <c:formatCode>"$"#,##0_);[Red]\("$"#,##0\)</c:formatCode>
                <c:ptCount val="4"/>
                <c:pt idx="1">
                  <c:v>2400</c:v>
                </c:pt>
                <c:pt idx="3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6D-4FDC-A57D-1AF740A6E6D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/>
            </a:solidFill>
            <a:ln w="9525">
              <a:solidFill>
                <a:schemeClr val="bg2">
                  <a:lumMod val="90000"/>
                </a:schemeClr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His  $3000</c:v>
                </c:pt>
                <c:pt idx="1">
                  <c:v>Her $1000</c:v>
                </c:pt>
                <c:pt idx="2">
                  <c:v>His  $3000</c:v>
                </c:pt>
                <c:pt idx="3">
                  <c:v>Her $1,500</c:v>
                </c:pt>
              </c:strCache>
            </c:strRef>
          </c:cat>
          <c:val>
            <c:numRef>
              <c:f>Sheet1!$D$2:$D$5</c:f>
              <c:numCache>
                <c:formatCode>"$"#,##0_);[Red]\("$"#,##0\)</c:formatCode>
                <c:ptCount val="4"/>
                <c:pt idx="1">
                  <c:v>2300</c:v>
                </c:pt>
                <c:pt idx="3">
                  <c:v>1200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6D-4FDC-A57D-1AF740A6E6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9488456"/>
        <c:axId val="469489240"/>
      </c:barChart>
      <c:catAx>
        <c:axId val="46948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489240"/>
        <c:crosses val="autoZero"/>
        <c:auto val="1"/>
        <c:lblAlgn val="ctr"/>
        <c:lblOffset val="100"/>
        <c:noMultiLvlLbl val="0"/>
      </c:catAx>
      <c:valAx>
        <c:axId val="469489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488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CC798-E80D-6944-937C-64D2DCEF929F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13E7A-3936-CC4B-93D5-FF82CB29F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33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100" dirty="0">
                <a:ea typeface="ＭＳ Ｐゴシック" pitchFamily="34" charset="-128"/>
                <a:cs typeface="Arial" panose="020B0604020202020204" pitchFamily="34" charset="0"/>
              </a:rPr>
              <a:t>How do you qualify for benefits?</a:t>
            </a:r>
          </a:p>
          <a:p>
            <a:r>
              <a:rPr lang="en-US" altLang="en-US" sz="1100" dirty="0">
                <a:ea typeface="ＭＳ Ｐゴシック" pitchFamily="34" charset="-128"/>
                <a:cs typeface="Arial" panose="020B0604020202020204" pitchFamily="34" charset="0"/>
              </a:rPr>
              <a:t>You must be fully insured, which means you earned the required number of Social Security credits.</a:t>
            </a:r>
          </a:p>
          <a:p>
            <a:r>
              <a:rPr lang="en-US" altLang="en-US" sz="1100" dirty="0">
                <a:ea typeface="ＭＳ Ｐゴシック" pitchFamily="34" charset="-128"/>
                <a:cs typeface="Arial" panose="020B0604020202020204" pitchFamily="34" charset="0"/>
              </a:rPr>
              <a:t>Most workers need 40 credits. That is about 10 years of work (at four quarters each year).</a:t>
            </a:r>
          </a:p>
          <a:p>
            <a:r>
              <a:rPr lang="en-US" altLang="en-US" sz="1100" dirty="0">
                <a:ea typeface="ＭＳ Ｐゴシック" pitchFamily="34" charset="-128"/>
                <a:cs typeface="Arial" panose="020B0604020202020204" pitchFamily="34" charset="0"/>
              </a:rPr>
              <a:t>Through the years the way you earn credits has changed. In 2025, one credit is recorded for every $1,810 you earn in a year, with four credits if you earn $7,240 or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096B-B1FC-440A-B778-B54F29681DF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0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68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Major Concerns….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D8C7-7173-47DC-A814-62340B43ED6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77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Major Concerns….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D8C7-7173-47DC-A814-62340B43ED6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52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25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7E3D7-C22A-4B85-2084-82F8F609C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B64946-F4D3-3F49-9FC3-1FDF2BE58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C3CF1F-8F43-846F-49A8-52AA997E3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F90A7-62F5-3F9F-CD29-FA4041BE1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51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7778AF-8E45-494F-8381-239B026EB0F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42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D8C7-7173-47DC-A814-62340B43ED6D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66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D8D0F-D9CB-EE78-23B8-A42139A06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9E9433-74D9-F23F-C34C-1CD950E80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3126B3-24C3-E166-2FEF-6A9BC07D2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EF37C-04B4-3AA7-C696-F7A9F62BF7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D8C7-7173-47DC-A814-62340B43ED6D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48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D8C7-7173-47DC-A814-62340B43ED6D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10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100" dirty="0">
                <a:ea typeface="ＭＳ Ｐゴシック" pitchFamily="34" charset="-128"/>
              </a:rPr>
              <a:t>You can start benefits as early as age 62. But, depending on your full retirement age, as shown in the chart, you will receive 25-30% less in benefits.</a:t>
            </a:r>
          </a:p>
          <a:p>
            <a:r>
              <a:rPr lang="en-US" altLang="en-US" sz="1100" dirty="0">
                <a:ea typeface="ＭＳ Ｐゴシック" pitchFamily="34" charset="-128"/>
              </a:rPr>
              <a:t>Delaying start date after FRA results in delayed retirement credits (DRCs).</a:t>
            </a:r>
          </a:p>
          <a:p>
            <a:r>
              <a:rPr lang="en-US" altLang="en-US" sz="1100" dirty="0">
                <a:ea typeface="ＭＳ Ｐゴシック" pitchFamily="34" charset="-128"/>
              </a:rPr>
              <a:t>Selecting the time for you to retire should be based on your health, life expectancy, how much you have in other retirement plans,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096B-B1FC-440A-B778-B54F29681DF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11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8D8C7-7173-47DC-A814-62340B43ED6D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55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3C517-446C-32B4-A3AB-8782127F7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21F513-6FB3-E335-A53F-71711666D9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712C48-2C27-604F-AA01-83BD09F33B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D5A73-3A61-A87D-0FA4-B55610422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98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5000" y="1163638"/>
            <a:ext cx="5588000" cy="3143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7778AF-8E45-494F-8381-239B026EB0F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37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82D3C-7112-ADCA-9D65-A30F257D0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785EBC-785E-D10C-27FD-0C562A4BE0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56F63-0804-350C-D56B-D6F1F216E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6145B-971E-ACC0-31B2-2CDAE0F31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22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93F26-0104-642D-A315-4493FE80F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D9840B-DB99-409C-4AA7-556595143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AFD13A-1870-E204-F457-333D4770B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DE1BB-6EC3-39D6-6590-FF410D585E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1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52A7C-0CCC-609B-BCE0-73315B5D2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C94F0E-2C9E-D5E3-0CDD-E38C7D5FE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6E6F07-2ED6-3B2E-58EE-177FAB405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B42A7-2DD6-21EF-816D-BA0D7B2A24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08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5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08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D56F3-9139-855E-1662-CB357C20B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5B3A4C-846B-E589-C198-857DE6411E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CE8FD8-6101-8F24-4BF1-D49F616A2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4E4FA-0049-DEEC-AA44-AD64FF59A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13E7A-3936-CC4B-93D5-FF82CB29F52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74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5CF72-E631-2AA9-AF52-DEC68281C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59295-96C9-8E6A-30CD-41CFA7CD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2E69D-CDA7-CE36-5201-48567816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D6C42-D372-B903-36A4-2F870CA24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0BE50-B126-103D-54F9-AAA3EA73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46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6D42C-BDFF-1AC6-F168-DC2C2830F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C6DB8-A9DD-5FB7-E615-DF2522B8E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133D3-B58D-82CF-9420-045D1AE2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F91E5-9F10-7F5B-94C5-9B3042A0D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B3FB0-D7D5-D968-2D91-FFF6C8D6D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9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6C8A14-BB1B-BE6D-474C-05431A49C5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F611D-CA61-560A-C9B7-6BBED6C07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52841-4CAB-678D-866C-A63F283E4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0578-ECF0-7E3D-9007-EAF4B3CA3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7AC23-577B-1DAE-C25D-39E02979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63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6004" y="6324601"/>
            <a:ext cx="365855" cy="365125"/>
          </a:xfrm>
          <a:prstGeom prst="rect">
            <a:avLst/>
          </a:prstGeom>
        </p:spPr>
        <p:txBody>
          <a:bodyPr vert="horz" lIns="0" tIns="54409" rIns="0" bIns="54409" rtlCol="0" anchor="ctr"/>
          <a:lstStyle>
            <a:lvl1pPr algn="ctr">
              <a:defRPr sz="8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fld id="{67FC5CDF-15F9-4054-9F50-C9080AAD32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3632" y="649578"/>
            <a:ext cx="11261092" cy="666750"/>
          </a:xfrm>
        </p:spPr>
        <p:txBody>
          <a:bodyPr anchor="b">
            <a:normAutofit/>
          </a:bodyPr>
          <a:lstStyle>
            <a:lvl1pPr algn="l" defTabSz="10881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Type here title (32 </a:t>
            </a:r>
            <a:r>
              <a:rPr lang="en-US" dirty="0" err="1"/>
              <a:t>pt</a:t>
            </a:r>
            <a:r>
              <a:rPr lang="en-US" dirty="0"/>
              <a:t> Arial)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6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6004" y="6324601"/>
            <a:ext cx="365855" cy="365125"/>
          </a:xfrm>
          <a:prstGeom prst="rect">
            <a:avLst/>
          </a:prstGeom>
        </p:spPr>
        <p:txBody>
          <a:bodyPr vert="horz" lIns="0" tIns="54409" rIns="0" bIns="54409" rtlCol="0" anchor="ctr"/>
          <a:lstStyle>
            <a:lvl1pPr algn="ctr">
              <a:defRPr sz="8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fld id="{67FC5CDF-15F9-4054-9F50-C9080AAD32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3632" y="649578"/>
            <a:ext cx="11261092" cy="666750"/>
          </a:xfrm>
        </p:spPr>
        <p:txBody>
          <a:bodyPr anchor="b">
            <a:normAutofit/>
          </a:bodyPr>
          <a:lstStyle>
            <a:lvl1pPr algn="l" defTabSz="10881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Type here title (32 </a:t>
            </a:r>
            <a:r>
              <a:rPr lang="en-US" dirty="0" err="1"/>
              <a:t>pt</a:t>
            </a:r>
            <a:r>
              <a:rPr lang="en-US" dirty="0"/>
              <a:t> Arial)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89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D4788-54F2-5483-36D0-2A7253E47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2D204-10FA-0028-B62B-48C3B7342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76714-0620-14A3-29CF-B2C2C12E9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12654-5B61-0BC9-3480-53DFB6302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CE5C-96F1-3894-27ED-6D1D25CA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4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F1D64-8F86-A855-49B1-5359CAA06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44038-2466-A270-9F03-8E3B2B9BF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D0C4A-3AF2-4898-50D0-A04FAC4B2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DFE60-ACFC-AED4-0FF5-7C1EDD648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F061D-1BEC-BBBB-80AC-14EAAEA93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4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056A6-0CE5-C2AC-576C-33BC0279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049D-019E-03CA-64E3-540A4957E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2A9CE-E140-45D9-799F-1624553E4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63CF3-35FE-0C9F-46AF-34EFBE7B8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32C61-ED7C-6251-CD11-F5FC29D4C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8A87E-637B-D42C-AECD-033A696E8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0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7A536-F516-2961-8455-86F371BC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4E8F0-06C3-56F8-BF9B-A3A105133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A027C-A8C7-8C89-7BA6-A807C59AA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31592-21C9-303C-83DF-E1AD0F3A05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18727A-2AAF-370E-D672-49F2E31E3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DC3B81-1145-8D25-21B8-56BA58969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CB0C0A-AA34-ED53-C342-974F8CCF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A47F44-98A4-9935-C108-D0B2F36C7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3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4E15-5462-3736-CBCA-F5E621D9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4E47C4-4908-704B-0807-EBE4B183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3954A-EEA0-4CDC-0B05-7554F5D2E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74D3E-308B-68DE-D8B6-BC35100D3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0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1303AF-735E-9A64-956F-50B26DC7A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C96FB-C049-200A-ACA3-86017BC37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C9F68-015C-99CE-C2A9-0D6C3DD4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5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70FC0-0A34-9184-3919-8B43D5FF5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58D52-DA4C-D89A-E50E-9EBCC2FE0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108D78-F499-9DD0-43A0-9ABAD3BE9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C6487-3848-7594-AA2A-83F55422B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02795-2EA1-A47E-66B3-5D909C259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AE37A-4A70-C307-646D-335BB7CEE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11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31ED-20A7-F711-DAC5-307C5BBA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43A7D7-A740-0CF7-D75E-0E410F8BD0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68AD8A-974E-94DC-E8F3-13BC026F6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21AC1-D4D7-EC4C-455A-4036D8E5F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FE6D9-7789-B745-9C9E-BD9B8D44BC22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0D0D6-8EC2-0CE7-62E6-66DE0D20F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740E1-F514-0C81-36A4-084C050B5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18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C9B137-1D11-E76F-9BD7-1DE5CFB9E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6B0D2-89BF-FAE8-82D9-D700B3728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04671-19F1-7E4E-C50D-6EB547429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BFE6D9-7789-B745-9C9E-BD9B8D44BC22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ECB6C-3548-3F5C-ECF6-D922378099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77C5D-6B28-2B79-2783-DBF065D4B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6C8082-07ED-8C47-9CAA-04E63A6B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9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sv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Relationship Id="rId9" Type="http://schemas.openxmlformats.org/officeDocument/2006/relationships/image" Target="../media/image7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sa.gov/benefits/retirement/social-security-fairness-act.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6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1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tegritylaw.com/our-attorneys/attorney-anthony-davis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emf"/><Relationship Id="rId4" Type="http://schemas.openxmlformats.org/officeDocument/2006/relationships/image" Target="../media/image4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30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30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3160E8-82E0-BDFE-0A40-7D8C0BB08B19}"/>
              </a:ext>
            </a:extLst>
          </p:cNvPr>
          <p:cNvSpPr/>
          <p:nvPr/>
        </p:nvSpPr>
        <p:spPr>
          <a:xfrm>
            <a:off x="-2" y="845998"/>
            <a:ext cx="7929681" cy="5397642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oster for an advertisement&#10;&#10;AI-generated content may be incorrect.">
            <a:extLst>
              <a:ext uri="{FF2B5EF4-FFF2-40B4-BE49-F238E27FC236}">
                <a16:creationId xmlns:a16="http://schemas.microsoft.com/office/drawing/2014/main" id="{7894E4D2-5517-B7B6-3B1B-DBC1D3D8A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27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9CC54-67A7-85D2-6F5F-0D1635CBF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EA2FB7-AD91-DE80-8EE7-B5EBB528EE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457189-733A-96C5-FA91-280E78827DBE}"/>
              </a:ext>
            </a:extLst>
          </p:cNvPr>
          <p:cNvSpPr/>
          <p:nvPr/>
        </p:nvSpPr>
        <p:spPr>
          <a:xfrm>
            <a:off x="0" y="-3"/>
            <a:ext cx="4932545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4E47EA-B57B-986D-A8B4-99431E4623D2}"/>
              </a:ext>
            </a:extLst>
          </p:cNvPr>
          <p:cNvCxnSpPr>
            <a:cxnSpLocks/>
          </p:cNvCxnSpPr>
          <p:nvPr/>
        </p:nvCxnSpPr>
        <p:spPr>
          <a:xfrm>
            <a:off x="378237" y="4408706"/>
            <a:ext cx="1547806" cy="0"/>
          </a:xfrm>
          <a:prstGeom prst="line">
            <a:avLst/>
          </a:prstGeom>
          <a:ln w="25400">
            <a:solidFill>
              <a:srgbClr val="27556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EE49B5-E93D-EB33-5CB1-ACDC82F7BF7F}"/>
              </a:ext>
            </a:extLst>
          </p:cNvPr>
          <p:cNvSpPr txBox="1"/>
          <p:nvPr/>
        </p:nvSpPr>
        <p:spPr>
          <a:xfrm>
            <a:off x="326453" y="1945004"/>
            <a:ext cx="4554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President Franklin D Roosevelt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E2595A-6ADD-46AA-6084-5F075B9EE4BA}"/>
              </a:ext>
            </a:extLst>
          </p:cNvPr>
          <p:cNvSpPr txBox="1"/>
          <p:nvPr/>
        </p:nvSpPr>
        <p:spPr>
          <a:xfrm>
            <a:off x="326452" y="4693143"/>
            <a:ext cx="43061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Signs the social security act into law. </a:t>
            </a:r>
          </a:p>
          <a:p>
            <a:endParaRPr lang="en-US" sz="2400" dirty="0">
              <a:solidFill>
                <a:srgbClr val="002060"/>
              </a:solidFill>
              <a:highlight>
                <a:srgbClr val="FFFF00"/>
              </a:highlight>
            </a:endParaRPr>
          </a:p>
          <a:p>
            <a:r>
              <a:rPr lang="en-US" sz="2400" b="1" dirty="0">
                <a:solidFill>
                  <a:srgbClr val="002060"/>
                </a:solidFill>
                <a:highlight>
                  <a:srgbClr val="FFFF00"/>
                </a:highlight>
              </a:rPr>
              <a:t>August 14, 1935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6F2F60-22A4-C6CD-C862-A013E25FD38D}"/>
              </a:ext>
            </a:extLst>
          </p:cNvPr>
          <p:cNvSpPr txBox="1"/>
          <p:nvPr/>
        </p:nvSpPr>
        <p:spPr>
          <a:xfrm>
            <a:off x="378237" y="1505189"/>
            <a:ext cx="3798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How It  Started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CE2584F7-D6D1-2B2C-4CEB-62E9D3D9F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74" y="1761171"/>
            <a:ext cx="4567882" cy="3570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62BF23-8EDA-9617-353F-4C613F3AC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217" y="1397496"/>
            <a:ext cx="349415" cy="6279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3CF9B0-C866-F4B1-F13A-CC9C289E728F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016C33-F655-6768-F570-C682BC297BEF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rgbClr val="002060"/>
                </a:solidFill>
              </a:rPr>
              <a:t>Social Security</a:t>
            </a:r>
          </a:p>
        </p:txBody>
      </p:sp>
    </p:spTree>
    <p:extLst>
      <p:ext uri="{BB962C8B-B14F-4D97-AF65-F5344CB8AC3E}">
        <p14:creationId xmlns:p14="http://schemas.microsoft.com/office/powerpoint/2010/main" val="308408935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4D904E5-75E2-485F-A692-925483BCF792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Happens If You Die without an Estate Plan?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330E87-2E9A-4BDD-A1CF-349005A5CA87}"/>
              </a:ext>
            </a:extLst>
          </p:cNvPr>
          <p:cNvSpPr txBox="1">
            <a:spLocks/>
          </p:cNvSpPr>
          <p:nvPr/>
        </p:nvSpPr>
        <p:spPr>
          <a:xfrm>
            <a:off x="-421240" y="1633591"/>
            <a:ext cx="12192000" cy="143060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Some property passes automatically to a joint owner or to a designated beneficiary (e.g., IRA’s, Retirement Plans, Life Insurance, Trusts.     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US" sz="2800" dirty="0"/>
          </a:p>
          <a:p>
            <a:pPr marL="914400" lvl="2" indent="0">
              <a:buNone/>
            </a:pPr>
            <a:endParaRPr lang="en-US" sz="2600" dirty="0"/>
          </a:p>
          <a:p>
            <a:pPr marL="914400" lvl="2" indent="0">
              <a:buNone/>
            </a:pPr>
            <a:endParaRPr lang="en-US" sz="2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58DC0C-D304-4194-9199-5F3DB577332F}"/>
              </a:ext>
            </a:extLst>
          </p:cNvPr>
          <p:cNvSpPr txBox="1">
            <a:spLocks/>
          </p:cNvSpPr>
          <p:nvPr/>
        </p:nvSpPr>
        <p:spPr>
          <a:xfrm>
            <a:off x="-421240" y="3937903"/>
            <a:ext cx="9123452" cy="17796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All other property generally passes according to  state intestacy laws.     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US" sz="2800" dirty="0"/>
          </a:p>
          <a:p>
            <a:pPr marL="914400" lvl="2" indent="0">
              <a:buNone/>
            </a:pPr>
            <a:endParaRPr lang="en-US" sz="2600" dirty="0"/>
          </a:p>
          <a:p>
            <a:pPr marL="914400" lvl="2" indent="0">
              <a:buNone/>
            </a:pPr>
            <a:endParaRPr lang="en-US" sz="2400" dirty="0"/>
          </a:p>
        </p:txBody>
      </p:sp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E7B178F9-D270-4C5B-B696-53BF7E78C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246" y="3213555"/>
            <a:ext cx="2492188" cy="26728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87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8569B-A4F1-5871-24BD-405423CD1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633F52-BDBE-D21E-78C9-D7885193639A}"/>
              </a:ext>
            </a:extLst>
          </p:cNvPr>
          <p:cNvSpPr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Death Documents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07418BC-5894-2466-1C1E-4286DEBE57E6}"/>
              </a:ext>
            </a:extLst>
          </p:cNvPr>
          <p:cNvSpPr/>
          <p:nvPr/>
        </p:nvSpPr>
        <p:spPr>
          <a:xfrm>
            <a:off x="840662" y="3953042"/>
            <a:ext cx="4538500" cy="2333458"/>
          </a:xfrm>
          <a:prstGeom prst="flowChartAlternateProcess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3AEFFA4D-7252-16DB-AE64-B7DF40A7636B}"/>
              </a:ext>
            </a:extLst>
          </p:cNvPr>
          <p:cNvSpPr/>
          <p:nvPr/>
        </p:nvSpPr>
        <p:spPr>
          <a:xfrm>
            <a:off x="6355624" y="3873427"/>
            <a:ext cx="4781562" cy="2460459"/>
          </a:xfrm>
          <a:prstGeom prst="flowChartAlternateProcess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942F6-3E41-D61C-7FF0-2FED264BAEA5}"/>
              </a:ext>
            </a:extLst>
          </p:cNvPr>
          <p:cNvSpPr txBox="1"/>
          <p:nvPr/>
        </p:nvSpPr>
        <p:spPr>
          <a:xfrm>
            <a:off x="865194" y="3263593"/>
            <a:ext cx="453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Living Documents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E9FBE8-03C8-76F9-8E33-CD619D573047}"/>
              </a:ext>
            </a:extLst>
          </p:cNvPr>
          <p:cNvSpPr txBox="1"/>
          <p:nvPr/>
        </p:nvSpPr>
        <p:spPr>
          <a:xfrm>
            <a:off x="6570490" y="3227095"/>
            <a:ext cx="435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Death Documents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0ACDC-CF2D-88CA-09C7-C85592EED30A}"/>
              </a:ext>
            </a:extLst>
          </p:cNvPr>
          <p:cNvSpPr txBox="1"/>
          <p:nvPr/>
        </p:nvSpPr>
        <p:spPr>
          <a:xfrm>
            <a:off x="1264524" y="3960365"/>
            <a:ext cx="3690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Power of Attorney for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Power of Attorney for Finance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Quality of Life Directive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Trusts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870B6F-B5A2-E175-E9B9-32234A380B8D}"/>
              </a:ext>
            </a:extLst>
          </p:cNvPr>
          <p:cNvSpPr txBox="1"/>
          <p:nvPr/>
        </p:nvSpPr>
        <p:spPr>
          <a:xfrm>
            <a:off x="6684397" y="4185206"/>
            <a:ext cx="2885719" cy="1701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Wills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Living Wills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Survivor Guides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1B8F28-1747-9AAD-2BC4-26CB9B0D233C}"/>
              </a:ext>
            </a:extLst>
          </p:cNvPr>
          <p:cNvSpPr txBox="1"/>
          <p:nvPr/>
        </p:nvSpPr>
        <p:spPr>
          <a:xfrm>
            <a:off x="3611740" y="904828"/>
            <a:ext cx="40894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Powers of Attorney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Wills/Trusts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Quality of Life Directive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Survivor’s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Living Wills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98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C07BAA-18E9-F9F7-D0F9-073B8F6A9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8D2B1492-4E35-0211-EF1F-915DEAD6D5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33"/>
          <a:stretch/>
        </p:blipFill>
        <p:spPr>
          <a:xfrm>
            <a:off x="5599416" y="0"/>
            <a:ext cx="6592584" cy="68579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F721A9-BFCA-1620-048D-DDB76E03DF22}"/>
              </a:ext>
            </a:extLst>
          </p:cNvPr>
          <p:cNvSpPr txBox="1"/>
          <p:nvPr/>
        </p:nvSpPr>
        <p:spPr>
          <a:xfrm>
            <a:off x="-328774" y="2034284"/>
            <a:ext cx="6307293" cy="181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49999-155A-2791-2B7E-EE7499EF32E7}"/>
              </a:ext>
            </a:extLst>
          </p:cNvPr>
          <p:cNvSpPr txBox="1"/>
          <p:nvPr/>
        </p:nvSpPr>
        <p:spPr>
          <a:xfrm>
            <a:off x="0" y="2546386"/>
            <a:ext cx="5506948" cy="157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Will and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a Trust and how do they differ”</a:t>
            </a:r>
          </a:p>
        </p:txBody>
      </p:sp>
    </p:spTree>
    <p:extLst>
      <p:ext uri="{BB962C8B-B14F-4D97-AF65-F5344CB8AC3E}">
        <p14:creationId xmlns:p14="http://schemas.microsoft.com/office/powerpoint/2010/main" val="27629603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4D904E5-75E2-485F-A692-925483BCF792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Both are Legal Documents designed to Distribute the Assets of a Deceased Person  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075C63B-3980-4D0B-A000-0A39EEC22119}"/>
              </a:ext>
            </a:extLst>
          </p:cNvPr>
          <p:cNvSpPr/>
          <p:nvPr/>
        </p:nvSpPr>
        <p:spPr>
          <a:xfrm>
            <a:off x="6195318" y="693962"/>
            <a:ext cx="5804898" cy="2113784"/>
          </a:xfrm>
          <a:prstGeom prst="flowChartAlternateProcess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 Trust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aka (Revocable Living Trust or RLT) is like a </a:t>
            </a:r>
            <a:r>
              <a:rPr lang="en-US" sz="2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private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letter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sz="2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about what you want them to do with your legacy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953E639F-8940-4A07-B952-CDBE9CE48F5D}"/>
              </a:ext>
            </a:extLst>
          </p:cNvPr>
          <p:cNvSpPr/>
          <p:nvPr/>
        </p:nvSpPr>
        <p:spPr>
          <a:xfrm>
            <a:off x="191784" y="693962"/>
            <a:ext cx="5488979" cy="2113784"/>
          </a:xfrm>
          <a:prstGeom prst="flowChartAlternateProcess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Will…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like a </a:t>
            </a:r>
            <a:r>
              <a:rPr lang="en-US" sz="2400" b="1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letter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probate court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what you want done with your legacy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F3C131DA-A6FF-4FAB-93AD-3515AD52872D}"/>
              </a:ext>
            </a:extLst>
          </p:cNvPr>
          <p:cNvSpPr/>
          <p:nvPr/>
        </p:nvSpPr>
        <p:spPr>
          <a:xfrm>
            <a:off x="191784" y="2993363"/>
            <a:ext cx="5488979" cy="2450006"/>
          </a:xfrm>
          <a:prstGeom prst="flowChartAlternateProcess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instructions are in writing as to who receives your assets.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appoint an Agent (known as an Executor)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Executor presents your Will to a Probate Court for Distribution of Your Assets 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0BD2EEF8-E8D8-4A96-B8E9-035F2169222A}"/>
              </a:ext>
            </a:extLst>
          </p:cNvPr>
          <p:cNvSpPr/>
          <p:nvPr/>
        </p:nvSpPr>
        <p:spPr>
          <a:xfrm>
            <a:off x="6298058" y="2993363"/>
            <a:ext cx="5702158" cy="2450006"/>
          </a:xfrm>
          <a:prstGeom prst="flowChartAlternateProcess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instructions are in writing as to who receives your assets.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as Owner Trustee appoint an Agent (known as an Successor Trustee)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Successor Trustee Distributes Your Assets 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4777D831-CEE0-4AA1-958D-C3863F9CFED3}"/>
              </a:ext>
            </a:extLst>
          </p:cNvPr>
          <p:cNvSpPr/>
          <p:nvPr/>
        </p:nvSpPr>
        <p:spPr>
          <a:xfrm>
            <a:off x="287676" y="5628986"/>
            <a:ext cx="5393087" cy="1039386"/>
          </a:xfrm>
          <a:prstGeom prst="flowChartAlternateProcess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Privacy is lost as Assets are advertised and made public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7D1E71A1-9CD8-48F2-A670-4278845A3F01}"/>
              </a:ext>
            </a:extLst>
          </p:cNvPr>
          <p:cNvSpPr/>
          <p:nvPr/>
        </p:nvSpPr>
        <p:spPr>
          <a:xfrm>
            <a:off x="6380252" y="5628986"/>
            <a:ext cx="5619964" cy="1039386"/>
          </a:xfrm>
          <a:prstGeom prst="flowChartAlternateProcess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Privacy is maintained as Assets are not advertised. Distribution of assets is Private</a:t>
            </a:r>
          </a:p>
        </p:txBody>
      </p:sp>
    </p:spTree>
    <p:extLst>
      <p:ext uri="{BB962C8B-B14F-4D97-AF65-F5344CB8AC3E}">
        <p14:creationId xmlns:p14="http://schemas.microsoft.com/office/powerpoint/2010/main" val="35673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4D904E5-75E2-485F-A692-925483BCF792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Advantages and Disadvantages depend on Context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075C63B-3980-4D0B-A000-0A39EEC22119}"/>
              </a:ext>
            </a:extLst>
          </p:cNvPr>
          <p:cNvSpPr/>
          <p:nvPr/>
        </p:nvSpPr>
        <p:spPr>
          <a:xfrm>
            <a:off x="6096000" y="693962"/>
            <a:ext cx="5863119" cy="1618932"/>
          </a:xfrm>
          <a:prstGeom prst="flowChartAlternateProcess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RLT or Revocable Living Trust 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953E639F-8940-4A07-B952-CDBE9CE48F5D}"/>
              </a:ext>
            </a:extLst>
          </p:cNvPr>
          <p:cNvSpPr/>
          <p:nvPr/>
        </p:nvSpPr>
        <p:spPr>
          <a:xfrm>
            <a:off x="133564" y="693962"/>
            <a:ext cx="5732980" cy="1618932"/>
          </a:xfrm>
          <a:prstGeom prst="flowChartAlternateProcess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Will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F3C131DA-A6FF-4FAB-93AD-3515AD52872D}"/>
              </a:ext>
            </a:extLst>
          </p:cNvPr>
          <p:cNvSpPr/>
          <p:nvPr/>
        </p:nvSpPr>
        <p:spPr>
          <a:xfrm>
            <a:off x="133564" y="2422081"/>
            <a:ext cx="5732980" cy="2861534"/>
          </a:xfrm>
          <a:prstGeom prst="flowChartAlternateProcess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Overall, the Probate process in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Illinois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will typically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least six months (for the running of the claims period), and can sometimes last several years (if there is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estate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litigation or complex asset transfers)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0BD2EEF8-E8D8-4A96-B8E9-035F2169222A}"/>
              </a:ext>
            </a:extLst>
          </p:cNvPr>
          <p:cNvSpPr/>
          <p:nvPr/>
        </p:nvSpPr>
        <p:spPr>
          <a:xfrm>
            <a:off x="6096000" y="2422081"/>
            <a:ext cx="5863119" cy="2861534"/>
          </a:xfrm>
          <a:prstGeom prst="flowChartAlternateProcess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revocable living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 owns the grantor's assets,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trust doesn't die. Those assets can therefore be transferred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immediately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beneficiaries, effectively settling the trust, without involving the probate court. 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4777D831-CEE0-4AA1-958D-C3863F9CFED3}"/>
              </a:ext>
            </a:extLst>
          </p:cNvPr>
          <p:cNvSpPr/>
          <p:nvPr/>
        </p:nvSpPr>
        <p:spPr>
          <a:xfrm>
            <a:off x="133564" y="5392802"/>
            <a:ext cx="5732980" cy="1275570"/>
          </a:xfrm>
          <a:prstGeom prst="flowChartAlternateProcess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Will means bureaucracy, but you have a Judge acting as a referee, for some families this is good.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7D1E71A1-9CD8-48F2-A670-4278845A3F01}"/>
              </a:ext>
            </a:extLst>
          </p:cNvPr>
          <p:cNvSpPr/>
          <p:nvPr/>
        </p:nvSpPr>
        <p:spPr>
          <a:xfrm>
            <a:off x="6096000" y="5392802"/>
            <a:ext cx="5863119" cy="1275570"/>
          </a:xfrm>
          <a:prstGeom prst="flowChartAlternateProcess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Trust is the fastest and most efficient tool,  but there is no judge.  This is good for stable families</a:t>
            </a:r>
          </a:p>
        </p:txBody>
      </p:sp>
    </p:spTree>
    <p:extLst>
      <p:ext uri="{BB962C8B-B14F-4D97-AF65-F5344CB8AC3E}">
        <p14:creationId xmlns:p14="http://schemas.microsoft.com/office/powerpoint/2010/main" val="32790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67748-A755-7AEB-F372-D21F13333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A4D86ED-8B4F-CF9F-A1CA-AA2C441DBDDD}"/>
              </a:ext>
            </a:extLst>
          </p:cNvPr>
          <p:cNvSpPr/>
          <p:nvPr/>
        </p:nvSpPr>
        <p:spPr>
          <a:xfrm>
            <a:off x="-52472" y="-22305"/>
            <a:ext cx="4723627" cy="6880305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E3D7BE-6953-E5D1-F106-B3866AF547AD}"/>
              </a:ext>
            </a:extLst>
          </p:cNvPr>
          <p:cNvSpPr txBox="1"/>
          <p:nvPr/>
        </p:nvSpPr>
        <p:spPr>
          <a:xfrm>
            <a:off x="4121246" y="-2928605"/>
            <a:ext cx="6665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EA88C5-DFE0-1729-EC5C-394F3998412F}"/>
              </a:ext>
            </a:extLst>
          </p:cNvPr>
          <p:cNvSpPr txBox="1"/>
          <p:nvPr/>
        </p:nvSpPr>
        <p:spPr>
          <a:xfrm>
            <a:off x="4162170" y="-1333315"/>
            <a:ext cx="6665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67C42E-1855-240B-D47D-D12D3B6F6718}"/>
              </a:ext>
            </a:extLst>
          </p:cNvPr>
          <p:cNvSpPr txBox="1"/>
          <p:nvPr/>
        </p:nvSpPr>
        <p:spPr>
          <a:xfrm>
            <a:off x="138086" y="343310"/>
            <a:ext cx="4320898" cy="25334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indent="0" algn="ctr">
              <a:spcAft>
                <a:spcPts val="6400"/>
              </a:spcAft>
              <a:buNone/>
            </a:pP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You have estate planning questions, Book a Strategy Session.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0F0DCE-ADC3-0009-DA29-5E6F613231D6}"/>
              </a:ext>
            </a:extLst>
          </p:cNvPr>
          <p:cNvSpPr txBox="1"/>
          <p:nvPr/>
        </p:nvSpPr>
        <p:spPr>
          <a:xfrm>
            <a:off x="472441" y="2754642"/>
            <a:ext cx="4198714" cy="36933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things start with a simple conversation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make sure your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Documents and Estate Planning Documents are set up to protect you and your loved ones.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5" name="Picture 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2F7B1068-47D1-F3A6-CDE6-DC72D5AD4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460" y="1271843"/>
            <a:ext cx="2420912" cy="3135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C45097-4FA3-9040-C344-5551569685A0}"/>
              </a:ext>
            </a:extLst>
          </p:cNvPr>
          <p:cNvSpPr txBox="1"/>
          <p:nvPr/>
        </p:nvSpPr>
        <p:spPr>
          <a:xfrm>
            <a:off x="7212460" y="4570494"/>
            <a:ext cx="25102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Anthony J. Davis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Estate Planning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Attorney</a:t>
            </a:r>
          </a:p>
        </p:txBody>
      </p:sp>
    </p:spTree>
    <p:extLst>
      <p:ext uri="{BB962C8B-B14F-4D97-AF65-F5344CB8AC3E}">
        <p14:creationId xmlns:p14="http://schemas.microsoft.com/office/powerpoint/2010/main" val="317386370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5B943E-31D9-CD72-F782-733135BFA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7E95F286-FDA4-9DE5-641F-0957DABB4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33"/>
          <a:stretch/>
        </p:blipFill>
        <p:spPr>
          <a:xfrm>
            <a:off x="5599416" y="0"/>
            <a:ext cx="6592584" cy="68579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653281-7378-50BA-D621-A7FAA9304C07}"/>
              </a:ext>
            </a:extLst>
          </p:cNvPr>
          <p:cNvSpPr txBox="1"/>
          <p:nvPr/>
        </p:nvSpPr>
        <p:spPr>
          <a:xfrm>
            <a:off x="-328774" y="2034284"/>
            <a:ext cx="6307293" cy="181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16D9FC-22BC-E0A9-D1DA-52FE45CC78DD}"/>
              </a:ext>
            </a:extLst>
          </p:cNvPr>
          <p:cNvSpPr txBox="1"/>
          <p:nvPr/>
        </p:nvSpPr>
        <p:spPr>
          <a:xfrm>
            <a:off x="0" y="2546386"/>
            <a:ext cx="5506948" cy="981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“Why not just put my assets in my children's names?”</a:t>
            </a:r>
          </a:p>
        </p:txBody>
      </p:sp>
    </p:spTree>
    <p:extLst>
      <p:ext uri="{BB962C8B-B14F-4D97-AF65-F5344CB8AC3E}">
        <p14:creationId xmlns:p14="http://schemas.microsoft.com/office/powerpoint/2010/main" val="318708411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330E87-2E9A-4BDD-A1CF-349005A5CA87}"/>
              </a:ext>
            </a:extLst>
          </p:cNvPr>
          <p:cNvSpPr txBox="1">
            <a:spLocks/>
          </p:cNvSpPr>
          <p:nvPr/>
        </p:nvSpPr>
        <p:spPr>
          <a:xfrm>
            <a:off x="1149243" y="697098"/>
            <a:ext cx="8324659" cy="7599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 sz="2800" dirty="0"/>
          </a:p>
          <a:p>
            <a:pPr marL="914400" lvl="2" indent="0">
              <a:buNone/>
            </a:pPr>
            <a:endParaRPr lang="en-US" sz="2400" dirty="0"/>
          </a:p>
          <a:p>
            <a:pPr marL="914400" lvl="2" indent="0">
              <a:buNone/>
            </a:pPr>
            <a:endParaRPr lang="en-US" sz="2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0B0C58-51FC-4873-832A-5D2D5BEAD525}"/>
              </a:ext>
            </a:extLst>
          </p:cNvPr>
          <p:cNvSpPr txBox="1">
            <a:spLocks/>
          </p:cNvSpPr>
          <p:nvPr/>
        </p:nvSpPr>
        <p:spPr>
          <a:xfrm>
            <a:off x="3484480" y="2070107"/>
            <a:ext cx="4473527" cy="6157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endParaRPr lang="en-US" sz="24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AF9AFAD-4A33-41CB-A5AE-0987B4FEB38B}"/>
              </a:ext>
            </a:extLst>
          </p:cNvPr>
          <p:cNvSpPr txBox="1">
            <a:spLocks/>
          </p:cNvSpPr>
          <p:nvPr/>
        </p:nvSpPr>
        <p:spPr>
          <a:xfrm>
            <a:off x="2113706" y="3516838"/>
            <a:ext cx="6569613" cy="6157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A391766-DB07-41F4-BA8D-78D768AEAACA}"/>
              </a:ext>
            </a:extLst>
          </p:cNvPr>
          <p:cNvSpPr txBox="1">
            <a:spLocks/>
          </p:cNvSpPr>
          <p:nvPr/>
        </p:nvSpPr>
        <p:spPr>
          <a:xfrm>
            <a:off x="1735539" y="5665231"/>
            <a:ext cx="8288594" cy="13088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F5139-F117-45BB-A1DC-FA72853D512B}"/>
              </a:ext>
            </a:extLst>
          </p:cNvPr>
          <p:cNvSpPr txBox="1"/>
          <p:nvPr/>
        </p:nvSpPr>
        <p:spPr>
          <a:xfrm>
            <a:off x="1524000" y="214726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We don’t recommend it,</a:t>
            </a:r>
          </a:p>
          <a:p>
            <a:pPr algn="ctr"/>
            <a:r>
              <a:rPr lang="en-US" sz="3200" b="1" dirty="0"/>
              <a:t>Here’s why</a:t>
            </a:r>
          </a:p>
        </p:txBody>
      </p:sp>
    </p:spTree>
    <p:extLst>
      <p:ext uri="{BB962C8B-B14F-4D97-AF65-F5344CB8AC3E}">
        <p14:creationId xmlns:p14="http://schemas.microsoft.com/office/powerpoint/2010/main" val="134310587"/>
      </p:ext>
    </p:extLst>
  </p:cSld>
  <p:clrMapOvr>
    <a:masterClrMapping/>
  </p:clrMapOvr>
  <p:transition spd="slow">
    <p:push dir="u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4D904E5-75E2-485F-A692-925483BCF792}"/>
              </a:ext>
            </a:extLst>
          </p:cNvPr>
          <p:cNvSpPr txBox="1"/>
          <p:nvPr/>
        </p:nvSpPr>
        <p:spPr>
          <a:xfrm>
            <a:off x="-92467" y="-1554"/>
            <a:ext cx="12317217" cy="52322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lvl="2" algn="ctr"/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330E87-2E9A-4BDD-A1CF-349005A5CA87}"/>
              </a:ext>
            </a:extLst>
          </p:cNvPr>
          <p:cNvSpPr txBox="1">
            <a:spLocks/>
          </p:cNvSpPr>
          <p:nvPr/>
        </p:nvSpPr>
        <p:spPr>
          <a:xfrm>
            <a:off x="1149243" y="697098"/>
            <a:ext cx="8324659" cy="7599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 sz="2800" dirty="0"/>
          </a:p>
          <a:p>
            <a:pPr marL="914400" lvl="2" indent="0">
              <a:buNone/>
            </a:pPr>
            <a:endParaRPr lang="en-US" sz="2400" dirty="0"/>
          </a:p>
          <a:p>
            <a:pPr marL="914400" lvl="2" indent="0">
              <a:buNone/>
            </a:pPr>
            <a:endParaRPr lang="en-US" sz="2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0B0C58-51FC-4873-832A-5D2D5BEAD525}"/>
              </a:ext>
            </a:extLst>
          </p:cNvPr>
          <p:cNvSpPr txBox="1">
            <a:spLocks/>
          </p:cNvSpPr>
          <p:nvPr/>
        </p:nvSpPr>
        <p:spPr>
          <a:xfrm>
            <a:off x="3484480" y="2070107"/>
            <a:ext cx="4473527" cy="6157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endParaRPr lang="en-US" sz="24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AF9AFAD-4A33-41CB-A5AE-0987B4FEB38B}"/>
              </a:ext>
            </a:extLst>
          </p:cNvPr>
          <p:cNvSpPr txBox="1">
            <a:spLocks/>
          </p:cNvSpPr>
          <p:nvPr/>
        </p:nvSpPr>
        <p:spPr>
          <a:xfrm>
            <a:off x="2113706" y="3516838"/>
            <a:ext cx="6569613" cy="6157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A391766-DB07-41F4-BA8D-78D768AEAACA}"/>
              </a:ext>
            </a:extLst>
          </p:cNvPr>
          <p:cNvSpPr txBox="1">
            <a:spLocks/>
          </p:cNvSpPr>
          <p:nvPr/>
        </p:nvSpPr>
        <p:spPr>
          <a:xfrm>
            <a:off x="1735539" y="5665231"/>
            <a:ext cx="8288594" cy="13088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922B0F-B93C-4E3F-8907-B8A92C1C5455}"/>
              </a:ext>
            </a:extLst>
          </p:cNvPr>
          <p:cNvSpPr/>
          <p:nvPr/>
        </p:nvSpPr>
        <p:spPr>
          <a:xfrm>
            <a:off x="1545515" y="1212646"/>
            <a:ext cx="916647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/>
              <a:t>Adding a child’s name to a deed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gives them an ownership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 in your home.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F0F91-342A-41BA-B506-BC7B0C878658}"/>
              </a:ext>
            </a:extLst>
          </p:cNvPr>
          <p:cNvSpPr txBox="1"/>
          <p:nvPr/>
        </p:nvSpPr>
        <p:spPr>
          <a:xfrm>
            <a:off x="1981200" y="2759814"/>
            <a:ext cx="8229601" cy="13228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cannot sell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Your home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refinance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your mortgage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your child’s permission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F4DCC6-4299-44E6-9A32-3130E50EF036}"/>
              </a:ext>
            </a:extLst>
          </p:cNvPr>
          <p:cNvSpPr/>
          <p:nvPr/>
        </p:nvSpPr>
        <p:spPr>
          <a:xfrm>
            <a:off x="2113706" y="4412573"/>
            <a:ext cx="7725677" cy="1322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 could even sell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their share in your property without your consent.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E1808-4386-4E6B-AFF7-8BBC3EA60062}"/>
              </a:ext>
            </a:extLst>
          </p:cNvPr>
          <p:cNvSpPr txBox="1"/>
          <p:nvPr/>
        </p:nvSpPr>
        <p:spPr>
          <a:xfrm>
            <a:off x="1735539" y="-67435"/>
            <a:ext cx="822960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2" algn="ctr"/>
            <a:r>
              <a:rPr lang="en-US" sz="3200" b="1" dirty="0">
                <a:solidFill>
                  <a:schemeClr val="bg1"/>
                </a:solidFill>
              </a:rPr>
              <a:t>#1 Title Issues with your home</a:t>
            </a:r>
          </a:p>
          <a:p>
            <a:pPr lvl="2" algn="ctr"/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6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330E87-2E9A-4BDD-A1CF-349005A5CA87}"/>
              </a:ext>
            </a:extLst>
          </p:cNvPr>
          <p:cNvSpPr txBox="1">
            <a:spLocks/>
          </p:cNvSpPr>
          <p:nvPr/>
        </p:nvSpPr>
        <p:spPr>
          <a:xfrm>
            <a:off x="1149243" y="697098"/>
            <a:ext cx="8324659" cy="7599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 sz="2800" dirty="0"/>
          </a:p>
          <a:p>
            <a:pPr marL="914400" lvl="2" indent="0">
              <a:buNone/>
            </a:pPr>
            <a:endParaRPr lang="en-US" sz="2400" dirty="0"/>
          </a:p>
          <a:p>
            <a:pPr marL="914400" lvl="2" indent="0">
              <a:buNone/>
            </a:pPr>
            <a:endParaRPr lang="en-US" sz="2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0B0C58-51FC-4873-832A-5D2D5BEAD525}"/>
              </a:ext>
            </a:extLst>
          </p:cNvPr>
          <p:cNvSpPr txBox="1">
            <a:spLocks/>
          </p:cNvSpPr>
          <p:nvPr/>
        </p:nvSpPr>
        <p:spPr>
          <a:xfrm>
            <a:off x="3484480" y="2070107"/>
            <a:ext cx="4473527" cy="6157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endParaRPr lang="en-US" sz="24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AF9AFAD-4A33-41CB-A5AE-0987B4FEB38B}"/>
              </a:ext>
            </a:extLst>
          </p:cNvPr>
          <p:cNvSpPr txBox="1">
            <a:spLocks/>
          </p:cNvSpPr>
          <p:nvPr/>
        </p:nvSpPr>
        <p:spPr>
          <a:xfrm>
            <a:off x="2113706" y="3516838"/>
            <a:ext cx="6569613" cy="6157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922B0F-B93C-4E3F-8907-B8A92C1C5455}"/>
              </a:ext>
            </a:extLst>
          </p:cNvPr>
          <p:cNvSpPr/>
          <p:nvPr/>
        </p:nvSpPr>
        <p:spPr>
          <a:xfrm>
            <a:off x="626724" y="1028042"/>
            <a:ext cx="112707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If Your Child is on title to</a:t>
            </a:r>
            <a:r>
              <a:rPr lang="en-US" sz="2800" b="1" u="sng" dirty="0"/>
              <a:t> your assets,</a:t>
            </a:r>
            <a:r>
              <a:rPr lang="en-US" sz="2800" b="1" dirty="0"/>
              <a:t> </a:t>
            </a:r>
            <a:r>
              <a:rPr lang="en-US" sz="2800" dirty="0"/>
              <a:t>they are a legal owner, and </a:t>
            </a:r>
          </a:p>
          <a:p>
            <a:pPr algn="ctr"/>
            <a:r>
              <a:rPr lang="en-US" sz="2800" dirty="0"/>
              <a:t>their creditors can put claims against your assets. 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F0F91-342A-41BA-B506-BC7B0C878658}"/>
              </a:ext>
            </a:extLst>
          </p:cNvPr>
          <p:cNvSpPr txBox="1"/>
          <p:nvPr/>
        </p:nvSpPr>
        <p:spPr>
          <a:xfrm>
            <a:off x="1680614" y="2141995"/>
            <a:ext cx="8397680" cy="28309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This includes claims from:</a:t>
            </a:r>
          </a:p>
          <a:p>
            <a:r>
              <a:rPr lang="en-US" sz="2800" dirty="0"/>
              <a:t>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Credit Card Companies,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Lending companies, or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Liability Claims stemming from an Accident</a:t>
            </a:r>
            <a:r>
              <a:rPr lang="en-US" i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E1808-4386-4E6B-AFF7-8BBC3EA60062}"/>
              </a:ext>
            </a:extLst>
          </p:cNvPr>
          <p:cNvSpPr txBox="1"/>
          <p:nvPr/>
        </p:nvSpPr>
        <p:spPr>
          <a:xfrm>
            <a:off x="0" y="0"/>
            <a:ext cx="12219398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#2 Creditor Claims Against Your Assets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4FF4AF-6725-4CCC-B7A2-FC2D0249C388}"/>
              </a:ext>
            </a:extLst>
          </p:cNvPr>
          <p:cNvSpPr/>
          <p:nvPr/>
        </p:nvSpPr>
        <p:spPr>
          <a:xfrm>
            <a:off x="-6849" y="5168526"/>
            <a:ext cx="12192000" cy="1322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assets are at risk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if your son or daughter                            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required 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pay criminal restitution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1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F2FB6-9EC2-34ED-1D13-E7C90E728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AB3FA7-FE11-E007-67F5-2850F6B098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8F3F2B-4590-3200-7B91-C02A603CC23B}"/>
              </a:ext>
            </a:extLst>
          </p:cNvPr>
          <p:cNvSpPr/>
          <p:nvPr/>
        </p:nvSpPr>
        <p:spPr>
          <a:xfrm>
            <a:off x="0" y="-3"/>
            <a:ext cx="4932545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9560C5-7605-B95C-C47D-1AE5BF3776CD}"/>
              </a:ext>
            </a:extLst>
          </p:cNvPr>
          <p:cNvCxnSpPr>
            <a:cxnSpLocks/>
          </p:cNvCxnSpPr>
          <p:nvPr/>
        </p:nvCxnSpPr>
        <p:spPr>
          <a:xfrm>
            <a:off x="378237" y="3338662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48AF250-DE49-EE29-38B3-1F1A3ED79619}"/>
              </a:ext>
            </a:extLst>
          </p:cNvPr>
          <p:cNvSpPr txBox="1"/>
          <p:nvPr/>
        </p:nvSpPr>
        <p:spPr>
          <a:xfrm>
            <a:off x="326453" y="2334107"/>
            <a:ext cx="4554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Ida May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217B36-E3E0-E352-AF83-61A8850DA459}"/>
              </a:ext>
            </a:extLst>
          </p:cNvPr>
          <p:cNvSpPr txBox="1"/>
          <p:nvPr/>
        </p:nvSpPr>
        <p:spPr>
          <a:xfrm>
            <a:off x="326453" y="3669264"/>
            <a:ext cx="40704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First Monthly Social Security Check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</a:endParaRPr>
          </a:p>
          <a:p>
            <a:r>
              <a:rPr lang="en-US" sz="3200" b="1" dirty="0">
                <a:solidFill>
                  <a:srgbClr val="002060"/>
                </a:solidFill>
                <a:highlight>
                  <a:srgbClr val="FFFF00"/>
                </a:highlight>
              </a:rPr>
              <a:t>$22.24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B8A212-4843-3336-2C5C-D23276A57FA2}"/>
              </a:ext>
            </a:extLst>
          </p:cNvPr>
          <p:cNvSpPr txBox="1"/>
          <p:nvPr/>
        </p:nvSpPr>
        <p:spPr>
          <a:xfrm>
            <a:off x="351621" y="1913958"/>
            <a:ext cx="3798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1940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7503CF-4147-9682-15AD-B4C05B4E385A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2D0149-83DA-A1CF-B6BF-9BC3171B9E3E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rgbClr val="002060"/>
                </a:solidFill>
              </a:rPr>
              <a:t>Social Security</a:t>
            </a:r>
          </a:p>
        </p:txBody>
      </p:sp>
      <p:pic>
        <p:nvPicPr>
          <p:cNvPr id="2" name="Content Placeholder 9">
            <a:extLst>
              <a:ext uri="{FF2B5EF4-FFF2-40B4-BE49-F238E27FC236}">
                <a16:creationId xmlns:a16="http://schemas.microsoft.com/office/drawing/2014/main" id="{4E16AAD0-CBEF-0862-9990-F27116AD90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87" r="7752"/>
          <a:stretch/>
        </p:blipFill>
        <p:spPr>
          <a:xfrm>
            <a:off x="5401266" y="1502768"/>
            <a:ext cx="6295767" cy="4365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F8DA79-7075-9CBB-61D8-A8BF44200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039" y="1103295"/>
            <a:ext cx="349415" cy="6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3292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330E87-2E9A-4BDD-A1CF-349005A5CA87}"/>
              </a:ext>
            </a:extLst>
          </p:cNvPr>
          <p:cNvSpPr txBox="1">
            <a:spLocks/>
          </p:cNvSpPr>
          <p:nvPr/>
        </p:nvSpPr>
        <p:spPr>
          <a:xfrm>
            <a:off x="835707" y="996350"/>
            <a:ext cx="9508000" cy="7599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lnSpc>
                <a:spcPct val="150000"/>
              </a:lnSpc>
              <a:buNone/>
            </a:pPr>
            <a:r>
              <a:rPr lang="en-US" sz="2800" b="1" dirty="0">
                <a:solidFill>
                  <a:schemeClr val="tx1"/>
                </a:solidFill>
              </a:rPr>
              <a:t>If your child goes through a divorce,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 is required to divide the parties’ property equitably.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0B0C58-51FC-4873-832A-5D2D5BEAD525}"/>
              </a:ext>
            </a:extLst>
          </p:cNvPr>
          <p:cNvSpPr txBox="1">
            <a:spLocks/>
          </p:cNvSpPr>
          <p:nvPr/>
        </p:nvSpPr>
        <p:spPr>
          <a:xfrm>
            <a:off x="3484480" y="2070107"/>
            <a:ext cx="4473527" cy="6157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endParaRPr lang="en-US" sz="24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AF9AFAD-4A33-41CB-A5AE-0987B4FEB38B}"/>
              </a:ext>
            </a:extLst>
          </p:cNvPr>
          <p:cNvSpPr txBox="1">
            <a:spLocks/>
          </p:cNvSpPr>
          <p:nvPr/>
        </p:nvSpPr>
        <p:spPr>
          <a:xfrm>
            <a:off x="2113706" y="3516838"/>
            <a:ext cx="6569613" cy="6157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A391766-DB07-41F4-BA8D-78D768AEAACA}"/>
              </a:ext>
            </a:extLst>
          </p:cNvPr>
          <p:cNvSpPr txBox="1">
            <a:spLocks/>
          </p:cNvSpPr>
          <p:nvPr/>
        </p:nvSpPr>
        <p:spPr>
          <a:xfrm>
            <a:off x="1735539" y="5665231"/>
            <a:ext cx="8288594" cy="13088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F0F91-342A-41BA-B506-BC7B0C878658}"/>
              </a:ext>
            </a:extLst>
          </p:cNvPr>
          <p:cNvSpPr txBox="1"/>
          <p:nvPr/>
        </p:nvSpPr>
        <p:spPr>
          <a:xfrm>
            <a:off x="1893573" y="2705189"/>
            <a:ext cx="8450134" cy="19691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their name is on your assets, then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assets are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technically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child’s property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subject to division by the court.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E1808-4386-4E6B-AFF7-8BBC3EA60062}"/>
              </a:ext>
            </a:extLst>
          </p:cNvPr>
          <p:cNvSpPr txBox="1"/>
          <p:nvPr/>
        </p:nvSpPr>
        <p:spPr>
          <a:xfrm>
            <a:off x="0" y="-3908"/>
            <a:ext cx="12192000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#3 Divorce Claims against your assets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8C5A32-00C5-465B-8C78-B3FF37A40786}"/>
              </a:ext>
            </a:extLst>
          </p:cNvPr>
          <p:cNvSpPr/>
          <p:nvPr/>
        </p:nvSpPr>
        <p:spPr>
          <a:xfrm>
            <a:off x="2298551" y="5008977"/>
            <a:ext cx="7874597" cy="1322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child’s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former spouse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may be entitled 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 of your assets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6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4D904E5-75E2-485F-A692-925483BCF792}"/>
              </a:ext>
            </a:extLst>
          </p:cNvPr>
          <p:cNvSpPr txBox="1"/>
          <p:nvPr/>
        </p:nvSpPr>
        <p:spPr>
          <a:xfrm>
            <a:off x="22640" y="-10030"/>
            <a:ext cx="12192000" cy="52322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lvl="2" algn="ctr"/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330E87-2E9A-4BDD-A1CF-349005A5CA87}"/>
              </a:ext>
            </a:extLst>
          </p:cNvPr>
          <p:cNvSpPr txBox="1">
            <a:spLocks/>
          </p:cNvSpPr>
          <p:nvPr/>
        </p:nvSpPr>
        <p:spPr>
          <a:xfrm>
            <a:off x="1099584" y="1244784"/>
            <a:ext cx="9243318" cy="14410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lnSpc>
                <a:spcPct val="150000"/>
              </a:lnSpc>
              <a:buNone/>
            </a:pPr>
            <a:r>
              <a:rPr lang="en-US" sz="2800" b="1" dirty="0">
                <a:solidFill>
                  <a:schemeClr val="tx1"/>
                </a:solidFill>
              </a:rPr>
              <a:t>If your child files bankruptcy,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bankruptcy court may be entitled to his or her share of your assets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0B0C58-51FC-4873-832A-5D2D5BEAD525}"/>
              </a:ext>
            </a:extLst>
          </p:cNvPr>
          <p:cNvSpPr txBox="1">
            <a:spLocks/>
          </p:cNvSpPr>
          <p:nvPr/>
        </p:nvSpPr>
        <p:spPr>
          <a:xfrm>
            <a:off x="3484480" y="2070107"/>
            <a:ext cx="4473527" cy="6157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endParaRPr lang="en-US" sz="24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AF9AFAD-4A33-41CB-A5AE-0987B4FEB38B}"/>
              </a:ext>
            </a:extLst>
          </p:cNvPr>
          <p:cNvSpPr txBox="1">
            <a:spLocks/>
          </p:cNvSpPr>
          <p:nvPr/>
        </p:nvSpPr>
        <p:spPr>
          <a:xfrm>
            <a:off x="2113706" y="3516838"/>
            <a:ext cx="6569613" cy="6157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A391766-DB07-41F4-BA8D-78D768AEAACA}"/>
              </a:ext>
            </a:extLst>
          </p:cNvPr>
          <p:cNvSpPr txBox="1">
            <a:spLocks/>
          </p:cNvSpPr>
          <p:nvPr/>
        </p:nvSpPr>
        <p:spPr>
          <a:xfrm>
            <a:off x="1735539" y="5665231"/>
            <a:ext cx="8288594" cy="13088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F0F91-342A-41BA-B506-BC7B0C878658}"/>
              </a:ext>
            </a:extLst>
          </p:cNvPr>
          <p:cNvSpPr txBox="1"/>
          <p:nvPr/>
        </p:nvSpPr>
        <p:spPr>
          <a:xfrm>
            <a:off x="2020756" y="2951946"/>
            <a:ext cx="8450134" cy="13228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Placing Your Childs name on your assets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gifting them a share of your assets.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E1808-4386-4E6B-AFF7-8BBC3EA60062}"/>
              </a:ext>
            </a:extLst>
          </p:cNvPr>
          <p:cNvSpPr txBox="1"/>
          <p:nvPr/>
        </p:nvSpPr>
        <p:spPr>
          <a:xfrm>
            <a:off x="1918617" y="-47296"/>
            <a:ext cx="840004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#4 Bankruptcy Claims against your assets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6CC921-116D-4946-A040-29D02814A90E}"/>
              </a:ext>
            </a:extLst>
          </p:cNvPr>
          <p:cNvSpPr/>
          <p:nvPr/>
        </p:nvSpPr>
        <p:spPr>
          <a:xfrm>
            <a:off x="2381082" y="4839701"/>
            <a:ext cx="7937580" cy="1322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 result,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assets may be sold to satisfy </a:t>
            </a:r>
          </a:p>
          <a:p>
            <a:pPr algn="ctr">
              <a:lnSpc>
                <a:spcPct val="150000"/>
              </a:lnSpc>
            </a:pP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Childs debts.</a:t>
            </a:r>
          </a:p>
        </p:txBody>
      </p:sp>
    </p:spTree>
    <p:extLst>
      <p:ext uri="{BB962C8B-B14F-4D97-AF65-F5344CB8AC3E}">
        <p14:creationId xmlns:p14="http://schemas.microsoft.com/office/powerpoint/2010/main" val="35316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8F58B6-1070-470F-BE5F-4AF67968E1B7}"/>
              </a:ext>
            </a:extLst>
          </p:cNvPr>
          <p:cNvSpPr/>
          <p:nvPr/>
        </p:nvSpPr>
        <p:spPr>
          <a:xfrm>
            <a:off x="400692" y="964373"/>
            <a:ext cx="11394042" cy="5271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How can we provide our family with clarity of direction and </a:t>
            </a:r>
          </a:p>
          <a:p>
            <a:pPr algn="ctr"/>
            <a:r>
              <a:rPr lang="en-US" sz="2800" b="1" dirty="0"/>
              <a:t>retain a voice in our affairs after we are gone? </a:t>
            </a:r>
          </a:p>
          <a:p>
            <a:pPr algn="ctr"/>
            <a:endParaRPr lang="en-US" sz="2800" b="1" dirty="0"/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dirty="0"/>
              <a:t>Comfort Level of our Agents 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Let’s just talk a little bit about our family, the temperaments of our loved ones, and discover how to make them feel more comfortable with these decisions.</a:t>
            </a:r>
          </a:p>
          <a:p>
            <a:pPr lvl="1"/>
            <a:r>
              <a:rPr lang="en-US" sz="2400" dirty="0"/>
              <a:t> </a:t>
            </a:r>
          </a:p>
          <a:p>
            <a:pPr lvl="1"/>
            <a:endParaRPr lang="en-US" sz="1600" dirty="0"/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dirty="0"/>
              <a:t>What Documents are most suitable for your Family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latin typeface="+mj-lt"/>
              </a:rPr>
              <a:t>Based on their temperaments, what documents will be most affective in preserving your vote in your legacy after you pass, and how will this affect your loved ones?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37D60D-19B2-4D63-8CB8-D36716CF6B0D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en-US" sz="3200" b="1" dirty="0">
                <a:solidFill>
                  <a:schemeClr val="bg1"/>
                </a:solidFill>
              </a:rPr>
              <a:t>In Conclusion     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6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37756-D4B8-2123-6E1B-F4B9D06B5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F2E7D21-2019-6400-1695-6D8B7518C0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B83F55-BA86-2655-EB77-ECC9C19C1DDB}"/>
              </a:ext>
            </a:extLst>
          </p:cNvPr>
          <p:cNvSpPr/>
          <p:nvPr/>
        </p:nvSpPr>
        <p:spPr>
          <a:xfrm>
            <a:off x="0" y="-3"/>
            <a:ext cx="6096000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4257F8-F44D-3157-F80A-9646FFDB484A}"/>
              </a:ext>
            </a:extLst>
          </p:cNvPr>
          <p:cNvSpPr txBox="1"/>
          <p:nvPr/>
        </p:nvSpPr>
        <p:spPr>
          <a:xfrm>
            <a:off x="484434" y="1382786"/>
            <a:ext cx="5127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Let Me Ask You a Question</a:t>
            </a:r>
            <a:endParaRPr lang="en-US" sz="3600" b="1" dirty="0"/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385C27D0-069C-263A-8BC1-9AD2A597277E}"/>
              </a:ext>
            </a:extLst>
          </p:cNvPr>
          <p:cNvSpPr/>
          <p:nvPr/>
        </p:nvSpPr>
        <p:spPr>
          <a:xfrm>
            <a:off x="6697413" y="-4127297"/>
            <a:ext cx="6356732" cy="807522"/>
          </a:xfrm>
          <a:prstGeom prst="homePlate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AA4B8F06-2A9A-FB9D-802A-59932679FEBC}"/>
              </a:ext>
            </a:extLst>
          </p:cNvPr>
          <p:cNvSpPr/>
          <p:nvPr/>
        </p:nvSpPr>
        <p:spPr>
          <a:xfrm>
            <a:off x="6697413" y="-2990228"/>
            <a:ext cx="6356732" cy="807522"/>
          </a:xfrm>
          <a:prstGeom prst="homePlate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DCB39496-449A-1DA8-695E-FD35FE781C28}"/>
              </a:ext>
            </a:extLst>
          </p:cNvPr>
          <p:cNvSpPr/>
          <p:nvPr/>
        </p:nvSpPr>
        <p:spPr>
          <a:xfrm>
            <a:off x="6697980" y="-1591077"/>
            <a:ext cx="6356732" cy="807522"/>
          </a:xfrm>
          <a:prstGeom prst="homePlate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68E28A-617E-BA11-3E77-64424D172B90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26BBE-6DFC-46FB-5BB6-505C109955D0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11" name="Content Placeholder 10" descr="A young child spraying water on her face&#10;&#10;AI-generated content may be incorrect.">
            <a:extLst>
              <a:ext uri="{FF2B5EF4-FFF2-40B4-BE49-F238E27FC236}">
                <a16:creationId xmlns:a16="http://schemas.microsoft.com/office/drawing/2014/main" id="{B0FD6248-1B70-9CBA-96A7-4892C7A10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04113" y="1550659"/>
            <a:ext cx="5127132" cy="398528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D25BA8-BDD4-4723-8365-6C695CA23EF9}"/>
              </a:ext>
            </a:extLst>
          </p:cNvPr>
          <p:cNvSpPr txBox="1"/>
          <p:nvPr/>
        </p:nvSpPr>
        <p:spPr>
          <a:xfrm>
            <a:off x="484434" y="3036585"/>
            <a:ext cx="5127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With all the information presented today, AND in such a short period of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E36E50-BFF4-EAA4-4463-6FB00819F84D}"/>
              </a:ext>
            </a:extLst>
          </p:cNvPr>
          <p:cNvSpPr txBox="1"/>
          <p:nvPr/>
        </p:nvSpPr>
        <p:spPr>
          <a:xfrm>
            <a:off x="484434" y="4936605"/>
            <a:ext cx="5127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How many of you are feeling a little like this kid?</a:t>
            </a:r>
          </a:p>
        </p:txBody>
      </p:sp>
    </p:spTree>
    <p:extLst>
      <p:ext uri="{BB962C8B-B14F-4D97-AF65-F5344CB8AC3E}">
        <p14:creationId xmlns:p14="http://schemas.microsoft.com/office/powerpoint/2010/main" val="17926345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3052C-BF26-6582-C6E0-53E7E056C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EC342A-DA0E-06B9-9130-0CAA7F32B3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5C98F9-E5FE-FBEB-8991-1B329ED53D7F}"/>
              </a:ext>
            </a:extLst>
          </p:cNvPr>
          <p:cNvSpPr/>
          <p:nvPr/>
        </p:nvSpPr>
        <p:spPr>
          <a:xfrm>
            <a:off x="0" y="-3"/>
            <a:ext cx="5508371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B60166-9AF9-BD78-BB6D-F04F7190072C}"/>
              </a:ext>
            </a:extLst>
          </p:cNvPr>
          <p:cNvSpPr txBox="1"/>
          <p:nvPr/>
        </p:nvSpPr>
        <p:spPr>
          <a:xfrm>
            <a:off x="-91759" y="1069135"/>
            <a:ext cx="56918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What if there was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a simple way to get the Answers You Need?</a:t>
            </a:r>
            <a:endParaRPr lang="en-US" sz="4000" b="1" dirty="0"/>
          </a:p>
        </p:txBody>
      </p:sp>
      <p:pic>
        <p:nvPicPr>
          <p:cNvPr id="2" name="Picture 1" descr="A person in a suit and tie&#10;&#10;AI-generated content may be incorrect.">
            <a:extLst>
              <a:ext uri="{FF2B5EF4-FFF2-40B4-BE49-F238E27FC236}">
                <a16:creationId xmlns:a16="http://schemas.microsoft.com/office/drawing/2014/main" id="{4AE07C1A-DE67-9B46-60C1-2AFCBA755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765" y="1069136"/>
            <a:ext cx="2295139" cy="3281345"/>
          </a:xfrm>
          <a:prstGeom prst="rect">
            <a:avLst/>
          </a:prstGeom>
        </p:spPr>
      </p:pic>
      <p:pic>
        <p:nvPicPr>
          <p:cNvPr id="3" name="Picture 2" descr="A person in a suit and tie&#10;&#10;AI-generated content may be incorrect.">
            <a:extLst>
              <a:ext uri="{FF2B5EF4-FFF2-40B4-BE49-F238E27FC236}">
                <a16:creationId xmlns:a16="http://schemas.microsoft.com/office/drawing/2014/main" id="{C211CEBC-17FB-B92D-E45B-D1FEFFBD0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679" y="1069135"/>
            <a:ext cx="2403943" cy="3281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E40C4B-485E-93F3-BC91-FFD6BDC67ADA}"/>
              </a:ext>
            </a:extLst>
          </p:cNvPr>
          <p:cNvSpPr txBox="1"/>
          <p:nvPr/>
        </p:nvSpPr>
        <p:spPr>
          <a:xfrm>
            <a:off x="9175160" y="4588576"/>
            <a:ext cx="25102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Anthony J. Davis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Estate Planning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Attorney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1F62F-9D6E-789C-2F24-93CAFFA1940D}"/>
              </a:ext>
            </a:extLst>
          </p:cNvPr>
          <p:cNvSpPr txBox="1"/>
          <p:nvPr/>
        </p:nvSpPr>
        <p:spPr>
          <a:xfrm>
            <a:off x="5924765" y="4588576"/>
            <a:ext cx="2433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John T. Davis CFF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Certified Financial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Fiduciary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C8C1A9-C35E-46D5-956C-F683E3F20508}"/>
              </a:ext>
            </a:extLst>
          </p:cNvPr>
          <p:cNvSpPr/>
          <p:nvPr/>
        </p:nvSpPr>
        <p:spPr>
          <a:xfrm>
            <a:off x="0" y="0"/>
            <a:ext cx="12191999" cy="63094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</a:rPr>
              <a:t>Great things start with a Simple Conversation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472C93-2FA2-A847-9202-5C45C1349569}"/>
              </a:ext>
            </a:extLst>
          </p:cNvPr>
          <p:cNvSpPr txBox="1"/>
          <p:nvPr/>
        </p:nvSpPr>
        <p:spPr>
          <a:xfrm>
            <a:off x="107263" y="3708965"/>
            <a:ext cx="5293841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</a:t>
            </a:r>
          </a:p>
          <a:p>
            <a:pPr algn="ctr"/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Simply, Book a Complimentary Strategy Session and Get Your Questions Answered and more.</a:t>
            </a:r>
          </a:p>
        </p:txBody>
      </p:sp>
    </p:spTree>
    <p:extLst>
      <p:ext uri="{BB962C8B-B14F-4D97-AF65-F5344CB8AC3E}">
        <p14:creationId xmlns:p14="http://schemas.microsoft.com/office/powerpoint/2010/main" val="96919312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0991609-779B-4CE2-AE8D-17ADAB4F3148}"/>
              </a:ext>
            </a:extLst>
          </p:cNvPr>
          <p:cNvSpPr txBox="1"/>
          <p:nvPr/>
        </p:nvSpPr>
        <p:spPr>
          <a:xfrm>
            <a:off x="-1" y="-1"/>
            <a:ext cx="8117959" cy="42277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 class participant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entitled to a                     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Hour Private Questions and Answers Strategy Session We can meet by: Telephone, Zoom or in Person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9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complete the             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“Class Evaluation Form”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Schedule a Day and Time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A66BE-2120-4A60-BC8C-AC434C6337D1}"/>
              </a:ext>
            </a:extLst>
          </p:cNvPr>
          <p:cNvSpPr txBox="1"/>
          <p:nvPr/>
        </p:nvSpPr>
        <p:spPr>
          <a:xfrm>
            <a:off x="-1" y="4227744"/>
            <a:ext cx="8117959" cy="210935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Please don’t leave until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We confirm your scheduled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date and time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on our calendar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D5C09E-4D6F-4B84-A0D1-1FFD558A3B78}"/>
              </a:ext>
            </a:extLst>
          </p:cNvPr>
          <p:cNvSpPr txBox="1"/>
          <p:nvPr/>
        </p:nvSpPr>
        <p:spPr>
          <a:xfrm>
            <a:off x="0" y="6337103"/>
            <a:ext cx="1219199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74DF728-FE17-4508-BA44-F40F11EF5BF9}"/>
              </a:ext>
            </a:extLst>
          </p:cNvPr>
          <p:cNvSpPr txBox="1">
            <a:spLocks/>
          </p:cNvSpPr>
          <p:nvPr/>
        </p:nvSpPr>
        <p:spPr>
          <a:xfrm>
            <a:off x="7818634" y="2486988"/>
            <a:ext cx="4248515" cy="738664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Anthony J. Davis                                  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Attorney at Law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CA566A-A22A-4631-A3A3-FAD25A8E18EB}"/>
              </a:ext>
            </a:extLst>
          </p:cNvPr>
          <p:cNvCxnSpPr>
            <a:cxnSpLocks/>
          </p:cNvCxnSpPr>
          <p:nvPr/>
        </p:nvCxnSpPr>
        <p:spPr>
          <a:xfrm>
            <a:off x="8242810" y="3208725"/>
            <a:ext cx="394919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8704834-1DED-46EB-9E39-36E21142CC39}"/>
              </a:ext>
            </a:extLst>
          </p:cNvPr>
          <p:cNvSpPr txBox="1"/>
          <p:nvPr/>
        </p:nvSpPr>
        <p:spPr>
          <a:xfrm>
            <a:off x="0" y="6346501"/>
            <a:ext cx="8117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www.AmericaPlanning.com</a:t>
            </a:r>
          </a:p>
        </p:txBody>
      </p:sp>
      <p:pic>
        <p:nvPicPr>
          <p:cNvPr id="4" name="Picture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334485D4-70E3-CB46-5953-B7220ABF6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714" y="80348"/>
            <a:ext cx="2034283" cy="2389712"/>
          </a:xfrm>
          <a:prstGeom prst="rect">
            <a:avLst/>
          </a:prstGeom>
        </p:spPr>
      </p:pic>
      <p:pic>
        <p:nvPicPr>
          <p:cNvPr id="7" name="Picture 6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BE19430-E7EA-2362-1690-DFEBF4870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729" y="3318554"/>
            <a:ext cx="1921268" cy="24083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59233EB-799E-6A35-9BFC-A49D3125FD5E}"/>
              </a:ext>
            </a:extLst>
          </p:cNvPr>
          <p:cNvSpPr txBox="1"/>
          <p:nvPr/>
        </p:nvSpPr>
        <p:spPr>
          <a:xfrm>
            <a:off x="8290337" y="5801177"/>
            <a:ext cx="35454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John T. Davis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CFF Certified Financial Fiduciary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1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3A9F11C-81F6-4F64-ADC1-41EEEE66FD3F}"/>
              </a:ext>
            </a:extLst>
          </p:cNvPr>
          <p:cNvSpPr txBox="1">
            <a:spLocks/>
          </p:cNvSpPr>
          <p:nvPr/>
        </p:nvSpPr>
        <p:spPr>
          <a:xfrm>
            <a:off x="566201" y="224249"/>
            <a:ext cx="5529799" cy="79060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i="1" dirty="0">
                <a:latin typeface="+mn-lt"/>
              </a:rPr>
              <a:t>Please complete Your info:</a:t>
            </a:r>
          </a:p>
        </p:txBody>
      </p:sp>
      <p:pic>
        <p:nvPicPr>
          <p:cNvPr id="18" name="Graphic 17" descr="Right Pointing Backhand Index ">
            <a:extLst>
              <a:ext uri="{FF2B5EF4-FFF2-40B4-BE49-F238E27FC236}">
                <a16:creationId xmlns:a16="http://schemas.microsoft.com/office/drawing/2014/main" id="{A70762EA-13AB-441C-9956-24C96E652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5255" y="547023"/>
            <a:ext cx="914400" cy="499842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11F05C2B-C335-4AA5-AA52-60B8E865A795}"/>
              </a:ext>
            </a:extLst>
          </p:cNvPr>
          <p:cNvSpPr txBox="1">
            <a:spLocks/>
          </p:cNvSpPr>
          <p:nvPr/>
        </p:nvSpPr>
        <p:spPr>
          <a:xfrm>
            <a:off x="1856267" y="1973378"/>
            <a:ext cx="2247051" cy="40946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Please Grade us</a:t>
            </a:r>
          </a:p>
        </p:txBody>
      </p:sp>
      <p:pic>
        <p:nvPicPr>
          <p:cNvPr id="24" name="Graphic 23" descr="Right Pointing Backhand Index ">
            <a:extLst>
              <a:ext uri="{FF2B5EF4-FFF2-40B4-BE49-F238E27FC236}">
                <a16:creationId xmlns:a16="http://schemas.microsoft.com/office/drawing/2014/main" id="{0AA6479E-8648-4B4B-98A1-13AE33F1C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4203" y="1919352"/>
            <a:ext cx="1003763" cy="49984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A4F4655-A3B9-49C5-BDA0-3D232BFEF3D1}"/>
              </a:ext>
            </a:extLst>
          </p:cNvPr>
          <p:cNvSpPr/>
          <p:nvPr/>
        </p:nvSpPr>
        <p:spPr>
          <a:xfrm>
            <a:off x="566201" y="4689814"/>
            <a:ext cx="382033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 Strategy Session John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Graphic 25" descr="Right Pointing Backhand Index ">
            <a:extLst>
              <a:ext uri="{FF2B5EF4-FFF2-40B4-BE49-F238E27FC236}">
                <a16:creationId xmlns:a16="http://schemas.microsoft.com/office/drawing/2014/main" id="{C2B88D81-84FF-473A-B3E7-391B5F8E18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0017" y="2592348"/>
            <a:ext cx="914400" cy="49984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F6B7F6-9E7D-40BC-8744-04254CA6999B}"/>
              </a:ext>
            </a:extLst>
          </p:cNvPr>
          <p:cNvSpPr txBox="1"/>
          <p:nvPr/>
        </p:nvSpPr>
        <p:spPr>
          <a:xfrm>
            <a:off x="61192" y="2651552"/>
            <a:ext cx="4213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 Strategy Session Anthony</a:t>
            </a:r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1" name="Graphic 30" descr="Right Pointing Backhand Index ">
            <a:extLst>
              <a:ext uri="{FF2B5EF4-FFF2-40B4-BE49-F238E27FC236}">
                <a16:creationId xmlns:a16="http://schemas.microsoft.com/office/drawing/2014/main" id="{03A969A2-B538-4369-A0B4-BB5194788B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74943" y="4651637"/>
            <a:ext cx="888380" cy="49984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81BAABF-1941-4B78-8120-A17C382B7F91}"/>
              </a:ext>
            </a:extLst>
          </p:cNvPr>
          <p:cNvSpPr/>
          <p:nvPr/>
        </p:nvSpPr>
        <p:spPr>
          <a:xfrm>
            <a:off x="-130817" y="5702853"/>
            <a:ext cx="53343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Pick and Day and Time </a:t>
            </a:r>
            <a:r>
              <a:rPr lang="en-US" sz="20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d</a:t>
            </a:r>
            <a:r>
              <a:rPr lang="en-US" sz="2000" i="1" u="sng" dirty="0">
                <a:solidFill>
                  <a:schemeClr val="bg1"/>
                </a:solidFill>
              </a:rPr>
              <a:t>on’t leave until we </a:t>
            </a:r>
            <a:r>
              <a:rPr lang="en-US" sz="2000" b="1" i="1" u="sng" dirty="0">
                <a:solidFill>
                  <a:schemeClr val="bg1"/>
                </a:solidFill>
              </a:rPr>
              <a:t>confirm it on our calendar</a:t>
            </a:r>
          </a:p>
        </p:txBody>
      </p:sp>
      <p:pic>
        <p:nvPicPr>
          <p:cNvPr id="33" name="Graphic 32" descr="Right Pointing Backhand Index ">
            <a:extLst>
              <a:ext uri="{FF2B5EF4-FFF2-40B4-BE49-F238E27FC236}">
                <a16:creationId xmlns:a16="http://schemas.microsoft.com/office/drawing/2014/main" id="{8FF91E2D-4680-42E6-BE13-4DAA5F4BCB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04052" y="3854436"/>
            <a:ext cx="914400" cy="5212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F6CCD1-07B3-C21B-A4BD-C5AADB86EE73}"/>
              </a:ext>
            </a:extLst>
          </p:cNvPr>
          <p:cNvSpPr/>
          <p:nvPr/>
        </p:nvSpPr>
        <p:spPr>
          <a:xfrm>
            <a:off x="-125793" y="3624698"/>
            <a:ext cx="5185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Pick and Day and Time </a:t>
            </a:r>
            <a:r>
              <a:rPr lang="en-US" sz="20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d</a:t>
            </a:r>
            <a:r>
              <a:rPr lang="en-US" sz="2000" i="1" u="sng" dirty="0">
                <a:solidFill>
                  <a:schemeClr val="bg1"/>
                </a:solidFill>
              </a:rPr>
              <a:t>on’t leave until we </a:t>
            </a:r>
            <a:r>
              <a:rPr lang="en-US" sz="2000" b="1" i="1" u="sng" dirty="0">
                <a:solidFill>
                  <a:schemeClr val="bg1"/>
                </a:solidFill>
              </a:rPr>
              <a:t>confirm it on our calendar</a:t>
            </a:r>
          </a:p>
        </p:txBody>
      </p:sp>
      <p:pic>
        <p:nvPicPr>
          <p:cNvPr id="9" name="Graphic 8" descr="Right Pointing Backhand Index ">
            <a:extLst>
              <a:ext uri="{FF2B5EF4-FFF2-40B4-BE49-F238E27FC236}">
                <a16:creationId xmlns:a16="http://schemas.microsoft.com/office/drawing/2014/main" id="{8C0045A7-B5CA-0594-23EB-8B6635AA10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30017" y="5997184"/>
            <a:ext cx="914400" cy="499842"/>
          </a:xfrm>
          <a:prstGeom prst="rect">
            <a:avLst/>
          </a:prstGeom>
        </p:spPr>
      </p:pic>
      <p:pic>
        <p:nvPicPr>
          <p:cNvPr id="3" name="Picture 2" descr="A close-up of a form&#10;&#10;AI-generated content may be incorrect.">
            <a:extLst>
              <a:ext uri="{FF2B5EF4-FFF2-40B4-BE49-F238E27FC236}">
                <a16:creationId xmlns:a16="http://schemas.microsoft.com/office/drawing/2014/main" id="{5BA6BA2C-2389-E827-A48A-E584F0D2FD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3491" y="0"/>
            <a:ext cx="6026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13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DBF39-CFF3-C416-2283-9E44C3982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C8F45D-645A-4E2F-7D3A-92399ACEB0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445130-1CC8-568A-3CEC-D5CDFFC67318}"/>
              </a:ext>
            </a:extLst>
          </p:cNvPr>
          <p:cNvSpPr/>
          <p:nvPr/>
        </p:nvSpPr>
        <p:spPr>
          <a:xfrm>
            <a:off x="-214602" y="-2504071"/>
            <a:ext cx="4920166" cy="936207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CF3CAF-D181-F57D-375E-2FA562C3F0F4}"/>
              </a:ext>
            </a:extLst>
          </p:cNvPr>
          <p:cNvCxnSpPr>
            <a:cxnSpLocks/>
          </p:cNvCxnSpPr>
          <p:nvPr/>
        </p:nvCxnSpPr>
        <p:spPr>
          <a:xfrm>
            <a:off x="398594" y="5129901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E242595-01A9-D6CD-1CDD-EF4921CBD449}"/>
              </a:ext>
            </a:extLst>
          </p:cNvPr>
          <p:cNvSpPr txBox="1"/>
          <p:nvPr/>
        </p:nvSpPr>
        <p:spPr>
          <a:xfrm>
            <a:off x="219847" y="2654690"/>
            <a:ext cx="44857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Is a Government Backed Annuity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27034D-55E6-F401-1DA4-258C5E81F6DC}"/>
              </a:ext>
            </a:extLst>
          </p:cNvPr>
          <p:cNvSpPr txBox="1"/>
          <p:nvPr/>
        </p:nvSpPr>
        <p:spPr>
          <a:xfrm>
            <a:off x="219847" y="2193025"/>
            <a:ext cx="3798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Social Security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44940D-1F6A-7E2E-AB83-94E3D262DD33}"/>
              </a:ext>
            </a:extLst>
          </p:cNvPr>
          <p:cNvSpPr/>
          <p:nvPr/>
        </p:nvSpPr>
        <p:spPr>
          <a:xfrm>
            <a:off x="219847" y="355564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7854E-C8D5-06D5-1DD1-EAEDBA91CC8F}"/>
              </a:ext>
            </a:extLst>
          </p:cNvPr>
          <p:cNvSpPr txBox="1"/>
          <p:nvPr/>
        </p:nvSpPr>
        <p:spPr>
          <a:xfrm>
            <a:off x="215560" y="355564"/>
            <a:ext cx="2514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rgbClr val="002060"/>
                </a:solidFill>
              </a:rPr>
              <a:t>What is Social Security?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8B5A1-026F-FBE3-1C17-0EF5FDE63ABB}"/>
              </a:ext>
            </a:extLst>
          </p:cNvPr>
          <p:cNvSpPr txBox="1"/>
          <p:nvPr/>
        </p:nvSpPr>
        <p:spPr>
          <a:xfrm>
            <a:off x="5334830" y="550447"/>
            <a:ext cx="62205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and Your Employer pay into the Social Security Trust (annuity) to help fund it.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7718F-B6D6-FE18-A4BF-B9C54B735860}"/>
              </a:ext>
            </a:extLst>
          </p:cNvPr>
          <p:cNvSpPr txBox="1"/>
          <p:nvPr/>
        </p:nvSpPr>
        <p:spPr>
          <a:xfrm>
            <a:off x="5334830" y="1540669"/>
            <a:ext cx="62205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You’re Paying into the two Trusts through Payroll deductions. 1.Soc Sec, 2.Medicare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A34F4-8022-69C5-534E-3372FFBA6436}"/>
              </a:ext>
            </a:extLst>
          </p:cNvPr>
          <p:cNvSpPr txBox="1"/>
          <p:nvPr/>
        </p:nvSpPr>
        <p:spPr>
          <a:xfrm>
            <a:off x="5361920" y="2522369"/>
            <a:ext cx="6432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Like a matching 401k, your employer matches what you pay in. Your employer pays into the System as well.</a:t>
            </a: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FE3AD064-4FE7-C5B3-0E28-0DAE20B33637}"/>
              </a:ext>
            </a:extLst>
          </p:cNvPr>
          <p:cNvSpPr/>
          <p:nvPr/>
        </p:nvSpPr>
        <p:spPr>
          <a:xfrm>
            <a:off x="5405970" y="669531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AD7AC4-131C-5D36-EC1D-1E44B55E5212}"/>
              </a:ext>
            </a:extLst>
          </p:cNvPr>
          <p:cNvSpPr txBox="1"/>
          <p:nvPr/>
        </p:nvSpPr>
        <p:spPr>
          <a:xfrm>
            <a:off x="5334830" y="3993474"/>
            <a:ext cx="69781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</a:rPr>
              <a:t>When you claim - Social Security Pays </a:t>
            </a:r>
          </a:p>
          <a:p>
            <a:pPr marL="455071" indent="0">
              <a:buNone/>
            </a:pP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</a:rPr>
              <a:t>You a lifetime Income Benefit.</a:t>
            </a: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BC58499A-5097-BF49-E85D-7832261943F3}"/>
              </a:ext>
            </a:extLst>
          </p:cNvPr>
          <p:cNvSpPr/>
          <p:nvPr/>
        </p:nvSpPr>
        <p:spPr>
          <a:xfrm>
            <a:off x="5412086" y="1644153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9A553280-8030-2FD1-F394-2047726C6731}"/>
              </a:ext>
            </a:extLst>
          </p:cNvPr>
          <p:cNvSpPr/>
          <p:nvPr/>
        </p:nvSpPr>
        <p:spPr>
          <a:xfrm>
            <a:off x="5448709" y="2645491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id="{481C36FA-74E6-5D98-D7EE-21CE98239D44}"/>
              </a:ext>
            </a:extLst>
          </p:cNvPr>
          <p:cNvSpPr/>
          <p:nvPr/>
        </p:nvSpPr>
        <p:spPr>
          <a:xfrm>
            <a:off x="5405970" y="4062868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67F85-57E6-E556-E9C7-8218B7AD7EF0}"/>
              </a:ext>
            </a:extLst>
          </p:cNvPr>
          <p:cNvSpPr txBox="1"/>
          <p:nvPr/>
        </p:nvSpPr>
        <p:spPr>
          <a:xfrm>
            <a:off x="5334830" y="5125876"/>
            <a:ext cx="69781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There are Private Insurance Companies</a:t>
            </a:r>
          </a:p>
          <a:p>
            <a:pPr marL="455071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that offer annuity products that mirror your Social Security annuity. They provide lifetime </a:t>
            </a:r>
          </a:p>
          <a:p>
            <a:pPr marL="455071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income benefits as well.</a:t>
            </a:r>
          </a:p>
        </p:txBody>
      </p:sp>
      <p:sp>
        <p:nvSpPr>
          <p:cNvPr id="6" name="Pentagon 19">
            <a:extLst>
              <a:ext uri="{FF2B5EF4-FFF2-40B4-BE49-F238E27FC236}">
                <a16:creationId xmlns:a16="http://schemas.microsoft.com/office/drawing/2014/main" id="{8560FFAB-0769-0BD7-7C73-94F938365B27}"/>
              </a:ext>
            </a:extLst>
          </p:cNvPr>
          <p:cNvSpPr/>
          <p:nvPr/>
        </p:nvSpPr>
        <p:spPr>
          <a:xfrm>
            <a:off x="5444149" y="5271684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3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4" grpId="0" animBg="1"/>
      <p:bldP spid="15" grpId="0"/>
      <p:bldP spid="18" grpId="0" animBg="1"/>
      <p:bldP spid="19" grpId="0" animBg="1"/>
      <p:bldP spid="20" grpId="0" animBg="1"/>
      <p:bldP spid="3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F0790-2455-59D1-131F-FF042E79C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FC0D63-10A1-5F42-81D4-ED1C2A9402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CC92BC-819B-B0A2-BB56-3FC65E789BD2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3791D3-C49C-C4B5-7D0F-90B800914703}"/>
              </a:ext>
            </a:extLst>
          </p:cNvPr>
          <p:cNvCxnSpPr>
            <a:cxnSpLocks/>
          </p:cNvCxnSpPr>
          <p:nvPr/>
        </p:nvCxnSpPr>
        <p:spPr>
          <a:xfrm>
            <a:off x="961931" y="3428997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E6DAD5C-BC9B-D5F1-053C-84E0C4154D76}"/>
              </a:ext>
            </a:extLst>
          </p:cNvPr>
          <p:cNvSpPr txBox="1"/>
          <p:nvPr/>
        </p:nvSpPr>
        <p:spPr>
          <a:xfrm>
            <a:off x="826587" y="2405223"/>
            <a:ext cx="4554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Today</a:t>
            </a:r>
            <a:endParaRPr lang="en-US" sz="4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D2401A-BE7D-6BBF-9DAC-8612B39D9454}"/>
              </a:ext>
            </a:extLst>
          </p:cNvPr>
          <p:cNvSpPr txBox="1"/>
          <p:nvPr/>
        </p:nvSpPr>
        <p:spPr>
          <a:xfrm>
            <a:off x="859471" y="1817356"/>
            <a:ext cx="3798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Social Security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FCDEFA-C68C-D242-5934-9DFE3A420406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4F97EB-ABAD-7DCD-3B85-60330443F7A0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rgbClr val="002060"/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0E9DE-4111-0093-22C3-CFFF6F9EE0F5}"/>
              </a:ext>
            </a:extLst>
          </p:cNvPr>
          <p:cNvSpPr txBox="1"/>
          <p:nvPr/>
        </p:nvSpPr>
        <p:spPr>
          <a:xfrm>
            <a:off x="5380895" y="855735"/>
            <a:ext cx="6220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Over 200 million workers will be covered.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5DA3E-0DEB-9868-33E7-5810017EE6B1}"/>
              </a:ext>
            </a:extLst>
          </p:cNvPr>
          <p:cNvSpPr txBox="1"/>
          <p:nvPr/>
        </p:nvSpPr>
        <p:spPr>
          <a:xfrm>
            <a:off x="5332517" y="1764993"/>
            <a:ext cx="5981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Over 70 million Now Collecting.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32FC9E-D78E-2AEF-0897-FF6DF6E521A4}"/>
              </a:ext>
            </a:extLst>
          </p:cNvPr>
          <p:cNvSpPr txBox="1"/>
          <p:nvPr/>
        </p:nvSpPr>
        <p:spPr>
          <a:xfrm>
            <a:off x="5380895" y="2569643"/>
            <a:ext cx="6432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Over a TRILLION in benefits paid annually.</a:t>
            </a: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BD16DB9B-D710-6004-F7DB-8439C6EF3F5F}"/>
              </a:ext>
            </a:extLst>
          </p:cNvPr>
          <p:cNvSpPr/>
          <p:nvPr/>
        </p:nvSpPr>
        <p:spPr>
          <a:xfrm>
            <a:off x="5413567" y="1077730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22089F-F603-D00C-822A-A7868606DFFD}"/>
              </a:ext>
            </a:extLst>
          </p:cNvPr>
          <p:cNvSpPr txBox="1"/>
          <p:nvPr/>
        </p:nvSpPr>
        <p:spPr>
          <a:xfrm>
            <a:off x="5428133" y="3478901"/>
            <a:ext cx="69781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</a:rPr>
              <a:t>Avg Benefit is $2,071 a month in 2026.</a:t>
            </a: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3A972ACB-2A15-2063-6749-F56EC187E2D9}"/>
              </a:ext>
            </a:extLst>
          </p:cNvPr>
          <p:cNvSpPr/>
          <p:nvPr/>
        </p:nvSpPr>
        <p:spPr>
          <a:xfrm>
            <a:off x="5411298" y="1949488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9CD8BD06-F8E2-3F65-E2C8-BF96CBC143B5}"/>
              </a:ext>
            </a:extLst>
          </p:cNvPr>
          <p:cNvSpPr/>
          <p:nvPr/>
        </p:nvSpPr>
        <p:spPr>
          <a:xfrm>
            <a:off x="5416939" y="2701879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id="{9D46CC15-D5F7-7D2A-E760-BBFEFD756225}"/>
              </a:ext>
            </a:extLst>
          </p:cNvPr>
          <p:cNvSpPr/>
          <p:nvPr/>
        </p:nvSpPr>
        <p:spPr>
          <a:xfrm>
            <a:off x="5411297" y="3703632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5A1E05-72F1-0FF2-A347-D14DE55AE8A1}"/>
              </a:ext>
            </a:extLst>
          </p:cNvPr>
          <p:cNvSpPr txBox="1"/>
          <p:nvPr/>
        </p:nvSpPr>
        <p:spPr>
          <a:xfrm>
            <a:off x="5380895" y="4534630"/>
            <a:ext cx="70254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The Maximum FRA benefit is $4,152 a month </a:t>
            </a:r>
          </a:p>
          <a:p>
            <a:pPr marL="455071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in 2026.</a:t>
            </a:r>
          </a:p>
        </p:txBody>
      </p:sp>
      <p:sp>
        <p:nvSpPr>
          <p:cNvPr id="3" name="Pentagon 19">
            <a:extLst>
              <a:ext uri="{FF2B5EF4-FFF2-40B4-BE49-F238E27FC236}">
                <a16:creationId xmlns:a16="http://schemas.microsoft.com/office/drawing/2014/main" id="{C6ED4DAD-F70E-C73E-D538-9F357A9C223E}"/>
              </a:ext>
            </a:extLst>
          </p:cNvPr>
          <p:cNvSpPr/>
          <p:nvPr/>
        </p:nvSpPr>
        <p:spPr>
          <a:xfrm>
            <a:off x="5411296" y="4708372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0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4" grpId="0" animBg="1"/>
      <p:bldP spid="15" grpId="0"/>
      <p:bldP spid="18" grpId="0" animBg="1"/>
      <p:bldP spid="19" grpId="0" animBg="1"/>
      <p:bldP spid="20" grpId="0" animBg="1"/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DA43D-D38F-F549-22F9-40F514AAF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F7EF6C-8161-9823-5C9E-DD4E088E9F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A40E1B-923A-BCB1-FA31-5E165E41FC28}"/>
              </a:ext>
            </a:extLst>
          </p:cNvPr>
          <p:cNvSpPr/>
          <p:nvPr/>
        </p:nvSpPr>
        <p:spPr>
          <a:xfrm>
            <a:off x="-66764" y="0"/>
            <a:ext cx="5508371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85AF11-5000-BF53-96BE-E304732B9780}"/>
              </a:ext>
            </a:extLst>
          </p:cNvPr>
          <p:cNvCxnSpPr>
            <a:cxnSpLocks/>
          </p:cNvCxnSpPr>
          <p:nvPr/>
        </p:nvCxnSpPr>
        <p:spPr>
          <a:xfrm>
            <a:off x="363837" y="2624356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C721DAF-203D-A5AA-CB2C-95AA707CA937}"/>
              </a:ext>
            </a:extLst>
          </p:cNvPr>
          <p:cNvSpPr txBox="1"/>
          <p:nvPr/>
        </p:nvSpPr>
        <p:spPr>
          <a:xfrm>
            <a:off x="206140" y="1159765"/>
            <a:ext cx="45543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 –</a:t>
            </a:r>
            <a:r>
              <a:rPr lang="en-US" sz="4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New Rules</a:t>
            </a: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lang="en-US" sz="48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2D0240-8CBE-906F-D675-F976CD9078A6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2E3239-2028-47FA-DF92-FD70908250C7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82EBE-8691-B47A-EBB3-E118205BC68E}"/>
              </a:ext>
            </a:extLst>
          </p:cNvPr>
          <p:cNvSpPr txBox="1"/>
          <p:nvPr/>
        </p:nvSpPr>
        <p:spPr>
          <a:xfrm>
            <a:off x="253269" y="2866447"/>
            <a:ext cx="456732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 Aware of this one.</a:t>
            </a:r>
            <a:b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File &amp; Suspend strategy, is GONE!</a:t>
            </a:r>
            <a:br>
              <a:rPr lang="en-US" sz="2800" b="1" dirty="0">
                <a:solidFill>
                  <a:srgbClr val="FF0000"/>
                </a:solidFill>
              </a:rPr>
            </a:b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No longer any Switch Option between a married couple.</a:t>
            </a:r>
            <a:b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</a:b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</a:rPr>
            </a:br>
            <a:endParaRPr lang="en-US" sz="20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D328DA5-6995-AA82-FE6E-136DAA059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3631" y="1748982"/>
            <a:ext cx="4530721" cy="331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1E15B-5BCF-4CF9-9170-1E92309FA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991" y="1435015"/>
            <a:ext cx="349415" cy="6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42843-F391-7384-0A18-7A7D4C1F4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26E3B5-8497-FAFD-201E-9FCC8C1635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39" y="1945933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A9BA4B-82C7-85DA-48C4-48FC5141C4F5}"/>
              </a:ext>
            </a:extLst>
          </p:cNvPr>
          <p:cNvSpPr/>
          <p:nvPr/>
        </p:nvSpPr>
        <p:spPr>
          <a:xfrm>
            <a:off x="0" y="0"/>
            <a:ext cx="4479533" cy="6857997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00E45F-A0E7-7615-F31E-5274A4DE5180}"/>
              </a:ext>
            </a:extLst>
          </p:cNvPr>
          <p:cNvSpPr txBox="1"/>
          <p:nvPr/>
        </p:nvSpPr>
        <p:spPr>
          <a:xfrm>
            <a:off x="206140" y="2986497"/>
            <a:ext cx="49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</a:rPr>
              <a:t>No More WEP!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6B8150-8278-F57B-E214-C7C67AA48A71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E7D165-ABFC-21BD-0A91-11D282B7788F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rgbClr val="002060"/>
                </a:solidFill>
              </a:rPr>
              <a:t>Social Security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BECAB71-9086-D0EF-97C6-07C1FB4CB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t="5807" r="3467" b="5964"/>
          <a:stretch/>
        </p:blipFill>
        <p:spPr>
          <a:xfrm>
            <a:off x="6588868" y="-2037054"/>
            <a:ext cx="1759873" cy="1228220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75608A-57EB-DC67-EE04-483181CF1D16}"/>
              </a:ext>
            </a:extLst>
          </p:cNvPr>
          <p:cNvSpPr txBox="1"/>
          <p:nvPr/>
        </p:nvSpPr>
        <p:spPr>
          <a:xfrm>
            <a:off x="4534328" y="641938"/>
            <a:ext cx="7951341" cy="5082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890">
              <a:lnSpc>
                <a:spcPct val="100000"/>
              </a:lnSpc>
              <a:spcBef>
                <a:spcPts val="120"/>
              </a:spcBef>
            </a:pP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The</a:t>
            </a:r>
            <a:r>
              <a:rPr lang="en-US" sz="1800" spc="4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Social</a:t>
            </a:r>
            <a:r>
              <a:rPr lang="en-US" sz="1800" spc="5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Security</a:t>
            </a:r>
            <a:r>
              <a:rPr lang="en-US" sz="1800" spc="3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Fairness Act</a:t>
            </a:r>
            <a:r>
              <a:rPr lang="en-US" sz="1800" spc="2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(Act)</a:t>
            </a:r>
            <a:r>
              <a:rPr lang="en-US" sz="1800" spc="3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was</a:t>
            </a:r>
            <a:r>
              <a:rPr lang="en-US" sz="1800" spc="6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signed</a:t>
            </a:r>
            <a:r>
              <a:rPr lang="en-US" sz="1800" spc="6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into</a:t>
            </a:r>
            <a:r>
              <a:rPr lang="en-US" sz="1800" spc="3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law</a:t>
            </a:r>
            <a:r>
              <a:rPr lang="en-US" sz="1800" spc="5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on</a:t>
            </a:r>
            <a:r>
              <a:rPr lang="en-US" sz="1800" spc="5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</a:p>
          <a:p>
            <a:pPr marL="135890">
              <a:lnSpc>
                <a:spcPct val="100000"/>
              </a:lnSpc>
              <a:spcBef>
                <a:spcPts val="120"/>
              </a:spcBef>
            </a:pP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January</a:t>
            </a:r>
            <a:r>
              <a:rPr lang="en-US" sz="1800" spc="5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5,</a:t>
            </a:r>
            <a:r>
              <a:rPr lang="en-US" sz="1800" spc="4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003366"/>
                </a:solidFill>
                <a:latin typeface="Arial"/>
                <a:cs typeface="Arial"/>
              </a:rPr>
              <a:t>2025.</a:t>
            </a:r>
            <a:endParaRPr lang="en-US"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endParaRPr lang="en-US" sz="1800" dirty="0">
              <a:latin typeface="Arial"/>
              <a:cs typeface="Arial"/>
            </a:endParaRPr>
          </a:p>
          <a:p>
            <a:pPr marL="135890" marR="126364">
              <a:lnSpc>
                <a:spcPct val="102600"/>
              </a:lnSpc>
            </a:pP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The</a:t>
            </a:r>
            <a:r>
              <a:rPr lang="en-US" sz="1800" spc="-1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Act</a:t>
            </a:r>
            <a:r>
              <a:rPr lang="en-US" sz="1800" spc="6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ends</a:t>
            </a:r>
            <a:r>
              <a:rPr lang="en-US" sz="1800" spc="7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the</a:t>
            </a:r>
            <a:r>
              <a:rPr lang="en-US" sz="1800" spc="45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Windfall</a:t>
            </a:r>
            <a:r>
              <a:rPr lang="en-US" sz="1800" spc="25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Elimination</a:t>
            </a:r>
            <a:r>
              <a:rPr lang="en-US" sz="1800" spc="9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Provision</a:t>
            </a:r>
            <a:r>
              <a:rPr lang="en-US" sz="1800" spc="65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(WEP)</a:t>
            </a:r>
            <a:r>
              <a:rPr lang="en-US" sz="1800" spc="2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and</a:t>
            </a:r>
            <a:r>
              <a:rPr lang="en-US" sz="1800" spc="65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</a:p>
          <a:p>
            <a:pPr marL="135890" marR="126364">
              <a:lnSpc>
                <a:spcPct val="102600"/>
              </a:lnSpc>
            </a:pPr>
            <a:r>
              <a:rPr lang="en-US" sz="1800" spc="-1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Government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Pension</a:t>
            </a:r>
            <a:r>
              <a:rPr lang="en-US" sz="1800" spc="75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Offset</a:t>
            </a:r>
            <a:r>
              <a:rPr lang="en-US" sz="1800" spc="3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(GPO).</a:t>
            </a:r>
            <a:r>
              <a:rPr lang="en-US" sz="1800" spc="25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This</a:t>
            </a:r>
            <a:r>
              <a:rPr lang="en-US" sz="1800" spc="7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law</a:t>
            </a:r>
            <a:r>
              <a:rPr lang="en-US" sz="1800" spc="55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increases</a:t>
            </a:r>
            <a:r>
              <a:rPr lang="en-US" sz="1800" spc="7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Social</a:t>
            </a:r>
            <a:r>
              <a:rPr lang="en-US" sz="1800" spc="65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</a:p>
          <a:p>
            <a:pPr marL="135890" marR="126364">
              <a:lnSpc>
                <a:spcPct val="102600"/>
              </a:lnSpc>
            </a:pP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Security</a:t>
            </a:r>
            <a:r>
              <a:rPr lang="en-US" sz="1800" spc="7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benefits</a:t>
            </a:r>
            <a:r>
              <a:rPr lang="en-US" sz="1800" spc="6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for</a:t>
            </a:r>
            <a:r>
              <a:rPr lang="en-US" sz="1800" spc="45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certain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types</a:t>
            </a:r>
            <a:r>
              <a:rPr lang="en-US" sz="1800" spc="6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of</a:t>
            </a:r>
            <a:r>
              <a:rPr lang="en-US" sz="1800" spc="4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workers,</a:t>
            </a:r>
            <a:r>
              <a:rPr lang="en-US" sz="1800" spc="5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including</a:t>
            </a:r>
            <a:r>
              <a:rPr lang="en-US" sz="1800" spc="7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US" sz="1800" spc="-20" dirty="0">
                <a:solidFill>
                  <a:srgbClr val="003366"/>
                </a:solidFill>
                <a:highlight>
                  <a:srgbClr val="FFFF00"/>
                </a:highlight>
                <a:latin typeface="Arial"/>
                <a:cs typeface="Arial"/>
              </a:rPr>
              <a:t>some:</a:t>
            </a:r>
            <a:endParaRPr lang="en-US" sz="1800" dirty="0">
              <a:highlight>
                <a:srgbClr val="FFFF00"/>
              </a:highlight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endParaRPr lang="en-US" sz="1800" dirty="0">
              <a:latin typeface="Arial"/>
              <a:cs typeface="Arial"/>
            </a:endParaRPr>
          </a:p>
          <a:p>
            <a:pPr marL="506730" indent="-142240">
              <a:lnSpc>
                <a:spcPct val="100000"/>
              </a:lnSpc>
              <a:buChar char="•"/>
              <a:tabLst>
                <a:tab pos="506730" algn="l"/>
              </a:tabLst>
            </a:pP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teachers,</a:t>
            </a:r>
            <a:r>
              <a:rPr lang="en-US" sz="1800" spc="5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firefighters,</a:t>
            </a:r>
            <a:r>
              <a:rPr lang="en-US" sz="1800" spc="3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and</a:t>
            </a:r>
            <a:r>
              <a:rPr lang="en-US" sz="1800" spc="7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police</a:t>
            </a:r>
            <a:r>
              <a:rPr lang="en-US" sz="1800" spc="6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officers</a:t>
            </a:r>
            <a:r>
              <a:rPr lang="en-US" sz="1800" spc="3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in</a:t>
            </a:r>
            <a:r>
              <a:rPr lang="en-US" sz="1800" spc="6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many</a:t>
            </a:r>
            <a:r>
              <a:rPr lang="en-US" sz="1800" spc="6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003366"/>
                </a:solidFill>
                <a:latin typeface="Arial"/>
                <a:cs typeface="Arial"/>
              </a:rPr>
              <a:t>states;</a:t>
            </a:r>
            <a:endParaRPr lang="en-US" sz="1800" dirty="0">
              <a:latin typeface="Arial"/>
              <a:cs typeface="Arial"/>
            </a:endParaRPr>
          </a:p>
          <a:p>
            <a:pPr marL="506730" indent="-142240">
              <a:lnSpc>
                <a:spcPct val="100000"/>
              </a:lnSpc>
              <a:spcBef>
                <a:spcPts val="265"/>
              </a:spcBef>
              <a:buChar char="•"/>
              <a:tabLst>
                <a:tab pos="506730" algn="l"/>
              </a:tabLst>
            </a:pP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federal</a:t>
            </a:r>
            <a:r>
              <a:rPr lang="en-US" sz="1800" spc="5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employees</a:t>
            </a:r>
            <a:r>
              <a:rPr lang="en-US" sz="1800" spc="114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covered</a:t>
            </a:r>
            <a:r>
              <a:rPr lang="en-US" sz="1800" spc="3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by</a:t>
            </a:r>
            <a:r>
              <a:rPr lang="en-US" sz="1800" spc="6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the</a:t>
            </a:r>
            <a:r>
              <a:rPr lang="en-US" sz="1800" spc="3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Civil</a:t>
            </a:r>
            <a:r>
              <a:rPr lang="en-US" sz="1800" spc="7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Service</a:t>
            </a:r>
            <a:r>
              <a:rPr lang="en-US" sz="1800" spc="5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Retirement</a:t>
            </a:r>
            <a:r>
              <a:rPr lang="en-US" sz="1800" spc="7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System;</a:t>
            </a:r>
            <a:r>
              <a:rPr lang="en-US" sz="1800" spc="6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spc="-25" dirty="0">
                <a:solidFill>
                  <a:srgbClr val="003366"/>
                </a:solidFill>
                <a:latin typeface="Arial"/>
                <a:cs typeface="Arial"/>
              </a:rPr>
              <a:t>and</a:t>
            </a:r>
            <a:endParaRPr lang="en-US" sz="1800" dirty="0">
              <a:latin typeface="Arial"/>
              <a:cs typeface="Arial"/>
            </a:endParaRPr>
          </a:p>
          <a:p>
            <a:pPr marL="506095" marR="364490" indent="-142240">
              <a:lnSpc>
                <a:spcPct val="102099"/>
              </a:lnSpc>
              <a:spcBef>
                <a:spcPts val="240"/>
              </a:spcBef>
              <a:buChar char="•"/>
              <a:tabLst>
                <a:tab pos="507365" algn="l"/>
              </a:tabLst>
            </a:pP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people</a:t>
            </a:r>
            <a:r>
              <a:rPr lang="en-US" sz="1800" spc="5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whose</a:t>
            </a:r>
            <a:r>
              <a:rPr lang="en-US" sz="1800" spc="6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work</a:t>
            </a:r>
            <a:r>
              <a:rPr lang="en-US" sz="1800" spc="5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had</a:t>
            </a:r>
            <a:r>
              <a:rPr lang="en-US" sz="1800" spc="5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been</a:t>
            </a:r>
            <a:r>
              <a:rPr lang="en-US" sz="1800" spc="3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covered</a:t>
            </a:r>
            <a:r>
              <a:rPr lang="en-US" sz="1800" spc="4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by</a:t>
            </a:r>
            <a:r>
              <a:rPr lang="en-US" sz="1800" spc="4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a</a:t>
            </a:r>
            <a:r>
              <a:rPr lang="en-US" sz="1800" spc="2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foreign</a:t>
            </a:r>
            <a:r>
              <a:rPr lang="en-US" sz="1800" spc="5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social</a:t>
            </a:r>
            <a:r>
              <a:rPr lang="en-US" sz="1800" spc="3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003366"/>
                </a:solidFill>
                <a:latin typeface="Arial"/>
                <a:cs typeface="Arial"/>
              </a:rPr>
              <a:t>security 	system.</a:t>
            </a:r>
            <a:endParaRPr lang="en-US"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lang="en-US" sz="1800" dirty="0">
              <a:latin typeface="Arial"/>
              <a:cs typeface="Arial"/>
            </a:endParaRPr>
          </a:p>
          <a:p>
            <a:pPr marL="164465" marR="421640">
              <a:lnSpc>
                <a:spcPct val="102600"/>
              </a:lnSpc>
            </a:pPr>
            <a:r>
              <a:rPr lang="en-US" sz="1800" spc="-20" dirty="0">
                <a:solidFill>
                  <a:srgbClr val="003366"/>
                </a:solidFill>
                <a:latin typeface="Arial"/>
                <a:cs typeface="Arial"/>
              </a:rPr>
              <a:t>To</a:t>
            </a:r>
            <a:r>
              <a:rPr lang="en-US" sz="1800" spc="2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learn</a:t>
            </a:r>
            <a:r>
              <a:rPr lang="en-US" sz="1800" spc="5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more</a:t>
            </a:r>
            <a:r>
              <a:rPr lang="en-US" sz="1800" spc="5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below</a:t>
            </a:r>
            <a:r>
              <a:rPr lang="en-US" sz="1800" spc="5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about</a:t>
            </a:r>
            <a:r>
              <a:rPr lang="en-US" sz="1800" spc="4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the</a:t>
            </a:r>
            <a:r>
              <a:rPr lang="en-US" sz="1800" spc="4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steps</a:t>
            </a:r>
            <a:r>
              <a:rPr lang="en-US" sz="1800" spc="2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the</a:t>
            </a:r>
            <a:r>
              <a:rPr lang="en-US" sz="1800" spc="4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Social</a:t>
            </a:r>
            <a:r>
              <a:rPr lang="en-US" sz="1800" spc="4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Security</a:t>
            </a:r>
            <a:r>
              <a:rPr lang="en-US" sz="1800" spc="-2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003366"/>
                </a:solidFill>
                <a:latin typeface="Arial"/>
                <a:cs typeface="Arial"/>
              </a:rPr>
              <a:t>Administration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is</a:t>
            </a:r>
            <a:r>
              <a:rPr lang="en-US" sz="1800" spc="2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taking</a:t>
            </a:r>
            <a:r>
              <a:rPr lang="en-US" sz="1800" spc="3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to</a:t>
            </a:r>
            <a:r>
              <a:rPr lang="en-US" sz="1800" spc="15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implement</a:t>
            </a:r>
            <a:r>
              <a:rPr lang="en-US" sz="1800" spc="6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the</a:t>
            </a:r>
            <a:r>
              <a:rPr lang="en-US" sz="1800" spc="1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3366"/>
                </a:solidFill>
                <a:latin typeface="Arial"/>
                <a:cs typeface="Arial"/>
              </a:rPr>
              <a:t>law,</a:t>
            </a:r>
            <a:r>
              <a:rPr lang="en-US" sz="1800" spc="50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</a:p>
          <a:p>
            <a:pPr marL="164465" marR="421640">
              <a:lnSpc>
                <a:spcPct val="102600"/>
              </a:lnSpc>
            </a:pPr>
            <a:endParaRPr lang="en-US" spc="50" dirty="0">
              <a:solidFill>
                <a:srgbClr val="003366"/>
              </a:solidFill>
              <a:latin typeface="Arial"/>
              <a:cs typeface="Arial"/>
            </a:endParaRPr>
          </a:p>
          <a:p>
            <a:pPr marL="164465" marR="421640">
              <a:lnSpc>
                <a:spcPct val="102600"/>
              </a:lnSpc>
            </a:pPr>
            <a:r>
              <a:rPr lang="en-US" sz="1800" spc="-10" dirty="0">
                <a:solidFill>
                  <a:srgbClr val="003366"/>
                </a:solidFill>
                <a:latin typeface="Arial"/>
                <a:cs typeface="Arial"/>
              </a:rPr>
              <a:t>visit: </a:t>
            </a:r>
            <a:r>
              <a:rPr lang="en-US" sz="1800" b="1" u="sng" dirty="0">
                <a:solidFill>
                  <a:srgbClr val="003366"/>
                </a:solidFill>
                <a:uFill>
                  <a:solidFill>
                    <a:srgbClr val="003366"/>
                  </a:solidFill>
                </a:uFill>
                <a:latin typeface="Arial"/>
                <a:cs typeface="Arial"/>
                <a:hlinkClick r:id="rId4"/>
              </a:rPr>
              <a:t>ssa.gov/benefits/retirement/social-security-fairness-</a:t>
            </a:r>
            <a:r>
              <a:rPr lang="en-US" sz="1800" b="1" u="sng" spc="-10" dirty="0">
                <a:solidFill>
                  <a:srgbClr val="003366"/>
                </a:solidFill>
                <a:uFill>
                  <a:solidFill>
                    <a:srgbClr val="003366"/>
                  </a:solidFill>
                </a:uFill>
                <a:latin typeface="Arial"/>
                <a:cs typeface="Arial"/>
                <a:hlinkClick r:id="rId4"/>
              </a:rPr>
              <a:t>act.html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133607-F2C2-0589-C859-FA5BEDBDC346}"/>
              </a:ext>
            </a:extLst>
          </p:cNvPr>
          <p:cNvSpPr txBox="1"/>
          <p:nvPr/>
        </p:nvSpPr>
        <p:spPr>
          <a:xfrm>
            <a:off x="206140" y="1159765"/>
            <a:ext cx="45543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 –</a:t>
            </a:r>
            <a:r>
              <a:rPr lang="en-US" sz="4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New Rules</a:t>
            </a: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lang="en-US" sz="48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4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450CE-52E4-A914-B131-8969B0951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BD66E0-7B18-BDCF-8334-7AF36A184F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424273-C5DC-3E49-090A-CE3D7EE78E30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D15AC0-C20B-BFCF-D38F-65900C2B12DE}"/>
              </a:ext>
            </a:extLst>
          </p:cNvPr>
          <p:cNvCxnSpPr>
            <a:cxnSpLocks/>
          </p:cNvCxnSpPr>
          <p:nvPr/>
        </p:nvCxnSpPr>
        <p:spPr>
          <a:xfrm>
            <a:off x="961931" y="4605118"/>
            <a:ext cx="1547806" cy="0"/>
          </a:xfrm>
          <a:prstGeom prst="line">
            <a:avLst/>
          </a:prstGeom>
          <a:ln w="25400">
            <a:solidFill>
              <a:srgbClr val="27556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AB48867-6B51-69D7-40A2-AE15B564EB09}"/>
              </a:ext>
            </a:extLst>
          </p:cNvPr>
          <p:cNvSpPr txBox="1"/>
          <p:nvPr/>
        </p:nvSpPr>
        <p:spPr>
          <a:xfrm>
            <a:off x="793390" y="2112934"/>
            <a:ext cx="4554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How is Social</a:t>
            </a:r>
          </a:p>
          <a:p>
            <a:r>
              <a:rPr lang="en-US" sz="4800" b="1" dirty="0">
                <a:solidFill>
                  <a:srgbClr val="002060"/>
                </a:solidFill>
              </a:rPr>
              <a:t>Security is </a:t>
            </a:r>
          </a:p>
          <a:p>
            <a:r>
              <a:rPr lang="en-US" sz="4800" b="1" dirty="0">
                <a:solidFill>
                  <a:srgbClr val="002060"/>
                </a:solidFill>
              </a:rPr>
              <a:t>Funded?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C21104-18A1-4245-0E8F-2BC0773C3D13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74A011-D614-124A-62BC-95D4E0700C71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rgbClr val="002060"/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03A16B-051F-37DE-6C8A-63E614E639B1}"/>
              </a:ext>
            </a:extLst>
          </p:cNvPr>
          <p:cNvSpPr txBox="1"/>
          <p:nvPr/>
        </p:nvSpPr>
        <p:spPr>
          <a:xfrm>
            <a:off x="5178052" y="2112934"/>
            <a:ext cx="62205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400" b="1" u="sng" dirty="0">
                <a:solidFill>
                  <a:srgbClr val="002060"/>
                </a:solidFill>
              </a:rPr>
              <a:t>It’s Funded by those who are working</a:t>
            </a:r>
            <a:r>
              <a:rPr lang="en-US" sz="2400" b="1" dirty="0">
                <a:solidFill>
                  <a:srgbClr val="002060"/>
                </a:solidFill>
              </a:rPr>
              <a:t>…and </a:t>
            </a:r>
            <a:r>
              <a:rPr lang="en-US" sz="2400" dirty="0">
                <a:solidFill>
                  <a:srgbClr val="002060"/>
                </a:solidFill>
              </a:rPr>
              <a:t>contributing to Social Security through payroll deductions, (taxes) deducted from their paychecks.</a:t>
            </a:r>
          </a:p>
          <a:p>
            <a:pPr marL="455071" indent="0">
              <a:buNone/>
            </a:pPr>
            <a:endParaRPr lang="en-US" sz="2400" b="1" dirty="0">
              <a:solidFill>
                <a:srgbClr val="002060"/>
              </a:solidFill>
              <a:highlight>
                <a:srgbClr val="FFFF00"/>
              </a:highlight>
            </a:endParaRPr>
          </a:p>
          <a:p>
            <a:pPr marL="455071" indent="0">
              <a:buNone/>
            </a:pPr>
            <a:r>
              <a:rPr lang="en-US" sz="2400" b="1" dirty="0">
                <a:solidFill>
                  <a:srgbClr val="002060"/>
                </a:solidFill>
                <a:highlight>
                  <a:srgbClr val="FFFF00"/>
                </a:highlight>
              </a:rPr>
              <a:t>Workers are the ones paying for </a:t>
            </a:r>
            <a:r>
              <a:rPr lang="en-US" sz="2400" u="sng" dirty="0">
                <a:solidFill>
                  <a:srgbClr val="002060"/>
                </a:solidFill>
                <a:highlight>
                  <a:srgbClr val="FFFF00"/>
                </a:highlight>
              </a:rPr>
              <a:t>Retired Worker’s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who are currently collecting Social Security payments.</a:t>
            </a:r>
          </a:p>
        </p:txBody>
      </p:sp>
    </p:spTree>
    <p:extLst>
      <p:ext uri="{BB962C8B-B14F-4D97-AF65-F5344CB8AC3E}">
        <p14:creationId xmlns:p14="http://schemas.microsoft.com/office/powerpoint/2010/main" val="2850861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30779-EB83-95D6-0AE1-7F9C0AF5C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65CFC0-AB56-1513-27FF-49174AF034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1C9699-2F15-7BE3-8F03-0509424DAE3B}"/>
              </a:ext>
            </a:extLst>
          </p:cNvPr>
          <p:cNvSpPr/>
          <p:nvPr/>
        </p:nvSpPr>
        <p:spPr>
          <a:xfrm>
            <a:off x="0" y="-3"/>
            <a:ext cx="4790346" cy="6978414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AFEBFA-8BCB-FE5E-21C9-2273B17EBB60}"/>
              </a:ext>
            </a:extLst>
          </p:cNvPr>
          <p:cNvCxnSpPr>
            <a:cxnSpLocks/>
          </p:cNvCxnSpPr>
          <p:nvPr/>
        </p:nvCxnSpPr>
        <p:spPr>
          <a:xfrm>
            <a:off x="765591" y="4363292"/>
            <a:ext cx="1547806" cy="0"/>
          </a:xfrm>
          <a:prstGeom prst="line">
            <a:avLst/>
          </a:prstGeom>
          <a:ln w="25400">
            <a:solidFill>
              <a:srgbClr val="27556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2FC210E-A5AD-8645-044A-4896A7A0C5E1}"/>
              </a:ext>
            </a:extLst>
          </p:cNvPr>
          <p:cNvSpPr txBox="1"/>
          <p:nvPr/>
        </p:nvSpPr>
        <p:spPr>
          <a:xfrm>
            <a:off x="610265" y="2427359"/>
            <a:ext cx="3798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SPECIFICALLY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It’s funded by FICA taxes that are deducted from workers paychecks…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EC8AC1-A306-E7B7-B9B2-9175FB209FB2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CF84BB-0D0C-4951-2333-9CC3A9F91835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rgbClr val="002060"/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C63E6D-B5A4-83C4-F4AF-5022429D5F63}"/>
              </a:ext>
            </a:extLst>
          </p:cNvPr>
          <p:cNvSpPr txBox="1"/>
          <p:nvPr/>
        </p:nvSpPr>
        <p:spPr>
          <a:xfrm>
            <a:off x="5270971" y="1831182"/>
            <a:ext cx="67220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FICA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2060"/>
                </a:solidFill>
              </a:rPr>
              <a:t>– Federal Income Contributions Act</a:t>
            </a:r>
          </a:p>
          <a:p>
            <a:pPr marL="455071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 *7.65% Employee + 7.65% Employer =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15.30%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CF0C3E-9935-C951-1C24-D573B72CD5FC}"/>
              </a:ext>
            </a:extLst>
          </p:cNvPr>
          <p:cNvSpPr txBox="1"/>
          <p:nvPr/>
        </p:nvSpPr>
        <p:spPr>
          <a:xfrm>
            <a:off x="5281081" y="3424774"/>
            <a:ext cx="71741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400" b="1" dirty="0">
                <a:solidFill>
                  <a:srgbClr val="002060"/>
                </a:solidFill>
              </a:rPr>
              <a:t>*NOTE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1.45%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for Medicare Tax 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(6.20+1.45=7.65)</a:t>
            </a: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3B6B513A-EEA2-7ED1-921E-88A6F65B01D5}"/>
              </a:ext>
            </a:extLst>
          </p:cNvPr>
          <p:cNvSpPr/>
          <p:nvPr/>
        </p:nvSpPr>
        <p:spPr>
          <a:xfrm>
            <a:off x="5428970" y="1973797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D1106A-8CF0-5D42-5387-1622868D90C9}"/>
              </a:ext>
            </a:extLst>
          </p:cNvPr>
          <p:cNvSpPr txBox="1"/>
          <p:nvPr/>
        </p:nvSpPr>
        <p:spPr>
          <a:xfrm>
            <a:off x="5360696" y="4363292"/>
            <a:ext cx="64328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2400" b="1" dirty="0">
                <a:solidFill>
                  <a:srgbClr val="002060"/>
                </a:solidFill>
                <a:highlight>
                  <a:srgbClr val="FFFF00"/>
                </a:highlight>
              </a:rPr>
              <a:t>Extra .9%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</a:rPr>
              <a:t>   Get’s Paid to Medicare if Your wages are over $200,000 as a Single. AND If you’re Married Filing Jointly and have an income over $250,000 per year.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951C2627-F6FF-BF36-5190-ADDC54EC052F}"/>
              </a:ext>
            </a:extLst>
          </p:cNvPr>
          <p:cNvSpPr/>
          <p:nvPr/>
        </p:nvSpPr>
        <p:spPr>
          <a:xfrm>
            <a:off x="5428970" y="3549411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id="{530EF3AF-454C-BE6E-906E-284E6D817262}"/>
              </a:ext>
            </a:extLst>
          </p:cNvPr>
          <p:cNvSpPr/>
          <p:nvPr/>
        </p:nvSpPr>
        <p:spPr>
          <a:xfrm>
            <a:off x="5428970" y="4478484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5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 animBg="1"/>
      <p:bldP spid="15" grpId="0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FE838-24A5-FA9F-1076-D8365F84C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A742DB-A131-051E-8BEB-2555CCB109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8737B1-E8FC-1BC6-4720-0180BF07A85E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69CDAC-0593-59F2-439A-F913C65CFF70}"/>
              </a:ext>
            </a:extLst>
          </p:cNvPr>
          <p:cNvCxnSpPr>
            <a:cxnSpLocks/>
          </p:cNvCxnSpPr>
          <p:nvPr/>
        </p:nvCxnSpPr>
        <p:spPr>
          <a:xfrm>
            <a:off x="680375" y="4472541"/>
            <a:ext cx="1547806" cy="0"/>
          </a:xfrm>
          <a:prstGeom prst="line">
            <a:avLst/>
          </a:prstGeom>
          <a:ln w="25400">
            <a:solidFill>
              <a:srgbClr val="27556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D6016FC-EC8A-8008-4679-1FE7A7EF317A}"/>
              </a:ext>
            </a:extLst>
          </p:cNvPr>
          <p:cNvSpPr txBox="1"/>
          <p:nvPr/>
        </p:nvSpPr>
        <p:spPr>
          <a:xfrm>
            <a:off x="531313" y="3549411"/>
            <a:ext cx="4554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Two Trusts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3FCDBD-5792-40C2-FA4A-93A924A04853}"/>
              </a:ext>
            </a:extLst>
          </p:cNvPr>
          <p:cNvSpPr txBox="1"/>
          <p:nvPr/>
        </p:nvSpPr>
        <p:spPr>
          <a:xfrm>
            <a:off x="531313" y="2718414"/>
            <a:ext cx="3798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These FICA taxes go into.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082A87-079C-AF05-2480-2AA66B247B66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9ADD7C-9567-7F35-392B-018099E69BD9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rgbClr val="002060"/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66B9A9-7C0A-3459-2ADD-0A82CD4F04C2}"/>
              </a:ext>
            </a:extLst>
          </p:cNvPr>
          <p:cNvSpPr txBox="1"/>
          <p:nvPr/>
        </p:nvSpPr>
        <p:spPr>
          <a:xfrm>
            <a:off x="5302036" y="2630815"/>
            <a:ext cx="62205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 algn="ctr">
              <a:buNone/>
            </a:pPr>
            <a:r>
              <a:rPr lang="en-US" sz="28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OASI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2060"/>
                </a:solidFill>
              </a:rPr>
              <a:t>-  </a:t>
            </a:r>
            <a:r>
              <a:rPr lang="en-US" sz="2400" dirty="0">
                <a:solidFill>
                  <a:srgbClr val="002060"/>
                </a:solidFill>
              </a:rPr>
              <a:t>Old Age and Survivor Insurance</a:t>
            </a:r>
            <a:r>
              <a:rPr lang="en-US" sz="3200" dirty="0">
                <a:solidFill>
                  <a:srgbClr val="002060"/>
                </a:solidFill>
              </a:rPr>
              <a:t>   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8293C-7AEC-29B6-4A65-471CAD334519}"/>
              </a:ext>
            </a:extLst>
          </p:cNvPr>
          <p:cNvSpPr txBox="1"/>
          <p:nvPr/>
        </p:nvSpPr>
        <p:spPr>
          <a:xfrm>
            <a:off x="5380895" y="3332776"/>
            <a:ext cx="6432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buNone/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DI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2060"/>
                </a:solidFill>
              </a:rPr>
              <a:t>-  </a:t>
            </a:r>
            <a:r>
              <a:rPr lang="en-US" sz="2400" dirty="0">
                <a:solidFill>
                  <a:srgbClr val="002060"/>
                </a:solidFill>
              </a:rPr>
              <a:t>Disability Insurance </a:t>
            </a: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CBFA3999-A16A-28E3-2149-717D0BD3A808}"/>
              </a:ext>
            </a:extLst>
          </p:cNvPr>
          <p:cNvSpPr/>
          <p:nvPr/>
        </p:nvSpPr>
        <p:spPr>
          <a:xfrm>
            <a:off x="5428970" y="2771465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CB4290BC-3649-6FF1-20CD-EB59B620B100}"/>
              </a:ext>
            </a:extLst>
          </p:cNvPr>
          <p:cNvSpPr/>
          <p:nvPr/>
        </p:nvSpPr>
        <p:spPr>
          <a:xfrm>
            <a:off x="5428970" y="3549411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06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9D4EE-7EC4-2FEE-5AA6-AC10EE6C7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13FA39-3622-AC20-F650-8C8481200D5C}"/>
              </a:ext>
            </a:extLst>
          </p:cNvPr>
          <p:cNvSpPr/>
          <p:nvPr/>
        </p:nvSpPr>
        <p:spPr>
          <a:xfrm>
            <a:off x="1" y="-3"/>
            <a:ext cx="4554307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0AF4C0-33DF-99A2-8A59-4F5AF6D5F5B5}"/>
              </a:ext>
            </a:extLst>
          </p:cNvPr>
          <p:cNvCxnSpPr>
            <a:cxnSpLocks/>
          </p:cNvCxnSpPr>
          <p:nvPr/>
        </p:nvCxnSpPr>
        <p:spPr>
          <a:xfrm>
            <a:off x="592246" y="4155787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1829B37-EEDC-A67F-8C44-66AC7906DC20}"/>
              </a:ext>
            </a:extLst>
          </p:cNvPr>
          <p:cNvSpPr txBox="1"/>
          <p:nvPr/>
        </p:nvSpPr>
        <p:spPr>
          <a:xfrm>
            <a:off x="540462" y="3151232"/>
            <a:ext cx="4554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2026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80ADC1-72BC-FC77-7427-E0661B3279D7}"/>
              </a:ext>
            </a:extLst>
          </p:cNvPr>
          <p:cNvSpPr txBox="1"/>
          <p:nvPr/>
        </p:nvSpPr>
        <p:spPr>
          <a:xfrm>
            <a:off x="565630" y="2731083"/>
            <a:ext cx="3798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Key Updates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BAFDF-6B54-0BAD-437F-E5B5EA85D75E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345380-A22E-731B-7BF8-67B5CD1B7205}"/>
              </a:ext>
            </a:extLst>
          </p:cNvPr>
          <p:cNvSpPr txBox="1"/>
          <p:nvPr/>
        </p:nvSpPr>
        <p:spPr>
          <a:xfrm>
            <a:off x="303593" y="324056"/>
            <a:ext cx="2514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rgbClr val="002060"/>
                </a:solidFill>
              </a:rPr>
              <a:t>Social Security</a:t>
            </a:r>
            <a:r>
              <a:rPr lang="en-US" b="1" dirty="0">
                <a:solidFill>
                  <a:srgbClr val="002060"/>
                </a:solidFill>
              </a:rPr>
              <a:t> Changes</a:t>
            </a: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7BA9D-C451-8EEA-A03D-29D5971062CB}"/>
              </a:ext>
            </a:extLst>
          </p:cNvPr>
          <p:cNvSpPr txBox="1"/>
          <p:nvPr/>
        </p:nvSpPr>
        <p:spPr>
          <a:xfrm>
            <a:off x="6163377" y="2023248"/>
            <a:ext cx="6220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/>
            <a:r>
              <a:rPr lang="en-US" sz="2400" dirty="0">
                <a:solidFill>
                  <a:srgbClr val="002060"/>
                </a:solidFill>
              </a:rPr>
              <a:t>2026 Increase in benefit </a:t>
            </a:r>
            <a:r>
              <a:rPr lang="en-US" sz="2400" u="sng" dirty="0">
                <a:solidFill>
                  <a:srgbClr val="002060"/>
                </a:solidFill>
              </a:rPr>
              <a:t>COLA 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2.8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4BB514-C94F-3948-14F8-7ADF4AA97B7F}"/>
              </a:ext>
            </a:extLst>
          </p:cNvPr>
          <p:cNvSpPr txBox="1"/>
          <p:nvPr/>
        </p:nvSpPr>
        <p:spPr>
          <a:xfrm>
            <a:off x="6163943" y="3049721"/>
            <a:ext cx="62199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/>
            <a:r>
              <a:rPr lang="en-US" sz="2400" dirty="0">
                <a:solidFill>
                  <a:srgbClr val="002060"/>
                </a:solidFill>
              </a:rPr>
              <a:t>2026 Increase in </a:t>
            </a:r>
            <a:r>
              <a:rPr lang="en-US" sz="2400" u="sng" dirty="0">
                <a:solidFill>
                  <a:srgbClr val="002060"/>
                </a:solidFill>
              </a:rPr>
              <a:t>Payroll Tax Contributions</a:t>
            </a:r>
            <a:r>
              <a:rPr lang="en-US" sz="2400" dirty="0">
                <a:solidFill>
                  <a:srgbClr val="002060"/>
                </a:solidFill>
              </a:rPr>
              <a:t>  </a:t>
            </a:r>
          </a:p>
          <a:p>
            <a:pPr marL="455071"/>
            <a:r>
              <a:rPr lang="en-US" sz="2400" dirty="0">
                <a:solidFill>
                  <a:srgbClr val="002060"/>
                </a:solidFill>
              </a:rPr>
              <a:t>Was $168,600   Now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$184,500 year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2E9DDA-F43D-05C6-19DC-7DCCEAD6DD57}"/>
              </a:ext>
            </a:extLst>
          </p:cNvPr>
          <p:cNvSpPr txBox="1"/>
          <p:nvPr/>
        </p:nvSpPr>
        <p:spPr>
          <a:xfrm>
            <a:off x="6163377" y="4344453"/>
            <a:ext cx="6432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/>
            <a:r>
              <a:rPr lang="en-US" sz="2400" dirty="0">
                <a:solidFill>
                  <a:srgbClr val="002060"/>
                </a:solidFill>
              </a:rPr>
              <a:t>2026 Increase </a:t>
            </a:r>
            <a:r>
              <a:rPr lang="en-US" sz="2400" u="sng" dirty="0">
                <a:solidFill>
                  <a:srgbClr val="002060"/>
                </a:solidFill>
              </a:rPr>
              <a:t>Medicare Part B  </a:t>
            </a:r>
          </a:p>
          <a:p>
            <a:pPr marL="455071"/>
            <a:r>
              <a:rPr lang="en-US" sz="2400" dirty="0">
                <a:solidFill>
                  <a:srgbClr val="002060"/>
                </a:solidFill>
              </a:rPr>
              <a:t>Was $185 a mo.  Now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$202.90 a mo. </a:t>
            </a:r>
          </a:p>
          <a:p>
            <a:pPr marL="455071"/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3114CB02-B0ED-56A0-E4EB-4DE5DFF1DE46}"/>
              </a:ext>
            </a:extLst>
          </p:cNvPr>
          <p:cNvSpPr/>
          <p:nvPr/>
        </p:nvSpPr>
        <p:spPr>
          <a:xfrm>
            <a:off x="6211452" y="2168353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179CD697-4F6B-C285-EF22-571153B2EE88}"/>
              </a:ext>
            </a:extLst>
          </p:cNvPr>
          <p:cNvSpPr/>
          <p:nvPr/>
        </p:nvSpPr>
        <p:spPr>
          <a:xfrm>
            <a:off x="6211452" y="3210159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7EFC8CBB-FFFE-5420-36B8-40C5C5A40231}"/>
              </a:ext>
            </a:extLst>
          </p:cNvPr>
          <p:cNvSpPr/>
          <p:nvPr/>
        </p:nvSpPr>
        <p:spPr>
          <a:xfrm>
            <a:off x="6211452" y="4483268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1EDF8FEC-8254-5D52-712E-1D3F414CE1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55897" y="2166512"/>
            <a:ext cx="2800436" cy="28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4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3088A-FEDE-62D8-AAF2-147EDC41C4D0}"/>
              </a:ext>
            </a:extLst>
          </p:cNvPr>
          <p:cNvCxnSpPr>
            <a:cxnSpLocks/>
          </p:cNvCxnSpPr>
          <p:nvPr/>
        </p:nvCxnSpPr>
        <p:spPr>
          <a:xfrm>
            <a:off x="1072359" y="1375302"/>
            <a:ext cx="740989" cy="0"/>
          </a:xfrm>
          <a:prstGeom prst="line">
            <a:avLst/>
          </a:prstGeom>
          <a:ln w="28575">
            <a:solidFill>
              <a:srgbClr val="27556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125EA50-DA5C-FE25-3FD1-F999A2E995B3}"/>
              </a:ext>
            </a:extLst>
          </p:cNvPr>
          <p:cNvSpPr txBox="1"/>
          <p:nvPr/>
        </p:nvSpPr>
        <p:spPr>
          <a:xfrm>
            <a:off x="956281" y="627803"/>
            <a:ext cx="63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Before We Begin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0BEC6C5C-05CE-2B3E-8C68-5579C6A449DA}"/>
              </a:ext>
            </a:extLst>
          </p:cNvPr>
          <p:cNvSpPr/>
          <p:nvPr/>
        </p:nvSpPr>
        <p:spPr>
          <a:xfrm>
            <a:off x="7212457" y="2081925"/>
            <a:ext cx="3913495" cy="807522"/>
          </a:xfrm>
          <a:prstGeom prst="homePlate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ell-phone.png">
            <a:extLst>
              <a:ext uri="{FF2B5EF4-FFF2-40B4-BE49-F238E27FC236}">
                <a16:creationId xmlns:a16="http://schemas.microsoft.com/office/drawing/2014/main" id="{2B3368DF-16C9-735F-6685-F001514BC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39" y="1859936"/>
            <a:ext cx="1214874" cy="12148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Pentagon 13">
            <a:extLst>
              <a:ext uri="{FF2B5EF4-FFF2-40B4-BE49-F238E27FC236}">
                <a16:creationId xmlns:a16="http://schemas.microsoft.com/office/drawing/2014/main" id="{235A0014-3E49-55ED-626B-C61F014897C7}"/>
              </a:ext>
            </a:extLst>
          </p:cNvPr>
          <p:cNvSpPr/>
          <p:nvPr/>
        </p:nvSpPr>
        <p:spPr>
          <a:xfrm>
            <a:off x="7100417" y="3457530"/>
            <a:ext cx="4025536" cy="807522"/>
          </a:xfrm>
          <a:prstGeom prst="homePlate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3140D48B-1A7B-44CA-0CA0-787A20C3CEF8}"/>
              </a:ext>
            </a:extLst>
          </p:cNvPr>
          <p:cNvSpPr/>
          <p:nvPr/>
        </p:nvSpPr>
        <p:spPr>
          <a:xfrm>
            <a:off x="7100417" y="4856681"/>
            <a:ext cx="4051590" cy="807522"/>
          </a:xfrm>
          <a:prstGeom prst="homePlate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en.png">
            <a:extLst>
              <a:ext uri="{FF2B5EF4-FFF2-40B4-BE49-F238E27FC236}">
                <a16:creationId xmlns:a16="http://schemas.microsoft.com/office/drawing/2014/main" id="{A63A348D-85A5-0FEA-FE9F-C4FEEC410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835">
            <a:off x="6023289" y="3258064"/>
            <a:ext cx="1005960" cy="10817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9FB9A0-2D1B-37E4-C175-7E2E5870C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27726">
            <a:off x="6203101" y="4727733"/>
            <a:ext cx="776658" cy="10654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87B63B-5239-4CDE-5C89-72C12F33E49E}"/>
              </a:ext>
            </a:extLst>
          </p:cNvPr>
          <p:cNvSpPr txBox="1"/>
          <p:nvPr/>
        </p:nvSpPr>
        <p:spPr>
          <a:xfrm>
            <a:off x="7100417" y="2148133"/>
            <a:ext cx="5383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Please silence your phone.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CDE20F-54A8-29E4-A187-67C3D3EBFAD0}"/>
              </a:ext>
            </a:extLst>
          </p:cNvPr>
          <p:cNvSpPr txBox="1"/>
          <p:nvPr/>
        </p:nvSpPr>
        <p:spPr>
          <a:xfrm>
            <a:off x="7212457" y="3629575"/>
            <a:ext cx="47055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Be sure you have a pen.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5CB300-AE1B-40D7-BC94-F56E927FA5D3}"/>
              </a:ext>
            </a:extLst>
          </p:cNvPr>
          <p:cNvSpPr txBox="1"/>
          <p:nvPr/>
        </p:nvSpPr>
        <p:spPr>
          <a:xfrm>
            <a:off x="7313012" y="5017129"/>
            <a:ext cx="42867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And the Workbook. 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5C6178-68A1-A4C2-6F29-2C0DD676A228}"/>
              </a:ext>
            </a:extLst>
          </p:cNvPr>
          <p:cNvCxnSpPr>
            <a:cxnSpLocks/>
          </p:cNvCxnSpPr>
          <p:nvPr/>
        </p:nvCxnSpPr>
        <p:spPr>
          <a:xfrm>
            <a:off x="1085613" y="440245"/>
            <a:ext cx="1962387" cy="0"/>
          </a:xfrm>
          <a:prstGeom prst="line">
            <a:avLst/>
          </a:prstGeom>
          <a:ln w="57150">
            <a:solidFill>
              <a:srgbClr val="F5F3F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E68817B-1223-EED6-D639-94691FC7A75C}"/>
              </a:ext>
            </a:extLst>
          </p:cNvPr>
          <p:cNvSpPr txBox="1"/>
          <p:nvPr/>
        </p:nvSpPr>
        <p:spPr>
          <a:xfrm>
            <a:off x="-617869" y="5152238"/>
            <a:ext cx="3750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Presenter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John T. Davis CFF</a:t>
            </a:r>
          </a:p>
          <a:p>
            <a:pPr algn="ctr"/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A person in a suit and tie&#10;&#10;AI-generated content may be incorrect.">
            <a:extLst>
              <a:ext uri="{FF2B5EF4-FFF2-40B4-BE49-F238E27FC236}">
                <a16:creationId xmlns:a16="http://schemas.microsoft.com/office/drawing/2014/main" id="{C39E21A6-BD0A-AA66-8CFF-4337F64E0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79" y="1788327"/>
            <a:ext cx="2295139" cy="3281345"/>
          </a:xfrm>
          <a:prstGeom prst="rect">
            <a:avLst/>
          </a:prstGeom>
        </p:spPr>
      </p:pic>
      <p:pic>
        <p:nvPicPr>
          <p:cNvPr id="2" name="Picture 1" descr="A person in a suit and tie&#10;&#10;AI-generated content may be incorrect.">
            <a:extLst>
              <a:ext uri="{FF2B5EF4-FFF2-40B4-BE49-F238E27FC236}">
                <a16:creationId xmlns:a16="http://schemas.microsoft.com/office/drawing/2014/main" id="{B40E1626-3E0B-06AD-EBAF-F986D41F1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872" y="1788327"/>
            <a:ext cx="2403943" cy="32813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9DDE3-24EA-C2A5-66DE-280571E40AA8}"/>
              </a:ext>
            </a:extLst>
          </p:cNvPr>
          <p:cNvSpPr txBox="1"/>
          <p:nvPr/>
        </p:nvSpPr>
        <p:spPr>
          <a:xfrm>
            <a:off x="2202029" y="5145818"/>
            <a:ext cx="3750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Presenter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Anthony J. Davis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Estate Planning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Attorney</a:t>
            </a:r>
          </a:p>
        </p:txBody>
      </p:sp>
    </p:spTree>
    <p:extLst>
      <p:ext uri="{BB962C8B-B14F-4D97-AF65-F5344CB8AC3E}">
        <p14:creationId xmlns:p14="http://schemas.microsoft.com/office/powerpoint/2010/main" val="2297165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F243F-9462-D748-4CA1-DCC8C4960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D851F7-7D40-BBE0-B433-EA8E3B7138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332624-E4E7-7DD1-6649-5DCD36E9577F}"/>
              </a:ext>
            </a:extLst>
          </p:cNvPr>
          <p:cNvSpPr/>
          <p:nvPr/>
        </p:nvSpPr>
        <p:spPr>
          <a:xfrm>
            <a:off x="0" y="-3"/>
            <a:ext cx="4932545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5CCEA1-492B-DAFD-2513-9A3A611FCFD8}"/>
              </a:ext>
            </a:extLst>
          </p:cNvPr>
          <p:cNvCxnSpPr>
            <a:cxnSpLocks/>
          </p:cNvCxnSpPr>
          <p:nvPr/>
        </p:nvCxnSpPr>
        <p:spPr>
          <a:xfrm>
            <a:off x="378237" y="3883409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55583BB-F88C-2F8A-2B5E-7C13EAA5C654}"/>
              </a:ext>
            </a:extLst>
          </p:cNvPr>
          <p:cNvSpPr txBox="1"/>
          <p:nvPr/>
        </p:nvSpPr>
        <p:spPr>
          <a:xfrm>
            <a:off x="326453" y="2187201"/>
            <a:ext cx="45543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Is Social Security Broke?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E086A8-C745-04E7-2AAF-1191FA0E74B9}"/>
              </a:ext>
            </a:extLst>
          </p:cNvPr>
          <p:cNvSpPr txBox="1"/>
          <p:nvPr/>
        </p:nvSpPr>
        <p:spPr>
          <a:xfrm>
            <a:off x="326453" y="4136191"/>
            <a:ext cx="407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Will my benefits be there?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A6625D-CD17-9FFE-0F38-421FA73ECC1A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AEDDE6-C161-A4A8-7106-6EC04CD58559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rgbClr val="002060"/>
                </a:solidFill>
              </a:rPr>
              <a:t>Social Security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F04C2A1D-FC0E-B258-02FE-DA941EA6F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603" y="1469421"/>
            <a:ext cx="5214866" cy="3919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0D1FD-A0EB-9081-D806-792F306B1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039" y="1044930"/>
            <a:ext cx="349415" cy="6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55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57903-6B67-AE4A-2DF4-C6D49099C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F56423-E41E-E7D2-9D64-616A2A66D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5E397C-F1F3-B257-4E7C-4DAF7365F7FB}"/>
              </a:ext>
            </a:extLst>
          </p:cNvPr>
          <p:cNvSpPr/>
          <p:nvPr/>
        </p:nvSpPr>
        <p:spPr>
          <a:xfrm>
            <a:off x="0" y="-3"/>
            <a:ext cx="6001028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7E635-48D8-1120-1D84-4871003D3DDA}"/>
              </a:ext>
            </a:extLst>
          </p:cNvPr>
          <p:cNvSpPr txBox="1"/>
          <p:nvPr/>
        </p:nvSpPr>
        <p:spPr>
          <a:xfrm>
            <a:off x="747952" y="2755430"/>
            <a:ext cx="4554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Shortfall of </a:t>
            </a:r>
            <a:r>
              <a:rPr lang="en-US" sz="4800" b="1" u="sng" dirty="0">
                <a:solidFill>
                  <a:srgbClr val="002060"/>
                </a:solidFill>
              </a:rPr>
              <a:t>about 1/3</a:t>
            </a:r>
            <a:r>
              <a:rPr lang="en-US" sz="4800" b="1" dirty="0">
                <a:solidFill>
                  <a:srgbClr val="002060"/>
                </a:solidFill>
              </a:rPr>
              <a:t> could happen in 2034.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8E8653-8C18-1340-B999-FD0749FEA99C}"/>
              </a:ext>
            </a:extLst>
          </p:cNvPr>
          <p:cNvSpPr txBox="1"/>
          <p:nvPr/>
        </p:nvSpPr>
        <p:spPr>
          <a:xfrm>
            <a:off x="806317" y="1924433"/>
            <a:ext cx="4070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Social Security is solvent however,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9164A5-88A9-DFCD-A7B5-8254A2D73F6A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81CB7E-5472-09CF-0F71-E4DD25667DFC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rgbClr val="002060"/>
                </a:solidFill>
              </a:rPr>
              <a:t>Social Security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575927C7-9C68-B711-8006-C8F9F8E26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32" y="1622122"/>
            <a:ext cx="3599041" cy="357484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C50EC5-A843-E558-7580-CEA4C60EE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3544" y="1191425"/>
            <a:ext cx="349415" cy="6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25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86F66-3CCA-221C-4F85-BE03B7119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6D5A85-4771-E818-D7E6-D73480C98601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5B3A2F-50C6-C7B9-AFA1-C01BE121029F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ECBE40-13D0-2562-AC4E-848365BC7B83}"/>
              </a:ext>
            </a:extLst>
          </p:cNvPr>
          <p:cNvSpPr txBox="1"/>
          <p:nvPr/>
        </p:nvSpPr>
        <p:spPr>
          <a:xfrm>
            <a:off x="0" y="1906153"/>
            <a:ext cx="1218485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Do You Mind if I show You</a:t>
            </a:r>
          </a:p>
          <a:p>
            <a:pPr algn="ctr"/>
            <a:r>
              <a:rPr lang="en-US" sz="6000" b="1" dirty="0"/>
              <a:t>Why Social Security going broke may be a False Belief?</a:t>
            </a:r>
          </a:p>
        </p:txBody>
      </p:sp>
    </p:spTree>
    <p:extLst>
      <p:ext uri="{BB962C8B-B14F-4D97-AF65-F5344CB8AC3E}">
        <p14:creationId xmlns:p14="http://schemas.microsoft.com/office/powerpoint/2010/main" val="1332423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8758A-079F-35EA-ADDC-249CCBB6C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A521ED-CA7C-DE83-4AC3-39A242EF5DF7}"/>
              </a:ext>
            </a:extLst>
          </p:cNvPr>
          <p:cNvSpPr/>
          <p:nvPr/>
        </p:nvSpPr>
        <p:spPr>
          <a:xfrm>
            <a:off x="0" y="-3"/>
            <a:ext cx="6001028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7E476A-7E82-8F81-6FE4-C4C315FCAA14}"/>
              </a:ext>
            </a:extLst>
          </p:cNvPr>
          <p:cNvSpPr txBox="1"/>
          <p:nvPr/>
        </p:nvSpPr>
        <p:spPr>
          <a:xfrm>
            <a:off x="747952" y="2026002"/>
            <a:ext cx="45543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Devasting for the Economy, potentially causing a Depression</a:t>
            </a:r>
          </a:p>
          <a:p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Seniors spend their Social Security Money, giving jobs to workers who earn wages and those workers spend their wages to live and support their family and the economy.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13B1B5-FB94-42E2-9886-9F7C3EA59347}"/>
              </a:ext>
            </a:extLst>
          </p:cNvPr>
          <p:cNvSpPr txBox="1"/>
          <p:nvPr/>
        </p:nvSpPr>
        <p:spPr>
          <a:xfrm>
            <a:off x="747952" y="1225837"/>
            <a:ext cx="407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It would be….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E3F260-AB9E-4591-9984-918F2F329B47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2092F-B6D8-604E-CA52-4B6B9F6F6B01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rgbClr val="002060"/>
                </a:solidFill>
              </a:rPr>
              <a:t>Social 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9FC927-CE5B-0ADB-8041-2F918FCEA7AA}"/>
              </a:ext>
            </a:extLst>
          </p:cNvPr>
          <p:cNvSpPr txBox="1"/>
          <p:nvPr/>
        </p:nvSpPr>
        <p:spPr>
          <a:xfrm>
            <a:off x="6581391" y="1225837"/>
            <a:ext cx="499929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#2 How does our Government Get Money?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Governments do not get income from selling goods and services, they tax for income. 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Our Government will and MUST raise taxes to pay for these programs…OR bankrupt the economy.</a:t>
            </a:r>
          </a:p>
        </p:txBody>
      </p:sp>
    </p:spTree>
    <p:extLst>
      <p:ext uri="{BB962C8B-B14F-4D97-AF65-F5344CB8AC3E}">
        <p14:creationId xmlns:p14="http://schemas.microsoft.com/office/powerpoint/2010/main" val="384519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and child hugging each other&#10;&#10;Description automatically generated">
            <a:extLst>
              <a:ext uri="{FF2B5EF4-FFF2-40B4-BE49-F238E27FC236}">
                <a16:creationId xmlns:a16="http://schemas.microsoft.com/office/drawing/2014/main" id="{07836F96-188D-1F22-4EF4-14E08B3B82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8455" y="482600"/>
            <a:ext cx="5812268" cy="637540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9DCC855-2D87-7201-33CF-9F2D4229CC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54395" rIns="0" bIns="54395" rtlCol="0" anchor="ctr"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fld id="{67FC5CDF-15F9-4054-9F50-C9080AAD328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11A25D-51F6-9F59-D5E7-DADA60BCF6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199" dirty="0"/>
              <a:t>How to qualify for benefits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95C1AC-C8E0-A947-9658-C363C18C7FC7}"/>
              </a:ext>
            </a:extLst>
          </p:cNvPr>
          <p:cNvSpPr/>
          <p:nvPr/>
        </p:nvSpPr>
        <p:spPr>
          <a:xfrm>
            <a:off x="522309" y="2284380"/>
            <a:ext cx="6536034" cy="485108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WORKERS </a:t>
            </a:r>
            <a:r>
              <a:rPr lang="en-US" sz="2000" dirty="0">
                <a:solidFill>
                  <a:schemeClr val="bg1"/>
                </a:solidFill>
              </a:rPr>
              <a:t>need </a:t>
            </a:r>
            <a:r>
              <a:rPr lang="en-US" sz="2000" b="1" dirty="0">
                <a:solidFill>
                  <a:schemeClr val="bg1"/>
                </a:solidFill>
              </a:rPr>
              <a:t>40 PIA CREDITS </a:t>
            </a:r>
            <a:r>
              <a:rPr lang="en-US" sz="2000" dirty="0">
                <a:solidFill>
                  <a:schemeClr val="bg1"/>
                </a:solidFill>
              </a:rPr>
              <a:t>or </a:t>
            </a:r>
            <a:r>
              <a:rPr lang="en-US" sz="2000" b="1" dirty="0">
                <a:solidFill>
                  <a:schemeClr val="bg1"/>
                </a:solidFill>
              </a:rPr>
              <a:t>10 YEARS </a:t>
            </a:r>
            <a:r>
              <a:rPr lang="en-US" sz="2000" dirty="0">
                <a:solidFill>
                  <a:schemeClr val="bg1"/>
                </a:solidFill>
              </a:rPr>
              <a:t>of work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8AB6A4-53FC-9B42-BD33-81D377FAB193}"/>
              </a:ext>
            </a:extLst>
          </p:cNvPr>
          <p:cNvSpPr/>
          <p:nvPr/>
        </p:nvSpPr>
        <p:spPr>
          <a:xfrm>
            <a:off x="1246075" y="3052805"/>
            <a:ext cx="5812268" cy="136947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ONE CREDIT PIA </a:t>
            </a:r>
            <a:r>
              <a:rPr lang="en-US" sz="2000" dirty="0">
                <a:solidFill>
                  <a:schemeClr val="bg1"/>
                </a:solidFill>
              </a:rPr>
              <a:t>every </a:t>
            </a:r>
            <a:r>
              <a:rPr lang="en-US" sz="2000" b="1" dirty="0">
                <a:solidFill>
                  <a:schemeClr val="bg1"/>
                </a:solidFill>
              </a:rPr>
              <a:t>$1,810 </a:t>
            </a:r>
            <a:r>
              <a:rPr lang="en-US" sz="2000" dirty="0">
                <a:solidFill>
                  <a:schemeClr val="bg1"/>
                </a:solidFill>
              </a:rPr>
              <a:t>earned in a year with </a:t>
            </a: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4 PIA CREDITS</a:t>
            </a:r>
            <a:r>
              <a:rPr lang="en-US" sz="2400" dirty="0">
                <a:solidFill>
                  <a:schemeClr val="bg1"/>
                </a:solidFill>
              </a:rPr>
              <a:t> if you earn </a:t>
            </a:r>
            <a:r>
              <a:rPr lang="en-US" sz="2400" b="1" dirty="0">
                <a:solidFill>
                  <a:schemeClr val="bg1"/>
                </a:solidFill>
              </a:rPr>
              <a:t>$7,240 </a:t>
            </a:r>
            <a:r>
              <a:rPr lang="en-US" sz="2400" dirty="0">
                <a:solidFill>
                  <a:schemeClr val="bg1"/>
                </a:solidFill>
              </a:rPr>
              <a:t>or more.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EA25C-A90F-04E8-C527-4C21E5FBEE84}"/>
              </a:ext>
            </a:extLst>
          </p:cNvPr>
          <p:cNvSpPr txBox="1"/>
          <p:nvPr/>
        </p:nvSpPr>
        <p:spPr>
          <a:xfrm>
            <a:off x="522309" y="3043397"/>
            <a:ext cx="723769" cy="136947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buClr>
                <a:schemeClr val="bg1"/>
              </a:buClr>
            </a:pP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4" name="Text Box 41">
            <a:extLst>
              <a:ext uri="{FF2B5EF4-FFF2-40B4-BE49-F238E27FC236}">
                <a16:creationId xmlns:a16="http://schemas.microsoft.com/office/drawing/2014/main" id="{36FCFE66-41B5-AA76-20E8-78BDB003246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784353" y="6609598"/>
            <a:ext cx="5415058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94949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lnSpc>
                <a:spcPct val="90000"/>
              </a:lnSpc>
              <a:spcAft>
                <a:spcPct val="15000"/>
              </a:spcAft>
              <a:buClr>
                <a:schemeClr val="tx1"/>
              </a:buClr>
              <a:buFont typeface="Wingdings" pitchFamily="2" charset="2"/>
              <a:defRPr sz="24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tx1"/>
              </a:buClr>
              <a:buFont typeface="Calibri" pitchFamily="34" charset="0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Aft>
                <a:spcPct val="15000"/>
              </a:spcAft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Aft>
                <a:spcPct val="15000"/>
              </a:spcAft>
              <a:buClr>
                <a:schemeClr val="tx1"/>
              </a:buClr>
              <a:buFont typeface="Calibri" pitchFamily="34" charset="0"/>
              <a:buChar char="-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Aft>
                <a:spcPct val="15000"/>
              </a:spcAft>
              <a:buFont typeface="Calibri" pitchFamily="34" charset="0"/>
              <a:buChar char="-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alibri" pitchFamily="34" charset="0"/>
              <a:buChar char="-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alibri" pitchFamily="34" charset="0"/>
              <a:buChar char="-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alibri" pitchFamily="34" charset="0"/>
              <a:buChar char="-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alibri" pitchFamily="34" charset="0"/>
              <a:buChar char="-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30000"/>
              </a:spcAft>
              <a:buClr>
                <a:schemeClr val="accent1"/>
              </a:buClr>
            </a:pPr>
            <a:r>
              <a:rPr lang="en-US" altLang="en-US" sz="10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Security Administration, 2025 Social Security Changes, Fact Sheet.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B4FE1-8445-7474-A017-C240CFA05712}"/>
              </a:ext>
            </a:extLst>
          </p:cNvPr>
          <p:cNvSpPr txBox="1"/>
          <p:nvPr/>
        </p:nvSpPr>
        <p:spPr>
          <a:xfrm rot="16200000">
            <a:off x="210307" y="3486779"/>
            <a:ext cx="1347772" cy="52322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2800" dirty="0">
                <a:solidFill>
                  <a:schemeClr val="bg2"/>
                </a:solidFill>
              </a:rPr>
              <a:t>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F7ED9A-BD56-7113-AF41-4A93F0BF89EC}"/>
              </a:ext>
            </a:extLst>
          </p:cNvPr>
          <p:cNvSpPr txBox="1"/>
          <p:nvPr/>
        </p:nvSpPr>
        <p:spPr>
          <a:xfrm>
            <a:off x="449825" y="970597"/>
            <a:ext cx="495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How do I Qualify for Benefits?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5858C3-0BB1-1F1A-2C02-3F9CB652CF2C}"/>
              </a:ext>
            </a:extLst>
          </p:cNvPr>
          <p:cNvSpPr txBox="1"/>
          <p:nvPr/>
        </p:nvSpPr>
        <p:spPr>
          <a:xfrm>
            <a:off x="449825" y="4866346"/>
            <a:ext cx="61439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Social Security Geeks</a:t>
            </a:r>
          </a:p>
          <a:p>
            <a:r>
              <a:rPr lang="en-US" sz="1800" dirty="0"/>
              <a:t>You earn $1,810 which = 1 credit. Maximum of 4 PIA credits per year</a:t>
            </a:r>
            <a:r>
              <a:rPr lang="en-US" dirty="0"/>
              <a:t> </a:t>
            </a:r>
            <a:r>
              <a:rPr lang="en-US" sz="1800" dirty="0"/>
              <a:t>$7,240 earnings = 4 credits X 10 years of work= 40 credits required to qualify for retirement benefits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EEC251-5C50-F38A-D158-1F79FAEBDA10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23F32E-84E0-4DE1-991F-9B39C002FFBF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58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AAF09-5726-6E7C-C255-2843CC700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B898CB-B0C8-36FD-C2A8-9975344062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5CC888-3523-5EDC-4AE3-026A06923C68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304E37-4CCA-A27E-E9BD-8561C06CC015}"/>
              </a:ext>
            </a:extLst>
          </p:cNvPr>
          <p:cNvCxnSpPr>
            <a:cxnSpLocks/>
          </p:cNvCxnSpPr>
          <p:nvPr/>
        </p:nvCxnSpPr>
        <p:spPr>
          <a:xfrm>
            <a:off x="326453" y="5132431"/>
            <a:ext cx="154780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C62D028-2979-8211-EE57-C0BEE259C000}"/>
              </a:ext>
            </a:extLst>
          </p:cNvPr>
          <p:cNvSpPr txBox="1"/>
          <p:nvPr/>
        </p:nvSpPr>
        <p:spPr>
          <a:xfrm>
            <a:off x="114564" y="1975666"/>
            <a:ext cx="47903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To find out your benefit Amount You…Need To Know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27FD8-8E4B-74AD-1801-75630BE630D9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EE8113-0BB0-F37E-A742-089960808363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7AB8C-1F87-6BD0-0BD3-57525879C41E}"/>
              </a:ext>
            </a:extLst>
          </p:cNvPr>
          <p:cNvSpPr txBox="1"/>
          <p:nvPr/>
        </p:nvSpPr>
        <p:spPr>
          <a:xfrm>
            <a:off x="5548294" y="2175721"/>
            <a:ext cx="62205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7">
              <a:tabLst>
                <a:tab pos="2059466" algn="r"/>
                <a:tab pos="2207629" algn="l"/>
              </a:tabLst>
            </a:pPr>
            <a:r>
              <a:rPr lang="en-US" sz="2800" dirty="0">
                <a:solidFill>
                  <a:srgbClr val="FF0000"/>
                </a:solidFill>
              </a:rPr>
              <a:t>FRA</a:t>
            </a:r>
            <a:r>
              <a:rPr lang="en-US" sz="2400" dirty="0"/>
              <a:t>	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= Full Retirement Age</a:t>
            </a:r>
          </a:p>
          <a:p>
            <a:pPr marL="48767">
              <a:tabLst>
                <a:tab pos="2059466" algn="r"/>
                <a:tab pos="2207629" algn="l"/>
              </a:tabLst>
            </a:pPr>
            <a:endParaRPr lang="en-US" sz="2400" b="1" dirty="0">
              <a:solidFill>
                <a:srgbClr val="FF0000"/>
              </a:solidFill>
            </a:endParaRPr>
          </a:p>
          <a:p>
            <a:pPr marL="48767">
              <a:tabLst>
                <a:tab pos="2059466" algn="r"/>
                <a:tab pos="2207629" algn="l"/>
              </a:tabLst>
            </a:pPr>
            <a:r>
              <a:rPr lang="en-US" sz="2800" dirty="0">
                <a:solidFill>
                  <a:srgbClr val="FF0000"/>
                </a:solidFill>
              </a:rPr>
              <a:t>PIA</a:t>
            </a:r>
            <a:r>
              <a:rPr lang="en-US" sz="2400" b="1" dirty="0"/>
              <a:t>	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=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Primary Insurance Amount</a:t>
            </a:r>
          </a:p>
        </p:txBody>
      </p:sp>
    </p:spTree>
    <p:extLst>
      <p:ext uri="{BB962C8B-B14F-4D97-AF65-F5344CB8AC3E}">
        <p14:creationId xmlns:p14="http://schemas.microsoft.com/office/powerpoint/2010/main" val="392528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33FAB0A-BEE2-59A8-BE6C-9F6C98B4CA2F}"/>
              </a:ext>
            </a:extLst>
          </p:cNvPr>
          <p:cNvSpPr/>
          <p:nvPr/>
        </p:nvSpPr>
        <p:spPr>
          <a:xfrm>
            <a:off x="564512" y="2512605"/>
            <a:ext cx="4650009" cy="2407388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wrap="square" lIns="91404" tIns="215916" rIns="91404" bIns="4570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D00EAB-18F0-8843-B9E7-C84B0974A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FC5CDF-15F9-4054-9F50-C9080AAD3281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BC2481-62C2-8652-907C-D2631A082519}"/>
              </a:ext>
            </a:extLst>
          </p:cNvPr>
          <p:cNvSpPr txBox="1"/>
          <p:nvPr/>
        </p:nvSpPr>
        <p:spPr>
          <a:xfrm>
            <a:off x="814313" y="2987596"/>
            <a:ext cx="417892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lvl="1" indent="-231775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EARLY</a:t>
            </a:r>
            <a:r>
              <a:rPr lang="en-US" sz="2400" dirty="0">
                <a:solidFill>
                  <a:schemeClr val="accent3"/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at age 62 = less</a:t>
            </a:r>
          </a:p>
          <a:p>
            <a:pPr marL="231775" lvl="1" indent="-231775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FULL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retirement age = 100%</a:t>
            </a:r>
          </a:p>
          <a:p>
            <a:pPr marL="231775" lvl="1" indent="-231775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DELAY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until age 70 = more</a:t>
            </a: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1C480F97-2CAA-D552-6C4D-1696D169440D}"/>
              </a:ext>
            </a:extLst>
          </p:cNvPr>
          <p:cNvSpPr/>
          <p:nvPr/>
        </p:nvSpPr>
        <p:spPr>
          <a:xfrm>
            <a:off x="564512" y="1972571"/>
            <a:ext cx="4650010" cy="593306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C18623-EC06-A107-41AF-EA04B64234E4}"/>
              </a:ext>
            </a:extLst>
          </p:cNvPr>
          <p:cNvSpPr txBox="1"/>
          <p:nvPr/>
        </p:nvSpPr>
        <p:spPr>
          <a:xfrm>
            <a:off x="515471" y="2055477"/>
            <a:ext cx="4650010" cy="45712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Can start benefits: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F53B84-14A3-B09D-089C-A1A5285D2F40}"/>
              </a:ext>
            </a:extLst>
          </p:cNvPr>
          <p:cNvSpPr/>
          <p:nvPr/>
        </p:nvSpPr>
        <p:spPr>
          <a:xfrm>
            <a:off x="564511" y="5071306"/>
            <a:ext cx="46500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Delaying past FRA results in delayed retirement credits (DRCs).</a:t>
            </a:r>
          </a:p>
        </p:txBody>
      </p:sp>
      <p:graphicFrame>
        <p:nvGraphicFramePr>
          <p:cNvPr id="14" name="Group 6">
            <a:extLst>
              <a:ext uri="{FF2B5EF4-FFF2-40B4-BE49-F238E27FC236}">
                <a16:creationId xmlns:a16="http://schemas.microsoft.com/office/drawing/2014/main" id="{2B954856-FDCF-F71C-9D6E-CE3766E18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215754"/>
              </p:ext>
            </p:extLst>
          </p:nvPr>
        </p:nvGraphicFramePr>
        <p:xfrm>
          <a:off x="5761339" y="2023232"/>
          <a:ext cx="5472665" cy="382521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702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2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7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22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Year of birth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Full retirement age (FRA)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T="45719" marB="45719" anchor="ctr" horzOverflow="overflow"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Age 62 benefit reduction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T="45719" marB="45719" anchor="ctr" horzOverflow="overflow"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1943 - 1954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66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25.00%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27432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1955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66 and 2 months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25.83%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27432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1956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66 and 4 months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26.67%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27432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1957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66 and 6 months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27.50%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27432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1958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66 and 8 months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28.33%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27432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1959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66 and 10 months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29.17%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27432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-112" charset="-128"/>
                        </a:rPr>
                        <a:t>1960 or Later</a:t>
                      </a: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67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9000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4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>
                          <a:tab pos="195263" algn="l"/>
                        </a:tabLst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30.00%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-112" charset="-128"/>
                      </a:endParaRPr>
                    </a:p>
                  </a:txBody>
                  <a:tcPr marL="274320" marR="90000" marT="46799" marB="46799" anchor="ctr" horzOverflow="overflow">
                    <a:lnL w="12700" cap="flat" cmpd="sng" algn="ctr">
                      <a:solidFill>
                        <a:schemeClr val="bg2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 Box 41">
            <a:extLst>
              <a:ext uri="{FF2B5EF4-FFF2-40B4-BE49-F238E27FC236}">
                <a16:creationId xmlns:a16="http://schemas.microsoft.com/office/drawing/2014/main" id="{CCF3F9FA-2CC9-16CA-696A-16E69D1B566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81630" y="6258760"/>
            <a:ext cx="5415058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94949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lnSpc>
                <a:spcPct val="90000"/>
              </a:lnSpc>
              <a:spcAft>
                <a:spcPct val="15000"/>
              </a:spcAft>
              <a:buClr>
                <a:schemeClr val="tx1"/>
              </a:buClr>
              <a:buFont typeface="Wingdings" pitchFamily="2" charset="2"/>
              <a:defRPr sz="2400" b="1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tx1"/>
              </a:buClr>
              <a:buFont typeface="Calibri" pitchFamily="34" charset="0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Aft>
                <a:spcPct val="15000"/>
              </a:spcAft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Aft>
                <a:spcPct val="15000"/>
              </a:spcAft>
              <a:buClr>
                <a:schemeClr val="tx1"/>
              </a:buClr>
              <a:buFont typeface="Calibri" pitchFamily="34" charset="0"/>
              <a:buChar char="-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Aft>
                <a:spcPct val="15000"/>
              </a:spcAft>
              <a:buFont typeface="Calibri" pitchFamily="34" charset="0"/>
              <a:buChar char="-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alibri" pitchFamily="34" charset="0"/>
              <a:buChar char="-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alibri" pitchFamily="34" charset="0"/>
              <a:buChar char="-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alibri" pitchFamily="34" charset="0"/>
              <a:buChar char="-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alibri" pitchFamily="34" charset="0"/>
              <a:buChar char="-"/>
              <a:defRPr sz="1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30000"/>
              </a:spcAft>
              <a:buClr>
                <a:schemeClr val="accent1"/>
              </a:buClr>
            </a:pPr>
            <a:r>
              <a:rPr lang="en-US" altLang="en-US" sz="10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Security Administration, 2026 Social Security Changes, Fact Sheet.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E8877D-5AF0-FA2E-7687-BC3868371EF7}"/>
              </a:ext>
            </a:extLst>
          </p:cNvPr>
          <p:cNvSpPr txBox="1"/>
          <p:nvPr/>
        </p:nvSpPr>
        <p:spPr>
          <a:xfrm>
            <a:off x="82193" y="1296073"/>
            <a:ext cx="1210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Full Retirement Age  is determined by the  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year you were born.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CA3262-91DD-7A3E-8EEE-7B70D743FCFD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7D73DC-DD2E-50C3-196D-46F32E77286F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627C249-E030-2832-2C6E-324608CDF005}"/>
              </a:ext>
            </a:extLst>
          </p:cNvPr>
          <p:cNvSpPr/>
          <p:nvPr/>
        </p:nvSpPr>
        <p:spPr>
          <a:xfrm>
            <a:off x="5589142" y="5348305"/>
            <a:ext cx="2702103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97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4CFB8-B861-099A-22E0-FAC5986C4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3F05C2-81AE-A0D6-54D4-FA3A9CE5CB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2D0465-CF98-DDE5-54A2-B2F4D18D6C0C}"/>
              </a:ext>
            </a:extLst>
          </p:cNvPr>
          <p:cNvSpPr/>
          <p:nvPr/>
        </p:nvSpPr>
        <p:spPr>
          <a:xfrm>
            <a:off x="0" y="-4"/>
            <a:ext cx="4879515" cy="6935059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2FE9AF-4C98-3BF6-B03C-51804D6DE8E6}"/>
              </a:ext>
            </a:extLst>
          </p:cNvPr>
          <p:cNvSpPr txBox="1"/>
          <p:nvPr/>
        </p:nvSpPr>
        <p:spPr>
          <a:xfrm>
            <a:off x="502101" y="1300403"/>
            <a:ext cx="4554308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PIA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= Primary Insurance Amount = the</a:t>
            </a:r>
          </a:p>
          <a:p>
            <a:r>
              <a:rPr lang="en-US" sz="4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Amount you</a:t>
            </a:r>
          </a:p>
          <a:p>
            <a:r>
              <a:rPr lang="en-US" sz="4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Get each month.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B5C6C9-C391-1FD8-91EB-989EDD6DDA19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48DC5D-5D1D-BC2C-F0B6-30556F5DC21E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394C4-BB60-0D98-CA6B-BDC169515D22}"/>
              </a:ext>
            </a:extLst>
          </p:cNvPr>
          <p:cNvSpPr txBox="1"/>
          <p:nvPr/>
        </p:nvSpPr>
        <p:spPr>
          <a:xfrm>
            <a:off x="5469341" y="1300403"/>
            <a:ext cx="622055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PIA is the dollar amount you get at your </a:t>
            </a:r>
            <a:r>
              <a:rPr lang="en-US" sz="2400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Full Retirement Age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Based on your own career earnings record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Must have at least 10 years total, of paying FICA.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To calculate Social Security </a:t>
            </a:r>
            <a:r>
              <a:rPr lang="en-US" sz="2400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averages your highest 35 years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of earnings, Then Indexes for inflation.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Remember:   PIA is Your Monthly Benefit Amt.</a:t>
            </a:r>
          </a:p>
        </p:txBody>
      </p:sp>
    </p:spTree>
    <p:extLst>
      <p:ext uri="{BB962C8B-B14F-4D97-AF65-F5344CB8AC3E}">
        <p14:creationId xmlns:p14="http://schemas.microsoft.com/office/powerpoint/2010/main" val="386167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C9533-2358-6CB6-F014-952FB49D9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D737DE-B91A-6F63-7565-B28081CD47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4BF41-120E-E338-D424-CAD26D27F13D}"/>
              </a:ext>
            </a:extLst>
          </p:cNvPr>
          <p:cNvSpPr/>
          <p:nvPr/>
        </p:nvSpPr>
        <p:spPr>
          <a:xfrm>
            <a:off x="0" y="-3"/>
            <a:ext cx="4932545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C66D78-D2BF-4186-2717-0366BDF06BDB}"/>
              </a:ext>
            </a:extLst>
          </p:cNvPr>
          <p:cNvSpPr txBox="1"/>
          <p:nvPr/>
        </p:nvSpPr>
        <p:spPr>
          <a:xfrm>
            <a:off x="326453" y="1763268"/>
            <a:ext cx="4554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You have an 8 Year window to claim 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00DAF2-4CDE-51A1-E87A-2BBC14D404F6}"/>
              </a:ext>
            </a:extLst>
          </p:cNvPr>
          <p:cNvSpPr txBox="1"/>
          <p:nvPr/>
        </p:nvSpPr>
        <p:spPr>
          <a:xfrm>
            <a:off x="397616" y="4894526"/>
            <a:ext cx="4483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62,63,64,65,66,67,68,69,70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E416E-74B4-8547-4A41-09F5848019F1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10A03-0D40-41E4-B3AB-6F19C2D5808C}"/>
              </a:ext>
            </a:extLst>
          </p:cNvPr>
          <p:cNvSpPr txBox="1"/>
          <p:nvPr/>
        </p:nvSpPr>
        <p:spPr>
          <a:xfrm>
            <a:off x="89584" y="314858"/>
            <a:ext cx="2514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rgbClr val="002060"/>
                </a:solidFill>
              </a:rPr>
              <a:t>Social Security How soon How Late?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0302A1E-C674-B765-75D8-7FF664BC3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811761" y="1427477"/>
            <a:ext cx="5583665" cy="4140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A60804-34B3-92DF-F3F8-612883A25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339" y="1022070"/>
            <a:ext cx="349415" cy="6279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B078F5-D7F6-B945-1530-9DEE737BD4FB}"/>
              </a:ext>
            </a:extLst>
          </p:cNvPr>
          <p:cNvSpPr txBox="1"/>
          <p:nvPr/>
        </p:nvSpPr>
        <p:spPr>
          <a:xfrm>
            <a:off x="397616" y="5791623"/>
            <a:ext cx="39281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highlight>
                  <a:srgbClr val="FFFF00"/>
                </a:highlight>
              </a:rPr>
              <a:t>When is the </a:t>
            </a:r>
            <a:r>
              <a:rPr lang="en-US" sz="2000" b="1" u="sng" dirty="0">
                <a:solidFill>
                  <a:srgbClr val="002060"/>
                </a:solidFill>
                <a:highlight>
                  <a:srgbClr val="FFFF00"/>
                </a:highlight>
              </a:rPr>
              <a:t>Best Age </a:t>
            </a:r>
            <a:r>
              <a:rPr lang="en-US" sz="2000" u="sng" dirty="0">
                <a:solidFill>
                  <a:srgbClr val="002060"/>
                </a:solidFill>
                <a:highlight>
                  <a:srgbClr val="FFFF00"/>
                </a:highlight>
              </a:rPr>
              <a:t>to claim?</a:t>
            </a:r>
            <a:r>
              <a:rPr lang="en-US" sz="2000" dirty="0">
                <a:solidFill>
                  <a:srgbClr val="002060"/>
                </a:solidFill>
                <a:highlight>
                  <a:srgbClr val="FFFF00"/>
                </a:highlight>
              </a:rPr>
              <a:t> 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C63273-CA40-0AEB-FCC6-AAE30BC8FDB9}"/>
              </a:ext>
            </a:extLst>
          </p:cNvPr>
          <p:cNvSpPr/>
          <p:nvPr/>
        </p:nvSpPr>
        <p:spPr>
          <a:xfrm>
            <a:off x="397616" y="4894526"/>
            <a:ext cx="4483145" cy="5232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ursor with solid fill">
            <a:extLst>
              <a:ext uri="{FF2B5EF4-FFF2-40B4-BE49-F238E27FC236}">
                <a16:creationId xmlns:a16="http://schemas.microsoft.com/office/drawing/2014/main" id="{1C2DC19E-7963-0739-1BD8-F77CF0385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13D89811-F72E-580C-2BD4-6D550555AF0E}"/>
              </a:ext>
            </a:extLst>
          </p:cNvPr>
          <p:cNvSpPr/>
          <p:nvPr/>
        </p:nvSpPr>
        <p:spPr>
          <a:xfrm>
            <a:off x="442804" y="4175283"/>
            <a:ext cx="484632" cy="6907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6A7FC405-842B-8D52-C9EF-B99572AFC19D}"/>
              </a:ext>
            </a:extLst>
          </p:cNvPr>
          <p:cNvSpPr/>
          <p:nvPr/>
        </p:nvSpPr>
        <p:spPr>
          <a:xfrm>
            <a:off x="4325737" y="4175282"/>
            <a:ext cx="484632" cy="6907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15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C7749-A773-916B-3E64-6ECEB596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1A305E-823D-FE90-A8AE-E6C02162C5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4F0ED9-19F9-0BFA-9A56-710185CC3C66}"/>
              </a:ext>
            </a:extLst>
          </p:cNvPr>
          <p:cNvSpPr/>
          <p:nvPr/>
        </p:nvSpPr>
        <p:spPr>
          <a:xfrm>
            <a:off x="-3443" y="133561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0D13E9-8C4B-8E49-5137-63856C54BDED}"/>
              </a:ext>
            </a:extLst>
          </p:cNvPr>
          <p:cNvCxnSpPr>
            <a:cxnSpLocks/>
          </p:cNvCxnSpPr>
          <p:nvPr/>
        </p:nvCxnSpPr>
        <p:spPr>
          <a:xfrm>
            <a:off x="591884" y="5010529"/>
            <a:ext cx="154780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CA072B4-D971-83FC-1493-385E984B30F5}"/>
              </a:ext>
            </a:extLst>
          </p:cNvPr>
          <p:cNvSpPr txBox="1"/>
          <p:nvPr/>
        </p:nvSpPr>
        <p:spPr>
          <a:xfrm>
            <a:off x="468594" y="2548834"/>
            <a:ext cx="455430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Many believe 62 is the best age to claim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D2CA0D-717D-A045-5CF8-1024E7649F2A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9F56F-13D3-76EA-A4C8-1A0F1993EC84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B84B0-007F-99A5-B025-BFADA334D5EE}"/>
              </a:ext>
            </a:extLst>
          </p:cNvPr>
          <p:cNvSpPr txBox="1"/>
          <p:nvPr/>
        </p:nvSpPr>
        <p:spPr>
          <a:xfrm>
            <a:off x="5396704" y="2408399"/>
            <a:ext cx="6220558" cy="2615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About </a:t>
            </a:r>
            <a:r>
              <a:rPr lang="en-US" sz="2800" b="1" dirty="0"/>
              <a:t>30–35% of retirees claim Social Security at </a:t>
            </a:r>
            <a:r>
              <a:rPr lang="en-US" sz="2800" b="1" dirty="0">
                <a:highlight>
                  <a:srgbClr val="FFFF00"/>
                </a:highlight>
              </a:rPr>
              <a:t>age 62</a:t>
            </a:r>
            <a:r>
              <a:rPr lang="en-US" sz="2800" dirty="0">
                <a:highlight>
                  <a:srgbClr val="FFFF00"/>
                </a:highlight>
              </a:rPr>
              <a:t>, making it the </a:t>
            </a:r>
            <a:r>
              <a:rPr lang="en-US" sz="2800" b="1" dirty="0">
                <a:highlight>
                  <a:srgbClr val="FFFF00"/>
                </a:highlight>
              </a:rPr>
              <a:t>single most common claiming age</a:t>
            </a:r>
            <a:r>
              <a:rPr lang="en-US" sz="2800" dirty="0">
                <a:highlight>
                  <a:srgbClr val="FFFF00"/>
                </a:highlight>
              </a:rPr>
              <a:t> in the U.S.</a:t>
            </a:r>
          </a:p>
        </p:txBody>
      </p:sp>
    </p:spTree>
    <p:extLst>
      <p:ext uri="{BB962C8B-B14F-4D97-AF65-F5344CB8AC3E}">
        <p14:creationId xmlns:p14="http://schemas.microsoft.com/office/powerpoint/2010/main" val="2897970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A40EE-43AA-D121-43B2-5A5378047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AB0433-065A-CE01-C6FB-67532CFA8D7A}"/>
              </a:ext>
            </a:extLst>
          </p:cNvPr>
          <p:cNvSpPr/>
          <p:nvPr/>
        </p:nvSpPr>
        <p:spPr>
          <a:xfrm>
            <a:off x="0" y="-3"/>
            <a:ext cx="6174770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906AB-6667-AAF5-430D-07C4F034E388}"/>
              </a:ext>
            </a:extLst>
          </p:cNvPr>
          <p:cNvSpPr txBox="1"/>
          <p:nvPr/>
        </p:nvSpPr>
        <p:spPr>
          <a:xfrm>
            <a:off x="1193545" y="2604785"/>
            <a:ext cx="39669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2060"/>
              </a:solidFill>
            </a:endParaRPr>
          </a:p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 United </a:t>
            </a:r>
          </a:p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Wealth Planning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D8E5B0-8618-D789-F962-BFBBCE1C3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941" y="4303645"/>
            <a:ext cx="287209" cy="311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0FCA16-029C-C396-9168-016B3889B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41" y="3485311"/>
            <a:ext cx="262265" cy="4041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6902B0-CD9D-8E24-524F-5B3989DF2D2A}"/>
              </a:ext>
            </a:extLst>
          </p:cNvPr>
          <p:cNvSpPr txBox="1"/>
          <p:nvPr/>
        </p:nvSpPr>
        <p:spPr>
          <a:xfrm>
            <a:off x="1049941" y="4542503"/>
            <a:ext cx="3966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1900 E Golf Road Suite 950 Schaumburg, Illinois 60173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09FAA7-D023-4EA8-F600-ECD43671454C}"/>
              </a:ext>
            </a:extLst>
          </p:cNvPr>
          <p:cNvSpPr txBox="1"/>
          <p:nvPr/>
        </p:nvSpPr>
        <p:spPr>
          <a:xfrm>
            <a:off x="1297353" y="5449937"/>
            <a:ext cx="32890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Phone</a:t>
            </a:r>
            <a:r>
              <a:rPr lang="en-US" sz="2400" dirty="0">
                <a:solidFill>
                  <a:schemeClr val="tx1"/>
                </a:solidFill>
              </a:rPr>
              <a:t> 847.592.5405</a:t>
            </a:r>
          </a:p>
        </p:txBody>
      </p:sp>
      <p:pic>
        <p:nvPicPr>
          <p:cNvPr id="6" name="Picture 5" descr="A tall building with many windows&#10;&#10;AI-generated content may be incorrect.">
            <a:extLst>
              <a:ext uri="{FF2B5EF4-FFF2-40B4-BE49-F238E27FC236}">
                <a16:creationId xmlns:a16="http://schemas.microsoft.com/office/drawing/2014/main" id="{7AA0F0FD-D954-DE81-E98B-D2E859167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97" y="226031"/>
            <a:ext cx="4104524" cy="27932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E331D4-F7BA-E159-822B-563657C96983}"/>
              </a:ext>
            </a:extLst>
          </p:cNvPr>
          <p:cNvSpPr txBox="1"/>
          <p:nvPr/>
        </p:nvSpPr>
        <p:spPr>
          <a:xfrm>
            <a:off x="816797" y="5988039"/>
            <a:ext cx="42501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www.AmericaPlanning.com</a:t>
            </a:r>
          </a:p>
        </p:txBody>
      </p:sp>
      <p:pic>
        <p:nvPicPr>
          <p:cNvPr id="9" name="Picture 8" descr="A logo with a scale in the middle&#10;&#10;AI-generated content may be incorrect.">
            <a:extLst>
              <a:ext uri="{FF2B5EF4-FFF2-40B4-BE49-F238E27FC236}">
                <a16:creationId xmlns:a16="http://schemas.microsoft.com/office/drawing/2014/main" id="{0E0B6351-CAA8-C7D6-C491-06F88FDED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417" y="3019274"/>
            <a:ext cx="2539682" cy="11109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20BD45-465C-447D-5DE2-C68973204E38}"/>
              </a:ext>
            </a:extLst>
          </p:cNvPr>
          <p:cNvSpPr txBox="1"/>
          <p:nvPr/>
        </p:nvSpPr>
        <p:spPr>
          <a:xfrm>
            <a:off x="7144555" y="5373500"/>
            <a:ext cx="4163601" cy="10002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Phone 847. 737.1800 ext.105</a:t>
            </a:r>
          </a:p>
          <a:p>
            <a:pPr algn="ctr"/>
            <a:endParaRPr lang="en-US" sz="1100" b="1" dirty="0">
              <a:solidFill>
                <a:srgbClr val="4678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www.Ntegritylaw.com</a:t>
            </a:r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3D4A7D-8F78-59DE-FD43-588ED9275864}"/>
              </a:ext>
            </a:extLst>
          </p:cNvPr>
          <p:cNvSpPr txBox="1"/>
          <p:nvPr/>
        </p:nvSpPr>
        <p:spPr>
          <a:xfrm>
            <a:off x="7348776" y="4459216"/>
            <a:ext cx="3793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3601 W. Algonquin, Ste 860</a:t>
            </a:r>
          </a:p>
          <a:p>
            <a:r>
              <a:rPr lang="it-IT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Rolling Meadows, IL 60008</a:t>
            </a:r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6" name="Picture 15" descr="A building with a reflection of a sunset&#10;&#10;AI-generated content may be incorrect.">
            <a:extLst>
              <a:ext uri="{FF2B5EF4-FFF2-40B4-BE49-F238E27FC236}">
                <a16:creationId xmlns:a16="http://schemas.microsoft.com/office/drawing/2014/main" id="{1846DA2D-BC2C-2743-E7D2-5F567788F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5172" y="226031"/>
            <a:ext cx="3793283" cy="26957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186311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495ED-189A-E5A6-4AC1-E369A21A2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ABA36E-72AB-BEA1-B030-E7EDB89C066F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D17151-0670-0E74-585A-2B63C3220864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BE8C1-9640-F586-4F7B-CEF3FEC3914A}"/>
              </a:ext>
            </a:extLst>
          </p:cNvPr>
          <p:cNvSpPr txBox="1"/>
          <p:nvPr/>
        </p:nvSpPr>
        <p:spPr>
          <a:xfrm>
            <a:off x="0" y="1906153"/>
            <a:ext cx="1218485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Do You Mind if I show You</a:t>
            </a:r>
          </a:p>
          <a:p>
            <a:pPr algn="ctr"/>
            <a:r>
              <a:rPr lang="en-US" sz="6000" b="1" dirty="0"/>
              <a:t>Why this belief, Age 62 is the best age, may be a False Belief?</a:t>
            </a:r>
          </a:p>
        </p:txBody>
      </p:sp>
    </p:spTree>
    <p:extLst>
      <p:ext uri="{BB962C8B-B14F-4D97-AF65-F5344CB8AC3E}">
        <p14:creationId xmlns:p14="http://schemas.microsoft.com/office/powerpoint/2010/main" val="3998908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B4A8A-3C8A-B7B8-93DD-4D8DBB45A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ECA074-BBE3-3A24-A7A2-3F8E74B6B3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D2D386-F30E-D02E-DCC5-34C017A3A8CA}"/>
              </a:ext>
            </a:extLst>
          </p:cNvPr>
          <p:cNvSpPr/>
          <p:nvPr/>
        </p:nvSpPr>
        <p:spPr>
          <a:xfrm>
            <a:off x="0" y="-3"/>
            <a:ext cx="5974384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69305E-9167-BB31-70DE-1889692723E5}"/>
              </a:ext>
            </a:extLst>
          </p:cNvPr>
          <p:cNvSpPr txBox="1"/>
          <p:nvPr/>
        </p:nvSpPr>
        <p:spPr>
          <a:xfrm>
            <a:off x="321640" y="1432998"/>
            <a:ext cx="33199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When to apply boils down to Personal Choice.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16FA22-C5AB-B2F5-DED1-2B02173C4BDB}"/>
              </a:ext>
            </a:extLst>
          </p:cNvPr>
          <p:cNvSpPr txBox="1"/>
          <p:nvPr/>
        </p:nvSpPr>
        <p:spPr>
          <a:xfrm>
            <a:off x="8375307" y="2082025"/>
            <a:ext cx="319578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You must take into Consideration:</a:t>
            </a:r>
          </a:p>
          <a:p>
            <a:endParaRPr lang="en-US" sz="10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When you need the money.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Your Life Expectancy.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Employment status.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Your other income sources.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887ACD-54E4-3CDC-B0F6-39BC2BEF4379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F510BB-5813-0E22-484A-CBD4A4DC899C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rgbClr val="002060"/>
                </a:solidFill>
              </a:rPr>
              <a:t>Social Security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B0701B-B2DD-AD09-2E9A-472BBC07289A}"/>
              </a:ext>
            </a:extLst>
          </p:cNvPr>
          <p:cNvSpPr txBox="1"/>
          <p:nvPr/>
        </p:nvSpPr>
        <p:spPr>
          <a:xfrm>
            <a:off x="8295051" y="841138"/>
            <a:ext cx="34838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highlight>
                  <a:srgbClr val="FFFF00"/>
                </a:highlight>
              </a:rPr>
              <a:t>Our Retirement Goal should be to create STABILTY of our base income…</a:t>
            </a:r>
          </a:p>
          <a:p>
            <a:endParaRPr lang="en-US" sz="2000" b="1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CBB066-4E5F-5622-7D89-AB66C12C3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9" r="8042" b="3807"/>
          <a:stretch/>
        </p:blipFill>
        <p:spPr>
          <a:xfrm>
            <a:off x="3963244" y="2078280"/>
            <a:ext cx="3903907" cy="3031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E4C7E-EE47-CED6-CA52-C54DC3CF0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410" y="1806403"/>
            <a:ext cx="243230" cy="43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98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E99905D-B7DC-4426-BE0C-ED6B12B0744E}"/>
              </a:ext>
            </a:extLst>
          </p:cNvPr>
          <p:cNvGraphicFramePr/>
          <p:nvPr/>
        </p:nvGraphicFramePr>
        <p:xfrm>
          <a:off x="3114502" y="885890"/>
          <a:ext cx="6248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BB6710C-6B99-49FE-97AB-4293EB503755}"/>
              </a:ext>
            </a:extLst>
          </p:cNvPr>
          <p:cNvSpPr txBox="1"/>
          <p:nvPr/>
        </p:nvSpPr>
        <p:spPr>
          <a:xfrm>
            <a:off x="2489056" y="1056533"/>
            <a:ext cx="430887" cy="39984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dirty="0"/>
              <a:t>Monthly Benefit Amount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CB10A-6597-4F5B-B0C8-90C25049E74C}"/>
              </a:ext>
            </a:extLst>
          </p:cNvPr>
          <p:cNvSpPr txBox="1"/>
          <p:nvPr/>
        </p:nvSpPr>
        <p:spPr>
          <a:xfrm>
            <a:off x="1960418" y="5572001"/>
            <a:ext cx="8769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1"/>
                </a:solidFill>
              </a:rPr>
              <a:t>This example assumes a benefit of $1,000 per mo. </a:t>
            </a:r>
          </a:p>
          <a:p>
            <a:pPr algn="ctr"/>
            <a:r>
              <a:rPr lang="en-US" sz="2000" b="1" i="1" dirty="0">
                <a:solidFill>
                  <a:schemeClr val="accent1"/>
                </a:solidFill>
              </a:rPr>
              <a:t>(100% of this persons full retirement age benefit at their age 67)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45EB10-AF59-406E-8666-D825E7F5DB60}"/>
              </a:ext>
            </a:extLst>
          </p:cNvPr>
          <p:cNvSpPr/>
          <p:nvPr/>
        </p:nvSpPr>
        <p:spPr>
          <a:xfrm>
            <a:off x="6770670" y="1928261"/>
            <a:ext cx="585628" cy="26642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0A6269FA-5F63-4B1F-998E-FD7DBD899ACC}"/>
              </a:ext>
            </a:extLst>
          </p:cNvPr>
          <p:cNvSpPr/>
          <p:nvPr/>
        </p:nvSpPr>
        <p:spPr>
          <a:xfrm>
            <a:off x="3494282" y="4906637"/>
            <a:ext cx="3319842" cy="653812"/>
          </a:xfrm>
          <a:prstGeom prst="lef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at 62 = Lose 30%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BCEC84A-E0DD-4579-9AD9-35682524ED0D}"/>
              </a:ext>
            </a:extLst>
          </p:cNvPr>
          <p:cNvSpPr/>
          <p:nvPr/>
        </p:nvSpPr>
        <p:spPr>
          <a:xfrm>
            <a:off x="7193904" y="4893528"/>
            <a:ext cx="3624784" cy="642261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Earn 8% Per Yr/ Gain 24% at age 70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B6F06B-23AD-8E22-3522-99C209EC3DE5}"/>
              </a:ext>
            </a:extLst>
          </p:cNvPr>
          <p:cNvSpPr txBox="1"/>
          <p:nvPr/>
        </p:nvSpPr>
        <p:spPr>
          <a:xfrm>
            <a:off x="791110" y="328773"/>
            <a:ext cx="11400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(TRUE or FALSE) is 62 the Best Age to claim?</a:t>
            </a:r>
          </a:p>
        </p:txBody>
      </p:sp>
    </p:spTree>
    <p:extLst>
      <p:ext uri="{BB962C8B-B14F-4D97-AF65-F5344CB8AC3E}">
        <p14:creationId xmlns:p14="http://schemas.microsoft.com/office/powerpoint/2010/main" val="45046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E99905D-B7DC-4426-BE0C-ED6B12B0744E}"/>
              </a:ext>
            </a:extLst>
          </p:cNvPr>
          <p:cNvGraphicFramePr/>
          <p:nvPr/>
        </p:nvGraphicFramePr>
        <p:xfrm>
          <a:off x="3114502" y="885890"/>
          <a:ext cx="6248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BB6710C-6B99-49FE-97AB-4293EB503755}"/>
              </a:ext>
            </a:extLst>
          </p:cNvPr>
          <p:cNvSpPr txBox="1"/>
          <p:nvPr/>
        </p:nvSpPr>
        <p:spPr>
          <a:xfrm>
            <a:off x="2489056" y="1056533"/>
            <a:ext cx="430887" cy="39984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dirty="0"/>
              <a:t>Monthly Benefit Amount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CB10A-6597-4F5B-B0C8-90C25049E74C}"/>
              </a:ext>
            </a:extLst>
          </p:cNvPr>
          <p:cNvSpPr txBox="1"/>
          <p:nvPr/>
        </p:nvSpPr>
        <p:spPr>
          <a:xfrm>
            <a:off x="2919943" y="5242630"/>
            <a:ext cx="6343602" cy="707886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This example assumes a benefit of $1,000 per mo.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at a full retirement age of 67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43C7791-D64D-430E-B833-98103B910E48}"/>
              </a:ext>
            </a:extLst>
          </p:cNvPr>
          <p:cNvSpPr/>
          <p:nvPr/>
        </p:nvSpPr>
        <p:spPr>
          <a:xfrm>
            <a:off x="8393987" y="1687495"/>
            <a:ext cx="790192" cy="369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EB2B36-3B7A-48B0-8A3C-BEA4435D89ED}"/>
              </a:ext>
            </a:extLst>
          </p:cNvPr>
          <p:cNvSpPr/>
          <p:nvPr/>
        </p:nvSpPr>
        <p:spPr>
          <a:xfrm>
            <a:off x="3647604" y="2791164"/>
            <a:ext cx="606829" cy="299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0A2E98-A1A5-4430-AC7B-308140ACA9EC}"/>
              </a:ext>
            </a:extLst>
          </p:cNvPr>
          <p:cNvSpPr txBox="1"/>
          <p:nvPr/>
        </p:nvSpPr>
        <p:spPr>
          <a:xfrm>
            <a:off x="3834938" y="1963662"/>
            <a:ext cx="4887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You’ll almost double your Social Security Income!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7CC52A-4DBC-451A-BA50-44A4E52D9780}"/>
              </a:ext>
            </a:extLst>
          </p:cNvPr>
          <p:cNvSpPr/>
          <p:nvPr/>
        </p:nvSpPr>
        <p:spPr>
          <a:xfrm>
            <a:off x="3743499" y="4580558"/>
            <a:ext cx="698269" cy="3693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8F405F-EB0F-4679-B768-70DD9E46EC9F}"/>
              </a:ext>
            </a:extLst>
          </p:cNvPr>
          <p:cNvSpPr/>
          <p:nvPr/>
        </p:nvSpPr>
        <p:spPr>
          <a:xfrm>
            <a:off x="8564881" y="4580557"/>
            <a:ext cx="681644" cy="3693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7163F8-364F-48CD-9A1D-32B9281090B9}"/>
              </a:ext>
            </a:extLst>
          </p:cNvPr>
          <p:cNvSpPr/>
          <p:nvPr/>
        </p:nvSpPr>
        <p:spPr>
          <a:xfrm>
            <a:off x="6884341" y="4520515"/>
            <a:ext cx="472611" cy="36933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67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AC8621B-7DEF-4DC6-AF97-20CA0DDA315B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6091744" y="4889847"/>
            <a:ext cx="815915" cy="3527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AADF95B-2303-4CD8-ADD1-2A6AB5CA625B}"/>
              </a:ext>
            </a:extLst>
          </p:cNvPr>
          <p:cNvSpPr txBox="1"/>
          <p:nvPr/>
        </p:nvSpPr>
        <p:spPr>
          <a:xfrm>
            <a:off x="1524000" y="61327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Form 521 Withdraw of Application </a:t>
            </a:r>
            <a:r>
              <a:rPr lang="en-US" sz="2000" dirty="0"/>
              <a:t>(file within 1 year of claim date)</a:t>
            </a:r>
          </a:p>
        </p:txBody>
      </p:sp>
    </p:spTree>
    <p:extLst>
      <p:ext uri="{BB962C8B-B14F-4D97-AF65-F5344CB8AC3E}">
        <p14:creationId xmlns:p14="http://schemas.microsoft.com/office/powerpoint/2010/main" val="121489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/>
      <p:bldP spid="10" grpId="0" animBg="1"/>
      <p:bldP spid="11" grpId="0" animBg="1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CBA95-16D8-EA3D-C842-E3919AE50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192AB1-00F6-B4D2-D598-668FD1F14E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D4A771-80C5-14D7-724C-7FDC09164CB9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2322D5-84DA-882A-B5AA-CD5975CCDC06}"/>
              </a:ext>
            </a:extLst>
          </p:cNvPr>
          <p:cNvCxnSpPr>
            <a:cxnSpLocks/>
          </p:cNvCxnSpPr>
          <p:nvPr/>
        </p:nvCxnSpPr>
        <p:spPr>
          <a:xfrm>
            <a:off x="651881" y="3552422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B80C054-D1AA-5BEF-F197-64AE4792A555}"/>
              </a:ext>
            </a:extLst>
          </p:cNvPr>
          <p:cNvSpPr txBox="1"/>
          <p:nvPr/>
        </p:nvSpPr>
        <p:spPr>
          <a:xfrm>
            <a:off x="550715" y="1549525"/>
            <a:ext cx="45543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Find your</a:t>
            </a:r>
          </a:p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</a:t>
            </a:r>
          </a:p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Security </a:t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Info – online </a:t>
            </a:r>
            <a:b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US" sz="2400" b="1" dirty="0" err="1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ssa.gov</a:t>
            </a: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/</a:t>
            </a:r>
            <a:r>
              <a:rPr lang="en-US" sz="2400" b="1" dirty="0" err="1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myaccount</a:t>
            </a:r>
            <a:endParaRPr lang="en-US" sz="24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83EC02-9101-6E80-4A48-DE50A29B711F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E810C5-BF76-BD99-731E-2032076AF42D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5F88E4-B0B3-6D09-62BA-531750001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428" y="996738"/>
            <a:ext cx="9371047" cy="5052461"/>
          </a:xfrm>
          <a:prstGeom prst="rect">
            <a:avLst/>
          </a:prstGeom>
        </p:spPr>
      </p:pic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89A56257-9169-A5BA-ECD7-53B617AF4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357" y="1266800"/>
            <a:ext cx="6805965" cy="35715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16DD2C-AAB5-8EA2-CE3A-577733C41D63}"/>
              </a:ext>
            </a:extLst>
          </p:cNvPr>
          <p:cNvSpPr/>
          <p:nvPr/>
        </p:nvSpPr>
        <p:spPr>
          <a:xfrm>
            <a:off x="4775357" y="4714534"/>
            <a:ext cx="6805965" cy="839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64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D14C5-39AF-D3A0-6328-156D0C703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5BDF9DE-84E1-EA04-9A44-6174837A96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1E395F-DB98-8685-EE37-1EB141BFFB62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1A12EC-FF8B-E172-64F8-6DCBA08DF7B8}"/>
              </a:ext>
            </a:extLst>
          </p:cNvPr>
          <p:cNvCxnSpPr>
            <a:cxnSpLocks/>
          </p:cNvCxnSpPr>
          <p:nvPr/>
        </p:nvCxnSpPr>
        <p:spPr>
          <a:xfrm>
            <a:off x="651881" y="3128410"/>
            <a:ext cx="154780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FA3613C-6FB8-05DD-CC42-3F4F63FAFE63}"/>
              </a:ext>
            </a:extLst>
          </p:cNvPr>
          <p:cNvSpPr txBox="1"/>
          <p:nvPr/>
        </p:nvSpPr>
        <p:spPr>
          <a:xfrm>
            <a:off x="499916" y="2258013"/>
            <a:ext cx="4554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 Key Figures</a:t>
            </a:r>
            <a:endParaRPr lang="en-US" sz="24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169242-D40C-F630-3D39-5E14B3FCEEFF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B254B-DE54-2A6D-DC61-D3D528DB107A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pic>
        <p:nvPicPr>
          <p:cNvPr id="3" name="Content Placeholder 8" descr="SSA_calc_screen.png">
            <a:extLst>
              <a:ext uri="{FF2B5EF4-FFF2-40B4-BE49-F238E27FC236}">
                <a16:creationId xmlns:a16="http://schemas.microsoft.com/office/drawing/2014/main" id="{029E775D-9AF3-EF26-7F23-80324C4B2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r="141"/>
          <a:stretch/>
        </p:blipFill>
        <p:spPr>
          <a:xfrm>
            <a:off x="5116799" y="877714"/>
            <a:ext cx="6630694" cy="5680426"/>
          </a:xfrm>
          <a:prstGeom prst="rect">
            <a:avLst/>
          </a:prstGeom>
        </p:spPr>
      </p:pic>
      <p:sp>
        <p:nvSpPr>
          <p:cNvPr id="13" name="Pentagon 12">
            <a:extLst>
              <a:ext uri="{FF2B5EF4-FFF2-40B4-BE49-F238E27FC236}">
                <a16:creationId xmlns:a16="http://schemas.microsoft.com/office/drawing/2014/main" id="{B4202DEF-7A4C-0FBC-6658-11EF265D0B8D}"/>
              </a:ext>
            </a:extLst>
          </p:cNvPr>
          <p:cNvSpPr/>
          <p:nvPr/>
        </p:nvSpPr>
        <p:spPr>
          <a:xfrm>
            <a:off x="591803" y="3926525"/>
            <a:ext cx="4554309" cy="455401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FBF32BEA-A954-F626-42B6-DF388AAB29D5}"/>
              </a:ext>
            </a:extLst>
          </p:cNvPr>
          <p:cNvSpPr/>
          <p:nvPr/>
        </p:nvSpPr>
        <p:spPr>
          <a:xfrm>
            <a:off x="591803" y="4412592"/>
            <a:ext cx="4554309" cy="455401"/>
          </a:xfrm>
          <a:prstGeom prst="homePlate">
            <a:avLst>
              <a:gd name="adj" fmla="val 50000"/>
            </a:avLst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AD1E3C84-F323-BBA0-7160-A4136AA0B6AD}"/>
              </a:ext>
            </a:extLst>
          </p:cNvPr>
          <p:cNvSpPr/>
          <p:nvPr/>
        </p:nvSpPr>
        <p:spPr>
          <a:xfrm>
            <a:off x="591804" y="4923062"/>
            <a:ext cx="4554309" cy="455401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92EF8B-BC2D-C658-A54C-C65878797DB8}"/>
              </a:ext>
            </a:extLst>
          </p:cNvPr>
          <p:cNvSpPr txBox="1"/>
          <p:nvPr/>
        </p:nvSpPr>
        <p:spPr>
          <a:xfrm>
            <a:off x="747868" y="4919931"/>
            <a:ext cx="5383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At age 62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5D0E0D-96C6-EF9C-BBF5-94981FFA8F8C}"/>
              </a:ext>
            </a:extLst>
          </p:cNvPr>
          <p:cNvSpPr txBox="1"/>
          <p:nvPr/>
        </p:nvSpPr>
        <p:spPr>
          <a:xfrm>
            <a:off x="767755" y="3932463"/>
            <a:ext cx="5383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At FRA = PIA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EB1CD8-02F6-E889-BBB7-5BD83966FFFC}"/>
              </a:ext>
            </a:extLst>
          </p:cNvPr>
          <p:cNvSpPr txBox="1"/>
          <p:nvPr/>
        </p:nvSpPr>
        <p:spPr>
          <a:xfrm>
            <a:off x="767755" y="4409461"/>
            <a:ext cx="5383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At age 70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ADFC40-6B20-2863-F34D-959AF7E50C60}"/>
              </a:ext>
            </a:extLst>
          </p:cNvPr>
          <p:cNvSpPr txBox="1"/>
          <p:nvPr/>
        </p:nvSpPr>
        <p:spPr>
          <a:xfrm>
            <a:off x="5146112" y="1880171"/>
            <a:ext cx="2467039" cy="4554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3133D-A7C6-6D64-FFFF-2B9DEF90A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019F8F-915B-EA59-DE2A-B76BA7FE3642}"/>
              </a:ext>
            </a:extLst>
          </p:cNvPr>
          <p:cNvSpPr/>
          <p:nvPr/>
        </p:nvSpPr>
        <p:spPr>
          <a:xfrm>
            <a:off x="0" y="-3"/>
            <a:ext cx="6095999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Form 521 Withdraw of Application </a:t>
            </a:r>
            <a:r>
              <a:rPr lang="en-US"/>
              <a:t>(file within 1 year of claim date)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A60C24-D46E-39EF-B52E-2F094BD6DCD4}"/>
              </a:ext>
            </a:extLst>
          </p:cNvPr>
          <p:cNvSpPr txBox="1"/>
          <p:nvPr/>
        </p:nvSpPr>
        <p:spPr>
          <a:xfrm>
            <a:off x="615563" y="2398866"/>
            <a:ext cx="5328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Can you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claim SS EARLY,  </a:t>
            </a:r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hile</a:t>
            </a:r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still working?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B52626-95DD-4026-84B5-F85340BE43FF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6886D6-8CB5-DD0C-48E7-61DE6213FB8C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2DC10-B1DF-0CAF-EF75-1ED353C4375B}"/>
              </a:ext>
            </a:extLst>
          </p:cNvPr>
          <p:cNvSpPr txBox="1"/>
          <p:nvPr/>
        </p:nvSpPr>
        <p:spPr>
          <a:xfrm>
            <a:off x="6422451" y="656472"/>
            <a:ext cx="486487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EARLY is any year, </a:t>
            </a:r>
            <a:r>
              <a:rPr lang="en-US" sz="2400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before your FRA. </a:t>
            </a:r>
          </a:p>
          <a:p>
            <a:endParaRPr lang="en-US" sz="2400" u="sng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2400" u="sng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Answer is YES…BUT know that  </a:t>
            </a:r>
          </a:p>
          <a:p>
            <a:endParaRPr lang="en-US" sz="2400" u="sng" dirty="0"/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Your Social Security benefits are </a:t>
            </a:r>
            <a:r>
              <a:rPr lang="en-US" sz="2400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subject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to the </a:t>
            </a:r>
            <a:r>
              <a:rPr lang="en-US" sz="2400" b="1" dirty="0">
                <a:solidFill>
                  <a:srgbClr val="FF0000"/>
                </a:solidFill>
              </a:rPr>
              <a:t>Annual Earning Test. 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Which means:</a:t>
            </a:r>
            <a:r>
              <a:rPr lang="en-US" sz="2400" dirty="0"/>
              <a:t> </a:t>
            </a:r>
            <a:r>
              <a:rPr lang="en-US" sz="2400" dirty="0">
                <a:highlight>
                  <a:srgbClr val="FFFF00"/>
                </a:highlight>
              </a:rPr>
              <a:t>If you m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ake too much money, a Penalty will apply. </a:t>
            </a:r>
          </a:p>
          <a:p>
            <a:endParaRPr lang="en-US" sz="2400" b="1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FFFF00"/>
              </a:highlight>
            </a:endParaRPr>
          </a:p>
          <a:p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The penalty reduces your monthly benefit amount,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if you exceed </a:t>
            </a:r>
            <a:r>
              <a:rPr lang="en-US" sz="2400" u="sng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the earnings limit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.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0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22D44-C475-FA11-8919-0D22D8070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540106-4C37-AFC6-2059-F612CC6AD7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AF3C10-3144-22FE-E4B2-F76D0DB01C62}"/>
              </a:ext>
            </a:extLst>
          </p:cNvPr>
          <p:cNvSpPr/>
          <p:nvPr/>
        </p:nvSpPr>
        <p:spPr>
          <a:xfrm>
            <a:off x="1" y="-71436"/>
            <a:ext cx="5957888" cy="6986585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Form 521 Withdraw of Application </a:t>
            </a:r>
            <a:r>
              <a:rPr lang="en-US"/>
              <a:t>(file within 1 year of claim date)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A7B7EB-9277-9415-E8C9-FF28F6BC49A0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C1007-C604-B028-B35A-62DAE3E1650B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C72E53-0D94-BC7B-5D82-C4C4A26B6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394" y="1622943"/>
            <a:ext cx="8472631" cy="45680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886897-A8AE-4B6B-4614-5F0C8C4C50A6}"/>
              </a:ext>
            </a:extLst>
          </p:cNvPr>
          <p:cNvSpPr/>
          <p:nvPr/>
        </p:nvSpPr>
        <p:spPr>
          <a:xfrm>
            <a:off x="5386388" y="1849582"/>
            <a:ext cx="6100762" cy="3871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ET 2023.pdf">
            <a:extLst>
              <a:ext uri="{FF2B5EF4-FFF2-40B4-BE49-F238E27FC236}">
                <a16:creationId xmlns:a16="http://schemas.microsoft.com/office/drawing/2014/main" id="{F4B3AC6A-5829-C45E-9FF3-C5AF9B14E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44" y="2348720"/>
            <a:ext cx="6100762" cy="29916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E452F0-C491-EB18-916A-AEE4F6A25BB3}"/>
              </a:ext>
            </a:extLst>
          </p:cNvPr>
          <p:cNvSpPr/>
          <p:nvPr/>
        </p:nvSpPr>
        <p:spPr>
          <a:xfrm>
            <a:off x="8101013" y="3006870"/>
            <a:ext cx="1285875" cy="500062"/>
          </a:xfrm>
          <a:prstGeom prst="rect">
            <a:avLst/>
          </a:prstGeom>
          <a:solidFill>
            <a:srgbClr val="F7EF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A7A218-9C37-603D-A4F4-2A3E51678F83}"/>
              </a:ext>
            </a:extLst>
          </p:cNvPr>
          <p:cNvSpPr/>
          <p:nvPr/>
        </p:nvSpPr>
        <p:spPr>
          <a:xfrm>
            <a:off x="8101013" y="3649807"/>
            <a:ext cx="1285875" cy="500062"/>
          </a:xfrm>
          <a:prstGeom prst="rect">
            <a:avLst/>
          </a:prstGeom>
          <a:solidFill>
            <a:srgbClr val="F7EF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21CC65-9636-F16A-EB5C-7E84400AA1DA}"/>
              </a:ext>
            </a:extLst>
          </p:cNvPr>
          <p:cNvSpPr txBox="1"/>
          <p:nvPr/>
        </p:nvSpPr>
        <p:spPr>
          <a:xfrm>
            <a:off x="7977885" y="2995291"/>
            <a:ext cx="1578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/>
            <a:r>
              <a:rPr lang="en-US" sz="12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400" b="1" dirty="0">
                <a:solidFill>
                  <a:prstClr val="black"/>
                </a:solidFill>
                <a:highlight>
                  <a:srgbClr val="FFFF00"/>
                </a:highlight>
                <a:latin typeface="Arial"/>
              </a:rPr>
              <a:t>$24,480 year</a:t>
            </a:r>
          </a:p>
          <a:p>
            <a:pPr algn="ctr" defTabSz="609585"/>
            <a:r>
              <a:rPr lang="en-US" sz="1400" b="1" dirty="0">
                <a:solidFill>
                  <a:prstClr val="black"/>
                </a:solidFill>
                <a:highlight>
                  <a:srgbClr val="FFFF00"/>
                </a:highlight>
                <a:latin typeface="Arial"/>
              </a:rPr>
              <a:t>   $2,040 Month</a:t>
            </a:r>
            <a:endParaRPr lang="en-US" sz="1400" u="sng" dirty="0">
              <a:highlight>
                <a:srgbClr val="FFFF00"/>
              </a:highligh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9162F0-5E5A-0E95-FB4C-8EDF7A3F9770}"/>
              </a:ext>
            </a:extLst>
          </p:cNvPr>
          <p:cNvSpPr txBox="1"/>
          <p:nvPr/>
        </p:nvSpPr>
        <p:spPr>
          <a:xfrm>
            <a:off x="7977885" y="3692291"/>
            <a:ext cx="1578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/>
            <a:r>
              <a:rPr lang="en-US" sz="12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400" b="1" dirty="0">
                <a:solidFill>
                  <a:prstClr val="black"/>
                </a:solidFill>
                <a:highlight>
                  <a:srgbClr val="FFFF00"/>
                </a:highlight>
                <a:latin typeface="Arial"/>
              </a:rPr>
              <a:t>$65,160  year</a:t>
            </a:r>
          </a:p>
          <a:p>
            <a:pPr algn="ctr" defTabSz="609585"/>
            <a:r>
              <a:rPr lang="en-US" sz="1400" b="1" dirty="0">
                <a:solidFill>
                  <a:prstClr val="black"/>
                </a:solidFill>
                <a:highlight>
                  <a:srgbClr val="FFFF00"/>
                </a:highlight>
                <a:latin typeface="Arial"/>
              </a:rPr>
              <a:t>   $5,430 Month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F3338C-1A5D-D74A-61C6-0C5B09E2E4B6}"/>
              </a:ext>
            </a:extLst>
          </p:cNvPr>
          <p:cNvSpPr txBox="1"/>
          <p:nvPr/>
        </p:nvSpPr>
        <p:spPr>
          <a:xfrm>
            <a:off x="5337313" y="890851"/>
            <a:ext cx="6338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</a:rPr>
              <a:t>2026 Annual Earnings Test (AET)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BEFD6D-EE79-8F2A-2D7D-E2A73A4CC583}"/>
              </a:ext>
            </a:extLst>
          </p:cNvPr>
          <p:cNvSpPr txBox="1"/>
          <p:nvPr/>
        </p:nvSpPr>
        <p:spPr>
          <a:xfrm>
            <a:off x="565097" y="1042645"/>
            <a:ext cx="4207120" cy="5714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1600"/>
              </a:spcBef>
            </a:pP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</a:rPr>
              <a:t>What Counts:</a:t>
            </a:r>
          </a:p>
          <a:p>
            <a:pPr defTabSz="609585">
              <a:spcBef>
                <a:spcPts val="1600"/>
              </a:spcBef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</a:rPr>
              <a:t>Earned Income. Your wages, commissions or net profits from your business. </a:t>
            </a:r>
            <a:r>
              <a:rPr lang="en-US" sz="2400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</a:rPr>
              <a:t>(for most it will be W-2 wages)</a:t>
            </a:r>
          </a:p>
          <a:p>
            <a:pPr defTabSz="609585">
              <a:spcBef>
                <a:spcPts val="1600"/>
              </a:spcBef>
            </a:pPr>
            <a:endParaRPr lang="en-US" sz="1600" b="1" dirty="0">
              <a:solidFill>
                <a:schemeClr val="tx2">
                  <a:lumMod val="90000"/>
                  <a:lumOff val="10000"/>
                </a:schemeClr>
              </a:solidFill>
              <a:latin typeface="Arial"/>
            </a:endParaRPr>
          </a:p>
          <a:p>
            <a:pPr defTabSz="609585">
              <a:spcBef>
                <a:spcPts val="1600"/>
              </a:spcBef>
            </a:pPr>
            <a:r>
              <a:rPr lang="en-US" sz="1800" b="1" u="sng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</a:rPr>
              <a:t>What’s NOT Counted?</a:t>
            </a:r>
          </a:p>
          <a:p>
            <a:pPr marL="218010" defTabSz="609585"/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</a:rPr>
              <a:t>IRA distributions</a:t>
            </a:r>
          </a:p>
          <a:p>
            <a:pPr marL="218010" defTabSz="609585"/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</a:rPr>
              <a:t>Rental Income</a:t>
            </a:r>
          </a:p>
          <a:p>
            <a:pPr marL="218010" defTabSz="609585"/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</a:rPr>
              <a:t>Lottery winnings</a:t>
            </a:r>
          </a:p>
          <a:p>
            <a:pPr marL="218010" defTabSz="609585"/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</a:rPr>
              <a:t>Stock Options</a:t>
            </a:r>
          </a:p>
          <a:p>
            <a:pPr marL="448722" indent="-230712" defTabSz="609585">
              <a:buFont typeface="Arial"/>
              <a:buChar char="•"/>
            </a:pPr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  <a:latin typeface="Arial"/>
            </a:endParaRPr>
          </a:p>
          <a:p>
            <a:pPr defTabSz="609585">
              <a:spcBef>
                <a:spcPts val="1600"/>
              </a:spcBef>
            </a:pP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</a:rPr>
              <a:t>Maybe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</a:rPr>
              <a:t> – Severance Pay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08A5FA-8147-9727-8D81-2D37555203B7}"/>
              </a:ext>
            </a:extLst>
          </p:cNvPr>
          <p:cNvSpPr txBox="1"/>
          <p:nvPr/>
        </p:nvSpPr>
        <p:spPr>
          <a:xfrm>
            <a:off x="3390472" y="6275094"/>
            <a:ext cx="89295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Form 521 Withdraw of Application </a:t>
            </a: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(file within 1 year of claim date)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B927E3-75F3-1B07-409D-EC3C8AD28E3B}"/>
              </a:ext>
            </a:extLst>
          </p:cNvPr>
          <p:cNvSpPr txBox="1"/>
          <p:nvPr/>
        </p:nvSpPr>
        <p:spPr>
          <a:xfrm flipH="1">
            <a:off x="215757" y="1665340"/>
            <a:ext cx="110696" cy="46357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9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B241E5-5763-4711-80F8-E8184EB13673}"/>
              </a:ext>
            </a:extLst>
          </p:cNvPr>
          <p:cNvSpPr txBox="1"/>
          <p:nvPr/>
        </p:nvSpPr>
        <p:spPr>
          <a:xfrm>
            <a:off x="0" y="0"/>
            <a:ext cx="5476126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QUESTION…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 Do Married Couples Get Additional Benefits that Singles Don’t get?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+mj-lt"/>
                <a:ea typeface="+mj-ea"/>
                <a:cs typeface="+mj-cs"/>
              </a:rPr>
              <a:t>                                                                                      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3EA0D-EA7B-4BB4-8EC4-1674764C33AD}"/>
              </a:ext>
            </a:extLst>
          </p:cNvPr>
          <p:cNvSpPr txBox="1"/>
          <p:nvPr/>
        </p:nvSpPr>
        <p:spPr>
          <a:xfrm>
            <a:off x="0" y="3429000"/>
            <a:ext cx="5476126" cy="3429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i="1" dirty="0"/>
              <a:t>YES….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i="1" dirty="0"/>
              <a:t>Marrieds Get Both                                                                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i="1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000" i="1" dirty="0"/>
          </a:p>
        </p:txBody>
      </p:sp>
      <p:pic>
        <p:nvPicPr>
          <p:cNvPr id="9" name="Picture 8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329F17F6-E87F-40E6-9D86-0C6B5C937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923" y="143164"/>
            <a:ext cx="6368212" cy="3074333"/>
          </a:xfrm>
          <a:prstGeom prst="rect">
            <a:avLst/>
          </a:prstGeom>
          <a:ln w="228600" cap="sq" cmpd="thickThin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9127F9FE-10A4-48B9-ADB4-EC817C0532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33"/>
          <a:stretch/>
        </p:blipFill>
        <p:spPr>
          <a:xfrm>
            <a:off x="5586048" y="3492816"/>
            <a:ext cx="6605952" cy="3222020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A92974-6671-4A73-ADF1-92B022C75B2D}"/>
              </a:ext>
            </a:extLst>
          </p:cNvPr>
          <p:cNvSpPr txBox="1"/>
          <p:nvPr/>
        </p:nvSpPr>
        <p:spPr>
          <a:xfrm>
            <a:off x="5999285" y="4355592"/>
            <a:ext cx="5805722" cy="1745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i="1" dirty="0"/>
              <a:t>A “Spousal Benefit”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i="1" dirty="0"/>
              <a:t>and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i="1" dirty="0"/>
              <a:t>A “Survivors Benefit”</a:t>
            </a:r>
          </a:p>
        </p:txBody>
      </p:sp>
    </p:spTree>
    <p:extLst>
      <p:ext uri="{BB962C8B-B14F-4D97-AF65-F5344CB8AC3E}">
        <p14:creationId xmlns:p14="http://schemas.microsoft.com/office/powerpoint/2010/main" val="91639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728EBE6-1699-4366-9495-77E7CDA58A56}"/>
              </a:ext>
            </a:extLst>
          </p:cNvPr>
          <p:cNvGraphicFramePr/>
          <p:nvPr/>
        </p:nvGraphicFramePr>
        <p:xfrm>
          <a:off x="2305397" y="1679633"/>
          <a:ext cx="752301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3D30DB-4533-4D86-AF3A-7153E2B69B1D}"/>
              </a:ext>
            </a:extLst>
          </p:cNvPr>
          <p:cNvSpPr txBox="1"/>
          <p:nvPr/>
        </p:nvSpPr>
        <p:spPr>
          <a:xfrm>
            <a:off x="0" y="1"/>
            <a:ext cx="12191999" cy="14465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Spousal Benefit” 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At FRA, You get the Option to take Your Own Benefit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or 50% of the Primary Wage Earners, </a:t>
            </a:r>
            <a:r>
              <a:rPr lang="en-US" sz="2800" b="1" dirty="0">
                <a:solidFill>
                  <a:schemeClr val="bg1"/>
                </a:solidFill>
              </a:rPr>
              <a:t>Which ever is Highest!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FBC5D0-9179-4555-ABC5-D5D5739C3F3B}"/>
              </a:ext>
            </a:extLst>
          </p:cNvPr>
          <p:cNvSpPr/>
          <p:nvPr/>
        </p:nvSpPr>
        <p:spPr>
          <a:xfrm>
            <a:off x="4832464" y="2086495"/>
            <a:ext cx="1313411" cy="36571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DB0B8B-8855-4481-A9D9-0E49358C0C55}"/>
              </a:ext>
            </a:extLst>
          </p:cNvPr>
          <p:cNvSpPr/>
          <p:nvPr/>
        </p:nvSpPr>
        <p:spPr>
          <a:xfrm>
            <a:off x="8032865" y="2086495"/>
            <a:ext cx="1463040" cy="365713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1429CF-C1AE-4BE4-A619-B05EC7B74C81}"/>
              </a:ext>
            </a:extLst>
          </p:cNvPr>
          <p:cNvSpPr txBox="1"/>
          <p:nvPr/>
        </p:nvSpPr>
        <p:spPr>
          <a:xfrm>
            <a:off x="0" y="5910350"/>
            <a:ext cx="12191999" cy="110799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bg1"/>
                </a:solidFill>
              </a:rPr>
              <a:t>Sadly, many wind up taking the $1,000 simply because they do not know </a:t>
            </a:r>
          </a:p>
          <a:p>
            <a:pPr algn="ctr"/>
            <a:r>
              <a:rPr lang="en-US" sz="2300" b="1" dirty="0">
                <a:solidFill>
                  <a:schemeClr val="bg1"/>
                </a:solidFill>
              </a:rPr>
              <a:t>that they have this option and don’t take advantage of it.</a:t>
            </a:r>
          </a:p>
          <a:p>
            <a:pPr lvl="2" algn="ctr"/>
            <a:endParaRPr lang="en-US" sz="2000" b="1" i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DE4E6F-8FEF-439B-AC4B-D5E1F744A2E4}"/>
              </a:ext>
            </a:extLst>
          </p:cNvPr>
          <p:cNvSpPr/>
          <p:nvPr/>
        </p:nvSpPr>
        <p:spPr>
          <a:xfrm>
            <a:off x="3219797" y="2086495"/>
            <a:ext cx="1313410" cy="365713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3A0BA8-946F-48D2-879E-F3633C538708}"/>
              </a:ext>
            </a:extLst>
          </p:cNvPr>
          <p:cNvCxnSpPr>
            <a:cxnSpLocks/>
          </p:cNvCxnSpPr>
          <p:nvPr/>
        </p:nvCxnSpPr>
        <p:spPr>
          <a:xfrm flipH="1">
            <a:off x="7484227" y="3649287"/>
            <a:ext cx="548639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B3AC2E7-1696-4D88-B4BF-7FC8718EBD23}"/>
              </a:ext>
            </a:extLst>
          </p:cNvPr>
          <p:cNvSpPr/>
          <p:nvPr/>
        </p:nvSpPr>
        <p:spPr>
          <a:xfrm>
            <a:off x="6852863" y="3478877"/>
            <a:ext cx="631362" cy="340821"/>
          </a:xfrm>
          <a:prstGeom prst="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50%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0705DE-90D0-49D8-A5FC-4956BA000932}"/>
              </a:ext>
            </a:extLst>
          </p:cNvPr>
          <p:cNvSpPr/>
          <p:nvPr/>
        </p:nvSpPr>
        <p:spPr>
          <a:xfrm>
            <a:off x="8107681" y="5253645"/>
            <a:ext cx="1354975" cy="423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= $1,500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DE5EB4-0AAD-4F01-BD08-A0C4F8F06FDE}"/>
              </a:ext>
            </a:extLst>
          </p:cNvPr>
          <p:cNvSpPr/>
          <p:nvPr/>
        </p:nvSpPr>
        <p:spPr>
          <a:xfrm>
            <a:off x="6470074" y="5212080"/>
            <a:ext cx="1313411" cy="531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50% of His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$3,000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5CE310-9E77-4BD1-AC98-A724553DA7A3}"/>
              </a:ext>
            </a:extLst>
          </p:cNvPr>
          <p:cNvSpPr/>
          <p:nvPr/>
        </p:nvSpPr>
        <p:spPr>
          <a:xfrm>
            <a:off x="3302924" y="5253645"/>
            <a:ext cx="1197029" cy="423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His $3,000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7D70CB-0271-419D-9769-5F7F1E5EDEDB}"/>
              </a:ext>
            </a:extLst>
          </p:cNvPr>
          <p:cNvSpPr/>
          <p:nvPr/>
        </p:nvSpPr>
        <p:spPr>
          <a:xfrm>
            <a:off x="4857406" y="5253645"/>
            <a:ext cx="1238594" cy="423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Her $1,000</a:t>
            </a:r>
          </a:p>
        </p:txBody>
      </p:sp>
      <p:pic>
        <p:nvPicPr>
          <p:cNvPr id="32" name="Graphic 31" descr="Close">
            <a:extLst>
              <a:ext uri="{FF2B5EF4-FFF2-40B4-BE49-F238E27FC236}">
                <a16:creationId xmlns:a16="http://schemas.microsoft.com/office/drawing/2014/main" id="{A0387FC8-7FF6-4118-9061-89AE0F7E62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809" y="5212080"/>
            <a:ext cx="1263538" cy="46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1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89DB7-0FD1-7726-6939-C9C4D836C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15219-4E7F-5CF4-BCB5-315FA52B5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877"/>
            <a:ext cx="12192000" cy="6828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Just one address is needed: AmericaPlanning.com</a:t>
            </a:r>
          </a:p>
        </p:txBody>
      </p:sp>
      <p:pic>
        <p:nvPicPr>
          <p:cNvPr id="7" name="Content Placeholder 6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9B1941C2-AC42-EA04-2F01-EEBBE9AAC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0352" y="1047964"/>
            <a:ext cx="9681648" cy="5810036"/>
          </a:xfr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5570DC-6E0B-BD7B-F49E-09514656BE69}"/>
              </a:ext>
            </a:extLst>
          </p:cNvPr>
          <p:cNvSpPr/>
          <p:nvPr/>
        </p:nvSpPr>
        <p:spPr>
          <a:xfrm>
            <a:off x="328773" y="1510301"/>
            <a:ext cx="2107930" cy="914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ED2FA-E77A-5330-3349-506D02844B05}"/>
              </a:ext>
            </a:extLst>
          </p:cNvPr>
          <p:cNvSpPr txBox="1"/>
          <p:nvPr/>
        </p:nvSpPr>
        <p:spPr>
          <a:xfrm>
            <a:off x="237557" y="2541316"/>
            <a:ext cx="2216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Click on 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Estate Planning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277AF7-1B63-F797-5D3C-0C5696850C28}"/>
              </a:ext>
            </a:extLst>
          </p:cNvPr>
          <p:cNvCxnSpPr>
            <a:cxnSpLocks/>
          </p:cNvCxnSpPr>
          <p:nvPr/>
        </p:nvCxnSpPr>
        <p:spPr>
          <a:xfrm>
            <a:off x="2289285" y="2424701"/>
            <a:ext cx="5375236" cy="10042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714A57-097C-63BB-7D51-536DC6FD3CBE}"/>
              </a:ext>
            </a:extLst>
          </p:cNvPr>
          <p:cNvSpPr/>
          <p:nvPr/>
        </p:nvSpPr>
        <p:spPr>
          <a:xfrm>
            <a:off x="291889" y="2424701"/>
            <a:ext cx="2107930" cy="914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63DF9-F895-713B-734B-8AA3321F20A8}"/>
              </a:ext>
            </a:extLst>
          </p:cNvPr>
          <p:cNvSpPr txBox="1"/>
          <p:nvPr/>
        </p:nvSpPr>
        <p:spPr>
          <a:xfrm>
            <a:off x="274441" y="1626916"/>
            <a:ext cx="2216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Anthony’s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info.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FA62AA-5A2E-175C-1EDE-AEA63395D682}"/>
              </a:ext>
            </a:extLst>
          </p:cNvPr>
          <p:cNvCxnSpPr>
            <a:cxnSpLocks/>
          </p:cNvCxnSpPr>
          <p:nvPr/>
        </p:nvCxnSpPr>
        <p:spPr>
          <a:xfrm flipV="1">
            <a:off x="2399818" y="734167"/>
            <a:ext cx="1350249" cy="7761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175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CBDA0-5FCB-1039-DECF-E5AB6939F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6FBBDA-8506-DBE6-3B4F-987B940845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07BF7F-BD21-FD89-AD32-62D6B37CCBA3}"/>
              </a:ext>
            </a:extLst>
          </p:cNvPr>
          <p:cNvSpPr/>
          <p:nvPr/>
        </p:nvSpPr>
        <p:spPr>
          <a:xfrm>
            <a:off x="1" y="-3"/>
            <a:ext cx="5212080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1B0CA2-3A0C-432D-B69F-C9522C819266}"/>
              </a:ext>
            </a:extLst>
          </p:cNvPr>
          <p:cNvCxnSpPr>
            <a:cxnSpLocks/>
          </p:cNvCxnSpPr>
          <p:nvPr/>
        </p:nvCxnSpPr>
        <p:spPr>
          <a:xfrm>
            <a:off x="326453" y="3643905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F6E9F1-0D03-1698-191B-5E11DFE998F8}"/>
              </a:ext>
            </a:extLst>
          </p:cNvPr>
          <p:cNvSpPr txBox="1"/>
          <p:nvPr/>
        </p:nvSpPr>
        <p:spPr>
          <a:xfrm>
            <a:off x="279735" y="1741461"/>
            <a:ext cx="52120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kern="1200" spc="-5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Divorced Ex-Spousal Benefit</a:t>
            </a:r>
            <a:r>
              <a:rPr lang="en-US" sz="4800" b="1" kern="1200" spc="-5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 is</a:t>
            </a:r>
            <a:r>
              <a:rPr lang="en-US" sz="4800" b="1" kern="1200" spc="-5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 …</a:t>
            </a:r>
            <a:endParaRPr lang="en-US" sz="48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B1C22A-0C2F-59CD-DEA6-90A396C40943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8CE70B-47D3-2588-E9A4-E840B55BF7E3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1C1B54-8A70-F44D-86FF-5F5962FE9934}"/>
              </a:ext>
            </a:extLst>
          </p:cNvPr>
          <p:cNvSpPr txBox="1"/>
          <p:nvPr/>
        </p:nvSpPr>
        <p:spPr>
          <a:xfrm>
            <a:off x="302603" y="3901442"/>
            <a:ext cx="4567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200" spc="-50" baseline="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½  of the ex’s  PIA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95F12A-25AF-9399-2EFB-8E3B4D7E1E79}"/>
              </a:ext>
            </a:extLst>
          </p:cNvPr>
          <p:cNvSpPr txBox="1"/>
          <p:nvPr/>
        </p:nvSpPr>
        <p:spPr>
          <a:xfrm>
            <a:off x="5499446" y="1733767"/>
            <a:ext cx="6692554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163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 </a:t>
            </a:r>
          </a:p>
          <a:p>
            <a:pPr marL="49106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have been married at </a:t>
            </a:r>
            <a:r>
              <a:rPr lang="en-US" sz="2400" u="sng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least 10 years</a:t>
            </a:r>
          </a:p>
          <a:p>
            <a:pPr marL="49106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Divorced for 2 years and at least 62.</a:t>
            </a:r>
          </a:p>
          <a:p>
            <a:pPr marL="49106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 Spouse must be also be at least 62, --- </a:t>
            </a:r>
          </a:p>
          <a:p>
            <a:pPr marL="49106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u="sng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 -  </a:t>
            </a:r>
            <a:r>
              <a:rPr lang="en-US" sz="2200" u="sng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Ex  does not need to be collecting their social security benefit.</a:t>
            </a:r>
          </a:p>
          <a:p>
            <a:pPr marL="491063" indent="-342900">
              <a:lnSpc>
                <a:spcPct val="150000"/>
              </a:lnSpc>
              <a:spcAft>
                <a:spcPts val="4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Haven’t remarried before 60.</a:t>
            </a:r>
          </a:p>
          <a:p>
            <a:pPr marL="148163">
              <a:spcAft>
                <a:spcPts val="48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Reduced amount if claimed before FRA</a:t>
            </a:r>
          </a:p>
        </p:txBody>
      </p:sp>
    </p:spTree>
    <p:extLst>
      <p:ext uri="{BB962C8B-B14F-4D97-AF65-F5344CB8AC3E}">
        <p14:creationId xmlns:p14="http://schemas.microsoft.com/office/powerpoint/2010/main" val="67195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9B07F-98D3-B230-21A5-24F0AD081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E0D578-59F8-CAB2-84D5-FF73A9CE9A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333035" y="2098396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19E3CA-FDF0-55E0-A4C2-BFEC498A1515}"/>
              </a:ext>
            </a:extLst>
          </p:cNvPr>
          <p:cNvSpPr/>
          <p:nvPr/>
        </p:nvSpPr>
        <p:spPr>
          <a:xfrm>
            <a:off x="0" y="-3"/>
            <a:ext cx="5766779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2D1520-99BD-3223-319D-9AF4EC464BE9}"/>
              </a:ext>
            </a:extLst>
          </p:cNvPr>
          <p:cNvCxnSpPr>
            <a:cxnSpLocks/>
          </p:cNvCxnSpPr>
          <p:nvPr/>
        </p:nvCxnSpPr>
        <p:spPr>
          <a:xfrm>
            <a:off x="809561" y="3467405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E1064B9-C0D1-4DA0-94D8-9DEB49F1610A}"/>
              </a:ext>
            </a:extLst>
          </p:cNvPr>
          <p:cNvSpPr txBox="1"/>
          <p:nvPr/>
        </p:nvSpPr>
        <p:spPr>
          <a:xfrm>
            <a:off x="694782" y="1746607"/>
            <a:ext cx="4891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Married Couple Survivor Benefit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3A46AB-950B-E56A-1F69-8F21EE6B9F8C}"/>
              </a:ext>
            </a:extLst>
          </p:cNvPr>
          <p:cNvSpPr txBox="1"/>
          <p:nvPr/>
        </p:nvSpPr>
        <p:spPr>
          <a:xfrm>
            <a:off x="744055" y="3777706"/>
            <a:ext cx="40704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 married couple who are </a:t>
            </a:r>
            <a:r>
              <a:rPr lang="en-US" sz="2800" b="1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both</a:t>
            </a:r>
            <a:r>
              <a:rPr lang="en-US" sz="2800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collecting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a social security benefit.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79DA9F-E973-5A46-596E-04D827E0499A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42059F-89F8-06EB-7FC9-76EF0C575C5F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2" name="Subtitle 7">
            <a:extLst>
              <a:ext uri="{FF2B5EF4-FFF2-40B4-BE49-F238E27FC236}">
                <a16:creationId xmlns:a16="http://schemas.microsoft.com/office/drawing/2014/main" id="{A8DAFA06-F337-9D0B-47D2-B762EAFC7903}"/>
              </a:ext>
            </a:extLst>
          </p:cNvPr>
          <p:cNvSpPr txBox="1">
            <a:spLocks/>
          </p:cNvSpPr>
          <p:nvPr/>
        </p:nvSpPr>
        <p:spPr>
          <a:xfrm>
            <a:off x="6766573" y="1746607"/>
            <a:ext cx="4327702" cy="3102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cap="all" spc="2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Upon death, Surviving Spouse </a:t>
            </a:r>
          </a:p>
          <a:p>
            <a:endParaRPr lang="en-US" sz="2400" b="1" cap="all" spc="200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FFFF00"/>
              </a:highlight>
              <a:latin typeface="+mj-lt"/>
            </a:endParaRPr>
          </a:p>
          <a:p>
            <a:r>
              <a:rPr lang="en-US" sz="2800" b="1" cap="all" spc="2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  <a:latin typeface="+mj-lt"/>
              </a:rPr>
              <a:t>gets the </a:t>
            </a:r>
            <a:r>
              <a:rPr lang="en-US" sz="2800" b="1" u="sng" cap="all" spc="2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  <a:latin typeface="+mj-lt"/>
              </a:rPr>
              <a:t>HIGHER</a:t>
            </a:r>
            <a:r>
              <a:rPr lang="en-US" sz="2800" b="1" cap="all" spc="2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  <a:latin typeface="+mj-lt"/>
              </a:rPr>
              <a:t> of the two benefits </a:t>
            </a:r>
          </a:p>
          <a:p>
            <a:r>
              <a:rPr lang="en-US" sz="2800" b="1" cap="all" spc="2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  <a:latin typeface="+mj-lt"/>
              </a:rPr>
              <a:t> </a:t>
            </a:r>
          </a:p>
          <a:p>
            <a:r>
              <a:rPr lang="en-US" sz="2800" b="1" cap="all" spc="2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  <a:latin typeface="+mj-lt"/>
              </a:rPr>
              <a:t>But not both  </a:t>
            </a:r>
            <a:r>
              <a:rPr lang="en-US" sz="2000" b="1" cap="all" spc="2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731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728EBE6-1699-4366-9495-77E7CDA58A56}"/>
              </a:ext>
            </a:extLst>
          </p:cNvPr>
          <p:cNvGraphicFramePr/>
          <p:nvPr/>
        </p:nvGraphicFramePr>
        <p:xfrm>
          <a:off x="2334491" y="1625505"/>
          <a:ext cx="752301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3D30DB-4533-4D86-AF3A-7153E2B69B1D}"/>
              </a:ext>
            </a:extLst>
          </p:cNvPr>
          <p:cNvSpPr txBox="1"/>
          <p:nvPr/>
        </p:nvSpPr>
        <p:spPr>
          <a:xfrm>
            <a:off x="0" y="1"/>
            <a:ext cx="12192000" cy="15081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“The Survivor Benefit” </a:t>
            </a:r>
            <a:r>
              <a:rPr lang="en-US" sz="2400" dirty="0">
                <a:solidFill>
                  <a:schemeClr val="bg1"/>
                </a:solidFill>
              </a:rPr>
              <a:t>(This is BIG reason why NOT to apply at age 62)</a:t>
            </a:r>
          </a:p>
          <a:p>
            <a:pPr algn="ctr"/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happens if (EITHER) one passes on before the other? </a:t>
            </a:r>
          </a:p>
          <a:p>
            <a:pPr algn="ctr"/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Security Creates an Income Cliff!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0705DE-90D0-49D8-A5FC-4956BA000932}"/>
              </a:ext>
            </a:extLst>
          </p:cNvPr>
          <p:cNvSpPr/>
          <p:nvPr/>
        </p:nvSpPr>
        <p:spPr>
          <a:xfrm>
            <a:off x="7870772" y="5205312"/>
            <a:ext cx="3636284" cy="735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Her $18,000 income is lost and the</a:t>
            </a:r>
            <a:r>
              <a:rPr lang="en-US" sz="1600" b="1" dirty="0">
                <a:solidFill>
                  <a:schemeClr val="tx1"/>
                </a:solidFill>
              </a:rPr>
              <a:t> Combined $54,000 </a:t>
            </a:r>
            <a:r>
              <a:rPr lang="en-US" sz="1600" b="1" dirty="0">
                <a:solidFill>
                  <a:srgbClr val="FF0000"/>
                </a:solidFill>
              </a:rPr>
              <a:t>Gets Reduced down to </a:t>
            </a:r>
            <a:r>
              <a:rPr lang="en-US" sz="2000" b="1" dirty="0">
                <a:solidFill>
                  <a:schemeClr val="accent1"/>
                </a:solidFill>
              </a:rPr>
              <a:t>$36,000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DE5EB4-0AAD-4F01-BD08-A0C4F8F06FDE}"/>
              </a:ext>
            </a:extLst>
          </p:cNvPr>
          <p:cNvSpPr/>
          <p:nvPr/>
        </p:nvSpPr>
        <p:spPr>
          <a:xfrm>
            <a:off x="6544890" y="5288912"/>
            <a:ext cx="1238594" cy="45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Combined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$54,000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5CE310-9E77-4BD1-AC98-A724553DA7A3}"/>
              </a:ext>
            </a:extLst>
          </p:cNvPr>
          <p:cNvSpPr/>
          <p:nvPr/>
        </p:nvSpPr>
        <p:spPr>
          <a:xfrm>
            <a:off x="3294616" y="5253644"/>
            <a:ext cx="1238594" cy="531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accent1"/>
                </a:solidFill>
              </a:rPr>
              <a:t>His </a:t>
            </a:r>
          </a:p>
          <a:p>
            <a:pPr algn="ctr"/>
            <a:r>
              <a:rPr lang="en-US" sz="1700" b="1" dirty="0">
                <a:solidFill>
                  <a:schemeClr val="accent1"/>
                </a:solidFill>
              </a:rPr>
              <a:t>$36,000 Yr.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7D70CB-0271-419D-9769-5F7F1E5EDEDB}"/>
              </a:ext>
            </a:extLst>
          </p:cNvPr>
          <p:cNvSpPr/>
          <p:nvPr/>
        </p:nvSpPr>
        <p:spPr>
          <a:xfrm>
            <a:off x="4857406" y="5311599"/>
            <a:ext cx="1238594" cy="423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accent2"/>
                </a:solidFill>
              </a:rPr>
              <a:t>Her </a:t>
            </a:r>
          </a:p>
          <a:p>
            <a:pPr algn="ctr"/>
            <a:r>
              <a:rPr lang="en-US" sz="1700" b="1" dirty="0">
                <a:solidFill>
                  <a:schemeClr val="accent2"/>
                </a:solidFill>
              </a:rPr>
              <a:t>$18,000 Yr.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D4D402-4D93-47C5-86F4-33D356A85E86}"/>
              </a:ext>
            </a:extLst>
          </p:cNvPr>
          <p:cNvSpPr/>
          <p:nvPr/>
        </p:nvSpPr>
        <p:spPr>
          <a:xfrm>
            <a:off x="7822968" y="1921457"/>
            <a:ext cx="4043684" cy="1378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Upon the  death of either one the lower $18,000 ck check is gone!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 Sudden drop in income Creating an Income Cliff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2CB5B-4F2D-4633-B066-2ED1E5466059}"/>
              </a:ext>
            </a:extLst>
          </p:cNvPr>
          <p:cNvSpPr/>
          <p:nvPr/>
        </p:nvSpPr>
        <p:spPr>
          <a:xfrm>
            <a:off x="8483247" y="3301469"/>
            <a:ext cx="689957" cy="1857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4D7F0C-AEA7-4889-80C7-0F3E7B65E86B}"/>
              </a:ext>
            </a:extLst>
          </p:cNvPr>
          <p:cNvSpPr/>
          <p:nvPr/>
        </p:nvSpPr>
        <p:spPr>
          <a:xfrm>
            <a:off x="4200698" y="5319684"/>
            <a:ext cx="964277" cy="423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59C8F-7CCE-450A-8350-F9D3E5A8794E}"/>
              </a:ext>
            </a:extLst>
          </p:cNvPr>
          <p:cNvSpPr/>
          <p:nvPr/>
        </p:nvSpPr>
        <p:spPr>
          <a:xfrm>
            <a:off x="5809210" y="5328226"/>
            <a:ext cx="989215" cy="489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4CDA0C-1326-4D2A-9405-87DD1C855181}"/>
              </a:ext>
            </a:extLst>
          </p:cNvPr>
          <p:cNvSpPr txBox="1"/>
          <p:nvPr/>
        </p:nvSpPr>
        <p:spPr>
          <a:xfrm>
            <a:off x="0" y="6055500"/>
            <a:ext cx="12267344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Survivor losses 33% of their income, all while mourning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the loss of their Spouse, which could be financially devastating!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A9D28866-AD2D-451A-B2D4-5FCCE25F657B}"/>
              </a:ext>
            </a:extLst>
          </p:cNvPr>
          <p:cNvCxnSpPr>
            <a:cxnSpLocks/>
          </p:cNvCxnSpPr>
          <p:nvPr/>
        </p:nvCxnSpPr>
        <p:spPr>
          <a:xfrm>
            <a:off x="4982100" y="5798217"/>
            <a:ext cx="2967638" cy="59786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lowchart: Summing Junction 1">
            <a:extLst>
              <a:ext uri="{FF2B5EF4-FFF2-40B4-BE49-F238E27FC236}">
                <a16:creationId xmlns:a16="http://schemas.microsoft.com/office/drawing/2014/main" id="{2F7A9056-112D-43B3-9E2B-6555D59D4FFC}"/>
              </a:ext>
            </a:extLst>
          </p:cNvPr>
          <p:cNvSpPr/>
          <p:nvPr/>
        </p:nvSpPr>
        <p:spPr>
          <a:xfrm>
            <a:off x="4919753" y="5192565"/>
            <a:ext cx="1151302" cy="762716"/>
          </a:xfrm>
          <a:prstGeom prst="flowChartSummingJunction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7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CFE47-C2B8-9A88-21D8-12FE11C25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987F01-B13F-9694-C633-29EC262A1F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7C021A-6C8D-B633-F1EE-D2EC0F1D9601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95A818-E779-9A0B-F722-CB5EDE244B8D}"/>
              </a:ext>
            </a:extLst>
          </p:cNvPr>
          <p:cNvCxnSpPr>
            <a:cxnSpLocks/>
          </p:cNvCxnSpPr>
          <p:nvPr/>
        </p:nvCxnSpPr>
        <p:spPr>
          <a:xfrm>
            <a:off x="574106" y="4708074"/>
            <a:ext cx="154780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1DF33C-2091-B863-3FB2-A01EA174FE8B}"/>
              </a:ext>
            </a:extLst>
          </p:cNvPr>
          <p:cNvSpPr txBox="1"/>
          <p:nvPr/>
        </p:nvSpPr>
        <p:spPr>
          <a:xfrm>
            <a:off x="483412" y="2189077"/>
            <a:ext cx="4554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Ex-Deceased Spouse Social Security?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E6BECC-6049-FAC1-03D4-1BC8D76DA15E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3284CB-7315-819B-1530-CC0718E4D0CC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BE0D0C-733E-F753-7EBF-310B4EFA4443}"/>
              </a:ext>
            </a:extLst>
          </p:cNvPr>
          <p:cNvSpPr txBox="1"/>
          <p:nvPr/>
        </p:nvSpPr>
        <p:spPr>
          <a:xfrm>
            <a:off x="5499362" y="1805248"/>
            <a:ext cx="62205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Surviving spouse will Still have a </a:t>
            </a:r>
            <a:r>
              <a:rPr lang="en-US" sz="2400" u="sng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switch option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.  </a:t>
            </a: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FFFF00"/>
              </a:highlight>
            </a:endParaRP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Example: Claim Deceased Spouse benefit first – then later switch and claim own later.</a:t>
            </a: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To claim:  Must be at least 60 years old.</a:t>
            </a: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(50 if disabled.)</a:t>
            </a:r>
          </a:p>
        </p:txBody>
      </p:sp>
    </p:spTree>
    <p:extLst>
      <p:ext uri="{BB962C8B-B14F-4D97-AF65-F5344CB8AC3E}">
        <p14:creationId xmlns:p14="http://schemas.microsoft.com/office/powerpoint/2010/main" val="179567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9A87F-8F12-64BE-8CC7-09CECB802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DE010-071C-D405-48B8-B5A749F2AC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1BB595-DCAE-B3D0-9AD4-C2B48215273B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5AEDB-4F62-F326-94EF-12E52C2FCE12}"/>
              </a:ext>
            </a:extLst>
          </p:cNvPr>
          <p:cNvSpPr txBox="1"/>
          <p:nvPr/>
        </p:nvSpPr>
        <p:spPr>
          <a:xfrm>
            <a:off x="0" y="285689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Do Benefits Get Taxed?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9D17BA-F9C8-8E03-247C-BC1A17949584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025C69-4D80-0AD2-2339-FB47D8A736A5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</p:spTree>
    <p:extLst>
      <p:ext uri="{BB962C8B-B14F-4D97-AF65-F5344CB8AC3E}">
        <p14:creationId xmlns:p14="http://schemas.microsoft.com/office/powerpoint/2010/main" val="488259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61DBE-DC5B-6273-D3ED-BE58EF990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6CBD42-6358-7F74-6892-A9AE2EC9EA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985D7E-E05D-5060-52BC-D731015068D2}"/>
              </a:ext>
            </a:extLst>
          </p:cNvPr>
          <p:cNvSpPr/>
          <p:nvPr/>
        </p:nvSpPr>
        <p:spPr>
          <a:xfrm>
            <a:off x="1" y="-3"/>
            <a:ext cx="4554307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DD68FA-3232-3200-9465-837D5F5E5E89}"/>
              </a:ext>
            </a:extLst>
          </p:cNvPr>
          <p:cNvCxnSpPr>
            <a:cxnSpLocks/>
          </p:cNvCxnSpPr>
          <p:nvPr/>
        </p:nvCxnSpPr>
        <p:spPr>
          <a:xfrm>
            <a:off x="326453" y="4383645"/>
            <a:ext cx="1547806" cy="0"/>
          </a:xfrm>
          <a:prstGeom prst="line">
            <a:avLst/>
          </a:prstGeom>
          <a:ln w="254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95EC9F4-4F99-90B2-3711-463BA125B466}"/>
              </a:ext>
            </a:extLst>
          </p:cNvPr>
          <p:cNvSpPr txBox="1"/>
          <p:nvPr/>
        </p:nvSpPr>
        <p:spPr>
          <a:xfrm>
            <a:off x="160664" y="2315561"/>
            <a:ext cx="4554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Does Social Security get Taxed?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79AC75-47AC-7C9C-FFF7-06CC7059C45A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FBDFDF-929A-F3B7-B773-6F551BB21C2F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B70559-3A7D-E3DE-9BB8-6A5CF9D5FC52}"/>
              </a:ext>
            </a:extLst>
          </p:cNvPr>
          <p:cNvSpPr txBox="1"/>
          <p:nvPr/>
        </p:nvSpPr>
        <p:spPr>
          <a:xfrm>
            <a:off x="5112469" y="2315561"/>
            <a:ext cx="70795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Some States, </a:t>
            </a: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Not Illinois,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will</a:t>
            </a: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Tax Social Security Benefits.</a:t>
            </a: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Benefits are Subject to Federal Income Tax.</a:t>
            </a: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SS gets Taxed at </a:t>
            </a:r>
            <a:r>
              <a:rPr lang="en-US" sz="2400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Ordinary Income Rates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FFFF00"/>
              </a:highlight>
            </a:endParaRP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Based on the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Provisional Income formula.</a:t>
            </a:r>
          </a:p>
        </p:txBody>
      </p:sp>
    </p:spTree>
    <p:extLst>
      <p:ext uri="{BB962C8B-B14F-4D97-AF65-F5344CB8AC3E}">
        <p14:creationId xmlns:p14="http://schemas.microsoft.com/office/powerpoint/2010/main" val="184087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EFBB7-C265-7F0C-5BEC-6C8DC53DE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C930A3-0BC2-9CC4-6D38-CBE2648E1D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0F0D8C-5A97-A286-53D5-18B4C4CEB659}"/>
              </a:ext>
            </a:extLst>
          </p:cNvPr>
          <p:cNvSpPr/>
          <p:nvPr/>
        </p:nvSpPr>
        <p:spPr>
          <a:xfrm>
            <a:off x="1" y="-3"/>
            <a:ext cx="4554307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BA9CF-20D1-A2DC-6B6E-DA82C3B53263}"/>
              </a:ext>
            </a:extLst>
          </p:cNvPr>
          <p:cNvSpPr txBox="1"/>
          <p:nvPr/>
        </p:nvSpPr>
        <p:spPr>
          <a:xfrm>
            <a:off x="326453" y="1432998"/>
            <a:ext cx="4554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Provisional Income: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84FE94-EA24-E799-BCD7-0B9775185880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9CEA21-FD40-EA3E-2213-604CFE388C85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5F1D34-CEE1-99D5-3BF4-26FB96D9A61C}"/>
              </a:ext>
            </a:extLst>
          </p:cNvPr>
          <p:cNvSpPr txBox="1"/>
          <p:nvPr/>
        </p:nvSpPr>
        <p:spPr>
          <a:xfrm>
            <a:off x="320934" y="3228246"/>
            <a:ext cx="34334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Only counts ½ of Your Social Security check for taxing purposes</a:t>
            </a:r>
          </a:p>
          <a:p>
            <a:endParaRPr lang="en-US" sz="2800" b="1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72AFB2-CB9C-5F31-102B-B4D19CA24747}"/>
              </a:ext>
            </a:extLst>
          </p:cNvPr>
          <p:cNvSpPr/>
          <p:nvPr/>
        </p:nvSpPr>
        <p:spPr>
          <a:xfrm>
            <a:off x="5500426" y="3743665"/>
            <a:ext cx="5627088" cy="45719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817E09-7BFC-B9F6-06EE-B66803A29F92}"/>
              </a:ext>
            </a:extLst>
          </p:cNvPr>
          <p:cNvSpPr txBox="1"/>
          <p:nvPr/>
        </p:nvSpPr>
        <p:spPr>
          <a:xfrm>
            <a:off x="5825030" y="1047296"/>
            <a:ext cx="497788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Married Couple SS</a:t>
            </a:r>
          </a:p>
          <a:p>
            <a:pPr algn="ctr"/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Bill             $30,000 </a:t>
            </a:r>
          </a:p>
          <a:p>
            <a:pPr algn="ctr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Susan        $30,000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         $60,000  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0D2B6B-1F4D-452C-51DA-8A2DFEED2A5D}"/>
              </a:ext>
            </a:extLst>
          </p:cNvPr>
          <p:cNvSpPr txBox="1"/>
          <p:nvPr/>
        </p:nvSpPr>
        <p:spPr>
          <a:xfrm>
            <a:off x="6495334" y="4533755"/>
            <a:ext cx="36372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½ for tax purposes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$30,000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14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EA155-30F4-AF14-6736-5B297B6F8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274A65-F705-E577-E6C6-FD071C6F12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3D6FC7-067F-945F-16E4-486D0DF99328}"/>
              </a:ext>
            </a:extLst>
          </p:cNvPr>
          <p:cNvSpPr/>
          <p:nvPr/>
        </p:nvSpPr>
        <p:spPr>
          <a:xfrm>
            <a:off x="0" y="-3"/>
            <a:ext cx="5766779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F1C0AD-A185-F6E0-7A02-939BC6CA72EA}"/>
              </a:ext>
            </a:extLst>
          </p:cNvPr>
          <p:cNvCxnSpPr>
            <a:cxnSpLocks/>
          </p:cNvCxnSpPr>
          <p:nvPr/>
        </p:nvCxnSpPr>
        <p:spPr>
          <a:xfrm>
            <a:off x="738782" y="3347360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02D090-02C3-2B51-1405-4AE9FA851908}"/>
              </a:ext>
            </a:extLst>
          </p:cNvPr>
          <p:cNvSpPr txBox="1"/>
          <p:nvPr/>
        </p:nvSpPr>
        <p:spPr>
          <a:xfrm>
            <a:off x="686998" y="2445629"/>
            <a:ext cx="4245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Federal Tax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000DFE-6A66-8C7B-E935-FE0FB8926009}"/>
              </a:ext>
            </a:extLst>
          </p:cNvPr>
          <p:cNvSpPr txBox="1"/>
          <p:nvPr/>
        </p:nvSpPr>
        <p:spPr>
          <a:xfrm>
            <a:off x="686998" y="3600142"/>
            <a:ext cx="40704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it gets taxed it’s based on Provisional Income and only a portion of your benefit is subject to tax.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9CF02-8E48-5F28-BD73-1A647FE5A503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7F23F5-E496-D7A3-0AEC-C7FD9578694C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2AC093D-E041-BCFA-2D17-4C469AACA9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497543"/>
              </p:ext>
            </p:extLst>
          </p:nvPr>
        </p:nvGraphicFramePr>
        <p:xfrm>
          <a:off x="6469329" y="1481351"/>
          <a:ext cx="4983889" cy="4358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80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314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% Taxed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65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File</a:t>
                      </a:r>
                      <a:r>
                        <a:rPr lang="en-US" sz="1900" baseline="0" dirty="0"/>
                        <a:t> - </a:t>
                      </a:r>
                      <a:r>
                        <a:rPr lang="en-US" sz="1900" dirty="0"/>
                        <a:t>Single</a:t>
                      </a:r>
                      <a:r>
                        <a:rPr lang="en-US" sz="1900" baseline="0" dirty="0"/>
                        <a:t> </a:t>
                      </a:r>
                      <a:endParaRPr lang="en-US" sz="19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65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File - Married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65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723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Subject to taxes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Less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</a:rPr>
                        <a:t> than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$25,000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Less than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$32,000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723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Subject to taxes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$25,000 </a:t>
                      </a:r>
                      <a:br>
                        <a:rPr lang="en-US" sz="32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$34,000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$32,000 </a:t>
                      </a:r>
                      <a:br>
                        <a:rPr lang="en-US" sz="3200" b="1" dirty="0">
                          <a:solidFill>
                            <a:schemeClr val="tx1"/>
                          </a:solidFill>
                        </a:rPr>
                      </a:b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$44,000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723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85%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Subject to taxes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$34,000+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$44,000+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072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749FF-CED0-52A4-6538-80209FC96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BA8A84-C017-1D47-6ABC-14F5152488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83AE43-D261-5FD2-CEF5-52C94FC835CE}"/>
              </a:ext>
            </a:extLst>
          </p:cNvPr>
          <p:cNvSpPr/>
          <p:nvPr/>
        </p:nvSpPr>
        <p:spPr>
          <a:xfrm>
            <a:off x="0" y="0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786BD0-F83A-22A7-2A93-FD43107CD991}"/>
              </a:ext>
            </a:extLst>
          </p:cNvPr>
          <p:cNvCxnSpPr>
            <a:cxnSpLocks/>
          </p:cNvCxnSpPr>
          <p:nvPr/>
        </p:nvCxnSpPr>
        <p:spPr>
          <a:xfrm>
            <a:off x="326453" y="5348698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6BDE87F-05AA-3FDF-38FD-2C59C16F9875}"/>
              </a:ext>
            </a:extLst>
          </p:cNvPr>
          <p:cNvSpPr txBox="1"/>
          <p:nvPr/>
        </p:nvSpPr>
        <p:spPr>
          <a:xfrm>
            <a:off x="275358" y="1498762"/>
            <a:ext cx="3293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1200" spc="-50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Claim your benefit … </a:t>
            </a:r>
            <a:endParaRPr lang="en-US" sz="24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5F8B31-6F27-9A41-3CEB-A79218A56123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95B7C-CBF0-98AA-C80B-F7F8B86717FB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5C976A-EA82-7025-78DC-AA26EE7CA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867" y="961189"/>
            <a:ext cx="9371047" cy="50524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D116C9-15EA-DDAE-8E2D-069F93F0C62C}"/>
              </a:ext>
            </a:extLst>
          </p:cNvPr>
          <p:cNvSpPr/>
          <p:nvPr/>
        </p:nvSpPr>
        <p:spPr>
          <a:xfrm>
            <a:off x="5082642" y="4608696"/>
            <a:ext cx="6805965" cy="839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B126D-D6B7-90E6-A52A-BAF7C16E5C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32" y="1275175"/>
            <a:ext cx="6805964" cy="38591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435D94-C28A-DE25-5178-50225B8777E5}"/>
              </a:ext>
            </a:extLst>
          </p:cNvPr>
          <p:cNvSpPr txBox="1"/>
          <p:nvPr/>
        </p:nvSpPr>
        <p:spPr>
          <a:xfrm>
            <a:off x="-277402" y="2822201"/>
            <a:ext cx="5052758" cy="2347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071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</a:rPr>
              <a:t>1.  Apply online  </a:t>
            </a:r>
            <a:r>
              <a:rPr lang="en-US" sz="2800" b="1" dirty="0" err="1">
                <a:solidFill>
                  <a:schemeClr val="tx1"/>
                </a:solidFill>
              </a:rPr>
              <a:t>ssa.gov</a:t>
            </a:r>
            <a:endParaRPr lang="en-US" sz="2800" b="1" dirty="0">
              <a:solidFill>
                <a:schemeClr val="tx1"/>
              </a:solidFill>
            </a:endParaRPr>
          </a:p>
          <a:p>
            <a:pPr marL="455071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</a:rPr>
              <a:t>2.  Apply by phone 800-772-1213</a:t>
            </a:r>
          </a:p>
          <a:p>
            <a:pPr marL="455071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</a:rPr>
              <a:t>3.  Apply in person local SSA office -  by appointment.</a:t>
            </a:r>
          </a:p>
        </p:txBody>
      </p:sp>
    </p:spTree>
    <p:extLst>
      <p:ext uri="{BB962C8B-B14F-4D97-AF65-F5344CB8AC3E}">
        <p14:creationId xmlns:p14="http://schemas.microsoft.com/office/powerpoint/2010/main" val="18050975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26224-222E-9624-81DD-0D04C1333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A16D377-188A-9CC0-A2FD-4C2C9397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A789F4-FB91-8CB1-05B9-57B76E3D0AE2}"/>
              </a:ext>
            </a:extLst>
          </p:cNvPr>
          <p:cNvSpPr/>
          <p:nvPr/>
        </p:nvSpPr>
        <p:spPr>
          <a:xfrm>
            <a:off x="0" y="-3"/>
            <a:ext cx="6096000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D2A0B-DD5C-1598-D40C-E7A476BE86EB}"/>
              </a:ext>
            </a:extLst>
          </p:cNvPr>
          <p:cNvSpPr txBox="1"/>
          <p:nvPr/>
        </p:nvSpPr>
        <p:spPr>
          <a:xfrm>
            <a:off x="484434" y="1909437"/>
            <a:ext cx="512713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Maybe all this Social Security Stuff seems </a:t>
            </a:r>
            <a:r>
              <a:rPr lang="en-US" sz="4000" b="1" u="sng" dirty="0">
                <a:highlight>
                  <a:srgbClr val="FFFF00"/>
                </a:highlight>
              </a:rPr>
              <a:t>more complicated</a:t>
            </a:r>
            <a:r>
              <a:rPr lang="en-US" sz="4000" b="1" dirty="0">
                <a:highlight>
                  <a:srgbClr val="FFFF00"/>
                </a:highlight>
              </a:rPr>
              <a:t> </a:t>
            </a:r>
            <a:r>
              <a:rPr lang="en-US" sz="4000" b="1" dirty="0"/>
              <a:t>than you thought ?</a:t>
            </a:r>
            <a:br>
              <a:rPr lang="en-US" sz="4000" b="1" dirty="0"/>
            </a:br>
            <a:br>
              <a:rPr lang="en-US" sz="4000" b="1" dirty="0"/>
            </a:br>
            <a:endParaRPr lang="en-US" sz="3600" b="1" dirty="0"/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698A6BAD-699C-604C-FFB2-6E01C8468055}"/>
              </a:ext>
            </a:extLst>
          </p:cNvPr>
          <p:cNvSpPr/>
          <p:nvPr/>
        </p:nvSpPr>
        <p:spPr>
          <a:xfrm>
            <a:off x="6697413" y="-4127297"/>
            <a:ext cx="6356732" cy="807522"/>
          </a:xfrm>
          <a:prstGeom prst="homePlate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7CCA2016-63CD-80AC-7AB6-7272783CBD01}"/>
              </a:ext>
            </a:extLst>
          </p:cNvPr>
          <p:cNvSpPr/>
          <p:nvPr/>
        </p:nvSpPr>
        <p:spPr>
          <a:xfrm>
            <a:off x="6697413" y="-2990228"/>
            <a:ext cx="6356732" cy="807522"/>
          </a:xfrm>
          <a:prstGeom prst="homePlate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FD28C8DD-32EB-E7D6-6ECF-1D35064DAB70}"/>
              </a:ext>
            </a:extLst>
          </p:cNvPr>
          <p:cNvSpPr/>
          <p:nvPr/>
        </p:nvSpPr>
        <p:spPr>
          <a:xfrm>
            <a:off x="6697980" y="-1591077"/>
            <a:ext cx="6356732" cy="807522"/>
          </a:xfrm>
          <a:prstGeom prst="homePlate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F3AEB1-52D9-2697-10DE-87BDE295D657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8574E-627A-236C-1C00-166ADD89C514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17" name="Content Placeholder 7">
            <a:extLst>
              <a:ext uri="{FF2B5EF4-FFF2-40B4-BE49-F238E27FC236}">
                <a16:creationId xmlns:a16="http://schemas.microsoft.com/office/drawing/2014/main" id="{87B8AE00-9AE8-81D1-F72E-CC299135F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4850" y="1909437"/>
            <a:ext cx="5049911" cy="3039125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940378-F979-FED4-9C04-4C494745C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971" y="1429296"/>
            <a:ext cx="349415" cy="6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1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755FD-7BAD-B2C0-64EB-04D028516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BFCDF33-1997-AE80-70A4-52C1516A1C63}"/>
              </a:ext>
            </a:extLst>
          </p:cNvPr>
          <p:cNvSpPr/>
          <p:nvPr/>
        </p:nvSpPr>
        <p:spPr>
          <a:xfrm>
            <a:off x="0" y="-20335"/>
            <a:ext cx="4642247" cy="6878335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BA6D1E-8E3E-8E5F-9480-D2C3DAD320CF}"/>
              </a:ext>
            </a:extLst>
          </p:cNvPr>
          <p:cNvSpPr txBox="1"/>
          <p:nvPr/>
        </p:nvSpPr>
        <p:spPr>
          <a:xfrm>
            <a:off x="303689" y="188466"/>
            <a:ext cx="389059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do we call this class?</a:t>
            </a:r>
          </a:p>
          <a:p>
            <a:endParaRPr lang="en-US" sz="4400" b="1" dirty="0">
              <a:solidFill>
                <a:srgbClr val="002060"/>
              </a:solidFill>
            </a:endParaRPr>
          </a:p>
          <a:p>
            <a:r>
              <a:rPr lang="en-US" sz="4400" b="1" dirty="0">
                <a:solidFill>
                  <a:srgbClr val="002060"/>
                </a:solidFill>
              </a:rPr>
              <a:t>Retirement Planning “for</a:t>
            </a:r>
          </a:p>
          <a:p>
            <a:r>
              <a:rPr lang="en-US" sz="4400" b="1" dirty="0">
                <a:solidFill>
                  <a:srgbClr val="002060"/>
                </a:solidFill>
              </a:rPr>
              <a:t>Peace of Mind Guaranteed”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1C5D7E-417F-1E8A-9EB0-1844699A1359}"/>
              </a:ext>
            </a:extLst>
          </p:cNvPr>
          <p:cNvSpPr txBox="1"/>
          <p:nvPr/>
        </p:nvSpPr>
        <p:spPr>
          <a:xfrm>
            <a:off x="5300072" y="1214141"/>
            <a:ext cx="62275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Stability of your base Income.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maximize your Social Security Benefits and get the most you can.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EB5F18-21E9-A85D-E9DD-C6FF1543FB58}"/>
              </a:ext>
            </a:extLst>
          </p:cNvPr>
          <p:cNvSpPr txBox="1"/>
          <p:nvPr/>
        </p:nvSpPr>
        <p:spPr>
          <a:xfrm>
            <a:off x="5300072" y="2622368"/>
            <a:ext cx="656657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Stability of Income from Investments.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beat the market and maximize your 401k, 403b, IRA Retirement Income and completely STOP the potential for losing money in the market! </a:t>
            </a:r>
            <a:r>
              <a:rPr lang="en-US" sz="24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You’ll</a:t>
            </a:r>
            <a:r>
              <a:rPr lang="en-US" sz="2400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a real Client Case Study.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80E4C5-4E05-0AED-0788-6151278292DD}"/>
              </a:ext>
            </a:extLst>
          </p:cNvPr>
          <p:cNvSpPr txBox="1"/>
          <p:nvPr/>
        </p:nvSpPr>
        <p:spPr>
          <a:xfrm>
            <a:off x="5300072" y="4859029"/>
            <a:ext cx="67638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Stability of Living Documents &amp; Legacy Docs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protect your estate and make sure your assets get to your loved ones legally, privately and without publicly disclosing your assets.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095CB5-3C1A-B11B-A8EC-7E75F5CB5012}"/>
              </a:ext>
            </a:extLst>
          </p:cNvPr>
          <p:cNvCxnSpPr>
            <a:cxnSpLocks/>
          </p:cNvCxnSpPr>
          <p:nvPr/>
        </p:nvCxnSpPr>
        <p:spPr>
          <a:xfrm>
            <a:off x="408150" y="3920338"/>
            <a:ext cx="3002869" cy="0"/>
          </a:xfrm>
          <a:prstGeom prst="line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DD59BD2-4DEE-1EE8-B26F-44E7C1158A7F}"/>
              </a:ext>
            </a:extLst>
          </p:cNvPr>
          <p:cNvSpPr txBox="1"/>
          <p:nvPr/>
        </p:nvSpPr>
        <p:spPr>
          <a:xfrm>
            <a:off x="4642247" y="42027"/>
            <a:ext cx="754975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end of…this workshop….You’ll </a:t>
            </a:r>
          </a:p>
          <a:p>
            <a:pPr algn="ctr"/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 How to Create….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13010CA-D361-72F2-0A39-2DCC45974444}"/>
              </a:ext>
            </a:extLst>
          </p:cNvPr>
          <p:cNvCxnSpPr>
            <a:cxnSpLocks/>
          </p:cNvCxnSpPr>
          <p:nvPr/>
        </p:nvCxnSpPr>
        <p:spPr>
          <a:xfrm>
            <a:off x="408150" y="3219983"/>
            <a:ext cx="3403562" cy="0"/>
          </a:xfrm>
          <a:prstGeom prst="line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796F3C-6530-B530-8383-5A9C92E46AC0}"/>
              </a:ext>
            </a:extLst>
          </p:cNvPr>
          <p:cNvCxnSpPr>
            <a:cxnSpLocks/>
          </p:cNvCxnSpPr>
          <p:nvPr/>
        </p:nvCxnSpPr>
        <p:spPr>
          <a:xfrm>
            <a:off x="2949292" y="2511812"/>
            <a:ext cx="718581" cy="0"/>
          </a:xfrm>
          <a:prstGeom prst="line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C08AA9F-1F89-0BC2-3AE0-FC374D058C4B}"/>
              </a:ext>
            </a:extLst>
          </p:cNvPr>
          <p:cNvSpPr txBox="1"/>
          <p:nvPr/>
        </p:nvSpPr>
        <p:spPr>
          <a:xfrm>
            <a:off x="25578" y="4728072"/>
            <a:ext cx="416870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focus is on Creating Stability in the 3 Key</a:t>
            </a:r>
          </a:p>
          <a:p>
            <a:pPr algn="ctr"/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Areas of Retirement </a:t>
            </a:r>
          </a:p>
        </p:txBody>
      </p:sp>
    </p:spTree>
    <p:extLst>
      <p:ext uri="{BB962C8B-B14F-4D97-AF65-F5344CB8AC3E}">
        <p14:creationId xmlns:p14="http://schemas.microsoft.com/office/powerpoint/2010/main" val="160458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12FEE-9631-BF37-27E0-C346052BD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362740-3AF1-0433-F11F-9A0F748E73B8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516C96-FFB1-2DCE-EB83-78887810BDFD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5BE60-D4DB-57ED-091E-4FE0A904D6DB}"/>
              </a:ext>
            </a:extLst>
          </p:cNvPr>
          <p:cNvSpPr txBox="1"/>
          <p:nvPr/>
        </p:nvSpPr>
        <p:spPr>
          <a:xfrm>
            <a:off x="0" y="1997839"/>
            <a:ext cx="1218485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Do You Mind if I show You</a:t>
            </a:r>
          </a:p>
          <a:p>
            <a:pPr algn="ctr"/>
            <a:r>
              <a:rPr lang="en-US" sz="6000" b="1" dirty="0"/>
              <a:t>a Simpler way to find out</a:t>
            </a:r>
          </a:p>
          <a:p>
            <a:pPr algn="ctr"/>
            <a:r>
              <a:rPr lang="en-US" sz="6000" b="1" dirty="0"/>
              <a:t>what Your Social Security </a:t>
            </a:r>
          </a:p>
          <a:p>
            <a:pPr algn="ctr"/>
            <a:r>
              <a:rPr lang="en-US" sz="6000" b="1" dirty="0"/>
              <a:t>Income will be?</a:t>
            </a:r>
          </a:p>
        </p:txBody>
      </p:sp>
    </p:spTree>
    <p:extLst>
      <p:ext uri="{BB962C8B-B14F-4D97-AF65-F5344CB8AC3E}">
        <p14:creationId xmlns:p14="http://schemas.microsoft.com/office/powerpoint/2010/main" val="22822320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530A-D4E8-CFE6-B2D8-2A7B03481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B3EFCCD-CA69-397D-02FA-0F4F01AE19A6}"/>
              </a:ext>
            </a:extLst>
          </p:cNvPr>
          <p:cNvSpPr/>
          <p:nvPr/>
        </p:nvSpPr>
        <p:spPr>
          <a:xfrm>
            <a:off x="-52472" y="-22305"/>
            <a:ext cx="4723627" cy="6880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43FBCF6-E9CE-F104-D078-44D7DEEA44A7}"/>
              </a:ext>
            </a:extLst>
          </p:cNvPr>
          <p:cNvSpPr/>
          <p:nvPr/>
        </p:nvSpPr>
        <p:spPr>
          <a:xfrm>
            <a:off x="4671155" y="1755085"/>
            <a:ext cx="7520845" cy="45415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-up of a spreadsheet&#10;&#10;AI-generated content may be incorrect.">
            <a:extLst>
              <a:ext uri="{FF2B5EF4-FFF2-40B4-BE49-F238E27FC236}">
                <a16:creationId xmlns:a16="http://schemas.microsoft.com/office/drawing/2014/main" id="{E1127A39-C7C9-4419-30BF-1139B0D4D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505" y="1864332"/>
            <a:ext cx="7372144" cy="43230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B26CBF-FDAD-3FAB-6B59-850053E5A106}"/>
              </a:ext>
            </a:extLst>
          </p:cNvPr>
          <p:cNvSpPr txBox="1"/>
          <p:nvPr/>
        </p:nvSpPr>
        <p:spPr>
          <a:xfrm>
            <a:off x="4671154" y="471803"/>
            <a:ext cx="7446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No Cost</a:t>
            </a:r>
          </a:p>
          <a:p>
            <a:pPr algn="ctr"/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Customized “Income for Life”  Retirement Income Projection…including projected Social Security.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4304CA-8811-6D16-2746-4CAF2817F7DD}"/>
              </a:ext>
            </a:extLst>
          </p:cNvPr>
          <p:cNvSpPr txBox="1"/>
          <p:nvPr/>
        </p:nvSpPr>
        <p:spPr>
          <a:xfrm>
            <a:off x="74351" y="816214"/>
            <a:ext cx="4068566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2"/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 a Strategy Session Call or Meeting, with me Today...</a:t>
            </a:r>
          </a:p>
          <a:p>
            <a:pPr marL="0" lvl="2"/>
            <a:endParaRPr lang="en-US" sz="2800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we meet… </a:t>
            </a:r>
          </a:p>
          <a:p>
            <a:pPr marL="0" lvl="2"/>
            <a:endParaRPr lang="en-US" sz="2800" u="sng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Estimate Your Social Security Income and provide you with our: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A7609D7-1010-BF3E-8892-D8818DF8858E}"/>
              </a:ext>
            </a:extLst>
          </p:cNvPr>
          <p:cNvSpPr/>
          <p:nvPr/>
        </p:nvSpPr>
        <p:spPr>
          <a:xfrm>
            <a:off x="3462042" y="4578899"/>
            <a:ext cx="1134762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707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4C47C-8D23-F979-0B81-CC2E45717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B2DD1F3-F026-4C32-7C06-B543639E70F3}"/>
              </a:ext>
            </a:extLst>
          </p:cNvPr>
          <p:cNvSpPr/>
          <p:nvPr/>
        </p:nvSpPr>
        <p:spPr>
          <a:xfrm>
            <a:off x="-52472" y="-22305"/>
            <a:ext cx="4723627" cy="6880305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A654D-B4A6-9602-7AA8-DC2F04403CEC}"/>
              </a:ext>
            </a:extLst>
          </p:cNvPr>
          <p:cNvSpPr txBox="1"/>
          <p:nvPr/>
        </p:nvSpPr>
        <p:spPr>
          <a:xfrm>
            <a:off x="333210" y="1394967"/>
            <a:ext cx="2643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Section 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4D0F193-1995-0782-6EBC-F0D164AE5EE3}"/>
              </a:ext>
            </a:extLst>
          </p:cNvPr>
          <p:cNvSpPr/>
          <p:nvPr/>
        </p:nvSpPr>
        <p:spPr>
          <a:xfrm>
            <a:off x="4671155" y="1158245"/>
            <a:ext cx="6623343" cy="4541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2D8DE7-639F-6366-87AD-98214BD971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8827"/>
          <a:stretch/>
        </p:blipFill>
        <p:spPr>
          <a:xfrm>
            <a:off x="5001022" y="1527508"/>
            <a:ext cx="6181847" cy="41722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4A7774-5BEF-3F1D-37C0-132D98221E29}"/>
              </a:ext>
            </a:extLst>
          </p:cNvPr>
          <p:cNvSpPr txBox="1"/>
          <p:nvPr/>
        </p:nvSpPr>
        <p:spPr>
          <a:xfrm>
            <a:off x="333210" y="2447061"/>
            <a:ext cx="46119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Retirement Income Strategies that Create Stability.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7673D5-A4AC-F53A-67EF-3B36AD404031}"/>
              </a:ext>
            </a:extLst>
          </p:cNvPr>
          <p:cNvSpPr txBox="1"/>
          <p:nvPr/>
        </p:nvSpPr>
        <p:spPr>
          <a:xfrm>
            <a:off x="6290295" y="3429000"/>
            <a:ext cx="346239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remove the risk of outliving your income in retirement.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4C095-4F30-1B26-88D0-2A503AAB9901}"/>
              </a:ext>
            </a:extLst>
          </p:cNvPr>
          <p:cNvSpPr txBox="1"/>
          <p:nvPr/>
        </p:nvSpPr>
        <p:spPr>
          <a:xfrm>
            <a:off x="6309798" y="4470458"/>
            <a:ext cx="346239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my Client doubled his 401k, 403b and IRA income and how you can to.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D6E744-E16B-D52E-1EF9-B79CF948D8E7}"/>
              </a:ext>
            </a:extLst>
          </p:cNvPr>
          <p:cNvSpPr txBox="1"/>
          <p:nvPr/>
        </p:nvSpPr>
        <p:spPr>
          <a:xfrm>
            <a:off x="6243748" y="2330894"/>
            <a:ext cx="367081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the 4% rule recommended by your Advisor might create unstable income  </a:t>
            </a:r>
          </a:p>
        </p:txBody>
      </p:sp>
    </p:spTree>
    <p:extLst>
      <p:ext uri="{BB962C8B-B14F-4D97-AF65-F5344CB8AC3E}">
        <p14:creationId xmlns:p14="http://schemas.microsoft.com/office/powerpoint/2010/main" val="15656581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45716-47B4-10A9-1725-57542613A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87456A-9B31-7161-8E2D-5F563997197F}"/>
              </a:ext>
            </a:extLst>
          </p:cNvPr>
          <p:cNvSpPr/>
          <p:nvPr/>
        </p:nvSpPr>
        <p:spPr>
          <a:xfrm>
            <a:off x="0" y="-3"/>
            <a:ext cx="6096000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C9D054-DA34-9BC4-E088-3C5B7771630A}"/>
              </a:ext>
            </a:extLst>
          </p:cNvPr>
          <p:cNvCxnSpPr>
            <a:cxnSpLocks/>
          </p:cNvCxnSpPr>
          <p:nvPr/>
        </p:nvCxnSpPr>
        <p:spPr>
          <a:xfrm>
            <a:off x="326453" y="3089507"/>
            <a:ext cx="740989" cy="0"/>
          </a:xfrm>
          <a:prstGeom prst="line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45592B4-5E5B-D7A6-FD52-B75386931DEB}"/>
              </a:ext>
            </a:extLst>
          </p:cNvPr>
          <p:cNvSpPr txBox="1"/>
          <p:nvPr/>
        </p:nvSpPr>
        <p:spPr>
          <a:xfrm>
            <a:off x="213437" y="1869123"/>
            <a:ext cx="6356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Your Retirement Goals </a:t>
            </a:r>
          </a:p>
          <a:p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should be to: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E3C3F1F3-2352-C79D-7AE7-0FEFE4F8A504}"/>
              </a:ext>
            </a:extLst>
          </p:cNvPr>
          <p:cNvSpPr/>
          <p:nvPr/>
        </p:nvSpPr>
        <p:spPr>
          <a:xfrm>
            <a:off x="6697413" y="-4127297"/>
            <a:ext cx="6356732" cy="807522"/>
          </a:xfrm>
          <a:prstGeom prst="homePlate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D6B3420F-A516-88F3-8187-442A0938A496}"/>
              </a:ext>
            </a:extLst>
          </p:cNvPr>
          <p:cNvSpPr/>
          <p:nvPr/>
        </p:nvSpPr>
        <p:spPr>
          <a:xfrm>
            <a:off x="6697413" y="-2990228"/>
            <a:ext cx="6356732" cy="807522"/>
          </a:xfrm>
          <a:prstGeom prst="homePlate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E1F42F39-FB53-B8EC-87E9-62CCF0D20E48}"/>
              </a:ext>
            </a:extLst>
          </p:cNvPr>
          <p:cNvSpPr/>
          <p:nvPr/>
        </p:nvSpPr>
        <p:spPr>
          <a:xfrm>
            <a:off x="6697980" y="-1591077"/>
            <a:ext cx="6356732" cy="807522"/>
          </a:xfrm>
          <a:prstGeom prst="homePlate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4163B-6341-554F-E8E4-D0006DAB2F34}"/>
              </a:ext>
            </a:extLst>
          </p:cNvPr>
          <p:cNvSpPr txBox="1"/>
          <p:nvPr/>
        </p:nvSpPr>
        <p:spPr>
          <a:xfrm>
            <a:off x="326453" y="3677033"/>
            <a:ext cx="5653107" cy="2255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 up </a:t>
            </a:r>
            <a:r>
              <a:rPr lang="en-US" sz="2400" u="sng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 Income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LIFE.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 Proper Asset Allocation.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Make sure your Estate Planning and Living Legal Documents are in place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39083F-688B-A1A9-EE38-CE5C5A02B083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92CB6F-9CD0-380A-1C93-9065DE3964C4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sp>
        <p:nvSpPr>
          <p:cNvPr id="10" name="Callout: Bent Line with Accent Bar 9">
            <a:extLst>
              <a:ext uri="{FF2B5EF4-FFF2-40B4-BE49-F238E27FC236}">
                <a16:creationId xmlns:a16="http://schemas.microsoft.com/office/drawing/2014/main" id="{A6574E0F-8ED2-DDE4-F555-454223E2F7CA}"/>
              </a:ext>
            </a:extLst>
          </p:cNvPr>
          <p:cNvSpPr/>
          <p:nvPr/>
        </p:nvSpPr>
        <p:spPr>
          <a:xfrm>
            <a:off x="7407667" y="354553"/>
            <a:ext cx="4345969" cy="542979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2499"/>
              <a:gd name="adj6" fmla="val -28983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in a suit and tie&#10;&#10;AI-generated content may be incorrect.">
            <a:extLst>
              <a:ext uri="{FF2B5EF4-FFF2-40B4-BE49-F238E27FC236}">
                <a16:creationId xmlns:a16="http://schemas.microsoft.com/office/drawing/2014/main" id="{E4B9F27B-ED04-1F5D-0149-7FF647620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216" y="800939"/>
            <a:ext cx="3750905" cy="4577137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9726756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F4050-FA36-2764-AA17-7F72305BE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EB0BDD-F514-A65A-8D96-40D54DAD622A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8CB362-81D8-7E58-C798-3CE34C2269FA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D2BBC-878E-062E-38B8-27019DC2DB44}"/>
              </a:ext>
            </a:extLst>
          </p:cNvPr>
          <p:cNvSpPr txBox="1"/>
          <p:nvPr/>
        </p:nvSpPr>
        <p:spPr>
          <a:xfrm>
            <a:off x="161255" y="2626555"/>
            <a:ext cx="121848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“That all they need to do is follow the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4% Rule</a:t>
            </a:r>
          </a:p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they’ll never outlive their money”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C6AC6B-867E-D98C-0CCF-79E2A083145E}"/>
              </a:ext>
            </a:extLst>
          </p:cNvPr>
          <p:cNvSpPr txBox="1"/>
          <p:nvPr/>
        </p:nvSpPr>
        <p:spPr>
          <a:xfrm>
            <a:off x="3298004" y="1170369"/>
            <a:ext cx="5219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are led to believe</a:t>
            </a:r>
          </a:p>
        </p:txBody>
      </p:sp>
    </p:spTree>
    <p:extLst>
      <p:ext uri="{BB962C8B-B14F-4D97-AF65-F5344CB8AC3E}">
        <p14:creationId xmlns:p14="http://schemas.microsoft.com/office/powerpoint/2010/main" val="15137065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5209E-E21C-280B-4949-DD56CF69D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0621C4-9D79-B7AC-2AE0-36515D349471}"/>
              </a:ext>
            </a:extLst>
          </p:cNvPr>
          <p:cNvSpPr/>
          <p:nvPr/>
        </p:nvSpPr>
        <p:spPr>
          <a:xfrm>
            <a:off x="0" y="-3"/>
            <a:ext cx="5508371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D19111-1937-04F2-0875-87D02509BB7B}"/>
              </a:ext>
            </a:extLst>
          </p:cNvPr>
          <p:cNvSpPr txBox="1"/>
          <p:nvPr/>
        </p:nvSpPr>
        <p:spPr>
          <a:xfrm>
            <a:off x="5621388" y="1115302"/>
            <a:ext cx="668362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sell 4% of your invested 401k’s, 403b’s and IRA’s… </a:t>
            </a: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year, and use the money as your retirement income.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9DB6BD-6EAB-3C6E-94EC-89A7F216F668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8070F-1550-92E4-79D6-5A3B870D59D5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DB391-B691-9005-076D-6FD18CB972AB}"/>
              </a:ext>
            </a:extLst>
          </p:cNvPr>
          <p:cNvSpPr txBox="1"/>
          <p:nvPr/>
        </p:nvSpPr>
        <p:spPr>
          <a:xfrm>
            <a:off x="630990" y="1294447"/>
            <a:ext cx="29957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4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What’s the</a:t>
            </a:r>
          </a:p>
          <a:p>
            <a:r>
              <a:rPr lang="en-US" sz="4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4% Rule?</a:t>
            </a:r>
          </a:p>
        </p:txBody>
      </p:sp>
    </p:spTree>
    <p:extLst>
      <p:ext uri="{BB962C8B-B14F-4D97-AF65-F5344CB8AC3E}">
        <p14:creationId xmlns:p14="http://schemas.microsoft.com/office/powerpoint/2010/main" val="10933798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03172-AF3F-126C-658C-9F591F628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4A6B22-3C15-3F95-A9CC-AC4FEC1FC8A8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214B6F-A294-7168-9E3C-88E4363F83F1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138BFF-C292-623F-3615-666CD3311140}"/>
              </a:ext>
            </a:extLst>
          </p:cNvPr>
          <p:cNvSpPr txBox="1"/>
          <p:nvPr/>
        </p:nvSpPr>
        <p:spPr>
          <a:xfrm>
            <a:off x="7143" y="1618477"/>
            <a:ext cx="1218485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Do You Mind if I show you</a:t>
            </a:r>
          </a:p>
          <a:p>
            <a:pPr algn="ctr"/>
            <a:r>
              <a:rPr lang="en-US" sz="6000" b="1" dirty="0"/>
              <a:t>why…</a:t>
            </a:r>
          </a:p>
          <a:p>
            <a:pPr algn="ctr"/>
            <a:r>
              <a:rPr lang="en-US" sz="6000" b="1" dirty="0"/>
              <a:t>this is NOT as simple </a:t>
            </a:r>
          </a:p>
          <a:p>
            <a:pPr algn="ctr"/>
            <a:r>
              <a:rPr lang="en-US" sz="6000" b="1" dirty="0"/>
              <a:t>as it sounds?</a:t>
            </a:r>
          </a:p>
        </p:txBody>
      </p:sp>
    </p:spTree>
    <p:extLst>
      <p:ext uri="{BB962C8B-B14F-4D97-AF65-F5344CB8AC3E}">
        <p14:creationId xmlns:p14="http://schemas.microsoft.com/office/powerpoint/2010/main" val="29983399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EE2E9-3E80-2322-8700-8A20001FF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B66B51-8938-B5E8-DEEB-87D5434F08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F942AA-DBAA-8A95-0585-E478D830DF01}"/>
              </a:ext>
            </a:extLst>
          </p:cNvPr>
          <p:cNvSpPr/>
          <p:nvPr/>
        </p:nvSpPr>
        <p:spPr>
          <a:xfrm>
            <a:off x="0" y="-3"/>
            <a:ext cx="5508371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69B7E0-447A-F4B8-19F2-5C22F8D24279}"/>
              </a:ext>
            </a:extLst>
          </p:cNvPr>
          <p:cNvSpPr txBox="1"/>
          <p:nvPr/>
        </p:nvSpPr>
        <p:spPr>
          <a:xfrm>
            <a:off x="507272" y="2689988"/>
            <a:ext cx="45543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When you retire </a:t>
            </a:r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– </a:t>
            </a:r>
          </a:p>
          <a:p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things will be different. </a:t>
            </a:r>
            <a:endParaRPr lang="en-US" sz="28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4B65B9-7BCF-5492-CCAA-62AC4245A004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C87DAB-0C1A-09DD-0C96-13472932BF2C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5C0D87-4638-985C-1309-03AD6CF5FA38}"/>
              </a:ext>
            </a:extLst>
          </p:cNvPr>
          <p:cNvSpPr txBox="1"/>
          <p:nvPr/>
        </p:nvSpPr>
        <p:spPr>
          <a:xfrm>
            <a:off x="5887353" y="381663"/>
            <a:ext cx="5667069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Your employer paycheck stops.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move from employer insurance to Medicare.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Claim Social Security.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stop contributing to 401k or the employer retirement plan.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Start the draw down from investments and now </a:t>
            </a:r>
            <a:r>
              <a:rPr lang="en-US" sz="2400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Pay Taxes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You move from 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ACCUMULATION 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Phase to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 DISTRIBUTION 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Phase.</a:t>
            </a:r>
            <a:endParaRPr 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9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DE939-9A75-CB59-C794-34DEC12DC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5EA348-0C6D-5BA1-BB19-C8CB7D89EA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764173-8A66-E3FA-AD11-CBB376BEA856}"/>
              </a:ext>
            </a:extLst>
          </p:cNvPr>
          <p:cNvSpPr/>
          <p:nvPr/>
        </p:nvSpPr>
        <p:spPr>
          <a:xfrm>
            <a:off x="0" y="-235803"/>
            <a:ext cx="5498612" cy="7093803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DCDBC6-B2FC-35A0-F6CA-18B91DF006AE}"/>
              </a:ext>
            </a:extLst>
          </p:cNvPr>
          <p:cNvSpPr txBox="1"/>
          <p:nvPr/>
        </p:nvSpPr>
        <p:spPr>
          <a:xfrm>
            <a:off x="193448" y="1439328"/>
            <a:ext cx="53411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Distribution</a:t>
            </a:r>
          </a:p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You’re Paycheck is gone and you’re depending on</a:t>
            </a:r>
          </a:p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Your Assets for Retirement income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827E63BF-890B-B894-829C-59A534BF6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49" y="1439328"/>
            <a:ext cx="4957599" cy="4176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E0D56B-6704-887C-CAD5-57B14BCB5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370" y="1081024"/>
            <a:ext cx="349415" cy="6279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3A7C8F-D26C-7FCB-AA16-18CDE5112943}"/>
              </a:ext>
            </a:extLst>
          </p:cNvPr>
          <p:cNvSpPr txBox="1"/>
          <p:nvPr/>
        </p:nvSpPr>
        <p:spPr>
          <a:xfrm>
            <a:off x="6241303" y="5883108"/>
            <a:ext cx="5028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need for a </a:t>
            </a:r>
            <a:r>
              <a:rPr lang="en-US" sz="2000" u="sng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Seasoned Financial Advisor </a:t>
            </a:r>
          </a:p>
          <a:p>
            <a:pPr algn="ctr"/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understands this phase of life.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04A8AA-2BC5-FBC6-E494-A44BC37899EC}"/>
              </a:ext>
            </a:extLst>
          </p:cNvPr>
          <p:cNvSpPr/>
          <p:nvPr/>
        </p:nvSpPr>
        <p:spPr>
          <a:xfrm>
            <a:off x="1" y="97009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62FD5D-BB58-CA39-E77B-149EE85F86AB}"/>
              </a:ext>
            </a:extLst>
          </p:cNvPr>
          <p:cNvSpPr txBox="1"/>
          <p:nvPr/>
        </p:nvSpPr>
        <p:spPr>
          <a:xfrm>
            <a:off x="322847" y="257028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</p:spTree>
    <p:extLst>
      <p:ext uri="{BB962C8B-B14F-4D97-AF65-F5344CB8AC3E}">
        <p14:creationId xmlns:p14="http://schemas.microsoft.com/office/powerpoint/2010/main" val="42568930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68FA6-796D-12A6-1A34-8FD5B73E3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08F08-2D1B-8E0A-2F06-5B24C0D337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938888-2F23-6A57-C989-DA5255CCCDDE}"/>
              </a:ext>
            </a:extLst>
          </p:cNvPr>
          <p:cNvSpPr/>
          <p:nvPr/>
        </p:nvSpPr>
        <p:spPr>
          <a:xfrm>
            <a:off x="-71919" y="-471807"/>
            <a:ext cx="5637263" cy="7694539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CCDF08-B20A-7451-E920-B2B5E2B0A137}"/>
              </a:ext>
            </a:extLst>
          </p:cNvPr>
          <p:cNvSpPr txBox="1"/>
          <p:nvPr/>
        </p:nvSpPr>
        <p:spPr>
          <a:xfrm>
            <a:off x="141084" y="1766251"/>
            <a:ext cx="521125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Sequence of</a:t>
            </a:r>
            <a:b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Market Returns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dictates when the 4% Rule will work for you and when it won’t.</a:t>
            </a:r>
            <a:endParaRPr lang="en-US" sz="48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5D9E3-5A48-99E2-83FE-A173E11D5339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90481B-A070-A6CA-DBF1-961D00C82991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11B4AA06-A058-4E75-7F46-3F91104B3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696612"/>
            <a:ext cx="5535895" cy="352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13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755FD-7BAD-B2C0-64EB-04D028516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BFCDF33-1997-AE80-70A4-52C1516A1C63}"/>
              </a:ext>
            </a:extLst>
          </p:cNvPr>
          <p:cNvSpPr/>
          <p:nvPr/>
        </p:nvSpPr>
        <p:spPr>
          <a:xfrm>
            <a:off x="-2" y="0"/>
            <a:ext cx="4642247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BA6D1E-8E3E-8E5F-9480-D2C3DAD320CF}"/>
              </a:ext>
            </a:extLst>
          </p:cNvPr>
          <p:cNvSpPr txBox="1"/>
          <p:nvPr/>
        </p:nvSpPr>
        <p:spPr>
          <a:xfrm>
            <a:off x="433598" y="2483323"/>
            <a:ext cx="38905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Class Today Is</a:t>
            </a:r>
          </a:p>
          <a:p>
            <a:r>
              <a:rPr lang="en-US" sz="4400" b="1" dirty="0">
                <a:solidFill>
                  <a:srgbClr val="002060"/>
                </a:solidFill>
              </a:rPr>
              <a:t>90 Minutes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1C5D7E-417F-1E8A-9EB0-1844699A1359}"/>
              </a:ext>
            </a:extLst>
          </p:cNvPr>
          <p:cNvSpPr txBox="1"/>
          <p:nvPr/>
        </p:nvSpPr>
        <p:spPr>
          <a:xfrm>
            <a:off x="5380895" y="1828692"/>
            <a:ext cx="62205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 of information.  I move quickly – you will not be bored.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EB5F18-21E9-A85D-E9DD-C6FF1543FB58}"/>
              </a:ext>
            </a:extLst>
          </p:cNvPr>
          <p:cNvSpPr txBox="1"/>
          <p:nvPr/>
        </p:nvSpPr>
        <p:spPr>
          <a:xfrm>
            <a:off x="5381462" y="2855165"/>
            <a:ext cx="59812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share…Important Rule Changes and Updates you may not be aware of.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80E4C5-4E05-0AED-0788-6151278292DD}"/>
              </a:ext>
            </a:extLst>
          </p:cNvPr>
          <p:cNvSpPr txBox="1"/>
          <p:nvPr/>
        </p:nvSpPr>
        <p:spPr>
          <a:xfrm>
            <a:off x="5428135" y="3973224"/>
            <a:ext cx="5591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Recommend you take notes.</a:t>
            </a: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B57D2C75-1BC4-6982-3D30-BDD7E3605C0D}"/>
              </a:ext>
            </a:extLst>
          </p:cNvPr>
          <p:cNvSpPr/>
          <p:nvPr/>
        </p:nvSpPr>
        <p:spPr>
          <a:xfrm>
            <a:off x="5078773" y="1973797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rgbClr val="2755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0297A4-A4A9-C37D-B761-5BC5BBED7A14}"/>
              </a:ext>
            </a:extLst>
          </p:cNvPr>
          <p:cNvSpPr txBox="1"/>
          <p:nvPr/>
        </p:nvSpPr>
        <p:spPr>
          <a:xfrm>
            <a:off x="5428135" y="4767326"/>
            <a:ext cx="67638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Please 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until the end. 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Private Strategy Sessions, will be made available at no cost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095CB5-3C1A-B11B-A8EC-7E75F5CB5012}"/>
              </a:ext>
            </a:extLst>
          </p:cNvPr>
          <p:cNvCxnSpPr>
            <a:cxnSpLocks/>
          </p:cNvCxnSpPr>
          <p:nvPr/>
        </p:nvCxnSpPr>
        <p:spPr>
          <a:xfrm>
            <a:off x="551990" y="4119868"/>
            <a:ext cx="740989" cy="0"/>
          </a:xfrm>
          <a:prstGeom prst="line">
            <a:avLst/>
          </a:prstGeom>
          <a:ln w="28575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Pentagon 22">
            <a:extLst>
              <a:ext uri="{FF2B5EF4-FFF2-40B4-BE49-F238E27FC236}">
                <a16:creationId xmlns:a16="http://schemas.microsoft.com/office/drawing/2014/main" id="{9E5D49CE-011E-59DB-E94E-EDF2185656FB}"/>
              </a:ext>
            </a:extLst>
          </p:cNvPr>
          <p:cNvSpPr/>
          <p:nvPr/>
        </p:nvSpPr>
        <p:spPr>
          <a:xfrm>
            <a:off x="5078773" y="3015603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id="{8072EB57-31E8-9AC0-F04F-AB6EAF1AE22F}"/>
              </a:ext>
            </a:extLst>
          </p:cNvPr>
          <p:cNvSpPr/>
          <p:nvPr/>
        </p:nvSpPr>
        <p:spPr>
          <a:xfrm>
            <a:off x="5110569" y="4119868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ntagon 26">
            <a:extLst>
              <a:ext uri="{FF2B5EF4-FFF2-40B4-BE49-F238E27FC236}">
                <a16:creationId xmlns:a16="http://schemas.microsoft.com/office/drawing/2014/main" id="{1014EF2C-63BA-B864-CC0D-E45FF430FEEC}"/>
              </a:ext>
            </a:extLst>
          </p:cNvPr>
          <p:cNvSpPr/>
          <p:nvPr/>
        </p:nvSpPr>
        <p:spPr>
          <a:xfrm>
            <a:off x="5078773" y="4978163"/>
            <a:ext cx="221301" cy="151738"/>
          </a:xfrm>
          <a:prstGeom prst="homePlat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8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3" grpId="0" animBg="1"/>
      <p:bldP spid="8" grpId="0"/>
      <p:bldP spid="23" grpId="0" animBg="1"/>
      <p:bldP spid="25" grpId="0" animBg="1"/>
      <p:bldP spid="2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13D73-F07D-0101-93F3-0C00154A7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3B499B-C3EA-0169-6BFF-733163F4C7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8B6E4B-5364-EC95-8EB2-4FBE387A4B79}"/>
              </a:ext>
            </a:extLst>
          </p:cNvPr>
          <p:cNvSpPr/>
          <p:nvPr/>
        </p:nvSpPr>
        <p:spPr>
          <a:xfrm>
            <a:off x="-71919" y="-471807"/>
            <a:ext cx="5637263" cy="7694539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779ECE-29BE-85D7-5DB6-A1B5A1B887D7}"/>
              </a:ext>
            </a:extLst>
          </p:cNvPr>
          <p:cNvSpPr txBox="1"/>
          <p:nvPr/>
        </p:nvSpPr>
        <p:spPr>
          <a:xfrm>
            <a:off x="107934" y="2305613"/>
            <a:ext cx="5028089" cy="2246769"/>
          </a:xfrm>
          <a:prstGeom prst="rect">
            <a:avLst/>
          </a:prstGeom>
          <a:noFill/>
          <a:ln>
            <a:noFill/>
          </a:ln>
        </p:spPr>
        <p:txBody>
          <a:bodyPr wrap="square" rIns="182880">
            <a:spAutoFit/>
          </a:bodyPr>
          <a:lstStyle/>
          <a:p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The Sequence of Returns dictates what years </a:t>
            </a: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YOU CAN or CAN NOT 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take income out 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Your 401k, 403b and IRA’s invested in the Stock Market.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F360E2-F24B-4753-9666-F7D8785C0E48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A56921-25C5-9535-417D-09B1CCF9B557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EF389A2B-0DA8-0D07-DB9F-B34F743AC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696612"/>
            <a:ext cx="5535895" cy="352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406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D2E868-801A-4557-AAC0-3D04526E1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394"/>
            <a:ext cx="12113231" cy="5258606"/>
          </a:xfrm>
          <a:solidFill>
            <a:schemeClr val="accent6">
              <a:lumMod val="40000"/>
              <a:lumOff val="60000"/>
            </a:schemeClr>
          </a:solidFill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624152D-4054-45BB-B3A1-53D0C84D10FA}"/>
              </a:ext>
            </a:extLst>
          </p:cNvPr>
          <p:cNvCxnSpPr>
            <a:cxnSpLocks/>
          </p:cNvCxnSpPr>
          <p:nvPr/>
        </p:nvCxnSpPr>
        <p:spPr>
          <a:xfrm flipV="1">
            <a:off x="5143526" y="5490354"/>
            <a:ext cx="733245" cy="19067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114EB1B-622C-4A1F-B09B-D06DCAF8C52F}"/>
              </a:ext>
            </a:extLst>
          </p:cNvPr>
          <p:cNvCxnSpPr>
            <a:cxnSpLocks/>
          </p:cNvCxnSpPr>
          <p:nvPr/>
        </p:nvCxnSpPr>
        <p:spPr>
          <a:xfrm flipV="1">
            <a:off x="5993835" y="4476888"/>
            <a:ext cx="769022" cy="102429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FC6380-2593-49A5-AC56-68AB4F009F7C}"/>
              </a:ext>
            </a:extLst>
          </p:cNvPr>
          <p:cNvCxnSpPr>
            <a:cxnSpLocks/>
          </p:cNvCxnSpPr>
          <p:nvPr/>
        </p:nvCxnSpPr>
        <p:spPr>
          <a:xfrm flipV="1">
            <a:off x="7285985" y="4527807"/>
            <a:ext cx="689321" cy="46122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31308F3-56C9-426C-895F-FD6B4EC3836E}"/>
              </a:ext>
            </a:extLst>
          </p:cNvPr>
          <p:cNvCxnSpPr>
            <a:cxnSpLocks/>
          </p:cNvCxnSpPr>
          <p:nvPr/>
        </p:nvCxnSpPr>
        <p:spPr>
          <a:xfrm flipV="1">
            <a:off x="8386788" y="3686653"/>
            <a:ext cx="1066848" cy="13739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A091A0B-CF9A-42D9-937F-B79160AAB7BA}"/>
              </a:ext>
            </a:extLst>
          </p:cNvPr>
          <p:cNvSpPr txBox="1"/>
          <p:nvPr/>
        </p:nvSpPr>
        <p:spPr>
          <a:xfrm>
            <a:off x="0" y="0"/>
            <a:ext cx="12192000" cy="24006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the market is going up, the Sequence of Returns works for you.</a:t>
            </a:r>
          </a:p>
          <a:p>
            <a:pPr algn="ctr"/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590032-85F5-41D1-A578-E7F5130C4D77}"/>
              </a:ext>
            </a:extLst>
          </p:cNvPr>
          <p:cNvSpPr txBox="1"/>
          <p:nvPr/>
        </p:nvSpPr>
        <p:spPr>
          <a:xfrm>
            <a:off x="220251" y="3885827"/>
            <a:ext cx="522282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If You sell off 4% and the market</a:t>
            </a:r>
          </a:p>
          <a:p>
            <a:pPr algn="ctr"/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Gains 8%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 - The 4% you sold is replaced by the 8% market gain and you are ahead by 4%</a:t>
            </a:r>
          </a:p>
          <a:p>
            <a:pPr algn="ctr"/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$100,000 401k =$104,000.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79281-4A43-4287-85F1-67C8F50B2E81}"/>
              </a:ext>
            </a:extLst>
          </p:cNvPr>
          <p:cNvSpPr txBox="1"/>
          <p:nvPr/>
        </p:nvSpPr>
        <p:spPr>
          <a:xfrm>
            <a:off x="78769" y="6437746"/>
            <a:ext cx="101851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              </a:t>
            </a:r>
            <a:r>
              <a:rPr lang="en-US" dirty="0"/>
              <a:t>Historical Chart of the S&amp;P 500 reflecting it’s performance from  1960 - 2018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2B46306E-B44E-4E0E-9648-E53F83E824A5}"/>
              </a:ext>
            </a:extLst>
          </p:cNvPr>
          <p:cNvSpPr/>
          <p:nvPr/>
        </p:nvSpPr>
        <p:spPr>
          <a:xfrm>
            <a:off x="859863" y="6526072"/>
            <a:ext cx="711926" cy="22985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DC2A20F-1749-407E-88FD-3F51E8F632CF}"/>
              </a:ext>
            </a:extLst>
          </p:cNvPr>
          <p:cNvSpPr/>
          <p:nvPr/>
        </p:nvSpPr>
        <p:spPr>
          <a:xfrm>
            <a:off x="9453636" y="6533492"/>
            <a:ext cx="946946" cy="22243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39413-B91D-4F61-85DF-42AE8680D9E0}"/>
              </a:ext>
            </a:extLst>
          </p:cNvPr>
          <p:cNvSpPr txBox="1"/>
          <p:nvPr/>
        </p:nvSpPr>
        <p:spPr>
          <a:xfrm>
            <a:off x="5266775" y="5096428"/>
            <a:ext cx="46987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873293-A163-4773-B4A6-032DE8DC2E0B}"/>
              </a:ext>
            </a:extLst>
          </p:cNvPr>
          <p:cNvSpPr txBox="1"/>
          <p:nvPr/>
        </p:nvSpPr>
        <p:spPr>
          <a:xfrm>
            <a:off x="5588918" y="5687246"/>
            <a:ext cx="6450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8%+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03AE96-7A6C-4EAC-BDC2-CBCCDB805D38}"/>
              </a:ext>
            </a:extLst>
          </p:cNvPr>
          <p:cNvSpPr txBox="1"/>
          <p:nvPr/>
        </p:nvSpPr>
        <p:spPr>
          <a:xfrm>
            <a:off x="6405140" y="5097708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15%+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990B69-341D-4F44-A928-B35D563EAB0E}"/>
              </a:ext>
            </a:extLst>
          </p:cNvPr>
          <p:cNvSpPr txBox="1"/>
          <p:nvPr/>
        </p:nvSpPr>
        <p:spPr>
          <a:xfrm>
            <a:off x="7389862" y="5060603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15%+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E327BF-F446-41D4-822E-BCD7D63A232D}"/>
              </a:ext>
            </a:extLst>
          </p:cNvPr>
          <p:cNvSpPr txBox="1"/>
          <p:nvPr/>
        </p:nvSpPr>
        <p:spPr>
          <a:xfrm>
            <a:off x="8307007" y="4228697"/>
            <a:ext cx="606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20%+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CD22B0-1E5B-4077-A1BD-EC7F609FEB26}"/>
              </a:ext>
            </a:extLst>
          </p:cNvPr>
          <p:cNvSpPr txBox="1"/>
          <p:nvPr/>
        </p:nvSpPr>
        <p:spPr>
          <a:xfrm>
            <a:off x="2751910" y="3021943"/>
            <a:ext cx="751115" cy="1500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75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895D9D-65CD-4195-895E-ECD55AA38267}"/>
              </a:ext>
            </a:extLst>
          </p:cNvPr>
          <p:cNvSpPr txBox="1"/>
          <p:nvPr/>
        </p:nvSpPr>
        <p:spPr>
          <a:xfrm>
            <a:off x="-27564" y="2411258"/>
            <a:ext cx="6096001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If You sell off 4% and the market</a:t>
            </a:r>
          </a:p>
          <a:p>
            <a:pPr algn="ctr"/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Gains 15%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- You replaced the 4%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Sold, and are ahead by 11%</a:t>
            </a:r>
          </a:p>
          <a:p>
            <a:pPr algn="ctr"/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$104,000 401k = $115,440.</a:t>
            </a:r>
          </a:p>
        </p:txBody>
      </p: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87424030-9500-4AC9-A94A-C7CBB470952B}"/>
              </a:ext>
            </a:extLst>
          </p:cNvPr>
          <p:cNvCxnSpPr>
            <a:cxnSpLocks/>
          </p:cNvCxnSpPr>
          <p:nvPr/>
        </p:nvCxnSpPr>
        <p:spPr>
          <a:xfrm rot="16200000" flipH="1">
            <a:off x="4941070" y="3485557"/>
            <a:ext cx="1403513" cy="1361597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D80954BD-38D5-447A-87CC-B83C7596988D}"/>
              </a:ext>
            </a:extLst>
          </p:cNvPr>
          <p:cNvCxnSpPr>
            <a:cxnSpLocks/>
          </p:cNvCxnSpPr>
          <p:nvPr/>
        </p:nvCxnSpPr>
        <p:spPr>
          <a:xfrm>
            <a:off x="4517366" y="5173536"/>
            <a:ext cx="889322" cy="341262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1D60D60-20DE-4138-B95E-00F6297AAC06}"/>
              </a:ext>
            </a:extLst>
          </p:cNvPr>
          <p:cNvSpPr txBox="1"/>
          <p:nvPr/>
        </p:nvSpPr>
        <p:spPr>
          <a:xfrm>
            <a:off x="5539382" y="2433722"/>
            <a:ext cx="6603082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As long as the Market Goes Up – you’re OK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The Sequence of Returns is working in your favor. </a:t>
            </a:r>
          </a:p>
          <a:p>
            <a:pPr algn="ctr"/>
            <a:r>
              <a:rPr lang="en-US" sz="2000" b="1" dirty="0">
                <a:solidFill>
                  <a:schemeClr val="accent4"/>
                </a:solidFill>
              </a:rPr>
              <a:t>And…Your 401k, 403b and IRA’s Grow</a:t>
            </a:r>
          </a:p>
        </p:txBody>
      </p:sp>
    </p:spTree>
    <p:extLst>
      <p:ext uri="{BB962C8B-B14F-4D97-AF65-F5344CB8AC3E}">
        <p14:creationId xmlns:p14="http://schemas.microsoft.com/office/powerpoint/2010/main" val="3074704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7" grpId="0"/>
      <p:bldP spid="19" grpId="0"/>
      <p:bldP spid="21" grpId="0"/>
      <p:bldP spid="38" grpId="0" animBg="1"/>
      <p:bldP spid="5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93916-746C-8348-938A-469658BBE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EC58BB-98BA-CE0E-06CC-E3690CD902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8DCE62-C2A6-561C-DF5F-065D522B5E05}"/>
              </a:ext>
            </a:extLst>
          </p:cNvPr>
          <p:cNvSpPr/>
          <p:nvPr/>
        </p:nvSpPr>
        <p:spPr>
          <a:xfrm>
            <a:off x="0" y="0"/>
            <a:ext cx="5508371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D9E936-050B-3E6B-2C95-1CBA2CB8BD9F}"/>
              </a:ext>
            </a:extLst>
          </p:cNvPr>
          <p:cNvSpPr txBox="1"/>
          <p:nvPr/>
        </p:nvSpPr>
        <p:spPr>
          <a:xfrm>
            <a:off x="284880" y="1239548"/>
            <a:ext cx="4797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</a:endParaRPr>
          </a:p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</a:rPr>
              <a:t>In Down Market Years, things are different.</a:t>
            </a:r>
            <a:endParaRPr lang="en-US" sz="4800" b="1" dirty="0">
              <a:highlight>
                <a:srgbClr val="FFFF00"/>
              </a:highligh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FCF593-0C5D-0392-72F0-5B94DF6AC28D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08515-94DE-05A1-45EC-184CFD909B8E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2" name="Graphic 1" descr="Downward trend">
            <a:extLst>
              <a:ext uri="{FF2B5EF4-FFF2-40B4-BE49-F238E27FC236}">
                <a16:creationId xmlns:a16="http://schemas.microsoft.com/office/drawing/2014/main" id="{AF2F5991-C136-EC12-2FB2-FAEBFB26B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7102" y="1534813"/>
            <a:ext cx="3516080" cy="3516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864E6D-387E-EFFC-1FA8-B59720309673}"/>
              </a:ext>
            </a:extLst>
          </p:cNvPr>
          <p:cNvSpPr txBox="1"/>
          <p:nvPr/>
        </p:nvSpPr>
        <p:spPr>
          <a:xfrm>
            <a:off x="0" y="4833173"/>
            <a:ext cx="508228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Sequence of Returns is Working Against You….</a:t>
            </a:r>
          </a:p>
        </p:txBody>
      </p:sp>
    </p:spTree>
    <p:extLst>
      <p:ext uri="{BB962C8B-B14F-4D97-AF65-F5344CB8AC3E}">
        <p14:creationId xmlns:p14="http://schemas.microsoft.com/office/powerpoint/2010/main" val="8045843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D2E868-801A-4557-AAC0-3D04526E1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375"/>
            <a:ext cx="12191999" cy="5516625"/>
          </a:xfr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A091A0B-CF9A-42D9-937F-B79160AAB7BA}"/>
              </a:ext>
            </a:extLst>
          </p:cNvPr>
          <p:cNvSpPr txBox="1"/>
          <p:nvPr/>
        </p:nvSpPr>
        <p:spPr>
          <a:xfrm>
            <a:off x="0" y="-28840"/>
            <a:ext cx="12191999" cy="26007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Bear Markets = No Income!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out Income and the 4% Rule will Deplete Your Wealth</a:t>
            </a:r>
          </a:p>
          <a:p>
            <a:pPr algn="ctr"/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sz="600" dirty="0">
              <a:solidFill>
                <a:schemeClr val="bg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ED9AF98-E2E1-4FD2-84AD-B858B8244DAE}"/>
              </a:ext>
            </a:extLst>
          </p:cNvPr>
          <p:cNvCxnSpPr>
            <a:cxnSpLocks/>
          </p:cNvCxnSpPr>
          <p:nvPr/>
        </p:nvCxnSpPr>
        <p:spPr>
          <a:xfrm>
            <a:off x="7019466" y="4306461"/>
            <a:ext cx="365944" cy="7604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40CC43A-4FB0-4AB0-9162-7906BE57FEA1}"/>
              </a:ext>
            </a:extLst>
          </p:cNvPr>
          <p:cNvCxnSpPr>
            <a:cxnSpLocks/>
          </p:cNvCxnSpPr>
          <p:nvPr/>
        </p:nvCxnSpPr>
        <p:spPr>
          <a:xfrm>
            <a:off x="8414477" y="4212011"/>
            <a:ext cx="39126" cy="7854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7590032-85F5-41D1-A578-E7F5130C4D77}"/>
              </a:ext>
            </a:extLst>
          </p:cNvPr>
          <p:cNvSpPr txBox="1"/>
          <p:nvPr/>
        </p:nvSpPr>
        <p:spPr>
          <a:xfrm>
            <a:off x="465439" y="4113554"/>
            <a:ext cx="5093110" cy="1673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Between 2000 and 2002</a:t>
            </a:r>
          </a:p>
          <a:p>
            <a:pPr algn="ctr"/>
            <a:r>
              <a:rPr lang="en-US" sz="2400" i="1" dirty="0"/>
              <a:t>the market fell 48%!</a:t>
            </a:r>
          </a:p>
          <a:p>
            <a:pPr algn="ctr"/>
            <a:r>
              <a:rPr lang="en-US" sz="2400" b="1" i="1" dirty="0"/>
              <a:t>If you sold 4% per year and</a:t>
            </a:r>
          </a:p>
          <a:p>
            <a:pPr algn="ctr"/>
            <a:r>
              <a:rPr lang="en-US" sz="2400" b="1" i="1" dirty="0"/>
              <a:t>added in the 48% stock value drop  </a:t>
            </a:r>
          </a:p>
          <a:p>
            <a:pPr algn="ctr"/>
            <a:endParaRPr lang="en-US" sz="675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79281-4A43-4287-85F1-67C8F50B2E81}"/>
              </a:ext>
            </a:extLst>
          </p:cNvPr>
          <p:cNvSpPr txBox="1"/>
          <p:nvPr/>
        </p:nvSpPr>
        <p:spPr>
          <a:xfrm>
            <a:off x="39126" y="6458195"/>
            <a:ext cx="120741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             Historical Chart of the S&amp;P 500 reflecting it’s performance from  1960 - 2018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2B46306E-B44E-4E0E-9648-E53F83E824A5}"/>
              </a:ext>
            </a:extLst>
          </p:cNvPr>
          <p:cNvSpPr/>
          <p:nvPr/>
        </p:nvSpPr>
        <p:spPr>
          <a:xfrm>
            <a:off x="1804169" y="6527936"/>
            <a:ext cx="711926" cy="22985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DC2A20F-1749-407E-88FD-3F51E8F632CF}"/>
              </a:ext>
            </a:extLst>
          </p:cNvPr>
          <p:cNvSpPr/>
          <p:nvPr/>
        </p:nvSpPr>
        <p:spPr>
          <a:xfrm>
            <a:off x="10194084" y="6527936"/>
            <a:ext cx="736815" cy="2298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39413-B91D-4F61-85DF-42AE8680D9E0}"/>
              </a:ext>
            </a:extLst>
          </p:cNvPr>
          <p:cNvSpPr txBox="1"/>
          <p:nvPr/>
        </p:nvSpPr>
        <p:spPr>
          <a:xfrm>
            <a:off x="5348124" y="5216543"/>
            <a:ext cx="46987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03AE96-7A6C-4EAC-BDC2-CBCCDB805D38}"/>
              </a:ext>
            </a:extLst>
          </p:cNvPr>
          <p:cNvSpPr txBox="1"/>
          <p:nvPr/>
        </p:nvSpPr>
        <p:spPr>
          <a:xfrm>
            <a:off x="6096000" y="5232461"/>
            <a:ext cx="2250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You lost 56% of your wealth!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E327BF-F446-41D4-822E-BCD7D63A232D}"/>
              </a:ext>
            </a:extLst>
          </p:cNvPr>
          <p:cNvSpPr txBox="1"/>
          <p:nvPr/>
        </p:nvSpPr>
        <p:spPr>
          <a:xfrm>
            <a:off x="7728573" y="4886078"/>
            <a:ext cx="3733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You lost 63% of </a:t>
            </a:r>
          </a:p>
          <a:p>
            <a:pPr algn="ctr"/>
            <a:r>
              <a:rPr lang="en-US" sz="2400" b="1" dirty="0"/>
              <a:t>your wealth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CD22B0-1E5B-4077-A1BD-EC7F609FEB26}"/>
              </a:ext>
            </a:extLst>
          </p:cNvPr>
          <p:cNvSpPr txBox="1"/>
          <p:nvPr/>
        </p:nvSpPr>
        <p:spPr>
          <a:xfrm>
            <a:off x="2751910" y="3021943"/>
            <a:ext cx="751115" cy="1500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75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5327C4-3C12-4265-9A98-DF8CA5FE1372}"/>
              </a:ext>
            </a:extLst>
          </p:cNvPr>
          <p:cNvSpPr txBox="1"/>
          <p:nvPr/>
        </p:nvSpPr>
        <p:spPr>
          <a:xfrm>
            <a:off x="0" y="2550501"/>
            <a:ext cx="10319548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i="1" dirty="0"/>
          </a:p>
          <a:p>
            <a:pPr algn="ctr"/>
            <a:r>
              <a:rPr lang="en-US" sz="2400" i="1" dirty="0"/>
              <a:t>It happened again in 2007 and 2008; the market fell 59% in one year!</a:t>
            </a:r>
          </a:p>
          <a:p>
            <a:pPr algn="ctr"/>
            <a:r>
              <a:rPr lang="en-US" sz="2400" b="1" i="1" dirty="0"/>
              <a:t>If you sold 4%... and added in the 59% stock value drop</a:t>
            </a: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A229E37E-019A-46C1-9077-C4A56CD9EC30}"/>
              </a:ext>
            </a:extLst>
          </p:cNvPr>
          <p:cNvCxnSpPr>
            <a:cxnSpLocks/>
          </p:cNvCxnSpPr>
          <p:nvPr/>
        </p:nvCxnSpPr>
        <p:spPr>
          <a:xfrm flipV="1">
            <a:off x="4672261" y="4321088"/>
            <a:ext cx="2222705" cy="82146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4434481D-689A-47F8-B53C-C23AF9C6791C}"/>
              </a:ext>
            </a:extLst>
          </p:cNvPr>
          <p:cNvCxnSpPr>
            <a:cxnSpLocks/>
          </p:cNvCxnSpPr>
          <p:nvPr/>
        </p:nvCxnSpPr>
        <p:spPr>
          <a:xfrm>
            <a:off x="6261445" y="3636275"/>
            <a:ext cx="1982374" cy="651728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86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21" grpId="0"/>
      <p:bldP spid="3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E6845-3675-AD3B-6433-1F418F723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18B58B-0104-D1C0-4172-2C0D242E82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D7B8BB-5FEA-E623-3E90-AB6EB2D8B743}"/>
              </a:ext>
            </a:extLst>
          </p:cNvPr>
          <p:cNvSpPr/>
          <p:nvPr/>
        </p:nvSpPr>
        <p:spPr>
          <a:xfrm>
            <a:off x="0" y="-3"/>
            <a:ext cx="5508371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4CBEAC-06DB-EF06-6B1C-9B7508C74F89}"/>
              </a:ext>
            </a:extLst>
          </p:cNvPr>
          <p:cNvSpPr txBox="1"/>
          <p:nvPr/>
        </p:nvSpPr>
        <p:spPr>
          <a:xfrm>
            <a:off x="342661" y="3263262"/>
            <a:ext cx="4797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2022 – Not Good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0BBBF8-AE26-0567-3FA6-350149AD0151}"/>
              </a:ext>
            </a:extLst>
          </p:cNvPr>
          <p:cNvSpPr txBox="1"/>
          <p:nvPr/>
        </p:nvSpPr>
        <p:spPr>
          <a:xfrm>
            <a:off x="372000" y="2801597"/>
            <a:ext cx="4567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Lost Money in 2022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5A8A54-6A27-4D91-1A10-57A2063DC2E9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BD177A-8995-8663-DD24-07FF3D586986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3" name="Content Placeholder 7" descr="A person holding his head next to a broken arrow">
            <a:extLst>
              <a:ext uri="{FF2B5EF4-FFF2-40B4-BE49-F238E27FC236}">
                <a16:creationId xmlns:a16="http://schemas.microsoft.com/office/drawing/2014/main" id="{74DF2724-FC82-3B2D-472D-FADF8B265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54" y="1642663"/>
            <a:ext cx="4022725" cy="36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026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5FC22-3D45-0E12-22C0-31C56B04E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9FCA7B-0149-88FB-B84F-E19EF6393D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6A12C2-E044-D98D-8094-652481496F5E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0F3464-460D-838C-29D1-E26EF855271B}"/>
              </a:ext>
            </a:extLst>
          </p:cNvPr>
          <p:cNvSpPr txBox="1"/>
          <p:nvPr/>
        </p:nvSpPr>
        <p:spPr>
          <a:xfrm>
            <a:off x="326453" y="1231623"/>
            <a:ext cx="3412790" cy="4717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lost 17% or more in 2022</a:t>
            </a:r>
          </a:p>
          <a:p>
            <a:endParaRPr lang="en-US" sz="40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is not bad if you have long time horizon before needing your money!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3FF93F-7A7D-28CC-D131-A07CF66D1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805" y="979689"/>
            <a:ext cx="9371047" cy="50524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4A6290-59F8-F759-4FF2-F861888AEE3A}"/>
              </a:ext>
            </a:extLst>
          </p:cNvPr>
          <p:cNvSpPr/>
          <p:nvPr/>
        </p:nvSpPr>
        <p:spPr>
          <a:xfrm>
            <a:off x="4775357" y="1271500"/>
            <a:ext cx="6805965" cy="4282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5F5E3-E664-33F5-704A-A365760D8849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55C253-8A1E-80B2-71F1-EC4294B78BD9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3" name="Content Placeholder 8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FBEFF90E-D968-29CC-59D7-4F6F64B67B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r="3" b="3"/>
          <a:stretch/>
        </p:blipFill>
        <p:spPr>
          <a:xfrm>
            <a:off x="4790347" y="1527156"/>
            <a:ext cx="6805965" cy="37754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5BE9CA-B566-2122-9FA9-6EEE0B4EC380}"/>
              </a:ext>
            </a:extLst>
          </p:cNvPr>
          <p:cNvSpPr/>
          <p:nvPr/>
        </p:nvSpPr>
        <p:spPr>
          <a:xfrm>
            <a:off x="5322887" y="4076343"/>
            <a:ext cx="2070224" cy="447117"/>
          </a:xfrm>
          <a:prstGeom prst="rect">
            <a:avLst/>
          </a:prstGeom>
          <a:solidFill>
            <a:srgbClr val="FFFF00">
              <a:alpha val="2173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859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03537-8A6F-54B5-7553-07859D0B0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473011-95CD-882F-E926-2C7F461E7B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5C63FF-1196-27D6-9EDC-87D2CCE59118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4F23E5-C351-57CF-BB69-67265F874CC9}"/>
              </a:ext>
            </a:extLst>
          </p:cNvPr>
          <p:cNvSpPr txBox="1"/>
          <p:nvPr/>
        </p:nvSpPr>
        <p:spPr>
          <a:xfrm>
            <a:off x="256323" y="1294447"/>
            <a:ext cx="4041749" cy="4646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Panic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…with Proper Planning….You Can create Stability and   </a:t>
            </a:r>
            <a:r>
              <a:rPr lang="en-US" sz="6000" b="1" dirty="0">
                <a:solidFill>
                  <a:schemeClr val="tx1"/>
                </a:solidFill>
                <a:highlight>
                  <a:srgbClr val="FFFF00"/>
                </a:highlight>
              </a:rPr>
              <a:t>Prepare</a:t>
            </a:r>
            <a:r>
              <a:rPr lang="en-US" sz="40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BEAR markets, with the right strategy.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764F1A-FC2E-E3CC-8884-6B927941D3D7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96DFA7-E9D9-9418-BF1F-91B9834A53E8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12" name="Content Placeholder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B32A1B-F11F-4E3A-F014-9A2979367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86" y="1659504"/>
            <a:ext cx="5318148" cy="353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6F502-B10F-2A5F-667E-5AC65F297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D49AED-E78F-1BB4-D4EC-E65011327F11}"/>
              </a:ext>
            </a:extLst>
          </p:cNvPr>
          <p:cNvSpPr/>
          <p:nvPr/>
        </p:nvSpPr>
        <p:spPr>
          <a:xfrm>
            <a:off x="-61991" y="3565522"/>
            <a:ext cx="12321152" cy="3292474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FFBC5-3AAC-7CC4-D310-42B18CE06750}"/>
              </a:ext>
            </a:extLst>
          </p:cNvPr>
          <p:cNvSpPr txBox="1"/>
          <p:nvPr/>
        </p:nvSpPr>
        <p:spPr>
          <a:xfrm>
            <a:off x="39384" y="1191699"/>
            <a:ext cx="12113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Don’t Put All your eggs in ONE Basket ----  </a:t>
            </a:r>
          </a:p>
          <a:p>
            <a:pPr algn="ctr"/>
            <a:r>
              <a:rPr lang="en-US" sz="2800" b="1" dirty="0">
                <a:highlight>
                  <a:srgbClr val="FFFF00"/>
                </a:highlight>
              </a:rPr>
              <a:t>Diversify Baskets to create stability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A3F775-E34E-B905-0BA2-7556F5A12007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5D45D5-C1D6-3A8B-63CD-F3214167F656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2" name="Content Placeholder 7" descr="A basket of eggs&#10;&#10;Description automatically generated with medium confidence">
            <a:extLst>
              <a:ext uri="{FF2B5EF4-FFF2-40B4-BE49-F238E27FC236}">
                <a16:creationId xmlns:a16="http://schemas.microsoft.com/office/drawing/2014/main" id="{61AED3CE-6A1B-0F6D-A4C6-F34ADC26D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87" y="2689019"/>
            <a:ext cx="4938712" cy="3292474"/>
          </a:xfrm>
          <a:prstGeom prst="rect">
            <a:avLst/>
          </a:prstGeom>
        </p:spPr>
      </p:pic>
      <p:pic>
        <p:nvPicPr>
          <p:cNvPr id="3" name="Content Placeholder 9" descr="A person holding an egg over a basket of eggs&#10;&#10;Description automatically generated with low confidence">
            <a:extLst>
              <a:ext uri="{FF2B5EF4-FFF2-40B4-BE49-F238E27FC236}">
                <a16:creationId xmlns:a16="http://schemas.microsoft.com/office/drawing/2014/main" id="{B3ACEE1A-1E5D-BE20-651E-8E77DE170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89019"/>
            <a:ext cx="5189950" cy="3292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0BA20E-440A-E511-AC2A-B8612ECF7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828" y="2363729"/>
            <a:ext cx="349415" cy="627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5AA19B-27B2-A2E8-0212-79C2E309D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766" y="2326877"/>
            <a:ext cx="349415" cy="6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878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financial report&#10;&#10;AI-generated content may be incorrect.">
            <a:extLst>
              <a:ext uri="{FF2B5EF4-FFF2-40B4-BE49-F238E27FC236}">
                <a16:creationId xmlns:a16="http://schemas.microsoft.com/office/drawing/2014/main" id="{1FC39DF1-D635-341E-F3BC-A78E50AD9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33532"/>
            <a:ext cx="4222678" cy="4960456"/>
          </a:xfrm>
        </p:spPr>
      </p:pic>
      <p:pic>
        <p:nvPicPr>
          <p:cNvPr id="7" name="Picture 6" descr="A close-up of several logos&#10;&#10;AI-generated content may be incorrect.">
            <a:extLst>
              <a:ext uri="{FF2B5EF4-FFF2-40B4-BE49-F238E27FC236}">
                <a16:creationId xmlns:a16="http://schemas.microsoft.com/office/drawing/2014/main" id="{8EE7237B-3369-4F36-D38F-E0D1BAE8F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678" y="1078785"/>
            <a:ext cx="8969339" cy="4869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0CB245-1C08-7072-C2C9-20FDC61CFF5B}"/>
              </a:ext>
            </a:extLst>
          </p:cNvPr>
          <p:cNvSpPr txBox="1"/>
          <p:nvPr/>
        </p:nvSpPr>
        <p:spPr>
          <a:xfrm>
            <a:off x="0" y="318499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 Charge - Portfolio MRI Review of Investments</a:t>
            </a:r>
          </a:p>
        </p:txBody>
      </p:sp>
    </p:spTree>
    <p:extLst>
      <p:ext uri="{BB962C8B-B14F-4D97-AF65-F5344CB8AC3E}">
        <p14:creationId xmlns:p14="http://schemas.microsoft.com/office/powerpoint/2010/main" val="34430290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66DCA-A6DB-C31A-7472-FB529EF95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B1FEE2-006B-9041-1F75-834DDA617D98}"/>
              </a:ext>
            </a:extLst>
          </p:cNvPr>
          <p:cNvSpPr/>
          <p:nvPr/>
        </p:nvSpPr>
        <p:spPr>
          <a:xfrm>
            <a:off x="-61991" y="3565522"/>
            <a:ext cx="12321152" cy="3292474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FE147D-1C7F-93DC-07CA-4E18B839D434}"/>
              </a:ext>
            </a:extLst>
          </p:cNvPr>
          <p:cNvSpPr txBox="1"/>
          <p:nvPr/>
        </p:nvSpPr>
        <p:spPr>
          <a:xfrm>
            <a:off x="-61991" y="461438"/>
            <a:ext cx="122539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4000" b="1" dirty="0"/>
            </a:b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Diversify Investments  </a:t>
            </a:r>
          </a:p>
          <a:p>
            <a:pPr algn="ctr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Reallocate Assets to different Money Baskets and Create Stability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647689-A5BD-EDBE-E230-B332FE3F01CD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920E3-C82A-1063-71FB-168C7D4DD699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193ADCE1-F217-5657-2FBD-37EEAF6E90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4373757"/>
              </p:ext>
            </p:extLst>
          </p:nvPr>
        </p:nvGraphicFramePr>
        <p:xfrm>
          <a:off x="601851" y="2525871"/>
          <a:ext cx="11228832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7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7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7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7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7046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Protection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Basket</a:t>
                      </a:r>
                    </a:p>
                  </a:txBody>
                  <a:tcPr>
                    <a:solidFill>
                      <a:srgbClr val="DDD9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Growth</a:t>
                      </a:r>
                    </a:p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Basket</a:t>
                      </a:r>
                    </a:p>
                  </a:txBody>
                  <a:tcPr>
                    <a:solidFill>
                      <a:srgbClr val="B2AD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Income</a:t>
                      </a:r>
                    </a:p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Basket </a:t>
                      </a:r>
                    </a:p>
                  </a:txBody>
                  <a:tcPr>
                    <a:solidFill>
                      <a:srgbClr val="8E89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TAX </a:t>
                      </a:r>
                    </a:p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Advantaged</a:t>
                      </a:r>
                    </a:p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Basket</a:t>
                      </a:r>
                    </a:p>
                    <a:p>
                      <a:pPr algn="ctr"/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948A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2008">
                <a:tc>
                  <a:txBody>
                    <a:bodyPr/>
                    <a:lstStyle/>
                    <a:p>
                      <a:pPr algn="ctr"/>
                      <a:endParaRPr lang="en-US" sz="2400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CD</a:t>
                      </a:r>
                    </a:p>
                    <a:p>
                      <a:pPr algn="ctr"/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MYGA</a:t>
                      </a:r>
                    </a:p>
                    <a:p>
                      <a:pPr algn="ctr"/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Index Annuity </a:t>
                      </a:r>
                    </a:p>
                    <a:p>
                      <a:pPr algn="ctr"/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Buffer ETF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27556C">
                        <a:alpha val="203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  <a:p>
                      <a:pPr algn="ctr"/>
                      <a:r>
                        <a:rPr lang="en-US" sz="2400" b="1" dirty="0"/>
                        <a:t>Stocks</a:t>
                      </a:r>
                    </a:p>
                    <a:p>
                      <a:pPr algn="ctr"/>
                      <a:r>
                        <a:rPr lang="en-US" sz="2400" b="1" dirty="0"/>
                        <a:t>Growth ETF</a:t>
                      </a:r>
                    </a:p>
                    <a:p>
                      <a:pPr algn="ctr"/>
                      <a:r>
                        <a:rPr lang="en-US" sz="2400" b="1" dirty="0"/>
                        <a:t>Index Funds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>
                    <a:solidFill>
                      <a:srgbClr val="27556C">
                        <a:alpha val="203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  <a:p>
                      <a:pPr algn="ctr"/>
                      <a:r>
                        <a:rPr lang="en-US" sz="2400" b="1" dirty="0"/>
                        <a:t>Dividends</a:t>
                      </a:r>
                      <a:r>
                        <a:rPr lang="en-US" sz="2400" b="1" baseline="0" dirty="0"/>
                        <a:t> / Interest</a:t>
                      </a:r>
                    </a:p>
                    <a:p>
                      <a:pPr algn="ctr"/>
                      <a:r>
                        <a:rPr lang="en-US" sz="2400" b="1" baseline="0" dirty="0"/>
                        <a:t>Income Note</a:t>
                      </a:r>
                    </a:p>
                    <a:p>
                      <a:pPr algn="ctr"/>
                      <a:r>
                        <a:rPr lang="en-US" sz="2400" b="1" baseline="0" dirty="0"/>
                        <a:t>Income Annuity</a:t>
                      </a:r>
                      <a:endParaRPr lang="en-US" sz="2400" b="1" dirty="0"/>
                    </a:p>
                  </a:txBody>
                  <a:tcPr>
                    <a:solidFill>
                      <a:srgbClr val="27556C">
                        <a:alpha val="203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  <a:p>
                      <a:pPr algn="ctr"/>
                      <a:r>
                        <a:rPr lang="en-US" sz="2400" b="1" dirty="0"/>
                        <a:t>Life Insurance</a:t>
                      </a:r>
                      <a:r>
                        <a:rPr lang="en-US" sz="2400" b="1" baseline="0" dirty="0"/>
                        <a:t> </a:t>
                      </a:r>
                    </a:p>
                    <a:p>
                      <a:pPr algn="ctr"/>
                      <a:r>
                        <a:rPr lang="en-US" sz="2400" b="1" baseline="0" dirty="0"/>
                        <a:t>Roth IRA</a:t>
                      </a:r>
                    </a:p>
                    <a:p>
                      <a:pPr algn="ctr"/>
                      <a:r>
                        <a:rPr lang="en-US" sz="2400" b="1" baseline="0" dirty="0"/>
                        <a:t>Trust</a:t>
                      </a:r>
                      <a:endParaRPr lang="en-US" sz="2400" b="1" dirty="0"/>
                    </a:p>
                  </a:txBody>
                  <a:tcPr>
                    <a:solidFill>
                      <a:srgbClr val="27556C">
                        <a:alpha val="2038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459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B8DD6-713D-FF59-6301-D7E13CEF6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756357A-AA59-7133-55D9-CC00E591C4C7}"/>
              </a:ext>
            </a:extLst>
          </p:cNvPr>
          <p:cNvSpPr/>
          <p:nvPr/>
        </p:nvSpPr>
        <p:spPr>
          <a:xfrm>
            <a:off x="198" y="-82193"/>
            <a:ext cx="5940120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0AEBCD-5C2D-62C8-2CC7-55ABC1905B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59E15D-B077-B4D5-5F0D-BDF67EDD274B}"/>
              </a:ext>
            </a:extLst>
          </p:cNvPr>
          <p:cNvSpPr txBox="1"/>
          <p:nvPr/>
        </p:nvSpPr>
        <p:spPr>
          <a:xfrm>
            <a:off x="316317" y="1955967"/>
            <a:ext cx="5808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Today is about </a:t>
            </a:r>
            <a:r>
              <a:rPr lang="en-US" sz="3600" b="1" dirty="0">
                <a:solidFill>
                  <a:srgbClr val="002060"/>
                </a:solidFill>
              </a:rPr>
              <a:t>Education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A8073-D49D-3B60-CAC8-861FC5F07B33}"/>
              </a:ext>
            </a:extLst>
          </p:cNvPr>
          <p:cNvSpPr txBox="1"/>
          <p:nvPr/>
        </p:nvSpPr>
        <p:spPr>
          <a:xfrm>
            <a:off x="379462" y="2893569"/>
            <a:ext cx="5628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highlight>
                  <a:srgbClr val="FFFF00"/>
                </a:highlight>
              </a:rPr>
              <a:t>Not here to sell anything.</a:t>
            </a:r>
          </a:p>
        </p:txBody>
      </p:sp>
      <p:pic>
        <p:nvPicPr>
          <p:cNvPr id="7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4C3E880F-B56F-BA63-4A20-3A489AD95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71063" y="1742693"/>
            <a:ext cx="2824698" cy="2824698"/>
          </a:xfrm>
          <a:prstGeom prst="ellipse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3E266A-935D-A0DA-CDD0-963E8FBE1912}"/>
              </a:ext>
            </a:extLst>
          </p:cNvPr>
          <p:cNvCxnSpPr>
            <a:cxnSpLocks/>
          </p:cNvCxnSpPr>
          <p:nvPr/>
        </p:nvCxnSpPr>
        <p:spPr>
          <a:xfrm>
            <a:off x="508846" y="4004353"/>
            <a:ext cx="740989" cy="0"/>
          </a:xfrm>
          <a:prstGeom prst="line">
            <a:avLst/>
          </a:prstGeom>
          <a:ln w="28575">
            <a:solidFill>
              <a:srgbClr val="27556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6622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9DB2B-1B83-E2C9-7F3C-418BBAF89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031E81-EFA2-7877-934A-1B4466DF9E32}"/>
              </a:ext>
            </a:extLst>
          </p:cNvPr>
          <p:cNvSpPr/>
          <p:nvPr/>
        </p:nvSpPr>
        <p:spPr>
          <a:xfrm>
            <a:off x="1" y="333255"/>
            <a:ext cx="2509736" cy="627934"/>
          </a:xfrm>
          <a:prstGeom prst="rect">
            <a:avLst/>
          </a:prstGeom>
          <a:solidFill>
            <a:srgbClr val="DDD9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F8F1B8-564B-3EB0-9F19-774C08E3713D}"/>
              </a:ext>
            </a:extLst>
          </p:cNvPr>
          <p:cNvSpPr txBox="1"/>
          <p:nvPr/>
        </p:nvSpPr>
        <p:spPr>
          <a:xfrm>
            <a:off x="326453" y="471806"/>
            <a:ext cx="2514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Social 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3B338B-99EB-FE49-F3F0-86AA01ADF867}"/>
              </a:ext>
            </a:extLst>
          </p:cNvPr>
          <p:cNvSpPr txBox="1"/>
          <p:nvPr/>
        </p:nvSpPr>
        <p:spPr>
          <a:xfrm>
            <a:off x="7143" y="1294665"/>
            <a:ext cx="12184857" cy="426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Do You Mind if I show you</a:t>
            </a:r>
          </a:p>
          <a:p>
            <a:pPr algn="ctr"/>
            <a:r>
              <a:rPr lang="en-US" sz="4400" b="1" dirty="0"/>
              <a:t>How I helped one of my</a:t>
            </a:r>
          </a:p>
          <a:p>
            <a:pPr algn="ctr"/>
            <a:r>
              <a:rPr lang="en-US" sz="4400" b="1" dirty="0"/>
              <a:t>Clients? </a:t>
            </a:r>
          </a:p>
          <a:p>
            <a:pPr algn="ctr">
              <a:lnSpc>
                <a:spcPct val="150000"/>
              </a:lnSpc>
            </a:pPr>
            <a:r>
              <a:rPr lang="en-US" sz="3200" b="1" dirty="0"/>
              <a:t>1. Beat the market returns, promised by his Advisor.</a:t>
            </a:r>
          </a:p>
          <a:p>
            <a:pPr algn="ctr">
              <a:lnSpc>
                <a:spcPct val="150000"/>
              </a:lnSpc>
            </a:pPr>
            <a:r>
              <a:rPr lang="en-US" sz="3200" b="1" dirty="0"/>
              <a:t>2. Double his retirement income.</a:t>
            </a:r>
          </a:p>
          <a:p>
            <a:pPr algn="ctr">
              <a:lnSpc>
                <a:spcPct val="150000"/>
              </a:lnSpc>
            </a:pPr>
            <a:r>
              <a:rPr lang="en-US" sz="3200" b="1" dirty="0"/>
              <a:t>3. Create Stability with an income he and his wife can’t outlive. </a:t>
            </a:r>
          </a:p>
        </p:txBody>
      </p:sp>
    </p:spTree>
    <p:extLst>
      <p:ext uri="{BB962C8B-B14F-4D97-AF65-F5344CB8AC3E}">
        <p14:creationId xmlns:p14="http://schemas.microsoft.com/office/powerpoint/2010/main" val="244749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CF96C-A422-0636-1363-C7976DCD4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ED410E-D463-A7B1-E287-3DC4477A84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4B695F-C954-60DD-A59A-CF33BBA54490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FE6FBC-ADBF-9DFB-FE8F-B1E79387BABC}"/>
              </a:ext>
            </a:extLst>
          </p:cNvPr>
          <p:cNvSpPr txBox="1"/>
          <p:nvPr/>
        </p:nvSpPr>
        <p:spPr>
          <a:xfrm>
            <a:off x="423525" y="705799"/>
            <a:ext cx="37054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Case Study</a:t>
            </a:r>
          </a:p>
          <a:p>
            <a:endParaRPr lang="en-US" sz="32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Real client Age 65</a:t>
            </a:r>
          </a:p>
          <a:p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$250,000 401k</a:t>
            </a:r>
          </a:p>
          <a:p>
            <a:endParaRPr lang="en-US" sz="32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Lost 17% 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2022 using the typical 401k allocation that most people have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E2311B-D269-B5DD-7CEA-F10889BEB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815" y="1099740"/>
            <a:ext cx="9371047" cy="50524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FF35442-B7F9-4AB5-A1EA-2C995C50BC59}"/>
              </a:ext>
            </a:extLst>
          </p:cNvPr>
          <p:cNvSpPr/>
          <p:nvPr/>
        </p:nvSpPr>
        <p:spPr>
          <a:xfrm>
            <a:off x="4775357" y="1271500"/>
            <a:ext cx="6805965" cy="4383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13FB88-DF8A-1104-DB9C-C1722A75CF2A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342B2-50A6-4A86-4B32-65EFDEDEF667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pic>
        <p:nvPicPr>
          <p:cNvPr id="3" name="Content Placeholder 8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C39CD01F-A44A-7A31-B605-9850C75CD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r="3" b="3"/>
          <a:stretch/>
        </p:blipFill>
        <p:spPr>
          <a:xfrm>
            <a:off x="4775357" y="1541253"/>
            <a:ext cx="6780465" cy="37754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AB9BB1-9657-CA59-71BB-57A30E0210E0}"/>
              </a:ext>
            </a:extLst>
          </p:cNvPr>
          <p:cNvSpPr/>
          <p:nvPr/>
        </p:nvSpPr>
        <p:spPr>
          <a:xfrm>
            <a:off x="5322887" y="4076343"/>
            <a:ext cx="2070224" cy="447117"/>
          </a:xfrm>
          <a:prstGeom prst="rect">
            <a:avLst/>
          </a:prstGeom>
          <a:solidFill>
            <a:srgbClr val="FFFF00">
              <a:alpha val="2173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4BB3A6-55C8-73BF-FF44-BC98F00F799C}"/>
              </a:ext>
            </a:extLst>
          </p:cNvPr>
          <p:cNvSpPr/>
          <p:nvPr/>
        </p:nvSpPr>
        <p:spPr>
          <a:xfrm>
            <a:off x="7767146" y="2711669"/>
            <a:ext cx="1303282" cy="12297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ED5BCF-528F-3F77-4407-4C181136EA8E}"/>
              </a:ext>
            </a:extLst>
          </p:cNvPr>
          <p:cNvSpPr/>
          <p:nvPr/>
        </p:nvSpPr>
        <p:spPr>
          <a:xfrm>
            <a:off x="9259614" y="3047999"/>
            <a:ext cx="1366345" cy="13032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12960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0A0F3-0961-FA25-9C2B-65E21937D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5EC1E5-A520-C708-EB92-73F327A8D6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D75092-A3CD-B160-D9F3-AEC99C747C39}"/>
              </a:ext>
            </a:extLst>
          </p:cNvPr>
          <p:cNvSpPr/>
          <p:nvPr/>
        </p:nvSpPr>
        <p:spPr>
          <a:xfrm>
            <a:off x="-13336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153B64-173E-1CC2-A5D2-0B805352DCD7}"/>
              </a:ext>
            </a:extLst>
          </p:cNvPr>
          <p:cNvSpPr txBox="1"/>
          <p:nvPr/>
        </p:nvSpPr>
        <p:spPr>
          <a:xfrm>
            <a:off x="59623" y="2206566"/>
            <a:ext cx="36199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en-US" sz="2800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Who advised changing </a:t>
            </a:r>
            <a:r>
              <a:rPr lang="en-US" sz="28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his allocations, </a:t>
            </a:r>
          </a:p>
          <a:p>
            <a:pPr algn="ctr"/>
            <a:r>
              <a:rPr lang="en-US" sz="28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KEY: (Not his Baskets)</a:t>
            </a:r>
          </a:p>
          <a:p>
            <a:pPr algn="ctr"/>
            <a:endPara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en-US" sz="2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The advice was to put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More in Bonds and Less in Equities </a:t>
            </a:r>
          </a:p>
          <a:p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508BF-EFFF-77C3-B73F-AE0A54DB7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607" y="1042806"/>
            <a:ext cx="9371047" cy="50524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4F964A-2AE8-02AC-9455-10B58B511E29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8A5F1A-7811-924A-B1BF-4294C9CA4F26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000C01-AFEF-9F31-1050-B9DE5F2B7E51}"/>
              </a:ext>
            </a:extLst>
          </p:cNvPr>
          <p:cNvSpPr txBox="1"/>
          <p:nvPr/>
        </p:nvSpPr>
        <p:spPr>
          <a:xfrm>
            <a:off x="4786605" y="1303280"/>
            <a:ext cx="6728991" cy="4204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e chart of a company&#10;&#10;AI-generated content may be incorrect.">
            <a:extLst>
              <a:ext uri="{FF2B5EF4-FFF2-40B4-BE49-F238E27FC236}">
                <a16:creationId xmlns:a16="http://schemas.microsoft.com/office/drawing/2014/main" id="{C3A701E5-16AA-22F2-7C32-5667FFC62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697" y="1350576"/>
            <a:ext cx="4079233" cy="415684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3912116-6FE7-8EFD-1D38-9619D52C97F4}"/>
              </a:ext>
            </a:extLst>
          </p:cNvPr>
          <p:cNvSpPr txBox="1"/>
          <p:nvPr/>
        </p:nvSpPr>
        <p:spPr>
          <a:xfrm>
            <a:off x="189243" y="1303283"/>
            <a:ext cx="3204379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Nearing Retirement</a:t>
            </a:r>
          </a:p>
          <a:p>
            <a:pPr algn="ctr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 Was Upset and talked to His Advisor</a:t>
            </a:r>
          </a:p>
        </p:txBody>
      </p:sp>
    </p:spTree>
    <p:extLst>
      <p:ext uri="{BB962C8B-B14F-4D97-AF65-F5344CB8AC3E}">
        <p14:creationId xmlns:p14="http://schemas.microsoft.com/office/powerpoint/2010/main" val="26531717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B95C9-704E-D8E4-D922-85863C118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891F78-B17E-EBF9-2407-007058B709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CC5515-2099-DE4A-95F8-4C46CDD503C4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A5AD38-CC38-BF35-33A4-4B692DE8C0EB}"/>
              </a:ext>
            </a:extLst>
          </p:cNvPr>
          <p:cNvSpPr txBox="1"/>
          <p:nvPr/>
        </p:nvSpPr>
        <p:spPr>
          <a:xfrm>
            <a:off x="108087" y="3712001"/>
            <a:ext cx="40095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His Financial Advisor told him with this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allocation </a:t>
            </a:r>
            <a:r>
              <a: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he could count on income until age 100 </a:t>
            </a:r>
          </a:p>
          <a:p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FF33E9-9BE0-6799-5A44-F8663A8EE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318" y="961189"/>
            <a:ext cx="9371047" cy="50524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179B13-D1D7-5443-D39F-9952074BC38D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D92F12-DEEC-5F3E-C762-65C5AB905B35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A026E7-344E-F4CC-E1A0-8B45CBEEB754}"/>
              </a:ext>
            </a:extLst>
          </p:cNvPr>
          <p:cNvSpPr txBox="1"/>
          <p:nvPr/>
        </p:nvSpPr>
        <p:spPr>
          <a:xfrm>
            <a:off x="4790345" y="1234629"/>
            <a:ext cx="6728991" cy="4204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portfolio_allocation_60_40.png">
            <a:extLst>
              <a:ext uri="{FF2B5EF4-FFF2-40B4-BE49-F238E27FC236}">
                <a16:creationId xmlns:a16="http://schemas.microsoft.com/office/drawing/2014/main" id="{0D765869-F7BB-36AF-6AA1-7FD2F542F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607" y="1234629"/>
            <a:ext cx="6110406" cy="42041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56FBD8-C63B-246E-0D99-4E7333A61142}"/>
              </a:ext>
            </a:extLst>
          </p:cNvPr>
          <p:cNvSpPr txBox="1"/>
          <p:nvPr/>
        </p:nvSpPr>
        <p:spPr>
          <a:xfrm>
            <a:off x="-312259" y="1674875"/>
            <a:ext cx="479034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to </a:t>
            </a:r>
            <a:r>
              <a:rPr lang="en-US" sz="4000" b="1" dirty="0"/>
              <a:t>60% Bonds</a:t>
            </a:r>
          </a:p>
          <a:p>
            <a:pPr algn="ctr"/>
            <a:r>
              <a:rPr lang="en-US" sz="4000" b="1" dirty="0">
                <a:highlight>
                  <a:srgbClr val="FFFF00"/>
                </a:highlight>
              </a:rPr>
              <a:t>40% Equites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CC17AC-AD89-1E9A-A548-CA0267C04DE0}"/>
              </a:ext>
            </a:extLst>
          </p:cNvPr>
          <p:cNvCxnSpPr>
            <a:cxnSpLocks/>
          </p:cNvCxnSpPr>
          <p:nvPr/>
        </p:nvCxnSpPr>
        <p:spPr>
          <a:xfrm>
            <a:off x="3791096" y="2878162"/>
            <a:ext cx="4283224" cy="13674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3172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3DF21-18D4-A160-EB53-94F4FE517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139C28-48BA-C4C7-6FA1-BDDAB9366F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AA3AAF-ACF5-00E0-864A-F7400A78B247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A181C-E181-496D-C13F-A0DDD0A0B3A6}"/>
              </a:ext>
            </a:extLst>
          </p:cNvPr>
          <p:cNvSpPr txBox="1"/>
          <p:nvPr/>
        </p:nvSpPr>
        <p:spPr>
          <a:xfrm>
            <a:off x="329466" y="996738"/>
            <a:ext cx="380542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Seeing his</a:t>
            </a:r>
          </a:p>
          <a:p>
            <a:pPr algn="ctr"/>
            <a:r>
              <a: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Advisors Numbers</a:t>
            </a:r>
          </a:p>
          <a:p>
            <a:pPr algn="ctr"/>
            <a:endParaRPr lang="en-U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 said Great!</a:t>
            </a:r>
          </a:p>
          <a:p>
            <a:pPr algn="ctr"/>
            <a:r>
              <a:rPr 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“Let’s use his numbers and stress test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your portfolio”</a:t>
            </a:r>
          </a:p>
          <a:p>
            <a:pPr algn="ctr"/>
            <a:endParaRPr lang="en-US" sz="2800" dirty="0">
              <a:latin typeface="+mj-lt"/>
              <a:ea typeface="+mj-ea"/>
              <a:cs typeface="+mj-cs"/>
            </a:endParaRPr>
          </a:p>
          <a:p>
            <a:pPr algn="ctr"/>
            <a:r>
              <a:rPr lang="en-US" sz="2800" b="1" kern="1200" dirty="0">
                <a:highlight>
                  <a:srgbClr val="FFFF00"/>
                </a:highlight>
                <a:latin typeface="+mj-lt"/>
                <a:ea typeface="+mj-ea"/>
                <a:cs typeface="+mj-cs"/>
              </a:rPr>
              <a:t>“Let’s see what your income will be and how long it would last” </a:t>
            </a:r>
          </a:p>
          <a:p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D550B1-1A26-1A74-3D70-2AB634824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318" y="961189"/>
            <a:ext cx="9371047" cy="50524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D03098-C5F6-3D1B-271F-197AA5D34834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FDD98E-A63F-0337-D09E-2A07FC3ED60F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5C5164-A9D0-2E84-8356-23BDAFFEF4D0}"/>
              </a:ext>
            </a:extLst>
          </p:cNvPr>
          <p:cNvSpPr txBox="1"/>
          <p:nvPr/>
        </p:nvSpPr>
        <p:spPr>
          <a:xfrm>
            <a:off x="4790347" y="1297690"/>
            <a:ext cx="6728991" cy="4204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portfolio_allocation_60_40.png">
            <a:extLst>
              <a:ext uri="{FF2B5EF4-FFF2-40B4-BE49-F238E27FC236}">
                <a16:creationId xmlns:a16="http://schemas.microsoft.com/office/drawing/2014/main" id="{6E11D965-FC0B-7E50-735E-9C5EDF979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607" y="1234629"/>
            <a:ext cx="6110406" cy="420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53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36960-01D6-F7F7-CB9F-F4B1DA424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C06753-CB30-8A8F-4EE4-791C859124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405144-CDC5-611B-8A45-4C4F854857C0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FCE78-D866-7313-FD68-FE83B5155A34}"/>
              </a:ext>
            </a:extLst>
          </p:cNvPr>
          <p:cNvSpPr txBox="1"/>
          <p:nvPr/>
        </p:nvSpPr>
        <p:spPr>
          <a:xfrm>
            <a:off x="-3680" y="1816712"/>
            <a:ext cx="437230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40% in Equities earning 8% per year. </a:t>
            </a: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60% in Bonds earning 3.5%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Producing income to age 100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681DB3-E299-36F3-1DAE-E4CE18A1B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038" y="1048109"/>
            <a:ext cx="9371047" cy="50524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58AF6E-08B5-E81D-A7CB-A5085BDFC3B2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22CDF-4C87-78AD-7843-A8F6F12ADF11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F66AAC-B2F3-4821-4F85-90B75F46AD3B}"/>
              </a:ext>
            </a:extLst>
          </p:cNvPr>
          <p:cNvSpPr txBox="1"/>
          <p:nvPr/>
        </p:nvSpPr>
        <p:spPr>
          <a:xfrm>
            <a:off x="5273067" y="1320642"/>
            <a:ext cx="6728991" cy="4204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35AC68-FE63-D22D-F4D4-BADF255E287D}"/>
              </a:ext>
            </a:extLst>
          </p:cNvPr>
          <p:cNvSpPr txBox="1"/>
          <p:nvPr/>
        </p:nvSpPr>
        <p:spPr>
          <a:xfrm>
            <a:off x="5239205" y="2268549"/>
            <a:ext cx="672899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Client is Age 65 and wants to Retire in 5 years at age 70.</a:t>
            </a:r>
          </a:p>
          <a:p>
            <a:pPr algn="ctr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has $250,000 in his 401k and wants to do a tax-free rollover of the funds.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EB9D9A-AABE-AE46-9357-FA2CA3C1E2E6}"/>
              </a:ext>
            </a:extLst>
          </p:cNvPr>
          <p:cNvSpPr txBox="1"/>
          <p:nvPr/>
        </p:nvSpPr>
        <p:spPr>
          <a:xfrm>
            <a:off x="138685" y="1174916"/>
            <a:ext cx="451297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His Broker’s reallocation is as follows:</a:t>
            </a:r>
          </a:p>
        </p:txBody>
      </p:sp>
    </p:spTree>
    <p:extLst>
      <p:ext uri="{BB962C8B-B14F-4D97-AF65-F5344CB8AC3E}">
        <p14:creationId xmlns:p14="http://schemas.microsoft.com/office/powerpoint/2010/main" val="33341444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604E2-9ED4-6C67-515E-28D2F894B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94EC29-52DA-3D75-603B-B686F18EB4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DFB1E5-BE09-9966-7AFC-726E2FD10935}"/>
              </a:ext>
            </a:extLst>
          </p:cNvPr>
          <p:cNvSpPr/>
          <p:nvPr/>
        </p:nvSpPr>
        <p:spPr>
          <a:xfrm>
            <a:off x="1" y="-3"/>
            <a:ext cx="4790346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FA8FBF-2A36-EDDB-5176-71017E083933}"/>
              </a:ext>
            </a:extLst>
          </p:cNvPr>
          <p:cNvSpPr txBox="1"/>
          <p:nvPr/>
        </p:nvSpPr>
        <p:spPr>
          <a:xfrm>
            <a:off x="326453" y="144890"/>
            <a:ext cx="437230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endParaRPr lang="en-US" sz="2800" dirty="0">
              <a:latin typeface="+mj-lt"/>
              <a:ea typeface="+mj-ea"/>
              <a:cs typeface="+mj-cs"/>
            </a:endParaRPr>
          </a:p>
          <a:p>
            <a:pPr algn="ctr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 SUGGESTED A NEW BASKET…. and a side-by side comparison</a:t>
            </a:r>
          </a:p>
          <a:p>
            <a:pPr algn="ctr"/>
            <a:endParaRPr lang="en-US" sz="2800" b="1" kern="1200" dirty="0"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r>
              <a:rPr lang="en-US" sz="2800" b="1" kern="1200" dirty="0">
                <a:highlight>
                  <a:srgbClr val="FFFF00"/>
                </a:highlight>
                <a:latin typeface="+mj-lt"/>
                <a:ea typeface="+mj-ea"/>
                <a:cs typeface="+mj-cs"/>
              </a:rPr>
              <a:t>I compared his brokers allocation to Rolling $250,000 into a New Basket. With an Insurance Co, guaranteed Income Rider, designed to mirror Social Security and create </a:t>
            </a:r>
          </a:p>
          <a:p>
            <a:r>
              <a:rPr lang="en-US" sz="2800" b="1" dirty="0">
                <a:highlight>
                  <a:srgbClr val="FFFF00"/>
                </a:highlight>
                <a:latin typeface="+mj-lt"/>
                <a:ea typeface="+mj-ea"/>
                <a:cs typeface="+mj-cs"/>
              </a:rPr>
              <a:t>Stable income.</a:t>
            </a:r>
            <a:r>
              <a:rPr lang="en-US" sz="2800" b="1" kern="1200" dirty="0"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</a:p>
          <a:p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4BBD0C-931F-694B-92E5-2310A0E7C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038" y="1040005"/>
            <a:ext cx="9371047" cy="50524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173470-D26A-0898-A714-2DE3A2A68F5E}"/>
              </a:ext>
            </a:extLst>
          </p:cNvPr>
          <p:cNvSpPr/>
          <p:nvPr/>
        </p:nvSpPr>
        <p:spPr>
          <a:xfrm>
            <a:off x="1" y="333255"/>
            <a:ext cx="3739242" cy="62793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0E8BA9-D5A7-AC3E-128F-32306EA3CCAF}"/>
              </a:ext>
            </a:extLst>
          </p:cNvPr>
          <p:cNvSpPr txBox="1"/>
          <p:nvPr/>
        </p:nvSpPr>
        <p:spPr>
          <a:xfrm>
            <a:off x="326453" y="471806"/>
            <a:ext cx="3412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4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Retirement Income Strategies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CB427B-2C93-605B-FE65-138060042392}"/>
              </a:ext>
            </a:extLst>
          </p:cNvPr>
          <p:cNvSpPr txBox="1"/>
          <p:nvPr/>
        </p:nvSpPr>
        <p:spPr>
          <a:xfrm>
            <a:off x="5273067" y="1320642"/>
            <a:ext cx="6728991" cy="4204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6130F-0726-729D-801B-DDF4AEBF63A0}"/>
              </a:ext>
            </a:extLst>
          </p:cNvPr>
          <p:cNvSpPr txBox="1"/>
          <p:nvPr/>
        </p:nvSpPr>
        <p:spPr>
          <a:xfrm>
            <a:off x="5239205" y="2268549"/>
            <a:ext cx="672899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Client is Age 65 and wants to Retire in 5 years at age 70.</a:t>
            </a:r>
          </a:p>
          <a:p>
            <a:pPr algn="ctr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has $250,000 in his 401k and wants to do a tax-free rollover of the funds.</a:t>
            </a:r>
          </a:p>
        </p:txBody>
      </p:sp>
    </p:spTree>
    <p:extLst>
      <p:ext uri="{BB962C8B-B14F-4D97-AF65-F5344CB8AC3E}">
        <p14:creationId xmlns:p14="http://schemas.microsoft.com/office/powerpoint/2010/main" val="10986726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189B4-718A-CAC7-86C5-8CD76ADF2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C9658-954A-22A9-E791-C2D082E46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877"/>
            <a:ext cx="12192000" cy="6828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AmericaPlanning.com</a:t>
            </a:r>
          </a:p>
        </p:txBody>
      </p:sp>
      <p:pic>
        <p:nvPicPr>
          <p:cNvPr id="7" name="Content Placeholder 6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668363F9-5B33-C253-19C2-293012F0D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0352" y="1047964"/>
            <a:ext cx="9681648" cy="5810036"/>
          </a:xfr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E8C1AE-1811-39E5-E208-6B954F7BDD0E}"/>
              </a:ext>
            </a:extLst>
          </p:cNvPr>
          <p:cNvSpPr/>
          <p:nvPr/>
        </p:nvSpPr>
        <p:spPr>
          <a:xfrm>
            <a:off x="328773" y="1510301"/>
            <a:ext cx="2107930" cy="914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9ADE9-58F2-5850-5E56-57186ABA175E}"/>
              </a:ext>
            </a:extLst>
          </p:cNvPr>
          <p:cNvSpPr txBox="1"/>
          <p:nvPr/>
        </p:nvSpPr>
        <p:spPr>
          <a:xfrm>
            <a:off x="361481" y="1644335"/>
            <a:ext cx="1968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Lifetime Income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B38670-42C1-62C3-28C2-AD27F6DB6805}"/>
              </a:ext>
            </a:extLst>
          </p:cNvPr>
          <p:cNvCxnSpPr>
            <a:cxnSpLocks/>
          </p:cNvCxnSpPr>
          <p:nvPr/>
        </p:nvCxnSpPr>
        <p:spPr>
          <a:xfrm>
            <a:off x="2289285" y="2424701"/>
            <a:ext cx="4019048" cy="12534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7874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5CA4-0308-7443-AAA0-0138399E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91" y="148975"/>
            <a:ext cx="12192000" cy="6828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AmericaPlanning.com</a:t>
            </a:r>
          </a:p>
        </p:txBody>
      </p:sp>
      <p:pic>
        <p:nvPicPr>
          <p:cNvPr id="5" name="Content Placeholder 4" descr="A screenshot of a phone&#10;&#10;AI-generated content may be incorrect.">
            <a:extLst>
              <a:ext uri="{FF2B5EF4-FFF2-40B4-BE49-F238E27FC236}">
                <a16:creationId xmlns:a16="http://schemas.microsoft.com/office/drawing/2014/main" id="{3EDD8CC5-F46A-928D-D4EA-F463967F9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1814"/>
            <a:ext cx="14959173" cy="602618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B4E34A-0C9A-8AE3-E8B8-92EFDC42AD66}"/>
              </a:ext>
            </a:extLst>
          </p:cNvPr>
          <p:cNvSpPr/>
          <p:nvPr/>
        </p:nvSpPr>
        <p:spPr>
          <a:xfrm>
            <a:off x="606175" y="1500027"/>
            <a:ext cx="325690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069F04-033E-10D7-B06B-9B349A8FBDCD}"/>
              </a:ext>
            </a:extLst>
          </p:cNvPr>
          <p:cNvSpPr txBox="1"/>
          <p:nvPr/>
        </p:nvSpPr>
        <p:spPr>
          <a:xfrm>
            <a:off x="263018" y="1952090"/>
            <a:ext cx="3895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Money Starting with $250,000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82122F-FB16-701A-762D-28B3BB296B45}"/>
              </a:ext>
            </a:extLst>
          </p:cNvPr>
          <p:cNvCxnSpPr/>
          <p:nvPr/>
        </p:nvCxnSpPr>
        <p:spPr>
          <a:xfrm>
            <a:off x="4099389" y="2157573"/>
            <a:ext cx="482885" cy="719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198787-39AF-2A44-DC62-23DF42731258}"/>
              </a:ext>
            </a:extLst>
          </p:cNvPr>
          <p:cNvSpPr txBox="1"/>
          <p:nvPr/>
        </p:nvSpPr>
        <p:spPr>
          <a:xfrm>
            <a:off x="400692" y="2497158"/>
            <a:ext cx="375807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in his current age 65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0287D23-30AD-867A-17E2-A6FF1290DBE1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158764" y="2697213"/>
            <a:ext cx="423510" cy="1076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235F153-65B7-CDB6-3F08-6E80BA3690E5}"/>
              </a:ext>
            </a:extLst>
          </p:cNvPr>
          <p:cNvSpPr txBox="1"/>
          <p:nvPr/>
        </p:nvSpPr>
        <p:spPr>
          <a:xfrm>
            <a:off x="452063" y="3126622"/>
            <a:ext cx="3628366" cy="883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in the years until taking income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will be 5 years at age 70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2070E0-4265-23DF-EA01-8E99A76C0754}"/>
              </a:ext>
            </a:extLst>
          </p:cNvPr>
          <p:cNvCxnSpPr/>
          <p:nvPr/>
        </p:nvCxnSpPr>
        <p:spPr>
          <a:xfrm>
            <a:off x="4158764" y="3429000"/>
            <a:ext cx="423510" cy="744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8ADF59E-A93B-7C12-7974-A351F2CE427F}"/>
              </a:ext>
            </a:extLst>
          </p:cNvPr>
          <p:cNvSpPr txBox="1"/>
          <p:nvPr/>
        </p:nvSpPr>
        <p:spPr>
          <a:xfrm>
            <a:off x="1941816" y="4439904"/>
            <a:ext cx="221694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Get Estimate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D13E98B-8132-129C-ADAC-80877835640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4158764" y="4624570"/>
            <a:ext cx="423510" cy="153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F87473F8-3074-F973-1EAE-0E45716C4AF1}"/>
              </a:ext>
            </a:extLst>
          </p:cNvPr>
          <p:cNvSpPr/>
          <p:nvPr/>
        </p:nvSpPr>
        <p:spPr>
          <a:xfrm>
            <a:off x="7367751" y="5286703"/>
            <a:ext cx="1681655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A17FE8-0B0A-44B6-DD2B-9188CB9EAE2E}"/>
              </a:ext>
            </a:extLst>
          </p:cNvPr>
          <p:cNvSpPr txBox="1"/>
          <p:nvPr/>
        </p:nvSpPr>
        <p:spPr>
          <a:xfrm>
            <a:off x="189729" y="5122743"/>
            <a:ext cx="4322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Estimated Income is $28,981 per year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3DE84ED-25A3-AE35-47C8-5044F609406B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4512259" y="5322798"/>
            <a:ext cx="2855492" cy="3107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E1897CB5-94FF-6840-BC53-09B5304E930B}"/>
              </a:ext>
            </a:extLst>
          </p:cNvPr>
          <p:cNvSpPr/>
          <p:nvPr/>
        </p:nvSpPr>
        <p:spPr>
          <a:xfrm>
            <a:off x="6318607" y="5859183"/>
            <a:ext cx="1356189" cy="8498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5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6" grpId="0"/>
      <p:bldP spid="20" grpId="0"/>
      <p:bldP spid="25" grpId="0" animBg="1"/>
      <p:bldP spid="26" grpId="0"/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A6210D-E7F2-0DE3-0C16-BE6B9497F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47"/>
            <a:ext cx="928947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8BC435-F533-1072-46A9-EE7FB84C5FDF}"/>
              </a:ext>
            </a:extLst>
          </p:cNvPr>
          <p:cNvSpPr txBox="1"/>
          <p:nvPr/>
        </p:nvSpPr>
        <p:spPr>
          <a:xfrm>
            <a:off x="9144000" y="18647"/>
            <a:ext cx="3161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Income is $10,000 </a:t>
            </a: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per year</a:t>
            </a: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Guaranteed for Life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C61E53-C795-6AA0-B632-1BAF2FC28EF3}"/>
              </a:ext>
            </a:extLst>
          </p:cNvPr>
          <p:cNvCxnSpPr>
            <a:cxnSpLocks/>
          </p:cNvCxnSpPr>
          <p:nvPr/>
        </p:nvCxnSpPr>
        <p:spPr>
          <a:xfrm flipH="1">
            <a:off x="6739847" y="205483"/>
            <a:ext cx="2763749" cy="4100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B62766-BD6B-59E6-BD37-2B82E6F74446}"/>
              </a:ext>
            </a:extLst>
          </p:cNvPr>
          <p:cNvSpPr txBox="1"/>
          <p:nvPr/>
        </p:nvSpPr>
        <p:spPr>
          <a:xfrm>
            <a:off x="8929875" y="941977"/>
            <a:ext cx="3375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“Assumed” Income 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Returns, subject to losses, it may never happen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BA136F-437A-6E42-9A7B-F6078943886C}"/>
              </a:ext>
            </a:extLst>
          </p:cNvPr>
          <p:cNvCxnSpPr>
            <a:cxnSpLocks/>
          </p:cNvCxnSpPr>
          <p:nvPr/>
        </p:nvCxnSpPr>
        <p:spPr>
          <a:xfrm flipH="1" flipV="1">
            <a:off x="8788724" y="1004976"/>
            <a:ext cx="355275" cy="1251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Double Bracket 23">
            <a:extLst>
              <a:ext uri="{FF2B5EF4-FFF2-40B4-BE49-F238E27FC236}">
                <a16:creationId xmlns:a16="http://schemas.microsoft.com/office/drawing/2014/main" id="{5B8A0AED-0B29-E7D7-3259-2FEF24DD24EA}"/>
              </a:ext>
            </a:extLst>
          </p:cNvPr>
          <p:cNvSpPr/>
          <p:nvPr/>
        </p:nvSpPr>
        <p:spPr>
          <a:xfrm>
            <a:off x="5322012" y="1865307"/>
            <a:ext cx="3607863" cy="723781"/>
          </a:xfrm>
          <a:prstGeom prst="bracketPair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uble Bracket 24">
            <a:extLst>
              <a:ext uri="{FF2B5EF4-FFF2-40B4-BE49-F238E27FC236}">
                <a16:creationId xmlns:a16="http://schemas.microsoft.com/office/drawing/2014/main" id="{2B4FDE8F-D579-E818-5D87-48B45506D919}"/>
              </a:ext>
            </a:extLst>
          </p:cNvPr>
          <p:cNvSpPr/>
          <p:nvPr/>
        </p:nvSpPr>
        <p:spPr>
          <a:xfrm>
            <a:off x="5095983" y="2794570"/>
            <a:ext cx="4048016" cy="1044317"/>
          </a:xfrm>
          <a:prstGeom prst="bracketPair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B25D2E-B98B-ED8C-21A6-CF2F01569850}"/>
              </a:ext>
            </a:extLst>
          </p:cNvPr>
          <p:cNvSpPr txBox="1"/>
          <p:nvPr/>
        </p:nvSpPr>
        <p:spPr>
          <a:xfrm>
            <a:off x="9143999" y="4428162"/>
            <a:ext cx="2969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he takes out $28,981 per yr. He runs out at Age 82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12369BC-59E6-26AB-7EFC-D69944A87415}"/>
              </a:ext>
            </a:extLst>
          </p:cNvPr>
          <p:cNvCxnSpPr>
            <a:cxnSpLocks/>
          </p:cNvCxnSpPr>
          <p:nvPr/>
        </p:nvCxnSpPr>
        <p:spPr>
          <a:xfrm flipH="1">
            <a:off x="8712485" y="4623371"/>
            <a:ext cx="43151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547175-0F57-A079-DD5A-79209EC09C77}"/>
              </a:ext>
            </a:extLst>
          </p:cNvPr>
          <p:cNvSpPr txBox="1"/>
          <p:nvPr/>
        </p:nvSpPr>
        <p:spPr>
          <a:xfrm>
            <a:off x="8465904" y="5132863"/>
            <a:ext cx="4078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$18,987 maybe inc. </a:t>
            </a:r>
          </a:p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$28,981 Guaranteed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785066A-3714-1EFC-73D5-98E74D2FA8D9}"/>
              </a:ext>
            </a:extLst>
          </p:cNvPr>
          <p:cNvCxnSpPr>
            <a:cxnSpLocks/>
          </p:cNvCxnSpPr>
          <p:nvPr/>
        </p:nvCxnSpPr>
        <p:spPr>
          <a:xfrm flipH="1">
            <a:off x="8788724" y="5291191"/>
            <a:ext cx="355275" cy="16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E0E8857-3D02-5247-13D5-DF60741782D8}"/>
              </a:ext>
            </a:extLst>
          </p:cNvPr>
          <p:cNvSpPr txBox="1"/>
          <p:nvPr/>
        </p:nvSpPr>
        <p:spPr>
          <a:xfrm>
            <a:off x="9195369" y="5779194"/>
            <a:ext cx="2969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Portfolio Needs to earn 8.88% and never go down, not one single year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D420D0B-E51F-4F17-EA55-DC07223941D8}"/>
              </a:ext>
            </a:extLst>
          </p:cNvPr>
          <p:cNvCxnSpPr>
            <a:cxnSpLocks/>
          </p:cNvCxnSpPr>
          <p:nvPr/>
        </p:nvCxnSpPr>
        <p:spPr>
          <a:xfrm flipH="1">
            <a:off x="8788724" y="5853024"/>
            <a:ext cx="35527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0570CDB2-3C6C-7B76-707A-B7099C81B538}"/>
              </a:ext>
            </a:extLst>
          </p:cNvPr>
          <p:cNvSpPr/>
          <p:nvPr/>
        </p:nvSpPr>
        <p:spPr>
          <a:xfrm>
            <a:off x="0" y="3667874"/>
            <a:ext cx="647272" cy="563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699414-F72F-D899-0DD2-2A03C5954D23}"/>
              </a:ext>
            </a:extLst>
          </p:cNvPr>
          <p:cNvSpPr/>
          <p:nvPr/>
        </p:nvSpPr>
        <p:spPr>
          <a:xfrm>
            <a:off x="2301411" y="3667875"/>
            <a:ext cx="647272" cy="563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749248-FE00-AAF0-469B-EFC67F949281}"/>
              </a:ext>
            </a:extLst>
          </p:cNvPr>
          <p:cNvSpPr/>
          <p:nvPr/>
        </p:nvSpPr>
        <p:spPr>
          <a:xfrm>
            <a:off x="27398" y="4428161"/>
            <a:ext cx="647272" cy="5122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28B8B26-1262-88F9-6071-8A013E46FBD3}"/>
              </a:ext>
            </a:extLst>
          </p:cNvPr>
          <p:cNvSpPr/>
          <p:nvPr/>
        </p:nvSpPr>
        <p:spPr>
          <a:xfrm>
            <a:off x="7315200" y="689337"/>
            <a:ext cx="1643862" cy="450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612DF5-29B8-9B73-6716-350319135E00}"/>
              </a:ext>
            </a:extLst>
          </p:cNvPr>
          <p:cNvSpPr/>
          <p:nvPr/>
        </p:nvSpPr>
        <p:spPr>
          <a:xfrm>
            <a:off x="5219273" y="729465"/>
            <a:ext cx="1643862" cy="410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036269-917A-C95C-4F4F-66FF249E7846}"/>
              </a:ext>
            </a:extLst>
          </p:cNvPr>
          <p:cNvSpPr/>
          <p:nvPr/>
        </p:nvSpPr>
        <p:spPr>
          <a:xfrm>
            <a:off x="1500026" y="4833991"/>
            <a:ext cx="647273" cy="5122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4" grpId="0" animBg="1"/>
      <p:bldP spid="25" grpId="0" animBg="1"/>
      <p:bldP spid="27" grpId="0"/>
      <p:bldP spid="33" grpId="0"/>
      <p:bldP spid="37" grpId="0"/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33CFB-DE2E-E3D4-D697-A96E59798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92808F-6C59-EEC3-B837-489D2DC632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6CE87B-9FBF-8782-C063-5C8EAF9A5AB7}"/>
              </a:ext>
            </a:extLst>
          </p:cNvPr>
          <p:cNvSpPr/>
          <p:nvPr/>
        </p:nvSpPr>
        <p:spPr>
          <a:xfrm>
            <a:off x="0" y="-3"/>
            <a:ext cx="4932545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96D968-3174-C25C-D4AB-835475DEF906}"/>
              </a:ext>
            </a:extLst>
          </p:cNvPr>
          <p:cNvCxnSpPr>
            <a:cxnSpLocks/>
          </p:cNvCxnSpPr>
          <p:nvPr/>
        </p:nvCxnSpPr>
        <p:spPr>
          <a:xfrm>
            <a:off x="564227" y="3546552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9CDAD84-D83C-C470-90D0-0965A8F4B0C8}"/>
              </a:ext>
            </a:extLst>
          </p:cNvPr>
          <p:cNvSpPr txBox="1"/>
          <p:nvPr/>
        </p:nvSpPr>
        <p:spPr>
          <a:xfrm>
            <a:off x="378237" y="2675302"/>
            <a:ext cx="4554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Non-Profit 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C2A68B-36E9-B20C-7F24-3D7D76362493}"/>
              </a:ext>
            </a:extLst>
          </p:cNvPr>
          <p:cNvSpPr txBox="1"/>
          <p:nvPr/>
        </p:nvSpPr>
        <p:spPr>
          <a:xfrm>
            <a:off x="423385" y="4034752"/>
            <a:ext cx="3626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Free Education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to seniors in our community.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4777F0-B0F0-5995-3509-C48C3E539A07}"/>
              </a:ext>
            </a:extLst>
          </p:cNvPr>
          <p:cNvSpPr txBox="1"/>
          <p:nvPr/>
        </p:nvSpPr>
        <p:spPr>
          <a:xfrm>
            <a:off x="378237" y="2227895"/>
            <a:ext cx="3798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>
                <a:solidFill>
                  <a:srgbClr val="002060"/>
                </a:solidFill>
              </a:rPr>
              <a:t>My Pay it Forward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A1357-C22E-648A-4865-CBCAD911A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810" y="1855827"/>
            <a:ext cx="5914701" cy="336318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B41B66-3E3D-AF77-E313-75C9190EC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492" y="1397496"/>
            <a:ext cx="349415" cy="62793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CE67492-251E-1268-DBA6-29B4FC94F91D}"/>
              </a:ext>
            </a:extLst>
          </p:cNvPr>
          <p:cNvSpPr/>
          <p:nvPr/>
        </p:nvSpPr>
        <p:spPr>
          <a:xfrm>
            <a:off x="7828907" y="1638990"/>
            <a:ext cx="1541123" cy="16384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191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77FF127-B5DA-992D-8C6B-D0C5ED2D8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134035"/>
            <a:ext cx="12192000" cy="5723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98C514-AD0A-13A7-3BAA-AE03A991D8F3}"/>
              </a:ext>
            </a:extLst>
          </p:cNvPr>
          <p:cNvSpPr txBox="1"/>
          <p:nvPr/>
        </p:nvSpPr>
        <p:spPr>
          <a:xfrm>
            <a:off x="-1" y="205482"/>
            <a:ext cx="121919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His Income is NOT $28,981…</a:t>
            </a:r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it’s $36,250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A9A38B-EE10-8475-D5F8-82708EBE18F2}"/>
              </a:ext>
            </a:extLst>
          </p:cNvPr>
          <p:cNvSpPr/>
          <p:nvPr/>
        </p:nvSpPr>
        <p:spPr>
          <a:xfrm>
            <a:off x="7715892" y="4674742"/>
            <a:ext cx="678095" cy="482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357AFDE-0217-5842-5109-5B74357D26DF}"/>
              </a:ext>
            </a:extLst>
          </p:cNvPr>
          <p:cNvCxnSpPr>
            <a:endCxn id="5" idx="7"/>
          </p:cNvCxnSpPr>
          <p:nvPr/>
        </p:nvCxnSpPr>
        <p:spPr>
          <a:xfrm flipH="1">
            <a:off x="8294682" y="851813"/>
            <a:ext cx="1065075" cy="38936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D78424-0618-428F-4FE2-1470575DA1A5}"/>
              </a:ext>
            </a:extLst>
          </p:cNvPr>
          <p:cNvSpPr txBox="1"/>
          <p:nvPr/>
        </p:nvSpPr>
        <p:spPr>
          <a:xfrm>
            <a:off x="2142158" y="764703"/>
            <a:ext cx="79076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This also solves the Social Security Income Cliff for Your Surviving Spouse</a:t>
            </a:r>
          </a:p>
        </p:txBody>
      </p:sp>
    </p:spTree>
    <p:extLst>
      <p:ext uri="{BB962C8B-B14F-4D97-AF65-F5344CB8AC3E}">
        <p14:creationId xmlns:p14="http://schemas.microsoft.com/office/powerpoint/2010/main" val="35462214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34FF5-633B-91A3-755F-6268776E7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2064E6-003D-1CF7-0839-8CEC3F173B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76EF65-E6EF-97ED-E2F1-65D8339245AC}"/>
              </a:ext>
            </a:extLst>
          </p:cNvPr>
          <p:cNvSpPr/>
          <p:nvPr/>
        </p:nvSpPr>
        <p:spPr>
          <a:xfrm>
            <a:off x="0" y="-3"/>
            <a:ext cx="5508371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FDCBC-446E-C3DD-7A14-C12D36C46145}"/>
              </a:ext>
            </a:extLst>
          </p:cNvPr>
          <p:cNvSpPr txBox="1"/>
          <p:nvPr/>
        </p:nvSpPr>
        <p:spPr>
          <a:xfrm>
            <a:off x="506563" y="276624"/>
            <a:ext cx="48873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My Client Doubled His Retirement Income because...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E53CC-3BAD-A797-0DA6-EF66AA504AC2}"/>
              </a:ext>
            </a:extLst>
          </p:cNvPr>
          <p:cNvSpPr txBox="1"/>
          <p:nvPr/>
        </p:nvSpPr>
        <p:spPr>
          <a:xfrm>
            <a:off x="7024207" y="2889695"/>
            <a:ext cx="5508370" cy="3363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400" dirty="0"/>
              <a:t>Social Security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400" dirty="0"/>
              <a:t>Income Planning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400" dirty="0"/>
              <a:t>Investments &amp; Market Volatility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400" dirty="0"/>
              <a:t>RMD’s &amp; Taxes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400" dirty="0"/>
              <a:t>Long Term Care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400" dirty="0"/>
              <a:t>Estate Planning </a:t>
            </a:r>
          </a:p>
        </p:txBody>
      </p:sp>
      <p:pic>
        <p:nvPicPr>
          <p:cNvPr id="3" name="Picture 2" descr="A person in a suit and tie&#10;&#10;AI-generated content may be incorrect.">
            <a:extLst>
              <a:ext uri="{FF2B5EF4-FFF2-40B4-BE49-F238E27FC236}">
                <a16:creationId xmlns:a16="http://schemas.microsoft.com/office/drawing/2014/main" id="{25EE10F1-119B-08A9-F3A0-C8C23C9D0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310" y="276624"/>
            <a:ext cx="1921268" cy="24083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B7F189-F801-BBDC-933B-CC5EF0C08275}"/>
              </a:ext>
            </a:extLst>
          </p:cNvPr>
          <p:cNvSpPr txBox="1"/>
          <p:nvPr/>
        </p:nvSpPr>
        <p:spPr>
          <a:xfrm>
            <a:off x="477031" y="2549505"/>
            <a:ext cx="45543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He…saw the importance of getting a </a:t>
            </a:r>
            <a:r>
              <a:rPr lang="en-US" sz="4000" b="1" dirty="0">
                <a:highlight>
                  <a:srgbClr val="FFFF00"/>
                </a:highlight>
              </a:rPr>
              <a:t>second opinion about his retirement plan.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7815313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2F56E-B893-B9D1-5210-3BEF1CB3F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F0BE96C-A9D8-74D0-1464-6A327874EE81}"/>
              </a:ext>
            </a:extLst>
          </p:cNvPr>
          <p:cNvSpPr/>
          <p:nvPr/>
        </p:nvSpPr>
        <p:spPr>
          <a:xfrm>
            <a:off x="-52472" y="-22305"/>
            <a:ext cx="4723627" cy="6880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D651836-F6DF-0E00-3DE1-9E7FF32E2ADD}"/>
              </a:ext>
            </a:extLst>
          </p:cNvPr>
          <p:cNvSpPr/>
          <p:nvPr/>
        </p:nvSpPr>
        <p:spPr>
          <a:xfrm>
            <a:off x="4671155" y="1755085"/>
            <a:ext cx="7520845" cy="45415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9FC27-CD47-2AC7-E0A9-C3C386817815}"/>
              </a:ext>
            </a:extLst>
          </p:cNvPr>
          <p:cNvSpPr txBox="1"/>
          <p:nvPr/>
        </p:nvSpPr>
        <p:spPr>
          <a:xfrm>
            <a:off x="186058" y="1677989"/>
            <a:ext cx="4068566" cy="38164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2" algn="ctr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 Questions?</a:t>
            </a:r>
          </a:p>
          <a:p>
            <a:pPr marL="0" lvl="2" algn="ctr"/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Answers….</a:t>
            </a:r>
          </a:p>
          <a:p>
            <a:pPr marL="0" lvl="2"/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 a Strategy Session Call or Meeting. </a:t>
            </a:r>
          </a:p>
          <a:p>
            <a:pPr marL="0" lvl="2"/>
            <a:endParaRPr lang="en-US" sz="2800" u="sng" dirty="0"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We’ll answer your questions and Stress Test Your Income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6BADFF7-E404-70B1-037F-E7D2CE0AC5A7}"/>
              </a:ext>
            </a:extLst>
          </p:cNvPr>
          <p:cNvSpPr/>
          <p:nvPr/>
        </p:nvSpPr>
        <p:spPr>
          <a:xfrm>
            <a:off x="3077948" y="4937695"/>
            <a:ext cx="1411464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DCCB9-4272-62E6-482D-5C86EEA52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425" y="1824746"/>
            <a:ext cx="7194517" cy="440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957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50FAB-D9A2-74FC-6949-2A7C8D091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BA89CAC-DC74-A7DE-D7B5-1FC522530F45}"/>
              </a:ext>
            </a:extLst>
          </p:cNvPr>
          <p:cNvSpPr/>
          <p:nvPr/>
        </p:nvSpPr>
        <p:spPr>
          <a:xfrm>
            <a:off x="-52472" y="-22305"/>
            <a:ext cx="4723627" cy="6880305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4A95A9-7A52-3EEF-4F2C-FC1117C58B72}"/>
              </a:ext>
            </a:extLst>
          </p:cNvPr>
          <p:cNvCxnSpPr>
            <a:cxnSpLocks/>
          </p:cNvCxnSpPr>
          <p:nvPr/>
        </p:nvCxnSpPr>
        <p:spPr>
          <a:xfrm>
            <a:off x="612208" y="4492403"/>
            <a:ext cx="740989" cy="0"/>
          </a:xfrm>
          <a:prstGeom prst="line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D2B67FD-8D5C-EFBC-C2B3-A46D43E4977C}"/>
              </a:ext>
            </a:extLst>
          </p:cNvPr>
          <p:cNvSpPr txBox="1"/>
          <p:nvPr/>
        </p:nvSpPr>
        <p:spPr>
          <a:xfrm>
            <a:off x="503434" y="3033126"/>
            <a:ext cx="3873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Section 3</a:t>
            </a:r>
          </a:p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Estate Planning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289BC4-34E1-6F43-9899-74DC21CE7A0F}"/>
              </a:ext>
            </a:extLst>
          </p:cNvPr>
          <p:cNvSpPr txBox="1"/>
          <p:nvPr/>
        </p:nvSpPr>
        <p:spPr>
          <a:xfrm>
            <a:off x="4121246" y="-2928605"/>
            <a:ext cx="6665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06C0CD-5DD3-6E08-7EEF-39FD24FBDA83}"/>
              </a:ext>
            </a:extLst>
          </p:cNvPr>
          <p:cNvSpPr txBox="1"/>
          <p:nvPr/>
        </p:nvSpPr>
        <p:spPr>
          <a:xfrm>
            <a:off x="4162170" y="-1333315"/>
            <a:ext cx="6665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9D3B679-73E7-B09C-54FB-AD0284632C39}"/>
              </a:ext>
            </a:extLst>
          </p:cNvPr>
          <p:cNvSpPr/>
          <p:nvPr/>
        </p:nvSpPr>
        <p:spPr>
          <a:xfrm>
            <a:off x="4671155" y="1158245"/>
            <a:ext cx="6623343" cy="4541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AA5389-50C1-D4DF-82EB-2136F5F7F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8827"/>
          <a:stretch/>
        </p:blipFill>
        <p:spPr>
          <a:xfrm>
            <a:off x="5112651" y="1527507"/>
            <a:ext cx="6181847" cy="41722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3F22F2-2B7B-69DA-F95B-13CE1CB61796}"/>
              </a:ext>
            </a:extLst>
          </p:cNvPr>
          <p:cNvSpPr txBox="1"/>
          <p:nvPr/>
        </p:nvSpPr>
        <p:spPr>
          <a:xfrm>
            <a:off x="6309803" y="2221950"/>
            <a:ext cx="402408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How to protect your estate and make sure your assets get to your loved ones legally, privately and without publicly disclosing your assets.</a:t>
            </a:r>
          </a:p>
        </p:txBody>
      </p:sp>
    </p:spTree>
    <p:extLst>
      <p:ext uri="{BB962C8B-B14F-4D97-AF65-F5344CB8AC3E}">
        <p14:creationId xmlns:p14="http://schemas.microsoft.com/office/powerpoint/2010/main" val="33364600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B241E5-5763-4711-80F8-E8184EB13673}"/>
              </a:ext>
            </a:extLst>
          </p:cNvPr>
          <p:cNvSpPr txBox="1"/>
          <p:nvPr/>
        </p:nvSpPr>
        <p:spPr>
          <a:xfrm>
            <a:off x="1" y="0"/>
            <a:ext cx="4037744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+mj-lt"/>
                <a:ea typeface="+mj-ea"/>
                <a:cs typeface="+mj-cs"/>
              </a:rPr>
              <a:t>Question?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+mj-lt"/>
                <a:ea typeface="+mj-ea"/>
                <a:cs typeface="+mj-cs"/>
              </a:rPr>
              <a:t>                                                                                      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3EA0D-EA7B-4BB4-8EC4-1674764C33AD}"/>
              </a:ext>
            </a:extLst>
          </p:cNvPr>
          <p:cNvSpPr txBox="1"/>
          <p:nvPr/>
        </p:nvSpPr>
        <p:spPr>
          <a:xfrm>
            <a:off x="1" y="3429000"/>
            <a:ext cx="4037744" cy="3429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+mj-lt"/>
              </a:rPr>
              <a:t>Do families always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+mj-lt"/>
              </a:rPr>
              <a:t>See things…the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+mj-lt"/>
              </a:rPr>
              <a:t>Same way? </a:t>
            </a:r>
          </a:p>
        </p:txBody>
      </p:sp>
      <p:pic>
        <p:nvPicPr>
          <p:cNvPr id="2" name="MATHS comedy">
            <a:hlinkClick r:id="" action="ppaction://media"/>
            <a:extLst>
              <a:ext uri="{FF2B5EF4-FFF2-40B4-BE49-F238E27FC236}">
                <a16:creationId xmlns:a16="http://schemas.microsoft.com/office/drawing/2014/main" id="{05C469AD-8AD6-49BF-A479-1972DEFCF5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3296" y="321067"/>
            <a:ext cx="7941922" cy="62158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55450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F3A707-50CB-45B9-9C26-FD3A6A46FB7E}"/>
              </a:ext>
            </a:extLst>
          </p:cNvPr>
          <p:cNvSpPr/>
          <p:nvPr/>
        </p:nvSpPr>
        <p:spPr>
          <a:xfrm>
            <a:off x="0" y="1"/>
            <a:ext cx="12192000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Estate Planning - Legal Documents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840662" y="3953042"/>
            <a:ext cx="4538500" cy="2333458"/>
          </a:xfrm>
          <a:prstGeom prst="flowChartAlternateProcess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6324802" y="3895893"/>
            <a:ext cx="4781562" cy="2460459"/>
          </a:xfrm>
          <a:prstGeom prst="flowChartAlternateProcess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89301" y="3227096"/>
            <a:ext cx="453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Living Documents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9856" y="3268171"/>
            <a:ext cx="435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Death Documents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5637" y="4140485"/>
            <a:ext cx="42935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of Attorney for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of Attorney for Finance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of Life Directive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3849" y="3953042"/>
            <a:ext cx="3774695" cy="1701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Wills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Survivor Guides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1740" y="904828"/>
            <a:ext cx="40894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Powers of Attorney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Wills/Trusts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Quality of Life Directive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Survivor’s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Living Wills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975C62A3-051C-45F9-844C-3A7D65103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33"/>
          <a:stretch/>
        </p:blipFill>
        <p:spPr>
          <a:xfrm>
            <a:off x="5599416" y="0"/>
            <a:ext cx="6592584" cy="68579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14A63E-7FCA-49EB-AB7B-1AF2B37247E6}"/>
              </a:ext>
            </a:extLst>
          </p:cNvPr>
          <p:cNvSpPr txBox="1"/>
          <p:nvPr/>
        </p:nvSpPr>
        <p:spPr>
          <a:xfrm>
            <a:off x="-822330" y="2546936"/>
            <a:ext cx="6800850" cy="1298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chemeClr val="bg1"/>
                </a:solidFill>
              </a:rPr>
              <a:t>“Does Everyone                               Love the Same Way?”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74220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E5F01-3E74-BE39-9C12-4B3CCCBEE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2F25AF-1D5A-F66D-C5F3-E99EC3F7AB79}"/>
              </a:ext>
            </a:extLst>
          </p:cNvPr>
          <p:cNvSpPr/>
          <p:nvPr/>
        </p:nvSpPr>
        <p:spPr>
          <a:xfrm>
            <a:off x="0" y="0"/>
            <a:ext cx="12192000" cy="1000274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sz="14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Does Everyone Love the Same Way?</a:t>
            </a:r>
          </a:p>
          <a:p>
            <a:endParaRPr lang="en-US" sz="9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53CD60-0A58-441D-7704-CC72AFFF717A}"/>
              </a:ext>
            </a:extLst>
          </p:cNvPr>
          <p:cNvSpPr txBox="1"/>
          <p:nvPr/>
        </p:nvSpPr>
        <p:spPr>
          <a:xfrm>
            <a:off x="0" y="2608457"/>
            <a:ext cx="12191999" cy="14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You’ve done a great job preparing your Retirement Finances,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what happens when someone is ill?</a:t>
            </a:r>
          </a:p>
        </p:txBody>
      </p:sp>
    </p:spTree>
    <p:extLst>
      <p:ext uri="{BB962C8B-B14F-4D97-AF65-F5344CB8AC3E}">
        <p14:creationId xmlns:p14="http://schemas.microsoft.com/office/powerpoint/2010/main" val="322425536"/>
      </p:ext>
    </p:extLst>
  </p:cSld>
  <p:clrMapOvr>
    <a:masterClrMapping/>
  </p:clrMapOvr>
  <p:transition spd="med">
    <p:pull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32943-E40C-AB91-F6CA-011C5E617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D206E17-2BFC-389C-659C-C01A514065DA}"/>
              </a:ext>
            </a:extLst>
          </p:cNvPr>
          <p:cNvSpPr/>
          <p:nvPr/>
        </p:nvSpPr>
        <p:spPr>
          <a:xfrm>
            <a:off x="0" y="0"/>
            <a:ext cx="12192000" cy="1000274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sz="14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Does Everyone Love the Same Way?</a:t>
            </a:r>
          </a:p>
          <a:p>
            <a:endParaRPr lang="en-US" sz="9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BD97AE-AD55-CA06-BFEE-27677C316C13}"/>
              </a:ext>
            </a:extLst>
          </p:cNvPr>
          <p:cNvSpPr/>
          <p:nvPr/>
        </p:nvSpPr>
        <p:spPr>
          <a:xfrm>
            <a:off x="1" y="2664596"/>
            <a:ext cx="12239946" cy="1323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 anchorCtr="0"/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If Dad’s in the Hospital for a bit, might someone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disagree on whom should manage mom and dad’s finances?</a:t>
            </a:r>
          </a:p>
        </p:txBody>
      </p:sp>
    </p:spTree>
    <p:extLst>
      <p:ext uri="{BB962C8B-B14F-4D97-AF65-F5344CB8AC3E}">
        <p14:creationId xmlns:p14="http://schemas.microsoft.com/office/powerpoint/2010/main" val="196133038"/>
      </p:ext>
    </p:extLst>
  </p:cSld>
  <p:clrMapOvr>
    <a:masterClrMapping/>
  </p:clrMapOvr>
  <p:transition spd="med">
    <p:pull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F0B48-B302-6522-FADC-8174F9B9A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38C1865-19B8-E4D5-2F3C-BE516E9D44E5}"/>
              </a:ext>
            </a:extLst>
          </p:cNvPr>
          <p:cNvSpPr/>
          <p:nvPr/>
        </p:nvSpPr>
        <p:spPr>
          <a:xfrm>
            <a:off x="0" y="0"/>
            <a:ext cx="12192000" cy="1000274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sz="14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Does Everyone Love the Same Way?</a:t>
            </a:r>
          </a:p>
          <a:p>
            <a:endParaRPr lang="en-US" sz="9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E41CB7-3A17-4D4B-4505-FB3F5859327F}"/>
              </a:ext>
            </a:extLst>
          </p:cNvPr>
          <p:cNvSpPr/>
          <p:nvPr/>
        </p:nvSpPr>
        <p:spPr>
          <a:xfrm>
            <a:off x="0" y="2718812"/>
            <a:ext cx="12192000" cy="142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 anchorCtr="0"/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Might Family members have different Opinions on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Medical Procedures or how to fund them?</a:t>
            </a:r>
          </a:p>
        </p:txBody>
      </p:sp>
    </p:spTree>
    <p:extLst>
      <p:ext uri="{BB962C8B-B14F-4D97-AF65-F5344CB8AC3E}">
        <p14:creationId xmlns:p14="http://schemas.microsoft.com/office/powerpoint/2010/main" val="1386347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357D2-FC7A-C366-E128-B5CF9838C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AAA92-7826-3F74-BC89-8F3AAA2EB4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rcRect l="34742" r="23535" b="46875"/>
          <a:stretch/>
        </p:blipFill>
        <p:spPr>
          <a:xfrm rot="16200000">
            <a:off x="7250840" y="1916837"/>
            <a:ext cx="6858001" cy="30243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A4124E-2D4C-0851-758A-AFC60E477809}"/>
              </a:ext>
            </a:extLst>
          </p:cNvPr>
          <p:cNvSpPr/>
          <p:nvPr/>
        </p:nvSpPr>
        <p:spPr>
          <a:xfrm>
            <a:off x="0" y="-3"/>
            <a:ext cx="4932545" cy="6858000"/>
          </a:xfrm>
          <a:prstGeom prst="rect">
            <a:avLst/>
          </a:prstGeom>
          <a:solidFill>
            <a:srgbClr val="F5F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B97CA2-77C8-C7BF-C9A0-17BC443EE35D}"/>
              </a:ext>
            </a:extLst>
          </p:cNvPr>
          <p:cNvCxnSpPr>
            <a:cxnSpLocks/>
          </p:cNvCxnSpPr>
          <p:nvPr/>
        </p:nvCxnSpPr>
        <p:spPr>
          <a:xfrm>
            <a:off x="650116" y="3212018"/>
            <a:ext cx="1547806" cy="0"/>
          </a:xfrm>
          <a:prstGeom prst="line">
            <a:avLst/>
          </a:prstGeom>
          <a:ln w="25400">
            <a:solidFill>
              <a:srgbClr val="B5ADA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20BA0AE-37F4-1767-DA80-4F4A367255C7}"/>
              </a:ext>
            </a:extLst>
          </p:cNvPr>
          <p:cNvSpPr txBox="1"/>
          <p:nvPr/>
        </p:nvSpPr>
        <p:spPr>
          <a:xfrm>
            <a:off x="508730" y="2318466"/>
            <a:ext cx="4554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Disclaimer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535B0C-298B-760D-2BAB-5960D4ABC4B9}"/>
              </a:ext>
            </a:extLst>
          </p:cNvPr>
          <p:cNvSpPr txBox="1"/>
          <p:nvPr/>
        </p:nvSpPr>
        <p:spPr>
          <a:xfrm>
            <a:off x="553334" y="3744822"/>
            <a:ext cx="3753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Not giving financial advice today.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09B1B6-5DE8-BFEA-FAC3-A02C3D3711DA}"/>
              </a:ext>
            </a:extLst>
          </p:cNvPr>
          <p:cNvSpPr txBox="1"/>
          <p:nvPr/>
        </p:nvSpPr>
        <p:spPr>
          <a:xfrm>
            <a:off x="553334" y="1937965"/>
            <a:ext cx="3798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Before We Start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3094B-BCA9-27AB-8C7F-4AA3C9E32E66}"/>
              </a:ext>
            </a:extLst>
          </p:cNvPr>
          <p:cNvSpPr txBox="1"/>
          <p:nvPr/>
        </p:nvSpPr>
        <p:spPr>
          <a:xfrm>
            <a:off x="553334" y="4627528"/>
            <a:ext cx="8820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Consult with your own professional.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2ABBD7-2792-42EB-BD99-FF5C922EEB42}"/>
              </a:ext>
            </a:extLst>
          </p:cNvPr>
          <p:cNvSpPr txBox="1"/>
          <p:nvPr/>
        </p:nvSpPr>
        <p:spPr>
          <a:xfrm>
            <a:off x="5310782" y="1625279"/>
            <a:ext cx="8820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800" b="1" dirty="0">
                <a:solidFill>
                  <a:srgbClr val="002060"/>
                </a:solidFill>
              </a:rPr>
              <a:t>This presentation is for Educational purposes only.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3B6E2B-40BF-0A71-1C7C-F758974693E5}"/>
              </a:ext>
            </a:extLst>
          </p:cNvPr>
          <p:cNvSpPr txBox="1"/>
          <p:nvPr/>
        </p:nvSpPr>
        <p:spPr>
          <a:xfrm>
            <a:off x="5355930" y="2307598"/>
            <a:ext cx="5772987" cy="3436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800" dirty="0">
                <a:solidFill>
                  <a:srgbClr val="002060"/>
                </a:solidFill>
                <a:highlight>
                  <a:srgbClr val="FFFF00"/>
                </a:highlight>
              </a:rPr>
              <a:t>This information and presenting professionals are not affiliated or endorsed by the Social Security.</a:t>
            </a:r>
          </a:p>
          <a:p>
            <a:pPr>
              <a:spcBef>
                <a:spcPts val="1600"/>
              </a:spcBef>
            </a:pPr>
            <a:r>
              <a:rPr lang="en-US" sz="1800" dirty="0">
                <a:solidFill>
                  <a:srgbClr val="002060"/>
                </a:solidFill>
                <a:highlight>
                  <a:srgbClr val="FFFF00"/>
                </a:highlight>
              </a:rPr>
              <a:t>Administration or any government agency. </a:t>
            </a:r>
          </a:p>
          <a:p>
            <a:pPr marL="0" indent="0">
              <a:spcBef>
                <a:spcPts val="1600"/>
              </a:spcBef>
              <a:buFont typeface="Calibri" panose="020F0502020204030204" pitchFamily="34" charset="0"/>
              <a:buNone/>
            </a:pPr>
            <a:r>
              <a:rPr lang="en-US" sz="1800" dirty="0">
                <a:solidFill>
                  <a:srgbClr val="002060"/>
                </a:solidFill>
              </a:rPr>
              <a:t>Presenters are licensed &amp; certified professionals but are not providing specific legal or tax advice</a:t>
            </a:r>
            <a:r>
              <a:rPr lang="en-US" dirty="0">
                <a:solidFill>
                  <a:srgbClr val="002060"/>
                </a:solidFill>
              </a:rPr>
              <a:t> to you, only general information on the subjects presented.</a:t>
            </a:r>
            <a:endParaRPr lang="en-US" sz="1800" dirty="0">
              <a:solidFill>
                <a:srgbClr val="002060"/>
              </a:solidFill>
            </a:endParaRPr>
          </a:p>
          <a:p>
            <a:pPr marL="0" indent="0">
              <a:spcBef>
                <a:spcPts val="1600"/>
              </a:spcBef>
              <a:buFont typeface="Calibri" panose="020F0502020204030204" pitchFamily="34" charset="0"/>
              <a:buNone/>
            </a:pPr>
            <a:r>
              <a:rPr lang="en-US" sz="1800" dirty="0">
                <a:solidFill>
                  <a:srgbClr val="002060"/>
                </a:solidFill>
              </a:rPr>
              <a:t>You may also find information regarding Social Security from your local Social Security. </a:t>
            </a:r>
          </a:p>
          <a:p>
            <a:pPr marL="0" indent="0">
              <a:spcBef>
                <a:spcPts val="1600"/>
              </a:spcBef>
              <a:buFont typeface="Calibri" panose="020F0502020204030204" pitchFamily="34" charset="0"/>
              <a:buNone/>
            </a:pPr>
            <a:r>
              <a:rPr lang="en-US" sz="1800" dirty="0">
                <a:solidFill>
                  <a:srgbClr val="002060"/>
                </a:solidFill>
              </a:rPr>
              <a:t>Administration Office or online at 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www.ssa.gov</a:t>
            </a:r>
            <a:r>
              <a:rPr lang="en-US" sz="2000" b="1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00028-9D29-0C6C-FEC2-62EEE235434C}"/>
              </a:ext>
            </a:extLst>
          </p:cNvPr>
          <p:cNvSpPr txBox="1"/>
          <p:nvPr/>
        </p:nvSpPr>
        <p:spPr>
          <a:xfrm>
            <a:off x="5404338" y="6023197"/>
            <a:ext cx="6235759" cy="46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200" dirty="0">
                <a:solidFill>
                  <a:srgbClr val="002060"/>
                </a:solidFill>
              </a:rPr>
              <a:t>*For information purposes only, not affiliated or endorsed by Social Security Administration or any government agency</a:t>
            </a:r>
          </a:p>
        </p:txBody>
      </p:sp>
    </p:spTree>
    <p:extLst>
      <p:ext uri="{BB962C8B-B14F-4D97-AF65-F5344CB8AC3E}">
        <p14:creationId xmlns:p14="http://schemas.microsoft.com/office/powerpoint/2010/main" val="26291004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A2D38-3433-2655-3B3C-9227FF2DD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380A6A-FAE0-CAFE-3582-BAB09D8637F3}"/>
              </a:ext>
            </a:extLst>
          </p:cNvPr>
          <p:cNvSpPr/>
          <p:nvPr/>
        </p:nvSpPr>
        <p:spPr>
          <a:xfrm>
            <a:off x="0" y="0"/>
            <a:ext cx="12192000" cy="1000274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sz="14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Does Everyone Love the Same Way?</a:t>
            </a:r>
          </a:p>
          <a:p>
            <a:endParaRPr lang="en-US" sz="900" b="1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F142D2-839A-AEDB-288B-5FC369D02A59}"/>
              </a:ext>
            </a:extLst>
          </p:cNvPr>
          <p:cNvSpPr/>
          <p:nvPr/>
        </p:nvSpPr>
        <p:spPr>
          <a:xfrm>
            <a:off x="0" y="2697742"/>
            <a:ext cx="121920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 anchorCtr="0"/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Might a child, who did most of the caregiving  for a parent,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have problems with equal share distributions in a Trust or Will? 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734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86282E9-C1AD-4B1D-A91A-06B2C5547D8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70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lvl="1" indent="0" algn="ctr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This is Where Living Documents Matter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6282E9-C1AD-4B1D-A91A-06B2C5547D80}"/>
              </a:ext>
            </a:extLst>
          </p:cNvPr>
          <p:cNvSpPr txBox="1">
            <a:spLocks/>
          </p:cNvSpPr>
          <p:nvPr/>
        </p:nvSpPr>
        <p:spPr>
          <a:xfrm>
            <a:off x="0" y="2607802"/>
            <a:ext cx="12191999" cy="28477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3200" dirty="0"/>
              <a:t>They let someone act as an </a:t>
            </a:r>
            <a:r>
              <a:rPr lang="en-US" sz="3200" b="1" i="1" dirty="0"/>
              <a:t>agent</a:t>
            </a:r>
            <a:r>
              <a:rPr lang="en-US" sz="3200" dirty="0"/>
              <a:t> for you.     </a:t>
            </a:r>
            <a:endParaRPr lang="en-US" sz="3200" i="1" dirty="0"/>
          </a:p>
          <a:p>
            <a:pPr lvl="2"/>
            <a:endParaRPr lang="en-US" sz="3200" dirty="0"/>
          </a:p>
          <a:p>
            <a:pPr lvl="2"/>
            <a:r>
              <a:rPr lang="en-US" sz="3200" dirty="0"/>
              <a:t>The living documents are like a </a:t>
            </a:r>
            <a:r>
              <a:rPr lang="en-US" sz="3200" b="1" i="1" dirty="0"/>
              <a:t>map </a:t>
            </a:r>
            <a:r>
              <a:rPr lang="en-US" sz="3200" dirty="0"/>
              <a:t>for your agent</a:t>
            </a:r>
            <a:r>
              <a:rPr lang="en-US" sz="3200" b="1" i="1" dirty="0"/>
              <a:t>.</a:t>
            </a:r>
          </a:p>
          <a:p>
            <a:pPr lvl="2"/>
            <a:endParaRPr lang="en-US" sz="3200" dirty="0"/>
          </a:p>
          <a:p>
            <a:pPr lvl="2"/>
            <a:r>
              <a:rPr lang="en-US" sz="3200" dirty="0"/>
              <a:t>That Map Provides your agent with Financial and Medical Clarity for when You’re Ill.</a:t>
            </a:r>
          </a:p>
          <a:p>
            <a:pPr marL="914400" lvl="2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69102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60A2E-1B64-2718-F655-14A12AB3C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CFB3F7F-1181-35FC-D706-8A7052CC31F4}"/>
              </a:ext>
            </a:extLst>
          </p:cNvPr>
          <p:cNvSpPr txBox="1">
            <a:spLocks/>
          </p:cNvSpPr>
          <p:nvPr/>
        </p:nvSpPr>
        <p:spPr>
          <a:xfrm>
            <a:off x="-462337" y="2005922"/>
            <a:ext cx="12192000" cy="982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0" lvl="2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/>
              <a:t>PRESERVE LIQUIDITY</a:t>
            </a:r>
            <a:r>
              <a:rPr lang="en-US" sz="3200" dirty="0"/>
              <a:t>:  They give your agent authorization to move money from an IRA or non-Joint bank accounts.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8EF262-9A10-3AAE-59BA-F4A9F17D508B}"/>
              </a:ext>
            </a:extLst>
          </p:cNvPr>
          <p:cNvSpPr/>
          <p:nvPr/>
        </p:nvSpPr>
        <p:spPr>
          <a:xfrm>
            <a:off x="-462337" y="3944814"/>
            <a:ext cx="12192000" cy="2237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en-US" sz="3200" b="1" dirty="0"/>
              <a:t>ESTABLISH AUTHORITY</a:t>
            </a:r>
            <a:r>
              <a:rPr lang="en-US" sz="3200" dirty="0"/>
              <a:t>: They establish </a:t>
            </a:r>
            <a:r>
              <a:rPr lang="en-US" sz="3200" b="1" dirty="0"/>
              <a:t>who</a:t>
            </a:r>
            <a:r>
              <a:rPr lang="en-US" sz="3200" b="1" i="1" dirty="0"/>
              <a:t> </a:t>
            </a:r>
            <a:r>
              <a:rPr lang="en-US" sz="3200" dirty="0"/>
              <a:t>exactly in the family will have the authority to make decisions on your behalf when ill.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A64B767-9363-A3F0-9295-5DE1BB6A97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70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lvl="1" indent="0" algn="ctr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This is Where Living Documents Matter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61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4149ED-57CE-1F79-1FC1-9884770C3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B41C95EB-C195-6B5C-2DCA-56120CEB03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33"/>
          <a:stretch/>
        </p:blipFill>
        <p:spPr>
          <a:xfrm>
            <a:off x="5599416" y="0"/>
            <a:ext cx="6592584" cy="68579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A63F5A-B0EC-4D3A-B2C9-4B8EAAD2D87F}"/>
              </a:ext>
            </a:extLst>
          </p:cNvPr>
          <p:cNvSpPr txBox="1"/>
          <p:nvPr/>
        </p:nvSpPr>
        <p:spPr>
          <a:xfrm>
            <a:off x="-328774" y="2034284"/>
            <a:ext cx="6307293" cy="181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chemeClr val="bg1"/>
                </a:solidFill>
              </a:rPr>
              <a:t>“How do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chemeClr val="bg1"/>
                </a:solidFill>
              </a:rPr>
              <a:t>Powers of Attorney Work?”</a:t>
            </a:r>
            <a:endParaRPr lang="en-US" sz="24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44281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5F4E67-340F-4FB7-9737-21130B61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054"/>
            <a:ext cx="12192000" cy="1159412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Powers of Attorney do?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6282E9-C1AD-4B1D-A91A-06B2C5547D80}"/>
              </a:ext>
            </a:extLst>
          </p:cNvPr>
          <p:cNvSpPr txBox="1">
            <a:spLocks/>
          </p:cNvSpPr>
          <p:nvPr/>
        </p:nvSpPr>
        <p:spPr>
          <a:xfrm>
            <a:off x="-3424" y="1651804"/>
            <a:ext cx="12192000" cy="10815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r>
              <a:rPr lang="en-US" sz="3200" dirty="0"/>
              <a:t>They let someone act as an </a:t>
            </a:r>
            <a:r>
              <a:rPr lang="en-US" sz="3200" b="1" i="1" dirty="0"/>
              <a:t>agent</a:t>
            </a:r>
            <a:r>
              <a:rPr lang="en-US" sz="3200" dirty="0"/>
              <a:t> for you.     </a:t>
            </a:r>
            <a:endParaRPr lang="en-US" sz="2800" i="1" dirty="0"/>
          </a:p>
          <a:p>
            <a:pPr marL="914400" lvl="2" indent="0" algn="ctr">
              <a:buNone/>
            </a:pPr>
            <a:endParaRPr lang="en-US" sz="2800" dirty="0"/>
          </a:p>
          <a:p>
            <a:pPr marL="914400" lvl="2" indent="0" algn="ctr">
              <a:buNone/>
            </a:pPr>
            <a:endParaRPr lang="en-US" sz="2400" dirty="0"/>
          </a:p>
          <a:p>
            <a:pPr marL="914400" lvl="2" indent="0" algn="ctr">
              <a:buNone/>
            </a:pPr>
            <a:endParaRPr lang="en-US" sz="24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86282E9-C1AD-4B1D-A91A-06B2C5547D80}"/>
              </a:ext>
            </a:extLst>
          </p:cNvPr>
          <p:cNvSpPr txBox="1">
            <a:spLocks/>
          </p:cNvSpPr>
          <p:nvPr/>
        </p:nvSpPr>
        <p:spPr>
          <a:xfrm>
            <a:off x="-1" y="3024016"/>
            <a:ext cx="12188577" cy="6157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r>
              <a:rPr lang="en-US" sz="4000" b="1" dirty="0"/>
              <a:t>There are Two Types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86282E9-C1AD-4B1D-A91A-06B2C5547D80}"/>
              </a:ext>
            </a:extLst>
          </p:cNvPr>
          <p:cNvSpPr txBox="1">
            <a:spLocks/>
          </p:cNvSpPr>
          <p:nvPr/>
        </p:nvSpPr>
        <p:spPr>
          <a:xfrm>
            <a:off x="0" y="4124649"/>
            <a:ext cx="12113230" cy="6157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r>
              <a:rPr lang="en-US" sz="3200" b="1" dirty="0"/>
              <a:t> A Power of Attorney For Finance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86282E9-C1AD-4B1D-A91A-06B2C5547D80}"/>
              </a:ext>
            </a:extLst>
          </p:cNvPr>
          <p:cNvSpPr txBox="1">
            <a:spLocks/>
          </p:cNvSpPr>
          <p:nvPr/>
        </p:nvSpPr>
        <p:spPr>
          <a:xfrm>
            <a:off x="71921" y="4912892"/>
            <a:ext cx="12041310" cy="6157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buNone/>
            </a:pPr>
            <a:r>
              <a:rPr lang="en-US" sz="3200" b="1" dirty="0"/>
              <a:t>A Power of Attorney For Health</a:t>
            </a:r>
          </a:p>
        </p:txBody>
      </p:sp>
    </p:spTree>
    <p:extLst>
      <p:ext uri="{BB962C8B-B14F-4D97-AF65-F5344CB8AC3E}">
        <p14:creationId xmlns:p14="http://schemas.microsoft.com/office/powerpoint/2010/main" val="216135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DB1E7A-0270-4EBA-BAAF-1DB99A77A3CE}"/>
              </a:ext>
            </a:extLst>
          </p:cNvPr>
          <p:cNvSpPr/>
          <p:nvPr/>
        </p:nvSpPr>
        <p:spPr>
          <a:xfrm>
            <a:off x="0" y="0"/>
            <a:ext cx="12192000" cy="175432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Powers of Attorney Have to Be Durable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6806B1-56C2-4904-9B74-D4A524DB422B}"/>
              </a:ext>
            </a:extLst>
          </p:cNvPr>
          <p:cNvSpPr/>
          <p:nvPr/>
        </p:nvSpPr>
        <p:spPr>
          <a:xfrm>
            <a:off x="92465" y="4032592"/>
            <a:ext cx="12191998" cy="2645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 anchorCtr="0"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Does Legal Capacity Mean?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This is a fancy way of describing your ability to give verbal or written consent. Once an illness prevents someone from understanding what they are signing, the signature is 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 longer legally enforceable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5066EB-CF4E-4856-998B-23F8E912A17F}"/>
              </a:ext>
            </a:extLst>
          </p:cNvPr>
          <p:cNvSpPr/>
          <p:nvPr/>
        </p:nvSpPr>
        <p:spPr>
          <a:xfrm>
            <a:off x="92465" y="1836446"/>
            <a:ext cx="12191999" cy="2057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 anchorCtr="0"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does Durable Mean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If the Durable Language is Present in the POA, it means the POA keeps on working even if you’re sick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term for this is “legal capacity.”</a:t>
            </a:r>
            <a:endParaRPr lang="en-US" sz="28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0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28A2DC-BDB4-42ED-B4AE-2A51EE186551}"/>
              </a:ext>
            </a:extLst>
          </p:cNvPr>
          <p:cNvSpPr/>
          <p:nvPr/>
        </p:nvSpPr>
        <p:spPr>
          <a:xfrm>
            <a:off x="0" y="0"/>
            <a:ext cx="12191999" cy="63094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</a:rPr>
              <a:t>Great things start with a Simple Conversation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8F58B6-1070-470F-BE5F-4AF67968E1B7}"/>
              </a:ext>
            </a:extLst>
          </p:cNvPr>
          <p:cNvSpPr/>
          <p:nvPr/>
        </p:nvSpPr>
        <p:spPr>
          <a:xfrm>
            <a:off x="-1" y="1316475"/>
            <a:ext cx="1219199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How can we provide our family with clarity of direction </a:t>
            </a:r>
          </a:p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and maintain financial Liquidity during an Illness?</a:t>
            </a:r>
          </a:p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457200" indent="-457200" algn="ctr">
              <a:buAutoNum type="arabicPeriod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Fund Access During Emergencies </a:t>
            </a:r>
          </a:p>
          <a:p>
            <a:pPr lvl="1"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Do we have a valid Durable Power of Attorney </a:t>
            </a:r>
          </a:p>
          <a:p>
            <a:pPr lvl="1"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for Health and Finance to access all of our accounts during emergencies?</a:t>
            </a:r>
          </a:p>
          <a:p>
            <a:pPr lvl="1" algn="ctr"/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  <a:p>
            <a:pPr lvl="1" algn="ctr"/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 algn="ctr">
              <a:buAutoNum type="arabicPeriod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Comfort Level of our Agents </a:t>
            </a:r>
          </a:p>
          <a:p>
            <a:pPr lvl="1"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Let’s just talk a little bit about our family, the temperaments of our </a:t>
            </a:r>
          </a:p>
          <a:p>
            <a:pPr lvl="1"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loved ones, and discover how to make them feel more comfortable </a:t>
            </a:r>
          </a:p>
          <a:p>
            <a:pPr lvl="1"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with these decisions.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0016A5-2A7E-C1D1-DA16-EEF9DEB2E67C}"/>
              </a:ext>
            </a:extLst>
          </p:cNvPr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en-US" sz="3200" b="1" dirty="0">
                <a:solidFill>
                  <a:schemeClr val="bg1"/>
                </a:solidFill>
              </a:rPr>
              <a:t>In Conclusion     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775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C3F178-E5E7-331F-2702-7C12630B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E4428D33-BBDB-AAAA-DFFE-E135203C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33"/>
          <a:stretch/>
        </p:blipFill>
        <p:spPr>
          <a:xfrm>
            <a:off x="5599416" y="0"/>
            <a:ext cx="6592584" cy="68579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BBE91F-CA3F-68C6-450F-8B40EEA0246A}"/>
              </a:ext>
            </a:extLst>
          </p:cNvPr>
          <p:cNvSpPr txBox="1"/>
          <p:nvPr/>
        </p:nvSpPr>
        <p:spPr>
          <a:xfrm>
            <a:off x="-328774" y="2034284"/>
            <a:ext cx="6307293" cy="181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chemeClr val="bg1"/>
                </a:solidFill>
              </a:rPr>
              <a:t>“What is 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chemeClr val="bg1"/>
                </a:solidFill>
              </a:rPr>
              <a:t>Quality of Life Directive?”</a:t>
            </a:r>
            <a:endParaRPr lang="en-US" sz="24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056180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76039D-EA85-47A1-998B-73F34F666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2062"/>
          <a:stretch/>
        </p:blipFill>
        <p:spPr>
          <a:xfrm>
            <a:off x="133564" y="10"/>
            <a:ext cx="12058436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636A5C-4BE0-A105-9336-783EE996E792}"/>
              </a:ext>
            </a:extLst>
          </p:cNvPr>
          <p:cNvSpPr/>
          <p:nvPr/>
        </p:nvSpPr>
        <p:spPr>
          <a:xfrm>
            <a:off x="1191802" y="2106202"/>
            <a:ext cx="8907695" cy="2568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7A67E50-DD37-6BDC-30F4-C4CCC9FA5197}"/>
              </a:ext>
            </a:extLst>
          </p:cNvPr>
          <p:cNvSpPr/>
          <p:nvPr/>
        </p:nvSpPr>
        <p:spPr>
          <a:xfrm>
            <a:off x="9894014" y="2979506"/>
            <a:ext cx="410966" cy="3467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904048F-A7A1-8E08-6D83-3B8096579613}"/>
              </a:ext>
            </a:extLst>
          </p:cNvPr>
          <p:cNvSpPr/>
          <p:nvPr/>
        </p:nvSpPr>
        <p:spPr>
          <a:xfrm>
            <a:off x="9287837" y="3300573"/>
            <a:ext cx="328773" cy="2568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F855A2-CF24-6010-C753-29A160C29D8E}"/>
              </a:ext>
            </a:extLst>
          </p:cNvPr>
          <p:cNvSpPr/>
          <p:nvPr/>
        </p:nvSpPr>
        <p:spPr>
          <a:xfrm>
            <a:off x="8558373" y="3557427"/>
            <a:ext cx="328773" cy="3339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24806"/>
      </p:ext>
    </p:extLst>
  </p:cSld>
  <p:clrMapOvr>
    <a:masterClrMapping/>
  </p:clrMapOvr>
  <p:transition spd="slow">
    <p:push dir="u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6D8F76-2597-1B3A-A5A0-2EAEFAAEF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99F3735A-B05C-457C-415D-B45A1D7F3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33"/>
          <a:stretch/>
        </p:blipFill>
        <p:spPr>
          <a:xfrm>
            <a:off x="5599416" y="0"/>
            <a:ext cx="6592584" cy="68579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71D84F-8283-FEA8-720B-CA8A0690B607}"/>
              </a:ext>
            </a:extLst>
          </p:cNvPr>
          <p:cNvSpPr txBox="1"/>
          <p:nvPr/>
        </p:nvSpPr>
        <p:spPr>
          <a:xfrm>
            <a:off x="-328774" y="2034284"/>
            <a:ext cx="6307293" cy="181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81A83-AA31-1644-E116-7F5FAE98B202}"/>
              </a:ext>
            </a:extLst>
          </p:cNvPr>
          <p:cNvSpPr txBox="1"/>
          <p:nvPr/>
        </p:nvSpPr>
        <p:spPr>
          <a:xfrm>
            <a:off x="0" y="2546386"/>
            <a:ext cx="5506948" cy="1246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chemeClr val="bg1"/>
                </a:solidFill>
              </a:rPr>
              <a:t>“What happens if You Pass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chemeClr val="bg1"/>
                </a:solidFill>
              </a:rPr>
              <a:t>Without an Estate Plan?”</a:t>
            </a:r>
            <a:endParaRPr lang="en-US" sz="36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90220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5577</TotalTime>
  <Words>5576</Words>
  <Application>Microsoft Office PowerPoint</Application>
  <PresentationFormat>Widescreen</PresentationFormat>
  <Paragraphs>892</Paragraphs>
  <Slides>116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3" baseType="lpstr">
      <vt:lpstr>ＭＳ Ｐゴシック</vt:lpstr>
      <vt:lpstr>Aptos</vt:lpstr>
      <vt:lpstr>Aptos Display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Just one address is needed: AmericaPlanning.com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AmericaPlanning.com</vt:lpstr>
      <vt:lpstr>AmericaPlanning.com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 do Powers of Attorney do?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Romanowski</dc:creator>
  <cp:lastModifiedBy>John T Davis, CFF</cp:lastModifiedBy>
  <cp:revision>765</cp:revision>
  <dcterms:created xsi:type="dcterms:W3CDTF">2025-10-08T14:01:22Z</dcterms:created>
  <dcterms:modified xsi:type="dcterms:W3CDTF">2026-03-19T18:48:40Z</dcterms:modified>
</cp:coreProperties>
</file>