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0"/>
  </p:notesMasterIdLst>
  <p:sldIdLst>
    <p:sldId id="257" r:id="rId5"/>
    <p:sldId id="617" r:id="rId6"/>
    <p:sldId id="356" r:id="rId7"/>
    <p:sldId id="619" r:id="rId8"/>
    <p:sldId id="621" r:id="rId9"/>
    <p:sldId id="620" r:id="rId10"/>
    <p:sldId id="622" r:id="rId11"/>
    <p:sldId id="460" r:id="rId12"/>
    <p:sldId id="471" r:id="rId13"/>
    <p:sldId id="611" r:id="rId14"/>
    <p:sldId id="564" r:id="rId15"/>
    <p:sldId id="568" r:id="rId16"/>
    <p:sldId id="574" r:id="rId17"/>
    <p:sldId id="624" r:id="rId18"/>
    <p:sldId id="623" r:id="rId19"/>
  </p:sldIdLst>
  <p:sldSz cx="24382413" cy="13716000"/>
  <p:notesSz cx="6858000" cy="9144000"/>
  <p:defaultTextStyle>
    <a:defPPr>
      <a:defRPr lang="nl-NL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00B9"/>
    <a:srgbClr val="EFE6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81918" autoAdjust="0"/>
  </p:normalViewPr>
  <p:slideViewPr>
    <p:cSldViewPr snapToGrid="0">
      <p:cViewPr varScale="1">
        <p:scale>
          <a:sx n="51" d="100"/>
          <a:sy n="51" d="100"/>
        </p:scale>
        <p:origin x="536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4A0EF-5487-8943-B4E1-6881656B5F1A}" type="datetimeFigureOut">
              <a:rPr lang="nl-NL" smtClean="0"/>
              <a:t>21-05-2025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0684B-6358-794D-9B0B-1760373E692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5516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Openingsdia</a:t>
            </a:r>
            <a:r>
              <a:rPr lang="nl-NL" dirty="0"/>
              <a:t> die klaar staat als de leerlingen de klas binnenkomen.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0684B-6358-794D-9B0B-1760373E692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0078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Maak met kaartjes zinnen met P I P    E N   (eigen NAAM) . (punt)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0684B-6358-794D-9B0B-1760373E6921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4228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Gebruik de handleiding en print wat je nodig hebt.</a:t>
            </a:r>
          </a:p>
          <a:p>
            <a:r>
              <a:rPr lang="nl-NL" dirty="0"/>
              <a:t>Lees het verhaal voor waarin Pip en </a:t>
            </a:r>
            <a:r>
              <a:rPr lang="nl-NL" dirty="0" err="1"/>
              <a:t>Raf</a:t>
            </a:r>
            <a:r>
              <a:rPr lang="nl-NL" dirty="0"/>
              <a:t> worden geïntroduceerd.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0684B-6358-794D-9B0B-1760373E6921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4618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Maak foto’s om mee te geven in de ouder app.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0684B-6358-794D-9B0B-1760373E6921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3132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8DA41-FDEC-7417-A54D-184DC415B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0E03D68-071B-D5DF-BF3B-D13357EC11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7273D77-CE6E-36BC-DDC9-616E5C74F2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 gaan zelf een boek lezen. Dit mogen ook prentenboeken zijn of anderszins.</a:t>
            </a:r>
            <a:endParaRPr lang="nl-NL" dirty="0">
              <a:cs typeface="Calibri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DF365D3-391D-4D1C-B9A6-74BE9B1921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0684B-6358-794D-9B0B-1760373E6921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4627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>
                <a:cs typeface="Calibri"/>
              </a:rPr>
              <a:t>Je stelt jezelf voor...</a:t>
            </a:r>
            <a:endParaRPr lang="nl-NL" dirty="0"/>
          </a:p>
          <a:p>
            <a:r>
              <a:rPr lang="nl-NL" dirty="0"/>
              <a:t>Deze pagina kun je aanpassen aan de groep die je krijgt.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0684B-6358-794D-9B0B-1760373E6921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0986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Vertel iets over boeken en lezen en wat ze gaan leren in groep 3.</a:t>
            </a:r>
          </a:p>
          <a:p>
            <a:r>
              <a:rPr lang="nl-NL" dirty="0">
                <a:cs typeface="Calibri"/>
              </a:rPr>
              <a:t>In alle boeken die ze kunnen vinden heb je letters verstopt.</a:t>
            </a:r>
          </a:p>
          <a:p>
            <a:r>
              <a:rPr lang="nl-NL" dirty="0">
                <a:cs typeface="Calibri"/>
              </a:rPr>
              <a:t>Ze ontvangen een opzoekbladzijde zodat ze de letters kunnen aanstrepen.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0684B-6358-794D-9B0B-1760373E6921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8655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Zie handleiding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0684B-6358-794D-9B0B-1760373E6921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7070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Zie handleiding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0684B-6358-794D-9B0B-1760373E6921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8397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Wijs de goede letters aan.</a:t>
            </a:r>
          </a:p>
          <a:p>
            <a:r>
              <a:rPr lang="nl-NL" dirty="0"/>
              <a:t>Start met het leren van het lezen van een woordtorentje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0684B-6358-794D-9B0B-1760373E6921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5887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Ik maak de P en de i op welke manier dan ook.</a:t>
            </a:r>
          </a:p>
          <a:p>
            <a:r>
              <a:rPr lang="nl-NL" dirty="0"/>
              <a:t>Kijk in de klas met welke materialen je de letters kunt laten maken.</a:t>
            </a:r>
          </a:p>
          <a:p>
            <a:r>
              <a:rPr lang="nl-NL" dirty="0"/>
              <a:t>Laat ze hier vooral samenwerken. Misschien is het wel de letter van hun eigen naam.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0684B-6358-794D-9B0B-1760373E6921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6651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Kijk in de klas welke materialen je kunt gebruiken om de lettervormen te oefenen.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0684B-6358-794D-9B0B-1760373E6921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9026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Dit is een mogelijkheid om uit </a:t>
            </a:r>
            <a:r>
              <a:rPr lang="nl-NL"/>
              <a:t>te voeren.</a:t>
            </a:r>
            <a:endParaRPr lang="nl-NL" dirty="0"/>
          </a:p>
          <a:p>
            <a:r>
              <a:rPr lang="nl-NL" dirty="0"/>
              <a:t>Is allemaal afhankelijk van de tijd die je hebt.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0684B-6358-794D-9B0B-1760373E6921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1550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6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pagina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vocado's en limoenen">
            <a:extLst>
              <a:ext uri="{FF2B5EF4-FFF2-40B4-BE49-F238E27FC236}">
                <a16:creationId xmlns:a16="http://schemas.microsoft.com/office/drawing/2014/main" id="{FF9C8953-C4F5-7B42-AB06-0F3CB08498EC}"/>
              </a:ext>
            </a:extLst>
          </p:cNvPr>
          <p:cNvSpPr>
            <a:spLocks noGrp="1"/>
          </p:cNvSpPr>
          <p:nvPr>
            <p:ph type="pic" idx="21" hasCustomPrompt="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 marL="0" indent="0">
              <a:buNone/>
              <a:defRPr b="0" i="0">
                <a:latin typeface="Corbel" panose="020B0503020204020204" pitchFamily="34" charset="0"/>
              </a:defRPr>
            </a:lvl1pPr>
          </a:lstStyle>
          <a:p>
            <a:r>
              <a:rPr lang="nl-NL"/>
              <a:t>Achtergrond afbeelding</a:t>
            </a:r>
            <a:endParaRPr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27108E3E-3A57-A342-92D5-947ED46936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86006"/>
            <a:ext cx="24384000" cy="4429993"/>
          </a:xfrm>
          <a:prstGeom prst="rect">
            <a:avLst/>
          </a:prstGeom>
        </p:spPr>
      </p:pic>
      <p:sp>
        <p:nvSpPr>
          <p:cNvPr id="11" name="Naam presentatie">
            <a:extLst>
              <a:ext uri="{FF2B5EF4-FFF2-40B4-BE49-F238E27FC236}">
                <a16:creationId xmlns:a16="http://schemas.microsoft.com/office/drawing/2014/main" id="{13152FAD-C6CB-E34E-B914-CC50896E293C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2282336" y="11439924"/>
            <a:ext cx="16513663" cy="147732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l" defTabSz="2438338">
              <a:buNone/>
              <a:defRPr sz="10000" b="1" i="0">
                <a:solidFill>
                  <a:srgbClr val="FFFFFF"/>
                </a:solidFill>
                <a:latin typeface="Fredoka SemiBold" pitchFamily="2" charset="-79"/>
                <a:ea typeface="Fredoka SemiBold" pitchFamily="2" charset="-79"/>
                <a:cs typeface="Fredoka SemiBold" pitchFamily="2" charset="-79"/>
                <a:sym typeface="Asap Bold"/>
              </a:defRPr>
            </a:lvl1pPr>
          </a:lstStyle>
          <a:p>
            <a:r>
              <a:rPr lang="nl-NL"/>
              <a:t>Titel pagina met foto</a:t>
            </a:r>
            <a:endParaRPr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002C4BC-3330-5643-89AC-45BAE7F195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219654" y="8222723"/>
            <a:ext cx="3692106" cy="3480120"/>
          </a:xfrm>
          <a:prstGeom prst="rect">
            <a:avLst/>
          </a:prstGeom>
        </p:spPr>
      </p:pic>
      <p:sp>
        <p:nvSpPr>
          <p:cNvPr id="13" name="Naam presentatie">
            <a:extLst>
              <a:ext uri="{FF2B5EF4-FFF2-40B4-BE49-F238E27FC236}">
                <a16:creationId xmlns:a16="http://schemas.microsoft.com/office/drawing/2014/main" id="{D0D11B13-1283-CE42-845F-8A7BFD1A5F5E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2368285" y="10849542"/>
            <a:ext cx="4123245" cy="646331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l" defTabSz="2438338">
              <a:buNone/>
              <a:defRPr sz="4000" b="1" i="0">
                <a:solidFill>
                  <a:srgbClr val="FFFFFF"/>
                </a:solidFill>
                <a:latin typeface="Fredoka SemiBold" pitchFamily="2" charset="-79"/>
                <a:ea typeface="Fredoka SemiBold" pitchFamily="2" charset="-79"/>
                <a:cs typeface="Fredoka SemiBold" pitchFamily="2" charset="-79"/>
                <a:sym typeface="Asap Bold"/>
              </a:defRPr>
            </a:lvl1pPr>
          </a:lstStyle>
          <a:p>
            <a:r>
              <a:rPr lang="nl-NL"/>
              <a:t>STARTTRAINING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65286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A9B1C379-0913-824D-A0A6-AEE0618223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9" name="Naam presentatie">
            <a:extLst>
              <a:ext uri="{FF2B5EF4-FFF2-40B4-BE49-F238E27FC236}">
                <a16:creationId xmlns:a16="http://schemas.microsoft.com/office/drawing/2014/main" id="{ED1CEB91-7F75-0D47-9E02-3A23973E4040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2282337" y="4849805"/>
            <a:ext cx="11653796" cy="3170099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 defTabSz="2438338">
              <a:buNone/>
              <a:defRPr sz="10000" b="1" i="0">
                <a:solidFill>
                  <a:srgbClr val="FFFFFF"/>
                </a:solidFill>
                <a:latin typeface="Fredoka SemiBold" pitchFamily="2" charset="-79"/>
                <a:ea typeface="Fredoka SemiBold" pitchFamily="2" charset="-79"/>
                <a:cs typeface="Fredoka SemiBold" pitchFamily="2" charset="-79"/>
                <a:sym typeface="Asap Bold"/>
              </a:defRPr>
            </a:lvl1pPr>
          </a:lstStyle>
          <a:p>
            <a:r>
              <a:rPr lang="nl-NL"/>
              <a:t>Titel pagina </a:t>
            </a:r>
          </a:p>
          <a:p>
            <a:r>
              <a:rPr lang="nl-NL"/>
              <a:t>zonder foto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1801C39-97C3-C74B-8399-D2EF500AA2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1497733"/>
            <a:ext cx="24384000" cy="22182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A2A6E22-2852-304F-B0C6-6ABE4AAF189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832552" y="983412"/>
            <a:ext cx="2654301" cy="2501902"/>
          </a:xfrm>
          <a:prstGeom prst="rect">
            <a:avLst/>
          </a:prstGeom>
        </p:spPr>
      </p:pic>
      <p:sp>
        <p:nvSpPr>
          <p:cNvPr id="12" name="Naam presentatie">
            <a:extLst>
              <a:ext uri="{FF2B5EF4-FFF2-40B4-BE49-F238E27FC236}">
                <a16:creationId xmlns:a16="http://schemas.microsoft.com/office/drawing/2014/main" id="{7C4934F8-C1BB-E34E-B65F-D9D5462797E3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2368285" y="4172696"/>
            <a:ext cx="7353909" cy="646331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l" defTabSz="2438338">
              <a:buNone/>
              <a:defRPr sz="4000" b="1" i="0">
                <a:solidFill>
                  <a:srgbClr val="FFFFFF"/>
                </a:solidFill>
                <a:latin typeface="Fredoka SemiBold" pitchFamily="2" charset="-79"/>
                <a:ea typeface="Fredoka SemiBold" pitchFamily="2" charset="-79"/>
                <a:cs typeface="Fredoka SemiBold" pitchFamily="2" charset="-79"/>
                <a:sym typeface="Asap Bold"/>
              </a:defRPr>
            </a:lvl1pPr>
          </a:lstStyle>
          <a:p>
            <a:r>
              <a:rPr lang="nl-NL"/>
              <a:t>STARTTRAINING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59468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6258A415-04BE-7E48-9277-375AFD5D3F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09306C9-96A8-AF4B-80E8-3A79A71A2F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1497733"/>
            <a:ext cx="24384000" cy="2218267"/>
          </a:xfrm>
          <a:prstGeom prst="rect">
            <a:avLst/>
          </a:prstGeom>
        </p:spPr>
      </p:pic>
      <p:sp>
        <p:nvSpPr>
          <p:cNvPr id="9" name="Naam presentatie">
            <a:extLst>
              <a:ext uri="{FF2B5EF4-FFF2-40B4-BE49-F238E27FC236}">
                <a16:creationId xmlns:a16="http://schemas.microsoft.com/office/drawing/2014/main" id="{0E4EF3C4-F9E2-2846-BA7B-AD0E046E75F0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0489722" y="2022607"/>
            <a:ext cx="12082411" cy="1200329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 defTabSz="2438338">
              <a:defRPr sz="8000" b="1" i="0">
                <a:solidFill>
                  <a:srgbClr val="FFFFFF"/>
                </a:solidFill>
                <a:latin typeface="Fredoka SemiBold" pitchFamily="2" charset="-79"/>
                <a:ea typeface="Fredoka SemiBold" pitchFamily="2" charset="-79"/>
                <a:cs typeface="Fredoka SemiBold" pitchFamily="2" charset="-79"/>
                <a:sym typeface="Asap Bold"/>
              </a:defRPr>
            </a:lvl1pPr>
          </a:lstStyle>
          <a:p>
            <a:r>
              <a:rPr lang="nl-NL"/>
              <a:t>Inhoudsopgave</a:t>
            </a:r>
            <a:endParaRPr/>
          </a:p>
        </p:txBody>
      </p:sp>
      <p:sp>
        <p:nvSpPr>
          <p:cNvPr id="10" name="Afgeronde rechthoek 9">
            <a:extLst>
              <a:ext uri="{FF2B5EF4-FFF2-40B4-BE49-F238E27FC236}">
                <a16:creationId xmlns:a16="http://schemas.microsoft.com/office/drawing/2014/main" id="{681F225D-AE97-584C-9B80-49F71B95A928}"/>
              </a:ext>
            </a:extLst>
          </p:cNvPr>
          <p:cNvSpPr/>
          <p:nvPr userDrawn="1"/>
        </p:nvSpPr>
        <p:spPr>
          <a:xfrm>
            <a:off x="10489722" y="3785678"/>
            <a:ext cx="11962800" cy="5951049"/>
          </a:xfrm>
          <a:prstGeom prst="roundRect">
            <a:avLst>
              <a:gd name="adj" fmla="val 7970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24AB45B-9626-B24E-B0B0-46DD4B673F6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20" y="3428977"/>
            <a:ext cx="7885384" cy="6307750"/>
          </a:xfrm>
          <a:prstGeom prst="roundRect">
            <a:avLst>
              <a:gd name="adj" fmla="val 7259"/>
            </a:avLst>
          </a:prstGeom>
        </p:spPr>
      </p:pic>
    </p:spTree>
    <p:extLst>
      <p:ext uri="{BB962C8B-B14F-4D97-AF65-F5344CB8AC3E}">
        <p14:creationId xmlns:p14="http://schemas.microsoft.com/office/powerpoint/2010/main" val="2004724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vocado's en limoenen">
            <a:extLst>
              <a:ext uri="{FF2B5EF4-FFF2-40B4-BE49-F238E27FC236}">
                <a16:creationId xmlns:a16="http://schemas.microsoft.com/office/drawing/2014/main" id="{0E27D1D2-B2C3-4F4E-96EB-6B47D3AB8EAB}"/>
              </a:ext>
            </a:extLst>
          </p:cNvPr>
          <p:cNvSpPr>
            <a:spLocks noGrp="1"/>
          </p:cNvSpPr>
          <p:nvPr>
            <p:ph type="pic" idx="21" hasCustomPrompt="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 marL="0" indent="0">
              <a:buNone/>
              <a:defRPr b="0" i="0">
                <a:latin typeface="Corbel" panose="020B0503020204020204" pitchFamily="34" charset="0"/>
              </a:defRPr>
            </a:lvl1pPr>
          </a:lstStyle>
          <a:p>
            <a:r>
              <a:rPr lang="nl-NL"/>
              <a:t>Achtergrond afbeelding</a:t>
            </a:r>
            <a:endParaRPr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EE918F1-F4F9-A44D-A16C-2AA2C42493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94656"/>
            <a:ext cx="24384000" cy="222134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20A96CE-061B-F140-AC18-467112DF44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787" y="10679501"/>
            <a:ext cx="2159844" cy="203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35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ordplaat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vocado's en limoenen">
            <a:extLst>
              <a:ext uri="{FF2B5EF4-FFF2-40B4-BE49-F238E27FC236}">
                <a16:creationId xmlns:a16="http://schemas.microsoft.com/office/drawing/2014/main" id="{D868852F-3C49-8741-A133-0247559B7923}"/>
              </a:ext>
            </a:extLst>
          </p:cNvPr>
          <p:cNvSpPr>
            <a:spLocks noGrp="1"/>
          </p:cNvSpPr>
          <p:nvPr>
            <p:ph type="pic" idx="21" hasCustomPrompt="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 marL="0" indent="0">
              <a:buNone/>
              <a:defRPr b="0" i="0">
                <a:latin typeface="Corbel" panose="020B0503020204020204" pitchFamily="34" charset="0"/>
              </a:defRPr>
            </a:lvl1pPr>
          </a:lstStyle>
          <a:p>
            <a:r>
              <a:rPr lang="nl-NL"/>
              <a:t>Achtergrond afbeelding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60286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s 1">
            <a:extLst>
              <a:ext uri="{FF2B5EF4-FFF2-40B4-BE49-F238E27FC236}">
                <a16:creationId xmlns:a16="http://schemas.microsoft.com/office/drawing/2014/main" id="{B9BB9F69-4F7A-1E4D-AFB3-672D06106CA9}"/>
              </a:ext>
            </a:extLst>
          </p:cNvPr>
          <p:cNvSpPr txBox="1">
            <a:spLocks noGrp="1"/>
          </p:cNvSpPr>
          <p:nvPr>
            <p:ph type="body" sz="quarter" idx="22"/>
          </p:nvPr>
        </p:nvSpPr>
        <p:spPr>
          <a:xfrm>
            <a:off x="2035747" y="4570062"/>
            <a:ext cx="9885319" cy="1081438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buNone/>
              <a:defRPr sz="6400" b="1" i="0">
                <a:solidFill>
                  <a:srgbClr val="6800B9"/>
                </a:solidFill>
                <a:latin typeface="Fredoka SemiBold" pitchFamily="2" charset="-79"/>
                <a:ea typeface="Fredoka SemiBold" pitchFamily="2" charset="-79"/>
                <a:cs typeface="Fredoka SemiBold" pitchFamily="2" charset="-79"/>
                <a:sym typeface="Asap Regular"/>
              </a:defRPr>
            </a:lvl1pPr>
          </a:lstStyle>
          <a:p>
            <a:r>
              <a:t>Les 1</a:t>
            </a:r>
          </a:p>
        </p:txBody>
      </p:sp>
      <p:sp>
        <p:nvSpPr>
          <p:cNvPr id="7" name="Een mooie zin over actief leren lezen die de essentie vangt.">
            <a:extLst>
              <a:ext uri="{FF2B5EF4-FFF2-40B4-BE49-F238E27FC236}">
                <a16:creationId xmlns:a16="http://schemas.microsoft.com/office/drawing/2014/main" id="{989568CB-886B-A844-A6A5-149853A34002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2028207" y="5651500"/>
            <a:ext cx="9892859" cy="22672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defTabSz="2438338">
              <a:buNone/>
              <a:defRPr sz="4000" b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  <a:sym typeface="Asap Bold"/>
              </a:defRPr>
            </a:lvl1pPr>
          </a:lstStyle>
          <a:p>
            <a:r>
              <a:rPr lang="nl-NL"/>
              <a:t>Hier komt informatie</a:t>
            </a:r>
          </a:p>
          <a:p>
            <a:r>
              <a:rPr lang="nl-NL"/>
              <a:t>Over de les te staan</a:t>
            </a:r>
          </a:p>
          <a:p>
            <a:r>
              <a:rPr lang="nl-NL"/>
              <a:t>Over meerdere regels</a:t>
            </a:r>
            <a:endParaRPr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8D50C9C-C326-554F-820B-3CC7DC5F00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94656"/>
            <a:ext cx="24384000" cy="222134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B8A7589-6AC9-5B48-B516-AA107D5E2C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787" y="10679501"/>
            <a:ext cx="2159844" cy="203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0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ne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en mooie zin over actief leren lezen die de essentie vangt.">
            <a:extLst>
              <a:ext uri="{FF2B5EF4-FFF2-40B4-BE49-F238E27FC236}">
                <a16:creationId xmlns:a16="http://schemas.microsoft.com/office/drawing/2014/main" id="{B81FAE84-5698-E946-AF50-156FE83C2388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2390517" y="3440925"/>
            <a:ext cx="7748241" cy="3170099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l" defTabSz="2438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  <a:sym typeface="Asap Bold"/>
              </a:defRPr>
            </a:lvl1pPr>
          </a:lstStyle>
          <a:p>
            <a:r>
              <a:rPr lang="nl-NL"/>
              <a:t>Hier komt informatie</a:t>
            </a:r>
          </a:p>
          <a:p>
            <a:r>
              <a:rPr lang="nl-NL"/>
              <a:t>Hier komt informatie</a:t>
            </a:r>
          </a:p>
          <a:p>
            <a:pPr marL="0" marR="0" lvl="0" indent="0" algn="l" defTabSz="2438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Hier komt informatie</a:t>
            </a:r>
          </a:p>
          <a:p>
            <a:pPr marL="0" marR="0" lvl="0" indent="0" algn="l" defTabSz="2438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Hier komt informatie</a:t>
            </a:r>
          </a:p>
          <a:p>
            <a:pPr marL="0" marR="0" lvl="0" indent="0" algn="l" defTabSz="2438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Hier komt informatie</a:t>
            </a:r>
          </a:p>
        </p:txBody>
      </p:sp>
      <p:sp>
        <p:nvSpPr>
          <p:cNvPr id="8" name="Naam presentatie">
            <a:extLst>
              <a:ext uri="{FF2B5EF4-FFF2-40B4-BE49-F238E27FC236}">
                <a16:creationId xmlns:a16="http://schemas.microsoft.com/office/drawing/2014/main" id="{7B318488-7242-704A-B221-9461E4C514A3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523213" y="1280664"/>
            <a:ext cx="21726254" cy="1200329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l" defTabSz="2438338">
              <a:buNone/>
              <a:defRPr sz="8000" b="1" i="0">
                <a:solidFill>
                  <a:srgbClr val="6800B9"/>
                </a:solidFill>
                <a:latin typeface="Fredoka SemiBold" pitchFamily="2" charset="-79"/>
                <a:ea typeface="Fredoka SemiBold" pitchFamily="2" charset="-79"/>
                <a:cs typeface="Fredoka SemiBold" pitchFamily="2" charset="-79"/>
                <a:sym typeface="Asap Bold"/>
              </a:defRPr>
            </a:lvl1pPr>
          </a:lstStyle>
          <a:p>
            <a:r>
              <a:rPr lang="nl-NL"/>
              <a:t>Titel pagina met foto</a:t>
            </a:r>
            <a:endParaRPr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C4170FA-63D0-194D-A05B-EC3E41DBA0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94656"/>
            <a:ext cx="24384000" cy="222134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77C37F6-101C-EC43-86A7-67F1A36E79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787" y="10679501"/>
            <a:ext cx="2159844" cy="203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937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ne pag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8321C94B-8026-DF40-8145-4BEE5D7763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B415D7F-A036-2B48-AE33-9631D8AAEB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832552" y="983412"/>
            <a:ext cx="2654301" cy="2501902"/>
          </a:xfrm>
          <a:prstGeom prst="rect">
            <a:avLst/>
          </a:prstGeom>
        </p:spPr>
      </p:pic>
      <p:sp>
        <p:nvSpPr>
          <p:cNvPr id="10" name="Een mooie zin over actief leren lezen die de essentie vangt.">
            <a:extLst>
              <a:ext uri="{FF2B5EF4-FFF2-40B4-BE49-F238E27FC236}">
                <a16:creationId xmlns:a16="http://schemas.microsoft.com/office/drawing/2014/main" id="{0557F4A4-8789-244D-B65A-C2002A5AB6AB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2390517" y="3440925"/>
            <a:ext cx="7748241" cy="3170099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l" defTabSz="2438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>
                <a:solidFill>
                  <a:srgbClr val="FFFFFF"/>
                </a:solidFill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  <a:sym typeface="Asap Bold"/>
              </a:defRPr>
            </a:lvl1pPr>
          </a:lstStyle>
          <a:p>
            <a:r>
              <a:rPr lang="nl-NL"/>
              <a:t>Hier komt informatie</a:t>
            </a:r>
          </a:p>
          <a:p>
            <a:r>
              <a:rPr lang="nl-NL"/>
              <a:t>Hier komt informatie</a:t>
            </a:r>
          </a:p>
          <a:p>
            <a:pPr marL="0" marR="0" lvl="0" indent="0" algn="l" defTabSz="2438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Hier komt informatie</a:t>
            </a:r>
          </a:p>
          <a:p>
            <a:pPr marL="0" marR="0" lvl="0" indent="0" algn="l" defTabSz="2438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Hier komt informatie</a:t>
            </a:r>
          </a:p>
          <a:p>
            <a:pPr marL="0" marR="0" lvl="0" indent="0" algn="l" defTabSz="2438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Hier komt informatie</a:t>
            </a:r>
          </a:p>
        </p:txBody>
      </p:sp>
      <p:sp>
        <p:nvSpPr>
          <p:cNvPr id="11" name="Naam presentatie">
            <a:extLst>
              <a:ext uri="{FF2B5EF4-FFF2-40B4-BE49-F238E27FC236}">
                <a16:creationId xmlns:a16="http://schemas.microsoft.com/office/drawing/2014/main" id="{CE40E090-165E-FD4F-BEE5-335A1C999125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523213" y="1280664"/>
            <a:ext cx="18412192" cy="1200329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l" defTabSz="2438338">
              <a:buNone/>
              <a:defRPr sz="8000" b="1" i="0">
                <a:solidFill>
                  <a:srgbClr val="FFFFFF"/>
                </a:solidFill>
                <a:latin typeface="Fredoka SemiBold" pitchFamily="2" charset="-79"/>
                <a:ea typeface="Fredoka SemiBold" pitchFamily="2" charset="-79"/>
                <a:cs typeface="Fredoka SemiBold" pitchFamily="2" charset="-79"/>
                <a:sym typeface="Asap Bold"/>
              </a:defRPr>
            </a:lvl1pPr>
          </a:lstStyle>
          <a:p>
            <a:r>
              <a:rPr lang="nl-NL"/>
              <a:t>Titel pagina met foto</a:t>
            </a:r>
            <a:endParaRPr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3482648-38D3-744D-999C-A380BEDD4E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11497733"/>
            <a:ext cx="24384000" cy="221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68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>
            <a:extLst>
              <a:ext uri="{FF2B5EF4-FFF2-40B4-BE49-F238E27FC236}">
                <a16:creationId xmlns:a16="http://schemas.microsoft.com/office/drawing/2014/main" id="{EBAC7EBB-61A9-C74B-8D7F-AF2C0F4D70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75267D0-DF40-8740-BEBC-94A5DB7129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1497733"/>
            <a:ext cx="24384000" cy="22182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D7655F-28AF-5444-B73B-C9505E8C544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725038" y="1984073"/>
            <a:ext cx="3819291" cy="3600000"/>
          </a:xfrm>
          <a:prstGeom prst="rect">
            <a:avLst/>
          </a:prstGeom>
        </p:spPr>
      </p:pic>
      <p:sp>
        <p:nvSpPr>
          <p:cNvPr id="12" name="Naam presentatie">
            <a:extLst>
              <a:ext uri="{FF2B5EF4-FFF2-40B4-BE49-F238E27FC236}">
                <a16:creationId xmlns:a16="http://schemas.microsoft.com/office/drawing/2014/main" id="{FA825248-FF04-2A4A-824B-7FA514A3E842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4196021" y="6342250"/>
            <a:ext cx="7186583" cy="757130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ctr" defTabSz="2438338">
              <a:buNone/>
              <a:defRPr sz="4800" b="1" i="0">
                <a:solidFill>
                  <a:srgbClr val="FFFFFF"/>
                </a:solidFill>
                <a:latin typeface="Fredoka SemiBold" pitchFamily="2" charset="-79"/>
                <a:ea typeface="Fredoka SemiBold" pitchFamily="2" charset="-79"/>
                <a:cs typeface="Fredoka SemiBold" pitchFamily="2" charset="-79"/>
                <a:sym typeface="Asap Bold"/>
              </a:defRPr>
            </a:lvl1pPr>
          </a:lstStyle>
          <a:p>
            <a:r>
              <a:rPr lang="nl-NL"/>
              <a:t>Voornaam + Achternaam</a:t>
            </a:r>
            <a:endParaRPr/>
          </a:p>
        </p:txBody>
      </p:sp>
      <p:sp>
        <p:nvSpPr>
          <p:cNvPr id="13" name="Naam presentatie">
            <a:extLst>
              <a:ext uri="{FF2B5EF4-FFF2-40B4-BE49-F238E27FC236}">
                <a16:creationId xmlns:a16="http://schemas.microsoft.com/office/drawing/2014/main" id="{1AE0DE54-DA49-EA4E-BA8F-A174CB67FCF6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6948375" y="7312049"/>
            <a:ext cx="1681871" cy="646331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ctr" defTabSz="2438338">
              <a:buNone/>
              <a:defRPr sz="4000" b="0" i="1">
                <a:solidFill>
                  <a:srgbClr val="FFFFFF"/>
                </a:solidFill>
                <a:latin typeface="Corbel" panose="020B0503020204020204" pitchFamily="34" charset="0"/>
                <a:ea typeface="Corbel" panose="020B0503020204020204" pitchFamily="34" charset="0"/>
                <a:cs typeface="Fredoka SemiBold" pitchFamily="2" charset="-79"/>
                <a:sym typeface="Asap Bold"/>
              </a:defRPr>
            </a:lvl1pPr>
          </a:lstStyle>
          <a:p>
            <a:r>
              <a:rPr lang="nl-NL"/>
              <a:t>Functie</a:t>
            </a:r>
            <a:endParaRPr/>
          </a:p>
        </p:txBody>
      </p:sp>
      <p:sp>
        <p:nvSpPr>
          <p:cNvPr id="14" name="Naam presentatie">
            <a:extLst>
              <a:ext uri="{FF2B5EF4-FFF2-40B4-BE49-F238E27FC236}">
                <a16:creationId xmlns:a16="http://schemas.microsoft.com/office/drawing/2014/main" id="{33299435-36DC-FD42-9F84-17A24EFECF40}"/>
              </a:ext>
            </a:extLst>
          </p:cNvPr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4881299" y="8543762"/>
            <a:ext cx="5816015" cy="646331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ctr" defTabSz="2438338">
              <a:buNone/>
              <a:defRPr sz="4000" b="0" i="0">
                <a:solidFill>
                  <a:srgbClr val="FFFFFF"/>
                </a:solidFill>
                <a:latin typeface="Corbel" panose="020B0503020204020204" pitchFamily="34" charset="0"/>
                <a:ea typeface="Corbel" panose="020B0503020204020204" pitchFamily="34" charset="0"/>
                <a:cs typeface="Fredoka SemiBold" pitchFamily="2" charset="-79"/>
                <a:sym typeface="Asap Bold"/>
              </a:defRPr>
            </a:lvl1pPr>
          </a:lstStyle>
          <a:p>
            <a:r>
              <a:rPr lang="nl-NL" err="1"/>
              <a:t>naam@actieflerenlezen.nl</a:t>
            </a:r>
            <a:endParaRPr/>
          </a:p>
        </p:txBody>
      </p:sp>
      <p:sp>
        <p:nvSpPr>
          <p:cNvPr id="15" name="Naam presentatie">
            <a:extLst>
              <a:ext uri="{FF2B5EF4-FFF2-40B4-BE49-F238E27FC236}">
                <a16:creationId xmlns:a16="http://schemas.microsoft.com/office/drawing/2014/main" id="{6AFEB642-D8AE-1A42-96AE-15C984DBD79B}"/>
              </a:ext>
            </a:extLst>
          </p:cNvPr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6055502" y="9268381"/>
            <a:ext cx="3467616" cy="646331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ctr" defTabSz="2438338">
              <a:buNone/>
              <a:defRPr sz="4000" b="0" i="0">
                <a:solidFill>
                  <a:srgbClr val="FFFFFF"/>
                </a:solidFill>
                <a:latin typeface="Corbel" panose="020B0503020204020204" pitchFamily="34" charset="0"/>
                <a:ea typeface="Corbel" panose="020B0503020204020204" pitchFamily="34" charset="0"/>
                <a:cs typeface="Fredoka SemiBold" pitchFamily="2" charset="-79"/>
                <a:sym typeface="Asap Bold"/>
              </a:defRPr>
            </a:lvl1pPr>
          </a:lstStyle>
          <a:p>
            <a:r>
              <a:rPr lang="nl-NL"/>
              <a:t>06 – 12 34 56 78</a:t>
            </a:r>
            <a:endParaRPr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E5E2DAF0-E59A-DB44-A496-EFC7CAFC9CF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307" y="1984073"/>
            <a:ext cx="3600000" cy="3600000"/>
          </a:xfrm>
          <a:prstGeom prst="ellipse">
            <a:avLst/>
          </a:prstGeom>
        </p:spPr>
      </p:pic>
      <p:sp>
        <p:nvSpPr>
          <p:cNvPr id="17" name="Naam presentatie">
            <a:extLst>
              <a:ext uri="{FF2B5EF4-FFF2-40B4-BE49-F238E27FC236}">
                <a16:creationId xmlns:a16="http://schemas.microsoft.com/office/drawing/2014/main" id="{A16BC88F-3CCB-C24A-A48D-FA01DEECAA66}"/>
              </a:ext>
            </a:extLst>
          </p:cNvPr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13893033" y="6342250"/>
            <a:ext cx="5513048" cy="757130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ctr" defTabSz="2438338">
              <a:buNone/>
              <a:defRPr sz="4800" b="1" i="0">
                <a:solidFill>
                  <a:srgbClr val="FFFFFF"/>
                </a:solidFill>
                <a:latin typeface="Fredoka SemiBold" pitchFamily="2" charset="-79"/>
                <a:ea typeface="Fredoka SemiBold" pitchFamily="2" charset="-79"/>
                <a:cs typeface="Fredoka SemiBold" pitchFamily="2" charset="-79"/>
                <a:sym typeface="Asap Bold"/>
              </a:defRPr>
            </a:lvl1pPr>
          </a:lstStyle>
          <a:p>
            <a:r>
              <a:rPr lang="nl-NL"/>
              <a:t>Actief Leren Lezen</a:t>
            </a:r>
            <a:endParaRPr/>
          </a:p>
        </p:txBody>
      </p:sp>
      <p:sp>
        <p:nvSpPr>
          <p:cNvPr id="18" name="Naam presentatie">
            <a:extLst>
              <a:ext uri="{FF2B5EF4-FFF2-40B4-BE49-F238E27FC236}">
                <a16:creationId xmlns:a16="http://schemas.microsoft.com/office/drawing/2014/main" id="{9081C692-6B06-704E-9323-04F19757F0C8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13991100" y="8543762"/>
            <a:ext cx="5316904" cy="646331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ctr" defTabSz="2438338">
              <a:buNone/>
              <a:defRPr sz="4000" b="0" i="0">
                <a:solidFill>
                  <a:srgbClr val="FFFFFF"/>
                </a:solidFill>
                <a:latin typeface="Corbel" panose="020B0503020204020204" pitchFamily="34" charset="0"/>
                <a:ea typeface="Corbel" panose="020B0503020204020204" pitchFamily="34" charset="0"/>
                <a:cs typeface="Fredoka SemiBold" pitchFamily="2" charset="-79"/>
                <a:sym typeface="Asap Bold"/>
              </a:defRPr>
            </a:lvl1pPr>
          </a:lstStyle>
          <a:p>
            <a:r>
              <a:rPr lang="nl-NL" err="1"/>
              <a:t>www.actieflerenlezen.nl</a:t>
            </a:r>
            <a:endParaRPr/>
          </a:p>
        </p:txBody>
      </p:sp>
      <p:sp>
        <p:nvSpPr>
          <p:cNvPr id="19" name="Naam presentatie">
            <a:extLst>
              <a:ext uri="{FF2B5EF4-FFF2-40B4-BE49-F238E27FC236}">
                <a16:creationId xmlns:a16="http://schemas.microsoft.com/office/drawing/2014/main" id="{EABA1710-EED2-3E4C-93DE-B82BAEC0AF03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15025582" y="9268381"/>
            <a:ext cx="3247940" cy="646331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ctr" defTabSz="2438338">
              <a:buNone/>
              <a:defRPr sz="4000" b="0" i="0">
                <a:solidFill>
                  <a:srgbClr val="FFFFFF"/>
                </a:solidFill>
                <a:latin typeface="Corbel" panose="020B0503020204020204" pitchFamily="34" charset="0"/>
                <a:ea typeface="Corbel" panose="020B0503020204020204" pitchFamily="34" charset="0"/>
                <a:cs typeface="Fredoka SemiBold" pitchFamily="2" charset="-79"/>
                <a:sym typeface="Asap Bold"/>
              </a:defRPr>
            </a:lvl1pPr>
          </a:lstStyle>
          <a:p>
            <a:r>
              <a:rPr lang="nl-NL"/>
              <a:t>030 - 743 10 66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69381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60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6">
            <a:extLst>
              <a:ext uri="{FF2B5EF4-FFF2-40B4-BE49-F238E27FC236}">
                <a16:creationId xmlns:a16="http://schemas.microsoft.com/office/drawing/2014/main" id="{E2774E62-5A63-8E52-E82A-F4B4F0591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1" b="14841"/>
          <a:stretch>
            <a:fillRect/>
          </a:stretch>
        </p:blipFill>
        <p:spPr>
          <a:xfrm>
            <a:off x="0" y="-1066800"/>
            <a:ext cx="24384000" cy="13716000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FDC7D3F-863E-FF4E-9842-BF095AF0C7D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129936" y="11287524"/>
            <a:ext cx="16513663" cy="1477328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5CA859A-3BD9-FF45-A0D9-294C985AD88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215885" y="10697142"/>
            <a:ext cx="4123245" cy="646331"/>
          </a:xfrm>
        </p:spPr>
        <p:txBody>
          <a:bodyPr/>
          <a:lstStyle/>
          <a:p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AE52716-1ACC-4C4D-A0D2-B09EC60B42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86006"/>
            <a:ext cx="24384000" cy="442999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F4E9D8B-CC75-2045-8535-90A31A6C69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219654" y="8222723"/>
            <a:ext cx="3692106" cy="3480120"/>
          </a:xfrm>
          <a:prstGeom prst="rect">
            <a:avLst/>
          </a:prstGeom>
        </p:spPr>
      </p:pic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7CC1FEA2-78A6-6642-BA86-298B235BF5B1}"/>
              </a:ext>
            </a:extLst>
          </p:cNvPr>
          <p:cNvSpPr txBox="1">
            <a:spLocks/>
          </p:cNvSpPr>
          <p:nvPr/>
        </p:nvSpPr>
        <p:spPr>
          <a:xfrm>
            <a:off x="2282337" y="11439924"/>
            <a:ext cx="7423827" cy="147732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l" defTabSz="2438338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10000" b="1" i="0" kern="1200">
                <a:solidFill>
                  <a:srgbClr val="FFFFFF"/>
                </a:solidFill>
                <a:latin typeface="Fredoka SemiBold" pitchFamily="2" charset="-79"/>
                <a:ea typeface="Fredoka SemiBold" pitchFamily="2" charset="-79"/>
                <a:cs typeface="Fredoka SemiBold" pitchFamily="2" charset="-79"/>
                <a:sym typeface="Asap Bold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groep 3</a:t>
            </a:r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A5F5BF22-780B-D343-A4D4-2C4AEDDEA70A}"/>
              </a:ext>
            </a:extLst>
          </p:cNvPr>
          <p:cNvSpPr txBox="1">
            <a:spLocks/>
          </p:cNvSpPr>
          <p:nvPr/>
        </p:nvSpPr>
        <p:spPr>
          <a:xfrm>
            <a:off x="2368285" y="10849542"/>
            <a:ext cx="5804794" cy="646331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l" defTabSz="2438338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FFFFFF"/>
                </a:solidFill>
                <a:latin typeface="Fredoka SemiBold" pitchFamily="2" charset="-79"/>
                <a:ea typeface="Fredoka SemiBold" pitchFamily="2" charset="-79"/>
                <a:cs typeface="Fredoka SemiBold" pitchFamily="2" charset="-79"/>
                <a:sym typeface="Asap Bold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err="1"/>
              <a:t>kenningsmakingsmiddag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64661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3E4CA-0595-4087-70BE-2D37D8185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FE01255-BCFF-5192-F501-108592A5CC1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390517" y="3440925"/>
            <a:ext cx="7748241" cy="707886"/>
          </a:xfrm>
        </p:spPr>
        <p:txBody>
          <a:bodyPr/>
          <a:lstStyle/>
          <a:p>
            <a:r>
              <a:rPr lang="nl-NL" dirty="0" err="1"/>
              <a:t>doeboek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333EEF8-15EF-92C4-8415-1096D837E2A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l-NL" dirty="0"/>
              <a:t>verrijking		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7FA3495-4064-0368-A780-C1D413CCA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6858000"/>
            <a:ext cx="5130800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Afbeelding met tekst, grafische vormgeving, kaart, ontwerp&#10;&#10;Door AI gegenereerde inhoud is mogelijk onjuist.">
            <a:extLst>
              <a:ext uri="{FF2B5EF4-FFF2-40B4-BE49-F238E27FC236}">
                <a16:creationId xmlns:a16="http://schemas.microsoft.com/office/drawing/2014/main" id="{F871789B-A440-E816-D09C-2A58973F1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0938" y="1700061"/>
            <a:ext cx="6016742" cy="7867129"/>
          </a:xfrm>
          <a:prstGeom prst="rect">
            <a:avLst/>
          </a:prstGeom>
        </p:spPr>
      </p:pic>
      <p:pic>
        <p:nvPicPr>
          <p:cNvPr id="10" name="Afbeelding 9" descr="Afbeelding met tekst, schermopname&#10;&#10;Door AI gegenereerde inhoud is mogelijk onjuist.">
            <a:extLst>
              <a:ext uri="{FF2B5EF4-FFF2-40B4-BE49-F238E27FC236}">
                <a16:creationId xmlns:a16="http://schemas.microsoft.com/office/drawing/2014/main" id="{5049D373-3084-B73C-DBDE-10EC6680D1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2293" y="2480993"/>
            <a:ext cx="5707983" cy="836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80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9">
            <a:extLst>
              <a:ext uri="{FF2B5EF4-FFF2-40B4-BE49-F238E27FC236}">
                <a16:creationId xmlns:a16="http://schemas.microsoft.com/office/drawing/2014/main" id="{38E74AA6-42ED-F019-1F60-89977B495CF0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4841" b="14841"/>
          <a:stretch>
            <a:fillRect/>
          </a:stretch>
        </p:blipFill>
        <p:spPr>
          <a:xfrm>
            <a:off x="0" y="-1689813"/>
            <a:ext cx="24384001" cy="13716000"/>
          </a:xfr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AE52716-1ACC-4C4D-A0D2-B09EC60B4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9811190"/>
            <a:ext cx="24384000" cy="442999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F4E9D8B-CC75-2045-8535-90A31A6C6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219654" y="8222723"/>
            <a:ext cx="3692106" cy="3480120"/>
          </a:xfrm>
          <a:prstGeom prst="rect">
            <a:avLst/>
          </a:prstGeom>
        </p:spPr>
      </p:pic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7CC1FEA2-78A6-6642-BA86-298B235BF5B1}"/>
              </a:ext>
            </a:extLst>
          </p:cNvPr>
          <p:cNvSpPr txBox="1">
            <a:spLocks/>
          </p:cNvSpPr>
          <p:nvPr/>
        </p:nvSpPr>
        <p:spPr>
          <a:xfrm>
            <a:off x="1470653" y="11287522"/>
            <a:ext cx="10891222" cy="147732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l" defTabSz="2438338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10000" b="1" i="0" kern="1200">
                <a:solidFill>
                  <a:srgbClr val="FFFFFF"/>
                </a:solidFill>
                <a:latin typeface="Fredoka SemiBold" pitchFamily="2" charset="-79"/>
                <a:ea typeface="Fredoka SemiBold" pitchFamily="2" charset="-79"/>
                <a:cs typeface="Fredoka SemiBold" pitchFamily="2" charset="-79"/>
                <a:sym typeface="Asap Bold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woordenschat</a:t>
            </a:r>
          </a:p>
        </p:txBody>
      </p:sp>
    </p:spTree>
    <p:extLst>
      <p:ext uri="{BB962C8B-B14F-4D97-AF65-F5344CB8AC3E}">
        <p14:creationId xmlns:p14="http://schemas.microsoft.com/office/powerpoint/2010/main" val="4251874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enfilm, Kinderkunst, persoon, tafel&#10;&#10;Door AI gegenereerde inhoud is mogelijk onjuist.">
            <a:extLst>
              <a:ext uri="{FF2B5EF4-FFF2-40B4-BE49-F238E27FC236}">
                <a16:creationId xmlns:a16="http://schemas.microsoft.com/office/drawing/2014/main" id="{56931637-76B5-03AA-54EB-CCE3FD4DF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063" y="437845"/>
            <a:ext cx="18239083" cy="1226578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37DC0374-F7A0-7C94-1767-D08C17E7C7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42" y="437845"/>
            <a:ext cx="2736050" cy="4390593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5301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36B514C-B56B-187F-FD3B-3620276CF85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390517" y="3440925"/>
            <a:ext cx="7748241" cy="2554545"/>
          </a:xfrm>
        </p:spPr>
        <p:txBody>
          <a:bodyPr/>
          <a:lstStyle/>
          <a:p>
            <a:r>
              <a:rPr lang="nl-NL" dirty="0"/>
              <a:t>raad mijn plaatje</a:t>
            </a:r>
          </a:p>
          <a:p>
            <a:r>
              <a:rPr lang="nl-NL" dirty="0" err="1"/>
              <a:t>pictionairy</a:t>
            </a:r>
            <a:endParaRPr lang="nl-NL" dirty="0"/>
          </a:p>
          <a:p>
            <a:r>
              <a:rPr lang="nl-NL" dirty="0"/>
              <a:t>ik omschrijf en jij raadt</a:t>
            </a:r>
          </a:p>
          <a:p>
            <a:r>
              <a:rPr lang="nl-NL" dirty="0"/>
              <a:t>memory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332787-4E84-2672-55B7-D2BC71A0324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l-NL" dirty="0"/>
              <a:t>we gaan spelen </a:t>
            </a:r>
          </a:p>
        </p:txBody>
      </p:sp>
      <p:pic>
        <p:nvPicPr>
          <p:cNvPr id="4" name="Schaal pappardellepasta met peterselieboter, geroosterde hazelnoten en geraspte parmezaanse kaas" descr="Schaal pappardellepasta met peterselieboter, geroosterde hazelnoten en geraspte parmezaanse kaas">
            <a:extLst>
              <a:ext uri="{FF2B5EF4-FFF2-40B4-BE49-F238E27FC236}">
                <a16:creationId xmlns:a16="http://schemas.microsoft.com/office/drawing/2014/main" id="{DE8E0E22-8AA4-565E-39A4-8A2E4D5B65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14" t="5632" r="12815" b="10403"/>
          <a:stretch>
            <a:fillRect/>
          </a:stretch>
        </p:blipFill>
        <p:spPr>
          <a:xfrm>
            <a:off x="10720711" y="2706924"/>
            <a:ext cx="2940989" cy="3673774"/>
          </a:xfrm>
          <a:prstGeom prst="roundRect">
            <a:avLst/>
          </a:prstGeom>
          <a:ln w="25400">
            <a:miter lim="400000"/>
          </a:ln>
          <a:effectLst>
            <a:outerShdw blurRad="254000" rotWithShape="0">
              <a:srgbClr val="000000">
                <a:alpha val="29654"/>
              </a:srgbClr>
            </a:outerShdw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EB854AF-DDB8-220F-86C8-69D22AF7E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3653" y="2625712"/>
            <a:ext cx="5790928" cy="3689578"/>
          </a:xfrm>
          <a:prstGeom prst="roundRect">
            <a:avLst/>
          </a:prstGeom>
        </p:spPr>
      </p:pic>
      <p:pic>
        <p:nvPicPr>
          <p:cNvPr id="6" name="Picture 2" descr="Coöperatieve leerstrategieën tijdens het voorlezen aan NT2-leerlingen. -  Kagan Coöperatief Leren">
            <a:extLst>
              <a:ext uri="{FF2B5EF4-FFF2-40B4-BE49-F238E27FC236}">
                <a16:creationId xmlns:a16="http://schemas.microsoft.com/office/drawing/2014/main" id="{B1210F2D-FEF2-B4C4-D9EA-ECFD52FAA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874" y="6955402"/>
            <a:ext cx="6012118" cy="399867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1E46A29-DD2B-4CB3-3D30-37267396D0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3653" y="6955402"/>
            <a:ext cx="5790928" cy="409607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30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4D813-3D8B-499E-4525-85C251A90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F1B5945-9591-1944-AF56-0D64ABB1DA8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l-NL" dirty="0"/>
              <a:t>boeken</a:t>
            </a:r>
          </a:p>
        </p:txBody>
      </p:sp>
      <p:pic>
        <p:nvPicPr>
          <p:cNvPr id="7" name="Afbeelding 6" descr="Afbeelding met Website&#10;&#10;Automatisch gegenereerde beschrijving">
            <a:extLst>
              <a:ext uri="{FF2B5EF4-FFF2-40B4-BE49-F238E27FC236}">
                <a16:creationId xmlns:a16="http://schemas.microsoft.com/office/drawing/2014/main" id="{4C923A58-44C2-D179-EFA5-940260AEDC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0"/>
          <a:stretch/>
        </p:blipFill>
        <p:spPr>
          <a:xfrm>
            <a:off x="2563866" y="4679577"/>
            <a:ext cx="11417942" cy="616879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DF56D01-B91D-9728-BA53-39879FDC106C}"/>
              </a:ext>
            </a:extLst>
          </p:cNvPr>
          <p:cNvSpPr txBox="1"/>
          <p:nvPr/>
        </p:nvSpPr>
        <p:spPr>
          <a:xfrm>
            <a:off x="5423647" y="5136777"/>
            <a:ext cx="1219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nl-NL"/>
            </a:br>
            <a:endParaRPr lang="nl-NL">
              <a:effectLst/>
            </a:endParaRPr>
          </a:p>
          <a:p>
            <a:br>
              <a:rPr lang="nl-NL" b="0" i="0">
                <a:solidFill>
                  <a:srgbClr val="FFFFFF"/>
                </a:solidFill>
                <a:effectLst/>
                <a:latin typeface="-apple-system"/>
              </a:rPr>
            </a:br>
            <a:endParaRPr lang="nl-NL"/>
          </a:p>
        </p:txBody>
      </p:sp>
      <p:pic>
        <p:nvPicPr>
          <p:cNvPr id="4" name="Afbeelding 3" descr="Afbeelding met Kinderkunst, overdekt, tekenfilm, kamer&#10;&#10;Door AI gegenereerde inhoud is mogelijk onjuist.">
            <a:extLst>
              <a:ext uri="{FF2B5EF4-FFF2-40B4-BE49-F238E27FC236}">
                <a16:creationId xmlns:a16="http://schemas.microsoft.com/office/drawing/2014/main" id="{A9AB0E91-226D-06B2-4F11-64EEF08FA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4133556" y="2820889"/>
            <a:ext cx="9174271" cy="688070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32740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74D6B83-368A-F96E-F82D-EBAF0444BBC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390517" y="3440925"/>
            <a:ext cx="7748241" cy="707886"/>
          </a:xfrm>
        </p:spPr>
        <p:txBody>
          <a:bodyPr/>
          <a:lstStyle/>
          <a:p>
            <a:r>
              <a:rPr lang="nl-NL" dirty="0"/>
              <a:t>fijne vakantie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46EE5F-B734-D02D-79F5-FD32AF3D939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l-NL" dirty="0"/>
              <a:t>we zijn klaar</a:t>
            </a:r>
          </a:p>
        </p:txBody>
      </p:sp>
      <p:pic>
        <p:nvPicPr>
          <p:cNvPr id="5" name="Afbeelding 4" descr="Afbeelding met Landvoertuig, buitenshuis, voertuig, wiel&#10;&#10;Door AI gegenereerde inhoud is mogelijk onjuist.">
            <a:extLst>
              <a:ext uri="{FF2B5EF4-FFF2-40B4-BE49-F238E27FC236}">
                <a16:creationId xmlns:a16="http://schemas.microsoft.com/office/drawing/2014/main" id="{51FB8ADD-5A2A-F75E-4063-862983656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9674" y="1880828"/>
            <a:ext cx="10647963" cy="838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56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5AD2851-D321-4AE8-E3B8-EBBABDFC0C7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prstGeom prst="rect">
            <a:avLst/>
          </a:prstGeom>
        </p:spPr>
        <p:txBody>
          <a:bodyPr/>
          <a:lstStyle/>
          <a:p>
            <a:endParaRPr lang="nl-NL" dirty="0"/>
          </a:p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205B29E-054C-72A0-E72A-E8F8A177A4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ik leer lezen </a:t>
            </a:r>
          </a:p>
        </p:txBody>
      </p:sp>
      <p:pic>
        <p:nvPicPr>
          <p:cNvPr id="5" name="Afbeelding 4" descr="Afbeelding met tekening, illustratie, Kinderkunst, Tekenfilm&#10;&#10;Door AI gegenereerde inhoud is mogelijk onjuist.">
            <a:extLst>
              <a:ext uri="{FF2B5EF4-FFF2-40B4-BE49-F238E27FC236}">
                <a16:creationId xmlns:a16="http://schemas.microsoft.com/office/drawing/2014/main" id="{9AD66D03-BC7B-A9C2-C309-5C25E81EA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3896" y="633398"/>
            <a:ext cx="10012127" cy="8785151"/>
          </a:xfrm>
          <a:prstGeom prst="rect">
            <a:avLst/>
          </a:prstGeom>
        </p:spPr>
      </p:pic>
      <p:pic>
        <p:nvPicPr>
          <p:cNvPr id="4" name="Afbeelding 3" descr="Afbeelding met Dierfiguur, speelgoed, zoogdier, tekenfilm&#10;&#10;Door AI gegenereerde inhoud is mogelijk onjuist.">
            <a:extLst>
              <a:ext uri="{FF2B5EF4-FFF2-40B4-BE49-F238E27FC236}">
                <a16:creationId xmlns:a16="http://schemas.microsoft.com/office/drawing/2014/main" id="{585D1D45-44C6-5DC4-9581-AF1F07B76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073" y="3102231"/>
            <a:ext cx="7772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77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2C5EE7E-0B61-A8B4-C253-7AA307B2366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l-NL" dirty="0"/>
              <a:t>lezen </a:t>
            </a:r>
          </a:p>
        </p:txBody>
      </p:sp>
      <p:pic>
        <p:nvPicPr>
          <p:cNvPr id="7" name="Afbeelding 6" descr="Afbeelding met Website&#10;&#10;Automatisch gegenereerde beschrijving">
            <a:extLst>
              <a:ext uri="{FF2B5EF4-FFF2-40B4-BE49-F238E27FC236}">
                <a16:creationId xmlns:a16="http://schemas.microsoft.com/office/drawing/2014/main" id="{46702EDB-11C1-7264-EEEF-7672E5123B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0"/>
          <a:stretch/>
        </p:blipFill>
        <p:spPr>
          <a:xfrm>
            <a:off x="14400448" y="6242758"/>
            <a:ext cx="9660816" cy="521947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E22597B-72EF-9996-3970-87EAFF413266}"/>
              </a:ext>
            </a:extLst>
          </p:cNvPr>
          <p:cNvSpPr txBox="1"/>
          <p:nvPr/>
        </p:nvSpPr>
        <p:spPr>
          <a:xfrm>
            <a:off x="6096000" y="5703838"/>
            <a:ext cx="1219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nl-NL"/>
            </a:br>
            <a:endParaRPr lang="nl-NL">
              <a:effectLst/>
            </a:endParaRPr>
          </a:p>
          <a:p>
            <a:br>
              <a:rPr lang="nl-NL" b="0" i="0">
                <a:solidFill>
                  <a:srgbClr val="FFFFFF"/>
                </a:solidFill>
                <a:effectLst/>
                <a:latin typeface="-apple-system"/>
              </a:rPr>
            </a:br>
            <a:endParaRPr lang="nl-NL"/>
          </a:p>
        </p:txBody>
      </p:sp>
      <p:pic>
        <p:nvPicPr>
          <p:cNvPr id="4" name="Afbeelding 3" descr="Afbeelding met kleding, peuter, jongen, persoon&#10;&#10;Door AI gegenereerde inhoud is mogelijk onjuist.">
            <a:extLst>
              <a:ext uri="{FF2B5EF4-FFF2-40B4-BE49-F238E27FC236}">
                <a16:creationId xmlns:a16="http://schemas.microsoft.com/office/drawing/2014/main" id="{EE4E56AA-0BC6-6309-B2FD-BDA3E8FB6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786" y="1280664"/>
            <a:ext cx="4926015" cy="9793736"/>
          </a:xfrm>
          <a:prstGeom prst="roundRect">
            <a:avLst/>
          </a:prstGeom>
        </p:spPr>
      </p:pic>
      <p:pic>
        <p:nvPicPr>
          <p:cNvPr id="9" name="Afbeelding 8" descr="Afbeelding met tekst, boek, Brochure, Afdrukken&#10;&#10;Door AI gegenereerde inhoud is mogelijk onjuist.">
            <a:extLst>
              <a:ext uri="{FF2B5EF4-FFF2-40B4-BE49-F238E27FC236}">
                <a16:creationId xmlns:a16="http://schemas.microsoft.com/office/drawing/2014/main" id="{F9E69C16-9CC8-DE98-091F-81ECF9213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2529" y="1280664"/>
            <a:ext cx="7073153" cy="530486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48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FE0AC22-79A4-4C6E-17CE-E5D99202C7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nl-NL" dirty="0"/>
              <a:t>ik leer de letter!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87B302B-5D37-56BC-6536-1A8DC1B233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28207" y="5651500"/>
            <a:ext cx="9892859" cy="646331"/>
          </a:xfrm>
        </p:spPr>
        <p:txBody>
          <a:bodyPr/>
          <a:lstStyle/>
          <a:p>
            <a:r>
              <a:rPr lang="nl-NL" dirty="0"/>
              <a:t>p</a:t>
            </a:r>
          </a:p>
        </p:txBody>
      </p:sp>
      <p:pic>
        <p:nvPicPr>
          <p:cNvPr id="1026" name="Picture 2" descr="Parkeerbord - kunststof - 100 x 100 mm - blauw wit">
            <a:extLst>
              <a:ext uri="{FF2B5EF4-FFF2-40B4-BE49-F238E27FC236}">
                <a16:creationId xmlns:a16="http://schemas.microsoft.com/office/drawing/2014/main" id="{EAA3B52C-C6F5-17BC-B5F2-A6128D1D8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9200" y="1809377"/>
            <a:ext cx="8062913" cy="807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969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83318-3B8D-492C-59A9-BE494474E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924BBE8-2B32-9EFA-E50E-06E047AE545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nl-NL" dirty="0"/>
              <a:t>ik leer de letter!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4895156-C0D9-4B32-6318-90BFFD4DC7D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28207" y="5651500"/>
            <a:ext cx="9892859" cy="646331"/>
          </a:xfrm>
        </p:spPr>
        <p:txBody>
          <a:bodyPr/>
          <a:lstStyle/>
          <a:p>
            <a:r>
              <a:rPr lang="nl-NL" dirty="0"/>
              <a:t>i</a:t>
            </a:r>
          </a:p>
        </p:txBody>
      </p:sp>
      <p:pic>
        <p:nvPicPr>
          <p:cNvPr id="2054" name="Picture 6" descr="letter I PNG transparent image download, size: 325x325px">
            <a:extLst>
              <a:ext uri="{FF2B5EF4-FFF2-40B4-BE49-F238E27FC236}">
                <a16:creationId xmlns:a16="http://schemas.microsoft.com/office/drawing/2014/main" id="{E0E98885-EA63-6186-6B56-7A739DFB7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9062" y="2690813"/>
            <a:ext cx="7602537" cy="760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414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tekening, schets, illustratie, Tekenfilm&#10;&#10;Door AI gegenereerde inhoud is mogelijk onjuist.">
            <a:extLst>
              <a:ext uri="{FF2B5EF4-FFF2-40B4-BE49-F238E27FC236}">
                <a16:creationId xmlns:a16="http://schemas.microsoft.com/office/drawing/2014/main" id="{24F64A02-293C-198A-A2E9-93E5E2979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0019" y="8163382"/>
            <a:ext cx="4263772" cy="3011712"/>
          </a:xfrm>
          <a:prstGeom prst="rect">
            <a:avLst/>
          </a:prstGeom>
        </p:spPr>
      </p:pic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453651A-7985-A37B-A4EB-BB7DA34F97A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035746" y="4290202"/>
            <a:ext cx="9885319" cy="1081438"/>
          </a:xfrm>
        </p:spPr>
        <p:txBody>
          <a:bodyPr/>
          <a:lstStyle/>
          <a:p>
            <a:r>
              <a:rPr lang="nl-NL" sz="8000" dirty="0"/>
              <a:t>p i p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59B50B1-548F-96F4-C656-0460FA2CDDD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28207" y="5651500"/>
            <a:ext cx="9892859" cy="840230"/>
          </a:xfrm>
        </p:spPr>
        <p:txBody>
          <a:bodyPr/>
          <a:lstStyle/>
          <a:p>
            <a:r>
              <a:rPr lang="nl-NL" sz="5400" dirty="0"/>
              <a:t>pip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5D54E4F-52D6-2D87-B554-3BB5B09AC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5693" y="1991753"/>
            <a:ext cx="6390298" cy="8459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9C6B762-7167-4466-FFA7-201A77DA93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95082" y="2083583"/>
            <a:ext cx="1257300" cy="13335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1F0DB37-D736-81F1-5D87-CFE2C0D05A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636" y="2109368"/>
            <a:ext cx="1270000" cy="13208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FAA3089-F89A-05C4-4C05-CE96DD447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2877" y="5217885"/>
            <a:ext cx="1257300" cy="13335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5B3C1B0-726A-7FFF-399A-69FDA5BBA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61348" y="5253941"/>
            <a:ext cx="1257300" cy="13335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A966B49-0630-AD55-8D24-87109A781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2880" y="8335738"/>
            <a:ext cx="1257300" cy="13335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5F42018-41C7-4E8B-2798-A1389B3B18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6044" y="8335738"/>
            <a:ext cx="1270000" cy="13208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5516AD3-96AE-CE26-9D66-C0469B1544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5247" y="5561231"/>
            <a:ext cx="1270000" cy="13208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B3AA3B23-B300-F47D-2AA5-124F0F8C1F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5247" y="2929947"/>
            <a:ext cx="1270000" cy="13208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31D0F2D9-2004-8C84-F1F3-AE92D03959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4864" y="7002238"/>
            <a:ext cx="1257300" cy="133350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6DF98780-6DF0-ADFA-B41F-96928DD959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3028" y="8158268"/>
            <a:ext cx="12700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44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CAE00FD-F723-D195-3109-2F257E138BC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390517" y="3440925"/>
            <a:ext cx="7748241" cy="707886"/>
          </a:xfrm>
        </p:spPr>
        <p:txBody>
          <a:bodyPr/>
          <a:lstStyle/>
          <a:p>
            <a:r>
              <a:rPr lang="nl-NL" dirty="0"/>
              <a:t>maak de letter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43A3EBC-CF3D-F425-9CC3-D99FB1A62E1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l-NL" dirty="0"/>
              <a:t>ik maak de p en de i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469F7A4-39EE-F188-6144-951F7FF61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517" y="5108743"/>
            <a:ext cx="11614846" cy="5859741"/>
          </a:xfrm>
          <a:prstGeom prst="round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D152305-7DAD-3D57-5479-20F572C402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234292" y="4842497"/>
            <a:ext cx="7001128" cy="525084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30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68AF071-DBD9-F58F-F64A-7C29ABCAF07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523114" y="2706090"/>
            <a:ext cx="7747737" cy="707840"/>
          </a:xfrm>
        </p:spPr>
        <p:txBody>
          <a:bodyPr/>
          <a:lstStyle/>
          <a:p>
            <a:r>
              <a:rPr lang="nl-NL" dirty="0"/>
              <a:t>kijk in de klas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18180C0-646C-1F05-0C52-7E75491716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523114" y="1280989"/>
            <a:ext cx="6314600" cy="1200329"/>
          </a:xfrm>
        </p:spPr>
        <p:txBody>
          <a:bodyPr/>
          <a:lstStyle/>
          <a:p>
            <a:r>
              <a:rPr lang="nl-NL" dirty="0"/>
              <a:t>dit kan ook</a:t>
            </a:r>
          </a:p>
        </p:txBody>
      </p:sp>
      <p:pic>
        <p:nvPicPr>
          <p:cNvPr id="8" name="Schaal pappardellepasta met peterselieboter, geroosterde hazelnoten en geraspte parmezaanse kaas" descr="Schaal pappardellepasta met peterselieboter, geroosterde hazelnoten en geraspte parmezaanse kaas">
            <a:extLst>
              <a:ext uri="{FF2B5EF4-FFF2-40B4-BE49-F238E27FC236}">
                <a16:creationId xmlns:a16="http://schemas.microsoft.com/office/drawing/2014/main" id="{8632F152-93CF-BD71-2D92-05F4A632B7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43" t="6115" r="11738" b="11724"/>
          <a:stretch>
            <a:fillRect/>
          </a:stretch>
        </p:blipFill>
        <p:spPr>
          <a:xfrm>
            <a:off x="1616596" y="4499291"/>
            <a:ext cx="5741235" cy="5723305"/>
          </a:xfrm>
          <a:prstGeom prst="roundRect">
            <a:avLst/>
          </a:prstGeom>
          <a:ln w="25400">
            <a:miter lim="400000"/>
          </a:ln>
          <a:effectLst/>
        </p:spPr>
      </p:pic>
      <p:pic>
        <p:nvPicPr>
          <p:cNvPr id="6" name="Afbeelding 5" descr="Afbeelding met blauw, vinger, overdekt, hand&#10;&#10;Door AI gegenereerde inhoud is mogelijk onjuist.">
            <a:extLst>
              <a:ext uri="{FF2B5EF4-FFF2-40B4-BE49-F238E27FC236}">
                <a16:creationId xmlns:a16="http://schemas.microsoft.com/office/drawing/2014/main" id="{10EA0D25-89EF-C4EB-D2FA-55B663FA1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8006" y="4732042"/>
            <a:ext cx="5716192" cy="5490553"/>
          </a:xfrm>
          <a:prstGeom prst="roundRect">
            <a:avLst/>
          </a:prstGeom>
        </p:spPr>
      </p:pic>
      <p:pic>
        <p:nvPicPr>
          <p:cNvPr id="9" name="Afbeelding 8" descr="Afbeelding met kleding, buitenshuis, persoon, jeans&#10;&#10;Door AI gegenereerde inhoud is mogelijk onjuist.">
            <a:extLst>
              <a:ext uri="{FF2B5EF4-FFF2-40B4-BE49-F238E27FC236}">
                <a16:creationId xmlns:a16="http://schemas.microsoft.com/office/drawing/2014/main" id="{529B16B0-4774-6209-2375-12BD5A593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7985" y="3060010"/>
            <a:ext cx="7990135" cy="491559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716967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E902CA7-5574-43AC-535B-1A068379D5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390361" y="3441147"/>
            <a:ext cx="7747737" cy="1938866"/>
          </a:xfrm>
        </p:spPr>
        <p:txBody>
          <a:bodyPr/>
          <a:lstStyle/>
          <a:p>
            <a:r>
              <a:rPr lang="nl-NL"/>
              <a:t>Woordveld  </a:t>
            </a:r>
          </a:p>
          <a:p>
            <a:r>
              <a:rPr lang="nl-NL"/>
              <a:t>Letters meppen</a:t>
            </a:r>
          </a:p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C9BAC2F-1D21-9017-CE79-F65A1B7982D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l-NL" dirty="0"/>
              <a:t>dit kan ook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AEE9E48-429C-3966-69C5-89DB8651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493" y="4488067"/>
            <a:ext cx="5166713" cy="8267363"/>
          </a:xfrm>
          <a:prstGeom prst="round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6FBD766-0E3A-C585-C99E-0D29E4416E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740" y="4488068"/>
            <a:ext cx="11966586" cy="826736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3079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78e48a-d593-4201-8b8d-21b12287dcf7">
      <Terms xmlns="http://schemas.microsoft.com/office/infopath/2007/PartnerControls"/>
    </lcf76f155ced4ddcb4097134ff3c332f>
    <TaxCatchAll xmlns="3d096336-d48c-4fc2-b7db-951431a7ef0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DD5565E7B47B43B962880DDDBFD2EB" ma:contentTypeVersion="15" ma:contentTypeDescription="Een nieuw document maken." ma:contentTypeScope="" ma:versionID="ff1fb3a141e45796231a3add9c95c523">
  <xsd:schema xmlns:xsd="http://www.w3.org/2001/XMLSchema" xmlns:xs="http://www.w3.org/2001/XMLSchema" xmlns:p="http://schemas.microsoft.com/office/2006/metadata/properties" xmlns:ns2="3d096336-d48c-4fc2-b7db-951431a7ef07" xmlns:ns3="aa78e48a-d593-4201-8b8d-21b12287dcf7" targetNamespace="http://schemas.microsoft.com/office/2006/metadata/properties" ma:root="true" ma:fieldsID="cd611f54ab4b3ba767311d774865e58c" ns2:_="" ns3:_="">
    <xsd:import namespace="3d096336-d48c-4fc2-b7db-951431a7ef07"/>
    <xsd:import namespace="aa78e48a-d593-4201-8b8d-21b12287dcf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096336-d48c-4fc2-b7db-951431a7ef0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236808d9-3b96-440e-88eb-5054221f3da5}" ma:internalName="TaxCatchAll" ma:showField="CatchAllData" ma:web="3d096336-d48c-4fc2-b7db-951431a7ef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78e48a-d593-4201-8b8d-21b12287dc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Afbeeldingtags" ma:readOnly="false" ma:fieldId="{5cf76f15-5ced-4ddc-b409-7134ff3c332f}" ma:taxonomyMulti="true" ma:sspId="3b68da5b-3aab-4b75-83ca-87f9ae2cc10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881B54-8DFD-418C-A191-367398E7DF3B}">
  <ds:schemaRefs>
    <ds:schemaRef ds:uri="http://schemas.microsoft.com/office/2006/metadata/properties"/>
    <ds:schemaRef ds:uri="http://schemas.microsoft.com/office/infopath/2007/PartnerControls"/>
    <ds:schemaRef ds:uri="aa78e48a-d593-4201-8b8d-21b12287dcf7"/>
    <ds:schemaRef ds:uri="3d096336-d48c-4fc2-b7db-951431a7ef07"/>
  </ds:schemaRefs>
</ds:datastoreItem>
</file>

<file path=customXml/itemProps2.xml><?xml version="1.0" encoding="utf-8"?>
<ds:datastoreItem xmlns:ds="http://schemas.openxmlformats.org/officeDocument/2006/customXml" ds:itemID="{09B53D4A-8BFB-418A-8F67-88B0B113CF0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6E3110-14ED-45C4-B110-6E93D2C4A3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096336-d48c-4fc2-b7db-951431a7ef07"/>
    <ds:schemaRef ds:uri="aa78e48a-d593-4201-8b8d-21b12287dc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</TotalTime>
  <Words>316</Words>
  <Application>Microsoft Macintosh PowerPoint</Application>
  <PresentationFormat>Aangepast</PresentationFormat>
  <Paragraphs>66</Paragraphs>
  <Slides>15</Slides>
  <Notes>13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2" baseType="lpstr">
      <vt:lpstr>-apple-system</vt:lpstr>
      <vt:lpstr>Arial</vt:lpstr>
      <vt:lpstr>Calibri</vt:lpstr>
      <vt:lpstr>Corbel</vt:lpstr>
      <vt:lpstr>Fredoka SemiBold</vt:lpstr>
      <vt:lpstr>Helvetica Neue Medium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Office-gebruiker</dc:creator>
  <cp:lastModifiedBy>Elise Hesselink</cp:lastModifiedBy>
  <cp:revision>76</cp:revision>
  <dcterms:created xsi:type="dcterms:W3CDTF">2023-06-18T13:01:46Z</dcterms:created>
  <dcterms:modified xsi:type="dcterms:W3CDTF">2025-05-21T11:40:45Z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4200.00000000000</vt:lpwstr>
  </property>
  <property fmtid="{D5CDD505-2E9C-101B-9397-08002B2CF9AE}" pid="3" name="ContentTypeId">
    <vt:lpwstr>0x01010093DD5565E7B47B43B962880DDDBFD2EB</vt:lpwstr>
  </property>
  <property fmtid="{D5CDD505-2E9C-101B-9397-08002B2CF9AE}" pid="4" name="MediaServiceImageTags">
    <vt:lpwstr/>
  </property>
</Properties>
</file>