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Noto Sans" panose="020B0502040504020204" pitchFamily="34" charset="0"/>
      <p:regular r:id="rId13"/>
      <p:bold r:id="rId14"/>
      <p:italic r:id="rId15"/>
      <p:boldItalic r:id="rId16"/>
    </p:embeddedFont>
    <p:embeddedFont>
      <p:font typeface="Noto Sans Bold" panose="020B0802040504020204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8" d="100"/>
          <a:sy n="48" d="100"/>
        </p:scale>
        <p:origin x="11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99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560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What Are FHA Minimum Property Standards—And Why You Should Care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2255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Fix problems before they stop your loan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84060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Unlock funding for repairs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45865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Learn how NAFHAC consultants make it easy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60936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101239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70040" y="6076712"/>
            <a:ext cx="243078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ans Bold" pitchFamily="34" charset="0"/>
                <a:ea typeface="Noto Sans Bold" pitchFamily="34" charset="-122"/>
                <a:cs typeface="Noto Sans Bold" pitchFamily="34" charset="-120"/>
              </a:rPr>
              <a:t>By YOUR NAME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ans Bold" pitchFamily="34" charset="0"/>
                <a:ea typeface="Noto Sans Bold" pitchFamily="34" charset="-122"/>
                <a:cs typeface="Noto Sans Bold" pitchFamily="34" charset="-120"/>
              </a:rPr>
              <a:t>(YOUR LOGO)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792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155" y="2902625"/>
            <a:ext cx="4925258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Let's Get You Started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6155" y="3878104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1</a:t>
            </a:r>
            <a:endParaRPr lang="en-US" sz="4900" dirty="0"/>
          </a:p>
        </p:txBody>
      </p:sp>
      <p:sp>
        <p:nvSpPr>
          <p:cNvPr id="5" name="Text 2"/>
          <p:cNvSpPr/>
          <p:nvPr/>
        </p:nvSpPr>
        <p:spPr>
          <a:xfrm>
            <a:off x="2688669" y="4744045"/>
            <a:ext cx="2461260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Schedule Evaluation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66155" y="5155525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Book your MPS assessment today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457956" y="3878104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2</a:t>
            </a:r>
            <a:endParaRPr lang="en-US" sz="4900" dirty="0"/>
          </a:p>
        </p:txBody>
      </p:sp>
      <p:sp>
        <p:nvSpPr>
          <p:cNvPr id="8" name="Text 5"/>
          <p:cNvSpPr/>
          <p:nvPr/>
        </p:nvSpPr>
        <p:spPr>
          <a:xfrm>
            <a:off x="9521428" y="4744045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Direct Message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457956" y="5155525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Contact for help or consultant referral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66155" y="6126242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3</a:t>
            </a:r>
            <a:endParaRPr lang="en-US" sz="4900" dirty="0"/>
          </a:p>
        </p:txBody>
      </p:sp>
      <p:sp>
        <p:nvSpPr>
          <p:cNvPr id="11" name="Text 8"/>
          <p:cNvSpPr/>
          <p:nvPr/>
        </p:nvSpPr>
        <p:spPr>
          <a:xfrm>
            <a:off x="2729627" y="6992183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Visit Website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66155" y="7403663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Access resources and information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7457956" y="6126242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4</a:t>
            </a:r>
            <a:endParaRPr lang="en-US" sz="4900" dirty="0"/>
          </a:p>
        </p:txBody>
      </p:sp>
      <p:sp>
        <p:nvSpPr>
          <p:cNvPr id="14" name="Text 11"/>
          <p:cNvSpPr/>
          <p:nvPr/>
        </p:nvSpPr>
        <p:spPr>
          <a:xfrm>
            <a:off x="9521428" y="6992183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Ask Questions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7457956" y="7403663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We're ready to help you succeed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6940"/>
            <a:ext cx="71660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Who Should Watch This?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53353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Homebuyers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First-time buyers using FHA financing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353353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Homeowners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Looking to refinance with rehab options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231725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189220"/>
            <a:ext cx="35909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Real Estate Professionals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Agents, contractors, lenders serving clients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2050"/>
            <a:ext cx="1269372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What Are FHA Minimum Property Standards?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89" y="3033236"/>
            <a:ext cx="2094428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619" y="364926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41131" y="3260050"/>
            <a:ext cx="26691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Safe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241131" y="3750469"/>
            <a:ext cx="26691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Free from health hazards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070991" y="4353282"/>
            <a:ext cx="8359854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734" y="4396859"/>
            <a:ext cx="4188857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619" y="485096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88405" y="4623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Secure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288405" y="5114092"/>
            <a:ext cx="3471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Protects occupants and property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118265" y="5716905"/>
            <a:ext cx="7312581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60" y="5760482"/>
            <a:ext cx="6283285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619" y="621458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335560" y="59872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Structurally Sound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335560" y="6477714"/>
            <a:ext cx="35944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Built to last without major defects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2188"/>
            <a:ext cx="103768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Common MPS Issues That Kill Deals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674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No Heat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6539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Broken furnace or heating system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05" y="2474595"/>
            <a:ext cx="4442698" cy="444269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512" y="313705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88818" y="2674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Leaking Roof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88818" y="316539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Water intrusion and damage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305" y="2474595"/>
            <a:ext cx="4442698" cy="444269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349" y="313705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815632" y="4269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Safety Hazards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815632" y="4759643"/>
            <a:ext cx="36718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Missing handrails and guardrails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305" y="2474595"/>
            <a:ext cx="4442698" cy="444269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5828" y="4483775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88818" y="58634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Lead Paint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88818" y="635388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Chipped, peeling surfaces pre-1978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305" y="2474595"/>
            <a:ext cx="4442698" cy="444269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349" y="5830372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857256" y="58634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Utility Issues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635388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Electrical and plumbing hazards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9305" y="2474595"/>
            <a:ext cx="4442698" cy="4442698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512" y="5830372"/>
            <a:ext cx="339328" cy="424220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1630442" y="4269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Moisture Problems</a:t>
            </a:r>
            <a:endParaRPr lang="en-US" sz="2200" dirty="0"/>
          </a:p>
        </p:txBody>
      </p:sp>
      <p:sp>
        <p:nvSpPr>
          <p:cNvPr id="24" name="Text 12"/>
          <p:cNvSpPr/>
          <p:nvPr/>
        </p:nvSpPr>
        <p:spPr>
          <a:xfrm>
            <a:off x="793790" y="4759643"/>
            <a:ext cx="36718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Water damage and mold growth</a:t>
            </a:r>
            <a:endParaRPr lang="en-US" sz="1750" dirty="0"/>
          </a:p>
        </p:txBody>
      </p:sp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9305" y="2474595"/>
            <a:ext cx="4442698" cy="4442698"/>
          </a:xfrm>
          <a:prstGeom prst="rect">
            <a:avLst/>
          </a:prstGeom>
        </p:spPr>
      </p:pic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6034" y="4483775"/>
            <a:ext cx="339328" cy="424220"/>
          </a:xfrm>
          <a:prstGeom prst="rect">
            <a:avLst/>
          </a:prstGeom>
        </p:spPr>
      </p:pic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3200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How MPS Affects YOU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Loan Denied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Home doesn't meet standards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Sellers Lose Buyers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Deal falls through last minute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66084"/>
            <a:ext cx="38246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Buyers Miss Opportunities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Dream home slips away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26969"/>
            <a:ext cx="36784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Professionals Waste Time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Agents and lenders start over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895588"/>
            <a:ext cx="7154466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The Power of a Rehab Loan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185725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43332" y="207275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Buy and Repair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52222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Purchase property and fund necessary repairs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27838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3332" y="3493889"/>
            <a:ext cx="3326130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Refinance with Upgrades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394335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Roll renovation costs into new mortgage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469951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43332" y="4915019"/>
            <a:ext cx="2609374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Simplified Payment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36448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One monthly payment, not multiple loans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12064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43332" y="633614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No Out-of-Pocket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678561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Finance 100% of qualified repairs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27353"/>
            <a:ext cx="720732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Who Solves the Problem?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85073"/>
            <a:ext cx="543878" cy="5438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255764"/>
            <a:ext cx="21756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Finds Issues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746183"/>
            <a:ext cx="21756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Identifies all MPS concerns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980" y="2485073"/>
            <a:ext cx="543878" cy="5438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795980" y="3255764"/>
            <a:ext cx="21756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Creates Plans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795980" y="3746183"/>
            <a:ext cx="21756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Develops comprehensive repair strategy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1771" y="2485073"/>
            <a:ext cx="543878" cy="5438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311771" y="3255764"/>
            <a:ext cx="217574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Coordinates Team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311771" y="4100512"/>
            <a:ext cx="217574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Works with lenders and contractors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5515332"/>
            <a:ext cx="543878" cy="5438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80190" y="6286024"/>
            <a:ext cx="21756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Guides Process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6280190" y="6776442"/>
            <a:ext cx="21756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Manages rehab from start to finish</a:t>
            </a:r>
            <a:endParaRPr lang="en-US" sz="175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51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438" y="2812494"/>
            <a:ext cx="6274832" cy="576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What's an MPS Evaluation?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7303770" y="3665339"/>
            <a:ext cx="22860" cy="4056936"/>
          </a:xfrm>
          <a:prstGeom prst="roundRect">
            <a:avLst>
              <a:gd name="adj" fmla="val 338821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577429" y="4068723"/>
            <a:ext cx="553164" cy="22860"/>
          </a:xfrm>
          <a:prstGeom prst="roundRect">
            <a:avLst>
              <a:gd name="adj" fmla="val 338821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07734" y="3872746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849" y="3907274"/>
            <a:ext cx="276582" cy="3457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619024" y="3849648"/>
            <a:ext cx="2774156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Property Walk-Through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645438" y="4248388"/>
            <a:ext cx="5747742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Comprehensive on-site inspection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7499806" y="4990624"/>
            <a:ext cx="553164" cy="22860"/>
          </a:xfrm>
          <a:prstGeom prst="roundRect">
            <a:avLst>
              <a:gd name="adj" fmla="val 338821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07734" y="4794647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849" y="4829175"/>
            <a:ext cx="276582" cy="3457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37220" y="4771549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Issue Identification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8237220" y="5170289"/>
            <a:ext cx="5747742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Finding what would stop FHA approval</a:t>
            </a:r>
            <a:endParaRPr lang="en-US" sz="1450" dirty="0"/>
          </a:p>
        </p:txBody>
      </p:sp>
      <p:sp>
        <p:nvSpPr>
          <p:cNvPr id="15" name="Shape 10"/>
          <p:cNvSpPr/>
          <p:nvPr/>
        </p:nvSpPr>
        <p:spPr>
          <a:xfrm>
            <a:off x="6577429" y="5820370"/>
            <a:ext cx="553164" cy="22860"/>
          </a:xfrm>
          <a:prstGeom prst="roundRect">
            <a:avLst>
              <a:gd name="adj" fmla="val 338821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07734" y="5624393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849" y="5658922"/>
            <a:ext cx="276582" cy="34575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088011" y="5601295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Repair Planning</a:t>
            </a:r>
            <a:endParaRPr lang="en-US" sz="1800" dirty="0"/>
          </a:p>
        </p:txBody>
      </p:sp>
      <p:sp>
        <p:nvSpPr>
          <p:cNvPr id="19" name="Text 13"/>
          <p:cNvSpPr/>
          <p:nvPr/>
        </p:nvSpPr>
        <p:spPr>
          <a:xfrm>
            <a:off x="645438" y="6000036"/>
            <a:ext cx="5747742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Developing actionable solutions</a:t>
            </a: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7499806" y="6650236"/>
            <a:ext cx="553164" cy="22860"/>
          </a:xfrm>
          <a:prstGeom prst="roundRect">
            <a:avLst>
              <a:gd name="adj" fmla="val 338821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07734" y="6454259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6849" y="6488787"/>
            <a:ext cx="276582" cy="34575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237220" y="6431161"/>
            <a:ext cx="235231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Financing Guidance</a:t>
            </a:r>
            <a:endParaRPr lang="en-US" sz="1800" dirty="0"/>
          </a:p>
        </p:txBody>
      </p:sp>
      <p:sp>
        <p:nvSpPr>
          <p:cNvPr id="24" name="Text 17"/>
          <p:cNvSpPr/>
          <p:nvPr/>
        </p:nvSpPr>
        <p:spPr>
          <a:xfrm>
            <a:off x="8237220" y="6829901"/>
            <a:ext cx="5747742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Securing appropriate loan products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88028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Why You Should Schedule One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586627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59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07231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Save Deals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07231" y="2629257"/>
            <a:ext cx="37020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Prevent last-minute loan rejections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493764" y="3203734"/>
            <a:ext cx="1088040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173373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992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93977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Find Hidden Gems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193977" y="4049554"/>
            <a:ext cx="32955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Buy properties others overlook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080510" y="4624030"/>
            <a:ext cx="929366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760119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305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780723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Build Equity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780723" y="5469850"/>
            <a:ext cx="44421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Create value through strategic renovation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667256" y="6044327"/>
            <a:ext cx="7706916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346865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738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367468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Client Success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367468" y="6890147"/>
            <a:ext cx="45215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Help clients achieve homeownership goals</a:t>
            </a:r>
            <a:endParaRPr lang="en-US" sz="175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0" y="2286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Custom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Noto Sans</vt:lpstr>
      <vt:lpstr>Noto Sans Bold</vt:lpstr>
      <vt:lpstr>Noto Serif HK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Catherine Brooks</cp:lastModifiedBy>
  <cp:revision>3</cp:revision>
  <dcterms:created xsi:type="dcterms:W3CDTF">2025-04-15T16:05:41Z</dcterms:created>
  <dcterms:modified xsi:type="dcterms:W3CDTF">2025-04-15T16:06:39Z</dcterms:modified>
</cp:coreProperties>
</file>