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slide+xml" PartName="/ppt/slides/slide172.xml"/>
  <Override ContentType="application/vnd.openxmlformats-officedocument.presentationml.slide+xml" PartName="/ppt/slides/slide173.xml"/>
  <Override ContentType="application/vnd.openxmlformats-officedocument.presentationml.slide+xml" PartName="/ppt/slides/slide174.xml"/>
  <Override ContentType="application/vnd.openxmlformats-officedocument.presentationml.slide+xml" PartName="/ppt/slides/slide175.xml"/>
  <Override ContentType="application/vnd.openxmlformats-officedocument.presentationml.slide+xml" PartName="/ppt/slides/slide176.xml"/>
  <Override ContentType="application/vnd.openxmlformats-officedocument.presentationml.slide+xml" PartName="/ppt/slides/slide177.xml"/>
  <Override ContentType="application/vnd.openxmlformats-officedocument.presentationml.slide+xml" PartName="/ppt/slides/slide178.xml"/>
  <Override ContentType="application/vnd.openxmlformats-officedocument.presentationml.slide+xml" PartName="/ppt/slides/slide179.xml"/>
  <Override ContentType="application/vnd.openxmlformats-officedocument.presentationml.slide+xml" PartName="/ppt/slides/slide180.xml"/>
  <Override ContentType="application/vnd.openxmlformats-officedocument.presentationml.slide+xml" PartName="/ppt/slides/slide181.xml"/>
  <Override ContentType="application/vnd.openxmlformats-officedocument.presentationml.slide+xml" PartName="/ppt/slides/slide182.xml"/>
  <Override ContentType="application/vnd.openxmlformats-officedocument.presentationml.slide+xml" PartName="/ppt/slides/slide183.xml"/>
  <Override ContentType="application/vnd.openxmlformats-officedocument.presentationml.slide+xml" PartName="/ppt/slides/slide184.xml"/>
  <Override ContentType="application/vnd.openxmlformats-officedocument.presentationml.slide+xml" PartName="/ppt/slides/slide185.xml"/>
  <Override ContentType="application/vnd.openxmlformats-officedocument.presentationml.slide+xml" PartName="/ppt/slides/slide186.xml"/>
  <Override ContentType="application/vnd.openxmlformats-officedocument.presentationml.slide+xml" PartName="/ppt/slides/slide187.xml"/>
  <Override ContentType="application/vnd.openxmlformats-officedocument.presentationml.slide+xml" PartName="/ppt/slides/slide188.xml"/>
  <Override ContentType="application/vnd.openxmlformats-officedocument.presentationml.slide+xml" PartName="/ppt/slides/slide189.xml"/>
  <Override ContentType="application/vnd.openxmlformats-officedocument.presentationml.slide+xml" PartName="/ppt/slides/slide190.xml"/>
  <Override ContentType="application/vnd.openxmlformats-officedocument.presentationml.slide+xml" PartName="/ppt/slides/slide191.xml"/>
  <Override ContentType="application/vnd.openxmlformats-officedocument.presentationml.slide+xml" PartName="/ppt/slides/slide192.xml"/>
  <Override ContentType="application/vnd.openxmlformats-officedocument.presentationml.slide+xml" PartName="/ppt/slides/slide193.xml"/>
  <Override ContentType="application/vnd.openxmlformats-officedocument.presentationml.slide+xml" PartName="/ppt/slides/slide194.xml"/>
  <Override ContentType="application/vnd.openxmlformats-officedocument.presentationml.slide+xml" PartName="/ppt/slides/slide195.xml"/>
  <Override ContentType="application/vnd.openxmlformats-officedocument.presentationml.slide+xml" PartName="/ppt/slides/slide196.xml"/>
  <Override ContentType="application/vnd.openxmlformats-officedocument.presentationml.slide+xml" PartName="/ppt/slides/slide197.xml"/>
  <Override ContentType="application/vnd.openxmlformats-officedocument.presentationml.slide+xml" PartName="/ppt/slides/slide198.xml"/>
  <Override ContentType="application/vnd.openxmlformats-officedocument.presentationml.slide+xml" PartName="/ppt/slides/slide199.xml"/>
  <Override ContentType="application/vnd.openxmlformats-officedocument.presentationml.slide+xml" PartName="/ppt/slides/slide200.xml"/>
  <Override ContentType="application/vnd.openxmlformats-officedocument.presentationml.slide+xml" PartName="/ppt/slides/slide201.xml"/>
  <Override ContentType="application/vnd.openxmlformats-officedocument.presentationml.slide+xml" PartName="/ppt/slides/slide202.xml"/>
  <Override ContentType="application/vnd.openxmlformats-officedocument.presentationml.slide+xml" PartName="/ppt/slides/slide203.xml"/>
  <Override ContentType="application/vnd.openxmlformats-officedocument.presentationml.slide+xml" PartName="/ppt/slides/slide204.xml"/>
  <Override ContentType="application/vnd.openxmlformats-officedocument.presentationml.slide+xml" PartName="/ppt/slides/slide205.xml"/>
  <Override ContentType="application/vnd.openxmlformats-officedocument.presentationml.slide+xml" PartName="/ppt/slides/slide206.xml"/>
  <Override ContentType="application/vnd.openxmlformats-officedocument.presentationml.slide+xml" PartName="/ppt/slides/slide207.xml"/>
  <Override ContentType="application/vnd.openxmlformats-officedocument.presentationml.slide+xml" PartName="/ppt/slides/slide208.xml"/>
  <Override ContentType="application/vnd.openxmlformats-officedocument.presentationml.slide+xml" PartName="/ppt/slides/slide20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Lst>
  <p:sldSz cx="18288000" cy="10287000"/>
  <p:notesSz cx="6858000" cy="9144000"/>
  <p:embeddedFontLst>
    <p:embeddedFont>
      <p:font typeface="El Messiri Bold" charset="1" panose="00000800000000000000"/>
      <p:regular r:id="rId215"/>
    </p:embeddedFont>
    <p:embeddedFont>
      <p:font typeface="El Messiri" charset="1" panose="00000500000000000000"/>
      <p:regular r:id="rId216"/>
    </p:embeddedFont>
    <p:embeddedFont>
      <p:font typeface="Open Sans" charset="1" panose="020B0606030504020204"/>
      <p:regular r:id="rId217"/>
    </p:embeddedFont>
    <p:embeddedFont>
      <p:font typeface="Above the Beyond Script" charset="1" panose="00000500000000000000"/>
      <p:regular r:id="rId218"/>
    </p:embeddedFont>
    <p:embeddedFont>
      <p:font typeface="Open Sans Bold" charset="1" panose="020B0806030504020204"/>
      <p:regular r:id="rId2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slides/slide95.xml" Type="http://schemas.openxmlformats.org/officeDocument/2006/relationships/slide"/><Relationship Id="rId101" Target="slides/slide96.xml" Type="http://schemas.openxmlformats.org/officeDocument/2006/relationships/slide"/><Relationship Id="rId102" Target="slides/slide97.xml" Type="http://schemas.openxmlformats.org/officeDocument/2006/relationships/slide"/><Relationship Id="rId103" Target="slides/slide98.xml" Type="http://schemas.openxmlformats.org/officeDocument/2006/relationships/slide"/><Relationship Id="rId104" Target="slides/slide99.xml" Type="http://schemas.openxmlformats.org/officeDocument/2006/relationships/slide"/><Relationship Id="rId105" Target="slides/slide100.xml" Type="http://schemas.openxmlformats.org/officeDocument/2006/relationships/slide"/><Relationship Id="rId106" Target="slides/slide101.xml" Type="http://schemas.openxmlformats.org/officeDocument/2006/relationships/slide"/><Relationship Id="rId107" Target="slides/slide102.xml" Type="http://schemas.openxmlformats.org/officeDocument/2006/relationships/slide"/><Relationship Id="rId108" Target="slides/slide103.xml" Type="http://schemas.openxmlformats.org/officeDocument/2006/relationships/slide"/><Relationship Id="rId109" Target="slides/slide104.xml" Type="http://schemas.openxmlformats.org/officeDocument/2006/relationships/slide"/><Relationship Id="rId11" Target="slides/slide6.xml" Type="http://schemas.openxmlformats.org/officeDocument/2006/relationships/slide"/><Relationship Id="rId110" Target="slides/slide105.xml" Type="http://schemas.openxmlformats.org/officeDocument/2006/relationships/slide"/><Relationship Id="rId111" Target="slides/slide106.xml" Type="http://schemas.openxmlformats.org/officeDocument/2006/relationships/slide"/><Relationship Id="rId112" Target="slides/slide107.xml" Type="http://schemas.openxmlformats.org/officeDocument/2006/relationships/slide"/><Relationship Id="rId113" Target="slides/slide108.xml" Type="http://schemas.openxmlformats.org/officeDocument/2006/relationships/slide"/><Relationship Id="rId114" Target="slides/slide109.xml" Type="http://schemas.openxmlformats.org/officeDocument/2006/relationships/slide"/><Relationship Id="rId115" Target="slides/slide110.xml" Type="http://schemas.openxmlformats.org/officeDocument/2006/relationships/slide"/><Relationship Id="rId116" Target="slides/slide111.xml" Type="http://schemas.openxmlformats.org/officeDocument/2006/relationships/slide"/><Relationship Id="rId117" Target="slides/slide112.xml" Type="http://schemas.openxmlformats.org/officeDocument/2006/relationships/slide"/><Relationship Id="rId118" Target="slides/slide113.xml" Type="http://schemas.openxmlformats.org/officeDocument/2006/relationships/slide"/><Relationship Id="rId119" Target="slides/slide114.xml" Type="http://schemas.openxmlformats.org/officeDocument/2006/relationships/slide"/><Relationship Id="rId12" Target="slides/slide7.xml" Type="http://schemas.openxmlformats.org/officeDocument/2006/relationships/slide"/><Relationship Id="rId120" Target="slides/slide115.xml" Type="http://schemas.openxmlformats.org/officeDocument/2006/relationships/slide"/><Relationship Id="rId121" Target="slides/slide116.xml" Type="http://schemas.openxmlformats.org/officeDocument/2006/relationships/slide"/><Relationship Id="rId122" Target="slides/slide117.xml" Type="http://schemas.openxmlformats.org/officeDocument/2006/relationships/slide"/><Relationship Id="rId123" Target="slides/slide118.xml" Type="http://schemas.openxmlformats.org/officeDocument/2006/relationships/slide"/><Relationship Id="rId124" Target="slides/slide119.xml" Type="http://schemas.openxmlformats.org/officeDocument/2006/relationships/slide"/><Relationship Id="rId125" Target="slides/slide120.xml" Type="http://schemas.openxmlformats.org/officeDocument/2006/relationships/slide"/><Relationship Id="rId126" Target="slides/slide121.xml" Type="http://schemas.openxmlformats.org/officeDocument/2006/relationships/slide"/><Relationship Id="rId127" Target="slides/slide122.xml" Type="http://schemas.openxmlformats.org/officeDocument/2006/relationships/slide"/><Relationship Id="rId128" Target="slides/slide123.xml" Type="http://schemas.openxmlformats.org/officeDocument/2006/relationships/slide"/><Relationship Id="rId129" Target="slides/slide124.xml" Type="http://schemas.openxmlformats.org/officeDocument/2006/relationships/slide"/><Relationship Id="rId13" Target="slides/slide8.xml" Type="http://schemas.openxmlformats.org/officeDocument/2006/relationships/slide"/><Relationship Id="rId130" Target="slides/slide125.xml" Type="http://schemas.openxmlformats.org/officeDocument/2006/relationships/slide"/><Relationship Id="rId131" Target="slides/slide126.xml" Type="http://schemas.openxmlformats.org/officeDocument/2006/relationships/slide"/><Relationship Id="rId132" Target="slides/slide127.xml" Type="http://schemas.openxmlformats.org/officeDocument/2006/relationships/slide"/><Relationship Id="rId133" Target="slides/slide128.xml" Type="http://schemas.openxmlformats.org/officeDocument/2006/relationships/slide"/><Relationship Id="rId134" Target="slides/slide129.xml" Type="http://schemas.openxmlformats.org/officeDocument/2006/relationships/slide"/><Relationship Id="rId135" Target="slides/slide130.xml" Type="http://schemas.openxmlformats.org/officeDocument/2006/relationships/slide"/><Relationship Id="rId136" Target="slides/slide131.xml" Type="http://schemas.openxmlformats.org/officeDocument/2006/relationships/slide"/><Relationship Id="rId137" Target="slides/slide132.xml" Type="http://schemas.openxmlformats.org/officeDocument/2006/relationships/slide"/><Relationship Id="rId138" Target="slides/slide133.xml" Type="http://schemas.openxmlformats.org/officeDocument/2006/relationships/slide"/><Relationship Id="rId139" Target="slides/slide134.xml" Type="http://schemas.openxmlformats.org/officeDocument/2006/relationships/slide"/><Relationship Id="rId14" Target="slides/slide9.xml" Type="http://schemas.openxmlformats.org/officeDocument/2006/relationships/slide"/><Relationship Id="rId140" Target="slides/slide135.xml" Type="http://schemas.openxmlformats.org/officeDocument/2006/relationships/slide"/><Relationship Id="rId141" Target="slides/slide136.xml" Type="http://schemas.openxmlformats.org/officeDocument/2006/relationships/slide"/><Relationship Id="rId142" Target="slides/slide137.xml" Type="http://schemas.openxmlformats.org/officeDocument/2006/relationships/slide"/><Relationship Id="rId143" Target="slides/slide138.xml" Type="http://schemas.openxmlformats.org/officeDocument/2006/relationships/slide"/><Relationship Id="rId144" Target="slides/slide139.xml" Type="http://schemas.openxmlformats.org/officeDocument/2006/relationships/slide"/><Relationship Id="rId145" Target="slides/slide140.xml" Type="http://schemas.openxmlformats.org/officeDocument/2006/relationships/slide"/><Relationship Id="rId146" Target="slides/slide141.xml" Type="http://schemas.openxmlformats.org/officeDocument/2006/relationships/slide"/><Relationship Id="rId147" Target="slides/slide142.xml" Type="http://schemas.openxmlformats.org/officeDocument/2006/relationships/slide"/><Relationship Id="rId148" Target="slides/slide143.xml" Type="http://schemas.openxmlformats.org/officeDocument/2006/relationships/slide"/><Relationship Id="rId149" Target="slides/slide144.xml" Type="http://schemas.openxmlformats.org/officeDocument/2006/relationships/slide"/><Relationship Id="rId15" Target="slides/slide10.xml" Type="http://schemas.openxmlformats.org/officeDocument/2006/relationships/slide"/><Relationship Id="rId150" Target="slides/slide145.xml" Type="http://schemas.openxmlformats.org/officeDocument/2006/relationships/slide"/><Relationship Id="rId151" Target="slides/slide146.xml" Type="http://schemas.openxmlformats.org/officeDocument/2006/relationships/slide"/><Relationship Id="rId152" Target="slides/slide147.xml" Type="http://schemas.openxmlformats.org/officeDocument/2006/relationships/slide"/><Relationship Id="rId153" Target="slides/slide148.xml" Type="http://schemas.openxmlformats.org/officeDocument/2006/relationships/slide"/><Relationship Id="rId154" Target="slides/slide149.xml" Type="http://schemas.openxmlformats.org/officeDocument/2006/relationships/slide"/><Relationship Id="rId155" Target="slides/slide150.xml" Type="http://schemas.openxmlformats.org/officeDocument/2006/relationships/slide"/><Relationship Id="rId156" Target="slides/slide151.xml" Type="http://schemas.openxmlformats.org/officeDocument/2006/relationships/slide"/><Relationship Id="rId157" Target="slides/slide152.xml" Type="http://schemas.openxmlformats.org/officeDocument/2006/relationships/slide"/><Relationship Id="rId158" Target="slides/slide153.xml" Type="http://schemas.openxmlformats.org/officeDocument/2006/relationships/slide"/><Relationship Id="rId159" Target="slides/slide154.xml" Type="http://schemas.openxmlformats.org/officeDocument/2006/relationships/slide"/><Relationship Id="rId16" Target="slides/slide11.xml" Type="http://schemas.openxmlformats.org/officeDocument/2006/relationships/slide"/><Relationship Id="rId160" Target="slides/slide155.xml" Type="http://schemas.openxmlformats.org/officeDocument/2006/relationships/slide"/><Relationship Id="rId161" Target="slides/slide156.xml" Type="http://schemas.openxmlformats.org/officeDocument/2006/relationships/slide"/><Relationship Id="rId162" Target="slides/slide157.xml" Type="http://schemas.openxmlformats.org/officeDocument/2006/relationships/slide"/><Relationship Id="rId163" Target="slides/slide158.xml" Type="http://schemas.openxmlformats.org/officeDocument/2006/relationships/slide"/><Relationship Id="rId164" Target="slides/slide159.xml" Type="http://schemas.openxmlformats.org/officeDocument/2006/relationships/slide"/><Relationship Id="rId165" Target="slides/slide160.xml" Type="http://schemas.openxmlformats.org/officeDocument/2006/relationships/slide"/><Relationship Id="rId166" Target="slides/slide161.xml" Type="http://schemas.openxmlformats.org/officeDocument/2006/relationships/slide"/><Relationship Id="rId167" Target="slides/slide162.xml" Type="http://schemas.openxmlformats.org/officeDocument/2006/relationships/slide"/><Relationship Id="rId168" Target="slides/slide163.xml" Type="http://schemas.openxmlformats.org/officeDocument/2006/relationships/slide"/><Relationship Id="rId169" Target="slides/slide164.xml" Type="http://schemas.openxmlformats.org/officeDocument/2006/relationships/slide"/><Relationship Id="rId17" Target="slides/slide12.xml" Type="http://schemas.openxmlformats.org/officeDocument/2006/relationships/slide"/><Relationship Id="rId170" Target="slides/slide165.xml" Type="http://schemas.openxmlformats.org/officeDocument/2006/relationships/slide"/><Relationship Id="rId171" Target="slides/slide166.xml" Type="http://schemas.openxmlformats.org/officeDocument/2006/relationships/slide"/><Relationship Id="rId172" Target="slides/slide167.xml" Type="http://schemas.openxmlformats.org/officeDocument/2006/relationships/slide"/><Relationship Id="rId173" Target="slides/slide168.xml" Type="http://schemas.openxmlformats.org/officeDocument/2006/relationships/slide"/><Relationship Id="rId174" Target="slides/slide169.xml" Type="http://schemas.openxmlformats.org/officeDocument/2006/relationships/slide"/><Relationship Id="rId175" Target="slides/slide170.xml" Type="http://schemas.openxmlformats.org/officeDocument/2006/relationships/slide"/><Relationship Id="rId176" Target="slides/slide171.xml" Type="http://schemas.openxmlformats.org/officeDocument/2006/relationships/slide"/><Relationship Id="rId177" Target="slides/slide172.xml" Type="http://schemas.openxmlformats.org/officeDocument/2006/relationships/slide"/><Relationship Id="rId178" Target="slides/slide173.xml" Type="http://schemas.openxmlformats.org/officeDocument/2006/relationships/slide"/><Relationship Id="rId179" Target="slides/slide174.xml" Type="http://schemas.openxmlformats.org/officeDocument/2006/relationships/slide"/><Relationship Id="rId18" Target="slides/slide13.xml" Type="http://schemas.openxmlformats.org/officeDocument/2006/relationships/slide"/><Relationship Id="rId180" Target="slides/slide175.xml" Type="http://schemas.openxmlformats.org/officeDocument/2006/relationships/slide"/><Relationship Id="rId181" Target="slides/slide176.xml" Type="http://schemas.openxmlformats.org/officeDocument/2006/relationships/slide"/><Relationship Id="rId182" Target="slides/slide177.xml" Type="http://schemas.openxmlformats.org/officeDocument/2006/relationships/slide"/><Relationship Id="rId183" Target="slides/slide178.xml" Type="http://schemas.openxmlformats.org/officeDocument/2006/relationships/slide"/><Relationship Id="rId184" Target="slides/slide179.xml" Type="http://schemas.openxmlformats.org/officeDocument/2006/relationships/slide"/><Relationship Id="rId185" Target="slides/slide180.xml" Type="http://schemas.openxmlformats.org/officeDocument/2006/relationships/slide"/><Relationship Id="rId186" Target="slides/slide181.xml" Type="http://schemas.openxmlformats.org/officeDocument/2006/relationships/slide"/><Relationship Id="rId187" Target="slides/slide182.xml" Type="http://schemas.openxmlformats.org/officeDocument/2006/relationships/slide"/><Relationship Id="rId188" Target="slides/slide183.xml" Type="http://schemas.openxmlformats.org/officeDocument/2006/relationships/slide"/><Relationship Id="rId189" Target="slides/slide184.xml" Type="http://schemas.openxmlformats.org/officeDocument/2006/relationships/slide"/><Relationship Id="rId19" Target="slides/slide14.xml" Type="http://schemas.openxmlformats.org/officeDocument/2006/relationships/slide"/><Relationship Id="rId190" Target="slides/slide185.xml" Type="http://schemas.openxmlformats.org/officeDocument/2006/relationships/slide"/><Relationship Id="rId191" Target="slides/slide186.xml" Type="http://schemas.openxmlformats.org/officeDocument/2006/relationships/slide"/><Relationship Id="rId192" Target="slides/slide187.xml" Type="http://schemas.openxmlformats.org/officeDocument/2006/relationships/slide"/><Relationship Id="rId193" Target="slides/slide188.xml" Type="http://schemas.openxmlformats.org/officeDocument/2006/relationships/slide"/><Relationship Id="rId194" Target="slides/slide189.xml" Type="http://schemas.openxmlformats.org/officeDocument/2006/relationships/slide"/><Relationship Id="rId195" Target="slides/slide190.xml" Type="http://schemas.openxmlformats.org/officeDocument/2006/relationships/slide"/><Relationship Id="rId196" Target="slides/slide191.xml" Type="http://schemas.openxmlformats.org/officeDocument/2006/relationships/slide"/><Relationship Id="rId197" Target="slides/slide192.xml" Type="http://schemas.openxmlformats.org/officeDocument/2006/relationships/slide"/><Relationship Id="rId198" Target="slides/slide193.xml" Type="http://schemas.openxmlformats.org/officeDocument/2006/relationships/slide"/><Relationship Id="rId199" Target="slides/slide19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00" Target="slides/slide195.xml" Type="http://schemas.openxmlformats.org/officeDocument/2006/relationships/slide"/><Relationship Id="rId201" Target="slides/slide196.xml" Type="http://schemas.openxmlformats.org/officeDocument/2006/relationships/slide"/><Relationship Id="rId202" Target="slides/slide197.xml" Type="http://schemas.openxmlformats.org/officeDocument/2006/relationships/slide"/><Relationship Id="rId203" Target="slides/slide198.xml" Type="http://schemas.openxmlformats.org/officeDocument/2006/relationships/slide"/><Relationship Id="rId204" Target="slides/slide199.xml" Type="http://schemas.openxmlformats.org/officeDocument/2006/relationships/slide"/><Relationship Id="rId205" Target="slides/slide200.xml" Type="http://schemas.openxmlformats.org/officeDocument/2006/relationships/slide"/><Relationship Id="rId206" Target="slides/slide201.xml" Type="http://schemas.openxmlformats.org/officeDocument/2006/relationships/slide"/><Relationship Id="rId207" Target="slides/slide202.xml" Type="http://schemas.openxmlformats.org/officeDocument/2006/relationships/slide"/><Relationship Id="rId208" Target="slides/slide203.xml" Type="http://schemas.openxmlformats.org/officeDocument/2006/relationships/slide"/><Relationship Id="rId209" Target="slides/slide204.xml" Type="http://schemas.openxmlformats.org/officeDocument/2006/relationships/slide"/><Relationship Id="rId21" Target="slides/slide16.xml" Type="http://schemas.openxmlformats.org/officeDocument/2006/relationships/slide"/><Relationship Id="rId210" Target="slides/slide205.xml" Type="http://schemas.openxmlformats.org/officeDocument/2006/relationships/slide"/><Relationship Id="rId211" Target="slides/slide206.xml" Type="http://schemas.openxmlformats.org/officeDocument/2006/relationships/slide"/><Relationship Id="rId212" Target="slides/slide207.xml" Type="http://schemas.openxmlformats.org/officeDocument/2006/relationships/slide"/><Relationship Id="rId213" Target="slides/slide208.xml" Type="http://schemas.openxmlformats.org/officeDocument/2006/relationships/slide"/><Relationship Id="rId214" Target="slides/slide209.xml" Type="http://schemas.openxmlformats.org/officeDocument/2006/relationships/slide"/><Relationship Id="rId215" Target="fonts/font215.fntdata" Type="http://schemas.openxmlformats.org/officeDocument/2006/relationships/font"/><Relationship Id="rId216" Target="fonts/font216.fntdata" Type="http://schemas.openxmlformats.org/officeDocument/2006/relationships/font"/><Relationship Id="rId217" Target="fonts/font217.fntdata" Type="http://schemas.openxmlformats.org/officeDocument/2006/relationships/font"/><Relationship Id="rId218" Target="fonts/font218.fntdata" Type="http://schemas.openxmlformats.org/officeDocument/2006/relationships/font"/><Relationship Id="rId219" Target="fonts/font219.fntdata" Type="http://schemas.openxmlformats.org/officeDocument/2006/relationships/font"/><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slides/slide91.xml" Type="http://schemas.openxmlformats.org/officeDocument/2006/relationships/slide"/><Relationship Id="rId97" Target="slides/slide92.xml" Type="http://schemas.openxmlformats.org/officeDocument/2006/relationships/slide"/><Relationship Id="rId98" Target="slides/slide93.xml" Type="http://schemas.openxmlformats.org/officeDocument/2006/relationships/slide"/><Relationship Id="rId99" Target="slides/slide9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0.jpeg" Type="http://schemas.openxmlformats.org/officeDocument/2006/relationships/image"/></Relationships>
</file>

<file path=ppt/slides/_rels/slide10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 Id="rId3" Target="../media/image1.png" Type="http://schemas.openxmlformats.org/officeDocument/2006/relationships/image"/><Relationship Id="rId4" Target="../media/image90.png" Type="http://schemas.openxmlformats.org/officeDocument/2006/relationships/image"/><Relationship Id="rId5" Target="../media/image91.svg" Type="http://schemas.openxmlformats.org/officeDocument/2006/relationships/image"/></Relationships>
</file>

<file path=ppt/slides/_rels/slide10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1.png" Type="http://schemas.openxmlformats.org/officeDocument/2006/relationships/image"/></Relationships>
</file>

<file path=ppt/slides/_rels/slide10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2.jpeg" Type="http://schemas.openxmlformats.org/officeDocument/2006/relationships/image"/></Relationships>
</file>

<file path=ppt/slides/_rels/slide10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3.jpeg" Type="http://schemas.openxmlformats.org/officeDocument/2006/relationships/image"/></Relationships>
</file>

<file path=ppt/slides/_rels/slide10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5.png" Type="http://schemas.openxmlformats.org/officeDocument/2006/relationships/image"/></Relationships>
</file>

<file path=ppt/slides/_rels/slide10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3.png" Type="http://schemas.openxmlformats.org/officeDocument/2006/relationships/image"/></Relationships>
</file>

<file path=ppt/slides/_rels/slide10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0.jpeg" Type="http://schemas.openxmlformats.org/officeDocument/2006/relationships/image"/></Relationships>
</file>

<file path=ppt/slides/_rels/slide1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1.png" Type="http://schemas.openxmlformats.org/officeDocument/2006/relationships/image"/></Relationships>
</file>

<file path=ppt/slides/_rels/slide1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4.png" Type="http://schemas.openxmlformats.org/officeDocument/2006/relationships/image"/></Relationships>
</file>

<file path=ppt/slides/_rels/slide1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4.png" Type="http://schemas.openxmlformats.org/officeDocument/2006/relationships/image"/></Relationships>
</file>

<file path=ppt/slides/_rels/slide1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8.png" Type="http://schemas.openxmlformats.org/officeDocument/2006/relationships/image"/></Relationships>
</file>

<file path=ppt/slides/_rels/slide1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5.png" Type="http://schemas.openxmlformats.org/officeDocument/2006/relationships/image"/></Relationships>
</file>

<file path=ppt/slides/_rels/slide1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5.png" Type="http://schemas.openxmlformats.org/officeDocument/2006/relationships/image"/></Relationships>
</file>

<file path=ppt/slides/_rels/slide1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6.png" Type="http://schemas.openxmlformats.org/officeDocument/2006/relationships/image"/></Relationships>
</file>

<file path=ppt/slides/_rels/slide1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1.jpeg" Type="http://schemas.openxmlformats.org/officeDocument/2006/relationships/image"/></Relationships>
</file>

<file path=ppt/slides/_rels/slide1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6.png" Type="http://schemas.openxmlformats.org/officeDocument/2006/relationships/image"/></Relationships>
</file>

<file path=ppt/slides/_rels/slide1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7.jpeg" Type="http://schemas.openxmlformats.org/officeDocument/2006/relationships/image"/><Relationship Id="rId4" Target="../media/image98.jpeg" Type="http://schemas.openxmlformats.org/officeDocument/2006/relationships/image"/><Relationship Id="rId5" Target="../media/image99.jpeg" Type="http://schemas.openxmlformats.org/officeDocument/2006/relationships/image"/></Relationships>
</file>

<file path=ppt/slides/_rels/slide1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0.jpeg" Type="http://schemas.openxmlformats.org/officeDocument/2006/relationships/image"/></Relationships>
</file>

<file path=ppt/slides/_rels/slide1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jpeg" Type="http://schemas.openxmlformats.org/officeDocument/2006/relationships/image"/><Relationship Id="rId3" Target="../media/image1.png" Type="http://schemas.openxmlformats.org/officeDocument/2006/relationships/image"/></Relationships>
</file>

<file path=ppt/slides/_rels/slide1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2.jpeg" Type="http://schemas.openxmlformats.org/officeDocument/2006/relationships/image"/><Relationship Id="rId4" Target="../media/image103.jpeg" Type="http://schemas.openxmlformats.org/officeDocument/2006/relationships/image"/></Relationships>
</file>

<file path=ppt/slides/_rels/slide1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4.jpeg" Type="http://schemas.openxmlformats.org/officeDocument/2006/relationships/image"/></Relationships>
</file>

<file path=ppt/slides/_rels/slide1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5.jpeg" Type="http://schemas.openxmlformats.org/officeDocument/2006/relationships/image"/><Relationship Id="rId4" Target="../media/image106.png" Type="http://schemas.openxmlformats.org/officeDocument/2006/relationships/image"/><Relationship Id="rId5" Target="../media/image107.jpeg" Type="http://schemas.openxmlformats.org/officeDocument/2006/relationships/image"/><Relationship Id="rId6" Target="../media/image108.jpeg" Type="http://schemas.openxmlformats.org/officeDocument/2006/relationships/image"/></Relationships>
</file>

<file path=ppt/slides/_rels/slide1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2.png" Type="http://schemas.openxmlformats.org/officeDocument/2006/relationships/image"/></Relationships>
</file>

<file path=ppt/slides/_rels/slide1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0.png" Type="http://schemas.openxmlformats.org/officeDocument/2006/relationships/image"/><Relationship Id="rId4" Target="../media/image111.svg" Type="http://schemas.openxmlformats.org/officeDocument/2006/relationships/image"/></Relationships>
</file>

<file path=ppt/slides/_rels/slide1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2.png" Type="http://schemas.openxmlformats.org/officeDocument/2006/relationships/image"/></Relationships>
</file>

<file path=ppt/slides/_rels/slide1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3.jpeg" Type="http://schemas.openxmlformats.org/officeDocument/2006/relationships/image"/></Relationships>
</file>

<file path=ppt/slides/_rels/slide1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1.png" Type="http://schemas.openxmlformats.org/officeDocument/2006/relationships/image"/></Relationships>
</file>

<file path=ppt/slides/_rels/slide1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3.png" Type="http://schemas.openxmlformats.org/officeDocument/2006/relationships/image"/></Relationships>
</file>

<file path=ppt/slides/_rels/slide1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1.png" Type="http://schemas.openxmlformats.org/officeDocument/2006/relationships/image"/></Relationships>
</file>

<file path=ppt/slides/_rels/slide1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jpeg" Type="http://schemas.openxmlformats.org/officeDocument/2006/relationships/image"/><Relationship Id="rId3" Target="../media/image1.png" Type="http://schemas.openxmlformats.org/officeDocument/2006/relationships/image"/></Relationships>
</file>

<file path=ppt/slides/_rels/slide1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4.png" Type="http://schemas.openxmlformats.org/officeDocument/2006/relationships/image"/></Relationships>
</file>

<file path=ppt/slides/_rels/slide1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0.png" Type="http://schemas.openxmlformats.org/officeDocument/2006/relationships/image"/><Relationship Id="rId4" Target="../media/image111.svg" Type="http://schemas.openxmlformats.org/officeDocument/2006/relationships/image"/></Relationships>
</file>

<file path=ppt/slides/_rels/slide1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5.png" Type="http://schemas.openxmlformats.org/officeDocument/2006/relationships/image"/><Relationship Id="rId4" Target="../media/image116.svg" Type="http://schemas.openxmlformats.org/officeDocument/2006/relationships/image"/></Relationships>
</file>

<file path=ppt/slides/_rels/slide1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4.png" Type="http://schemas.openxmlformats.org/officeDocument/2006/relationships/image"/></Relationships>
</file>

<file path=ppt/slides/_rels/slide1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7.jpeg" Type="http://schemas.openxmlformats.org/officeDocument/2006/relationships/image"/></Relationships>
</file>

<file path=ppt/slides/_rels/slide1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 Id="rId3" Target="../media/image1.png" Type="http://schemas.openxmlformats.org/officeDocument/2006/relationships/image"/><Relationship Id="rId4" Target="../media/image118.png" Type="http://schemas.openxmlformats.org/officeDocument/2006/relationships/image"/></Relationships>
</file>

<file path=ppt/slides/_rels/slide1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9.png" Type="http://schemas.openxmlformats.org/officeDocument/2006/relationships/image"/></Relationships>
</file>

<file path=ppt/slides/_rels/slide1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4.png" Type="http://schemas.openxmlformats.org/officeDocument/2006/relationships/image"/></Relationships>
</file>

<file path=ppt/slides/_rels/slide1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0.png" Type="http://schemas.openxmlformats.org/officeDocument/2006/relationships/image"/></Relationships>
</file>

<file path=ppt/slides/_rels/slide1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1.png" Type="http://schemas.openxmlformats.org/officeDocument/2006/relationships/image"/></Relationships>
</file>

<file path=ppt/slides/_rels/slide1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4.png" Type="http://schemas.openxmlformats.org/officeDocument/2006/relationships/image"/><Relationship Id="rId4" Target="../media/image121.jpeg" Type="http://schemas.openxmlformats.org/officeDocument/2006/relationships/image"/></Relationships>
</file>

<file path=ppt/slides/_rels/slide1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2.png" Type="http://schemas.openxmlformats.org/officeDocument/2006/relationships/image"/><Relationship Id="rId4" Target="../media/image123.svg" Type="http://schemas.openxmlformats.org/officeDocument/2006/relationships/image"/><Relationship Id="rId5" Target="../media/image124.png" Type="http://schemas.openxmlformats.org/officeDocument/2006/relationships/image"/></Relationships>
</file>

<file path=ppt/slides/_rels/slide1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jpeg" Type="http://schemas.openxmlformats.org/officeDocument/2006/relationships/image"/></Relationships>
</file>

<file path=ppt/slides/_rels/slide1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5.jpeg" Type="http://schemas.openxmlformats.org/officeDocument/2006/relationships/image"/><Relationship Id="rId4" Target="../media/image126.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26.png" Type="http://schemas.openxmlformats.org/officeDocument/2006/relationships/image"/></Relationships>
</file>

<file path=ppt/slides/_rels/slide1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1.png" Type="http://schemas.openxmlformats.org/officeDocument/2006/relationships/image"/></Relationships>
</file>

<file path=ppt/slides/_rels/slide1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5.jpeg" Type="http://schemas.openxmlformats.org/officeDocument/2006/relationships/image"/><Relationship Id="rId4" Target="../media/image126.jpeg" Type="http://schemas.openxmlformats.org/officeDocument/2006/relationships/image"/></Relationships>
</file>

<file path=ppt/slides/_rels/slide1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7.jpeg" Type="http://schemas.openxmlformats.org/officeDocument/2006/relationships/image"/><Relationship Id="rId3" Target="../media/image1.png" Type="http://schemas.openxmlformats.org/officeDocument/2006/relationships/image"/></Relationships>
</file>

<file path=ppt/slides/_rels/slide1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1.png" Type="http://schemas.openxmlformats.org/officeDocument/2006/relationships/image"/></Relationships>
</file>

<file path=ppt/slides/_rels/slide1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8.png" Type="http://schemas.openxmlformats.org/officeDocument/2006/relationships/image"/></Relationships>
</file>

<file path=ppt/slides/_rels/slide1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8.jpeg" Type="http://schemas.openxmlformats.org/officeDocument/2006/relationships/image"/></Relationships>
</file>

<file path=ppt/slides/_rels/slide1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9.jpeg" Type="http://schemas.openxmlformats.org/officeDocument/2006/relationships/image"/><Relationship Id="rId3" Target="../media/image1.png" Type="http://schemas.openxmlformats.org/officeDocument/2006/relationships/image"/></Relationships>
</file>

<file path=ppt/slides/_rels/slide1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1.png" Type="http://schemas.openxmlformats.org/officeDocument/2006/relationships/image"/></Relationships>
</file>

<file path=ppt/slides/_rels/slide1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0.jpeg" Type="http://schemas.openxmlformats.org/officeDocument/2006/relationships/image"/></Relationships>
</file>

<file path=ppt/slides/_rels/slide1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7.jpeg" Type="http://schemas.openxmlformats.org/officeDocument/2006/relationships/image"/></Relationships>
</file>

<file path=ppt/slides/_rels/slide1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2.jpeg" Type="http://schemas.openxmlformats.org/officeDocument/2006/relationships/image"/></Relationships>
</file>

<file path=ppt/slides/_rels/slide1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3.jpeg" Type="http://schemas.openxmlformats.org/officeDocument/2006/relationships/image"/><Relationship Id="rId3" Target="../media/image1.png" Type="http://schemas.openxmlformats.org/officeDocument/2006/relationships/image"/></Relationships>
</file>

<file path=ppt/slides/_rels/slide1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4.jpeg" Type="http://schemas.openxmlformats.org/officeDocument/2006/relationships/image"/><Relationship Id="rId4" Target="../media/image135.png" Type="http://schemas.openxmlformats.org/officeDocument/2006/relationships/image"/><Relationship Id="rId5" Target="../media/image136.jpeg" Type="http://schemas.openxmlformats.org/officeDocument/2006/relationships/image"/></Relationships>
</file>

<file path=ppt/slides/_rels/slide1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7.png" Type="http://schemas.openxmlformats.org/officeDocument/2006/relationships/image"/></Relationships>
</file>

<file path=ppt/slides/_rels/slide1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8.jpeg" Type="http://schemas.openxmlformats.org/officeDocument/2006/relationships/image"/></Relationships>
</file>

<file path=ppt/slides/_rels/slide1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8.png" Type="http://schemas.openxmlformats.org/officeDocument/2006/relationships/image"/></Relationships>
</file>

<file path=ppt/slides/_rels/slide1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9.jpeg" Type="http://schemas.openxmlformats.org/officeDocument/2006/relationships/image"/><Relationship Id="rId3" Target="../media/image1.png" Type="http://schemas.openxmlformats.org/officeDocument/2006/relationships/image"/></Relationships>
</file>

<file path=ppt/slides/_rels/slide1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0.png" Type="http://schemas.openxmlformats.org/officeDocument/2006/relationships/image"/></Relationships>
</file>

<file path=ppt/slides/_rels/slide1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9.png" Type="http://schemas.openxmlformats.org/officeDocument/2006/relationships/image"/></Relationships>
</file>

<file path=ppt/slides/_rels/slide17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s>
</file>

<file path=ppt/slides/_rels/slide1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1.png" Type="http://schemas.openxmlformats.org/officeDocument/2006/relationships/image"/><Relationship Id="rId4" Target="../media/image142.png" Type="http://schemas.openxmlformats.org/officeDocument/2006/relationships/image"/></Relationships>
</file>

<file path=ppt/slides/_rels/slide1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3.png" Type="http://schemas.openxmlformats.org/officeDocument/2006/relationships/image"/><Relationship Id="rId4" Target="../media/image144.png" Type="http://schemas.openxmlformats.org/officeDocument/2006/relationships/image"/><Relationship Id="rId5" Target="../media/image145.svg" Type="http://schemas.openxmlformats.org/officeDocument/2006/relationships/image"/><Relationship Id="rId6" Target="../media/image146.png" Type="http://schemas.openxmlformats.org/officeDocument/2006/relationships/image"/></Relationships>
</file>

<file path=ppt/slides/_rels/slide1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4.png" Type="http://schemas.openxmlformats.org/officeDocument/2006/relationships/image"/></Relationships>
</file>

<file path=ppt/slides/_rels/slide1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4.png" Type="http://schemas.openxmlformats.org/officeDocument/2006/relationships/image"/><Relationship Id="rId4" Target="../media/image145.svg" Type="http://schemas.openxmlformats.org/officeDocument/2006/relationships/image"/><Relationship Id="rId5" Target="../media/image147.png" Type="http://schemas.openxmlformats.org/officeDocument/2006/relationships/image"/><Relationship Id="rId6" Target="../media/image148.png" Type="http://schemas.openxmlformats.org/officeDocument/2006/relationships/image"/><Relationship Id="rId7" Target="../media/image149.png" Type="http://schemas.openxmlformats.org/officeDocument/2006/relationships/image"/><Relationship Id="rId8" Target="../media/image44.png" Type="http://schemas.openxmlformats.org/officeDocument/2006/relationships/image"/></Relationships>
</file>

<file path=ppt/slides/_rels/slide1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0.png" Type="http://schemas.openxmlformats.org/officeDocument/2006/relationships/image"/></Relationships>
</file>

<file path=ppt/slides/_rels/slide1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5.png" Type="http://schemas.openxmlformats.org/officeDocument/2006/relationships/image"/><Relationship Id="rId4" Target="../media/image116.svg" Type="http://schemas.openxmlformats.org/officeDocument/2006/relationships/image"/></Relationships>
</file>

<file path=ppt/slides/_rels/slide1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3.png" Type="http://schemas.openxmlformats.org/officeDocument/2006/relationships/image"/></Relationships>
</file>

<file path=ppt/slides/_rels/slide1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1.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0.pn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s>
</file>

<file path=ppt/slides/_rels/slide1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9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1.png" Type="http://schemas.openxmlformats.org/officeDocument/2006/relationships/image"/></Relationships>
</file>

<file path=ppt/slides/_rels/slide19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1.png" Type="http://schemas.openxmlformats.org/officeDocument/2006/relationships/image"/></Relationships>
</file>

<file path=ppt/slides/_rels/slide19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2.png" Type="http://schemas.openxmlformats.org/officeDocument/2006/relationships/image"/></Relationships>
</file>

<file path=ppt/slides/_rels/slide19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3.jpeg" Type="http://schemas.openxmlformats.org/officeDocument/2006/relationships/image"/><Relationship Id="rId4" Target="../media/image102.jpeg" Type="http://schemas.openxmlformats.org/officeDocument/2006/relationships/image"/><Relationship Id="rId5" Target="../media/image106.png" Type="http://schemas.openxmlformats.org/officeDocument/2006/relationships/image"/><Relationship Id="rId6" Target="../media/image105.jpeg" Type="http://schemas.openxmlformats.org/officeDocument/2006/relationships/image"/><Relationship Id="rId7" Target="../media/image48.png" Type="http://schemas.openxmlformats.org/officeDocument/2006/relationships/image"/></Relationships>
</file>

<file path=ppt/slides/_rels/slide19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jpeg" Type="http://schemas.openxmlformats.org/officeDocument/2006/relationships/image"/><Relationship Id="rId3" Target="../media/image1.png" Type="http://schemas.openxmlformats.org/officeDocument/2006/relationships/image"/></Relationships>
</file>

<file path=ppt/slides/_rels/slide19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4.png" Type="http://schemas.openxmlformats.org/officeDocument/2006/relationships/image"/></Relationships>
</file>

<file path=ppt/slides/_rels/slide19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9.png" Type="http://schemas.openxmlformats.org/officeDocument/2006/relationships/image"/></Relationships>
</file>

<file path=ppt/slides/_rels/slide19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 Id="rId3" Target="../media/image1.png" Type="http://schemas.openxmlformats.org/officeDocument/2006/relationships/image"/></Relationships>
</file>

<file path=ppt/slides/_rels/slide19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jpeg" Type="http://schemas.openxmlformats.org/officeDocument/2006/relationships/image"/><Relationship Id="rId6" Target="../media/image3.jpeg" Type="http://schemas.openxmlformats.org/officeDocument/2006/relationships/image"/><Relationship Id="rId7" Target="../media/image2.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1.png" Type="http://schemas.openxmlformats.org/officeDocument/2006/relationships/image"/></Relationships>
</file>

<file path=ppt/slides/_rels/slide20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0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4.jpeg" Type="http://schemas.openxmlformats.org/officeDocument/2006/relationships/image"/></Relationships>
</file>

<file path=ppt/slides/_rels/slide20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0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5.jpeg" Type="http://schemas.openxmlformats.org/officeDocument/2006/relationships/image"/></Relationships>
</file>

<file path=ppt/slides/_rels/slide20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6.png" Type="http://schemas.openxmlformats.org/officeDocument/2006/relationships/image"/></Relationships>
</file>

<file path=ppt/slides/_rels/slide20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1.png" Type="http://schemas.openxmlformats.org/officeDocument/2006/relationships/image"/></Relationships>
</file>

<file path=ppt/slides/_rels/slide20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1.png" Type="http://schemas.openxmlformats.org/officeDocument/2006/relationships/image"/></Relationships>
</file>

<file path=ppt/slides/_rels/slide20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7.png" Type="http://schemas.openxmlformats.org/officeDocument/2006/relationships/image"/><Relationship Id="rId4" Target="../media/image14.jpeg" Type="http://schemas.openxmlformats.org/officeDocument/2006/relationships/image"/></Relationships>
</file>

<file path=ppt/slides/_rels/slide20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8.png" Type="http://schemas.openxmlformats.org/officeDocument/2006/relationships/image"/><Relationship Id="rId4" Target="../media/image159.svg" Type="http://schemas.openxmlformats.org/officeDocument/2006/relationships/image"/><Relationship Id="rId5" Target="../media/image48.png" Type="http://schemas.openxmlformats.org/officeDocument/2006/relationships/image"/></Relationships>
</file>

<file path=ppt/slides/_rels/slide20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7.png" Type="http://schemas.openxmlformats.org/officeDocument/2006/relationships/image"/><Relationship Id="rId4" Target="../media/image38.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9.jpeg" Type="http://schemas.openxmlformats.org/officeDocument/2006/relationships/image"/><Relationship Id="rId4" Target="../media/image37.png" Type="http://schemas.openxmlformats.org/officeDocument/2006/relationships/image"/><Relationship Id="rId5" Target="../media/image38.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0.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1.png" Type="http://schemas.openxmlformats.org/officeDocument/2006/relationships/image"/><Relationship Id="rId4" Target="../media/image40.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7.svg" Type="http://schemas.openxmlformats.org/officeDocument/2006/relationships/image"/><Relationship Id="rId6" Target="../media/image8.jpeg" Type="http://schemas.openxmlformats.org/officeDocument/2006/relationships/image"/><Relationship Id="rId7" Target="../media/image9.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3.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3.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4.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5.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6.png" Type="http://schemas.openxmlformats.org/officeDocument/2006/relationships/image"/><Relationship Id="rId4" Target="../media/image4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4.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10.jpeg" Type="http://schemas.openxmlformats.org/officeDocument/2006/relationships/image"/><Relationship Id="rId6" Target="../media/image11.jpeg" Type="http://schemas.openxmlformats.org/officeDocument/2006/relationships/image"/><Relationship Id="rId7" Target="../media/image12.jpeg" Type="http://schemas.openxmlformats.org/officeDocument/2006/relationships/image"/><Relationship Id="rId8" Target="../media/image13.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1.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0.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jpe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0.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1.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1.pn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jpeg" Type="http://schemas.openxmlformats.org/officeDocument/2006/relationships/image"/><Relationship Id="rId3" Target="../media/image1.png" Type="http://schemas.openxmlformats.org/officeDocument/2006/relationships/image"/><Relationship Id="rId4" Target="../media/image53.jpeg" Type="http://schemas.openxmlformats.org/officeDocument/2006/relationships/image"/><Relationship Id="rId5" Target="../media/image54.jpe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jpe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 Id="rId3" Target="../media/image1.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6.png" Type="http://schemas.openxmlformats.org/officeDocument/2006/relationships/image"/><Relationship Id="rId4" Target="../media/image57.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6.png" Type="http://schemas.openxmlformats.org/officeDocument/2006/relationships/image"/><Relationship Id="rId4" Target="../media/image57.sv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6.png" Type="http://schemas.openxmlformats.org/officeDocument/2006/relationships/image"/><Relationship Id="rId4" Target="../media/image57.sv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8.jpe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0.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8.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8.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6.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3.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9.jpe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2.png" Type="http://schemas.openxmlformats.org/officeDocument/2006/relationships/image"/><Relationship Id="rId4" Target="../media/image63.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4.jpe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jpeg" Type="http://schemas.openxmlformats.org/officeDocument/2006/relationships/image"/><Relationship Id="rId3" Target="../media/image1.png" Type="http://schemas.openxmlformats.org/officeDocument/2006/relationships/image"/><Relationship Id="rId4" Target="../media/image66.jpeg" Type="http://schemas.openxmlformats.org/officeDocument/2006/relationships/image"/><Relationship Id="rId5" Target="../media/image49.jpeg" Type="http://schemas.openxmlformats.org/officeDocument/2006/relationships/image"/><Relationship Id="rId6" Target="../media/image67.png" Type="http://schemas.openxmlformats.org/officeDocument/2006/relationships/image"/><Relationship Id="rId7" Target="../media/image68.sv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7.jpe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jpeg" Type="http://schemas.openxmlformats.org/officeDocument/2006/relationships/image"/><Relationship Id="rId3" Target="../media/image1.pn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0.jpe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1.pn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2.jpe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3.pn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4.pn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5.pn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6.pn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7.pn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8.jpeg" Type="http://schemas.openxmlformats.org/officeDocument/2006/relationships/image"/><Relationship Id="rId4" Target="../media/image19.pn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9.png" Type="http://schemas.openxmlformats.org/officeDocument/2006/relationships/image"/></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0.jpeg" Type="http://schemas.openxmlformats.org/officeDocument/2006/relationships/image"/></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1.jpeg" Type="http://schemas.openxmlformats.org/officeDocument/2006/relationships/image"/><Relationship Id="rId4" Target="../media/image82.jpeg" Type="http://schemas.openxmlformats.org/officeDocument/2006/relationships/image"/><Relationship Id="rId5" Target="../media/image83.png" Type="http://schemas.openxmlformats.org/officeDocument/2006/relationships/image"/><Relationship Id="rId6" Target="../media/image84.png" Type="http://schemas.openxmlformats.org/officeDocument/2006/relationships/image"/><Relationship Id="rId7" Target="../media/image85.png" Type="http://schemas.openxmlformats.org/officeDocument/2006/relationships/image"/><Relationship Id="rId8" Target="../media/image86.png" Type="http://schemas.openxmlformats.org/officeDocument/2006/relationships/image"/></Relationships>
</file>

<file path=ppt/slides/_rels/slide9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7.png" Type="http://schemas.openxmlformats.org/officeDocument/2006/relationships/image"/></Relationships>
</file>

<file path=ppt/slides/_rels/slide9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8.png" Type="http://schemas.openxmlformats.org/officeDocument/2006/relationships/image"/><Relationship Id="rId4" Target="../media/image89.svg" Type="http://schemas.openxmlformats.org/officeDocument/2006/relationships/image"/></Relationships>
</file>

<file path=ppt/slides/_rels/slide9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8.png" Type="http://schemas.openxmlformats.org/officeDocument/2006/relationships/image"/><Relationship Id="rId4" Target="../media/image89.svg" Type="http://schemas.openxmlformats.org/officeDocument/2006/relationships/image"/></Relationships>
</file>

<file path=ppt/slides/_rels/slide9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8.png" Type="http://schemas.openxmlformats.org/officeDocument/2006/relationships/image"/><Relationship Id="rId4" Target="../media/image89.svg" Type="http://schemas.openxmlformats.org/officeDocument/2006/relationships/image"/></Relationships>
</file>

<file path=ppt/slides/_rels/slide9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8.png" Type="http://schemas.openxmlformats.org/officeDocument/2006/relationships/image"/><Relationship Id="rId4" Target="../media/image89.svg" Type="http://schemas.openxmlformats.org/officeDocument/2006/relationships/image"/></Relationships>
</file>

<file path=ppt/slides/_rels/slide9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8.png" Type="http://schemas.openxmlformats.org/officeDocument/2006/relationships/image"/><Relationship Id="rId4" Target="../media/image89.svg" Type="http://schemas.openxmlformats.org/officeDocument/2006/relationships/image"/></Relationships>
</file>

<file path=ppt/slides/_rels/slide9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8.png" Type="http://schemas.openxmlformats.org/officeDocument/2006/relationships/image"/><Relationship Id="rId4" Target="../media/image89.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11900144" y="0"/>
            <a:ext cx="6387856" cy="10287000"/>
          </a:xfrm>
          <a:custGeom>
            <a:avLst/>
            <a:gdLst/>
            <a:ahLst/>
            <a:cxnLst/>
            <a:rect r="r" b="b" t="t" l="l"/>
            <a:pathLst>
              <a:path h="10287000" w="6387856">
                <a:moveTo>
                  <a:pt x="0" y="0"/>
                </a:moveTo>
                <a:lnTo>
                  <a:pt x="6387856" y="0"/>
                </a:lnTo>
                <a:lnTo>
                  <a:pt x="6387856" y="10287000"/>
                </a:lnTo>
                <a:lnTo>
                  <a:pt x="0" y="10287000"/>
                </a:lnTo>
                <a:lnTo>
                  <a:pt x="0" y="0"/>
                </a:lnTo>
                <a:close/>
              </a:path>
            </a:pathLst>
          </a:custGeom>
          <a:blipFill>
            <a:blip r:embed="rId3"/>
            <a:stretch>
              <a:fillRect l="-45852" t="0" r="-2706" b="0"/>
            </a:stretch>
          </a:blipFill>
        </p:spPr>
      </p:sp>
      <p:sp>
        <p:nvSpPr>
          <p:cNvPr name="TextBox 4" id="4"/>
          <p:cNvSpPr txBox="true"/>
          <p:nvPr/>
        </p:nvSpPr>
        <p:spPr>
          <a:xfrm rot="0">
            <a:off x="2676533" y="876300"/>
            <a:ext cx="7097161" cy="5872834"/>
          </a:xfrm>
          <a:prstGeom prst="rect">
            <a:avLst/>
          </a:prstGeom>
        </p:spPr>
        <p:txBody>
          <a:bodyPr anchor="t" rtlCol="false" tIns="0" lIns="0" bIns="0" rIns="0">
            <a:spAutoFit/>
          </a:bodyPr>
          <a:lstStyle/>
          <a:p>
            <a:pPr algn="ctr">
              <a:lnSpc>
                <a:spcPts val="10550"/>
              </a:lnSpc>
            </a:pPr>
            <a:r>
              <a:rPr lang="en-US" sz="7535" b="true">
                <a:solidFill>
                  <a:srgbClr val="373620"/>
                </a:solidFill>
                <a:latin typeface="El Messiri Bold"/>
                <a:ea typeface="El Messiri Bold"/>
                <a:cs typeface="El Messiri Bold"/>
                <a:sym typeface="El Messiri Bold"/>
              </a:rPr>
              <a:t>Le challenge commence à </a:t>
            </a:r>
            <a:r>
              <a:rPr lang="en-US" sz="7535" b="true">
                <a:solidFill>
                  <a:srgbClr val="B06C3F"/>
                </a:solidFill>
                <a:latin typeface="El Messiri Bold"/>
                <a:ea typeface="El Messiri Bold"/>
                <a:cs typeface="El Messiri Bold"/>
                <a:sym typeface="El Messiri Bold"/>
              </a:rPr>
              <a:t>20h00</a:t>
            </a:r>
          </a:p>
          <a:p>
            <a:pPr algn="ctr">
              <a:lnSpc>
                <a:spcPts val="8126"/>
              </a:lnSpc>
            </a:pPr>
          </a:p>
          <a:p>
            <a:pPr algn="ctr">
              <a:lnSpc>
                <a:spcPts val="6700"/>
              </a:lnSpc>
              <a:spcBef>
                <a:spcPct val="0"/>
              </a:spcBef>
            </a:pPr>
          </a:p>
        </p:txBody>
      </p:sp>
      <p:sp>
        <p:nvSpPr>
          <p:cNvPr name="TextBox 5" id="5"/>
          <p:cNvSpPr txBox="true"/>
          <p:nvPr/>
        </p:nvSpPr>
        <p:spPr>
          <a:xfrm rot="0">
            <a:off x="2676533" y="5553248"/>
            <a:ext cx="7097161" cy="2950845"/>
          </a:xfrm>
          <a:prstGeom prst="rect">
            <a:avLst/>
          </a:prstGeom>
        </p:spPr>
        <p:txBody>
          <a:bodyPr anchor="t" rtlCol="false" tIns="0" lIns="0" bIns="0" rIns="0">
            <a:spAutoFit/>
          </a:bodyPr>
          <a:lstStyle/>
          <a:p>
            <a:pPr algn="ctr">
              <a:lnSpc>
                <a:spcPts val="5880"/>
              </a:lnSpc>
            </a:pPr>
            <a:r>
              <a:rPr lang="en-US" sz="4200">
                <a:solidFill>
                  <a:srgbClr val="000000"/>
                </a:solidFill>
                <a:latin typeface="El Messiri"/>
                <a:ea typeface="El Messiri"/>
                <a:cs typeface="El Messiri"/>
                <a:sym typeface="El Messiri"/>
              </a:rPr>
              <a:t>Prépare de quoi noter, cette soirée va marquer le début de </a:t>
            </a:r>
            <a:r>
              <a:rPr lang="en-US" sz="4200" b="true">
                <a:solidFill>
                  <a:srgbClr val="000000"/>
                </a:solidFill>
                <a:latin typeface="El Messiri Bold"/>
                <a:ea typeface="El Messiri Bold"/>
                <a:cs typeface="El Messiri Bold"/>
                <a:sym typeface="El Messiri Bold"/>
              </a:rPr>
              <a:t>TA nouvelle ère</a:t>
            </a:r>
            <a:r>
              <a:rPr lang="en-US" sz="4200">
                <a:solidFill>
                  <a:srgbClr val="000000"/>
                </a:solidFill>
                <a:latin typeface="El Messiri"/>
                <a:ea typeface="El Messiri"/>
                <a:cs typeface="El Messiri"/>
                <a:sym typeface="El Messiri"/>
              </a:rPr>
              <a:t> !</a:t>
            </a:r>
          </a:p>
          <a:p>
            <a:pPr algn="ctr">
              <a:lnSpc>
                <a:spcPts val="5880"/>
              </a:lnSpc>
            </a:pPr>
          </a:p>
        </p:txBody>
      </p:sp>
      <p:sp>
        <p:nvSpPr>
          <p:cNvPr name="Freeform 6" id="6"/>
          <p:cNvSpPr/>
          <p:nvPr/>
        </p:nvSpPr>
        <p:spPr>
          <a:xfrm flipH="false" flipV="false" rot="0">
            <a:off x="11900144" y="0"/>
            <a:ext cx="6387856" cy="10287000"/>
          </a:xfrm>
          <a:custGeom>
            <a:avLst/>
            <a:gdLst/>
            <a:ahLst/>
            <a:cxnLst/>
            <a:rect r="r" b="b" t="t" l="l"/>
            <a:pathLst>
              <a:path h="10287000" w="6387856">
                <a:moveTo>
                  <a:pt x="0" y="0"/>
                </a:moveTo>
                <a:lnTo>
                  <a:pt x="6387856" y="0"/>
                </a:lnTo>
                <a:lnTo>
                  <a:pt x="6387856" y="10287000"/>
                </a:lnTo>
                <a:lnTo>
                  <a:pt x="0" y="10287000"/>
                </a:lnTo>
                <a:lnTo>
                  <a:pt x="0" y="0"/>
                </a:lnTo>
                <a:close/>
              </a:path>
            </a:pathLst>
          </a:custGeom>
          <a:blipFill>
            <a:blip r:embed="rId4"/>
            <a:stretch>
              <a:fillRect l="-47538" t="-18755" r="0" b="-18755"/>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698976">
            <a:off x="0" y="9258300"/>
            <a:ext cx="921421" cy="1025825"/>
          </a:xfrm>
          <a:custGeom>
            <a:avLst/>
            <a:gdLst/>
            <a:ahLst/>
            <a:cxnLst/>
            <a:rect r="r" b="b" t="t" l="l"/>
            <a:pathLst>
              <a:path h="1025825" w="921421">
                <a:moveTo>
                  <a:pt x="0" y="0"/>
                </a:moveTo>
                <a:lnTo>
                  <a:pt x="921421" y="0"/>
                </a:lnTo>
                <a:lnTo>
                  <a:pt x="921421" y="1025825"/>
                </a:lnTo>
                <a:lnTo>
                  <a:pt x="0" y="1025825"/>
                </a:lnTo>
                <a:lnTo>
                  <a:pt x="0" y="0"/>
                </a:lnTo>
                <a:close/>
              </a:path>
            </a:pathLst>
          </a:custGeom>
          <a:blipFill>
            <a:blip r:embed="rId3"/>
            <a:stretch>
              <a:fillRect l="0" t="0" r="0" b="0"/>
            </a:stretch>
          </a:blipFill>
        </p:spPr>
      </p:sp>
      <p:sp>
        <p:nvSpPr>
          <p:cNvPr name="TextBox 4" id="4"/>
          <p:cNvSpPr txBox="true"/>
          <p:nvPr/>
        </p:nvSpPr>
        <p:spPr>
          <a:xfrm rot="0">
            <a:off x="2335510" y="2346469"/>
            <a:ext cx="13616981" cy="3658870"/>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Tu vas comprendre que générer </a:t>
            </a:r>
            <a:r>
              <a:rPr lang="en-US" b="true" sz="5200" u="sng">
                <a:solidFill>
                  <a:srgbClr val="373620"/>
                </a:solidFill>
                <a:latin typeface="El Messiri Bold"/>
                <a:ea typeface="El Messiri Bold"/>
                <a:cs typeface="El Messiri Bold"/>
                <a:sym typeface="El Messiri Bold"/>
              </a:rPr>
              <a:t>son propre</a:t>
            </a:r>
          </a:p>
          <a:p>
            <a:pPr algn="ctr">
              <a:lnSpc>
                <a:spcPts val="7280"/>
              </a:lnSpc>
            </a:pPr>
            <a:r>
              <a:rPr lang="en-US" sz="5200" b="true">
                <a:solidFill>
                  <a:srgbClr val="373620"/>
                </a:solidFill>
                <a:latin typeface="El Messiri Bold"/>
                <a:ea typeface="El Messiri Bold"/>
                <a:cs typeface="El Messiri Bold"/>
                <a:sym typeface="El Messiri Bold"/>
              </a:rPr>
              <a:t> </a:t>
            </a:r>
            <a:r>
              <a:rPr lang="en-US" b="true" sz="5200" u="sng">
                <a:solidFill>
                  <a:srgbClr val="373620"/>
                </a:solidFill>
                <a:latin typeface="El Messiri Bold"/>
                <a:ea typeface="El Messiri Bold"/>
                <a:cs typeface="El Messiri Bold"/>
                <a:sym typeface="El Messiri Bold"/>
              </a:rPr>
              <a:t>salaire</a:t>
            </a:r>
            <a:r>
              <a:rPr lang="en-US" sz="5200">
                <a:solidFill>
                  <a:srgbClr val="373620"/>
                </a:solidFill>
                <a:latin typeface="El Messiri"/>
                <a:ea typeface="El Messiri"/>
                <a:cs typeface="El Messiri"/>
                <a:sym typeface="El Messiri"/>
              </a:rPr>
              <a:t> n’a rien de miraculeux ...</a:t>
            </a:r>
          </a:p>
          <a:p>
            <a:pPr algn="ctr">
              <a:lnSpc>
                <a:spcPts val="7280"/>
              </a:lnSpc>
            </a:pPr>
          </a:p>
          <a:p>
            <a:pPr algn="ctr">
              <a:lnSpc>
                <a:spcPts val="7280"/>
              </a:lnSpc>
              <a:spcBef>
                <a:spcPct val="0"/>
              </a:spcBef>
            </a:pPr>
          </a:p>
        </p:txBody>
      </p:sp>
    </p:spTree>
  </p:cSld>
  <p:clrMapOvr>
    <a:masterClrMapping/>
  </p:clrMapOvr>
</p:sld>
</file>

<file path=ppt/slides/slide10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71849" r="-2701" b="0"/>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3980191" y="1036506"/>
            <a:ext cx="12545784" cy="8118738"/>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Ma</a:t>
            </a:r>
            <a:r>
              <a:rPr lang="en-US" sz="5199">
                <a:solidFill>
                  <a:srgbClr val="000000"/>
                </a:solidFill>
                <a:latin typeface="El Messiri"/>
                <a:ea typeface="El Messiri"/>
                <a:cs typeface="El Messiri"/>
                <a:sym typeface="El Messiri"/>
              </a:rPr>
              <a:t>is, je préfère te prév</a:t>
            </a:r>
            <a:r>
              <a:rPr lang="en-US" sz="5199">
                <a:solidFill>
                  <a:srgbClr val="000000"/>
                </a:solidFill>
                <a:latin typeface="El Messiri"/>
                <a:ea typeface="El Messiri"/>
                <a:cs typeface="El Messiri"/>
                <a:sym typeface="El Messiri"/>
              </a:rPr>
              <a:t>enir :</a:t>
            </a:r>
          </a:p>
          <a:p>
            <a:pPr algn="ctr">
              <a:lnSpc>
                <a:spcPts val="7279"/>
              </a:lnSpc>
            </a:pPr>
          </a:p>
          <a:p>
            <a:pPr algn="l">
              <a:lnSpc>
                <a:spcPts val="7279"/>
              </a:lnSpc>
            </a:pPr>
            <a:r>
              <a:rPr lang="en-US" sz="5199">
                <a:solidFill>
                  <a:srgbClr val="A46B3D"/>
                </a:solidFill>
                <a:latin typeface="El Messiri"/>
                <a:ea typeface="El Messiri"/>
                <a:cs typeface="El Messiri"/>
                <a:sym typeface="El Messiri"/>
              </a:rPr>
              <a:t>Si tu crois que tu n’as pas de talent …</a:t>
            </a:r>
          </a:p>
          <a:p>
            <a:pPr algn="l">
              <a:lnSpc>
                <a:spcPts val="7279"/>
              </a:lnSpc>
            </a:pPr>
          </a:p>
          <a:p>
            <a:pPr algn="l">
              <a:lnSpc>
                <a:spcPts val="7279"/>
              </a:lnSpc>
            </a:pPr>
            <a:r>
              <a:rPr lang="en-US" sz="5199">
                <a:solidFill>
                  <a:srgbClr val="A46B3D"/>
                </a:solidFill>
                <a:latin typeface="El Messiri"/>
                <a:ea typeface="El Messiri"/>
                <a:cs typeface="El Messiri"/>
                <a:sym typeface="El Messiri"/>
              </a:rPr>
              <a:t>Si tu n’es pas prête à découvrir ton talent…</a:t>
            </a:r>
          </a:p>
          <a:p>
            <a:pPr algn="l">
              <a:lnSpc>
                <a:spcPts val="7279"/>
              </a:lnSpc>
            </a:pPr>
          </a:p>
          <a:p>
            <a:pPr algn="l">
              <a:lnSpc>
                <a:spcPts val="7279"/>
              </a:lnSpc>
            </a:pPr>
            <a:r>
              <a:rPr lang="en-US" sz="5199">
                <a:solidFill>
                  <a:srgbClr val="A46B3D"/>
                </a:solidFill>
                <a:latin typeface="El Messiri"/>
                <a:ea typeface="El Messiri"/>
                <a:cs typeface="El Messiri"/>
                <a:sym typeface="El Messiri"/>
              </a:rPr>
              <a:t>Si tu n’es pas prête à passer à l’action pour créer ton business ...</a:t>
            </a:r>
          </a:p>
          <a:p>
            <a:pPr algn="ctr">
              <a:lnSpc>
                <a:spcPts val="5990"/>
              </a:lnSpc>
            </a:pPr>
          </a:p>
        </p:txBody>
      </p:sp>
      <p:sp>
        <p:nvSpPr>
          <p:cNvPr name="Freeform 5" id="5"/>
          <p:cNvSpPr/>
          <p:nvPr/>
        </p:nvSpPr>
        <p:spPr>
          <a:xfrm flipH="false" flipV="false" rot="0">
            <a:off x="2988500" y="3078520"/>
            <a:ext cx="718695" cy="718695"/>
          </a:xfrm>
          <a:custGeom>
            <a:avLst/>
            <a:gdLst/>
            <a:ahLst/>
            <a:cxnLst/>
            <a:rect r="r" b="b" t="t" l="l"/>
            <a:pathLst>
              <a:path h="718695" w="718695">
                <a:moveTo>
                  <a:pt x="0" y="0"/>
                </a:moveTo>
                <a:lnTo>
                  <a:pt x="718695" y="0"/>
                </a:lnTo>
                <a:lnTo>
                  <a:pt x="718695" y="718695"/>
                </a:lnTo>
                <a:lnTo>
                  <a:pt x="0" y="7186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2988500" y="6715251"/>
            <a:ext cx="718695" cy="718695"/>
          </a:xfrm>
          <a:custGeom>
            <a:avLst/>
            <a:gdLst/>
            <a:ahLst/>
            <a:cxnLst/>
            <a:rect r="r" b="b" t="t" l="l"/>
            <a:pathLst>
              <a:path h="718695" w="718695">
                <a:moveTo>
                  <a:pt x="0" y="0"/>
                </a:moveTo>
                <a:lnTo>
                  <a:pt x="718695" y="0"/>
                </a:lnTo>
                <a:lnTo>
                  <a:pt x="718695" y="718696"/>
                </a:lnTo>
                <a:lnTo>
                  <a:pt x="0" y="7186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988500" y="4784152"/>
            <a:ext cx="718695" cy="718695"/>
          </a:xfrm>
          <a:custGeom>
            <a:avLst/>
            <a:gdLst/>
            <a:ahLst/>
            <a:cxnLst/>
            <a:rect r="r" b="b" t="t" l="l"/>
            <a:pathLst>
              <a:path h="718695" w="718695">
                <a:moveTo>
                  <a:pt x="0" y="0"/>
                </a:moveTo>
                <a:lnTo>
                  <a:pt x="718695" y="0"/>
                </a:lnTo>
                <a:lnTo>
                  <a:pt x="718695" y="718696"/>
                </a:lnTo>
                <a:lnTo>
                  <a:pt x="0" y="7186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0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5989" t="-100615" r="0" b="-108268"/>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Freeform 4" id="4"/>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0417" r="0" b="-85885"/>
            </a:stretch>
          </a:blipFill>
        </p:spPr>
      </p:sp>
      <p:sp>
        <p:nvSpPr>
          <p:cNvPr name="TextBox 5" id="5"/>
          <p:cNvSpPr txBox="true"/>
          <p:nvPr/>
        </p:nvSpPr>
        <p:spPr>
          <a:xfrm rot="0">
            <a:off x="2772648" y="4404314"/>
            <a:ext cx="13030561" cy="1651263"/>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Alors ce challenge n'est </a:t>
            </a:r>
            <a:r>
              <a:rPr lang="en-US" sz="5199">
                <a:solidFill>
                  <a:srgbClr val="A46B3D"/>
                </a:solidFill>
                <a:latin typeface="El Messiri"/>
                <a:ea typeface="El Messiri"/>
                <a:cs typeface="El Messiri"/>
                <a:sym typeface="El Messiri"/>
              </a:rPr>
              <a:t>PAS</a:t>
            </a:r>
            <a:r>
              <a:rPr lang="en-US" sz="5199">
                <a:solidFill>
                  <a:srgbClr val="000000"/>
                </a:solidFill>
                <a:latin typeface="El Messiri"/>
                <a:ea typeface="El Messiri"/>
                <a:cs typeface="El Messiri"/>
                <a:sym typeface="El Messiri"/>
              </a:rPr>
              <a:t> fait pour toi !</a:t>
            </a:r>
          </a:p>
          <a:p>
            <a:pPr algn="ctr">
              <a:lnSpc>
                <a:spcPts val="5990"/>
              </a:lnSpc>
            </a:pPr>
          </a:p>
        </p:txBody>
      </p:sp>
    </p:spTree>
  </p:cSld>
  <p:clrMapOvr>
    <a:masterClrMapping/>
  </p:clrMapOvr>
</p:sld>
</file>

<file path=ppt/slides/slide10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407527" y="1384835"/>
            <a:ext cx="13472946" cy="2575188"/>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Je t'invite donc </a:t>
            </a:r>
            <a:r>
              <a:rPr lang="en-US" sz="5199" b="true">
                <a:solidFill>
                  <a:srgbClr val="B06C3F"/>
                </a:solidFill>
                <a:latin typeface="El Messiri Bold"/>
                <a:ea typeface="El Messiri Bold"/>
                <a:cs typeface="El Messiri Bold"/>
                <a:sym typeface="El Messiri Bold"/>
              </a:rPr>
              <a:t>à fermer</a:t>
            </a:r>
            <a:r>
              <a:rPr lang="en-US" sz="5199">
                <a:solidFill>
                  <a:srgbClr val="B06C3F"/>
                </a:solidFill>
                <a:latin typeface="El Messiri"/>
                <a:ea typeface="El Messiri"/>
                <a:cs typeface="El Messiri"/>
                <a:sym typeface="El Messiri"/>
              </a:rPr>
              <a:t> </a:t>
            </a:r>
            <a:r>
              <a:rPr lang="en-US" sz="5199">
                <a:solidFill>
                  <a:srgbClr val="373620"/>
                </a:solidFill>
                <a:latin typeface="El Messiri"/>
                <a:ea typeface="El Messiri"/>
                <a:cs typeface="El Messiri"/>
                <a:sym typeface="El Messiri"/>
              </a:rPr>
              <a:t>ce live </a:t>
            </a:r>
          </a:p>
          <a:p>
            <a:pPr algn="ctr">
              <a:lnSpc>
                <a:spcPts val="7279"/>
              </a:lnSpc>
            </a:pPr>
            <a:r>
              <a:rPr lang="en-US" sz="5199">
                <a:solidFill>
                  <a:srgbClr val="373620"/>
                </a:solidFill>
                <a:latin typeface="El Messiri"/>
                <a:ea typeface="El Messiri"/>
                <a:cs typeface="El Messiri"/>
                <a:sym typeface="El Messiri"/>
              </a:rPr>
              <a:t>et quitter le </a:t>
            </a:r>
            <a:r>
              <a:rPr lang="en-US" sz="5199">
                <a:solidFill>
                  <a:srgbClr val="373620"/>
                </a:solidFill>
                <a:latin typeface="El Messiri"/>
                <a:ea typeface="El Messiri"/>
                <a:cs typeface="El Messiri"/>
                <a:sym typeface="El Messiri"/>
              </a:rPr>
              <a:t>groupe Whatsapp.</a:t>
            </a:r>
          </a:p>
          <a:p>
            <a:pPr algn="ctr">
              <a:lnSpc>
                <a:spcPts val="5990"/>
              </a:lnSpc>
            </a:pPr>
          </a:p>
        </p:txBody>
      </p:sp>
      <p:grpSp>
        <p:nvGrpSpPr>
          <p:cNvPr name="Group 4" id="4"/>
          <p:cNvGrpSpPr/>
          <p:nvPr/>
        </p:nvGrpSpPr>
        <p:grpSpPr>
          <a:xfrm rot="0">
            <a:off x="6520815" y="4301959"/>
            <a:ext cx="5246370" cy="524637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0160" t="0" r="-30160" b="0"/>
              </a:stretch>
            </a:blipFill>
          </p:spPr>
        </p:sp>
      </p:grpSp>
    </p:spTree>
  </p:cSld>
  <p:clrMapOvr>
    <a:masterClrMapping/>
  </p:clrMapOvr>
</p:sld>
</file>

<file path=ppt/slides/slide10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214165" y="3728402"/>
            <a:ext cx="13472946" cy="273494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Tu dois être prête à </a:t>
            </a:r>
            <a:r>
              <a:rPr lang="en-US" sz="5199" b="true">
                <a:solidFill>
                  <a:srgbClr val="B06C3F"/>
                </a:solidFill>
                <a:latin typeface="El Messiri Bold"/>
                <a:ea typeface="El Messiri Bold"/>
                <a:cs typeface="El Messiri Bold"/>
                <a:sym typeface="El Messiri Bold"/>
              </a:rPr>
              <a:t>passer </a:t>
            </a:r>
          </a:p>
          <a:p>
            <a:pPr algn="ctr">
              <a:lnSpc>
                <a:spcPts val="7279"/>
              </a:lnSpc>
            </a:pPr>
            <a:r>
              <a:rPr lang="en-US" sz="5199" b="true">
                <a:solidFill>
                  <a:srgbClr val="B06C3F"/>
                </a:solidFill>
                <a:latin typeface="El Messiri Bold"/>
                <a:ea typeface="El Messiri Bold"/>
                <a:cs typeface="El Messiri Bold"/>
                <a:sym typeface="El Messiri Bold"/>
              </a:rPr>
              <a:t>à l'action</a:t>
            </a:r>
            <a:r>
              <a:rPr lang="en-US" sz="5199">
                <a:solidFill>
                  <a:srgbClr val="373620"/>
                </a:solidFill>
                <a:latin typeface="El Messiri"/>
                <a:ea typeface="El Messiri"/>
                <a:cs typeface="El Messiri"/>
                <a:sym typeface="El Messiri"/>
              </a:rPr>
              <a:t> pour réussir </a:t>
            </a:r>
          </a:p>
          <a:p>
            <a:pPr algn="ctr">
              <a:lnSpc>
                <a:spcPts val="7279"/>
              </a:lnSpc>
            </a:pPr>
            <a:r>
              <a:rPr lang="en-US" sz="5199">
                <a:solidFill>
                  <a:srgbClr val="373620"/>
                </a:solidFill>
                <a:latin typeface="El Messiri"/>
                <a:ea typeface="El Messiri"/>
                <a:cs typeface="El Messiri"/>
                <a:sym typeface="El Messiri"/>
              </a:rPr>
              <a:t>ce challenge.</a:t>
            </a:r>
          </a:p>
        </p:txBody>
      </p:sp>
      <p:grpSp>
        <p:nvGrpSpPr>
          <p:cNvPr name="Group 4" id="4"/>
          <p:cNvGrpSpPr/>
          <p:nvPr/>
        </p:nvGrpSpPr>
        <p:grpSpPr>
          <a:xfrm rot="0">
            <a:off x="10473802" y="0"/>
            <a:ext cx="7708442" cy="10287000"/>
            <a:chOff x="0" y="0"/>
            <a:chExt cx="685688" cy="915058"/>
          </a:xfrm>
        </p:grpSpPr>
        <p:sp>
          <p:nvSpPr>
            <p:cNvPr name="Freeform 5" id="5"/>
            <p:cNvSpPr/>
            <p:nvPr/>
          </p:nvSpPr>
          <p:spPr>
            <a:xfrm flipH="false" flipV="false" rot="0">
              <a:off x="0" y="0"/>
              <a:ext cx="685688" cy="915058"/>
            </a:xfrm>
            <a:custGeom>
              <a:avLst/>
              <a:gdLst/>
              <a:ahLst/>
              <a:cxnLst/>
              <a:rect r="r" b="b" t="t" l="l"/>
              <a:pathLst>
                <a:path h="915058" w="685688">
                  <a:moveTo>
                    <a:pt x="23100" y="0"/>
                  </a:moveTo>
                  <a:lnTo>
                    <a:pt x="662588" y="0"/>
                  </a:lnTo>
                  <a:cubicBezTo>
                    <a:pt x="675346" y="0"/>
                    <a:pt x="685688" y="10342"/>
                    <a:pt x="685688" y="23100"/>
                  </a:cubicBezTo>
                  <a:lnTo>
                    <a:pt x="685688" y="891958"/>
                  </a:lnTo>
                  <a:cubicBezTo>
                    <a:pt x="685688" y="904716"/>
                    <a:pt x="675346" y="915058"/>
                    <a:pt x="662588" y="915058"/>
                  </a:cubicBezTo>
                  <a:lnTo>
                    <a:pt x="23100" y="915058"/>
                  </a:lnTo>
                  <a:cubicBezTo>
                    <a:pt x="10342" y="915058"/>
                    <a:pt x="0" y="904716"/>
                    <a:pt x="0" y="891958"/>
                  </a:cubicBezTo>
                  <a:lnTo>
                    <a:pt x="0" y="23100"/>
                  </a:lnTo>
                  <a:cubicBezTo>
                    <a:pt x="0" y="10342"/>
                    <a:pt x="10342" y="0"/>
                    <a:pt x="23100" y="0"/>
                  </a:cubicBezTo>
                  <a:close/>
                </a:path>
              </a:pathLst>
            </a:custGeom>
            <a:blipFill>
              <a:blip r:embed="rId3"/>
              <a:stretch>
                <a:fillRect l="-3380" t="0" r="-3380" b="0"/>
              </a:stretch>
            </a:blipFill>
          </p:spPr>
        </p:sp>
      </p:grpSp>
    </p:spTree>
  </p:cSld>
  <p:clrMapOvr>
    <a:masterClrMapping/>
  </p:clrMapOvr>
</p:sld>
</file>

<file path=ppt/slides/slide10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407527" y="3001536"/>
            <a:ext cx="13472946" cy="3658870"/>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Comme je l'ai fait moi-même avant toi, </a:t>
            </a:r>
          </a:p>
          <a:p>
            <a:pPr algn="ctr">
              <a:lnSpc>
                <a:spcPts val="7279"/>
              </a:lnSpc>
            </a:pPr>
            <a:r>
              <a:rPr lang="en-US" sz="5199">
                <a:solidFill>
                  <a:srgbClr val="373620"/>
                </a:solidFill>
                <a:latin typeface="El Messiri"/>
                <a:ea typeface="El Messiri"/>
                <a:cs typeface="El Messiri"/>
                <a:sym typeface="El Messiri"/>
              </a:rPr>
              <a:t>il y’a 5 ans, quand </a:t>
            </a:r>
            <a:r>
              <a:rPr lang="en-US" sz="5199" b="true">
                <a:solidFill>
                  <a:srgbClr val="373620"/>
                </a:solidFill>
                <a:latin typeface="El Messiri Bold"/>
                <a:ea typeface="El Messiri Bold"/>
                <a:cs typeface="El Messiri Bold"/>
                <a:sym typeface="El Messiri Bold"/>
              </a:rPr>
              <a:t>j’ai décidé</a:t>
            </a:r>
            <a:r>
              <a:rPr lang="en-US" sz="5199">
                <a:solidFill>
                  <a:srgbClr val="373620"/>
                </a:solidFill>
                <a:latin typeface="El Messiri"/>
                <a:ea typeface="El Messiri"/>
                <a:cs typeface="El Messiri"/>
                <a:sym typeface="El Messiri"/>
              </a:rPr>
              <a:t> que moi et le salariat c’était </a:t>
            </a:r>
            <a:r>
              <a:rPr lang="en-US" sz="5199">
                <a:solidFill>
                  <a:srgbClr val="B06C3F"/>
                </a:solidFill>
                <a:latin typeface="El Messiri"/>
                <a:ea typeface="El Messiri"/>
                <a:cs typeface="El Messiri"/>
                <a:sym typeface="El Messiri"/>
              </a:rPr>
              <a:t>TERMINÉ</a:t>
            </a:r>
            <a:r>
              <a:rPr lang="en-US" sz="5199">
                <a:solidFill>
                  <a:srgbClr val="C05440"/>
                </a:solidFill>
                <a:latin typeface="El Messiri"/>
                <a:ea typeface="El Messiri"/>
                <a:cs typeface="El Messiri"/>
                <a:sym typeface="El Messiri"/>
              </a:rPr>
              <a:t> </a:t>
            </a:r>
            <a:r>
              <a:rPr lang="en-US" sz="5199">
                <a:solidFill>
                  <a:srgbClr val="373620"/>
                </a:solidFill>
                <a:latin typeface="El Messiri"/>
                <a:ea typeface="El Messiri"/>
                <a:cs typeface="El Messiri"/>
                <a:sym typeface="El Messiri"/>
              </a:rPr>
              <a:t>!</a:t>
            </a:r>
          </a:p>
          <a:p>
            <a:pPr algn="ctr">
              <a:lnSpc>
                <a:spcPts val="7279"/>
              </a:lnSpc>
            </a:pPr>
          </a:p>
        </p:txBody>
      </p:sp>
      <p:sp>
        <p:nvSpPr>
          <p:cNvPr name="TextBox 4" id="4"/>
          <p:cNvSpPr txBox="true"/>
          <p:nvPr/>
        </p:nvSpPr>
        <p:spPr>
          <a:xfrm rot="0">
            <a:off x="6821746" y="6885007"/>
            <a:ext cx="4644509" cy="1892745"/>
          </a:xfrm>
          <a:prstGeom prst="rect">
            <a:avLst/>
          </a:prstGeom>
        </p:spPr>
        <p:txBody>
          <a:bodyPr anchor="t" rtlCol="false" tIns="0" lIns="0" bIns="0" rIns="0">
            <a:spAutoFit/>
          </a:bodyPr>
          <a:lstStyle/>
          <a:p>
            <a:pPr algn="ctr">
              <a:lnSpc>
                <a:spcPts val="15625"/>
              </a:lnSpc>
              <a:spcBef>
                <a:spcPct val="0"/>
              </a:spcBef>
            </a:pPr>
            <a:r>
              <a:rPr lang="en-US" sz="11160">
                <a:solidFill>
                  <a:srgbClr val="B06C3F"/>
                </a:solidFill>
                <a:latin typeface="Above the Beyond Script"/>
                <a:ea typeface="Above the Beyond Script"/>
                <a:cs typeface="Above the Beyond Script"/>
                <a:sym typeface="Above the Beyond Script"/>
              </a:rPr>
              <a:t>Stop !</a:t>
            </a:r>
          </a:p>
        </p:txBody>
      </p:sp>
    </p:spTree>
  </p:cSld>
  <p:clrMapOvr>
    <a:masterClrMapping/>
  </p:clrMapOvr>
</p:sld>
</file>

<file path=ppt/slides/slide10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488980" y="1562321"/>
            <a:ext cx="16016716" cy="7354570"/>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J’ai d’abord commencé par sauté dans le vide en </a:t>
            </a:r>
            <a:r>
              <a:rPr lang="en-US" sz="5199">
                <a:solidFill>
                  <a:srgbClr val="B06C3F"/>
                </a:solidFill>
                <a:latin typeface="El Messiri"/>
                <a:ea typeface="El Messiri"/>
                <a:cs typeface="El Messiri"/>
                <a:sym typeface="El Messiri"/>
              </a:rPr>
              <a:t>achetant la première formation </a:t>
            </a:r>
            <a:r>
              <a:rPr lang="en-US" sz="5199">
                <a:solidFill>
                  <a:srgbClr val="373620"/>
                </a:solidFill>
                <a:latin typeface="El Messiri"/>
                <a:ea typeface="El Messiri"/>
                <a:cs typeface="El Messiri"/>
                <a:sym typeface="El Messiri"/>
              </a:rPr>
              <a:t>qui passait par là, pourvu que je quitte le salariat.</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J’ai pu</a:t>
            </a:r>
            <a:r>
              <a:rPr lang="en-US" sz="5199">
                <a:solidFill>
                  <a:srgbClr val="A0955E"/>
                </a:solidFill>
                <a:latin typeface="El Messiri"/>
                <a:ea typeface="El Messiri"/>
                <a:cs typeface="El Messiri"/>
                <a:sym typeface="El Messiri"/>
              </a:rPr>
              <a:t> </a:t>
            </a:r>
            <a:r>
              <a:rPr lang="en-US" sz="5199">
                <a:solidFill>
                  <a:srgbClr val="B06C3F"/>
                </a:solidFill>
                <a:latin typeface="El Messiri"/>
                <a:ea typeface="El Messiri"/>
                <a:cs typeface="El Messiri"/>
                <a:sym typeface="El Messiri"/>
              </a:rPr>
              <a:t>remplacer mon salaire</a:t>
            </a:r>
            <a:r>
              <a:rPr lang="en-US" sz="5199">
                <a:solidFill>
                  <a:srgbClr val="373620"/>
                </a:solidFill>
                <a:latin typeface="El Messiri"/>
                <a:ea typeface="El Messiri"/>
                <a:cs typeface="El Messiri"/>
                <a:sym typeface="El Messiri"/>
              </a:rPr>
              <a:t> c’était top mais </a:t>
            </a:r>
          </a:p>
          <a:p>
            <a:pPr algn="ctr">
              <a:lnSpc>
                <a:spcPts val="7279"/>
              </a:lnSpc>
            </a:pPr>
            <a:r>
              <a:rPr lang="en-US" sz="5199">
                <a:solidFill>
                  <a:srgbClr val="373620"/>
                </a:solidFill>
                <a:latin typeface="El Messiri"/>
                <a:ea typeface="El Messiri"/>
                <a:cs typeface="El Messiri"/>
                <a:sym typeface="El Messiri"/>
              </a:rPr>
              <a:t>j’ai dû vider mes économies pour ça car </a:t>
            </a:r>
          </a:p>
          <a:p>
            <a:pPr algn="ctr">
              <a:lnSpc>
                <a:spcPts val="7279"/>
              </a:lnSpc>
            </a:pPr>
            <a:r>
              <a:rPr lang="en-US" sz="5199">
                <a:solidFill>
                  <a:srgbClr val="373620"/>
                </a:solidFill>
                <a:latin typeface="El Messiri"/>
                <a:ea typeface="El Messiri"/>
                <a:cs typeface="El Messiri"/>
                <a:sym typeface="El Messiri"/>
              </a:rPr>
              <a:t>l’immobilier c’est beaucoup d’argent à sortir. </a:t>
            </a:r>
          </a:p>
          <a:p>
            <a:pPr algn="ctr">
              <a:lnSpc>
                <a:spcPts val="7279"/>
              </a:lnSpc>
            </a:pPr>
          </a:p>
        </p:txBody>
      </p:sp>
      <p:sp>
        <p:nvSpPr>
          <p:cNvPr name="Freeform 4" id="4"/>
          <p:cNvSpPr/>
          <p:nvPr/>
        </p:nvSpPr>
        <p:spPr>
          <a:xfrm flipH="false" flipV="false" rot="0">
            <a:off x="-286979" y="9105123"/>
            <a:ext cx="1639968" cy="1181877"/>
          </a:xfrm>
          <a:custGeom>
            <a:avLst/>
            <a:gdLst/>
            <a:ahLst/>
            <a:cxnLst/>
            <a:rect r="r" b="b" t="t" l="l"/>
            <a:pathLst>
              <a:path h="1181877" w="1639968">
                <a:moveTo>
                  <a:pt x="0" y="0"/>
                </a:moveTo>
                <a:lnTo>
                  <a:pt x="1639969" y="0"/>
                </a:lnTo>
                <a:lnTo>
                  <a:pt x="1639969" y="1181877"/>
                </a:lnTo>
                <a:lnTo>
                  <a:pt x="0" y="1181877"/>
                </a:lnTo>
                <a:lnTo>
                  <a:pt x="0" y="0"/>
                </a:lnTo>
                <a:close/>
              </a:path>
            </a:pathLst>
          </a:custGeom>
          <a:blipFill>
            <a:blip r:embed="rId3"/>
            <a:stretch>
              <a:fillRect l="0" t="0" r="0" b="0"/>
            </a:stretch>
          </a:blipFill>
        </p:spPr>
      </p:sp>
    </p:spTree>
  </p:cSld>
  <p:clrMapOvr>
    <a:masterClrMapping/>
  </p:clrMapOvr>
</p:sld>
</file>

<file path=ppt/slides/slide10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459777" y="3266440"/>
            <a:ext cx="15368446" cy="273494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J’ai donc rappelé mon ancien employeur, pour finalement accepter sa proposition de revenir mais heureusement pour moi il ne m’a</a:t>
            </a:r>
            <a:r>
              <a:rPr lang="en-US" sz="5199">
                <a:solidFill>
                  <a:srgbClr val="A0955E"/>
                </a:solidFill>
                <a:latin typeface="El Messiri"/>
                <a:ea typeface="El Messiri"/>
                <a:cs typeface="El Messiri"/>
                <a:sym typeface="El Messiri"/>
              </a:rPr>
              <a:t> </a:t>
            </a:r>
            <a:r>
              <a:rPr lang="en-US" sz="5199">
                <a:solidFill>
                  <a:srgbClr val="B06C3F"/>
                </a:solidFill>
                <a:latin typeface="El Messiri"/>
                <a:ea typeface="El Messiri"/>
                <a:cs typeface="El Messiri"/>
                <a:sym typeface="El Messiri"/>
              </a:rPr>
              <a:t>jamais</a:t>
            </a:r>
            <a:r>
              <a:rPr lang="en-US" sz="5199">
                <a:solidFill>
                  <a:srgbClr val="373620"/>
                </a:solidFill>
                <a:latin typeface="El Messiri"/>
                <a:ea typeface="El Messiri"/>
                <a:cs typeface="El Messiri"/>
                <a:sym typeface="El Messiri"/>
              </a:rPr>
              <a:t> répondu.</a:t>
            </a:r>
          </a:p>
        </p:txBody>
      </p:sp>
    </p:spTree>
  </p:cSld>
  <p:clrMapOvr>
    <a:masterClrMapping/>
  </p:clrMapOvr>
</p:sld>
</file>

<file path=ppt/slides/slide10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242584" y="1409065"/>
            <a:ext cx="17303436" cy="7214235"/>
          </a:xfrm>
          <a:prstGeom prst="rect">
            <a:avLst/>
          </a:prstGeom>
        </p:spPr>
        <p:txBody>
          <a:bodyPr anchor="t" rtlCol="false" tIns="0" lIns="0" bIns="0" rIns="0">
            <a:spAutoFit/>
          </a:bodyPr>
          <a:lstStyle/>
          <a:p>
            <a:pPr algn="ctr">
              <a:lnSpc>
                <a:spcPts val="7139"/>
              </a:lnSpc>
            </a:pPr>
            <a:r>
              <a:rPr lang="en-US" sz="5100">
                <a:solidFill>
                  <a:srgbClr val="373620"/>
                </a:solidFill>
                <a:latin typeface="El Messiri"/>
                <a:ea typeface="El Messiri"/>
                <a:cs typeface="El Messiri"/>
                <a:sym typeface="El Messiri"/>
              </a:rPr>
              <a:t>J’ai donc fait du closing pour renflouer mes comptes, l’argent est revenu sur mon compte et je générais mon ancien salaire tous les mois avec l’immobilier.</a:t>
            </a:r>
          </a:p>
          <a:p>
            <a:pPr algn="ctr">
              <a:lnSpc>
                <a:spcPts val="7139"/>
              </a:lnSpc>
            </a:pPr>
          </a:p>
          <a:p>
            <a:pPr algn="ctr">
              <a:lnSpc>
                <a:spcPts val="7139"/>
              </a:lnSpc>
            </a:pPr>
            <a:r>
              <a:rPr lang="en-US" sz="5100">
                <a:solidFill>
                  <a:srgbClr val="373620"/>
                </a:solidFill>
                <a:latin typeface="El Messiri"/>
                <a:ea typeface="El Messiri"/>
                <a:cs typeface="El Messiri"/>
                <a:sym typeface="El Messiri"/>
              </a:rPr>
              <a:t>L</a:t>
            </a:r>
            <a:r>
              <a:rPr lang="en-US" sz="5100">
                <a:solidFill>
                  <a:srgbClr val="373620"/>
                </a:solidFill>
                <a:latin typeface="El Messiri"/>
                <a:ea typeface="El Messiri"/>
                <a:cs typeface="El Messiri"/>
                <a:sym typeface="El Messiri"/>
              </a:rPr>
              <a:t>à j’ai pu me dire ok ; </a:t>
            </a:r>
          </a:p>
          <a:p>
            <a:pPr algn="ctr">
              <a:lnSpc>
                <a:spcPts val="7139"/>
              </a:lnSpc>
            </a:pPr>
            <a:r>
              <a:rPr lang="en-US" sz="5100">
                <a:solidFill>
                  <a:srgbClr val="373620"/>
                </a:solidFill>
                <a:latin typeface="El Messiri"/>
                <a:ea typeface="El Messiri"/>
                <a:cs typeface="El Messiri"/>
                <a:sym typeface="El Messiri"/>
              </a:rPr>
              <a:t>maintenant que tu as ton salaire </a:t>
            </a:r>
            <a:r>
              <a:rPr lang="en-US" sz="5100">
                <a:solidFill>
                  <a:srgbClr val="B06C3F"/>
                </a:solidFill>
                <a:latin typeface="El Messiri"/>
                <a:ea typeface="El Messiri"/>
                <a:cs typeface="El Messiri"/>
                <a:sym typeface="El Messiri"/>
              </a:rPr>
              <a:t>+</a:t>
            </a:r>
            <a:r>
              <a:rPr lang="en-US" sz="5100">
                <a:solidFill>
                  <a:srgbClr val="C05440"/>
                </a:solidFill>
                <a:latin typeface="El Messiri"/>
                <a:ea typeface="El Messiri"/>
                <a:cs typeface="El Messiri"/>
                <a:sym typeface="El Messiri"/>
              </a:rPr>
              <a:t> </a:t>
            </a:r>
            <a:r>
              <a:rPr lang="en-US" sz="5100">
                <a:solidFill>
                  <a:srgbClr val="373620"/>
                </a:solidFill>
                <a:latin typeface="El Messiri"/>
                <a:ea typeface="El Messiri"/>
                <a:cs typeface="El Messiri"/>
                <a:sym typeface="El Messiri"/>
              </a:rPr>
              <a:t>des économies, </a:t>
            </a:r>
          </a:p>
          <a:p>
            <a:pPr algn="ctr">
              <a:lnSpc>
                <a:spcPts val="7139"/>
              </a:lnSpc>
            </a:pPr>
            <a:r>
              <a:rPr lang="en-US" sz="5100">
                <a:solidFill>
                  <a:srgbClr val="373620"/>
                </a:solidFill>
                <a:latin typeface="El Messiri"/>
                <a:ea typeface="El Messiri"/>
                <a:cs typeface="El Messiri"/>
                <a:sym typeface="El Messiri"/>
              </a:rPr>
              <a:t>c’est quoi que tu veux </a:t>
            </a:r>
            <a:r>
              <a:rPr lang="en-US" sz="5100">
                <a:solidFill>
                  <a:srgbClr val="B06C3F"/>
                </a:solidFill>
                <a:latin typeface="El Messiri"/>
                <a:ea typeface="El Messiri"/>
                <a:cs typeface="El Messiri"/>
                <a:sym typeface="El Messiri"/>
              </a:rPr>
              <a:t>vraiment faire</a:t>
            </a:r>
            <a:r>
              <a:rPr lang="en-US" sz="5100">
                <a:solidFill>
                  <a:srgbClr val="373620"/>
                </a:solidFill>
                <a:latin typeface="El Messiri"/>
                <a:ea typeface="El Messiri"/>
                <a:cs typeface="El Messiri"/>
                <a:sym typeface="El Messiri"/>
              </a:rPr>
              <a:t> Ikram ? </a:t>
            </a:r>
          </a:p>
          <a:p>
            <a:pPr algn="ctr">
              <a:lnSpc>
                <a:spcPts val="7139"/>
              </a:lnSpc>
            </a:pPr>
          </a:p>
        </p:txBody>
      </p:sp>
      <p:sp>
        <p:nvSpPr>
          <p:cNvPr name="Freeform 4" id="4"/>
          <p:cNvSpPr/>
          <p:nvPr/>
        </p:nvSpPr>
        <p:spPr>
          <a:xfrm flipH="false" flipV="false" rot="0">
            <a:off x="0" y="9126441"/>
            <a:ext cx="2615344" cy="1160559"/>
          </a:xfrm>
          <a:custGeom>
            <a:avLst/>
            <a:gdLst/>
            <a:ahLst/>
            <a:cxnLst/>
            <a:rect r="r" b="b" t="t" l="l"/>
            <a:pathLst>
              <a:path h="1160559" w="2615344">
                <a:moveTo>
                  <a:pt x="0" y="0"/>
                </a:moveTo>
                <a:lnTo>
                  <a:pt x="2615344" y="0"/>
                </a:lnTo>
                <a:lnTo>
                  <a:pt x="2615344" y="1160559"/>
                </a:lnTo>
                <a:lnTo>
                  <a:pt x="0" y="1160559"/>
                </a:lnTo>
                <a:lnTo>
                  <a:pt x="0" y="0"/>
                </a:lnTo>
                <a:close/>
              </a:path>
            </a:pathLst>
          </a:custGeom>
          <a:blipFill>
            <a:blip r:embed="rId3"/>
            <a:stretch>
              <a:fillRect l="0" t="0" r="0" b="0"/>
            </a:stretch>
          </a:blipFill>
        </p:spPr>
      </p:sp>
    </p:spTree>
  </p:cSld>
  <p:clrMapOvr>
    <a:masterClrMapping/>
  </p:clrMapOvr>
</p:sld>
</file>

<file path=ppt/slides/slide10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878960" y="2123629"/>
            <a:ext cx="16530081" cy="2635250"/>
          </a:xfrm>
          <a:prstGeom prst="rect">
            <a:avLst/>
          </a:prstGeom>
        </p:spPr>
        <p:txBody>
          <a:bodyPr anchor="t" rtlCol="false" tIns="0" lIns="0" bIns="0" rIns="0">
            <a:spAutoFit/>
          </a:bodyPr>
          <a:lstStyle/>
          <a:p>
            <a:pPr algn="ctr">
              <a:lnSpc>
                <a:spcPts val="7000"/>
              </a:lnSpc>
            </a:pPr>
            <a:r>
              <a:rPr lang="en-US" sz="5000">
                <a:solidFill>
                  <a:srgbClr val="373620"/>
                </a:solidFill>
                <a:latin typeface="El Messiri"/>
                <a:ea typeface="El Messiri"/>
                <a:cs typeface="El Messiri"/>
                <a:sym typeface="El Messiri"/>
              </a:rPr>
              <a:t>Ma réponse : </a:t>
            </a:r>
          </a:p>
          <a:p>
            <a:pPr algn="ctr">
              <a:lnSpc>
                <a:spcPts val="7000"/>
              </a:lnSpc>
            </a:pPr>
          </a:p>
          <a:p>
            <a:pPr algn="ctr">
              <a:lnSpc>
                <a:spcPts val="7000"/>
              </a:lnSpc>
            </a:pPr>
          </a:p>
        </p:txBody>
      </p:sp>
    </p:spTree>
  </p:cSld>
  <p:clrMapOvr>
    <a:masterClrMapping/>
  </p:clrMapOvr>
</p:sld>
</file>

<file path=ppt/slides/slide10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878960" y="2123629"/>
            <a:ext cx="16530081" cy="6178550"/>
          </a:xfrm>
          <a:prstGeom prst="rect">
            <a:avLst/>
          </a:prstGeom>
        </p:spPr>
        <p:txBody>
          <a:bodyPr anchor="t" rtlCol="false" tIns="0" lIns="0" bIns="0" rIns="0">
            <a:spAutoFit/>
          </a:bodyPr>
          <a:lstStyle/>
          <a:p>
            <a:pPr algn="ctr">
              <a:lnSpc>
                <a:spcPts val="7000"/>
              </a:lnSpc>
            </a:pPr>
            <a:r>
              <a:rPr lang="en-US" sz="5000">
                <a:solidFill>
                  <a:srgbClr val="373620"/>
                </a:solidFill>
                <a:latin typeface="El Messiri"/>
                <a:ea typeface="El Messiri"/>
                <a:cs typeface="El Messiri"/>
                <a:sym typeface="El Messiri"/>
              </a:rPr>
              <a:t>Ma réponse : </a:t>
            </a:r>
          </a:p>
          <a:p>
            <a:pPr algn="ctr">
              <a:lnSpc>
                <a:spcPts val="7000"/>
              </a:lnSpc>
            </a:pPr>
          </a:p>
          <a:p>
            <a:pPr algn="ctr">
              <a:lnSpc>
                <a:spcPts val="7000"/>
              </a:lnSpc>
            </a:pPr>
            <a:r>
              <a:rPr lang="en-US" sz="5000">
                <a:solidFill>
                  <a:srgbClr val="373620"/>
                </a:solidFill>
                <a:latin typeface="El Messiri"/>
                <a:ea typeface="El Messiri"/>
                <a:cs typeface="El Messiri"/>
                <a:sym typeface="El Messiri"/>
              </a:rPr>
              <a:t>A</a:t>
            </a:r>
            <a:r>
              <a:rPr lang="en-US" sz="5000">
                <a:solidFill>
                  <a:srgbClr val="373620"/>
                </a:solidFill>
                <a:latin typeface="El Messiri"/>
                <a:ea typeface="El Messiri"/>
                <a:cs typeface="El Messiri"/>
                <a:sym typeface="El Messiri"/>
              </a:rPr>
              <a:t>ider les femmes musulmanes à entreprendre, je sais que je suis douée pour </a:t>
            </a:r>
            <a:r>
              <a:rPr lang="en-US" sz="5000">
                <a:solidFill>
                  <a:srgbClr val="B06C3F"/>
                </a:solidFill>
                <a:latin typeface="El Messiri"/>
                <a:ea typeface="El Messiri"/>
                <a:cs typeface="El Messiri"/>
                <a:sym typeface="El Messiri"/>
              </a:rPr>
              <a:t>comprendre le business</a:t>
            </a:r>
            <a:r>
              <a:rPr lang="en-US" sz="5000">
                <a:solidFill>
                  <a:srgbClr val="373620"/>
                </a:solidFill>
                <a:latin typeface="El Messiri"/>
                <a:ea typeface="El Messiri"/>
                <a:cs typeface="El Messiri"/>
                <a:sym typeface="El Messiri"/>
              </a:rPr>
              <a:t> et </a:t>
            </a:r>
            <a:r>
              <a:rPr lang="en-US" sz="5000">
                <a:solidFill>
                  <a:srgbClr val="B06C3F"/>
                </a:solidFill>
                <a:latin typeface="El Messiri"/>
                <a:ea typeface="El Messiri"/>
                <a:cs typeface="El Messiri"/>
                <a:sym typeface="El Messiri"/>
              </a:rPr>
              <a:t>aider à entreprendre </a:t>
            </a:r>
            <a:r>
              <a:rPr lang="en-US" sz="5000">
                <a:solidFill>
                  <a:srgbClr val="373620"/>
                </a:solidFill>
                <a:latin typeface="El Messiri"/>
                <a:ea typeface="El Messiri"/>
                <a:cs typeface="El Messiri"/>
                <a:sym typeface="El Messiri"/>
              </a:rPr>
              <a:t>car j’ai été closer puis coach juste avant et j’ai toujours</a:t>
            </a:r>
          </a:p>
          <a:p>
            <a:pPr algn="ctr">
              <a:lnSpc>
                <a:spcPts val="7000"/>
              </a:lnSpc>
            </a:pPr>
            <a:r>
              <a:rPr lang="en-US" sz="5000">
                <a:solidFill>
                  <a:srgbClr val="373620"/>
                </a:solidFill>
                <a:latin typeface="El Messiri"/>
                <a:ea typeface="El Messiri"/>
                <a:cs typeface="El Messiri"/>
                <a:sym typeface="El Messiri"/>
              </a:rPr>
              <a:t> été une grande </a:t>
            </a:r>
            <a:r>
              <a:rPr lang="en-US" sz="5000">
                <a:solidFill>
                  <a:srgbClr val="B06C3F"/>
                </a:solidFill>
                <a:latin typeface="El Messiri"/>
                <a:ea typeface="El Messiri"/>
                <a:cs typeface="El Messiri"/>
                <a:sym typeface="El Messiri"/>
              </a:rPr>
              <a:t>passionnée</a:t>
            </a:r>
            <a:r>
              <a:rPr lang="en-US" sz="5000">
                <a:solidFill>
                  <a:srgbClr val="373620"/>
                </a:solidFill>
                <a:latin typeface="El Messiri"/>
                <a:ea typeface="El Messiri"/>
                <a:cs typeface="El Messiri"/>
                <a:sym typeface="El Messiri"/>
              </a:rPr>
              <a:t> de business et d’argent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335510" y="2346469"/>
            <a:ext cx="13616981" cy="4582795"/>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Tu vas comprendre que générer </a:t>
            </a:r>
            <a:r>
              <a:rPr lang="en-US" b="true" sz="5200" u="sng">
                <a:solidFill>
                  <a:srgbClr val="373620"/>
                </a:solidFill>
                <a:latin typeface="El Messiri Bold"/>
                <a:ea typeface="El Messiri Bold"/>
                <a:cs typeface="El Messiri Bold"/>
                <a:sym typeface="El Messiri Bold"/>
              </a:rPr>
              <a:t>son propre</a:t>
            </a:r>
          </a:p>
          <a:p>
            <a:pPr algn="ctr">
              <a:lnSpc>
                <a:spcPts val="7280"/>
              </a:lnSpc>
            </a:pPr>
            <a:r>
              <a:rPr lang="en-US" sz="5200" b="true">
                <a:solidFill>
                  <a:srgbClr val="373620"/>
                </a:solidFill>
                <a:latin typeface="El Messiri Bold"/>
                <a:ea typeface="El Messiri Bold"/>
                <a:cs typeface="El Messiri Bold"/>
                <a:sym typeface="El Messiri Bold"/>
              </a:rPr>
              <a:t> </a:t>
            </a:r>
            <a:r>
              <a:rPr lang="en-US" b="true" sz="5200" u="sng">
                <a:solidFill>
                  <a:srgbClr val="373620"/>
                </a:solidFill>
                <a:latin typeface="El Messiri Bold"/>
                <a:ea typeface="El Messiri Bold"/>
                <a:cs typeface="El Messiri Bold"/>
                <a:sym typeface="El Messiri Bold"/>
              </a:rPr>
              <a:t>salaire</a:t>
            </a:r>
            <a:r>
              <a:rPr lang="en-US" sz="5200">
                <a:solidFill>
                  <a:srgbClr val="373620"/>
                </a:solidFill>
                <a:latin typeface="El Messiri"/>
                <a:ea typeface="El Messiri"/>
                <a:cs typeface="El Messiri"/>
                <a:sym typeface="El Messiri"/>
              </a:rPr>
              <a:t> n’a rien de miraculeux ...</a:t>
            </a:r>
          </a:p>
          <a:p>
            <a:pPr algn="ctr">
              <a:lnSpc>
                <a:spcPts val="7280"/>
              </a:lnSpc>
            </a:pPr>
          </a:p>
          <a:p>
            <a:pPr algn="ctr">
              <a:lnSpc>
                <a:spcPts val="7280"/>
              </a:lnSpc>
            </a:pPr>
            <a:r>
              <a:rPr lang="en-US" sz="5200">
                <a:solidFill>
                  <a:srgbClr val="373620"/>
                </a:solidFill>
                <a:latin typeface="El Messiri"/>
                <a:ea typeface="El Messiri"/>
                <a:cs typeface="El Messiri"/>
                <a:sym typeface="El Messiri"/>
              </a:rPr>
              <a:t>Quand tu sais débloquer la </a:t>
            </a:r>
            <a:r>
              <a:rPr lang="en-US" sz="5200">
                <a:solidFill>
                  <a:srgbClr val="B06C3F"/>
                </a:solidFill>
                <a:latin typeface="El Messiri"/>
                <a:ea typeface="El Messiri"/>
                <a:cs typeface="El Messiri"/>
                <a:sym typeface="El Messiri"/>
              </a:rPr>
              <a:t>PUISSANCE</a:t>
            </a:r>
            <a:r>
              <a:rPr lang="en-US" sz="5200">
                <a:solidFill>
                  <a:srgbClr val="373620"/>
                </a:solidFill>
                <a:latin typeface="El Messiri"/>
                <a:ea typeface="El Messiri"/>
                <a:cs typeface="El Messiri"/>
                <a:sym typeface="El Messiri"/>
              </a:rPr>
              <a:t> de </a:t>
            </a:r>
          </a:p>
          <a:p>
            <a:pPr algn="ctr">
              <a:lnSpc>
                <a:spcPts val="7280"/>
              </a:lnSpc>
              <a:spcBef>
                <a:spcPct val="0"/>
              </a:spcBef>
            </a:pPr>
            <a:r>
              <a:rPr lang="en-US" sz="5200">
                <a:solidFill>
                  <a:srgbClr val="373620"/>
                </a:solidFill>
                <a:latin typeface="El Messiri"/>
                <a:ea typeface="El Messiri"/>
                <a:cs typeface="El Messiri"/>
                <a:sym typeface="El Messiri"/>
              </a:rPr>
              <a:t>ton </a:t>
            </a:r>
            <a:r>
              <a:rPr lang="en-US" sz="5200" u="sng">
                <a:solidFill>
                  <a:srgbClr val="373620"/>
                </a:solidFill>
                <a:latin typeface="El Messiri"/>
                <a:ea typeface="El Messiri"/>
                <a:cs typeface="El Messiri"/>
                <a:sym typeface="El Messiri"/>
              </a:rPr>
              <a:t>potentiel entrepreneurial</a:t>
            </a:r>
            <a:r>
              <a:rPr lang="en-US" sz="5200">
                <a:solidFill>
                  <a:srgbClr val="373620"/>
                </a:solidFill>
                <a:latin typeface="El Messiri"/>
                <a:ea typeface="El Messiri"/>
                <a:cs typeface="El Messiri"/>
                <a:sym typeface="El Messiri"/>
              </a:rPr>
              <a:t>.</a:t>
            </a:r>
          </a:p>
        </p:txBody>
      </p:sp>
      <p:sp>
        <p:nvSpPr>
          <p:cNvPr name="Freeform 4" id="4"/>
          <p:cNvSpPr/>
          <p:nvPr/>
        </p:nvSpPr>
        <p:spPr>
          <a:xfrm flipH="false" flipV="false" rot="566156">
            <a:off x="0" y="9258300"/>
            <a:ext cx="921421" cy="1025825"/>
          </a:xfrm>
          <a:custGeom>
            <a:avLst/>
            <a:gdLst/>
            <a:ahLst/>
            <a:cxnLst/>
            <a:rect r="r" b="b" t="t" l="l"/>
            <a:pathLst>
              <a:path h="1025825" w="921421">
                <a:moveTo>
                  <a:pt x="0" y="0"/>
                </a:moveTo>
                <a:lnTo>
                  <a:pt x="921421" y="0"/>
                </a:lnTo>
                <a:lnTo>
                  <a:pt x="921421" y="1025825"/>
                </a:lnTo>
                <a:lnTo>
                  <a:pt x="0" y="1025825"/>
                </a:lnTo>
                <a:lnTo>
                  <a:pt x="0" y="0"/>
                </a:lnTo>
                <a:close/>
              </a:path>
            </a:pathLst>
          </a:custGeom>
          <a:blipFill>
            <a:blip r:embed="rId3"/>
            <a:stretch>
              <a:fillRect l="0" t="0" r="0" b="0"/>
            </a:stretch>
          </a:blipFill>
        </p:spPr>
      </p:sp>
    </p:spTree>
  </p:cSld>
  <p:clrMapOvr>
    <a:masterClrMapping/>
  </p:clrMapOvr>
</p:sld>
</file>

<file path=ppt/slides/slide1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8262" r="-10157" b="-100365"/>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878960" y="2093665"/>
            <a:ext cx="16530081" cy="5506720"/>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Le Prophète (saw) a dit :</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a:t>
            </a:r>
            <a:r>
              <a:rPr lang="en-US" sz="5199">
                <a:solidFill>
                  <a:srgbClr val="B06C3F"/>
                </a:solidFill>
                <a:latin typeface="El Messiri"/>
                <a:ea typeface="El Messiri"/>
                <a:cs typeface="El Messiri"/>
                <a:sym typeface="El Messiri"/>
              </a:rPr>
              <a:t>Le plus aimé auprès d’Allah c’est celui qui est</a:t>
            </a:r>
          </a:p>
          <a:p>
            <a:pPr algn="ctr">
              <a:lnSpc>
                <a:spcPts val="7279"/>
              </a:lnSpc>
            </a:pPr>
            <a:r>
              <a:rPr lang="en-US" sz="5199">
                <a:solidFill>
                  <a:srgbClr val="B06C3F"/>
                </a:solidFill>
                <a:latin typeface="El Messiri"/>
                <a:ea typeface="El Messiri"/>
                <a:cs typeface="El Messiri"/>
                <a:sym typeface="El Messiri"/>
              </a:rPr>
              <a:t> le plus utile aux gens.</a:t>
            </a:r>
            <a:r>
              <a:rPr lang="en-US" sz="5199">
                <a:solidFill>
                  <a:srgbClr val="373620"/>
                </a:solidFill>
                <a:latin typeface="El Messiri"/>
                <a:ea typeface="El Messiri"/>
                <a:cs typeface="El Messiri"/>
                <a:sym typeface="El Messiri"/>
              </a:rPr>
              <a:t>”</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Silsila As-Sahiha (906)</a:t>
            </a:r>
          </a:p>
        </p:txBody>
      </p:sp>
    </p:spTree>
  </p:cSld>
  <p:clrMapOvr>
    <a:masterClrMapping/>
  </p:clrMapOvr>
</p:sld>
</file>

<file path=ppt/slides/slide1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897050" y="2943543"/>
            <a:ext cx="16493900" cy="4304665"/>
          </a:xfrm>
          <a:prstGeom prst="rect">
            <a:avLst/>
          </a:prstGeom>
        </p:spPr>
        <p:txBody>
          <a:bodyPr anchor="t" rtlCol="false" tIns="0" lIns="0" bIns="0" rIns="0">
            <a:spAutoFit/>
          </a:bodyPr>
          <a:lstStyle/>
          <a:p>
            <a:pPr algn="ctr">
              <a:lnSpc>
                <a:spcPts val="6860"/>
              </a:lnSpc>
            </a:pPr>
            <a:r>
              <a:rPr lang="en-US" sz="4900">
                <a:solidFill>
                  <a:srgbClr val="373620"/>
                </a:solidFill>
                <a:latin typeface="El Messiri"/>
                <a:ea typeface="El Messiri"/>
                <a:cs typeface="El Messiri"/>
                <a:sym typeface="El Messiri"/>
              </a:rPr>
              <a:t>Finalement j’ai surtout été remarquée pour </a:t>
            </a:r>
            <a:r>
              <a:rPr lang="en-US" sz="4900">
                <a:solidFill>
                  <a:srgbClr val="B06C3F"/>
                </a:solidFill>
                <a:latin typeface="El Messiri"/>
                <a:ea typeface="El Messiri"/>
                <a:cs typeface="El Messiri"/>
                <a:sym typeface="El Messiri"/>
              </a:rPr>
              <a:t>mon mindset</a:t>
            </a:r>
            <a:r>
              <a:rPr lang="en-US" sz="4900">
                <a:solidFill>
                  <a:srgbClr val="373620"/>
                </a:solidFill>
                <a:latin typeface="El Messiri"/>
                <a:ea typeface="El Messiri"/>
                <a:cs typeface="El Messiri"/>
                <a:sym typeface="El Messiri"/>
              </a:rPr>
              <a:t>, donc j’ai d’abord vendu du coaching mindset à des femmes musulmanes c’était génial mais il me manquait</a:t>
            </a:r>
          </a:p>
          <a:p>
            <a:pPr algn="ctr">
              <a:lnSpc>
                <a:spcPts val="6860"/>
              </a:lnSpc>
            </a:pPr>
            <a:r>
              <a:rPr lang="en-US" sz="4900">
                <a:solidFill>
                  <a:srgbClr val="373620"/>
                </a:solidFill>
                <a:latin typeface="El Messiri"/>
                <a:ea typeface="El Messiri"/>
                <a:cs typeface="El Messiri"/>
                <a:sym typeface="El Messiri"/>
              </a:rPr>
              <a:t> une autre partie de moi qui me stimule énormément ;</a:t>
            </a:r>
          </a:p>
          <a:p>
            <a:pPr algn="ctr">
              <a:lnSpc>
                <a:spcPts val="6860"/>
              </a:lnSpc>
            </a:pPr>
          </a:p>
        </p:txBody>
      </p:sp>
    </p:spTree>
  </p:cSld>
  <p:clrMapOvr>
    <a:masterClrMapping/>
  </p:clrMapOvr>
</p:sld>
</file>

<file path=ppt/slides/slide1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897050" y="1872720"/>
            <a:ext cx="16493900" cy="6038215"/>
          </a:xfrm>
          <a:prstGeom prst="rect">
            <a:avLst/>
          </a:prstGeom>
        </p:spPr>
        <p:txBody>
          <a:bodyPr anchor="t" rtlCol="false" tIns="0" lIns="0" bIns="0" rIns="0">
            <a:spAutoFit/>
          </a:bodyPr>
          <a:lstStyle/>
          <a:p>
            <a:pPr algn="ctr">
              <a:lnSpc>
                <a:spcPts val="6860"/>
              </a:lnSpc>
            </a:pPr>
            <a:r>
              <a:rPr lang="en-US" sz="4900">
                <a:solidFill>
                  <a:srgbClr val="373620"/>
                </a:solidFill>
                <a:latin typeface="El Messiri"/>
                <a:ea typeface="El Messiri"/>
                <a:cs typeface="El Messiri"/>
                <a:sym typeface="El Messiri"/>
              </a:rPr>
              <a:t>Finalement j’ai surtout été remarquée pour </a:t>
            </a:r>
            <a:r>
              <a:rPr lang="en-US" sz="4900">
                <a:solidFill>
                  <a:srgbClr val="B06C3F"/>
                </a:solidFill>
                <a:latin typeface="El Messiri"/>
                <a:ea typeface="El Messiri"/>
                <a:cs typeface="El Messiri"/>
                <a:sym typeface="El Messiri"/>
              </a:rPr>
              <a:t>mon mindset</a:t>
            </a:r>
            <a:r>
              <a:rPr lang="en-US" sz="4900">
                <a:solidFill>
                  <a:srgbClr val="373620"/>
                </a:solidFill>
                <a:latin typeface="El Messiri"/>
                <a:ea typeface="El Messiri"/>
                <a:cs typeface="El Messiri"/>
                <a:sym typeface="El Messiri"/>
              </a:rPr>
              <a:t>, donc j’ai vendu du coaching mindset à des femmes musulmanes c’était génial mais il me manquait</a:t>
            </a:r>
          </a:p>
          <a:p>
            <a:pPr algn="ctr">
              <a:lnSpc>
                <a:spcPts val="6860"/>
              </a:lnSpc>
            </a:pPr>
            <a:r>
              <a:rPr lang="en-US" sz="4900">
                <a:solidFill>
                  <a:srgbClr val="373620"/>
                </a:solidFill>
                <a:latin typeface="El Messiri"/>
                <a:ea typeface="El Messiri"/>
                <a:cs typeface="El Messiri"/>
                <a:sym typeface="El Messiri"/>
              </a:rPr>
              <a:t> une autre partie de moi qui me stimule énormément ;</a:t>
            </a:r>
          </a:p>
          <a:p>
            <a:pPr algn="ctr">
              <a:lnSpc>
                <a:spcPts val="6860"/>
              </a:lnSpc>
            </a:pPr>
            <a:r>
              <a:rPr lang="en-US" sz="4900">
                <a:solidFill>
                  <a:srgbClr val="373620"/>
                </a:solidFill>
                <a:latin typeface="El Messiri"/>
                <a:ea typeface="El Messiri"/>
                <a:cs typeface="El Messiri"/>
                <a:sym typeface="El Messiri"/>
              </a:rPr>
              <a:t> </a:t>
            </a:r>
          </a:p>
          <a:p>
            <a:pPr algn="ctr">
              <a:lnSpc>
                <a:spcPts val="6860"/>
              </a:lnSpc>
            </a:pPr>
            <a:r>
              <a:rPr lang="en-US" sz="4900">
                <a:solidFill>
                  <a:srgbClr val="B06C3F"/>
                </a:solidFill>
                <a:latin typeface="El Messiri"/>
                <a:ea typeface="El Messiri"/>
                <a:cs typeface="El Messiri"/>
                <a:sym typeface="El Messiri"/>
              </a:rPr>
              <a:t>l’amour du business</a:t>
            </a:r>
            <a:r>
              <a:rPr lang="en-US" sz="4900">
                <a:solidFill>
                  <a:srgbClr val="373620"/>
                </a:solidFill>
                <a:latin typeface="El Messiri"/>
                <a:ea typeface="El Messiri"/>
                <a:cs typeface="El Messiri"/>
                <a:sym typeface="El Messiri"/>
              </a:rPr>
              <a:t>, c’est quelque chose qui me stimule énormément et j’avais besoin de retourner vers ça.</a:t>
            </a:r>
          </a:p>
        </p:txBody>
      </p:sp>
    </p:spTree>
  </p:cSld>
  <p:clrMapOvr>
    <a:masterClrMapping/>
  </p:clrMapOvr>
</p:sld>
</file>

<file path=ppt/slides/slide1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9154250"/>
            <a:ext cx="1298281" cy="1132750"/>
          </a:xfrm>
          <a:custGeom>
            <a:avLst/>
            <a:gdLst/>
            <a:ahLst/>
            <a:cxnLst/>
            <a:rect r="r" b="b" t="t" l="l"/>
            <a:pathLst>
              <a:path h="1132750" w="1298281">
                <a:moveTo>
                  <a:pt x="0" y="0"/>
                </a:moveTo>
                <a:lnTo>
                  <a:pt x="1298281" y="0"/>
                </a:lnTo>
                <a:lnTo>
                  <a:pt x="1298281" y="1132750"/>
                </a:lnTo>
                <a:lnTo>
                  <a:pt x="0" y="1132750"/>
                </a:lnTo>
                <a:lnTo>
                  <a:pt x="0" y="0"/>
                </a:lnTo>
                <a:close/>
              </a:path>
            </a:pathLst>
          </a:custGeom>
          <a:blipFill>
            <a:blip r:embed="rId3"/>
            <a:stretch>
              <a:fillRect l="0" t="0" r="0" b="0"/>
            </a:stretch>
          </a:blipFill>
        </p:spPr>
      </p:sp>
      <p:sp>
        <p:nvSpPr>
          <p:cNvPr name="TextBox 4" id="4"/>
          <p:cNvSpPr txBox="true"/>
          <p:nvPr/>
        </p:nvSpPr>
        <p:spPr>
          <a:xfrm rot="0">
            <a:off x="1028700" y="2027405"/>
            <a:ext cx="16230600" cy="2571115"/>
          </a:xfrm>
          <a:prstGeom prst="rect">
            <a:avLst/>
          </a:prstGeom>
        </p:spPr>
        <p:txBody>
          <a:bodyPr anchor="t" rtlCol="false" tIns="0" lIns="0" bIns="0" rIns="0">
            <a:spAutoFit/>
          </a:bodyPr>
          <a:lstStyle/>
          <a:p>
            <a:pPr algn="ctr">
              <a:lnSpc>
                <a:spcPts val="6859"/>
              </a:lnSpc>
            </a:pPr>
            <a:r>
              <a:rPr lang="en-US" sz="4899">
                <a:solidFill>
                  <a:srgbClr val="373620"/>
                </a:solidFill>
                <a:latin typeface="El Messiri"/>
                <a:ea typeface="El Messiri"/>
                <a:cs typeface="El Messiri"/>
                <a:sym typeface="El Messiri"/>
              </a:rPr>
              <a:t>J’ouvre </a:t>
            </a:r>
            <a:r>
              <a:rPr lang="en-US" sz="4899">
                <a:solidFill>
                  <a:srgbClr val="B06C3F"/>
                </a:solidFill>
                <a:latin typeface="El Messiri"/>
                <a:ea typeface="El Messiri"/>
                <a:cs typeface="El Messiri"/>
                <a:sym typeface="El Messiri"/>
              </a:rPr>
              <a:t>Beauty Full Business</a:t>
            </a:r>
            <a:r>
              <a:rPr lang="en-US" sz="4899">
                <a:solidFill>
                  <a:srgbClr val="373620"/>
                </a:solidFill>
                <a:latin typeface="El Messiri"/>
                <a:ea typeface="El Messiri"/>
                <a:cs typeface="El Messiri"/>
                <a:sym typeface="El Messiri"/>
              </a:rPr>
              <a:t> et pour ça je prends </a:t>
            </a:r>
          </a:p>
          <a:p>
            <a:pPr algn="ctr">
              <a:lnSpc>
                <a:spcPts val="6859"/>
              </a:lnSpc>
            </a:pPr>
            <a:r>
              <a:rPr lang="en-US" sz="4899">
                <a:solidFill>
                  <a:srgbClr val="373620"/>
                </a:solidFill>
                <a:latin typeface="El Messiri"/>
                <a:ea typeface="El Messiri"/>
                <a:cs typeface="El Messiri"/>
                <a:sym typeface="El Messiri"/>
              </a:rPr>
              <a:t>direct un Business Mentor qui va me montrer comment marche le business de vente de coaching. </a:t>
            </a:r>
          </a:p>
        </p:txBody>
      </p:sp>
    </p:spTree>
  </p:cSld>
  <p:clrMapOvr>
    <a:masterClrMapping/>
  </p:clrMapOvr>
</p:sld>
</file>

<file path=ppt/slides/slide1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028700" y="2027405"/>
            <a:ext cx="16230600" cy="6904990"/>
          </a:xfrm>
          <a:prstGeom prst="rect">
            <a:avLst/>
          </a:prstGeom>
        </p:spPr>
        <p:txBody>
          <a:bodyPr anchor="t" rtlCol="false" tIns="0" lIns="0" bIns="0" rIns="0">
            <a:spAutoFit/>
          </a:bodyPr>
          <a:lstStyle/>
          <a:p>
            <a:pPr algn="ctr">
              <a:lnSpc>
                <a:spcPts val="6859"/>
              </a:lnSpc>
            </a:pPr>
            <a:r>
              <a:rPr lang="en-US" sz="4899">
                <a:solidFill>
                  <a:srgbClr val="373620"/>
                </a:solidFill>
                <a:latin typeface="El Messiri"/>
                <a:ea typeface="El Messiri"/>
                <a:cs typeface="El Messiri"/>
                <a:sym typeface="El Messiri"/>
              </a:rPr>
              <a:t>J’ouvre </a:t>
            </a:r>
            <a:r>
              <a:rPr lang="en-US" sz="4899">
                <a:solidFill>
                  <a:srgbClr val="B06C3F"/>
                </a:solidFill>
                <a:latin typeface="El Messiri"/>
                <a:ea typeface="El Messiri"/>
                <a:cs typeface="El Messiri"/>
                <a:sym typeface="El Messiri"/>
              </a:rPr>
              <a:t>Beauty Full Business</a:t>
            </a:r>
            <a:r>
              <a:rPr lang="en-US" sz="4899">
                <a:solidFill>
                  <a:srgbClr val="373620"/>
                </a:solidFill>
                <a:latin typeface="El Messiri"/>
                <a:ea typeface="El Messiri"/>
                <a:cs typeface="El Messiri"/>
                <a:sym typeface="El Messiri"/>
              </a:rPr>
              <a:t> et pour ça je prends </a:t>
            </a:r>
          </a:p>
          <a:p>
            <a:pPr algn="ctr">
              <a:lnSpc>
                <a:spcPts val="6859"/>
              </a:lnSpc>
            </a:pPr>
            <a:r>
              <a:rPr lang="en-US" sz="4899">
                <a:solidFill>
                  <a:srgbClr val="373620"/>
                </a:solidFill>
                <a:latin typeface="El Messiri"/>
                <a:ea typeface="El Messiri"/>
                <a:cs typeface="El Messiri"/>
                <a:sym typeface="El Messiri"/>
              </a:rPr>
              <a:t>direct un Business Mentor qui va me montrer comment marche le business de vente de coaching. </a:t>
            </a:r>
          </a:p>
          <a:p>
            <a:pPr algn="ctr">
              <a:lnSpc>
                <a:spcPts val="6859"/>
              </a:lnSpc>
            </a:pPr>
          </a:p>
          <a:p>
            <a:pPr algn="ctr">
              <a:lnSpc>
                <a:spcPts val="6859"/>
              </a:lnSpc>
            </a:pPr>
            <a:r>
              <a:rPr lang="en-US" sz="4899">
                <a:solidFill>
                  <a:srgbClr val="373620"/>
                </a:solidFill>
                <a:latin typeface="El Messiri"/>
                <a:ea typeface="El Messiri"/>
                <a:cs typeface="El Messiri"/>
                <a:sym typeface="El Messiri"/>
              </a:rPr>
              <a:t>J</a:t>
            </a:r>
            <a:r>
              <a:rPr lang="en-US" sz="4899">
                <a:solidFill>
                  <a:srgbClr val="373620"/>
                </a:solidFill>
                <a:latin typeface="El Messiri"/>
                <a:ea typeface="El Messiri"/>
                <a:cs typeface="El Messiri"/>
                <a:sym typeface="El Messiri"/>
              </a:rPr>
              <a:t>’applique de façon bête et méchante pourtant je </a:t>
            </a:r>
          </a:p>
          <a:p>
            <a:pPr algn="ctr">
              <a:lnSpc>
                <a:spcPts val="6859"/>
              </a:lnSpc>
            </a:pPr>
            <a:r>
              <a:rPr lang="en-US" sz="4899">
                <a:solidFill>
                  <a:srgbClr val="373620"/>
                </a:solidFill>
                <a:latin typeface="El Messiri"/>
                <a:ea typeface="El Messiri"/>
                <a:cs typeface="El Messiri"/>
                <a:sym typeface="El Messiri"/>
              </a:rPr>
              <a:t>sens au fond de moi que</a:t>
            </a:r>
            <a:r>
              <a:rPr lang="en-US" sz="4899" b="true">
                <a:solidFill>
                  <a:srgbClr val="373620"/>
                </a:solidFill>
                <a:latin typeface="El Messiri Bold"/>
                <a:ea typeface="El Messiri Bold"/>
                <a:cs typeface="El Messiri Bold"/>
                <a:sym typeface="El Messiri Bold"/>
              </a:rPr>
              <a:t> ça ne me correspond </a:t>
            </a:r>
          </a:p>
          <a:p>
            <a:pPr algn="ctr">
              <a:lnSpc>
                <a:spcPts val="6859"/>
              </a:lnSpc>
            </a:pPr>
            <a:r>
              <a:rPr lang="en-US" b="true" sz="4899">
                <a:solidFill>
                  <a:srgbClr val="373620"/>
                </a:solidFill>
                <a:latin typeface="El Messiri Bold"/>
                <a:ea typeface="El Messiri Bold"/>
                <a:cs typeface="El Messiri Bold"/>
                <a:sym typeface="El Messiri Bold"/>
              </a:rPr>
              <a:t>pas forcément</a:t>
            </a:r>
            <a:r>
              <a:rPr lang="en-US" sz="4899">
                <a:solidFill>
                  <a:srgbClr val="373620"/>
                </a:solidFill>
                <a:latin typeface="El Messiri"/>
                <a:ea typeface="El Messiri"/>
                <a:cs typeface="El Messiri"/>
                <a:sym typeface="El Messiri"/>
              </a:rPr>
              <a:t> mais je me dis qu’il a plus d’expérience que moi donc il faut que j’applique à la lettre.</a:t>
            </a:r>
          </a:p>
        </p:txBody>
      </p:sp>
      <p:sp>
        <p:nvSpPr>
          <p:cNvPr name="Freeform 4" id="4"/>
          <p:cNvSpPr/>
          <p:nvPr/>
        </p:nvSpPr>
        <p:spPr>
          <a:xfrm flipH="false" flipV="false" rot="0">
            <a:off x="0" y="9154250"/>
            <a:ext cx="1298281" cy="1132750"/>
          </a:xfrm>
          <a:custGeom>
            <a:avLst/>
            <a:gdLst/>
            <a:ahLst/>
            <a:cxnLst/>
            <a:rect r="r" b="b" t="t" l="l"/>
            <a:pathLst>
              <a:path h="1132750" w="1298281">
                <a:moveTo>
                  <a:pt x="0" y="0"/>
                </a:moveTo>
                <a:lnTo>
                  <a:pt x="1298281" y="0"/>
                </a:lnTo>
                <a:lnTo>
                  <a:pt x="1298281" y="1132750"/>
                </a:lnTo>
                <a:lnTo>
                  <a:pt x="0" y="1132750"/>
                </a:lnTo>
                <a:lnTo>
                  <a:pt x="0" y="0"/>
                </a:lnTo>
                <a:close/>
              </a:path>
            </a:pathLst>
          </a:custGeom>
          <a:blipFill>
            <a:blip r:embed="rId3"/>
            <a:stretch>
              <a:fillRect l="0" t="0" r="0" b="0"/>
            </a:stretch>
          </a:blipFill>
        </p:spPr>
      </p:sp>
    </p:spTree>
  </p:cSld>
  <p:clrMapOvr>
    <a:masterClrMapping/>
  </p:clrMapOvr>
</p:sld>
</file>

<file path=ppt/slides/slide1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753591"/>
            <a:ext cx="1845889" cy="533409"/>
          </a:xfrm>
          <a:custGeom>
            <a:avLst/>
            <a:gdLst/>
            <a:ahLst/>
            <a:cxnLst/>
            <a:rect r="r" b="b" t="t" l="l"/>
            <a:pathLst>
              <a:path h="533409" w="1845889">
                <a:moveTo>
                  <a:pt x="0" y="0"/>
                </a:moveTo>
                <a:lnTo>
                  <a:pt x="1845889" y="0"/>
                </a:lnTo>
                <a:lnTo>
                  <a:pt x="1845889" y="533409"/>
                </a:lnTo>
                <a:lnTo>
                  <a:pt x="0" y="533409"/>
                </a:lnTo>
                <a:lnTo>
                  <a:pt x="0" y="0"/>
                </a:lnTo>
                <a:close/>
              </a:path>
            </a:pathLst>
          </a:custGeom>
          <a:blipFill>
            <a:blip r:embed="rId2"/>
            <a:stretch>
              <a:fillRect l="0" t="0" r="0" b="0"/>
            </a:stretch>
          </a:blipFill>
        </p:spPr>
      </p:sp>
      <p:sp>
        <p:nvSpPr>
          <p:cNvPr name="TextBox 3" id="3"/>
          <p:cNvSpPr txBox="true"/>
          <p:nvPr/>
        </p:nvSpPr>
        <p:spPr>
          <a:xfrm rot="0">
            <a:off x="1351180" y="2962436"/>
            <a:ext cx="15585639" cy="3658870"/>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Finalement j’ai pris plein de </a:t>
            </a:r>
            <a:r>
              <a:rPr lang="en-US" sz="5199">
                <a:solidFill>
                  <a:srgbClr val="B06C3F"/>
                </a:solidFill>
                <a:latin typeface="El Messiri"/>
                <a:ea typeface="El Messiri"/>
                <a:cs typeface="El Messiri"/>
                <a:sym typeface="El Messiri"/>
              </a:rPr>
              <a:t>décisions</a:t>
            </a:r>
            <a:r>
              <a:rPr lang="en-US" sz="5199">
                <a:solidFill>
                  <a:srgbClr val="373620"/>
                </a:solidFill>
                <a:latin typeface="El Messiri"/>
                <a:ea typeface="El Messiri"/>
                <a:cs typeface="El Messiri"/>
                <a:sym typeface="El Messiri"/>
              </a:rPr>
              <a:t> qui n’étaient pas alignées avec moi alors que je le sentais au fond de moi mais je lui ai donné mon pouvoir, et j’ai au final vue que ça n’était pas moi.</a:t>
            </a:r>
          </a:p>
        </p:txBody>
      </p:sp>
      <p:sp>
        <p:nvSpPr>
          <p:cNvPr name="Freeform 4" id="4"/>
          <p:cNvSpPr/>
          <p:nvPr/>
        </p:nvSpPr>
        <p:spPr>
          <a:xfrm flipH="false" flipV="false" rot="0">
            <a:off x="17422682" y="-141243"/>
            <a:ext cx="865318" cy="1028700"/>
          </a:xfrm>
          <a:custGeom>
            <a:avLst/>
            <a:gdLst/>
            <a:ahLst/>
            <a:cxnLst/>
            <a:rect r="r" b="b" t="t" l="l"/>
            <a:pathLst>
              <a:path h="1028700" w="865318">
                <a:moveTo>
                  <a:pt x="0" y="0"/>
                </a:moveTo>
                <a:lnTo>
                  <a:pt x="865318" y="0"/>
                </a:lnTo>
                <a:lnTo>
                  <a:pt x="865318" y="1028700"/>
                </a:lnTo>
                <a:lnTo>
                  <a:pt x="0" y="1028700"/>
                </a:lnTo>
                <a:lnTo>
                  <a:pt x="0" y="0"/>
                </a:lnTo>
                <a:close/>
              </a:path>
            </a:pathLst>
          </a:custGeom>
          <a:blipFill>
            <a:blip r:embed="rId3"/>
            <a:stretch>
              <a:fillRect l="0" t="0" r="0" b="0"/>
            </a:stretch>
          </a:blipFill>
        </p:spPr>
      </p:sp>
    </p:spTree>
  </p:cSld>
  <p:clrMapOvr>
    <a:masterClrMapping/>
  </p:clrMapOvr>
</p:sld>
</file>

<file path=ppt/slides/slide1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22754" y="0"/>
            <a:ext cx="8907062" cy="10287000"/>
            <a:chOff x="0" y="0"/>
            <a:chExt cx="2345893" cy="2709333"/>
          </a:xfrm>
        </p:grpSpPr>
        <p:sp>
          <p:nvSpPr>
            <p:cNvPr name="Freeform 3" id="3"/>
            <p:cNvSpPr/>
            <p:nvPr/>
          </p:nvSpPr>
          <p:spPr>
            <a:xfrm flipH="false" flipV="false" rot="0">
              <a:off x="0" y="0"/>
              <a:ext cx="2345893" cy="2709333"/>
            </a:xfrm>
            <a:custGeom>
              <a:avLst/>
              <a:gdLst/>
              <a:ahLst/>
              <a:cxnLst/>
              <a:rect r="r" b="b" t="t" l="l"/>
              <a:pathLst>
                <a:path h="2709333" w="2345893">
                  <a:moveTo>
                    <a:pt x="0" y="0"/>
                  </a:moveTo>
                  <a:lnTo>
                    <a:pt x="2345893" y="0"/>
                  </a:lnTo>
                  <a:lnTo>
                    <a:pt x="2345893" y="2709333"/>
                  </a:lnTo>
                  <a:lnTo>
                    <a:pt x="0" y="2709333"/>
                  </a:lnTo>
                  <a:close/>
                </a:path>
              </a:pathLst>
            </a:custGeom>
            <a:solidFill>
              <a:srgbClr val="A0955E"/>
            </a:solidFill>
          </p:spPr>
        </p:sp>
        <p:sp>
          <p:nvSpPr>
            <p:cNvPr name="TextBox 4" id="4"/>
            <p:cNvSpPr txBox="true"/>
            <p:nvPr/>
          </p:nvSpPr>
          <p:spPr>
            <a:xfrm>
              <a:off x="0" y="-38100"/>
              <a:ext cx="2345893" cy="2747433"/>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sp>
        <p:nvSpPr>
          <p:cNvPr name="Freeform 5" id="5"/>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6" id="6"/>
          <p:cNvGrpSpPr/>
          <p:nvPr/>
        </p:nvGrpSpPr>
        <p:grpSpPr>
          <a:xfrm rot="0">
            <a:off x="10504864" y="0"/>
            <a:ext cx="7777120" cy="10287000"/>
            <a:chOff x="0" y="0"/>
            <a:chExt cx="966329" cy="1278188"/>
          </a:xfrm>
        </p:grpSpPr>
        <p:sp>
          <p:nvSpPr>
            <p:cNvPr name="Freeform 7" id="7"/>
            <p:cNvSpPr/>
            <p:nvPr/>
          </p:nvSpPr>
          <p:spPr>
            <a:xfrm flipH="false" flipV="false" rot="0">
              <a:off x="0" y="0"/>
              <a:ext cx="966329" cy="1278188"/>
            </a:xfrm>
            <a:custGeom>
              <a:avLst/>
              <a:gdLst/>
              <a:ahLst/>
              <a:cxnLst/>
              <a:rect r="r" b="b" t="t" l="l"/>
              <a:pathLst>
                <a:path h="1278188" w="966329">
                  <a:moveTo>
                    <a:pt x="0" y="0"/>
                  </a:moveTo>
                  <a:lnTo>
                    <a:pt x="966329" y="0"/>
                  </a:lnTo>
                  <a:lnTo>
                    <a:pt x="966329" y="1278188"/>
                  </a:lnTo>
                  <a:lnTo>
                    <a:pt x="0" y="1278188"/>
                  </a:lnTo>
                  <a:close/>
                </a:path>
              </a:pathLst>
            </a:custGeom>
            <a:blipFill>
              <a:blip r:embed="rId3"/>
              <a:stretch>
                <a:fillRect l="-15464" t="0" r="-15464" b="0"/>
              </a:stretch>
            </a:blipFill>
          </p:spPr>
        </p:sp>
      </p:grpSp>
      <p:sp>
        <p:nvSpPr>
          <p:cNvPr name="TextBox 8" id="8"/>
          <p:cNvSpPr txBox="true"/>
          <p:nvPr/>
        </p:nvSpPr>
        <p:spPr>
          <a:xfrm rot="0">
            <a:off x="1829076" y="2444750"/>
            <a:ext cx="7760083" cy="5292725"/>
          </a:xfrm>
          <a:prstGeom prst="rect">
            <a:avLst/>
          </a:prstGeom>
        </p:spPr>
        <p:txBody>
          <a:bodyPr anchor="t" rtlCol="false" tIns="0" lIns="0" bIns="0" rIns="0">
            <a:spAutoFit/>
          </a:bodyPr>
          <a:lstStyle/>
          <a:p>
            <a:pPr algn="ctr">
              <a:lnSpc>
                <a:spcPts val="7000"/>
              </a:lnSpc>
            </a:pPr>
            <a:r>
              <a:rPr lang="en-US" sz="5000">
                <a:solidFill>
                  <a:srgbClr val="373620"/>
                </a:solidFill>
                <a:latin typeface="El Messiri"/>
                <a:ea typeface="El Messiri"/>
                <a:cs typeface="El Messiri"/>
                <a:sym typeface="El Messiri"/>
              </a:rPr>
              <a:t>J’ai arrêté les coachings, j’ai lancé </a:t>
            </a:r>
            <a:r>
              <a:rPr lang="en-US" sz="5000">
                <a:solidFill>
                  <a:srgbClr val="B06C3F"/>
                </a:solidFill>
                <a:latin typeface="El Messiri"/>
                <a:ea typeface="El Messiri"/>
                <a:cs typeface="El Messiri"/>
                <a:sym typeface="El Messiri"/>
              </a:rPr>
              <a:t>TDV</a:t>
            </a:r>
            <a:r>
              <a:rPr lang="en-US" sz="5000">
                <a:solidFill>
                  <a:srgbClr val="373620"/>
                </a:solidFill>
                <a:latin typeface="El Messiri"/>
                <a:ea typeface="El Messiri"/>
                <a:cs typeface="El Messiri"/>
                <a:sym typeface="El Messiri"/>
              </a:rPr>
              <a:t> un programme mindset qui permet de regarder au fond de soi pour poser toutes </a:t>
            </a:r>
            <a:r>
              <a:rPr lang="en-US" sz="5000">
                <a:solidFill>
                  <a:srgbClr val="B06C3F"/>
                </a:solidFill>
                <a:latin typeface="El Messiri"/>
                <a:ea typeface="El Messiri"/>
                <a:cs typeface="El Messiri"/>
                <a:sym typeface="El Messiri"/>
              </a:rPr>
              <a:t>les bases de la réussite.</a:t>
            </a:r>
          </a:p>
        </p:txBody>
      </p:sp>
    </p:spTree>
  </p:cSld>
  <p:clrMapOvr>
    <a:masterClrMapping/>
  </p:clrMapOvr>
</p:sld>
</file>

<file path=ppt/slides/slide1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928592" y="0"/>
            <a:ext cx="7353392" cy="10287000"/>
            <a:chOff x="0" y="0"/>
            <a:chExt cx="1936696" cy="2709333"/>
          </a:xfrm>
        </p:grpSpPr>
        <p:sp>
          <p:nvSpPr>
            <p:cNvPr name="Freeform 3" id="3"/>
            <p:cNvSpPr/>
            <p:nvPr/>
          </p:nvSpPr>
          <p:spPr>
            <a:xfrm flipH="false" flipV="false" rot="0">
              <a:off x="0" y="0"/>
              <a:ext cx="1936696" cy="2709333"/>
            </a:xfrm>
            <a:custGeom>
              <a:avLst/>
              <a:gdLst/>
              <a:ahLst/>
              <a:cxnLst/>
              <a:rect r="r" b="b" t="t" l="l"/>
              <a:pathLst>
                <a:path h="2709333" w="1936696">
                  <a:moveTo>
                    <a:pt x="0" y="0"/>
                  </a:moveTo>
                  <a:lnTo>
                    <a:pt x="1936696" y="0"/>
                  </a:lnTo>
                  <a:lnTo>
                    <a:pt x="1936696" y="2709333"/>
                  </a:lnTo>
                  <a:lnTo>
                    <a:pt x="0" y="2709333"/>
                  </a:lnTo>
                  <a:close/>
                </a:path>
              </a:pathLst>
            </a:custGeom>
            <a:solidFill>
              <a:srgbClr val="A0955E"/>
            </a:solidFill>
          </p:spPr>
        </p:sp>
        <p:sp>
          <p:nvSpPr>
            <p:cNvPr name="TextBox 4" id="4"/>
            <p:cNvSpPr txBox="true"/>
            <p:nvPr/>
          </p:nvSpPr>
          <p:spPr>
            <a:xfrm>
              <a:off x="0" y="-38100"/>
              <a:ext cx="1936696" cy="2747433"/>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sp>
        <p:nvSpPr>
          <p:cNvPr name="Freeform 5" id="5"/>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6" id="6"/>
          <p:cNvGrpSpPr/>
          <p:nvPr/>
        </p:nvGrpSpPr>
        <p:grpSpPr>
          <a:xfrm rot="0">
            <a:off x="10928592" y="0"/>
            <a:ext cx="7353392" cy="10287000"/>
            <a:chOff x="0" y="0"/>
            <a:chExt cx="913679" cy="1278188"/>
          </a:xfrm>
        </p:grpSpPr>
        <p:sp>
          <p:nvSpPr>
            <p:cNvPr name="Freeform 7" id="7"/>
            <p:cNvSpPr/>
            <p:nvPr/>
          </p:nvSpPr>
          <p:spPr>
            <a:xfrm flipH="false" flipV="false" rot="0">
              <a:off x="0" y="0"/>
              <a:ext cx="913679" cy="1278188"/>
            </a:xfrm>
            <a:custGeom>
              <a:avLst/>
              <a:gdLst/>
              <a:ahLst/>
              <a:cxnLst/>
              <a:rect r="r" b="b" t="t" l="l"/>
              <a:pathLst>
                <a:path h="1278188" w="913679">
                  <a:moveTo>
                    <a:pt x="0" y="0"/>
                  </a:moveTo>
                  <a:lnTo>
                    <a:pt x="913679" y="0"/>
                  </a:lnTo>
                  <a:lnTo>
                    <a:pt x="913679" y="1278188"/>
                  </a:lnTo>
                  <a:lnTo>
                    <a:pt x="0" y="1278188"/>
                  </a:lnTo>
                  <a:close/>
                </a:path>
              </a:pathLst>
            </a:custGeom>
            <a:blipFill>
              <a:blip r:embed="rId3"/>
              <a:stretch>
                <a:fillRect l="-19236" t="0" r="-19236" b="0"/>
              </a:stretch>
            </a:blipFill>
          </p:spPr>
        </p:sp>
      </p:grpSp>
      <p:sp>
        <p:nvSpPr>
          <p:cNvPr name="TextBox 8" id="8"/>
          <p:cNvSpPr txBox="true"/>
          <p:nvPr/>
        </p:nvSpPr>
        <p:spPr>
          <a:xfrm rot="0">
            <a:off x="1028700" y="2202039"/>
            <a:ext cx="7760083" cy="5292725"/>
          </a:xfrm>
          <a:prstGeom prst="rect">
            <a:avLst/>
          </a:prstGeom>
        </p:spPr>
        <p:txBody>
          <a:bodyPr anchor="t" rtlCol="false" tIns="0" lIns="0" bIns="0" rIns="0">
            <a:spAutoFit/>
          </a:bodyPr>
          <a:lstStyle/>
          <a:p>
            <a:pPr algn="ctr">
              <a:lnSpc>
                <a:spcPts val="7000"/>
              </a:lnSpc>
            </a:pPr>
            <a:r>
              <a:rPr lang="en-US" sz="5000">
                <a:solidFill>
                  <a:srgbClr val="373620"/>
                </a:solidFill>
                <a:latin typeface="El Messiri"/>
                <a:ea typeface="El Messiri"/>
                <a:cs typeface="El Messiri"/>
                <a:sym typeface="El Messiri"/>
              </a:rPr>
              <a:t>J’ai arrêté les coachings, j’ai lancé </a:t>
            </a:r>
            <a:r>
              <a:rPr lang="en-US" sz="5000">
                <a:solidFill>
                  <a:srgbClr val="B06C3F"/>
                </a:solidFill>
                <a:latin typeface="El Messiri"/>
                <a:ea typeface="El Messiri"/>
                <a:cs typeface="El Messiri"/>
                <a:sym typeface="El Messiri"/>
              </a:rPr>
              <a:t>TDV</a:t>
            </a:r>
            <a:r>
              <a:rPr lang="en-US" sz="5000">
                <a:solidFill>
                  <a:srgbClr val="373620"/>
                </a:solidFill>
                <a:latin typeface="El Messiri"/>
                <a:ea typeface="El Messiri"/>
                <a:cs typeface="El Messiri"/>
                <a:sym typeface="El Messiri"/>
              </a:rPr>
              <a:t> un programme mindset qui permet de regarder au fond de soi pour poser toutes </a:t>
            </a:r>
            <a:r>
              <a:rPr lang="en-US" sz="5000">
                <a:solidFill>
                  <a:srgbClr val="B06C3F"/>
                </a:solidFill>
                <a:latin typeface="El Messiri"/>
                <a:ea typeface="El Messiri"/>
                <a:cs typeface="El Messiri"/>
                <a:sym typeface="El Messiri"/>
              </a:rPr>
              <a:t>les bases de la réussite.</a:t>
            </a:r>
          </a:p>
        </p:txBody>
      </p:sp>
      <p:sp>
        <p:nvSpPr>
          <p:cNvPr name="TextBox 9" id="9"/>
          <p:cNvSpPr txBox="true"/>
          <p:nvPr/>
        </p:nvSpPr>
        <p:spPr>
          <a:xfrm rot="0">
            <a:off x="2184666" y="8308409"/>
            <a:ext cx="5448151" cy="1233804"/>
          </a:xfrm>
          <a:prstGeom prst="rect">
            <a:avLst/>
          </a:prstGeom>
        </p:spPr>
        <p:txBody>
          <a:bodyPr anchor="t" rtlCol="false" tIns="0" lIns="0" bIns="0" rIns="0">
            <a:spAutoFit/>
          </a:bodyPr>
          <a:lstStyle/>
          <a:p>
            <a:pPr algn="ctr">
              <a:lnSpc>
                <a:spcPts val="5320"/>
              </a:lnSpc>
            </a:pPr>
            <a:r>
              <a:rPr lang="en-US" sz="3800">
                <a:solidFill>
                  <a:srgbClr val="B06C3F"/>
                </a:solidFill>
                <a:latin typeface="Open Sans"/>
                <a:ea typeface="Open Sans"/>
                <a:cs typeface="Open Sans"/>
                <a:sym typeface="Open Sans"/>
              </a:rPr>
              <a:t>+de 800 Accompagnées </a:t>
            </a:r>
          </a:p>
          <a:p>
            <a:pPr algn="ctr">
              <a:lnSpc>
                <a:spcPts val="4620"/>
              </a:lnSpc>
            </a:pPr>
            <a:r>
              <a:rPr lang="en-US" sz="3300">
                <a:solidFill>
                  <a:srgbClr val="B06C3F"/>
                </a:solidFill>
                <a:latin typeface="Open Sans"/>
                <a:ea typeface="Open Sans"/>
                <a:cs typeface="Open Sans"/>
                <a:sym typeface="Open Sans"/>
              </a:rPr>
              <a:t>et Satisfaites ! </a:t>
            </a:r>
          </a:p>
        </p:txBody>
      </p:sp>
    </p:spTree>
  </p:cSld>
  <p:clrMapOvr>
    <a:masterClrMapping/>
  </p:clrMapOvr>
</p:sld>
</file>

<file path=ppt/slides/slide1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3468" y="9586364"/>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449904" y="2342515"/>
            <a:ext cx="15388191" cy="458279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Puis me re-voilà plus ancrée en moi prête à accompagner des femmes à ne surtout pas faire </a:t>
            </a:r>
            <a:r>
              <a:rPr lang="en-US" sz="5199">
                <a:solidFill>
                  <a:srgbClr val="B06C3F"/>
                </a:solidFill>
                <a:latin typeface="El Messiri"/>
                <a:ea typeface="El Messiri"/>
                <a:cs typeface="El Messiri"/>
                <a:sym typeface="El Messiri"/>
              </a:rPr>
              <a:t>les erreurs</a:t>
            </a:r>
            <a:r>
              <a:rPr lang="en-US" sz="5199">
                <a:solidFill>
                  <a:srgbClr val="373620"/>
                </a:solidFill>
                <a:latin typeface="El Messiri"/>
                <a:ea typeface="El Messiri"/>
                <a:cs typeface="El Messiri"/>
                <a:sym typeface="El Messiri"/>
              </a:rPr>
              <a:t> que moi j’ai faites dans le business :</a:t>
            </a:r>
          </a:p>
          <a:p>
            <a:pPr algn="ctr">
              <a:lnSpc>
                <a:spcPts val="7279"/>
              </a:lnSpc>
            </a:pPr>
            <a:r>
              <a:rPr lang="en-US" sz="5199">
                <a:solidFill>
                  <a:srgbClr val="373620"/>
                </a:solidFill>
                <a:latin typeface="El Messiri"/>
                <a:ea typeface="El Messiri"/>
                <a:cs typeface="El Messiri"/>
                <a:sym typeface="El Messiri"/>
              </a:rPr>
              <a:t> </a:t>
            </a:r>
          </a:p>
          <a:p>
            <a:pPr algn="ctr">
              <a:lnSpc>
                <a:spcPts val="7279"/>
              </a:lnSpc>
            </a:pPr>
          </a:p>
        </p:txBody>
      </p:sp>
      <p:sp>
        <p:nvSpPr>
          <p:cNvPr name="Freeform 4" id="4"/>
          <p:cNvSpPr/>
          <p:nvPr/>
        </p:nvSpPr>
        <p:spPr>
          <a:xfrm flipH="false" flipV="false" rot="0">
            <a:off x="17443854" y="0"/>
            <a:ext cx="844146" cy="663182"/>
          </a:xfrm>
          <a:custGeom>
            <a:avLst/>
            <a:gdLst/>
            <a:ahLst/>
            <a:cxnLst/>
            <a:rect r="r" b="b" t="t" l="l"/>
            <a:pathLst>
              <a:path h="663182" w="844146">
                <a:moveTo>
                  <a:pt x="0" y="0"/>
                </a:moveTo>
                <a:lnTo>
                  <a:pt x="844146" y="0"/>
                </a:lnTo>
                <a:lnTo>
                  <a:pt x="844146" y="663182"/>
                </a:lnTo>
                <a:lnTo>
                  <a:pt x="0" y="663182"/>
                </a:lnTo>
                <a:lnTo>
                  <a:pt x="0" y="0"/>
                </a:lnTo>
                <a:close/>
              </a:path>
            </a:pathLst>
          </a:custGeom>
          <a:blipFill>
            <a:blip r:embed="rId3"/>
            <a:stretch>
              <a:fillRect l="0" t="0" r="0" b="0"/>
            </a:stretch>
          </a:blipFill>
        </p:spPr>
      </p:sp>
    </p:spTree>
  </p:cSld>
  <p:clrMapOvr>
    <a:masterClrMapping/>
  </p:clrMapOvr>
</p:sld>
</file>

<file path=ppt/slides/slide1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3468" y="9586364"/>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449904" y="2342515"/>
            <a:ext cx="15388191" cy="7354570"/>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Puis me re-voilà plus ancrée en moi prête à accompagner des femmes à ne surtout pas faire </a:t>
            </a:r>
            <a:r>
              <a:rPr lang="en-US" sz="5199">
                <a:solidFill>
                  <a:srgbClr val="B06C3F"/>
                </a:solidFill>
                <a:latin typeface="El Messiri"/>
                <a:ea typeface="El Messiri"/>
                <a:cs typeface="El Messiri"/>
                <a:sym typeface="El Messiri"/>
              </a:rPr>
              <a:t>les erreurs</a:t>
            </a:r>
            <a:r>
              <a:rPr lang="en-US" sz="5199">
                <a:solidFill>
                  <a:srgbClr val="373620"/>
                </a:solidFill>
                <a:latin typeface="El Messiri"/>
                <a:ea typeface="El Messiri"/>
                <a:cs typeface="El Messiri"/>
                <a:sym typeface="El Messiri"/>
              </a:rPr>
              <a:t> que moi j’ai faites dans le business :</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ne pas s’écouter et faire ce qu’on nous dit de faire </a:t>
            </a:r>
            <a:r>
              <a:rPr lang="en-US" sz="5199" b="true">
                <a:solidFill>
                  <a:srgbClr val="373620"/>
                </a:solidFill>
                <a:latin typeface="El Messiri Bold"/>
                <a:ea typeface="El Messiri Bold"/>
                <a:cs typeface="El Messiri Bold"/>
                <a:sym typeface="El Messiri Bold"/>
              </a:rPr>
              <a:t>même quand c’est pas nous</a:t>
            </a:r>
            <a:r>
              <a:rPr lang="en-US" sz="5199">
                <a:solidFill>
                  <a:srgbClr val="373620"/>
                </a:solidFill>
                <a:latin typeface="El Messiri"/>
                <a:ea typeface="El Messiri"/>
                <a:cs typeface="El Messiri"/>
                <a:sym typeface="El Messiri"/>
              </a:rPr>
              <a:t> !</a:t>
            </a:r>
          </a:p>
          <a:p>
            <a:pPr algn="ctr">
              <a:lnSpc>
                <a:spcPts val="7279"/>
              </a:lnSpc>
            </a:pPr>
            <a:r>
              <a:rPr lang="en-US" sz="5199">
                <a:solidFill>
                  <a:srgbClr val="373620"/>
                </a:solidFill>
                <a:latin typeface="El Messiri"/>
                <a:ea typeface="El Messiri"/>
                <a:cs typeface="El Messiri"/>
                <a:sym typeface="El Messiri"/>
              </a:rPr>
              <a:t> </a:t>
            </a:r>
          </a:p>
          <a:p>
            <a:pPr algn="ctr">
              <a:lnSpc>
                <a:spcPts val="7279"/>
              </a:lnSpc>
            </a:pPr>
          </a:p>
        </p:txBody>
      </p:sp>
      <p:sp>
        <p:nvSpPr>
          <p:cNvPr name="Freeform 4" id="4"/>
          <p:cNvSpPr/>
          <p:nvPr/>
        </p:nvSpPr>
        <p:spPr>
          <a:xfrm flipH="false" flipV="false" rot="0">
            <a:off x="17443854" y="0"/>
            <a:ext cx="844146" cy="663182"/>
          </a:xfrm>
          <a:custGeom>
            <a:avLst/>
            <a:gdLst/>
            <a:ahLst/>
            <a:cxnLst/>
            <a:rect r="r" b="b" t="t" l="l"/>
            <a:pathLst>
              <a:path h="663182" w="844146">
                <a:moveTo>
                  <a:pt x="0" y="0"/>
                </a:moveTo>
                <a:lnTo>
                  <a:pt x="844146" y="0"/>
                </a:lnTo>
                <a:lnTo>
                  <a:pt x="844146" y="663182"/>
                </a:lnTo>
                <a:lnTo>
                  <a:pt x="0" y="663182"/>
                </a:lnTo>
                <a:lnTo>
                  <a:pt x="0" y="0"/>
                </a:lnTo>
                <a:close/>
              </a:path>
            </a:pathLst>
          </a:custGeom>
          <a:blipFill>
            <a:blip r:embed="rId3"/>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3" id="3"/>
          <p:cNvGrpSpPr/>
          <p:nvPr/>
        </p:nvGrpSpPr>
        <p:grpSpPr>
          <a:xfrm rot="0">
            <a:off x="11072738" y="-1136878"/>
            <a:ext cx="7656515" cy="12560755"/>
            <a:chOff x="0" y="0"/>
            <a:chExt cx="652177" cy="1069918"/>
          </a:xfrm>
        </p:grpSpPr>
        <p:sp>
          <p:nvSpPr>
            <p:cNvPr name="Freeform 4" id="4"/>
            <p:cNvSpPr/>
            <p:nvPr/>
          </p:nvSpPr>
          <p:spPr>
            <a:xfrm flipH="false" flipV="false" rot="0">
              <a:off x="0" y="0"/>
              <a:ext cx="652177" cy="1069918"/>
            </a:xfrm>
            <a:custGeom>
              <a:avLst/>
              <a:gdLst/>
              <a:ahLst/>
              <a:cxnLst/>
              <a:rect r="r" b="b" t="t" l="l"/>
              <a:pathLst>
                <a:path h="1069918" w="652177">
                  <a:moveTo>
                    <a:pt x="23257" y="0"/>
                  </a:moveTo>
                  <a:lnTo>
                    <a:pt x="628921" y="0"/>
                  </a:lnTo>
                  <a:cubicBezTo>
                    <a:pt x="641765" y="0"/>
                    <a:pt x="652177" y="10412"/>
                    <a:pt x="652177" y="23257"/>
                  </a:cubicBezTo>
                  <a:lnTo>
                    <a:pt x="652177" y="1046661"/>
                  </a:lnTo>
                  <a:cubicBezTo>
                    <a:pt x="652177" y="1059505"/>
                    <a:pt x="641765" y="1069918"/>
                    <a:pt x="628921" y="1069918"/>
                  </a:cubicBezTo>
                  <a:lnTo>
                    <a:pt x="23257" y="1069918"/>
                  </a:lnTo>
                  <a:cubicBezTo>
                    <a:pt x="10412" y="1069918"/>
                    <a:pt x="0" y="1059505"/>
                    <a:pt x="0" y="1046661"/>
                  </a:cubicBezTo>
                  <a:lnTo>
                    <a:pt x="0" y="23257"/>
                  </a:lnTo>
                  <a:cubicBezTo>
                    <a:pt x="0" y="10412"/>
                    <a:pt x="10412" y="0"/>
                    <a:pt x="23257" y="0"/>
                  </a:cubicBezTo>
                  <a:close/>
                </a:path>
              </a:pathLst>
            </a:custGeom>
            <a:blipFill>
              <a:blip r:embed="rId3"/>
              <a:stretch>
                <a:fillRect l="-2211" t="0" r="-2211" b="0"/>
              </a:stretch>
            </a:blipFill>
          </p:spPr>
        </p:sp>
      </p:grpSp>
      <p:sp>
        <p:nvSpPr>
          <p:cNvPr name="TextBox 5" id="5"/>
          <p:cNvSpPr txBox="true"/>
          <p:nvPr/>
        </p:nvSpPr>
        <p:spPr>
          <a:xfrm rot="0">
            <a:off x="1737794" y="2111623"/>
            <a:ext cx="8570042" cy="5987553"/>
          </a:xfrm>
          <a:prstGeom prst="rect">
            <a:avLst/>
          </a:prstGeom>
        </p:spPr>
        <p:txBody>
          <a:bodyPr anchor="t" rtlCol="false" tIns="0" lIns="0" bIns="0" rIns="0">
            <a:spAutoFit/>
          </a:bodyPr>
          <a:lstStyle/>
          <a:p>
            <a:pPr algn="ctr">
              <a:lnSpc>
                <a:spcPts val="5977"/>
              </a:lnSpc>
            </a:pPr>
            <a:r>
              <a:rPr lang="en-US" sz="4269">
                <a:solidFill>
                  <a:srgbClr val="373620"/>
                </a:solidFill>
                <a:latin typeface="El Messiri"/>
                <a:ea typeface="El Messiri"/>
                <a:cs typeface="El Messiri"/>
                <a:sym typeface="El Messiri"/>
              </a:rPr>
              <a:t>Tu vas découvrir une stratégie </a:t>
            </a:r>
            <a:r>
              <a:rPr lang="en-US" sz="4269" b="true">
                <a:solidFill>
                  <a:srgbClr val="B06C3F"/>
                </a:solidFill>
                <a:latin typeface="El Messiri Bold"/>
                <a:ea typeface="El Messiri Bold"/>
                <a:cs typeface="El Messiri Bold"/>
                <a:sym typeface="El Messiri Bold"/>
              </a:rPr>
              <a:t>COMPLÈTE</a:t>
            </a:r>
            <a:r>
              <a:rPr lang="en-US" sz="4269">
                <a:solidFill>
                  <a:srgbClr val="C05440"/>
                </a:solidFill>
                <a:latin typeface="El Messiri"/>
                <a:ea typeface="El Messiri"/>
                <a:cs typeface="El Messiri"/>
                <a:sym typeface="El Messiri"/>
              </a:rPr>
              <a:t> </a:t>
            </a:r>
          </a:p>
          <a:p>
            <a:pPr algn="ctr">
              <a:lnSpc>
                <a:spcPts val="5977"/>
              </a:lnSpc>
            </a:pPr>
            <a:r>
              <a:rPr lang="en-US" sz="4269">
                <a:solidFill>
                  <a:srgbClr val="373620"/>
                </a:solidFill>
                <a:latin typeface="El Messiri"/>
                <a:ea typeface="El Messiri"/>
                <a:cs typeface="El Messiri"/>
                <a:sym typeface="El Messiri"/>
              </a:rPr>
              <a:t>et </a:t>
            </a:r>
            <a:r>
              <a:rPr lang="en-US" sz="4269" b="true">
                <a:solidFill>
                  <a:srgbClr val="B06C3F"/>
                </a:solidFill>
                <a:latin typeface="El Messiri Bold"/>
                <a:ea typeface="El Messiri Bold"/>
                <a:cs typeface="El Messiri Bold"/>
                <a:sym typeface="El Messiri Bold"/>
              </a:rPr>
              <a:t>sur-mesure</a:t>
            </a:r>
            <a:r>
              <a:rPr lang="en-US" sz="4269">
                <a:solidFill>
                  <a:srgbClr val="373620"/>
                </a:solidFill>
                <a:latin typeface="El Messiri"/>
                <a:ea typeface="El Messiri"/>
                <a:cs typeface="El Messiri"/>
                <a:sym typeface="El Messiri"/>
              </a:rPr>
              <a:t> que j'ai appliqué avec</a:t>
            </a:r>
          </a:p>
          <a:p>
            <a:pPr algn="ctr">
              <a:lnSpc>
                <a:spcPts val="5977"/>
              </a:lnSpc>
            </a:pPr>
            <a:r>
              <a:rPr lang="en-US" sz="4269">
                <a:solidFill>
                  <a:srgbClr val="373620"/>
                </a:solidFill>
                <a:latin typeface="El Messiri"/>
                <a:ea typeface="El Messiri"/>
                <a:cs typeface="El Messiri"/>
                <a:sym typeface="El Messiri"/>
              </a:rPr>
              <a:t> des </a:t>
            </a:r>
            <a:r>
              <a:rPr lang="en-US" sz="4269" b="true">
                <a:solidFill>
                  <a:srgbClr val="373620"/>
                </a:solidFill>
                <a:latin typeface="El Messiri Bold"/>
                <a:ea typeface="El Messiri Bold"/>
                <a:cs typeface="El Messiri Bold"/>
                <a:sym typeface="El Messiri Bold"/>
              </a:rPr>
              <a:t>centaines de clientes</a:t>
            </a:r>
            <a:r>
              <a:rPr lang="en-US" sz="4269">
                <a:solidFill>
                  <a:srgbClr val="373620"/>
                </a:solidFill>
                <a:latin typeface="El Messiri"/>
                <a:ea typeface="El Messiri"/>
                <a:cs typeface="El Messiri"/>
                <a:sym typeface="El Messiri"/>
              </a:rPr>
              <a:t> sur differents projets</a:t>
            </a:r>
          </a:p>
          <a:p>
            <a:pPr algn="ctr">
              <a:lnSpc>
                <a:spcPts val="5977"/>
              </a:lnSpc>
            </a:pPr>
            <a:r>
              <a:rPr lang="en-US" sz="4269">
                <a:solidFill>
                  <a:srgbClr val="373620"/>
                </a:solidFill>
                <a:latin typeface="El Messiri"/>
                <a:ea typeface="El Messiri"/>
                <a:cs typeface="El Messiri"/>
                <a:sym typeface="El Messiri"/>
              </a:rPr>
              <a:t> afin d’aller chercher la vie de leur rêve grâce à leur business</a:t>
            </a:r>
          </a:p>
          <a:p>
            <a:pPr algn="ctr">
              <a:lnSpc>
                <a:spcPts val="5977"/>
              </a:lnSpc>
              <a:spcBef>
                <a:spcPct val="0"/>
              </a:spcBef>
            </a:pPr>
            <a:r>
              <a:rPr lang="en-US" sz="4269" u="sng">
                <a:solidFill>
                  <a:srgbClr val="373620"/>
                </a:solidFill>
                <a:latin typeface="El Messiri"/>
                <a:ea typeface="El Messiri"/>
                <a:cs typeface="El Messiri"/>
                <a:sym typeface="El Messiri"/>
              </a:rPr>
              <a:t>rentable et prospère</a:t>
            </a:r>
            <a:r>
              <a:rPr lang="en-US" sz="4269">
                <a:solidFill>
                  <a:srgbClr val="373620"/>
                </a:solidFill>
                <a:latin typeface="El Messiri"/>
                <a:ea typeface="El Messiri"/>
                <a:cs typeface="El Messiri"/>
                <a:sym typeface="El Messiri"/>
              </a:rPr>
              <a:t>.</a:t>
            </a:r>
          </a:p>
        </p:txBody>
      </p:sp>
    </p:spTree>
  </p:cSld>
  <p:clrMapOvr>
    <a:masterClrMapping/>
  </p:clrMapOvr>
</p:sld>
</file>

<file path=ppt/slides/slide1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8062193"/>
            <a:ext cx="2657118" cy="2524667"/>
          </a:xfrm>
          <a:custGeom>
            <a:avLst/>
            <a:gdLst/>
            <a:ahLst/>
            <a:cxnLst/>
            <a:rect r="r" b="b" t="t" l="l"/>
            <a:pathLst>
              <a:path h="2524667" w="2657118">
                <a:moveTo>
                  <a:pt x="0" y="0"/>
                </a:moveTo>
                <a:lnTo>
                  <a:pt x="2657118" y="0"/>
                </a:lnTo>
                <a:lnTo>
                  <a:pt x="2657118" y="2524666"/>
                </a:lnTo>
                <a:lnTo>
                  <a:pt x="0" y="2524666"/>
                </a:lnTo>
                <a:lnTo>
                  <a:pt x="0" y="0"/>
                </a:lnTo>
                <a:close/>
              </a:path>
            </a:pathLst>
          </a:custGeom>
          <a:blipFill>
            <a:blip r:embed="rId3"/>
            <a:stretch>
              <a:fillRect l="0" t="-5246" r="0" b="0"/>
            </a:stretch>
          </a:blipFill>
        </p:spPr>
      </p:sp>
      <p:sp>
        <p:nvSpPr>
          <p:cNvPr name="TextBox 4" id="4"/>
          <p:cNvSpPr txBox="true"/>
          <p:nvPr/>
        </p:nvSpPr>
        <p:spPr>
          <a:xfrm rot="0">
            <a:off x="2620211" y="2755115"/>
            <a:ext cx="13047577" cy="458279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J’ai donc décidé à l’issue de toutes ces années d’accompagnement, de lancer </a:t>
            </a:r>
            <a:r>
              <a:rPr lang="en-US" sz="5199" u="sng">
                <a:solidFill>
                  <a:srgbClr val="373620"/>
                </a:solidFill>
                <a:latin typeface="El Messiri"/>
                <a:ea typeface="El Messiri"/>
                <a:cs typeface="El Messiri"/>
                <a:sym typeface="El Messiri"/>
              </a:rPr>
              <a:t>un condensé</a:t>
            </a:r>
            <a:r>
              <a:rPr lang="en-US" sz="5199">
                <a:solidFill>
                  <a:srgbClr val="373620"/>
                </a:solidFill>
                <a:latin typeface="El Messiri"/>
                <a:ea typeface="El Messiri"/>
                <a:cs typeface="El Messiri"/>
                <a:sym typeface="El Messiri"/>
              </a:rPr>
              <a:t> de</a:t>
            </a:r>
            <a:r>
              <a:rPr lang="en-US" sz="5199" b="true">
                <a:solidFill>
                  <a:srgbClr val="373620"/>
                </a:solidFill>
                <a:latin typeface="El Messiri Bold"/>
                <a:ea typeface="El Messiri Bold"/>
                <a:cs typeface="El Messiri Bold"/>
                <a:sym typeface="El Messiri Bold"/>
              </a:rPr>
              <a:t> toutes ces connaissances de terrains </a:t>
            </a:r>
            <a:r>
              <a:rPr lang="en-US" sz="5199">
                <a:solidFill>
                  <a:srgbClr val="373620"/>
                </a:solidFill>
                <a:latin typeface="El Messiri"/>
                <a:ea typeface="El Messiri"/>
                <a:cs typeface="El Messiri"/>
                <a:sym typeface="El Messiri"/>
              </a:rPr>
              <a:t>accumulées sur moi-même et des centaines </a:t>
            </a:r>
          </a:p>
          <a:p>
            <a:pPr algn="ctr">
              <a:lnSpc>
                <a:spcPts val="7279"/>
              </a:lnSpc>
            </a:pPr>
            <a:r>
              <a:rPr lang="en-US" sz="5199">
                <a:solidFill>
                  <a:srgbClr val="373620"/>
                </a:solidFill>
                <a:latin typeface="El Messiri"/>
                <a:ea typeface="El Messiri"/>
                <a:cs typeface="El Messiri"/>
                <a:sym typeface="El Messiri"/>
              </a:rPr>
              <a:t>de clientes business </a:t>
            </a:r>
          </a:p>
        </p:txBody>
      </p:sp>
    </p:spTree>
  </p:cSld>
  <p:clrMapOvr>
    <a:masterClrMapping/>
  </p:clrMapOvr>
</p:sld>
</file>

<file path=ppt/slides/slide1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3" id="3"/>
          <p:cNvGrpSpPr/>
          <p:nvPr/>
        </p:nvGrpSpPr>
        <p:grpSpPr>
          <a:xfrm rot="0">
            <a:off x="3436686" y="6664998"/>
            <a:ext cx="1961937" cy="196193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0" t="0" r="0" b="0"/>
              </a:stretch>
            </a:blipFill>
          </p:spPr>
        </p:sp>
      </p:grpSp>
      <p:grpSp>
        <p:nvGrpSpPr>
          <p:cNvPr name="Group 5" id="5"/>
          <p:cNvGrpSpPr/>
          <p:nvPr/>
        </p:nvGrpSpPr>
        <p:grpSpPr>
          <a:xfrm rot="0">
            <a:off x="6265240" y="6664998"/>
            <a:ext cx="1961937" cy="196193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50975" t="0" r="-50975" b="0"/>
              </a:stretch>
            </a:blipFill>
          </p:spPr>
        </p:sp>
      </p:grpSp>
      <p:sp>
        <p:nvSpPr>
          <p:cNvPr name="Freeform 7" id="7"/>
          <p:cNvSpPr/>
          <p:nvPr/>
        </p:nvSpPr>
        <p:spPr>
          <a:xfrm flipH="false" flipV="false" rot="0">
            <a:off x="9360653" y="6935701"/>
            <a:ext cx="3824510" cy="1420532"/>
          </a:xfrm>
          <a:custGeom>
            <a:avLst/>
            <a:gdLst/>
            <a:ahLst/>
            <a:cxnLst/>
            <a:rect r="r" b="b" t="t" l="l"/>
            <a:pathLst>
              <a:path h="1420532" w="3824510">
                <a:moveTo>
                  <a:pt x="0" y="0"/>
                </a:moveTo>
                <a:lnTo>
                  <a:pt x="3824509" y="0"/>
                </a:lnTo>
                <a:lnTo>
                  <a:pt x="3824509" y="1420532"/>
                </a:lnTo>
                <a:lnTo>
                  <a:pt x="0" y="1420532"/>
                </a:lnTo>
                <a:lnTo>
                  <a:pt x="0" y="0"/>
                </a:lnTo>
                <a:close/>
              </a:path>
            </a:pathLst>
          </a:custGeom>
          <a:blipFill>
            <a:blip r:embed="rId5"/>
            <a:stretch>
              <a:fillRect l="0" t="0" r="0" b="0"/>
            </a:stretch>
          </a:blipFill>
        </p:spPr>
      </p:sp>
      <p:sp>
        <p:nvSpPr>
          <p:cNvPr name="TextBox 8" id="8"/>
          <p:cNvSpPr txBox="true"/>
          <p:nvPr/>
        </p:nvSpPr>
        <p:spPr>
          <a:xfrm rot="0">
            <a:off x="1813845" y="1409731"/>
            <a:ext cx="16592624" cy="458279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Aujourd’hui, après </a:t>
            </a:r>
            <a:r>
              <a:rPr lang="en-US" sz="5199" b="true">
                <a:solidFill>
                  <a:srgbClr val="373620"/>
                </a:solidFill>
                <a:latin typeface="El Messiri Bold"/>
                <a:ea typeface="El Messiri Bold"/>
                <a:cs typeface="El Messiri Bold"/>
                <a:sym typeface="El Messiri Bold"/>
              </a:rPr>
              <a:t>+ de 5 ans dans l’entrepreneuriat</a:t>
            </a:r>
            <a:r>
              <a:rPr lang="en-US" sz="5199">
                <a:solidFill>
                  <a:srgbClr val="373620"/>
                </a:solidFill>
                <a:latin typeface="El Messiri"/>
                <a:ea typeface="El Messiri"/>
                <a:cs typeface="El Messiri"/>
                <a:sym typeface="El Messiri"/>
              </a:rPr>
              <a:t>, 4 business et des milliers de clientes accompagnées,</a:t>
            </a:r>
          </a:p>
          <a:p>
            <a:pPr algn="ctr">
              <a:lnSpc>
                <a:spcPts val="7279"/>
              </a:lnSpc>
            </a:pPr>
            <a:r>
              <a:rPr lang="en-US" sz="5199">
                <a:solidFill>
                  <a:srgbClr val="373620"/>
                </a:solidFill>
                <a:latin typeface="El Messiri"/>
                <a:ea typeface="El Messiri"/>
                <a:cs typeface="El Messiri"/>
                <a:sym typeface="El Messiri"/>
              </a:rPr>
              <a:t> je veux te partager </a:t>
            </a:r>
            <a:r>
              <a:rPr lang="en-US" sz="5199">
                <a:solidFill>
                  <a:srgbClr val="B06C3F"/>
                </a:solidFill>
                <a:latin typeface="El Messiri"/>
                <a:ea typeface="El Messiri"/>
                <a:cs typeface="El Messiri"/>
                <a:sym typeface="El Messiri"/>
              </a:rPr>
              <a:t>MA MÉTHODE</a:t>
            </a:r>
            <a:r>
              <a:rPr lang="en-US" sz="5199">
                <a:solidFill>
                  <a:srgbClr val="A0955E"/>
                </a:solidFill>
                <a:latin typeface="El Messiri"/>
                <a:ea typeface="El Messiri"/>
                <a:cs typeface="El Messiri"/>
                <a:sym typeface="El Messiri"/>
              </a:rPr>
              <a:t> </a:t>
            </a:r>
            <a:r>
              <a:rPr lang="en-US" sz="5199">
                <a:solidFill>
                  <a:srgbClr val="373620"/>
                </a:solidFill>
                <a:latin typeface="El Messiri"/>
                <a:ea typeface="El Messiri"/>
                <a:cs typeface="El Messiri"/>
                <a:sym typeface="El Messiri"/>
              </a:rPr>
              <a:t>pour découvrir </a:t>
            </a:r>
          </a:p>
          <a:p>
            <a:pPr algn="ctr">
              <a:lnSpc>
                <a:spcPts val="7279"/>
              </a:lnSpc>
            </a:pPr>
            <a:r>
              <a:rPr lang="en-US" sz="5199">
                <a:solidFill>
                  <a:srgbClr val="373620"/>
                </a:solidFill>
                <a:latin typeface="El Messiri"/>
                <a:ea typeface="El Messiri"/>
                <a:cs typeface="El Messiri"/>
                <a:sym typeface="El Messiri"/>
              </a:rPr>
              <a:t>le </a:t>
            </a:r>
            <a:r>
              <a:rPr lang="en-US" sz="5199">
                <a:solidFill>
                  <a:srgbClr val="B06C3F"/>
                </a:solidFill>
                <a:latin typeface="El Messiri"/>
                <a:ea typeface="El Messiri"/>
                <a:cs typeface="El Messiri"/>
                <a:sym typeface="El Messiri"/>
              </a:rPr>
              <a:t>TRÉSOR </a:t>
            </a:r>
            <a:r>
              <a:rPr lang="en-US" sz="5199">
                <a:solidFill>
                  <a:srgbClr val="373620"/>
                </a:solidFill>
                <a:latin typeface="El Messiri"/>
                <a:ea typeface="El Messiri"/>
                <a:cs typeface="El Messiri"/>
                <a:sym typeface="El Messiri"/>
              </a:rPr>
              <a:t>qui sommeille en toi et qui ne </a:t>
            </a:r>
          </a:p>
          <a:p>
            <a:pPr algn="ctr">
              <a:lnSpc>
                <a:spcPts val="7279"/>
              </a:lnSpc>
            </a:pPr>
            <a:r>
              <a:rPr lang="en-US" sz="5199">
                <a:solidFill>
                  <a:srgbClr val="373620"/>
                </a:solidFill>
                <a:latin typeface="El Messiri"/>
                <a:ea typeface="El Messiri"/>
                <a:cs typeface="El Messiri"/>
                <a:sym typeface="El Messiri"/>
              </a:rPr>
              <a:t>demande qu’à être monétisé.</a:t>
            </a:r>
          </a:p>
        </p:txBody>
      </p:sp>
      <p:grpSp>
        <p:nvGrpSpPr>
          <p:cNvPr name="Group 9" id="9"/>
          <p:cNvGrpSpPr/>
          <p:nvPr/>
        </p:nvGrpSpPr>
        <p:grpSpPr>
          <a:xfrm rot="0">
            <a:off x="14173200" y="6935701"/>
            <a:ext cx="3086100" cy="1420532"/>
            <a:chOff x="0" y="0"/>
            <a:chExt cx="812800" cy="374132"/>
          </a:xfrm>
        </p:grpSpPr>
        <p:sp>
          <p:nvSpPr>
            <p:cNvPr name="Freeform 10" id="10"/>
            <p:cNvSpPr/>
            <p:nvPr/>
          </p:nvSpPr>
          <p:spPr>
            <a:xfrm flipH="false" flipV="false" rot="0">
              <a:off x="0" y="0"/>
              <a:ext cx="812800" cy="374132"/>
            </a:xfrm>
            <a:custGeom>
              <a:avLst/>
              <a:gdLst/>
              <a:ahLst/>
              <a:cxnLst/>
              <a:rect r="r" b="b" t="t" l="l"/>
              <a:pathLst>
                <a:path h="374132" w="812800">
                  <a:moveTo>
                    <a:pt x="0" y="0"/>
                  </a:moveTo>
                  <a:lnTo>
                    <a:pt x="812800" y="0"/>
                  </a:lnTo>
                  <a:lnTo>
                    <a:pt x="812800" y="374132"/>
                  </a:lnTo>
                  <a:lnTo>
                    <a:pt x="0" y="374132"/>
                  </a:lnTo>
                  <a:close/>
                </a:path>
              </a:pathLst>
            </a:custGeom>
            <a:solidFill>
              <a:srgbClr val="A0955E"/>
            </a:solidFill>
          </p:spPr>
        </p:sp>
        <p:sp>
          <p:nvSpPr>
            <p:cNvPr name="TextBox 11" id="11"/>
            <p:cNvSpPr txBox="true"/>
            <p:nvPr/>
          </p:nvSpPr>
          <p:spPr>
            <a:xfrm>
              <a:off x="0" y="-57150"/>
              <a:ext cx="812800" cy="431282"/>
            </a:xfrm>
            <a:prstGeom prst="rect">
              <a:avLst/>
            </a:prstGeom>
          </p:spPr>
          <p:txBody>
            <a:bodyPr anchor="ctr" rtlCol="false" tIns="50800" lIns="50800" bIns="50800" rIns="50800"/>
            <a:lstStyle/>
            <a:p>
              <a:pPr algn="ctr">
                <a:lnSpc>
                  <a:spcPts val="3639"/>
                </a:lnSpc>
              </a:pPr>
            </a:p>
          </p:txBody>
        </p:sp>
      </p:grpSp>
      <p:sp>
        <p:nvSpPr>
          <p:cNvPr name="Freeform 12" id="12"/>
          <p:cNvSpPr/>
          <p:nvPr/>
        </p:nvSpPr>
        <p:spPr>
          <a:xfrm flipH="false" flipV="false" rot="0">
            <a:off x="14318259" y="7239184"/>
            <a:ext cx="2805683" cy="810763"/>
          </a:xfrm>
          <a:custGeom>
            <a:avLst/>
            <a:gdLst/>
            <a:ahLst/>
            <a:cxnLst/>
            <a:rect r="r" b="b" t="t" l="l"/>
            <a:pathLst>
              <a:path h="810763" w="2805683">
                <a:moveTo>
                  <a:pt x="0" y="0"/>
                </a:moveTo>
                <a:lnTo>
                  <a:pt x="2805683" y="0"/>
                </a:lnTo>
                <a:lnTo>
                  <a:pt x="2805683" y="810763"/>
                </a:lnTo>
                <a:lnTo>
                  <a:pt x="0" y="810763"/>
                </a:lnTo>
                <a:lnTo>
                  <a:pt x="0" y="0"/>
                </a:lnTo>
                <a:close/>
              </a:path>
            </a:pathLst>
          </a:custGeom>
          <a:blipFill>
            <a:blip r:embed="rId2"/>
            <a:stretch>
              <a:fillRect l="0" t="0" r="0" b="0"/>
            </a:stretch>
          </a:blipFill>
        </p:spPr>
      </p:sp>
    </p:spTree>
  </p:cSld>
  <p:clrMapOvr>
    <a:masterClrMapping/>
  </p:clrMapOvr>
</p:sld>
</file>

<file path=ppt/slides/slide1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75861" y="0"/>
            <a:ext cx="6906393" cy="10287000"/>
            <a:chOff x="0" y="0"/>
            <a:chExt cx="1818968" cy="2709333"/>
          </a:xfrm>
        </p:grpSpPr>
        <p:sp>
          <p:nvSpPr>
            <p:cNvPr name="Freeform 3" id="3"/>
            <p:cNvSpPr/>
            <p:nvPr/>
          </p:nvSpPr>
          <p:spPr>
            <a:xfrm flipH="false" flipV="false" rot="0">
              <a:off x="0" y="0"/>
              <a:ext cx="1818968" cy="2709333"/>
            </a:xfrm>
            <a:custGeom>
              <a:avLst/>
              <a:gdLst/>
              <a:ahLst/>
              <a:cxnLst/>
              <a:rect r="r" b="b" t="t" l="l"/>
              <a:pathLst>
                <a:path h="2709333" w="1818968">
                  <a:moveTo>
                    <a:pt x="0" y="0"/>
                  </a:moveTo>
                  <a:lnTo>
                    <a:pt x="1818968" y="0"/>
                  </a:lnTo>
                  <a:lnTo>
                    <a:pt x="1818968" y="2709333"/>
                  </a:lnTo>
                  <a:lnTo>
                    <a:pt x="0" y="2709333"/>
                  </a:lnTo>
                  <a:close/>
                </a:path>
              </a:pathLst>
            </a:custGeom>
            <a:solidFill>
              <a:srgbClr val="A0955E"/>
            </a:solidFill>
          </p:spPr>
        </p:sp>
        <p:sp>
          <p:nvSpPr>
            <p:cNvPr name="TextBox 4" id="4"/>
            <p:cNvSpPr txBox="true"/>
            <p:nvPr/>
          </p:nvSpPr>
          <p:spPr>
            <a:xfrm>
              <a:off x="0" y="-38100"/>
              <a:ext cx="1818968" cy="2747433"/>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sp>
        <p:nvSpPr>
          <p:cNvPr name="Freeform 5" id="5"/>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6" id="6"/>
          <p:cNvSpPr txBox="true"/>
          <p:nvPr/>
        </p:nvSpPr>
        <p:spPr>
          <a:xfrm rot="0">
            <a:off x="665297" y="3266440"/>
            <a:ext cx="7999956" cy="3658871"/>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Ce que tu vas découvrir pendant ces </a:t>
            </a:r>
          </a:p>
          <a:p>
            <a:pPr algn="ctr">
              <a:lnSpc>
                <a:spcPts val="7279"/>
              </a:lnSpc>
            </a:pPr>
            <a:r>
              <a:rPr lang="en-US" sz="5199">
                <a:solidFill>
                  <a:srgbClr val="373620"/>
                </a:solidFill>
                <a:latin typeface="El Messiri"/>
                <a:ea typeface="El Messiri"/>
                <a:cs typeface="El Messiri"/>
                <a:sym typeface="El Messiri"/>
              </a:rPr>
              <a:t>5 jours peut donc littéralement </a:t>
            </a:r>
            <a:r>
              <a:rPr lang="en-US" sz="5199">
                <a:solidFill>
                  <a:srgbClr val="B06C3F"/>
                </a:solidFill>
                <a:latin typeface="El Messiri"/>
                <a:ea typeface="El Messiri"/>
                <a:cs typeface="El Messiri"/>
                <a:sym typeface="El Messiri"/>
              </a:rPr>
              <a:t>changer ta vie.</a:t>
            </a:r>
          </a:p>
        </p:txBody>
      </p:sp>
      <p:grpSp>
        <p:nvGrpSpPr>
          <p:cNvPr name="Group 7" id="7"/>
          <p:cNvGrpSpPr/>
          <p:nvPr/>
        </p:nvGrpSpPr>
        <p:grpSpPr>
          <a:xfrm rot="0">
            <a:off x="10292231" y="0"/>
            <a:ext cx="7995769" cy="10287000"/>
            <a:chOff x="0" y="0"/>
            <a:chExt cx="983386" cy="1265180"/>
          </a:xfrm>
        </p:grpSpPr>
        <p:sp>
          <p:nvSpPr>
            <p:cNvPr name="Freeform 8" id="8"/>
            <p:cNvSpPr/>
            <p:nvPr/>
          </p:nvSpPr>
          <p:spPr>
            <a:xfrm flipH="false" flipV="false" rot="0">
              <a:off x="0" y="0"/>
              <a:ext cx="983386" cy="1265180"/>
            </a:xfrm>
            <a:custGeom>
              <a:avLst/>
              <a:gdLst/>
              <a:ahLst/>
              <a:cxnLst/>
              <a:rect r="r" b="b" t="t" l="l"/>
              <a:pathLst>
                <a:path h="1265180" w="983386">
                  <a:moveTo>
                    <a:pt x="0" y="0"/>
                  </a:moveTo>
                  <a:lnTo>
                    <a:pt x="983386" y="0"/>
                  </a:lnTo>
                  <a:lnTo>
                    <a:pt x="983386" y="1265180"/>
                  </a:lnTo>
                  <a:lnTo>
                    <a:pt x="0" y="1265180"/>
                  </a:lnTo>
                  <a:close/>
                </a:path>
              </a:pathLst>
            </a:custGeom>
            <a:blipFill>
              <a:blip r:embed="rId3"/>
              <a:stretch>
                <a:fillRect l="0" t="-1817" r="0" b="-1817"/>
              </a:stretch>
            </a:blipFill>
          </p:spPr>
        </p:sp>
      </p:grpSp>
    </p:spTree>
  </p:cSld>
  <p:clrMapOvr>
    <a:masterClrMapping/>
  </p:clrMapOvr>
</p:sld>
</file>

<file path=ppt/slides/slide1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21068" t="-104205" r="-69151" b="-305867"/>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5637642" y="4640580"/>
            <a:ext cx="7012716" cy="910591"/>
          </a:xfrm>
          <a:prstGeom prst="rect">
            <a:avLst/>
          </a:prstGeom>
        </p:spPr>
        <p:txBody>
          <a:bodyPr anchor="t" rtlCol="false" tIns="0" lIns="0" bIns="0" rIns="0">
            <a:spAutoFit/>
          </a:bodyPr>
          <a:lstStyle/>
          <a:p>
            <a:pPr algn="just">
              <a:lnSpc>
                <a:spcPts val="7559"/>
              </a:lnSpc>
            </a:pPr>
            <a:r>
              <a:rPr lang="en-US" sz="5399">
                <a:solidFill>
                  <a:srgbClr val="000000"/>
                </a:solidFill>
                <a:latin typeface="El Messiri"/>
                <a:ea typeface="El Messiri"/>
                <a:cs typeface="El Messiri"/>
                <a:sym typeface="El Messiri"/>
              </a:rPr>
              <a:t>Comment je le sais ?</a:t>
            </a:r>
          </a:p>
        </p:txBody>
      </p:sp>
    </p:spTree>
  </p:cSld>
  <p:clrMapOvr>
    <a:masterClrMapping/>
  </p:clrMapOvr>
</p:sld>
</file>

<file path=ppt/slides/slide1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162169" y="4220273"/>
            <a:ext cx="8981831" cy="3745911"/>
          </a:xfrm>
          <a:custGeom>
            <a:avLst/>
            <a:gdLst/>
            <a:ahLst/>
            <a:cxnLst/>
            <a:rect r="r" b="b" t="t" l="l"/>
            <a:pathLst>
              <a:path h="3745911" w="8981831">
                <a:moveTo>
                  <a:pt x="0" y="0"/>
                </a:moveTo>
                <a:lnTo>
                  <a:pt x="8981831" y="0"/>
                </a:lnTo>
                <a:lnTo>
                  <a:pt x="8981831" y="3745911"/>
                </a:lnTo>
                <a:lnTo>
                  <a:pt x="0" y="3745911"/>
                </a:lnTo>
                <a:lnTo>
                  <a:pt x="0" y="0"/>
                </a:lnTo>
                <a:close/>
              </a:path>
            </a:pathLst>
          </a:custGeom>
          <a:blipFill>
            <a:blip r:embed="rId3"/>
            <a:stretch>
              <a:fillRect l="0" t="0" r="0" b="0"/>
            </a:stretch>
          </a:blipFill>
        </p:spPr>
      </p:sp>
      <p:sp>
        <p:nvSpPr>
          <p:cNvPr name="Freeform 4" id="4"/>
          <p:cNvSpPr/>
          <p:nvPr/>
        </p:nvSpPr>
        <p:spPr>
          <a:xfrm flipH="false" flipV="false" rot="0">
            <a:off x="9144000" y="5143500"/>
            <a:ext cx="8500774" cy="3485639"/>
          </a:xfrm>
          <a:custGeom>
            <a:avLst/>
            <a:gdLst/>
            <a:ahLst/>
            <a:cxnLst/>
            <a:rect r="r" b="b" t="t" l="l"/>
            <a:pathLst>
              <a:path h="3485639" w="8500774">
                <a:moveTo>
                  <a:pt x="0" y="0"/>
                </a:moveTo>
                <a:lnTo>
                  <a:pt x="8500774" y="0"/>
                </a:lnTo>
                <a:lnTo>
                  <a:pt x="8500774" y="3485639"/>
                </a:lnTo>
                <a:lnTo>
                  <a:pt x="0" y="3485639"/>
                </a:lnTo>
                <a:lnTo>
                  <a:pt x="0" y="0"/>
                </a:lnTo>
                <a:close/>
              </a:path>
            </a:pathLst>
          </a:custGeom>
          <a:blipFill>
            <a:blip r:embed="rId4"/>
            <a:stretch>
              <a:fillRect l="0" t="0" r="-31895" b="0"/>
            </a:stretch>
          </a:blipFill>
        </p:spPr>
      </p:sp>
      <p:sp>
        <p:nvSpPr>
          <p:cNvPr name="TextBox 5" id="5"/>
          <p:cNvSpPr txBox="true"/>
          <p:nvPr/>
        </p:nvSpPr>
        <p:spPr>
          <a:xfrm rot="0">
            <a:off x="958125" y="933450"/>
            <a:ext cx="16371749" cy="2734946"/>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Car ça a déjà été le cas pour plusieurs centaines</a:t>
            </a:r>
          </a:p>
          <a:p>
            <a:pPr algn="ctr">
              <a:lnSpc>
                <a:spcPts val="7279"/>
              </a:lnSpc>
            </a:pPr>
            <a:r>
              <a:rPr lang="en-US" sz="5199">
                <a:solidFill>
                  <a:srgbClr val="373620"/>
                </a:solidFill>
                <a:latin typeface="El Messiri"/>
                <a:ea typeface="El Messiri"/>
                <a:cs typeface="El Messiri"/>
                <a:sym typeface="El Messiri"/>
              </a:rPr>
              <a:t> d’élèves que j'ai accompagnées au cours de ces</a:t>
            </a:r>
          </a:p>
          <a:p>
            <a:pPr algn="ctr">
              <a:lnSpc>
                <a:spcPts val="7279"/>
              </a:lnSpc>
            </a:pPr>
            <a:r>
              <a:rPr lang="en-US" sz="5199">
                <a:solidFill>
                  <a:srgbClr val="373620"/>
                </a:solidFill>
                <a:latin typeface="El Messiri"/>
                <a:ea typeface="El Messiri"/>
                <a:cs typeface="El Messiri"/>
                <a:sym typeface="El Messiri"/>
              </a:rPr>
              <a:t> 5 dernières années.</a:t>
            </a:r>
          </a:p>
        </p:txBody>
      </p:sp>
    </p:spTree>
  </p:cSld>
  <p:clrMapOvr>
    <a:masterClrMapping/>
  </p:clrMapOvr>
</p:sld>
</file>

<file path=ppt/slides/slide1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028700" y="2590006"/>
            <a:ext cx="16371749" cy="3594736"/>
          </a:xfrm>
          <a:prstGeom prst="rect">
            <a:avLst/>
          </a:prstGeom>
        </p:spPr>
        <p:txBody>
          <a:bodyPr anchor="t" rtlCol="false" tIns="0" lIns="0" bIns="0" rIns="0">
            <a:spAutoFit/>
          </a:bodyPr>
          <a:lstStyle/>
          <a:p>
            <a:pPr algn="ctr">
              <a:lnSpc>
                <a:spcPts val="7139"/>
              </a:lnSpc>
            </a:pPr>
            <a:r>
              <a:rPr lang="en-US" sz="5099">
                <a:solidFill>
                  <a:srgbClr val="373620"/>
                </a:solidFill>
                <a:latin typeface="El Messiri"/>
                <a:ea typeface="El Messiri"/>
                <a:cs typeface="El Messiri"/>
                <a:sym typeface="El Messiri"/>
              </a:rPr>
              <a:t>Je te rassure : Tu n'auras pas besoin de passer</a:t>
            </a:r>
          </a:p>
          <a:p>
            <a:pPr algn="ctr">
              <a:lnSpc>
                <a:spcPts val="7139"/>
              </a:lnSpc>
            </a:pPr>
            <a:r>
              <a:rPr lang="en-US" sz="5099">
                <a:solidFill>
                  <a:srgbClr val="373620"/>
                </a:solidFill>
                <a:latin typeface="El Messiri"/>
                <a:ea typeface="El Messiri"/>
                <a:cs typeface="El Messiri"/>
                <a:sym typeface="El Messiri"/>
              </a:rPr>
              <a:t> toute la journée à travailler.</a:t>
            </a:r>
          </a:p>
          <a:p>
            <a:pPr algn="ctr">
              <a:lnSpc>
                <a:spcPts val="7139"/>
              </a:lnSpc>
            </a:pPr>
          </a:p>
          <a:p>
            <a:pPr algn="ctr">
              <a:lnSpc>
                <a:spcPts val="7139"/>
              </a:lnSpc>
            </a:pPr>
          </a:p>
        </p:txBody>
      </p:sp>
    </p:spTree>
  </p:cSld>
  <p:clrMapOvr>
    <a:masterClrMapping/>
  </p:clrMapOvr>
</p:sld>
</file>

<file path=ppt/slides/slide1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958125" y="2388870"/>
            <a:ext cx="16371749" cy="5404486"/>
          </a:xfrm>
          <a:prstGeom prst="rect">
            <a:avLst/>
          </a:prstGeom>
        </p:spPr>
        <p:txBody>
          <a:bodyPr anchor="t" rtlCol="false" tIns="0" lIns="0" bIns="0" rIns="0">
            <a:spAutoFit/>
          </a:bodyPr>
          <a:lstStyle/>
          <a:p>
            <a:pPr algn="ctr">
              <a:lnSpc>
                <a:spcPts val="7139"/>
              </a:lnSpc>
            </a:pPr>
            <a:r>
              <a:rPr lang="en-US" sz="5099">
                <a:solidFill>
                  <a:srgbClr val="373620"/>
                </a:solidFill>
                <a:latin typeface="El Messiri"/>
                <a:ea typeface="El Messiri"/>
                <a:cs typeface="El Messiri"/>
                <a:sym typeface="El Messiri"/>
              </a:rPr>
              <a:t>Je te rassure : Tu n'auras pas besoin de passer</a:t>
            </a:r>
          </a:p>
          <a:p>
            <a:pPr algn="ctr">
              <a:lnSpc>
                <a:spcPts val="7139"/>
              </a:lnSpc>
            </a:pPr>
            <a:r>
              <a:rPr lang="en-US" sz="5099">
                <a:solidFill>
                  <a:srgbClr val="373620"/>
                </a:solidFill>
                <a:latin typeface="El Messiri"/>
                <a:ea typeface="El Messiri"/>
                <a:cs typeface="El Messiri"/>
                <a:sym typeface="El Messiri"/>
              </a:rPr>
              <a:t> toute la journée à travailler.</a:t>
            </a:r>
          </a:p>
          <a:p>
            <a:pPr algn="ctr">
              <a:lnSpc>
                <a:spcPts val="7139"/>
              </a:lnSpc>
            </a:pPr>
          </a:p>
          <a:p>
            <a:pPr algn="ctr">
              <a:lnSpc>
                <a:spcPts val="7139"/>
              </a:lnSpc>
            </a:pPr>
            <a:r>
              <a:rPr lang="en-US" sz="5099">
                <a:solidFill>
                  <a:srgbClr val="373620"/>
                </a:solidFill>
                <a:latin typeface="El Messiri"/>
                <a:ea typeface="El Messiri"/>
                <a:cs typeface="El Messiri"/>
                <a:sym typeface="El Messiri"/>
              </a:rPr>
              <a:t>Simplement à mettre en place les </a:t>
            </a:r>
            <a:r>
              <a:rPr lang="en-US" sz="5099">
                <a:solidFill>
                  <a:srgbClr val="B06C3F"/>
                </a:solidFill>
                <a:latin typeface="El Messiri"/>
                <a:ea typeface="El Messiri"/>
                <a:cs typeface="El Messiri"/>
                <a:sym typeface="El Messiri"/>
              </a:rPr>
              <a:t>quelques petites actions</a:t>
            </a:r>
            <a:r>
              <a:rPr lang="en-US" sz="5099">
                <a:solidFill>
                  <a:srgbClr val="A0955E"/>
                </a:solidFill>
                <a:latin typeface="El Messiri"/>
                <a:ea typeface="El Messiri"/>
                <a:cs typeface="El Messiri"/>
                <a:sym typeface="El Messiri"/>
              </a:rPr>
              <a:t> </a:t>
            </a:r>
            <a:r>
              <a:rPr lang="en-US" sz="5099">
                <a:solidFill>
                  <a:srgbClr val="373620"/>
                </a:solidFill>
                <a:latin typeface="El Messiri"/>
                <a:ea typeface="El Messiri"/>
                <a:cs typeface="El Messiri"/>
                <a:sym typeface="El Messiri"/>
              </a:rPr>
              <a:t>qui vont faire la différence (rapidement et efficacement) dans ton business.</a:t>
            </a:r>
          </a:p>
        </p:txBody>
      </p:sp>
    </p:spTree>
  </p:cSld>
  <p:clrMapOvr>
    <a:masterClrMapping/>
  </p:clrMapOvr>
</p:sld>
</file>

<file path=ppt/slides/slide1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478082"/>
            <a:ext cx="8020104" cy="10765082"/>
          </a:xfrm>
          <a:custGeom>
            <a:avLst/>
            <a:gdLst/>
            <a:ahLst/>
            <a:cxnLst/>
            <a:rect r="r" b="b" t="t" l="l"/>
            <a:pathLst>
              <a:path h="10765082" w="8020104">
                <a:moveTo>
                  <a:pt x="0" y="0"/>
                </a:moveTo>
                <a:lnTo>
                  <a:pt x="8020104" y="0"/>
                </a:lnTo>
                <a:lnTo>
                  <a:pt x="8020104" y="10765082"/>
                </a:lnTo>
                <a:lnTo>
                  <a:pt x="0" y="10765082"/>
                </a:lnTo>
                <a:lnTo>
                  <a:pt x="0" y="0"/>
                </a:lnTo>
                <a:close/>
              </a:path>
            </a:pathLst>
          </a:custGeom>
          <a:blipFill>
            <a:blip r:embed="rId3"/>
            <a:stretch>
              <a:fillRect l="-186" t="-6727" r="-9686" b="-2413"/>
            </a:stretch>
          </a:blipFill>
        </p:spPr>
      </p:sp>
      <p:sp>
        <p:nvSpPr>
          <p:cNvPr name="TextBox 4" id="4"/>
          <p:cNvSpPr txBox="true"/>
          <p:nvPr/>
        </p:nvSpPr>
        <p:spPr>
          <a:xfrm rot="0">
            <a:off x="9384718" y="2511396"/>
            <a:ext cx="6951638" cy="5149909"/>
          </a:xfrm>
          <a:prstGeom prst="rect">
            <a:avLst/>
          </a:prstGeom>
        </p:spPr>
        <p:txBody>
          <a:bodyPr anchor="t" rtlCol="false" tIns="0" lIns="0" bIns="0" rIns="0">
            <a:spAutoFit/>
          </a:bodyPr>
          <a:lstStyle/>
          <a:p>
            <a:pPr algn="ctr">
              <a:lnSpc>
                <a:spcPts val="8169"/>
              </a:lnSpc>
            </a:pPr>
            <a:r>
              <a:rPr lang="en-US" sz="5835">
                <a:solidFill>
                  <a:srgbClr val="373620"/>
                </a:solidFill>
                <a:latin typeface="El Messiri"/>
                <a:ea typeface="El Messiri"/>
                <a:cs typeface="El Messiri"/>
                <a:sym typeface="El Messiri"/>
              </a:rPr>
              <a:t>Mes clientes qui ont eu le plus de résultats sont </a:t>
            </a:r>
            <a:r>
              <a:rPr lang="en-US" sz="5835">
                <a:solidFill>
                  <a:srgbClr val="B06C3F"/>
                </a:solidFill>
                <a:latin typeface="El Messiri"/>
                <a:ea typeface="El Messiri"/>
                <a:cs typeface="El Messiri"/>
                <a:sym typeface="El Messiri"/>
              </a:rPr>
              <a:t>toujours</a:t>
            </a:r>
            <a:r>
              <a:rPr lang="en-US" sz="5835">
                <a:solidFill>
                  <a:srgbClr val="A0955E"/>
                </a:solidFill>
                <a:latin typeface="El Messiri"/>
                <a:ea typeface="El Messiri"/>
                <a:cs typeface="El Messiri"/>
                <a:sym typeface="El Messiri"/>
              </a:rPr>
              <a:t> </a:t>
            </a:r>
            <a:r>
              <a:rPr lang="en-US" sz="5835">
                <a:solidFill>
                  <a:srgbClr val="373620"/>
                </a:solidFill>
                <a:latin typeface="El Messiri"/>
                <a:ea typeface="El Messiri"/>
                <a:cs typeface="El Messiri"/>
                <a:sym typeface="El Messiri"/>
              </a:rPr>
              <a:t>celles qui sont passées à l'action </a:t>
            </a:r>
            <a:r>
              <a:rPr lang="en-US" sz="5835" u="sng">
                <a:solidFill>
                  <a:srgbClr val="373620"/>
                </a:solidFill>
                <a:latin typeface="El Messiri"/>
                <a:ea typeface="El Messiri"/>
                <a:cs typeface="El Messiri"/>
                <a:sym typeface="El Messiri"/>
              </a:rPr>
              <a:t>rapidement</a:t>
            </a:r>
            <a:r>
              <a:rPr lang="en-US" sz="5835">
                <a:solidFill>
                  <a:srgbClr val="373620"/>
                </a:solidFill>
                <a:latin typeface="El Messiri"/>
                <a:ea typeface="El Messiri"/>
                <a:cs typeface="El Messiri"/>
                <a:sym typeface="El Messiri"/>
              </a:rPr>
              <a:t>.</a:t>
            </a:r>
          </a:p>
        </p:txBody>
      </p:sp>
    </p:spTree>
  </p:cSld>
  <p:clrMapOvr>
    <a:masterClrMapping/>
  </p:clrMapOvr>
</p:sld>
</file>

<file path=ppt/slides/slide1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95125" y="3677299"/>
            <a:ext cx="6425690" cy="2410879"/>
          </a:xfrm>
          <a:custGeom>
            <a:avLst/>
            <a:gdLst/>
            <a:ahLst/>
            <a:cxnLst/>
            <a:rect r="r" b="b" t="t" l="l"/>
            <a:pathLst>
              <a:path h="2410879" w="6425690">
                <a:moveTo>
                  <a:pt x="0" y="0"/>
                </a:moveTo>
                <a:lnTo>
                  <a:pt x="6425690" y="0"/>
                </a:lnTo>
                <a:lnTo>
                  <a:pt x="6425690" y="2410879"/>
                </a:lnTo>
                <a:lnTo>
                  <a:pt x="0" y="2410879"/>
                </a:lnTo>
                <a:lnTo>
                  <a:pt x="0" y="0"/>
                </a:lnTo>
                <a:close/>
              </a:path>
            </a:pathLst>
          </a:custGeom>
          <a:blipFill>
            <a:blip r:embed="rId3"/>
            <a:stretch>
              <a:fillRect l="0" t="0" r="0" b="0"/>
            </a:stretch>
          </a:blipFill>
        </p:spPr>
      </p:sp>
      <p:sp>
        <p:nvSpPr>
          <p:cNvPr name="Freeform 4" id="4"/>
          <p:cNvSpPr/>
          <p:nvPr/>
        </p:nvSpPr>
        <p:spPr>
          <a:xfrm flipH="false" flipV="false" rot="0">
            <a:off x="12624718" y="4008883"/>
            <a:ext cx="4317012" cy="4657074"/>
          </a:xfrm>
          <a:custGeom>
            <a:avLst/>
            <a:gdLst/>
            <a:ahLst/>
            <a:cxnLst/>
            <a:rect r="r" b="b" t="t" l="l"/>
            <a:pathLst>
              <a:path h="4657074" w="4317012">
                <a:moveTo>
                  <a:pt x="0" y="0"/>
                </a:moveTo>
                <a:lnTo>
                  <a:pt x="4317013" y="0"/>
                </a:lnTo>
                <a:lnTo>
                  <a:pt x="4317013" y="4657073"/>
                </a:lnTo>
                <a:lnTo>
                  <a:pt x="0" y="4657073"/>
                </a:lnTo>
                <a:lnTo>
                  <a:pt x="0" y="0"/>
                </a:lnTo>
                <a:close/>
              </a:path>
            </a:pathLst>
          </a:custGeom>
          <a:blipFill>
            <a:blip r:embed="rId4"/>
            <a:stretch>
              <a:fillRect l="0" t="-9363" r="0" b="-91607"/>
            </a:stretch>
          </a:blipFill>
        </p:spPr>
      </p:sp>
      <p:grpSp>
        <p:nvGrpSpPr>
          <p:cNvPr name="Group 5" id="5"/>
          <p:cNvGrpSpPr/>
          <p:nvPr/>
        </p:nvGrpSpPr>
        <p:grpSpPr>
          <a:xfrm rot="0">
            <a:off x="12351441" y="448143"/>
            <a:ext cx="4590290" cy="3229156"/>
            <a:chOff x="0" y="0"/>
            <a:chExt cx="1155406" cy="812800"/>
          </a:xfrm>
        </p:grpSpPr>
        <p:sp>
          <p:nvSpPr>
            <p:cNvPr name="Freeform 6" id="6"/>
            <p:cNvSpPr/>
            <p:nvPr/>
          </p:nvSpPr>
          <p:spPr>
            <a:xfrm flipH="false" flipV="false" rot="0">
              <a:off x="0" y="0"/>
              <a:ext cx="1155406" cy="812800"/>
            </a:xfrm>
            <a:custGeom>
              <a:avLst/>
              <a:gdLst/>
              <a:ahLst/>
              <a:cxnLst/>
              <a:rect r="r" b="b" t="t" l="l"/>
              <a:pathLst>
                <a:path h="812800" w="1155406">
                  <a:moveTo>
                    <a:pt x="38791" y="0"/>
                  </a:moveTo>
                  <a:lnTo>
                    <a:pt x="1116615" y="0"/>
                  </a:lnTo>
                  <a:cubicBezTo>
                    <a:pt x="1138039" y="0"/>
                    <a:pt x="1155406" y="17368"/>
                    <a:pt x="1155406" y="38791"/>
                  </a:cubicBezTo>
                  <a:lnTo>
                    <a:pt x="1155406" y="774009"/>
                  </a:lnTo>
                  <a:cubicBezTo>
                    <a:pt x="1155406" y="784297"/>
                    <a:pt x="1151319" y="794163"/>
                    <a:pt x="1144045" y="801438"/>
                  </a:cubicBezTo>
                  <a:cubicBezTo>
                    <a:pt x="1136770" y="808713"/>
                    <a:pt x="1126903" y="812800"/>
                    <a:pt x="1116615" y="812800"/>
                  </a:cubicBezTo>
                  <a:lnTo>
                    <a:pt x="38791" y="812800"/>
                  </a:lnTo>
                  <a:cubicBezTo>
                    <a:pt x="28503" y="812800"/>
                    <a:pt x="18637" y="808713"/>
                    <a:pt x="11362" y="801438"/>
                  </a:cubicBezTo>
                  <a:cubicBezTo>
                    <a:pt x="4087" y="794163"/>
                    <a:pt x="0" y="784297"/>
                    <a:pt x="0" y="774009"/>
                  </a:cubicBezTo>
                  <a:lnTo>
                    <a:pt x="0" y="38791"/>
                  </a:lnTo>
                  <a:cubicBezTo>
                    <a:pt x="0" y="28503"/>
                    <a:pt x="4087" y="18637"/>
                    <a:pt x="11362" y="11362"/>
                  </a:cubicBezTo>
                  <a:cubicBezTo>
                    <a:pt x="18637" y="4087"/>
                    <a:pt x="28503" y="0"/>
                    <a:pt x="38791" y="0"/>
                  </a:cubicBezTo>
                  <a:close/>
                </a:path>
              </a:pathLst>
            </a:custGeom>
            <a:blipFill>
              <a:blip r:embed="rId5"/>
              <a:stretch>
                <a:fillRect l="0" t="-754" r="0" b="-754"/>
              </a:stretch>
            </a:blipFill>
          </p:spPr>
        </p:sp>
      </p:grpSp>
      <p:grpSp>
        <p:nvGrpSpPr>
          <p:cNvPr name="Group 7" id="7"/>
          <p:cNvGrpSpPr/>
          <p:nvPr/>
        </p:nvGrpSpPr>
        <p:grpSpPr>
          <a:xfrm rot="0">
            <a:off x="6520815" y="644559"/>
            <a:ext cx="5246370" cy="9164358"/>
            <a:chOff x="0" y="0"/>
            <a:chExt cx="812800" cy="1419799"/>
          </a:xfrm>
        </p:grpSpPr>
        <p:sp>
          <p:nvSpPr>
            <p:cNvPr name="Freeform 8" id="8"/>
            <p:cNvSpPr/>
            <p:nvPr/>
          </p:nvSpPr>
          <p:spPr>
            <a:xfrm flipH="false" flipV="false" rot="0">
              <a:off x="0" y="0"/>
              <a:ext cx="812800" cy="1419799"/>
            </a:xfrm>
            <a:custGeom>
              <a:avLst/>
              <a:gdLst/>
              <a:ahLst/>
              <a:cxnLst/>
              <a:rect r="r" b="b" t="t" l="l"/>
              <a:pathLst>
                <a:path h="1419799" w="812800">
                  <a:moveTo>
                    <a:pt x="33940" y="0"/>
                  </a:moveTo>
                  <a:lnTo>
                    <a:pt x="778860" y="0"/>
                  </a:lnTo>
                  <a:cubicBezTo>
                    <a:pt x="797604" y="0"/>
                    <a:pt x="812800" y="15196"/>
                    <a:pt x="812800" y="33940"/>
                  </a:cubicBezTo>
                  <a:lnTo>
                    <a:pt x="812800" y="1385858"/>
                  </a:lnTo>
                  <a:cubicBezTo>
                    <a:pt x="812800" y="1404603"/>
                    <a:pt x="797604" y="1419799"/>
                    <a:pt x="778860" y="1419799"/>
                  </a:cubicBezTo>
                  <a:lnTo>
                    <a:pt x="33940" y="1419799"/>
                  </a:lnTo>
                  <a:cubicBezTo>
                    <a:pt x="15196" y="1419799"/>
                    <a:pt x="0" y="1404603"/>
                    <a:pt x="0" y="1385858"/>
                  </a:cubicBezTo>
                  <a:lnTo>
                    <a:pt x="0" y="33940"/>
                  </a:lnTo>
                  <a:cubicBezTo>
                    <a:pt x="0" y="15196"/>
                    <a:pt x="15196" y="0"/>
                    <a:pt x="33940" y="0"/>
                  </a:cubicBezTo>
                  <a:close/>
                </a:path>
              </a:pathLst>
            </a:custGeom>
            <a:blipFill>
              <a:blip r:embed="rId6"/>
              <a:stretch>
                <a:fillRect l="-8190" t="0" r="-8190" b="0"/>
              </a:stretch>
            </a:blipFill>
          </p:spPr>
        </p:sp>
      </p:grpSp>
    </p:spTree>
  </p:cSld>
  <p:clrMapOvr>
    <a:masterClrMapping/>
  </p:clrMapOvr>
</p:sld>
</file>

<file path=ppt/slides/slide1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9205508"/>
            <a:ext cx="1256783" cy="1081492"/>
          </a:xfrm>
          <a:custGeom>
            <a:avLst/>
            <a:gdLst/>
            <a:ahLst/>
            <a:cxnLst/>
            <a:rect r="r" b="b" t="t" l="l"/>
            <a:pathLst>
              <a:path h="1081492" w="1256783">
                <a:moveTo>
                  <a:pt x="0" y="0"/>
                </a:moveTo>
                <a:lnTo>
                  <a:pt x="1256783" y="0"/>
                </a:lnTo>
                <a:lnTo>
                  <a:pt x="1256783" y="1081492"/>
                </a:lnTo>
                <a:lnTo>
                  <a:pt x="0" y="1081492"/>
                </a:lnTo>
                <a:lnTo>
                  <a:pt x="0" y="0"/>
                </a:lnTo>
                <a:close/>
              </a:path>
            </a:pathLst>
          </a:custGeom>
          <a:blipFill>
            <a:blip r:embed="rId3"/>
            <a:stretch>
              <a:fillRect l="0" t="0" r="0" b="-42859"/>
            </a:stretch>
          </a:blipFill>
        </p:spPr>
      </p:sp>
      <p:sp>
        <p:nvSpPr>
          <p:cNvPr name="TextBox 4" id="4"/>
          <p:cNvSpPr txBox="true"/>
          <p:nvPr/>
        </p:nvSpPr>
        <p:spPr>
          <a:xfrm rot="0">
            <a:off x="1695376" y="2942691"/>
            <a:ext cx="14640979" cy="273494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Mais assez parlé de moi, </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Venons-en à </a:t>
            </a:r>
            <a:r>
              <a:rPr lang="en-US" b="true" sz="5199">
                <a:solidFill>
                  <a:srgbClr val="373620"/>
                </a:solidFill>
                <a:latin typeface="El Messiri Bold"/>
                <a:ea typeface="El Messiri Bold"/>
                <a:cs typeface="El Messiri Bold"/>
                <a:sym typeface="El Messiri Bold"/>
              </a:rPr>
              <a:t>VOUS</a:t>
            </a:r>
            <a:r>
              <a:rPr lang="en-US" sz="5199">
                <a:solidFill>
                  <a:srgbClr val="373620"/>
                </a:solidFill>
                <a:latin typeface="El Messiri"/>
                <a:ea typeface="El Messiri"/>
                <a:cs typeface="El Messiri"/>
                <a:sym typeface="El Messiri"/>
              </a:rPr>
              <a:t>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17409114" y="34527"/>
            <a:ext cx="878886" cy="771304"/>
          </a:xfrm>
          <a:custGeom>
            <a:avLst/>
            <a:gdLst/>
            <a:ahLst/>
            <a:cxnLst/>
            <a:rect r="r" b="b" t="t" l="l"/>
            <a:pathLst>
              <a:path h="771304" w="878886">
                <a:moveTo>
                  <a:pt x="0" y="0"/>
                </a:moveTo>
                <a:lnTo>
                  <a:pt x="878886" y="0"/>
                </a:lnTo>
                <a:lnTo>
                  <a:pt x="878886" y="771305"/>
                </a:lnTo>
                <a:lnTo>
                  <a:pt x="0" y="771305"/>
                </a:lnTo>
                <a:lnTo>
                  <a:pt x="0" y="0"/>
                </a:lnTo>
                <a:close/>
              </a:path>
            </a:pathLst>
          </a:custGeom>
          <a:blipFill>
            <a:blip r:embed="rId3"/>
            <a:stretch>
              <a:fillRect l="0" t="0" r="0" b="0"/>
            </a:stretch>
          </a:blipFill>
        </p:spPr>
      </p:sp>
      <p:sp>
        <p:nvSpPr>
          <p:cNvPr name="TextBox 4" id="4"/>
          <p:cNvSpPr txBox="true"/>
          <p:nvPr/>
        </p:nvSpPr>
        <p:spPr>
          <a:xfrm rot="0">
            <a:off x="3271689" y="2966869"/>
            <a:ext cx="11744623" cy="3658870"/>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Comme avec </a:t>
            </a:r>
            <a:r>
              <a:rPr lang="en-US" sz="5200" b="true">
                <a:solidFill>
                  <a:srgbClr val="373620"/>
                </a:solidFill>
                <a:latin typeface="El Messiri Bold"/>
                <a:ea typeface="El Messiri Bold"/>
                <a:cs typeface="El Messiri Bold"/>
                <a:sym typeface="El Messiri Bold"/>
              </a:rPr>
              <a:t>Samira AZIKI</a:t>
            </a:r>
            <a:r>
              <a:rPr lang="en-US" sz="5200">
                <a:solidFill>
                  <a:srgbClr val="373620"/>
                </a:solidFill>
                <a:latin typeface="El Messiri"/>
                <a:ea typeface="El Messiri"/>
                <a:cs typeface="El Messiri"/>
                <a:sym typeface="El Messiri"/>
              </a:rPr>
              <a:t>, qui a généré </a:t>
            </a:r>
          </a:p>
          <a:p>
            <a:pPr algn="ctr">
              <a:lnSpc>
                <a:spcPts val="7280"/>
              </a:lnSpc>
            </a:pPr>
            <a:r>
              <a:rPr lang="en-US" sz="5200">
                <a:solidFill>
                  <a:srgbClr val="373620"/>
                </a:solidFill>
                <a:latin typeface="El Messiri"/>
                <a:ea typeface="El Messiri"/>
                <a:cs typeface="El Messiri"/>
                <a:sym typeface="El Messiri"/>
              </a:rPr>
              <a:t>jusqu’à</a:t>
            </a:r>
            <a:r>
              <a:rPr lang="en-US" sz="5200">
                <a:solidFill>
                  <a:srgbClr val="B06C3F"/>
                </a:solidFill>
                <a:latin typeface="El Messiri"/>
                <a:ea typeface="El Messiri"/>
                <a:cs typeface="El Messiri"/>
                <a:sym typeface="El Messiri"/>
              </a:rPr>
              <a:t> </a:t>
            </a:r>
            <a:r>
              <a:rPr lang="en-US" sz="5200" b="true">
                <a:solidFill>
                  <a:srgbClr val="B06C3F"/>
                </a:solidFill>
                <a:latin typeface="El Messiri Bold"/>
                <a:ea typeface="El Messiri Bold"/>
                <a:cs typeface="El Messiri Bold"/>
                <a:sym typeface="El Messiri Bold"/>
              </a:rPr>
              <a:t>100 000€</a:t>
            </a:r>
            <a:r>
              <a:rPr lang="en-US" sz="5200">
                <a:solidFill>
                  <a:srgbClr val="373620"/>
                </a:solidFill>
                <a:latin typeface="El Messiri"/>
                <a:ea typeface="El Messiri"/>
                <a:cs typeface="El Messiri"/>
                <a:sym typeface="El Messiri"/>
              </a:rPr>
              <a:t> de CA, en partant de 0, </a:t>
            </a:r>
          </a:p>
          <a:p>
            <a:pPr algn="ctr">
              <a:lnSpc>
                <a:spcPts val="7280"/>
              </a:lnSpc>
            </a:pPr>
            <a:r>
              <a:rPr lang="en-US" sz="5200">
                <a:solidFill>
                  <a:srgbClr val="373620"/>
                </a:solidFill>
                <a:latin typeface="El Messiri"/>
                <a:ea typeface="El Messiri"/>
                <a:cs typeface="El Messiri"/>
                <a:sym typeface="El Messiri"/>
              </a:rPr>
              <a:t>et seulement </a:t>
            </a:r>
            <a:r>
              <a:rPr lang="en-US" sz="5200" u="sng">
                <a:solidFill>
                  <a:srgbClr val="373620"/>
                </a:solidFill>
                <a:latin typeface="El Messiri"/>
                <a:ea typeface="El Messiri"/>
                <a:cs typeface="El Messiri"/>
                <a:sym typeface="El Messiri"/>
              </a:rPr>
              <a:t>quelques semaines</a:t>
            </a:r>
            <a:r>
              <a:rPr lang="en-US" sz="5200">
                <a:solidFill>
                  <a:srgbClr val="373620"/>
                </a:solidFill>
                <a:latin typeface="El Messiri"/>
                <a:ea typeface="El Messiri"/>
                <a:cs typeface="El Messiri"/>
                <a:sym typeface="El Messiri"/>
              </a:rPr>
              <a:t> après </a:t>
            </a:r>
          </a:p>
          <a:p>
            <a:pPr algn="ctr">
              <a:lnSpc>
                <a:spcPts val="7280"/>
              </a:lnSpc>
              <a:spcBef>
                <a:spcPct val="0"/>
              </a:spcBef>
            </a:pPr>
            <a:r>
              <a:rPr lang="en-US" sz="5200">
                <a:solidFill>
                  <a:srgbClr val="373620"/>
                </a:solidFill>
                <a:latin typeface="El Messiri"/>
                <a:ea typeface="El Messiri"/>
                <a:cs typeface="El Messiri"/>
                <a:sym typeface="El Messiri"/>
              </a:rPr>
              <a:t>avoir pris notre accompagnement.</a:t>
            </a:r>
          </a:p>
        </p:txBody>
      </p:sp>
    </p:spTree>
  </p:cSld>
  <p:clrMapOvr>
    <a:masterClrMapping/>
  </p:clrMapOvr>
</p:sld>
</file>

<file path=ppt/slides/slide1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695376" y="2942691"/>
            <a:ext cx="14640979" cy="88709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Ce qui vous empêche de vous lancer  ?</a:t>
            </a:r>
          </a:p>
        </p:txBody>
      </p:sp>
    </p:spTree>
  </p:cSld>
  <p:clrMapOvr>
    <a:masterClrMapping/>
  </p:clrMapOvr>
</p:sld>
</file>

<file path=ppt/slides/slide1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695376" y="2942691"/>
            <a:ext cx="14640979" cy="273494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Ce qui vous empêche de vous lancer  ?</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a:t>
            </a:r>
            <a:r>
              <a:rPr lang="en-US" b="true" sz="5199">
                <a:solidFill>
                  <a:srgbClr val="373620"/>
                </a:solidFill>
                <a:latin typeface="El Messiri Bold"/>
                <a:ea typeface="El Messiri Bold"/>
                <a:cs typeface="El Messiri Bold"/>
                <a:sym typeface="El Messiri Bold"/>
              </a:rPr>
              <a:t>Je ne sais pas”</a:t>
            </a:r>
          </a:p>
        </p:txBody>
      </p:sp>
    </p:spTree>
  </p:cSld>
  <p:clrMapOvr>
    <a:masterClrMapping/>
  </p:clrMapOvr>
</p:sld>
</file>

<file path=ppt/slides/slide1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695376" y="2942691"/>
            <a:ext cx="14640979" cy="5506720"/>
          </a:xfrm>
          <a:prstGeom prst="rect">
            <a:avLst/>
          </a:prstGeom>
        </p:spPr>
        <p:txBody>
          <a:bodyPr anchor="t" rtlCol="false" tIns="0" lIns="0" bIns="0" rIns="0">
            <a:spAutoFit/>
          </a:bodyPr>
          <a:lstStyle/>
          <a:p>
            <a:pPr algn="ctr">
              <a:lnSpc>
                <a:spcPts val="7279"/>
              </a:lnSpc>
            </a:pPr>
            <a:r>
              <a:rPr lang="en-US" sz="5199">
                <a:solidFill>
                  <a:srgbClr val="B06C3F"/>
                </a:solidFill>
                <a:latin typeface="El Messiri"/>
                <a:ea typeface="El Messiri"/>
                <a:cs typeface="El Messiri"/>
                <a:sym typeface="El Messiri"/>
              </a:rPr>
              <a:t>Je ne sais pas :</a:t>
            </a:r>
          </a:p>
          <a:p>
            <a:pPr algn="ctr">
              <a:lnSpc>
                <a:spcPts val="7279"/>
              </a:lnSpc>
            </a:pPr>
          </a:p>
          <a:p>
            <a:pPr algn="l" marL="1122679" indent="-561340" lvl="1">
              <a:lnSpc>
                <a:spcPts val="7279"/>
              </a:lnSpc>
              <a:buFont typeface="Arial"/>
              <a:buChar char="•"/>
            </a:pPr>
            <a:r>
              <a:rPr lang="en-US" sz="5199">
                <a:solidFill>
                  <a:srgbClr val="373620"/>
                </a:solidFill>
                <a:latin typeface="El Messiri"/>
                <a:ea typeface="El Messiri"/>
                <a:cs typeface="El Messiri"/>
                <a:sym typeface="El Messiri"/>
              </a:rPr>
              <a:t>“</a:t>
            </a:r>
            <a:r>
              <a:rPr lang="en-US" sz="5199">
                <a:solidFill>
                  <a:srgbClr val="373620"/>
                </a:solidFill>
                <a:latin typeface="El Messiri"/>
                <a:ea typeface="El Messiri"/>
                <a:cs typeface="El Messiri"/>
                <a:sym typeface="El Messiri"/>
              </a:rPr>
              <a:t>Je ne sais pas .... dans quoi me lancer” </a:t>
            </a:r>
          </a:p>
          <a:p>
            <a:pPr algn="l" marL="1122679" indent="-561340" lvl="1">
              <a:lnSpc>
                <a:spcPts val="7279"/>
              </a:lnSpc>
              <a:buFont typeface="Arial"/>
              <a:buChar char="•"/>
            </a:pPr>
            <a:r>
              <a:rPr lang="en-US" sz="5199">
                <a:solidFill>
                  <a:srgbClr val="373620"/>
                </a:solidFill>
                <a:latin typeface="El Messiri"/>
                <a:ea typeface="El Messiri"/>
                <a:cs typeface="El Messiri"/>
                <a:sym typeface="El Messiri"/>
              </a:rPr>
              <a:t>“Je ne sais pas .... si ça va marcher” </a:t>
            </a:r>
          </a:p>
          <a:p>
            <a:pPr algn="l" marL="1122679" indent="-561340" lvl="1">
              <a:lnSpc>
                <a:spcPts val="7279"/>
              </a:lnSpc>
              <a:buFont typeface="Arial"/>
              <a:buChar char="•"/>
            </a:pPr>
            <a:r>
              <a:rPr lang="en-US" sz="5199">
                <a:solidFill>
                  <a:srgbClr val="373620"/>
                </a:solidFill>
                <a:latin typeface="El Messiri"/>
                <a:ea typeface="El Messiri"/>
                <a:cs typeface="El Messiri"/>
                <a:sym typeface="El Messiri"/>
              </a:rPr>
              <a:t>“Je ne sais pas .... par quoi commencer” </a:t>
            </a:r>
          </a:p>
          <a:p>
            <a:pPr algn="l" marL="1122679" indent="-561340" lvl="1">
              <a:lnSpc>
                <a:spcPts val="7279"/>
              </a:lnSpc>
              <a:buFont typeface="Arial"/>
              <a:buChar char="•"/>
            </a:pPr>
            <a:r>
              <a:rPr lang="en-US" sz="5199">
                <a:solidFill>
                  <a:srgbClr val="373620"/>
                </a:solidFill>
                <a:latin typeface="El Messiri"/>
                <a:ea typeface="El Messiri"/>
                <a:cs typeface="El Messiri"/>
                <a:sym typeface="El Messiri"/>
              </a:rPr>
              <a:t>“Je ne sais pas .... si j’aurais le temps”</a:t>
            </a:r>
          </a:p>
        </p:txBody>
      </p:sp>
    </p:spTree>
  </p:cSld>
  <p:clrMapOvr>
    <a:masterClrMapping/>
  </p:clrMapOvr>
</p:sld>
</file>

<file path=ppt/slides/slide1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695376" y="2942691"/>
            <a:ext cx="14640979" cy="2734945"/>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C’est de :</a:t>
            </a:r>
          </a:p>
          <a:p>
            <a:pPr algn="ctr">
              <a:lnSpc>
                <a:spcPts val="7279"/>
              </a:lnSpc>
            </a:pPr>
          </a:p>
          <a:p>
            <a:pPr algn="ctr">
              <a:lnSpc>
                <a:spcPts val="7279"/>
              </a:lnSpc>
            </a:pPr>
          </a:p>
        </p:txBody>
      </p:sp>
    </p:spTree>
  </p:cSld>
  <p:clrMapOvr>
    <a:masterClrMapping/>
  </p:clrMapOvr>
</p:sld>
</file>

<file path=ppt/slides/slide1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695376" y="2942691"/>
            <a:ext cx="14640979" cy="2734945"/>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C’est de :</a:t>
            </a:r>
          </a:p>
          <a:p>
            <a:pPr algn="ctr">
              <a:lnSpc>
                <a:spcPts val="7279"/>
              </a:lnSpc>
            </a:pPr>
          </a:p>
          <a:p>
            <a:pPr algn="ctr">
              <a:lnSpc>
                <a:spcPts val="7279"/>
              </a:lnSpc>
            </a:pPr>
            <a:r>
              <a:rPr lang="en-US" sz="5199">
                <a:solidFill>
                  <a:srgbClr val="B06C3F"/>
                </a:solidFill>
                <a:latin typeface="El Messiri"/>
                <a:ea typeface="El Messiri"/>
                <a:cs typeface="El Messiri"/>
                <a:sym typeface="El Messiri"/>
              </a:rPr>
              <a:t>L’ AUTOSABOTAGE !</a:t>
            </a:r>
          </a:p>
        </p:txBody>
      </p:sp>
    </p:spTree>
  </p:cSld>
  <p:clrMapOvr>
    <a:masterClrMapping/>
  </p:clrMapOvr>
</p:sld>
</file>

<file path=ppt/slides/slide1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2172831" y="1878237"/>
            <a:ext cx="2024955" cy="580136"/>
          </a:xfrm>
          <a:prstGeom prst="rect">
            <a:avLst/>
          </a:prstGeom>
        </p:spPr>
        <p:txBody>
          <a:bodyPr anchor="t" rtlCol="false" tIns="0" lIns="0" bIns="0" rIns="0">
            <a:spAutoFit/>
          </a:bodyPr>
          <a:lstStyle/>
          <a:p>
            <a:pPr algn="ctr">
              <a:lnSpc>
                <a:spcPts val="4774"/>
              </a:lnSpc>
            </a:pPr>
            <a:r>
              <a:rPr lang="en-US" sz="3410" b="true">
                <a:solidFill>
                  <a:srgbClr val="373620"/>
                </a:solidFill>
                <a:latin typeface="El Messiri Bold"/>
                <a:ea typeface="El Messiri Bold"/>
                <a:cs typeface="El Messiri Bold"/>
                <a:sym typeface="El Messiri Bold"/>
              </a:rPr>
              <a:t>J’ai déjà .... </a:t>
            </a:r>
          </a:p>
        </p:txBody>
      </p:sp>
      <p:sp>
        <p:nvSpPr>
          <p:cNvPr name="TextBox 4" id="4"/>
          <p:cNvSpPr txBox="true"/>
          <p:nvPr/>
        </p:nvSpPr>
        <p:spPr>
          <a:xfrm rot="0">
            <a:off x="2064289" y="537527"/>
            <a:ext cx="13472946" cy="887095"/>
          </a:xfrm>
          <a:prstGeom prst="rect">
            <a:avLst/>
          </a:prstGeom>
        </p:spPr>
        <p:txBody>
          <a:bodyPr anchor="t" rtlCol="false" tIns="0" lIns="0" bIns="0" rIns="0">
            <a:spAutoFit/>
          </a:bodyPr>
          <a:lstStyle/>
          <a:p>
            <a:pPr algn="ctr">
              <a:lnSpc>
                <a:spcPts val="7279"/>
              </a:lnSpc>
            </a:pPr>
            <a:r>
              <a:rPr lang="en-US" b="true" sz="5199">
                <a:solidFill>
                  <a:srgbClr val="B06C3F"/>
                </a:solidFill>
                <a:latin typeface="El Messiri Bold"/>
                <a:ea typeface="El Messiri Bold"/>
                <a:cs typeface="El Messiri Bold"/>
                <a:sym typeface="El Messiri Bold"/>
              </a:rPr>
              <a:t>Exercice  </a:t>
            </a:r>
          </a:p>
        </p:txBody>
      </p:sp>
      <p:sp>
        <p:nvSpPr>
          <p:cNvPr name="TextBox 5" id="5"/>
          <p:cNvSpPr txBox="true"/>
          <p:nvPr/>
        </p:nvSpPr>
        <p:spPr>
          <a:xfrm rot="0">
            <a:off x="3286430" y="3557393"/>
            <a:ext cx="2780270" cy="4563110"/>
          </a:xfrm>
          <a:prstGeom prst="rect">
            <a:avLst/>
          </a:prstGeom>
        </p:spPr>
        <p:txBody>
          <a:bodyPr anchor="t" rtlCol="false" tIns="0" lIns="0" bIns="0" rIns="0">
            <a:spAutoFit/>
          </a:bodyPr>
          <a:lstStyle/>
          <a:p>
            <a:pPr algn="l">
              <a:lnSpc>
                <a:spcPts val="3639"/>
              </a:lnSpc>
            </a:pPr>
            <a:r>
              <a:rPr lang="en-US" sz="2599" b="true">
                <a:solidFill>
                  <a:srgbClr val="BD9740"/>
                </a:solidFill>
                <a:latin typeface="Open Sans Bold"/>
                <a:ea typeface="Open Sans Bold"/>
                <a:cs typeface="Open Sans Bold"/>
                <a:sym typeface="Open Sans Bold"/>
              </a:rPr>
              <a:t>1 -</a:t>
            </a:r>
          </a:p>
          <a:p>
            <a:pPr algn="l">
              <a:lnSpc>
                <a:spcPts val="3639"/>
              </a:lnSpc>
            </a:pPr>
            <a:r>
              <a:rPr lang="en-US" sz="2599" b="true">
                <a:solidFill>
                  <a:srgbClr val="BD9740"/>
                </a:solidFill>
                <a:latin typeface="Open Sans Bold"/>
                <a:ea typeface="Open Sans Bold"/>
                <a:cs typeface="Open Sans Bold"/>
                <a:sym typeface="Open Sans Bold"/>
              </a:rPr>
              <a:t>2 -</a:t>
            </a:r>
          </a:p>
          <a:p>
            <a:pPr algn="l">
              <a:lnSpc>
                <a:spcPts val="3639"/>
              </a:lnSpc>
            </a:pPr>
            <a:r>
              <a:rPr lang="en-US" sz="2599" b="true">
                <a:solidFill>
                  <a:srgbClr val="BD9740"/>
                </a:solidFill>
                <a:latin typeface="Open Sans Bold"/>
                <a:ea typeface="Open Sans Bold"/>
                <a:cs typeface="Open Sans Bold"/>
                <a:sym typeface="Open Sans Bold"/>
              </a:rPr>
              <a:t>3 -</a:t>
            </a:r>
          </a:p>
          <a:p>
            <a:pPr algn="l">
              <a:lnSpc>
                <a:spcPts val="3639"/>
              </a:lnSpc>
            </a:pPr>
            <a:r>
              <a:rPr lang="en-US" sz="2599" b="true">
                <a:solidFill>
                  <a:srgbClr val="BD9740"/>
                </a:solidFill>
                <a:latin typeface="Open Sans Bold"/>
                <a:ea typeface="Open Sans Bold"/>
                <a:cs typeface="Open Sans Bold"/>
                <a:sym typeface="Open Sans Bold"/>
              </a:rPr>
              <a:t>4 -</a:t>
            </a:r>
          </a:p>
          <a:p>
            <a:pPr algn="l">
              <a:lnSpc>
                <a:spcPts val="3639"/>
              </a:lnSpc>
            </a:pPr>
            <a:r>
              <a:rPr lang="en-US" sz="2599" b="true">
                <a:solidFill>
                  <a:srgbClr val="BD9740"/>
                </a:solidFill>
                <a:latin typeface="Open Sans Bold"/>
                <a:ea typeface="Open Sans Bold"/>
                <a:cs typeface="Open Sans Bold"/>
                <a:sym typeface="Open Sans Bold"/>
              </a:rPr>
              <a:t>5 -</a:t>
            </a:r>
          </a:p>
          <a:p>
            <a:pPr algn="l">
              <a:lnSpc>
                <a:spcPts val="3639"/>
              </a:lnSpc>
            </a:pPr>
            <a:r>
              <a:rPr lang="en-US" sz="2599" b="true">
                <a:solidFill>
                  <a:srgbClr val="BD9740"/>
                </a:solidFill>
                <a:latin typeface="Open Sans Bold"/>
                <a:ea typeface="Open Sans Bold"/>
                <a:cs typeface="Open Sans Bold"/>
                <a:sym typeface="Open Sans Bold"/>
              </a:rPr>
              <a:t>6 - </a:t>
            </a:r>
          </a:p>
          <a:p>
            <a:pPr algn="l">
              <a:lnSpc>
                <a:spcPts val="3639"/>
              </a:lnSpc>
            </a:pPr>
            <a:r>
              <a:rPr lang="en-US" sz="2599" b="true">
                <a:solidFill>
                  <a:srgbClr val="BD9740"/>
                </a:solidFill>
                <a:latin typeface="Open Sans Bold"/>
                <a:ea typeface="Open Sans Bold"/>
                <a:cs typeface="Open Sans Bold"/>
                <a:sym typeface="Open Sans Bold"/>
              </a:rPr>
              <a:t>7 -</a:t>
            </a:r>
          </a:p>
          <a:p>
            <a:pPr algn="l">
              <a:lnSpc>
                <a:spcPts val="3639"/>
              </a:lnSpc>
            </a:pPr>
            <a:r>
              <a:rPr lang="en-US" sz="2599" b="true">
                <a:solidFill>
                  <a:srgbClr val="BD9740"/>
                </a:solidFill>
                <a:latin typeface="Open Sans Bold"/>
                <a:ea typeface="Open Sans Bold"/>
                <a:cs typeface="Open Sans Bold"/>
                <a:sym typeface="Open Sans Bold"/>
              </a:rPr>
              <a:t>8 -</a:t>
            </a:r>
          </a:p>
          <a:p>
            <a:pPr algn="l">
              <a:lnSpc>
                <a:spcPts val="3639"/>
              </a:lnSpc>
            </a:pPr>
            <a:r>
              <a:rPr lang="en-US" sz="2599" b="true">
                <a:solidFill>
                  <a:srgbClr val="BD9740"/>
                </a:solidFill>
                <a:latin typeface="Open Sans Bold"/>
                <a:ea typeface="Open Sans Bold"/>
                <a:cs typeface="Open Sans Bold"/>
                <a:sym typeface="Open Sans Bold"/>
              </a:rPr>
              <a:t>9 -</a:t>
            </a:r>
          </a:p>
          <a:p>
            <a:pPr algn="l">
              <a:lnSpc>
                <a:spcPts val="3639"/>
              </a:lnSpc>
            </a:pPr>
            <a:r>
              <a:rPr lang="en-US" sz="2599" b="true">
                <a:solidFill>
                  <a:srgbClr val="BD9740"/>
                </a:solidFill>
                <a:latin typeface="Open Sans Bold"/>
                <a:ea typeface="Open Sans Bold"/>
                <a:cs typeface="Open Sans Bold"/>
                <a:sym typeface="Open Sans Bold"/>
              </a:rPr>
              <a:t>10 -</a:t>
            </a:r>
          </a:p>
        </p:txBody>
      </p:sp>
      <p:sp>
        <p:nvSpPr>
          <p:cNvPr name="TextBox 6" id="6"/>
          <p:cNvSpPr txBox="true"/>
          <p:nvPr/>
        </p:nvSpPr>
        <p:spPr>
          <a:xfrm rot="0">
            <a:off x="1333485" y="1878237"/>
            <a:ext cx="8823046" cy="580255"/>
          </a:xfrm>
          <a:prstGeom prst="rect">
            <a:avLst/>
          </a:prstGeom>
        </p:spPr>
        <p:txBody>
          <a:bodyPr anchor="t" rtlCol="false" tIns="0" lIns="0" bIns="0" rIns="0">
            <a:spAutoFit/>
          </a:bodyPr>
          <a:lstStyle/>
          <a:p>
            <a:pPr algn="ctr">
              <a:lnSpc>
                <a:spcPts val="4767"/>
              </a:lnSpc>
            </a:pPr>
            <a:r>
              <a:rPr lang="en-US" b="true" sz="3405">
                <a:solidFill>
                  <a:srgbClr val="373620"/>
                </a:solidFill>
                <a:latin typeface="El Messiri Bold"/>
                <a:ea typeface="El Messiri Bold"/>
                <a:cs typeface="El Messiri Bold"/>
                <a:sym typeface="El Messiri Bold"/>
              </a:rPr>
              <a:t>Je sais que je suis bonne à ...</a:t>
            </a:r>
          </a:p>
        </p:txBody>
      </p:sp>
      <p:sp>
        <p:nvSpPr>
          <p:cNvPr name="Freeform 7" id="7"/>
          <p:cNvSpPr/>
          <p:nvPr/>
        </p:nvSpPr>
        <p:spPr>
          <a:xfrm flipH="false" flipV="false" rot="0">
            <a:off x="2887233" y="3224314"/>
            <a:ext cx="5289615" cy="5289615"/>
          </a:xfrm>
          <a:custGeom>
            <a:avLst/>
            <a:gdLst/>
            <a:ahLst/>
            <a:cxnLst/>
            <a:rect r="r" b="b" t="t" l="l"/>
            <a:pathLst>
              <a:path h="5289615" w="5289615">
                <a:moveTo>
                  <a:pt x="0" y="0"/>
                </a:moveTo>
                <a:lnTo>
                  <a:pt x="5289615" y="0"/>
                </a:lnTo>
                <a:lnTo>
                  <a:pt x="5289615" y="5289615"/>
                </a:lnTo>
                <a:lnTo>
                  <a:pt x="0" y="52896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0941852" y="3365504"/>
            <a:ext cx="2780270" cy="4563110"/>
          </a:xfrm>
          <a:prstGeom prst="rect">
            <a:avLst/>
          </a:prstGeom>
        </p:spPr>
        <p:txBody>
          <a:bodyPr anchor="t" rtlCol="false" tIns="0" lIns="0" bIns="0" rIns="0">
            <a:spAutoFit/>
          </a:bodyPr>
          <a:lstStyle/>
          <a:p>
            <a:pPr algn="l">
              <a:lnSpc>
                <a:spcPts val="3639"/>
              </a:lnSpc>
            </a:pPr>
            <a:r>
              <a:rPr lang="en-US" sz="2599" b="true">
                <a:solidFill>
                  <a:srgbClr val="BD9740"/>
                </a:solidFill>
                <a:latin typeface="Open Sans Bold"/>
                <a:ea typeface="Open Sans Bold"/>
                <a:cs typeface="Open Sans Bold"/>
                <a:sym typeface="Open Sans Bold"/>
              </a:rPr>
              <a:t>1 -</a:t>
            </a:r>
          </a:p>
          <a:p>
            <a:pPr algn="l">
              <a:lnSpc>
                <a:spcPts val="3639"/>
              </a:lnSpc>
            </a:pPr>
            <a:r>
              <a:rPr lang="en-US" sz="2599" b="true">
                <a:solidFill>
                  <a:srgbClr val="BD9740"/>
                </a:solidFill>
                <a:latin typeface="Open Sans Bold"/>
                <a:ea typeface="Open Sans Bold"/>
                <a:cs typeface="Open Sans Bold"/>
                <a:sym typeface="Open Sans Bold"/>
              </a:rPr>
              <a:t>2 -</a:t>
            </a:r>
          </a:p>
          <a:p>
            <a:pPr algn="l">
              <a:lnSpc>
                <a:spcPts val="3639"/>
              </a:lnSpc>
            </a:pPr>
            <a:r>
              <a:rPr lang="en-US" sz="2599" b="true">
                <a:solidFill>
                  <a:srgbClr val="BD9740"/>
                </a:solidFill>
                <a:latin typeface="Open Sans Bold"/>
                <a:ea typeface="Open Sans Bold"/>
                <a:cs typeface="Open Sans Bold"/>
                <a:sym typeface="Open Sans Bold"/>
              </a:rPr>
              <a:t>3 -</a:t>
            </a:r>
          </a:p>
          <a:p>
            <a:pPr algn="l">
              <a:lnSpc>
                <a:spcPts val="3639"/>
              </a:lnSpc>
            </a:pPr>
            <a:r>
              <a:rPr lang="en-US" sz="2599" b="true">
                <a:solidFill>
                  <a:srgbClr val="BD9740"/>
                </a:solidFill>
                <a:latin typeface="Open Sans Bold"/>
                <a:ea typeface="Open Sans Bold"/>
                <a:cs typeface="Open Sans Bold"/>
                <a:sym typeface="Open Sans Bold"/>
              </a:rPr>
              <a:t>4 -</a:t>
            </a:r>
          </a:p>
          <a:p>
            <a:pPr algn="l">
              <a:lnSpc>
                <a:spcPts val="3639"/>
              </a:lnSpc>
            </a:pPr>
            <a:r>
              <a:rPr lang="en-US" sz="2599" b="true">
                <a:solidFill>
                  <a:srgbClr val="BD9740"/>
                </a:solidFill>
                <a:latin typeface="Open Sans Bold"/>
                <a:ea typeface="Open Sans Bold"/>
                <a:cs typeface="Open Sans Bold"/>
                <a:sym typeface="Open Sans Bold"/>
              </a:rPr>
              <a:t>5 -</a:t>
            </a:r>
          </a:p>
          <a:p>
            <a:pPr algn="l">
              <a:lnSpc>
                <a:spcPts val="3639"/>
              </a:lnSpc>
            </a:pPr>
            <a:r>
              <a:rPr lang="en-US" sz="2599" b="true">
                <a:solidFill>
                  <a:srgbClr val="BD9740"/>
                </a:solidFill>
                <a:latin typeface="Open Sans Bold"/>
                <a:ea typeface="Open Sans Bold"/>
                <a:cs typeface="Open Sans Bold"/>
                <a:sym typeface="Open Sans Bold"/>
              </a:rPr>
              <a:t>6 - </a:t>
            </a:r>
          </a:p>
          <a:p>
            <a:pPr algn="l">
              <a:lnSpc>
                <a:spcPts val="3639"/>
              </a:lnSpc>
            </a:pPr>
            <a:r>
              <a:rPr lang="en-US" sz="2599" b="true">
                <a:solidFill>
                  <a:srgbClr val="BD9740"/>
                </a:solidFill>
                <a:latin typeface="Open Sans Bold"/>
                <a:ea typeface="Open Sans Bold"/>
                <a:cs typeface="Open Sans Bold"/>
                <a:sym typeface="Open Sans Bold"/>
              </a:rPr>
              <a:t>7 -</a:t>
            </a:r>
          </a:p>
          <a:p>
            <a:pPr algn="l">
              <a:lnSpc>
                <a:spcPts val="3639"/>
              </a:lnSpc>
            </a:pPr>
            <a:r>
              <a:rPr lang="en-US" sz="2599" b="true">
                <a:solidFill>
                  <a:srgbClr val="BD9740"/>
                </a:solidFill>
                <a:latin typeface="Open Sans Bold"/>
                <a:ea typeface="Open Sans Bold"/>
                <a:cs typeface="Open Sans Bold"/>
                <a:sym typeface="Open Sans Bold"/>
              </a:rPr>
              <a:t>8 -</a:t>
            </a:r>
          </a:p>
          <a:p>
            <a:pPr algn="l">
              <a:lnSpc>
                <a:spcPts val="3639"/>
              </a:lnSpc>
            </a:pPr>
            <a:r>
              <a:rPr lang="en-US" sz="2599" b="true">
                <a:solidFill>
                  <a:srgbClr val="BD9740"/>
                </a:solidFill>
                <a:latin typeface="Open Sans Bold"/>
                <a:ea typeface="Open Sans Bold"/>
                <a:cs typeface="Open Sans Bold"/>
                <a:sym typeface="Open Sans Bold"/>
              </a:rPr>
              <a:t>9 -</a:t>
            </a:r>
          </a:p>
          <a:p>
            <a:pPr algn="l">
              <a:lnSpc>
                <a:spcPts val="3639"/>
              </a:lnSpc>
            </a:pPr>
            <a:r>
              <a:rPr lang="en-US" sz="2599" b="true">
                <a:solidFill>
                  <a:srgbClr val="BD9740"/>
                </a:solidFill>
                <a:latin typeface="Open Sans Bold"/>
                <a:ea typeface="Open Sans Bold"/>
                <a:cs typeface="Open Sans Bold"/>
                <a:sym typeface="Open Sans Bold"/>
              </a:rPr>
              <a:t>10 -</a:t>
            </a:r>
          </a:p>
        </p:txBody>
      </p:sp>
      <p:sp>
        <p:nvSpPr>
          <p:cNvPr name="Freeform 9" id="9"/>
          <p:cNvSpPr/>
          <p:nvPr/>
        </p:nvSpPr>
        <p:spPr>
          <a:xfrm flipH="false" flipV="false" rot="0">
            <a:off x="10540501" y="3222716"/>
            <a:ext cx="5289615" cy="5289615"/>
          </a:xfrm>
          <a:custGeom>
            <a:avLst/>
            <a:gdLst/>
            <a:ahLst/>
            <a:cxnLst/>
            <a:rect r="r" b="b" t="t" l="l"/>
            <a:pathLst>
              <a:path h="5289615" w="5289615">
                <a:moveTo>
                  <a:pt x="0" y="0"/>
                </a:moveTo>
                <a:lnTo>
                  <a:pt x="5289615" y="0"/>
                </a:lnTo>
                <a:lnTo>
                  <a:pt x="5289615" y="5289615"/>
                </a:lnTo>
                <a:lnTo>
                  <a:pt x="0" y="52896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407527" y="2065333"/>
            <a:ext cx="13472946" cy="5506720"/>
          </a:xfrm>
          <a:prstGeom prst="rect">
            <a:avLst/>
          </a:prstGeom>
        </p:spPr>
        <p:txBody>
          <a:bodyPr anchor="t" rtlCol="false" tIns="0" lIns="0" bIns="0" rIns="0">
            <a:spAutoFit/>
          </a:bodyPr>
          <a:lstStyle/>
          <a:p>
            <a:pPr algn="ctr">
              <a:lnSpc>
                <a:spcPts val="7279"/>
              </a:lnSpc>
            </a:pPr>
            <a:r>
              <a:rPr lang="en-US" sz="5199">
                <a:solidFill>
                  <a:srgbClr val="B06C3F"/>
                </a:solidFill>
                <a:latin typeface="El Messiri"/>
                <a:ea typeface="El Messiri"/>
                <a:cs typeface="El Messiri"/>
                <a:sym typeface="El Messiri"/>
              </a:rPr>
              <a:t>1er Ordre de Mission : </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Partage ton exercice sur les peurs sur Discord avec le groupe car tes peurs te maitrisent tant que tu ne leur fais pas face </a:t>
            </a:r>
          </a:p>
          <a:p>
            <a:pPr algn="ctr">
              <a:lnSpc>
                <a:spcPts val="7279"/>
              </a:lnSpc>
            </a:pPr>
          </a:p>
        </p:txBody>
      </p:sp>
      <p:sp>
        <p:nvSpPr>
          <p:cNvPr name="Freeform 4" id="4"/>
          <p:cNvSpPr/>
          <p:nvPr/>
        </p:nvSpPr>
        <p:spPr>
          <a:xfrm flipH="false" flipV="false" rot="0">
            <a:off x="7292017" y="7431520"/>
            <a:ext cx="3703965" cy="1146204"/>
          </a:xfrm>
          <a:custGeom>
            <a:avLst/>
            <a:gdLst/>
            <a:ahLst/>
            <a:cxnLst/>
            <a:rect r="r" b="b" t="t" l="l"/>
            <a:pathLst>
              <a:path h="1146204" w="3703965">
                <a:moveTo>
                  <a:pt x="0" y="0"/>
                </a:moveTo>
                <a:lnTo>
                  <a:pt x="3703966" y="0"/>
                </a:lnTo>
                <a:lnTo>
                  <a:pt x="3703966" y="1146204"/>
                </a:lnTo>
                <a:lnTo>
                  <a:pt x="0" y="1146204"/>
                </a:lnTo>
                <a:lnTo>
                  <a:pt x="0" y="0"/>
                </a:lnTo>
                <a:close/>
              </a:path>
            </a:pathLst>
          </a:custGeom>
          <a:blipFill>
            <a:blip r:embed="rId3"/>
            <a:stretch>
              <a:fillRect l="0" t="-1089" r="0" b="-1089"/>
            </a:stretch>
          </a:blipFill>
        </p:spPr>
      </p:sp>
    </p:spTree>
  </p:cSld>
  <p:clrMapOvr>
    <a:masterClrMapping/>
  </p:clrMapOvr>
</p:sld>
</file>

<file path=ppt/slides/slide1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5073015" y="1934768"/>
            <a:ext cx="7576625" cy="8140854"/>
          </a:xfrm>
          <a:custGeom>
            <a:avLst/>
            <a:gdLst/>
            <a:ahLst/>
            <a:cxnLst/>
            <a:rect r="r" b="b" t="t" l="l"/>
            <a:pathLst>
              <a:path h="8140854" w="7576625">
                <a:moveTo>
                  <a:pt x="0" y="0"/>
                </a:moveTo>
                <a:lnTo>
                  <a:pt x="7576625" y="0"/>
                </a:lnTo>
                <a:lnTo>
                  <a:pt x="7576625" y="8140854"/>
                </a:lnTo>
                <a:lnTo>
                  <a:pt x="0" y="8140854"/>
                </a:lnTo>
                <a:lnTo>
                  <a:pt x="0" y="0"/>
                </a:lnTo>
                <a:close/>
              </a:path>
            </a:pathLst>
          </a:custGeom>
          <a:blipFill>
            <a:blip r:embed="rId3"/>
            <a:stretch>
              <a:fillRect l="0" t="-10166" r="0" b="-13926"/>
            </a:stretch>
          </a:blipFill>
        </p:spPr>
      </p:sp>
      <p:sp>
        <p:nvSpPr>
          <p:cNvPr name="TextBox 4" id="4"/>
          <p:cNvSpPr txBox="true"/>
          <p:nvPr/>
        </p:nvSpPr>
        <p:spPr>
          <a:xfrm rot="0">
            <a:off x="2039375" y="933450"/>
            <a:ext cx="13472946" cy="887095"/>
          </a:xfrm>
          <a:prstGeom prst="rect">
            <a:avLst/>
          </a:prstGeom>
        </p:spPr>
        <p:txBody>
          <a:bodyPr anchor="t" rtlCol="false" tIns="0" lIns="0" bIns="0" rIns="0">
            <a:spAutoFit/>
          </a:bodyPr>
          <a:lstStyle/>
          <a:p>
            <a:pPr algn="ctr">
              <a:lnSpc>
                <a:spcPts val="7279"/>
              </a:lnSpc>
            </a:pPr>
            <a:r>
              <a:rPr lang="en-US" b="true" sz="5199">
                <a:solidFill>
                  <a:srgbClr val="373620"/>
                </a:solidFill>
                <a:latin typeface="El Messiri Bold"/>
                <a:ea typeface="El Messiri Bold"/>
                <a:cs typeface="El Messiri Bold"/>
                <a:sym typeface="El Messiri Bold"/>
              </a:rPr>
              <a:t>Exemples de peurs : </a:t>
            </a:r>
          </a:p>
        </p:txBody>
      </p:sp>
    </p:spTree>
  </p:cSld>
  <p:clrMapOvr>
    <a:masterClrMapping/>
  </p:clrMapOvr>
</p:sld>
</file>

<file path=ppt/slides/slide1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6760" r="-18159" b="-91380"/>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2150845" y="2342515"/>
            <a:ext cx="13472946" cy="643064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Le saviez-vous ?</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a:t>
            </a:r>
            <a:r>
              <a:rPr lang="en-US" sz="5199">
                <a:solidFill>
                  <a:srgbClr val="B06C3F"/>
                </a:solidFill>
                <a:latin typeface="El Messiri"/>
                <a:ea typeface="El Messiri"/>
                <a:cs typeface="El Messiri"/>
                <a:sym typeface="El Messiri"/>
              </a:rPr>
              <a:t>Tout ce que tu as toujours voulu se trouve de l’autre côté de la peur.</a:t>
            </a:r>
            <a:r>
              <a:rPr lang="en-US" sz="5199">
                <a:solidFill>
                  <a:srgbClr val="373620"/>
                </a:solidFill>
                <a:latin typeface="El Messiri"/>
                <a:ea typeface="El Messiri"/>
                <a:cs typeface="El Messiri"/>
                <a:sym typeface="El Messiri"/>
              </a:rPr>
              <a:t>"</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George Addair</a:t>
            </a:r>
          </a:p>
          <a:p>
            <a:pPr algn="ctr">
              <a:lnSpc>
                <a:spcPts val="7279"/>
              </a:lnSpc>
            </a:pPr>
          </a:p>
        </p:txBody>
      </p:sp>
    </p:spTree>
  </p:cSld>
  <p:clrMapOvr>
    <a:masterClrMapping/>
  </p:clrMapOvr>
</p:sld>
</file>

<file path=ppt/slides/slide1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3468"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878963" y="4190365"/>
            <a:ext cx="14530075" cy="1811020"/>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Tu acceptes de te laisser guider par moi pour rencontrer</a:t>
            </a:r>
            <a:r>
              <a:rPr lang="en-US" sz="5200">
                <a:solidFill>
                  <a:srgbClr val="B06C3F"/>
                </a:solidFill>
                <a:latin typeface="El Messiri"/>
                <a:ea typeface="El Messiri"/>
                <a:cs typeface="El Messiri"/>
                <a:sym typeface="El Messiri"/>
              </a:rPr>
              <a:t> ta Toi qui sait déjà </a:t>
            </a:r>
            <a:r>
              <a:rPr lang="en-US" sz="5200">
                <a:solidFill>
                  <a:srgbClr val="373620"/>
                </a:solidFill>
                <a:latin typeface="El Messiri"/>
                <a:ea typeface="El Messiri"/>
                <a:cs typeface="El Messiri"/>
                <a:sym typeface="El Messiri"/>
              </a:rPr>
              <a:t>? </a:t>
            </a:r>
          </a:p>
        </p:txBody>
      </p:sp>
      <p:sp>
        <p:nvSpPr>
          <p:cNvPr name="Freeform 4" id="4"/>
          <p:cNvSpPr/>
          <p:nvPr/>
        </p:nvSpPr>
        <p:spPr>
          <a:xfrm flipH="false" flipV="false" rot="0">
            <a:off x="17172451" y="0"/>
            <a:ext cx="1115549" cy="1371387"/>
          </a:xfrm>
          <a:custGeom>
            <a:avLst/>
            <a:gdLst/>
            <a:ahLst/>
            <a:cxnLst/>
            <a:rect r="r" b="b" t="t" l="l"/>
            <a:pathLst>
              <a:path h="1371387" w="1115549">
                <a:moveTo>
                  <a:pt x="0" y="0"/>
                </a:moveTo>
                <a:lnTo>
                  <a:pt x="1115549" y="0"/>
                </a:lnTo>
                <a:lnTo>
                  <a:pt x="1115549" y="1371387"/>
                </a:lnTo>
                <a:lnTo>
                  <a:pt x="0" y="1371387"/>
                </a:lnTo>
                <a:lnTo>
                  <a:pt x="0" y="0"/>
                </a:lnTo>
                <a:close/>
              </a:path>
            </a:pathLst>
          </a:custGeom>
          <a:blipFill>
            <a:blip r:embed="rId3"/>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488248" y="1772844"/>
            <a:ext cx="14702495" cy="5506720"/>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Ou encore </a:t>
            </a:r>
          </a:p>
          <a:p>
            <a:pPr algn="ctr">
              <a:lnSpc>
                <a:spcPts val="7280"/>
              </a:lnSpc>
            </a:pPr>
          </a:p>
          <a:p>
            <a:pPr algn="ctr">
              <a:lnSpc>
                <a:spcPts val="7280"/>
              </a:lnSpc>
            </a:pPr>
            <a:r>
              <a:rPr lang="en-US" sz="5200" b="true">
                <a:solidFill>
                  <a:srgbClr val="373620"/>
                </a:solidFill>
                <a:latin typeface="El Messiri Bold"/>
                <a:ea typeface="El Messiri Bold"/>
                <a:cs typeface="El Messiri Bold"/>
                <a:sym typeface="El Messiri Bold"/>
              </a:rPr>
              <a:t>Sabéra GOULAM</a:t>
            </a:r>
            <a:r>
              <a:rPr lang="en-US" sz="5200">
                <a:solidFill>
                  <a:srgbClr val="373620"/>
                </a:solidFill>
                <a:latin typeface="El Messiri"/>
                <a:ea typeface="El Messiri"/>
                <a:cs typeface="El Messiri"/>
                <a:sym typeface="El Messiri"/>
              </a:rPr>
              <a:t>, qui est passée de 900€ dans ses meilleurs mois </a:t>
            </a:r>
          </a:p>
          <a:p>
            <a:pPr algn="ctr">
              <a:lnSpc>
                <a:spcPts val="7280"/>
              </a:lnSpc>
            </a:pPr>
            <a:r>
              <a:rPr lang="en-US" sz="5200">
                <a:solidFill>
                  <a:srgbClr val="000000"/>
                </a:solidFill>
                <a:latin typeface="El Messiri"/>
                <a:ea typeface="El Messiri"/>
                <a:cs typeface="El Messiri"/>
                <a:sym typeface="El Messiri"/>
              </a:rPr>
              <a:t>à un</a:t>
            </a:r>
            <a:r>
              <a:rPr lang="en-US" sz="5200" b="true">
                <a:solidFill>
                  <a:srgbClr val="A0955E"/>
                </a:solidFill>
                <a:latin typeface="El Messiri Bold"/>
                <a:ea typeface="El Messiri Bold"/>
                <a:cs typeface="El Messiri Bold"/>
                <a:sym typeface="El Messiri Bold"/>
              </a:rPr>
              <a:t> </a:t>
            </a:r>
            <a:r>
              <a:rPr lang="en-US" sz="5200" b="true">
                <a:solidFill>
                  <a:srgbClr val="B06C3F"/>
                </a:solidFill>
                <a:latin typeface="El Messiri Bold"/>
                <a:ea typeface="El Messiri Bold"/>
                <a:cs typeface="El Messiri Bold"/>
                <a:sym typeface="El Messiri Bold"/>
              </a:rPr>
              <a:t>salaire à 4 chiffres</a:t>
            </a:r>
            <a:r>
              <a:rPr lang="en-US" sz="5200">
                <a:solidFill>
                  <a:srgbClr val="373620"/>
                </a:solidFill>
                <a:latin typeface="El Messiri"/>
                <a:ea typeface="El Messiri"/>
                <a:cs typeface="El Messiri"/>
                <a:sym typeface="El Messiri"/>
              </a:rPr>
              <a:t> après</a:t>
            </a:r>
          </a:p>
          <a:p>
            <a:pPr algn="ctr">
              <a:lnSpc>
                <a:spcPts val="7280"/>
              </a:lnSpc>
              <a:spcBef>
                <a:spcPct val="0"/>
              </a:spcBef>
            </a:pPr>
            <a:r>
              <a:rPr lang="en-US" sz="5200">
                <a:solidFill>
                  <a:srgbClr val="373620"/>
                </a:solidFill>
                <a:latin typeface="El Messiri"/>
                <a:ea typeface="El Messiri"/>
                <a:cs typeface="El Messiri"/>
                <a:sym typeface="El Messiri"/>
              </a:rPr>
              <a:t> que nous ayons </a:t>
            </a:r>
            <a:r>
              <a:rPr lang="en-US" sz="5200" u="sng">
                <a:solidFill>
                  <a:srgbClr val="373620"/>
                </a:solidFill>
                <a:latin typeface="El Messiri"/>
                <a:ea typeface="El Messiri"/>
                <a:cs typeface="El Messiri"/>
                <a:sym typeface="El Messiri"/>
              </a:rPr>
              <a:t>TOUT recréé dans son business</a:t>
            </a:r>
            <a:r>
              <a:rPr lang="en-US" sz="5200">
                <a:solidFill>
                  <a:srgbClr val="373620"/>
                </a:solidFill>
                <a:latin typeface="El Messiri"/>
                <a:ea typeface="El Messiri"/>
                <a:cs typeface="El Messiri"/>
                <a:sym typeface="El Messiri"/>
              </a:rPr>
              <a:t> </a:t>
            </a:r>
          </a:p>
        </p:txBody>
      </p:sp>
      <p:sp>
        <p:nvSpPr>
          <p:cNvPr name="Freeform 4" id="4"/>
          <p:cNvSpPr/>
          <p:nvPr/>
        </p:nvSpPr>
        <p:spPr>
          <a:xfrm flipH="false" flipV="false" rot="0">
            <a:off x="-98642" y="9542213"/>
            <a:ext cx="816205" cy="744787"/>
          </a:xfrm>
          <a:custGeom>
            <a:avLst/>
            <a:gdLst/>
            <a:ahLst/>
            <a:cxnLst/>
            <a:rect r="r" b="b" t="t" l="l"/>
            <a:pathLst>
              <a:path h="744787" w="816205">
                <a:moveTo>
                  <a:pt x="0" y="0"/>
                </a:moveTo>
                <a:lnTo>
                  <a:pt x="816204" y="0"/>
                </a:lnTo>
                <a:lnTo>
                  <a:pt x="816204" y="744787"/>
                </a:lnTo>
                <a:lnTo>
                  <a:pt x="0" y="744787"/>
                </a:lnTo>
                <a:lnTo>
                  <a:pt x="0" y="0"/>
                </a:lnTo>
                <a:close/>
              </a:path>
            </a:pathLst>
          </a:custGeom>
          <a:blipFill>
            <a:blip r:embed="rId3"/>
            <a:stretch>
              <a:fillRect l="0" t="0" r="0" b="0"/>
            </a:stretch>
          </a:blipFill>
        </p:spPr>
      </p:sp>
    </p:spTree>
  </p:cSld>
  <p:clrMapOvr>
    <a:masterClrMapping/>
  </p:clrMapOvr>
</p:sld>
</file>

<file path=ppt/slides/slide1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2957" r="0" b="-65103"/>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477082" y="2422723"/>
            <a:ext cx="17333836" cy="2734945"/>
          </a:xfrm>
          <a:prstGeom prst="rect">
            <a:avLst/>
          </a:prstGeom>
        </p:spPr>
        <p:txBody>
          <a:bodyPr anchor="t" rtlCol="false" tIns="0" lIns="0" bIns="0" rIns="0">
            <a:spAutoFit/>
          </a:bodyPr>
          <a:lstStyle/>
          <a:p>
            <a:pPr algn="ctr">
              <a:lnSpc>
                <a:spcPts val="7280"/>
              </a:lnSpc>
            </a:pPr>
            <a:r>
              <a:rPr lang="en-US" sz="5200">
                <a:solidFill>
                  <a:srgbClr val="000000"/>
                </a:solidFill>
                <a:latin typeface="El Messiri"/>
                <a:ea typeface="El Messiri"/>
                <a:cs typeface="El Messiri"/>
                <a:sym typeface="El Messiri"/>
              </a:rPr>
              <a:t>Maintenant découvrons </a:t>
            </a:r>
            <a:r>
              <a:rPr lang="en-US" sz="5200">
                <a:solidFill>
                  <a:srgbClr val="B06C3F"/>
                </a:solidFill>
                <a:latin typeface="El Messiri"/>
                <a:ea typeface="El Messiri"/>
                <a:cs typeface="El Messiri"/>
                <a:sym typeface="El Messiri"/>
              </a:rPr>
              <a:t>ce pourquoi</a:t>
            </a:r>
            <a:r>
              <a:rPr lang="en-US" sz="5200">
                <a:solidFill>
                  <a:srgbClr val="000000"/>
                </a:solidFill>
                <a:latin typeface="El Messiri"/>
                <a:ea typeface="El Messiri"/>
                <a:cs typeface="El Messiri"/>
                <a:sym typeface="El Messiri"/>
              </a:rPr>
              <a:t> vous êtes faites</a:t>
            </a:r>
          </a:p>
          <a:p>
            <a:pPr algn="ctr">
              <a:lnSpc>
                <a:spcPts val="7280"/>
              </a:lnSpc>
            </a:pPr>
          </a:p>
          <a:p>
            <a:pPr algn="ctr">
              <a:lnSpc>
                <a:spcPts val="7280"/>
              </a:lnSpc>
            </a:pPr>
            <a:r>
              <a:rPr lang="en-US" sz="5200">
                <a:solidFill>
                  <a:srgbClr val="000000"/>
                </a:solidFill>
                <a:latin typeface="El Messiri"/>
                <a:ea typeface="El Messiri"/>
                <a:cs typeface="El Messiri"/>
                <a:sym typeface="El Messiri"/>
              </a:rPr>
              <a:t> </a:t>
            </a:r>
          </a:p>
        </p:txBody>
      </p:sp>
    </p:spTree>
  </p:cSld>
  <p:clrMapOvr>
    <a:masterClrMapping/>
  </p:clrMapOvr>
</p:sld>
</file>

<file path=ppt/slides/slide1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148000">
            <a:off x="-1281097" y="-4377060"/>
            <a:ext cx="20850195" cy="19041119"/>
          </a:xfrm>
          <a:custGeom>
            <a:avLst/>
            <a:gdLst/>
            <a:ahLst/>
            <a:cxnLst/>
            <a:rect r="r" b="b" t="t" l="l"/>
            <a:pathLst>
              <a:path h="19041119" w="20850195">
                <a:moveTo>
                  <a:pt x="0" y="10697706"/>
                </a:moveTo>
                <a:lnTo>
                  <a:pt x="14832735" y="0"/>
                </a:lnTo>
                <a:lnTo>
                  <a:pt x="20850194" y="8343414"/>
                </a:lnTo>
                <a:lnTo>
                  <a:pt x="6017459" y="19041120"/>
                </a:lnTo>
                <a:lnTo>
                  <a:pt x="0" y="10697706"/>
                </a:lnTo>
                <a:close/>
              </a:path>
            </a:pathLst>
          </a:custGeom>
          <a:blipFill>
            <a:blip r:embed="rId2"/>
            <a:stretch>
              <a:fillRect l="-24422" t="-11653" r="-24106" b="-133661"/>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477082" y="4388072"/>
            <a:ext cx="17333836" cy="887095"/>
          </a:xfrm>
          <a:prstGeom prst="rect">
            <a:avLst/>
          </a:prstGeom>
        </p:spPr>
        <p:txBody>
          <a:bodyPr anchor="t" rtlCol="false" tIns="0" lIns="0" bIns="0" rIns="0">
            <a:spAutoFit/>
          </a:bodyPr>
          <a:lstStyle/>
          <a:p>
            <a:pPr algn="ctr">
              <a:lnSpc>
                <a:spcPts val="7280"/>
              </a:lnSpc>
            </a:pPr>
            <a:r>
              <a:rPr lang="en-US" sz="5200">
                <a:solidFill>
                  <a:srgbClr val="000000"/>
                </a:solidFill>
                <a:latin typeface="El Messiri"/>
                <a:ea typeface="El Messiri"/>
                <a:cs typeface="El Messiri"/>
                <a:sym typeface="El Messiri"/>
              </a:rPr>
              <a:t>C'est l'heure du Passage à l'Action !</a:t>
            </a:r>
          </a:p>
        </p:txBody>
      </p:sp>
    </p:spTree>
  </p:cSld>
  <p:clrMapOvr>
    <a:masterClrMapping/>
  </p:clrMapOvr>
</p:sld>
</file>

<file path=ppt/slides/slide1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96470" y="0"/>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3" id="3"/>
          <p:cNvGrpSpPr/>
          <p:nvPr/>
        </p:nvGrpSpPr>
        <p:grpSpPr>
          <a:xfrm rot="0">
            <a:off x="0" y="1028700"/>
            <a:ext cx="7420323" cy="9258300"/>
            <a:chOff x="0" y="0"/>
            <a:chExt cx="732871" cy="914400"/>
          </a:xfrm>
        </p:grpSpPr>
        <p:sp>
          <p:nvSpPr>
            <p:cNvPr name="Freeform 4" id="4"/>
            <p:cNvSpPr/>
            <p:nvPr/>
          </p:nvSpPr>
          <p:spPr>
            <a:xfrm flipH="false" flipV="false" rot="0">
              <a:off x="0" y="0"/>
              <a:ext cx="732871" cy="914400"/>
            </a:xfrm>
            <a:custGeom>
              <a:avLst/>
              <a:gdLst/>
              <a:ahLst/>
              <a:cxnLst/>
              <a:rect r="r" b="b" t="t" l="l"/>
              <a:pathLst>
                <a:path h="914400" w="732871">
                  <a:moveTo>
                    <a:pt x="0" y="0"/>
                  </a:moveTo>
                  <a:lnTo>
                    <a:pt x="732871" y="0"/>
                  </a:lnTo>
                  <a:lnTo>
                    <a:pt x="732871" y="914400"/>
                  </a:lnTo>
                  <a:lnTo>
                    <a:pt x="0" y="914400"/>
                  </a:lnTo>
                  <a:close/>
                </a:path>
              </a:pathLst>
            </a:custGeom>
            <a:blipFill>
              <a:blip r:embed="rId3"/>
              <a:stretch>
                <a:fillRect l="0" t="-92" r="0" b="-92"/>
              </a:stretch>
            </a:blipFill>
          </p:spPr>
        </p:sp>
      </p:grpSp>
      <p:sp>
        <p:nvSpPr>
          <p:cNvPr name="TextBox 5" id="5"/>
          <p:cNvSpPr txBox="true"/>
          <p:nvPr/>
        </p:nvSpPr>
        <p:spPr>
          <a:xfrm rot="0">
            <a:off x="8926553" y="1927573"/>
            <a:ext cx="8332747" cy="7330727"/>
          </a:xfrm>
          <a:prstGeom prst="rect">
            <a:avLst/>
          </a:prstGeom>
        </p:spPr>
        <p:txBody>
          <a:bodyPr anchor="t" rtlCol="false" tIns="0" lIns="0" bIns="0" rIns="0">
            <a:spAutoFit/>
          </a:bodyPr>
          <a:lstStyle/>
          <a:p>
            <a:pPr algn="ctr">
              <a:lnSpc>
                <a:spcPts val="6494"/>
              </a:lnSpc>
            </a:pPr>
            <a:r>
              <a:rPr lang="en-US" sz="4638">
                <a:solidFill>
                  <a:srgbClr val="000000"/>
                </a:solidFill>
                <a:latin typeface="El Messiri"/>
                <a:ea typeface="El Messiri"/>
                <a:cs typeface="El Messiri"/>
                <a:sym typeface="El Messiri"/>
              </a:rPr>
              <a:t>À la fin de chaque jour de challenge,</a:t>
            </a:r>
          </a:p>
          <a:p>
            <a:pPr algn="ctr">
              <a:lnSpc>
                <a:spcPts val="6494"/>
              </a:lnSpc>
            </a:pPr>
            <a:r>
              <a:rPr lang="en-US" sz="4638">
                <a:solidFill>
                  <a:srgbClr val="000000"/>
                </a:solidFill>
                <a:latin typeface="El Messiri"/>
                <a:ea typeface="El Messiri"/>
                <a:cs typeface="El Messiri"/>
                <a:sym typeface="El Messiri"/>
              </a:rPr>
              <a:t>je vais te donner des </a:t>
            </a:r>
            <a:r>
              <a:rPr lang="en-US" sz="4638">
                <a:solidFill>
                  <a:srgbClr val="B06C3F"/>
                </a:solidFill>
                <a:latin typeface="El Messiri"/>
                <a:ea typeface="El Messiri"/>
                <a:cs typeface="El Messiri"/>
                <a:sym typeface="El Messiri"/>
              </a:rPr>
              <a:t>ORDRES DE MISSION </a:t>
            </a:r>
            <a:r>
              <a:rPr lang="en-US" sz="4638">
                <a:solidFill>
                  <a:srgbClr val="000000"/>
                </a:solidFill>
                <a:latin typeface="El Messiri"/>
                <a:ea typeface="El Messiri"/>
                <a:cs typeface="El Messiri"/>
                <a:sym typeface="El Messiri"/>
              </a:rPr>
              <a:t>rapides </a:t>
            </a:r>
          </a:p>
          <a:p>
            <a:pPr algn="ctr">
              <a:lnSpc>
                <a:spcPts val="6494"/>
              </a:lnSpc>
            </a:pPr>
            <a:r>
              <a:rPr lang="en-US" sz="4638">
                <a:solidFill>
                  <a:srgbClr val="000000"/>
                </a:solidFill>
                <a:latin typeface="El Messiri"/>
                <a:ea typeface="El Messiri"/>
                <a:cs typeface="El Messiri"/>
                <a:sym typeface="El Messiri"/>
              </a:rPr>
              <a:t>mais puissants, si tu les exécutes à l’issue des 5 jours</a:t>
            </a:r>
          </a:p>
          <a:p>
            <a:pPr algn="ctr">
              <a:lnSpc>
                <a:spcPts val="6494"/>
              </a:lnSpc>
            </a:pPr>
            <a:r>
              <a:rPr lang="en-US" sz="4638">
                <a:solidFill>
                  <a:srgbClr val="000000"/>
                </a:solidFill>
                <a:latin typeface="El Messiri"/>
                <a:ea typeface="El Messiri"/>
                <a:cs typeface="El Messiri"/>
                <a:sym typeface="El Messiri"/>
              </a:rPr>
              <a:t> tu auras les</a:t>
            </a:r>
            <a:r>
              <a:rPr lang="en-US" sz="4638">
                <a:solidFill>
                  <a:srgbClr val="A0955E"/>
                </a:solidFill>
                <a:latin typeface="El Messiri"/>
                <a:ea typeface="El Messiri"/>
                <a:cs typeface="El Messiri"/>
                <a:sym typeface="El Messiri"/>
              </a:rPr>
              <a:t> </a:t>
            </a:r>
            <a:r>
              <a:rPr lang="en-US" sz="4638">
                <a:solidFill>
                  <a:srgbClr val="B06C3F"/>
                </a:solidFill>
                <a:latin typeface="El Messiri"/>
                <a:ea typeface="El Messiri"/>
                <a:cs typeface="El Messiri"/>
                <a:sym typeface="El Messiri"/>
              </a:rPr>
              <a:t>fondations</a:t>
            </a:r>
            <a:r>
              <a:rPr lang="en-US" sz="4638">
                <a:solidFill>
                  <a:srgbClr val="A0955E"/>
                </a:solidFill>
                <a:latin typeface="El Messiri"/>
                <a:ea typeface="El Messiri"/>
                <a:cs typeface="El Messiri"/>
                <a:sym typeface="El Messiri"/>
              </a:rPr>
              <a:t> </a:t>
            </a:r>
            <a:r>
              <a:rPr lang="en-US" sz="4638">
                <a:solidFill>
                  <a:srgbClr val="000000"/>
                </a:solidFill>
                <a:latin typeface="El Messiri"/>
                <a:ea typeface="El Messiri"/>
                <a:cs typeface="El Messiri"/>
                <a:sym typeface="El Messiri"/>
              </a:rPr>
              <a:t>du business de tes rêves !</a:t>
            </a:r>
          </a:p>
          <a:p>
            <a:pPr algn="ctr">
              <a:lnSpc>
                <a:spcPts val="6494"/>
              </a:lnSpc>
            </a:pPr>
          </a:p>
        </p:txBody>
      </p:sp>
      <p:sp>
        <p:nvSpPr>
          <p:cNvPr name="TextBox 6" id="6"/>
          <p:cNvSpPr txBox="true"/>
          <p:nvPr/>
        </p:nvSpPr>
        <p:spPr>
          <a:xfrm rot="0">
            <a:off x="367309" y="657789"/>
            <a:ext cx="6153558" cy="2066940"/>
          </a:xfrm>
          <a:prstGeom prst="rect">
            <a:avLst/>
          </a:prstGeom>
        </p:spPr>
        <p:txBody>
          <a:bodyPr anchor="t" rtlCol="false" tIns="0" lIns="0" bIns="0" rIns="0">
            <a:spAutoFit/>
          </a:bodyPr>
          <a:lstStyle/>
          <a:p>
            <a:pPr algn="ctr">
              <a:lnSpc>
                <a:spcPts val="8399"/>
              </a:lnSpc>
            </a:pPr>
            <a:r>
              <a:rPr lang="en-US" b="true" sz="5999">
                <a:solidFill>
                  <a:srgbClr val="B06C3F"/>
                </a:solidFill>
                <a:latin typeface="El Messiri Bold"/>
                <a:ea typeface="El Messiri Bold"/>
                <a:cs typeface="El Messiri Bold"/>
                <a:sym typeface="El Messiri Bold"/>
              </a:rPr>
              <a:t>Ordre de mission </a:t>
            </a:r>
          </a:p>
          <a:p>
            <a:pPr algn="ctr">
              <a:lnSpc>
                <a:spcPts val="8399"/>
              </a:lnSpc>
              <a:spcBef>
                <a:spcPct val="0"/>
              </a:spcBef>
            </a:pPr>
            <a:r>
              <a:rPr lang="en-US" b="true" sz="5999">
                <a:solidFill>
                  <a:srgbClr val="B06C3F"/>
                </a:solidFill>
                <a:latin typeface="El Messiri Bold"/>
                <a:ea typeface="El Messiri Bold"/>
                <a:cs typeface="El Messiri Bold"/>
                <a:sym typeface="El Messiri Bold"/>
              </a:rPr>
              <a:t>Jour 1</a:t>
            </a:r>
          </a:p>
        </p:txBody>
      </p:sp>
    </p:spTree>
  </p:cSld>
  <p:clrMapOvr>
    <a:masterClrMapping/>
  </p:clrMapOvr>
</p:sld>
</file>

<file path=ppt/slides/slide1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2172831" y="1878237"/>
            <a:ext cx="2024955" cy="580136"/>
          </a:xfrm>
          <a:prstGeom prst="rect">
            <a:avLst/>
          </a:prstGeom>
        </p:spPr>
        <p:txBody>
          <a:bodyPr anchor="t" rtlCol="false" tIns="0" lIns="0" bIns="0" rIns="0">
            <a:spAutoFit/>
          </a:bodyPr>
          <a:lstStyle/>
          <a:p>
            <a:pPr algn="ctr">
              <a:lnSpc>
                <a:spcPts val="4774"/>
              </a:lnSpc>
            </a:pPr>
            <a:r>
              <a:rPr lang="en-US" sz="3410" b="true">
                <a:solidFill>
                  <a:srgbClr val="373620"/>
                </a:solidFill>
                <a:latin typeface="El Messiri Bold"/>
                <a:ea typeface="El Messiri Bold"/>
                <a:cs typeface="El Messiri Bold"/>
                <a:sym typeface="El Messiri Bold"/>
              </a:rPr>
              <a:t>J’ai déjà .... </a:t>
            </a:r>
          </a:p>
        </p:txBody>
      </p:sp>
      <p:sp>
        <p:nvSpPr>
          <p:cNvPr name="TextBox 4" id="4"/>
          <p:cNvSpPr txBox="true"/>
          <p:nvPr/>
        </p:nvSpPr>
        <p:spPr>
          <a:xfrm rot="0">
            <a:off x="2064289" y="537527"/>
            <a:ext cx="13472946" cy="887095"/>
          </a:xfrm>
          <a:prstGeom prst="rect">
            <a:avLst/>
          </a:prstGeom>
        </p:spPr>
        <p:txBody>
          <a:bodyPr anchor="t" rtlCol="false" tIns="0" lIns="0" bIns="0" rIns="0">
            <a:spAutoFit/>
          </a:bodyPr>
          <a:lstStyle/>
          <a:p>
            <a:pPr algn="ctr">
              <a:lnSpc>
                <a:spcPts val="7279"/>
              </a:lnSpc>
            </a:pPr>
            <a:r>
              <a:rPr lang="en-US" b="true" sz="5199">
                <a:solidFill>
                  <a:srgbClr val="B06C3F"/>
                </a:solidFill>
                <a:latin typeface="El Messiri Bold"/>
                <a:ea typeface="El Messiri Bold"/>
                <a:cs typeface="El Messiri Bold"/>
                <a:sym typeface="El Messiri Bold"/>
              </a:rPr>
              <a:t>Exercice  </a:t>
            </a:r>
          </a:p>
        </p:txBody>
      </p:sp>
      <p:sp>
        <p:nvSpPr>
          <p:cNvPr name="TextBox 5" id="5"/>
          <p:cNvSpPr txBox="true"/>
          <p:nvPr/>
        </p:nvSpPr>
        <p:spPr>
          <a:xfrm rot="0">
            <a:off x="3286430" y="3557393"/>
            <a:ext cx="2780270" cy="4563110"/>
          </a:xfrm>
          <a:prstGeom prst="rect">
            <a:avLst/>
          </a:prstGeom>
        </p:spPr>
        <p:txBody>
          <a:bodyPr anchor="t" rtlCol="false" tIns="0" lIns="0" bIns="0" rIns="0">
            <a:spAutoFit/>
          </a:bodyPr>
          <a:lstStyle/>
          <a:p>
            <a:pPr algn="l">
              <a:lnSpc>
                <a:spcPts val="3639"/>
              </a:lnSpc>
            </a:pPr>
            <a:r>
              <a:rPr lang="en-US" sz="2599" b="true">
                <a:solidFill>
                  <a:srgbClr val="BD9740"/>
                </a:solidFill>
                <a:latin typeface="Open Sans Bold"/>
                <a:ea typeface="Open Sans Bold"/>
                <a:cs typeface="Open Sans Bold"/>
                <a:sym typeface="Open Sans Bold"/>
              </a:rPr>
              <a:t>1 -</a:t>
            </a:r>
          </a:p>
          <a:p>
            <a:pPr algn="l">
              <a:lnSpc>
                <a:spcPts val="3639"/>
              </a:lnSpc>
            </a:pPr>
            <a:r>
              <a:rPr lang="en-US" sz="2599" b="true">
                <a:solidFill>
                  <a:srgbClr val="BD9740"/>
                </a:solidFill>
                <a:latin typeface="Open Sans Bold"/>
                <a:ea typeface="Open Sans Bold"/>
                <a:cs typeface="Open Sans Bold"/>
                <a:sym typeface="Open Sans Bold"/>
              </a:rPr>
              <a:t>2 -</a:t>
            </a:r>
          </a:p>
          <a:p>
            <a:pPr algn="l">
              <a:lnSpc>
                <a:spcPts val="3639"/>
              </a:lnSpc>
            </a:pPr>
            <a:r>
              <a:rPr lang="en-US" sz="2599" b="true">
                <a:solidFill>
                  <a:srgbClr val="BD9740"/>
                </a:solidFill>
                <a:latin typeface="Open Sans Bold"/>
                <a:ea typeface="Open Sans Bold"/>
                <a:cs typeface="Open Sans Bold"/>
                <a:sym typeface="Open Sans Bold"/>
              </a:rPr>
              <a:t>3 -</a:t>
            </a:r>
          </a:p>
          <a:p>
            <a:pPr algn="l">
              <a:lnSpc>
                <a:spcPts val="3639"/>
              </a:lnSpc>
            </a:pPr>
            <a:r>
              <a:rPr lang="en-US" sz="2599" b="true">
                <a:solidFill>
                  <a:srgbClr val="BD9740"/>
                </a:solidFill>
                <a:latin typeface="Open Sans Bold"/>
                <a:ea typeface="Open Sans Bold"/>
                <a:cs typeface="Open Sans Bold"/>
                <a:sym typeface="Open Sans Bold"/>
              </a:rPr>
              <a:t>4 -</a:t>
            </a:r>
          </a:p>
          <a:p>
            <a:pPr algn="l">
              <a:lnSpc>
                <a:spcPts val="3639"/>
              </a:lnSpc>
            </a:pPr>
            <a:r>
              <a:rPr lang="en-US" sz="2599" b="true">
                <a:solidFill>
                  <a:srgbClr val="BD9740"/>
                </a:solidFill>
                <a:latin typeface="Open Sans Bold"/>
                <a:ea typeface="Open Sans Bold"/>
                <a:cs typeface="Open Sans Bold"/>
                <a:sym typeface="Open Sans Bold"/>
              </a:rPr>
              <a:t>5 -</a:t>
            </a:r>
          </a:p>
          <a:p>
            <a:pPr algn="l">
              <a:lnSpc>
                <a:spcPts val="3639"/>
              </a:lnSpc>
            </a:pPr>
            <a:r>
              <a:rPr lang="en-US" sz="2599" b="true">
                <a:solidFill>
                  <a:srgbClr val="BD9740"/>
                </a:solidFill>
                <a:latin typeface="Open Sans Bold"/>
                <a:ea typeface="Open Sans Bold"/>
                <a:cs typeface="Open Sans Bold"/>
                <a:sym typeface="Open Sans Bold"/>
              </a:rPr>
              <a:t>6 - </a:t>
            </a:r>
          </a:p>
          <a:p>
            <a:pPr algn="l">
              <a:lnSpc>
                <a:spcPts val="3639"/>
              </a:lnSpc>
            </a:pPr>
            <a:r>
              <a:rPr lang="en-US" sz="2599" b="true">
                <a:solidFill>
                  <a:srgbClr val="BD9740"/>
                </a:solidFill>
                <a:latin typeface="Open Sans Bold"/>
                <a:ea typeface="Open Sans Bold"/>
                <a:cs typeface="Open Sans Bold"/>
                <a:sym typeface="Open Sans Bold"/>
              </a:rPr>
              <a:t>7 -</a:t>
            </a:r>
          </a:p>
          <a:p>
            <a:pPr algn="l">
              <a:lnSpc>
                <a:spcPts val="3639"/>
              </a:lnSpc>
            </a:pPr>
            <a:r>
              <a:rPr lang="en-US" sz="2599" b="true">
                <a:solidFill>
                  <a:srgbClr val="BD9740"/>
                </a:solidFill>
                <a:latin typeface="Open Sans Bold"/>
                <a:ea typeface="Open Sans Bold"/>
                <a:cs typeface="Open Sans Bold"/>
                <a:sym typeface="Open Sans Bold"/>
              </a:rPr>
              <a:t>8 -</a:t>
            </a:r>
          </a:p>
          <a:p>
            <a:pPr algn="l">
              <a:lnSpc>
                <a:spcPts val="3639"/>
              </a:lnSpc>
            </a:pPr>
            <a:r>
              <a:rPr lang="en-US" sz="2599" b="true">
                <a:solidFill>
                  <a:srgbClr val="BD9740"/>
                </a:solidFill>
                <a:latin typeface="Open Sans Bold"/>
                <a:ea typeface="Open Sans Bold"/>
                <a:cs typeface="Open Sans Bold"/>
                <a:sym typeface="Open Sans Bold"/>
              </a:rPr>
              <a:t>9 -</a:t>
            </a:r>
          </a:p>
          <a:p>
            <a:pPr algn="l">
              <a:lnSpc>
                <a:spcPts val="3639"/>
              </a:lnSpc>
            </a:pPr>
            <a:r>
              <a:rPr lang="en-US" sz="2599" b="true">
                <a:solidFill>
                  <a:srgbClr val="BD9740"/>
                </a:solidFill>
                <a:latin typeface="Open Sans Bold"/>
                <a:ea typeface="Open Sans Bold"/>
                <a:cs typeface="Open Sans Bold"/>
                <a:sym typeface="Open Sans Bold"/>
              </a:rPr>
              <a:t>10 -</a:t>
            </a:r>
          </a:p>
        </p:txBody>
      </p:sp>
      <p:sp>
        <p:nvSpPr>
          <p:cNvPr name="TextBox 6" id="6"/>
          <p:cNvSpPr txBox="true"/>
          <p:nvPr/>
        </p:nvSpPr>
        <p:spPr>
          <a:xfrm rot="0">
            <a:off x="1333485" y="1878237"/>
            <a:ext cx="8823046" cy="580255"/>
          </a:xfrm>
          <a:prstGeom prst="rect">
            <a:avLst/>
          </a:prstGeom>
        </p:spPr>
        <p:txBody>
          <a:bodyPr anchor="t" rtlCol="false" tIns="0" lIns="0" bIns="0" rIns="0">
            <a:spAutoFit/>
          </a:bodyPr>
          <a:lstStyle/>
          <a:p>
            <a:pPr algn="ctr">
              <a:lnSpc>
                <a:spcPts val="4767"/>
              </a:lnSpc>
            </a:pPr>
            <a:r>
              <a:rPr lang="en-US" b="true" sz="3405">
                <a:solidFill>
                  <a:srgbClr val="373620"/>
                </a:solidFill>
                <a:latin typeface="El Messiri Bold"/>
                <a:ea typeface="El Messiri Bold"/>
                <a:cs typeface="El Messiri Bold"/>
                <a:sym typeface="El Messiri Bold"/>
              </a:rPr>
              <a:t>Je sais que je suis bonne à ...</a:t>
            </a:r>
          </a:p>
        </p:txBody>
      </p:sp>
      <p:sp>
        <p:nvSpPr>
          <p:cNvPr name="Freeform 7" id="7"/>
          <p:cNvSpPr/>
          <p:nvPr/>
        </p:nvSpPr>
        <p:spPr>
          <a:xfrm flipH="false" flipV="false" rot="0">
            <a:off x="2887233" y="3224314"/>
            <a:ext cx="5289615" cy="5289615"/>
          </a:xfrm>
          <a:custGeom>
            <a:avLst/>
            <a:gdLst/>
            <a:ahLst/>
            <a:cxnLst/>
            <a:rect r="r" b="b" t="t" l="l"/>
            <a:pathLst>
              <a:path h="5289615" w="5289615">
                <a:moveTo>
                  <a:pt x="0" y="0"/>
                </a:moveTo>
                <a:lnTo>
                  <a:pt x="5289615" y="0"/>
                </a:lnTo>
                <a:lnTo>
                  <a:pt x="5289615" y="5289615"/>
                </a:lnTo>
                <a:lnTo>
                  <a:pt x="0" y="52896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0941852" y="3365504"/>
            <a:ext cx="2780270" cy="4563110"/>
          </a:xfrm>
          <a:prstGeom prst="rect">
            <a:avLst/>
          </a:prstGeom>
        </p:spPr>
        <p:txBody>
          <a:bodyPr anchor="t" rtlCol="false" tIns="0" lIns="0" bIns="0" rIns="0">
            <a:spAutoFit/>
          </a:bodyPr>
          <a:lstStyle/>
          <a:p>
            <a:pPr algn="l">
              <a:lnSpc>
                <a:spcPts val="3639"/>
              </a:lnSpc>
            </a:pPr>
            <a:r>
              <a:rPr lang="en-US" sz="2599" b="true">
                <a:solidFill>
                  <a:srgbClr val="BD9740"/>
                </a:solidFill>
                <a:latin typeface="Open Sans Bold"/>
                <a:ea typeface="Open Sans Bold"/>
                <a:cs typeface="Open Sans Bold"/>
                <a:sym typeface="Open Sans Bold"/>
              </a:rPr>
              <a:t>1 -</a:t>
            </a:r>
          </a:p>
          <a:p>
            <a:pPr algn="l">
              <a:lnSpc>
                <a:spcPts val="3639"/>
              </a:lnSpc>
            </a:pPr>
            <a:r>
              <a:rPr lang="en-US" sz="2599" b="true">
                <a:solidFill>
                  <a:srgbClr val="BD9740"/>
                </a:solidFill>
                <a:latin typeface="Open Sans Bold"/>
                <a:ea typeface="Open Sans Bold"/>
                <a:cs typeface="Open Sans Bold"/>
                <a:sym typeface="Open Sans Bold"/>
              </a:rPr>
              <a:t>2 -</a:t>
            </a:r>
          </a:p>
          <a:p>
            <a:pPr algn="l">
              <a:lnSpc>
                <a:spcPts val="3639"/>
              </a:lnSpc>
            </a:pPr>
            <a:r>
              <a:rPr lang="en-US" sz="2599" b="true">
                <a:solidFill>
                  <a:srgbClr val="BD9740"/>
                </a:solidFill>
                <a:latin typeface="Open Sans Bold"/>
                <a:ea typeface="Open Sans Bold"/>
                <a:cs typeface="Open Sans Bold"/>
                <a:sym typeface="Open Sans Bold"/>
              </a:rPr>
              <a:t>3 -</a:t>
            </a:r>
          </a:p>
          <a:p>
            <a:pPr algn="l">
              <a:lnSpc>
                <a:spcPts val="3639"/>
              </a:lnSpc>
            </a:pPr>
            <a:r>
              <a:rPr lang="en-US" sz="2599" b="true">
                <a:solidFill>
                  <a:srgbClr val="BD9740"/>
                </a:solidFill>
                <a:latin typeface="Open Sans Bold"/>
                <a:ea typeface="Open Sans Bold"/>
                <a:cs typeface="Open Sans Bold"/>
                <a:sym typeface="Open Sans Bold"/>
              </a:rPr>
              <a:t>4 -</a:t>
            </a:r>
          </a:p>
          <a:p>
            <a:pPr algn="l">
              <a:lnSpc>
                <a:spcPts val="3639"/>
              </a:lnSpc>
            </a:pPr>
            <a:r>
              <a:rPr lang="en-US" sz="2599" b="true">
                <a:solidFill>
                  <a:srgbClr val="BD9740"/>
                </a:solidFill>
                <a:latin typeface="Open Sans Bold"/>
                <a:ea typeface="Open Sans Bold"/>
                <a:cs typeface="Open Sans Bold"/>
                <a:sym typeface="Open Sans Bold"/>
              </a:rPr>
              <a:t>5 -</a:t>
            </a:r>
          </a:p>
          <a:p>
            <a:pPr algn="l">
              <a:lnSpc>
                <a:spcPts val="3639"/>
              </a:lnSpc>
            </a:pPr>
            <a:r>
              <a:rPr lang="en-US" sz="2599" b="true">
                <a:solidFill>
                  <a:srgbClr val="BD9740"/>
                </a:solidFill>
                <a:latin typeface="Open Sans Bold"/>
                <a:ea typeface="Open Sans Bold"/>
                <a:cs typeface="Open Sans Bold"/>
                <a:sym typeface="Open Sans Bold"/>
              </a:rPr>
              <a:t>6 - </a:t>
            </a:r>
          </a:p>
          <a:p>
            <a:pPr algn="l">
              <a:lnSpc>
                <a:spcPts val="3639"/>
              </a:lnSpc>
            </a:pPr>
            <a:r>
              <a:rPr lang="en-US" sz="2599" b="true">
                <a:solidFill>
                  <a:srgbClr val="BD9740"/>
                </a:solidFill>
                <a:latin typeface="Open Sans Bold"/>
                <a:ea typeface="Open Sans Bold"/>
                <a:cs typeface="Open Sans Bold"/>
                <a:sym typeface="Open Sans Bold"/>
              </a:rPr>
              <a:t>7 -</a:t>
            </a:r>
          </a:p>
          <a:p>
            <a:pPr algn="l">
              <a:lnSpc>
                <a:spcPts val="3639"/>
              </a:lnSpc>
            </a:pPr>
            <a:r>
              <a:rPr lang="en-US" sz="2599" b="true">
                <a:solidFill>
                  <a:srgbClr val="BD9740"/>
                </a:solidFill>
                <a:latin typeface="Open Sans Bold"/>
                <a:ea typeface="Open Sans Bold"/>
                <a:cs typeface="Open Sans Bold"/>
                <a:sym typeface="Open Sans Bold"/>
              </a:rPr>
              <a:t>8 -</a:t>
            </a:r>
          </a:p>
          <a:p>
            <a:pPr algn="l">
              <a:lnSpc>
                <a:spcPts val="3639"/>
              </a:lnSpc>
            </a:pPr>
            <a:r>
              <a:rPr lang="en-US" sz="2599" b="true">
                <a:solidFill>
                  <a:srgbClr val="BD9740"/>
                </a:solidFill>
                <a:latin typeface="Open Sans Bold"/>
                <a:ea typeface="Open Sans Bold"/>
                <a:cs typeface="Open Sans Bold"/>
                <a:sym typeface="Open Sans Bold"/>
              </a:rPr>
              <a:t>9 -</a:t>
            </a:r>
          </a:p>
          <a:p>
            <a:pPr algn="l">
              <a:lnSpc>
                <a:spcPts val="3639"/>
              </a:lnSpc>
            </a:pPr>
            <a:r>
              <a:rPr lang="en-US" sz="2599" b="true">
                <a:solidFill>
                  <a:srgbClr val="BD9740"/>
                </a:solidFill>
                <a:latin typeface="Open Sans Bold"/>
                <a:ea typeface="Open Sans Bold"/>
                <a:cs typeface="Open Sans Bold"/>
                <a:sym typeface="Open Sans Bold"/>
              </a:rPr>
              <a:t>10 -</a:t>
            </a:r>
          </a:p>
        </p:txBody>
      </p:sp>
      <p:sp>
        <p:nvSpPr>
          <p:cNvPr name="Freeform 9" id="9"/>
          <p:cNvSpPr/>
          <p:nvPr/>
        </p:nvSpPr>
        <p:spPr>
          <a:xfrm flipH="false" flipV="false" rot="0">
            <a:off x="10540501" y="3222716"/>
            <a:ext cx="5289615" cy="5289615"/>
          </a:xfrm>
          <a:custGeom>
            <a:avLst/>
            <a:gdLst/>
            <a:ahLst/>
            <a:cxnLst/>
            <a:rect r="r" b="b" t="t" l="l"/>
            <a:pathLst>
              <a:path h="5289615" w="5289615">
                <a:moveTo>
                  <a:pt x="0" y="0"/>
                </a:moveTo>
                <a:lnTo>
                  <a:pt x="5289615" y="0"/>
                </a:lnTo>
                <a:lnTo>
                  <a:pt x="5289615" y="5289615"/>
                </a:lnTo>
                <a:lnTo>
                  <a:pt x="0" y="52896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852716" y="2089408"/>
            <a:ext cx="16435284" cy="6478270"/>
          </a:xfrm>
          <a:prstGeom prst="rect">
            <a:avLst/>
          </a:prstGeom>
        </p:spPr>
        <p:txBody>
          <a:bodyPr anchor="t" rtlCol="false" tIns="0" lIns="0" bIns="0" rIns="0">
            <a:spAutoFit/>
          </a:bodyPr>
          <a:lstStyle/>
          <a:p>
            <a:pPr algn="ctr">
              <a:lnSpc>
                <a:spcPts val="7000"/>
              </a:lnSpc>
            </a:pPr>
            <a:r>
              <a:rPr lang="en-US" sz="5000">
                <a:solidFill>
                  <a:srgbClr val="373620"/>
                </a:solidFill>
                <a:latin typeface="El Messiri"/>
                <a:ea typeface="El Messiri"/>
                <a:cs typeface="El Messiri"/>
                <a:sym typeface="El Messiri"/>
              </a:rPr>
              <a:t>Ce pourquoi vous êtes faites est </a:t>
            </a:r>
            <a:r>
              <a:rPr lang="en-US" sz="5000">
                <a:solidFill>
                  <a:srgbClr val="B06C3F"/>
                </a:solidFill>
                <a:latin typeface="El Messiri"/>
                <a:ea typeface="El Messiri"/>
                <a:cs typeface="El Messiri"/>
                <a:sym typeface="El Messiri"/>
              </a:rPr>
              <a:t>la combinaison</a:t>
            </a:r>
            <a:r>
              <a:rPr lang="en-US" sz="5000">
                <a:solidFill>
                  <a:srgbClr val="373620"/>
                </a:solidFill>
                <a:latin typeface="El Messiri"/>
                <a:ea typeface="El Messiri"/>
                <a:cs typeface="El Messiri"/>
                <a:sym typeface="El Messiri"/>
              </a:rPr>
              <a:t> de :</a:t>
            </a:r>
          </a:p>
          <a:p>
            <a:pPr algn="ctr">
              <a:lnSpc>
                <a:spcPts val="7420"/>
              </a:lnSpc>
            </a:pPr>
          </a:p>
          <a:p>
            <a:pPr algn="l">
              <a:lnSpc>
                <a:spcPts val="7420"/>
              </a:lnSpc>
            </a:pPr>
            <a:r>
              <a:rPr lang="en-US" sz="5300">
                <a:solidFill>
                  <a:srgbClr val="B06C3F"/>
                </a:solidFill>
                <a:latin typeface="El Messiri"/>
                <a:ea typeface="El Messiri"/>
                <a:cs typeface="El Messiri"/>
                <a:sym typeface="El Messiri"/>
              </a:rPr>
              <a:t> </a:t>
            </a:r>
            <a:r>
              <a:rPr lang="en-US" sz="5300">
                <a:solidFill>
                  <a:srgbClr val="000000"/>
                </a:solidFill>
                <a:latin typeface="El Messiri"/>
                <a:ea typeface="El Messiri"/>
                <a:cs typeface="El Messiri"/>
                <a:sym typeface="El Messiri"/>
              </a:rPr>
              <a:t>Mes 4 dons naturels : </a:t>
            </a:r>
            <a:r>
              <a:rPr lang="en-US" sz="5300">
                <a:solidFill>
                  <a:srgbClr val="000000"/>
                </a:solidFill>
                <a:latin typeface="El Messiri"/>
                <a:ea typeface="El Messiri"/>
                <a:cs typeface="El Messiri"/>
                <a:sym typeface="El Messiri"/>
              </a:rPr>
              <a:t> </a:t>
            </a:r>
          </a:p>
          <a:p>
            <a:pPr algn="l">
              <a:lnSpc>
                <a:spcPts val="7420"/>
              </a:lnSpc>
            </a:pPr>
            <a:r>
              <a:rPr lang="en-US" sz="5300">
                <a:solidFill>
                  <a:srgbClr val="373620"/>
                </a:solidFill>
                <a:latin typeface="El Messiri"/>
                <a:ea typeface="El Messiri"/>
                <a:cs typeface="El Messiri"/>
                <a:sym typeface="El Messiri"/>
              </a:rPr>
              <a:t> </a:t>
            </a:r>
            <a:r>
              <a:rPr lang="en-US" sz="5300">
                <a:solidFill>
                  <a:srgbClr val="000000"/>
                </a:solidFill>
                <a:latin typeface="El Messiri"/>
                <a:ea typeface="El Messiri"/>
                <a:cs typeface="El Messiri"/>
                <a:sym typeface="El Messiri"/>
              </a:rPr>
              <a:t>Mes </a:t>
            </a:r>
            <a:r>
              <a:rPr lang="en-US" sz="5300">
                <a:solidFill>
                  <a:srgbClr val="000000"/>
                </a:solidFill>
                <a:latin typeface="El Messiri"/>
                <a:ea typeface="El Messiri"/>
                <a:cs typeface="El Messiri"/>
                <a:sym typeface="El Messiri"/>
              </a:rPr>
              <a:t>3 passions profondes : </a:t>
            </a:r>
          </a:p>
          <a:p>
            <a:pPr algn="l">
              <a:lnSpc>
                <a:spcPts val="7420"/>
              </a:lnSpc>
            </a:pPr>
            <a:r>
              <a:rPr lang="en-US" sz="5300">
                <a:solidFill>
                  <a:srgbClr val="000000"/>
                </a:solidFill>
                <a:latin typeface="El Messiri"/>
                <a:ea typeface="El Messiri"/>
                <a:cs typeface="El Messiri"/>
                <a:sym typeface="El Messiri"/>
              </a:rPr>
              <a:t> Mes 2 </a:t>
            </a:r>
            <a:r>
              <a:rPr lang="en-US" sz="5300">
                <a:solidFill>
                  <a:srgbClr val="000000"/>
                </a:solidFill>
                <a:latin typeface="El Messiri"/>
                <a:ea typeface="El Messiri"/>
                <a:cs typeface="El Messiri"/>
                <a:sym typeface="El Messiri"/>
              </a:rPr>
              <a:t>expériences de vie les plus marquantes : </a:t>
            </a:r>
          </a:p>
          <a:p>
            <a:pPr algn="l">
              <a:lnSpc>
                <a:spcPts val="7420"/>
              </a:lnSpc>
            </a:pPr>
            <a:r>
              <a:rPr lang="en-US" sz="5300">
                <a:solidFill>
                  <a:srgbClr val="000000"/>
                </a:solidFill>
                <a:latin typeface="El Messiri"/>
                <a:ea typeface="El Messiri"/>
                <a:cs typeface="El Messiri"/>
                <a:sym typeface="El Messiri"/>
              </a:rPr>
              <a:t> Quel</a:t>
            </a:r>
            <a:r>
              <a:rPr lang="en-US" sz="5300">
                <a:solidFill>
                  <a:srgbClr val="000000"/>
                </a:solidFill>
                <a:latin typeface="El Messiri"/>
                <a:ea typeface="El Messiri"/>
                <a:cs typeface="El Messiri"/>
                <a:sym typeface="El Messiri"/>
              </a:rPr>
              <a:t> est l’impact je veux laisser dans le monde : </a:t>
            </a:r>
          </a:p>
          <a:p>
            <a:pPr algn="ctr">
              <a:lnSpc>
                <a:spcPts val="7559"/>
              </a:lnSpc>
            </a:pPr>
          </a:p>
        </p:txBody>
      </p:sp>
      <p:sp>
        <p:nvSpPr>
          <p:cNvPr name="Freeform 4" id="4"/>
          <p:cNvSpPr/>
          <p:nvPr/>
        </p:nvSpPr>
        <p:spPr>
          <a:xfrm flipH="false" flipV="false" rot="0">
            <a:off x="1028700" y="3924421"/>
            <a:ext cx="748860" cy="706736"/>
          </a:xfrm>
          <a:custGeom>
            <a:avLst/>
            <a:gdLst/>
            <a:ahLst/>
            <a:cxnLst/>
            <a:rect r="r" b="b" t="t" l="l"/>
            <a:pathLst>
              <a:path h="706736" w="748860">
                <a:moveTo>
                  <a:pt x="0" y="0"/>
                </a:moveTo>
                <a:lnTo>
                  <a:pt x="748860" y="0"/>
                </a:lnTo>
                <a:lnTo>
                  <a:pt x="748860" y="706736"/>
                </a:lnTo>
                <a:lnTo>
                  <a:pt x="0" y="7067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028700" y="4832644"/>
            <a:ext cx="819756" cy="773645"/>
          </a:xfrm>
          <a:custGeom>
            <a:avLst/>
            <a:gdLst/>
            <a:ahLst/>
            <a:cxnLst/>
            <a:rect r="r" b="b" t="t" l="l"/>
            <a:pathLst>
              <a:path h="773645" w="819756">
                <a:moveTo>
                  <a:pt x="0" y="0"/>
                </a:moveTo>
                <a:lnTo>
                  <a:pt x="819756" y="0"/>
                </a:lnTo>
                <a:lnTo>
                  <a:pt x="819756" y="773645"/>
                </a:lnTo>
                <a:lnTo>
                  <a:pt x="0" y="7736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028700" y="5806314"/>
            <a:ext cx="819756" cy="773645"/>
          </a:xfrm>
          <a:custGeom>
            <a:avLst/>
            <a:gdLst/>
            <a:ahLst/>
            <a:cxnLst/>
            <a:rect r="r" b="b" t="t" l="l"/>
            <a:pathLst>
              <a:path h="773645" w="819756">
                <a:moveTo>
                  <a:pt x="0" y="0"/>
                </a:moveTo>
                <a:lnTo>
                  <a:pt x="819756" y="0"/>
                </a:lnTo>
                <a:lnTo>
                  <a:pt x="819756" y="773645"/>
                </a:lnTo>
                <a:lnTo>
                  <a:pt x="0" y="7736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028700" y="6779984"/>
            <a:ext cx="819756" cy="773645"/>
          </a:xfrm>
          <a:custGeom>
            <a:avLst/>
            <a:gdLst/>
            <a:ahLst/>
            <a:cxnLst/>
            <a:rect r="r" b="b" t="t" l="l"/>
            <a:pathLst>
              <a:path h="773645" w="819756">
                <a:moveTo>
                  <a:pt x="0" y="0"/>
                </a:moveTo>
                <a:lnTo>
                  <a:pt x="819756" y="0"/>
                </a:lnTo>
                <a:lnTo>
                  <a:pt x="819756" y="773645"/>
                </a:lnTo>
                <a:lnTo>
                  <a:pt x="0" y="7736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477082" y="1337628"/>
            <a:ext cx="17333836" cy="7516495"/>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a:t>
            </a:r>
            <a:r>
              <a:rPr lang="en-US" sz="5200">
                <a:solidFill>
                  <a:srgbClr val="373620"/>
                </a:solidFill>
                <a:latin typeface="El Messiri"/>
                <a:ea typeface="El Messiri"/>
                <a:cs typeface="El Messiri"/>
                <a:sym typeface="El Messiri"/>
              </a:rPr>
              <a:t> </a:t>
            </a:r>
            <a:r>
              <a:rPr lang="en-US" sz="5200">
                <a:solidFill>
                  <a:srgbClr val="B06C3F"/>
                </a:solidFill>
                <a:latin typeface="El Messiri"/>
                <a:ea typeface="El Messiri"/>
                <a:cs typeface="El Messiri"/>
                <a:sym typeface="El Messiri"/>
              </a:rPr>
              <a:t>Mission </a:t>
            </a:r>
          </a:p>
          <a:p>
            <a:pPr algn="ctr">
              <a:lnSpc>
                <a:spcPts val="7280"/>
              </a:lnSpc>
            </a:pPr>
          </a:p>
          <a:p>
            <a:pPr algn="l">
              <a:lnSpc>
                <a:spcPts val="6160"/>
              </a:lnSpc>
            </a:pPr>
            <a:r>
              <a:rPr lang="en-US" sz="4400">
                <a:solidFill>
                  <a:srgbClr val="373620"/>
                </a:solidFill>
                <a:latin typeface="El Messiri"/>
                <a:ea typeface="El Messiri"/>
                <a:cs typeface="El Messiri"/>
                <a:sym typeface="El Messiri"/>
              </a:rPr>
              <a:t>Si vous pouviez changer une chose dans le monde, quelle serait-elle ? </a:t>
            </a:r>
          </a:p>
          <a:p>
            <a:pPr algn="l">
              <a:lnSpc>
                <a:spcPts val="6300"/>
              </a:lnSpc>
            </a:pPr>
            <a:r>
              <a:rPr lang="en-US" sz="4500">
                <a:solidFill>
                  <a:srgbClr val="373620"/>
                </a:solidFill>
                <a:latin typeface="El Messiri"/>
                <a:ea typeface="El Messiri"/>
                <a:cs typeface="El Messiri"/>
                <a:sym typeface="El Messiri"/>
              </a:rPr>
              <a:t>Quelle transformation souhaitez-vous apporter aux personnes que vous accompagnez ?</a:t>
            </a:r>
          </a:p>
          <a:p>
            <a:pPr algn="l">
              <a:lnSpc>
                <a:spcPts val="6300"/>
              </a:lnSpc>
            </a:pPr>
          </a:p>
          <a:p>
            <a:pPr algn="l">
              <a:lnSpc>
                <a:spcPts val="6300"/>
              </a:lnSpc>
            </a:pPr>
            <a:r>
              <a:rPr lang="en-US" sz="4500">
                <a:solidFill>
                  <a:srgbClr val="ED1C24"/>
                </a:solidFill>
                <a:latin typeface="El Messiri"/>
                <a:ea typeface="El Messiri"/>
                <a:cs typeface="El Messiri"/>
                <a:sym typeface="El Messiri"/>
              </a:rPr>
              <a:t>   </a:t>
            </a:r>
            <a:r>
              <a:rPr lang="en-US" sz="4500">
                <a:solidFill>
                  <a:srgbClr val="373620"/>
                </a:solidFill>
                <a:latin typeface="El Messiri"/>
                <a:ea typeface="El Messiri"/>
                <a:cs typeface="El Messiri"/>
                <a:sym typeface="El Messiri"/>
              </a:rPr>
              <a:t> L</a:t>
            </a:r>
            <a:r>
              <a:rPr lang="en-US" sz="4500">
                <a:solidFill>
                  <a:srgbClr val="373620"/>
                </a:solidFill>
                <a:latin typeface="El Messiri"/>
                <a:ea typeface="El Messiri"/>
                <a:cs typeface="El Messiri"/>
                <a:sym typeface="El Messiri"/>
              </a:rPr>
              <a:t>iste 3 chos</a:t>
            </a:r>
            <a:r>
              <a:rPr lang="en-US" sz="4500">
                <a:solidFill>
                  <a:srgbClr val="373620"/>
                </a:solidFill>
                <a:latin typeface="El Messiri"/>
                <a:ea typeface="El Messiri"/>
                <a:cs typeface="El Messiri"/>
                <a:sym typeface="El Messiri"/>
              </a:rPr>
              <a:t>es que vous changeriez en priorité</a:t>
            </a:r>
          </a:p>
          <a:p>
            <a:pPr algn="l">
              <a:lnSpc>
                <a:spcPts val="6300"/>
              </a:lnSpc>
            </a:pPr>
            <a:r>
              <a:rPr lang="en-US" sz="4500">
                <a:solidFill>
                  <a:srgbClr val="373620"/>
                </a:solidFill>
                <a:latin typeface="El Messiri"/>
                <a:ea typeface="El Messiri"/>
                <a:cs typeface="El Messiri"/>
                <a:sym typeface="El Messiri"/>
              </a:rPr>
              <a:t>    Laquelle rejoint votre vision ?</a:t>
            </a:r>
          </a:p>
          <a:p>
            <a:pPr algn="ctr">
              <a:lnSpc>
                <a:spcPts val="7280"/>
              </a:lnSpc>
            </a:pPr>
          </a:p>
        </p:txBody>
      </p:sp>
      <p:grpSp>
        <p:nvGrpSpPr>
          <p:cNvPr name="Group 4" id="4"/>
          <p:cNvGrpSpPr/>
          <p:nvPr/>
        </p:nvGrpSpPr>
        <p:grpSpPr>
          <a:xfrm rot="0">
            <a:off x="140878" y="6387422"/>
            <a:ext cx="672408" cy="640889"/>
            <a:chOff x="0" y="0"/>
            <a:chExt cx="812800" cy="774700"/>
          </a:xfrm>
        </p:grpSpPr>
        <p:sp>
          <p:nvSpPr>
            <p:cNvPr name="Freeform 5" id="5"/>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6" id="6"/>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40878" y="7211145"/>
            <a:ext cx="672408" cy="640889"/>
            <a:chOff x="0" y="0"/>
            <a:chExt cx="812800" cy="774700"/>
          </a:xfrm>
        </p:grpSpPr>
        <p:sp>
          <p:nvSpPr>
            <p:cNvPr name="Freeform 8" id="8"/>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9" id="9"/>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6990339" y="0"/>
            <a:ext cx="1297661" cy="1132750"/>
          </a:xfrm>
          <a:custGeom>
            <a:avLst/>
            <a:gdLst/>
            <a:ahLst/>
            <a:cxnLst/>
            <a:rect r="r" b="b" t="t" l="l"/>
            <a:pathLst>
              <a:path h="1132750" w="1297661">
                <a:moveTo>
                  <a:pt x="0" y="0"/>
                </a:moveTo>
                <a:lnTo>
                  <a:pt x="1297661" y="0"/>
                </a:lnTo>
                <a:lnTo>
                  <a:pt x="1297661" y="1132750"/>
                </a:lnTo>
                <a:lnTo>
                  <a:pt x="0" y="1132750"/>
                </a:lnTo>
                <a:lnTo>
                  <a:pt x="0" y="0"/>
                </a:lnTo>
                <a:close/>
              </a:path>
            </a:pathLst>
          </a:custGeom>
          <a:blipFill>
            <a:blip r:embed="rId3"/>
            <a:stretch>
              <a:fillRect l="0" t="0" r="0" b="0"/>
            </a:stretch>
          </a:blipFill>
        </p:spPr>
      </p:sp>
    </p:spTree>
  </p:cSld>
  <p:clrMapOvr>
    <a:masterClrMapping/>
  </p:clrMapOvr>
</p:sld>
</file>

<file path=ppt/slides/slide1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6968252" y="6723765"/>
            <a:ext cx="4351495" cy="2818448"/>
          </a:xfrm>
          <a:custGeom>
            <a:avLst/>
            <a:gdLst/>
            <a:ahLst/>
            <a:cxnLst/>
            <a:rect r="r" b="b" t="t" l="l"/>
            <a:pathLst>
              <a:path h="2818448" w="4351495">
                <a:moveTo>
                  <a:pt x="0" y="0"/>
                </a:moveTo>
                <a:lnTo>
                  <a:pt x="4351496" y="0"/>
                </a:lnTo>
                <a:lnTo>
                  <a:pt x="4351496" y="2818448"/>
                </a:lnTo>
                <a:lnTo>
                  <a:pt x="0" y="2818448"/>
                </a:lnTo>
                <a:lnTo>
                  <a:pt x="0" y="0"/>
                </a:lnTo>
                <a:close/>
              </a:path>
            </a:pathLst>
          </a:custGeom>
          <a:blipFill>
            <a:blip r:embed="rId3"/>
            <a:stretch>
              <a:fillRect l="0" t="0" r="0" b="0"/>
            </a:stretch>
          </a:blipFill>
        </p:spPr>
      </p:sp>
      <p:sp>
        <p:nvSpPr>
          <p:cNvPr name="TextBox 4" id="4"/>
          <p:cNvSpPr txBox="true"/>
          <p:nvPr/>
        </p:nvSpPr>
        <p:spPr>
          <a:xfrm rot="0">
            <a:off x="238541" y="2744099"/>
            <a:ext cx="17810918" cy="3437890"/>
          </a:xfrm>
          <a:prstGeom prst="rect">
            <a:avLst/>
          </a:prstGeom>
        </p:spPr>
        <p:txBody>
          <a:bodyPr anchor="t" rtlCol="false" tIns="0" lIns="0" bIns="0" rIns="0">
            <a:spAutoFit/>
          </a:bodyPr>
          <a:lstStyle/>
          <a:p>
            <a:pPr algn="ctr">
              <a:lnSpc>
                <a:spcPts val="6860"/>
              </a:lnSpc>
            </a:pPr>
            <a:r>
              <a:rPr lang="en-US" sz="4900">
                <a:solidFill>
                  <a:srgbClr val="000000"/>
                </a:solidFill>
                <a:latin typeface="El Messiri"/>
                <a:ea typeface="El Messiri"/>
                <a:cs typeface="El Messiri"/>
                <a:sym typeface="El Messiri"/>
              </a:rPr>
              <a:t>Ecris dans le chat </a:t>
            </a:r>
          </a:p>
          <a:p>
            <a:pPr algn="ctr">
              <a:lnSpc>
                <a:spcPts val="6860"/>
              </a:lnSpc>
            </a:pPr>
          </a:p>
          <a:p>
            <a:pPr algn="ctr">
              <a:lnSpc>
                <a:spcPts val="6860"/>
              </a:lnSpc>
            </a:pPr>
            <a:r>
              <a:rPr lang="en-US" sz="4900">
                <a:solidFill>
                  <a:srgbClr val="B06C3F"/>
                </a:solidFill>
                <a:latin typeface="El Messiri"/>
                <a:ea typeface="El Messiri"/>
                <a:cs typeface="El Messiri"/>
                <a:sym typeface="El Messiri"/>
              </a:rPr>
              <a:t>Mission acceptée</a:t>
            </a:r>
            <a:r>
              <a:rPr lang="en-US" sz="4900">
                <a:solidFill>
                  <a:srgbClr val="000000"/>
                </a:solidFill>
                <a:latin typeface="El Messiri"/>
                <a:ea typeface="El Messiri"/>
                <a:cs typeface="El Messiri"/>
                <a:sym typeface="El Messiri"/>
              </a:rPr>
              <a:t> pour que je sache que </a:t>
            </a:r>
          </a:p>
          <a:p>
            <a:pPr algn="ctr">
              <a:lnSpc>
                <a:spcPts val="6860"/>
              </a:lnSpc>
            </a:pPr>
            <a:r>
              <a:rPr lang="en-US" sz="4900">
                <a:solidFill>
                  <a:srgbClr val="000000"/>
                </a:solidFill>
                <a:latin typeface="El Messiri"/>
                <a:ea typeface="El Messiri"/>
                <a:cs typeface="El Messiri"/>
                <a:sym typeface="El Messiri"/>
              </a:rPr>
              <a:t>tu es de la partie ! </a:t>
            </a:r>
          </a:p>
        </p:txBody>
      </p:sp>
    </p:spTree>
  </p:cSld>
  <p:clrMapOvr>
    <a:masterClrMapping/>
  </p:clrMapOvr>
</p:sld>
</file>

<file path=ppt/slides/slide1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341253" y="952500"/>
            <a:ext cx="15605495" cy="8281005"/>
          </a:xfrm>
          <a:prstGeom prst="rect">
            <a:avLst/>
          </a:prstGeom>
        </p:spPr>
        <p:txBody>
          <a:bodyPr anchor="t" rtlCol="false" tIns="0" lIns="0" bIns="0" rIns="0">
            <a:spAutoFit/>
          </a:bodyPr>
          <a:lstStyle/>
          <a:p>
            <a:pPr algn="l">
              <a:lnSpc>
                <a:spcPts val="5041"/>
              </a:lnSpc>
            </a:pPr>
            <a:r>
              <a:rPr lang="en-US" sz="3601">
                <a:solidFill>
                  <a:srgbClr val="000000"/>
                </a:solidFill>
                <a:latin typeface="El Messiri"/>
                <a:ea typeface="El Messiri"/>
                <a:cs typeface="El Messiri"/>
                <a:sym typeface="El Messiri"/>
              </a:rPr>
              <a:t>Voici comment nous allons procéder : </a:t>
            </a:r>
          </a:p>
          <a:p>
            <a:pPr algn="l">
              <a:lnSpc>
                <a:spcPts val="5041"/>
              </a:lnSpc>
            </a:pPr>
          </a:p>
          <a:p>
            <a:pPr algn="l" marL="777497" indent="-388749" lvl="1">
              <a:lnSpc>
                <a:spcPts val="5041"/>
              </a:lnSpc>
              <a:buAutoNum type="arabicPeriod" startAt="1"/>
            </a:pPr>
            <a:r>
              <a:rPr lang="en-US" sz="3601">
                <a:solidFill>
                  <a:srgbClr val="000000"/>
                </a:solidFill>
                <a:latin typeface="El Messiri"/>
                <a:ea typeface="El Messiri"/>
                <a:cs typeface="El Messiri"/>
                <a:sym typeface="El Messiri"/>
              </a:rPr>
              <a:t>Tous les soirs nous posterons sur le </a:t>
            </a:r>
            <a:r>
              <a:rPr lang="en-US" sz="3601">
                <a:solidFill>
                  <a:srgbClr val="B06C3F"/>
                </a:solidFill>
                <a:latin typeface="El Messiri"/>
                <a:ea typeface="El Messiri"/>
                <a:cs typeface="El Messiri"/>
                <a:sym typeface="El Messiri"/>
              </a:rPr>
              <a:t>DISCORD</a:t>
            </a:r>
            <a:r>
              <a:rPr lang="en-US" sz="3601">
                <a:solidFill>
                  <a:srgbClr val="A0955E"/>
                </a:solidFill>
                <a:latin typeface="El Messiri"/>
                <a:ea typeface="El Messiri"/>
                <a:cs typeface="El Messiri"/>
                <a:sym typeface="El Messiri"/>
              </a:rPr>
              <a:t> </a:t>
            </a:r>
            <a:r>
              <a:rPr lang="en-US" sz="3601">
                <a:solidFill>
                  <a:srgbClr val="000000"/>
                </a:solidFill>
                <a:latin typeface="El Messiri"/>
                <a:ea typeface="El Messiri"/>
                <a:cs typeface="El Messiri"/>
                <a:sym typeface="El Messiri"/>
              </a:rPr>
              <a:t>du challenge l’ordre de mission du jour </a:t>
            </a:r>
          </a:p>
          <a:p>
            <a:pPr algn="l" marL="777497" indent="-388749" lvl="1">
              <a:lnSpc>
                <a:spcPts val="5041"/>
              </a:lnSpc>
              <a:buAutoNum type="arabicPeriod" startAt="1"/>
            </a:pPr>
            <a:r>
              <a:rPr lang="en-US" sz="3601">
                <a:solidFill>
                  <a:srgbClr val="000000"/>
                </a:solidFill>
                <a:latin typeface="El Messiri"/>
                <a:ea typeface="El Messiri"/>
                <a:cs typeface="El Messiri"/>
                <a:sym typeface="El Messiri"/>
              </a:rPr>
              <a:t>Tu t’engages pour poster </a:t>
            </a:r>
            <a:r>
              <a:rPr lang="en-US" b="true" sz="3601">
                <a:solidFill>
                  <a:srgbClr val="000000"/>
                </a:solidFill>
                <a:latin typeface="El Messiri Bold"/>
                <a:ea typeface="El Messiri Bold"/>
                <a:cs typeface="El Messiri Bold"/>
                <a:sym typeface="El Messiri Bold"/>
              </a:rPr>
              <a:t>la preuve de l’exécution</a:t>
            </a:r>
            <a:r>
              <a:rPr lang="en-US" sz="3601">
                <a:solidFill>
                  <a:srgbClr val="000000"/>
                </a:solidFill>
                <a:latin typeface="El Messiri"/>
                <a:ea typeface="El Messiri"/>
                <a:cs typeface="El Messiri"/>
                <a:sym typeface="El Messiri"/>
              </a:rPr>
              <a:t> de l’ordre de mission sur discord (à faire au plus tard avant le prochain live) </a:t>
            </a:r>
          </a:p>
          <a:p>
            <a:pPr algn="l" marL="777497" indent="-388749" lvl="1">
              <a:lnSpc>
                <a:spcPts val="5041"/>
              </a:lnSpc>
              <a:buAutoNum type="arabicPeriod" startAt="1"/>
            </a:pPr>
            <a:r>
              <a:rPr lang="en-US" sz="3601">
                <a:solidFill>
                  <a:srgbClr val="000000"/>
                </a:solidFill>
                <a:latin typeface="El Messiri"/>
                <a:ea typeface="El Messiri"/>
                <a:cs typeface="El Messiri"/>
                <a:sym typeface="El Messiri"/>
              </a:rPr>
              <a:t>Tu t’engages à féliciter, </a:t>
            </a:r>
            <a:r>
              <a:rPr lang="en-US" sz="3601" u="sng">
                <a:solidFill>
                  <a:srgbClr val="000000"/>
                </a:solidFill>
                <a:latin typeface="El Messiri"/>
                <a:ea typeface="El Messiri"/>
                <a:cs typeface="El Messiri"/>
                <a:sym typeface="El Messiri"/>
              </a:rPr>
              <a:t>encourager</a:t>
            </a:r>
            <a:r>
              <a:rPr lang="en-US" sz="3601">
                <a:solidFill>
                  <a:srgbClr val="000000"/>
                </a:solidFill>
                <a:latin typeface="El Messiri"/>
                <a:ea typeface="El Messiri"/>
                <a:cs typeface="El Messiri"/>
                <a:sym typeface="El Messiri"/>
              </a:rPr>
              <a:t> et donner ton avis avec respect et </a:t>
            </a:r>
            <a:r>
              <a:rPr lang="en-US" b="true" sz="3601">
                <a:solidFill>
                  <a:srgbClr val="000000"/>
                </a:solidFill>
                <a:latin typeface="El Messiri Bold"/>
                <a:ea typeface="El Messiri Bold"/>
                <a:cs typeface="El Messiri Bold"/>
                <a:sym typeface="El Messiri Bold"/>
              </a:rPr>
              <a:t>bienveillance </a:t>
            </a:r>
          </a:p>
          <a:p>
            <a:pPr algn="l" marL="777497" indent="-388749" lvl="1">
              <a:lnSpc>
                <a:spcPts val="5041"/>
              </a:lnSpc>
              <a:buAutoNum type="arabicPeriod" startAt="1"/>
            </a:pPr>
            <a:r>
              <a:rPr lang="en-US" sz="3601">
                <a:solidFill>
                  <a:srgbClr val="000000"/>
                </a:solidFill>
                <a:latin typeface="El Messiri"/>
                <a:ea typeface="El Messiri"/>
                <a:cs typeface="El Messiri"/>
                <a:sym typeface="El Messiri"/>
              </a:rPr>
              <a:t>Tu seras contactée, sur </a:t>
            </a:r>
            <a:r>
              <a:rPr lang="en-US" sz="3601">
                <a:solidFill>
                  <a:srgbClr val="B06C3F"/>
                </a:solidFill>
                <a:latin typeface="El Messiri"/>
                <a:ea typeface="El Messiri"/>
                <a:cs typeface="El Messiri"/>
                <a:sym typeface="El Messiri"/>
              </a:rPr>
              <a:t>DISCORD</a:t>
            </a:r>
            <a:r>
              <a:rPr lang="en-US" sz="3601">
                <a:solidFill>
                  <a:srgbClr val="000000"/>
                </a:solidFill>
                <a:latin typeface="El Messiri"/>
                <a:ea typeface="El Messiri"/>
                <a:cs typeface="El Messiri"/>
                <a:sym typeface="El Messiri"/>
              </a:rPr>
              <a:t>, par ta marraine pour échanger sur ta mission </a:t>
            </a:r>
          </a:p>
          <a:p>
            <a:pPr algn="l">
              <a:lnSpc>
                <a:spcPts val="5041"/>
              </a:lnSpc>
            </a:pPr>
          </a:p>
          <a:p>
            <a:pPr algn="l">
              <a:lnSpc>
                <a:spcPts val="5041"/>
              </a:lnSpc>
            </a:pPr>
            <a:r>
              <a:rPr lang="en-US" sz="3601">
                <a:solidFill>
                  <a:srgbClr val="B06C3F"/>
                </a:solidFill>
                <a:latin typeface="El Messiri"/>
                <a:ea typeface="El Messiri"/>
                <a:cs typeface="El Messiri"/>
                <a:sym typeface="El Messiri"/>
              </a:rPr>
              <a:t>ATTENTION </a:t>
            </a:r>
            <a:r>
              <a:rPr lang="en-US" sz="3601">
                <a:solidFill>
                  <a:srgbClr val="000000"/>
                </a:solidFill>
                <a:latin typeface="El Messiri"/>
                <a:ea typeface="El Messiri"/>
                <a:cs typeface="El Messiri"/>
                <a:sym typeface="El Messiri"/>
              </a:rPr>
              <a:t>: n'accumule pas le retard, sinon tu auras pas ton business de rêve à l’issue des 5 jours </a:t>
            </a:r>
          </a:p>
        </p:txBody>
      </p:sp>
    </p:spTree>
  </p:cSld>
  <p:clrMapOvr>
    <a:masterClrMapping/>
  </p:clrMapOvr>
</p:sld>
</file>

<file path=ppt/slides/slide1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698000">
            <a:off x="-1345558" y="-3720298"/>
            <a:ext cx="20979115" cy="17727596"/>
          </a:xfrm>
          <a:custGeom>
            <a:avLst/>
            <a:gdLst/>
            <a:ahLst/>
            <a:cxnLst/>
            <a:rect r="r" b="b" t="t" l="l"/>
            <a:pathLst>
              <a:path h="17727596" w="20979115">
                <a:moveTo>
                  <a:pt x="0" y="8670125"/>
                </a:moveTo>
                <a:lnTo>
                  <a:pt x="16102170" y="0"/>
                </a:lnTo>
                <a:lnTo>
                  <a:pt x="20979116" y="9057471"/>
                </a:lnTo>
                <a:lnTo>
                  <a:pt x="4876946" y="17727596"/>
                </a:lnTo>
                <a:lnTo>
                  <a:pt x="0" y="8670125"/>
                </a:lnTo>
                <a:close/>
              </a:path>
            </a:pathLst>
          </a:custGeom>
          <a:blipFill>
            <a:blip r:embed="rId2"/>
            <a:stretch>
              <a:fillRect l="-3612" t="-35075" r="-13197" b="-70746"/>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Freeform 4" id="4"/>
          <p:cNvSpPr/>
          <p:nvPr/>
        </p:nvSpPr>
        <p:spPr>
          <a:xfrm flipH="false" flipV="false" rot="0">
            <a:off x="5343127" y="3099933"/>
            <a:ext cx="6796236" cy="6796236"/>
          </a:xfrm>
          <a:custGeom>
            <a:avLst/>
            <a:gdLst/>
            <a:ahLst/>
            <a:cxnLst/>
            <a:rect r="r" b="b" t="t" l="l"/>
            <a:pathLst>
              <a:path h="6796236" w="6796236">
                <a:moveTo>
                  <a:pt x="0" y="0"/>
                </a:moveTo>
                <a:lnTo>
                  <a:pt x="6796235" y="0"/>
                </a:lnTo>
                <a:lnTo>
                  <a:pt x="6796235" y="6796236"/>
                </a:lnTo>
                <a:lnTo>
                  <a:pt x="0" y="6796236"/>
                </a:lnTo>
                <a:lnTo>
                  <a:pt x="0" y="0"/>
                </a:lnTo>
                <a:close/>
              </a:path>
            </a:pathLst>
          </a:custGeom>
          <a:blipFill>
            <a:blip r:embed="rId4"/>
            <a:stretch>
              <a:fillRect l="0" t="0" r="0" b="0"/>
            </a:stretch>
          </a:blipFill>
        </p:spPr>
      </p:sp>
      <p:sp>
        <p:nvSpPr>
          <p:cNvPr name="TextBox 5" id="5"/>
          <p:cNvSpPr txBox="true"/>
          <p:nvPr/>
        </p:nvSpPr>
        <p:spPr>
          <a:xfrm rot="0">
            <a:off x="477082" y="1182265"/>
            <a:ext cx="17333836" cy="2381249"/>
          </a:xfrm>
          <a:prstGeom prst="rect">
            <a:avLst/>
          </a:prstGeom>
        </p:spPr>
        <p:txBody>
          <a:bodyPr anchor="t" rtlCol="false" tIns="0" lIns="0" bIns="0" rIns="0">
            <a:spAutoFit/>
          </a:bodyPr>
          <a:lstStyle/>
          <a:p>
            <a:pPr algn="ctr">
              <a:lnSpc>
                <a:spcPts val="6300"/>
              </a:lnSpc>
            </a:pPr>
            <a:r>
              <a:rPr lang="en-US" sz="4500">
                <a:solidFill>
                  <a:srgbClr val="000000"/>
                </a:solidFill>
                <a:latin typeface="El Messiri"/>
                <a:ea typeface="El Messiri"/>
                <a:cs typeface="El Messiri"/>
                <a:sym typeface="El Messiri"/>
              </a:rPr>
              <a:t>Ce groupe DISCORD est 100% </a:t>
            </a:r>
            <a:r>
              <a:rPr lang="en-US" sz="4500">
                <a:solidFill>
                  <a:srgbClr val="B06C3F"/>
                </a:solidFill>
                <a:latin typeface="El Messiri"/>
                <a:ea typeface="El Messiri"/>
                <a:cs typeface="El Messiri"/>
                <a:sym typeface="El Messiri"/>
              </a:rPr>
              <a:t>gratuit</a:t>
            </a:r>
            <a:r>
              <a:rPr lang="en-US" sz="4500">
                <a:solidFill>
                  <a:srgbClr val="000000"/>
                </a:solidFill>
                <a:latin typeface="El Messiri"/>
                <a:ea typeface="El Messiri"/>
                <a:cs typeface="El Messiri"/>
                <a:sym typeface="El Messiri"/>
              </a:rPr>
              <a:t>, et</a:t>
            </a:r>
          </a:p>
          <a:p>
            <a:pPr algn="ctr">
              <a:lnSpc>
                <a:spcPts val="6300"/>
              </a:lnSpc>
            </a:pPr>
            <a:r>
              <a:rPr lang="en-US" sz="4500">
                <a:solidFill>
                  <a:srgbClr val="000000"/>
                </a:solidFill>
                <a:latin typeface="El Messiri"/>
                <a:ea typeface="El Messiri"/>
                <a:cs typeface="El Messiri"/>
                <a:sym typeface="El Messiri"/>
              </a:rPr>
              <a:t>c'est un espace </a:t>
            </a:r>
            <a:r>
              <a:rPr lang="en-US" sz="4500">
                <a:solidFill>
                  <a:srgbClr val="B06C3F"/>
                </a:solidFill>
                <a:latin typeface="El Messiri"/>
                <a:ea typeface="El Messiri"/>
                <a:cs typeface="El Messiri"/>
                <a:sym typeface="El Messiri"/>
              </a:rPr>
              <a:t>d'entraide </a:t>
            </a:r>
            <a:r>
              <a:rPr lang="en-US" sz="4500">
                <a:solidFill>
                  <a:srgbClr val="000000"/>
                </a:solidFill>
                <a:latin typeface="El Messiri"/>
                <a:ea typeface="El Messiri"/>
                <a:cs typeface="El Messiri"/>
                <a:sym typeface="El Messiri"/>
              </a:rPr>
              <a:t>pour échanger</a:t>
            </a:r>
          </a:p>
          <a:p>
            <a:pPr algn="ctr">
              <a:lnSpc>
                <a:spcPts val="6300"/>
              </a:lnSpc>
            </a:pPr>
            <a:r>
              <a:rPr lang="en-US" sz="4500">
                <a:solidFill>
                  <a:srgbClr val="000000"/>
                </a:solidFill>
                <a:latin typeface="El Messiri"/>
                <a:ea typeface="El Messiri"/>
                <a:cs typeface="El Messiri"/>
                <a:sym typeface="El Messiri"/>
              </a:rPr>
              <a:t>avec mon équipe et les autres participantes.</a:t>
            </a:r>
          </a:p>
        </p:txBody>
      </p:sp>
    </p:spTree>
  </p:cSld>
  <p:clrMapOvr>
    <a:masterClrMapping/>
  </p:clrMapOvr>
</p:sld>
</file>

<file path=ppt/slides/slide1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5756" y="9753591"/>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878819" y="1436621"/>
            <a:ext cx="16530363" cy="7211043"/>
          </a:xfrm>
          <a:prstGeom prst="rect">
            <a:avLst/>
          </a:prstGeom>
        </p:spPr>
        <p:txBody>
          <a:bodyPr anchor="t" rtlCol="false" tIns="0" lIns="0" bIns="0" rIns="0">
            <a:spAutoFit/>
          </a:bodyPr>
          <a:lstStyle/>
          <a:p>
            <a:pPr algn="ctr">
              <a:lnSpc>
                <a:spcPts val="5740"/>
              </a:lnSpc>
            </a:pPr>
            <a:r>
              <a:rPr lang="en-US" sz="4100">
                <a:solidFill>
                  <a:srgbClr val="000000"/>
                </a:solidFill>
                <a:latin typeface="El Messiri"/>
                <a:ea typeface="El Messiri"/>
                <a:cs typeface="El Messiri"/>
                <a:sym typeface="El Messiri"/>
              </a:rPr>
              <a:t>Le groupe étant privé et strictement </a:t>
            </a:r>
            <a:r>
              <a:rPr lang="en-US" sz="4100">
                <a:solidFill>
                  <a:srgbClr val="B06C3F"/>
                </a:solidFill>
                <a:latin typeface="El Messiri"/>
                <a:ea typeface="El Messiri"/>
                <a:cs typeface="El Messiri"/>
                <a:sym typeface="El Messiri"/>
              </a:rPr>
              <a:t>réservé </a:t>
            </a:r>
            <a:r>
              <a:rPr lang="en-US" sz="4100">
                <a:solidFill>
                  <a:srgbClr val="000000"/>
                </a:solidFill>
                <a:latin typeface="El Messiri"/>
                <a:ea typeface="El Messiri"/>
                <a:cs typeface="El Messiri"/>
                <a:sym typeface="El Messiri"/>
              </a:rPr>
              <a:t>aux participantes </a:t>
            </a:r>
          </a:p>
          <a:p>
            <a:pPr algn="ctr">
              <a:lnSpc>
                <a:spcPts val="5740"/>
              </a:lnSpc>
            </a:pPr>
            <a:r>
              <a:rPr lang="en-US" sz="4100">
                <a:solidFill>
                  <a:srgbClr val="000000"/>
                </a:solidFill>
                <a:latin typeface="El Messiri"/>
                <a:ea typeface="El Messiri"/>
                <a:cs typeface="El Messiri"/>
                <a:sym typeface="El Messiri"/>
              </a:rPr>
              <a:t>du challenge, seules les membres pourront voir tes publications.</a:t>
            </a:r>
          </a:p>
          <a:p>
            <a:pPr algn="ctr">
              <a:lnSpc>
                <a:spcPts val="5740"/>
              </a:lnSpc>
            </a:pPr>
          </a:p>
          <a:p>
            <a:pPr algn="ctr">
              <a:lnSpc>
                <a:spcPts val="5740"/>
              </a:lnSpc>
            </a:pPr>
            <a:r>
              <a:rPr lang="en-US" sz="4100">
                <a:solidFill>
                  <a:srgbClr val="000000"/>
                </a:solidFill>
                <a:latin typeface="El Messiri"/>
                <a:ea typeface="El Messiri"/>
                <a:cs typeface="El Messiri"/>
                <a:sym typeface="El Messiri"/>
              </a:rPr>
              <a:t>Alors je t'invite à le rejoindre dès maintenant</a:t>
            </a:r>
          </a:p>
          <a:p>
            <a:pPr algn="ctr">
              <a:lnSpc>
                <a:spcPts val="5740"/>
              </a:lnSpc>
            </a:pPr>
            <a:r>
              <a:rPr lang="en-US" sz="4100">
                <a:solidFill>
                  <a:srgbClr val="000000"/>
                </a:solidFill>
                <a:latin typeface="El Messiri"/>
                <a:ea typeface="El Messiri"/>
                <a:cs typeface="El Messiri"/>
                <a:sym typeface="El Messiri"/>
              </a:rPr>
              <a:t>pour profiter du challenge à 100% !</a:t>
            </a:r>
          </a:p>
          <a:p>
            <a:pPr algn="ctr">
              <a:lnSpc>
                <a:spcPts val="5740"/>
              </a:lnSpc>
            </a:pPr>
          </a:p>
          <a:p>
            <a:pPr algn="ctr">
              <a:lnSpc>
                <a:spcPts val="5740"/>
              </a:lnSpc>
            </a:pPr>
            <a:r>
              <a:rPr lang="en-US" sz="4100">
                <a:solidFill>
                  <a:srgbClr val="000000"/>
                </a:solidFill>
                <a:latin typeface="El Messiri"/>
                <a:ea typeface="El Messiri"/>
                <a:cs typeface="El Messiri"/>
                <a:sym typeface="El Messiri"/>
              </a:rPr>
              <a:t>(Le lien est dans le chat)</a:t>
            </a:r>
          </a:p>
          <a:p>
            <a:pPr algn="ctr">
              <a:lnSpc>
                <a:spcPts val="5740"/>
              </a:lnSpc>
            </a:pPr>
          </a:p>
          <a:p>
            <a:pPr algn="ctr">
              <a:lnSpc>
                <a:spcPts val="5740"/>
              </a:lnSpc>
            </a:pPr>
            <a:r>
              <a:rPr lang="en-US" sz="4100">
                <a:solidFill>
                  <a:srgbClr val="000000"/>
                </a:solidFill>
                <a:latin typeface="El Messiri"/>
                <a:ea typeface="El Messiri"/>
                <a:cs typeface="El Messiri"/>
                <a:sym typeface="El Messiri"/>
              </a:rPr>
              <a:t>Et il est important que chaque participante adopte une mentalité </a:t>
            </a:r>
            <a:r>
              <a:rPr lang="en-US" sz="4100">
                <a:solidFill>
                  <a:srgbClr val="B06C3F"/>
                </a:solidFill>
                <a:latin typeface="El Messiri"/>
                <a:ea typeface="El Messiri"/>
                <a:cs typeface="El Messiri"/>
                <a:sym typeface="El Messiri"/>
              </a:rPr>
              <a:t>bienveillante </a:t>
            </a:r>
            <a:r>
              <a:rPr lang="en-US" sz="4100">
                <a:solidFill>
                  <a:srgbClr val="000000"/>
                </a:solidFill>
                <a:latin typeface="El Messiri"/>
                <a:ea typeface="El Messiri"/>
                <a:cs typeface="El Messiri"/>
                <a:sym typeface="El Messiri"/>
              </a:rPr>
              <a:t>et </a:t>
            </a:r>
            <a:r>
              <a:rPr lang="en-US" sz="4100">
                <a:solidFill>
                  <a:srgbClr val="B06C3F"/>
                </a:solidFill>
                <a:latin typeface="El Messiri"/>
                <a:ea typeface="El Messiri"/>
                <a:cs typeface="El Messiri"/>
                <a:sym typeface="El Messiri"/>
              </a:rPr>
              <a:t>positive </a:t>
            </a:r>
            <a:r>
              <a:rPr lang="en-US" sz="4100">
                <a:solidFill>
                  <a:srgbClr val="000000"/>
                </a:solidFill>
                <a:latin typeface="El Messiri"/>
                <a:ea typeface="El Messiri"/>
                <a:cs typeface="El Messiri"/>
                <a:sym typeface="El Messiri"/>
              </a:rPr>
              <a:t>dans le groupe Discord.</a:t>
            </a:r>
          </a:p>
        </p:txBody>
      </p:sp>
      <p:sp>
        <p:nvSpPr>
          <p:cNvPr name="Freeform 4" id="4"/>
          <p:cNvSpPr/>
          <p:nvPr/>
        </p:nvSpPr>
        <p:spPr>
          <a:xfrm flipH="false" flipV="false" rot="0">
            <a:off x="17259300" y="0"/>
            <a:ext cx="1132843" cy="1033719"/>
          </a:xfrm>
          <a:custGeom>
            <a:avLst/>
            <a:gdLst/>
            <a:ahLst/>
            <a:cxnLst/>
            <a:rect r="r" b="b" t="t" l="l"/>
            <a:pathLst>
              <a:path h="1033719" w="1132843">
                <a:moveTo>
                  <a:pt x="0" y="0"/>
                </a:moveTo>
                <a:lnTo>
                  <a:pt x="1132843" y="0"/>
                </a:lnTo>
                <a:lnTo>
                  <a:pt x="1132843" y="1033719"/>
                </a:lnTo>
                <a:lnTo>
                  <a:pt x="0" y="1033719"/>
                </a:lnTo>
                <a:lnTo>
                  <a:pt x="0" y="0"/>
                </a:lnTo>
                <a:close/>
              </a:path>
            </a:pathLst>
          </a:custGeom>
          <a:blipFill>
            <a:blip r:embed="rId3"/>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028700" y="3085554"/>
            <a:ext cx="16188669" cy="3658870"/>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Et il y a aussi </a:t>
            </a:r>
            <a:r>
              <a:rPr lang="en-US" sz="5200" b="true">
                <a:solidFill>
                  <a:srgbClr val="373620"/>
                </a:solidFill>
                <a:latin typeface="El Messiri Bold"/>
                <a:ea typeface="El Messiri Bold"/>
                <a:cs typeface="El Messiri Bold"/>
                <a:sym typeface="El Messiri Bold"/>
              </a:rPr>
              <a:t>Laurène</a:t>
            </a:r>
            <a:r>
              <a:rPr lang="en-US" sz="5200">
                <a:solidFill>
                  <a:srgbClr val="373620"/>
                </a:solidFill>
                <a:latin typeface="El Messiri"/>
                <a:ea typeface="El Messiri"/>
                <a:cs typeface="El Messiri"/>
                <a:sym typeface="El Messiri"/>
              </a:rPr>
              <a:t>, qui est passée d’infirmière désespérée et dépassée par sa vie dans le salariat</a:t>
            </a:r>
          </a:p>
          <a:p>
            <a:pPr algn="ctr">
              <a:lnSpc>
                <a:spcPts val="7280"/>
              </a:lnSpc>
            </a:pPr>
            <a:r>
              <a:rPr lang="en-US" sz="5200">
                <a:solidFill>
                  <a:srgbClr val="373620"/>
                </a:solidFill>
                <a:latin typeface="El Messiri"/>
                <a:ea typeface="El Messiri"/>
                <a:cs typeface="El Messiri"/>
                <a:sym typeface="El Messiri"/>
              </a:rPr>
              <a:t>à une </a:t>
            </a:r>
            <a:r>
              <a:rPr lang="en-US" sz="5200" b="true">
                <a:solidFill>
                  <a:srgbClr val="B06C3F"/>
                </a:solidFill>
                <a:latin typeface="El Messiri Bold"/>
                <a:ea typeface="El Messiri Bold"/>
                <a:cs typeface="El Messiri Bold"/>
                <a:sym typeface="El Messiri Bold"/>
              </a:rPr>
              <a:t>liste d’attente de clientes</a:t>
            </a:r>
            <a:r>
              <a:rPr lang="en-US" sz="5200">
                <a:solidFill>
                  <a:srgbClr val="A0955E"/>
                </a:solidFill>
                <a:latin typeface="El Messiri"/>
                <a:ea typeface="El Messiri"/>
                <a:cs typeface="El Messiri"/>
                <a:sym typeface="El Messiri"/>
              </a:rPr>
              <a:t> </a:t>
            </a:r>
            <a:r>
              <a:rPr lang="en-US" sz="5200">
                <a:solidFill>
                  <a:srgbClr val="000000"/>
                </a:solidFill>
                <a:latin typeface="El Messiri"/>
                <a:ea typeface="El Messiri"/>
                <a:cs typeface="El Messiri"/>
                <a:sym typeface="El Messiri"/>
              </a:rPr>
              <a:t>en seulement </a:t>
            </a:r>
          </a:p>
          <a:p>
            <a:pPr algn="ctr">
              <a:lnSpc>
                <a:spcPts val="7280"/>
              </a:lnSpc>
              <a:spcBef>
                <a:spcPct val="0"/>
              </a:spcBef>
            </a:pPr>
            <a:r>
              <a:rPr lang="en-US" sz="5200" u="sng">
                <a:solidFill>
                  <a:srgbClr val="000000"/>
                </a:solidFill>
                <a:latin typeface="El Messiri"/>
                <a:ea typeface="El Messiri"/>
                <a:cs typeface="El Messiri"/>
                <a:sym typeface="El Messiri"/>
              </a:rPr>
              <a:t>3 mois</a:t>
            </a:r>
            <a:r>
              <a:rPr lang="en-US" sz="5200">
                <a:solidFill>
                  <a:srgbClr val="373620"/>
                </a:solidFill>
                <a:latin typeface="El Messiri"/>
                <a:ea typeface="El Messiri"/>
                <a:cs typeface="El Messiri"/>
                <a:sym typeface="El Messiri"/>
              </a:rPr>
              <a:t> grâce à son activité de </a:t>
            </a:r>
            <a:r>
              <a:rPr lang="en-US" b="true" sz="5200">
                <a:solidFill>
                  <a:srgbClr val="B06C3F"/>
                </a:solidFill>
                <a:latin typeface="El Messiri Bold"/>
                <a:ea typeface="El Messiri Bold"/>
                <a:cs typeface="El Messiri Bold"/>
                <a:sym typeface="El Messiri Bold"/>
              </a:rPr>
              <a:t>graphiste</a:t>
            </a:r>
            <a:r>
              <a:rPr lang="en-US" sz="5200">
                <a:solidFill>
                  <a:srgbClr val="373620"/>
                </a:solidFill>
                <a:latin typeface="El Messiri"/>
                <a:ea typeface="El Messiri"/>
                <a:cs typeface="El Messiri"/>
                <a:sym typeface="El Messiri"/>
              </a:rPr>
              <a:t>.</a:t>
            </a:r>
          </a:p>
        </p:txBody>
      </p:sp>
    </p:spTree>
  </p:cSld>
  <p:clrMapOvr>
    <a:masterClrMapping/>
  </p:clrMapOvr>
</p:sld>
</file>

<file path=ppt/slides/slide1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477082" y="2687320"/>
            <a:ext cx="17333836" cy="4826635"/>
          </a:xfrm>
          <a:prstGeom prst="rect">
            <a:avLst/>
          </a:prstGeom>
        </p:spPr>
        <p:txBody>
          <a:bodyPr anchor="t" rtlCol="false" tIns="0" lIns="0" bIns="0" rIns="0">
            <a:spAutoFit/>
          </a:bodyPr>
          <a:lstStyle/>
          <a:p>
            <a:pPr algn="ctr">
              <a:lnSpc>
                <a:spcPts val="6439"/>
              </a:lnSpc>
            </a:pPr>
            <a:r>
              <a:rPr lang="en-US" sz="4599">
                <a:solidFill>
                  <a:srgbClr val="373620"/>
                </a:solidFill>
                <a:latin typeface="El Messiri"/>
                <a:ea typeface="El Messiri"/>
                <a:cs typeface="El Messiri"/>
                <a:sym typeface="El Messiri"/>
              </a:rPr>
              <a:t>Vous devez toutes avoir</a:t>
            </a:r>
            <a:r>
              <a:rPr lang="en-US" sz="4599">
                <a:solidFill>
                  <a:srgbClr val="ED1C24"/>
                </a:solidFill>
                <a:latin typeface="El Messiri"/>
                <a:ea typeface="El Messiri"/>
                <a:cs typeface="El Messiri"/>
                <a:sym typeface="El Messiri"/>
              </a:rPr>
              <a:t> </a:t>
            </a:r>
            <a:r>
              <a:rPr lang="en-US" sz="4599">
                <a:solidFill>
                  <a:srgbClr val="000000"/>
                </a:solidFill>
                <a:latin typeface="El Messiri"/>
                <a:ea typeface="El Messiri"/>
                <a:cs typeface="El Messiri"/>
                <a:sym typeface="El Messiri"/>
              </a:rPr>
              <a:t>conscience qu’il y a de la réussite </a:t>
            </a:r>
          </a:p>
          <a:p>
            <a:pPr algn="ctr">
              <a:lnSpc>
                <a:spcPts val="6439"/>
              </a:lnSpc>
            </a:pPr>
            <a:r>
              <a:rPr lang="en-US" sz="4599">
                <a:solidFill>
                  <a:srgbClr val="000000"/>
                </a:solidFill>
                <a:latin typeface="El Messiri"/>
                <a:ea typeface="El Messiri"/>
                <a:cs typeface="El Messiri"/>
                <a:sym typeface="El Messiri"/>
              </a:rPr>
              <a:t>pour tout le monde et vouloir pour les autres ce que </a:t>
            </a:r>
          </a:p>
          <a:p>
            <a:pPr algn="ctr">
              <a:lnSpc>
                <a:spcPts val="6439"/>
              </a:lnSpc>
            </a:pPr>
            <a:r>
              <a:rPr lang="en-US" sz="4599">
                <a:solidFill>
                  <a:srgbClr val="000000"/>
                </a:solidFill>
                <a:latin typeface="El Messiri"/>
                <a:ea typeface="El Messiri"/>
                <a:cs typeface="El Messiri"/>
                <a:sym typeface="El Messiri"/>
              </a:rPr>
              <a:t>vous voulez pour vous-même !</a:t>
            </a:r>
          </a:p>
          <a:p>
            <a:pPr algn="ctr">
              <a:lnSpc>
                <a:spcPts val="6439"/>
              </a:lnSpc>
            </a:pPr>
          </a:p>
          <a:p>
            <a:pPr algn="ctr">
              <a:lnSpc>
                <a:spcPts val="6439"/>
              </a:lnSpc>
            </a:pPr>
          </a:p>
          <a:p>
            <a:pPr algn="ctr">
              <a:lnSpc>
                <a:spcPts val="6439"/>
              </a:lnSpc>
            </a:pPr>
            <a:r>
              <a:rPr lang="en-US" sz="4599">
                <a:solidFill>
                  <a:srgbClr val="B06C3F"/>
                </a:solidFill>
                <a:latin typeface="El Messiri"/>
                <a:ea typeface="El Messiri"/>
                <a:cs typeface="El Messiri"/>
                <a:sym typeface="El Messiri"/>
              </a:rPr>
              <a:t>Encourage</a:t>
            </a:r>
            <a:r>
              <a:rPr lang="en-US" sz="4599">
                <a:solidFill>
                  <a:srgbClr val="000000"/>
                </a:solidFill>
                <a:latin typeface="El Messiri"/>
                <a:ea typeface="El Messiri"/>
                <a:cs typeface="El Messiri"/>
                <a:sym typeface="El Messiri"/>
              </a:rPr>
              <a:t>, </a:t>
            </a:r>
            <a:r>
              <a:rPr lang="en-US" sz="4599">
                <a:solidFill>
                  <a:srgbClr val="B06C3F"/>
                </a:solidFill>
                <a:latin typeface="El Messiri"/>
                <a:ea typeface="El Messiri"/>
                <a:cs typeface="El Messiri"/>
                <a:sym typeface="El Messiri"/>
              </a:rPr>
              <a:t>conseille </a:t>
            </a:r>
            <a:r>
              <a:rPr lang="en-US" sz="4599">
                <a:solidFill>
                  <a:srgbClr val="000000"/>
                </a:solidFill>
                <a:latin typeface="El Messiri"/>
                <a:ea typeface="El Messiri"/>
                <a:cs typeface="El Messiri"/>
                <a:sym typeface="El Messiri"/>
              </a:rPr>
              <a:t>et </a:t>
            </a:r>
            <a:r>
              <a:rPr lang="en-US" sz="4599">
                <a:solidFill>
                  <a:srgbClr val="B06C3F"/>
                </a:solidFill>
                <a:latin typeface="El Messiri"/>
                <a:ea typeface="El Messiri"/>
                <a:cs typeface="El Messiri"/>
                <a:sym typeface="El Messiri"/>
              </a:rPr>
              <a:t>félicite </a:t>
            </a:r>
            <a:r>
              <a:rPr lang="en-US" sz="4599">
                <a:solidFill>
                  <a:srgbClr val="000000"/>
                </a:solidFill>
                <a:latin typeface="El Messiri"/>
                <a:ea typeface="El Messiri"/>
                <a:cs typeface="El Messiri"/>
                <a:sym typeface="El Messiri"/>
              </a:rPr>
              <a:t>et c’est ce que tu recevras !</a:t>
            </a:r>
          </a:p>
        </p:txBody>
      </p:sp>
      <p:sp>
        <p:nvSpPr>
          <p:cNvPr name="Freeform 4" id="4"/>
          <p:cNvSpPr/>
          <p:nvPr/>
        </p:nvSpPr>
        <p:spPr>
          <a:xfrm flipH="false" flipV="false" rot="0">
            <a:off x="17096354" y="0"/>
            <a:ext cx="1191646" cy="1146621"/>
          </a:xfrm>
          <a:custGeom>
            <a:avLst/>
            <a:gdLst/>
            <a:ahLst/>
            <a:cxnLst/>
            <a:rect r="r" b="b" t="t" l="l"/>
            <a:pathLst>
              <a:path h="1146621" w="1191646">
                <a:moveTo>
                  <a:pt x="0" y="0"/>
                </a:moveTo>
                <a:lnTo>
                  <a:pt x="1191646" y="0"/>
                </a:lnTo>
                <a:lnTo>
                  <a:pt x="1191646" y="1146621"/>
                </a:lnTo>
                <a:lnTo>
                  <a:pt x="0" y="1146621"/>
                </a:lnTo>
                <a:lnTo>
                  <a:pt x="0" y="0"/>
                </a:lnTo>
                <a:close/>
              </a:path>
            </a:pathLst>
          </a:custGeom>
          <a:blipFill>
            <a:blip r:embed="rId3"/>
            <a:stretch>
              <a:fillRect l="0" t="0" r="0" b="0"/>
            </a:stretch>
          </a:blipFill>
        </p:spPr>
      </p:sp>
    </p:spTree>
  </p:cSld>
  <p:clrMapOvr>
    <a:masterClrMapping/>
  </p:clrMapOvr>
</p:sld>
</file>

<file path=ppt/slides/slide1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0"/>
            <a:ext cx="8229600" cy="10419452"/>
          </a:xfrm>
          <a:custGeom>
            <a:avLst/>
            <a:gdLst/>
            <a:ahLst/>
            <a:cxnLst/>
            <a:rect r="r" b="b" t="t" l="l"/>
            <a:pathLst>
              <a:path h="10419452" w="8229600">
                <a:moveTo>
                  <a:pt x="0" y="0"/>
                </a:moveTo>
                <a:lnTo>
                  <a:pt x="8229600" y="0"/>
                </a:lnTo>
                <a:lnTo>
                  <a:pt x="8229600" y="10419452"/>
                </a:lnTo>
                <a:lnTo>
                  <a:pt x="0" y="10419452"/>
                </a:lnTo>
                <a:lnTo>
                  <a:pt x="0" y="0"/>
                </a:lnTo>
                <a:close/>
              </a:path>
            </a:pathLst>
          </a:custGeom>
          <a:blipFill>
            <a:blip r:embed="rId3"/>
            <a:stretch>
              <a:fillRect l="-643" t="0" r="-643" b="0"/>
            </a:stretch>
          </a:blipFill>
        </p:spPr>
      </p:sp>
      <p:sp>
        <p:nvSpPr>
          <p:cNvPr name="TextBox 4" id="4"/>
          <p:cNvSpPr txBox="true"/>
          <p:nvPr/>
        </p:nvSpPr>
        <p:spPr>
          <a:xfrm rot="0">
            <a:off x="8023428" y="811331"/>
            <a:ext cx="8591239" cy="7609004"/>
          </a:xfrm>
          <a:prstGeom prst="rect">
            <a:avLst/>
          </a:prstGeom>
        </p:spPr>
        <p:txBody>
          <a:bodyPr anchor="t" rtlCol="false" tIns="0" lIns="0" bIns="0" rIns="0">
            <a:spAutoFit/>
          </a:bodyPr>
          <a:lstStyle/>
          <a:p>
            <a:pPr algn="ctr">
              <a:lnSpc>
                <a:spcPts val="6381"/>
              </a:lnSpc>
              <a:spcBef>
                <a:spcPct val="0"/>
              </a:spcBef>
            </a:pPr>
            <a:r>
              <a:rPr lang="en-US" sz="4557">
                <a:solidFill>
                  <a:srgbClr val="373620"/>
                </a:solidFill>
                <a:latin typeface="El Messiri"/>
                <a:ea typeface="El Messiri"/>
                <a:cs typeface="El Messiri"/>
                <a:sym typeface="El Messiri"/>
              </a:rPr>
              <a:t>Mais ava</a:t>
            </a:r>
            <a:r>
              <a:rPr lang="en-US" sz="4557">
                <a:solidFill>
                  <a:srgbClr val="373620"/>
                </a:solidFill>
                <a:latin typeface="El Messiri"/>
                <a:ea typeface="El Messiri"/>
                <a:cs typeface="El Messiri"/>
                <a:sym typeface="El Messiri"/>
              </a:rPr>
              <a:t>nt laisse-moi te </a:t>
            </a:r>
          </a:p>
          <a:p>
            <a:pPr algn="ctr">
              <a:lnSpc>
                <a:spcPts val="6381"/>
              </a:lnSpc>
              <a:spcBef>
                <a:spcPct val="0"/>
              </a:spcBef>
            </a:pPr>
            <a:r>
              <a:rPr lang="en-US" sz="4557">
                <a:solidFill>
                  <a:srgbClr val="373620"/>
                </a:solidFill>
                <a:latin typeface="El Messiri"/>
                <a:ea typeface="El Messiri"/>
                <a:cs typeface="El Messiri"/>
                <a:sym typeface="El Messiri"/>
              </a:rPr>
              <a:t>présenter </a:t>
            </a:r>
            <a:r>
              <a:rPr lang="en-US" b="true" sz="4557">
                <a:solidFill>
                  <a:srgbClr val="B06C3F"/>
                </a:solidFill>
                <a:latin typeface="El Messiri Bold"/>
                <a:ea typeface="El Messiri Bold"/>
                <a:cs typeface="El Messiri Bold"/>
                <a:sym typeface="El Messiri Bold"/>
              </a:rPr>
              <a:t>Marïama</a:t>
            </a:r>
          </a:p>
          <a:p>
            <a:pPr algn="ctr">
              <a:lnSpc>
                <a:spcPts val="6381"/>
              </a:lnSpc>
              <a:spcBef>
                <a:spcPct val="0"/>
              </a:spcBef>
            </a:pPr>
          </a:p>
          <a:p>
            <a:pPr algn="l">
              <a:lnSpc>
                <a:spcPts val="5821"/>
              </a:lnSpc>
              <a:spcBef>
                <a:spcPct val="0"/>
              </a:spcBef>
            </a:pPr>
            <a:r>
              <a:rPr lang="en-US" sz="4157">
                <a:solidFill>
                  <a:srgbClr val="373620"/>
                </a:solidFill>
                <a:latin typeface="El Messiri"/>
                <a:ea typeface="El Messiri"/>
                <a:cs typeface="El Messiri"/>
                <a:sym typeface="El Messiri"/>
              </a:rPr>
              <a:t>Elle est la fondatrice de "Ose Réussir", un programme de transf</a:t>
            </a:r>
            <a:r>
              <a:rPr lang="en-US" sz="4157">
                <a:solidFill>
                  <a:srgbClr val="373620"/>
                </a:solidFill>
                <a:latin typeface="El Messiri"/>
                <a:ea typeface="El Messiri"/>
                <a:cs typeface="El Messiri"/>
                <a:sym typeface="El Messiri"/>
              </a:rPr>
              <a:t>or</a:t>
            </a:r>
            <a:r>
              <a:rPr lang="en-US" sz="4157">
                <a:solidFill>
                  <a:srgbClr val="373620"/>
                </a:solidFill>
                <a:latin typeface="El Messiri"/>
                <a:ea typeface="El Messiri"/>
                <a:cs typeface="El Messiri"/>
                <a:sym typeface="El Messiri"/>
              </a:rPr>
              <a:t>mation pour les </a:t>
            </a:r>
            <a:r>
              <a:rPr lang="en-US" b="true" sz="4157">
                <a:solidFill>
                  <a:srgbClr val="373620"/>
                </a:solidFill>
                <a:latin typeface="El Messiri Bold"/>
                <a:ea typeface="El Messiri Bold"/>
                <a:cs typeface="El Messiri Bold"/>
                <a:sym typeface="El Messiri Bold"/>
              </a:rPr>
              <a:t>adolescentes musulmanes</a:t>
            </a:r>
            <a:r>
              <a:rPr lang="en-US" sz="4157">
                <a:solidFill>
                  <a:srgbClr val="373620"/>
                </a:solidFill>
                <a:latin typeface="El Messiri"/>
                <a:ea typeface="El Messiri"/>
                <a:cs typeface="El Messiri"/>
                <a:sym typeface="El Messiri"/>
              </a:rPr>
              <a:t> et leurs mères. Elle est également directrice d'une école pour adolescentes et maman engagée.</a:t>
            </a:r>
          </a:p>
          <a:p>
            <a:pPr algn="ctr">
              <a:lnSpc>
                <a:spcPts val="6381"/>
              </a:lnSpc>
              <a:spcBef>
                <a:spcPct val="0"/>
              </a:spcBef>
            </a:pPr>
          </a:p>
        </p:txBody>
      </p:sp>
    </p:spTree>
  </p:cSld>
  <p:clrMapOvr>
    <a:masterClrMapping/>
  </p:clrMapOvr>
</p:sld>
</file>

<file path=ppt/slides/slide1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3103140" y="1595792"/>
            <a:ext cx="14895354" cy="7433945"/>
          </a:xfrm>
          <a:prstGeom prst="rect">
            <a:avLst/>
          </a:prstGeom>
        </p:spPr>
        <p:txBody>
          <a:bodyPr anchor="t" rtlCol="false" tIns="0" lIns="0" bIns="0" rIns="0">
            <a:spAutoFit/>
          </a:bodyPr>
          <a:lstStyle/>
          <a:p>
            <a:pPr algn="l">
              <a:lnSpc>
                <a:spcPts val="6580"/>
              </a:lnSpc>
            </a:pPr>
            <a:r>
              <a:rPr lang="en-US" sz="4700">
                <a:solidFill>
                  <a:srgbClr val="000000"/>
                </a:solidFill>
                <a:latin typeface="El Messiri"/>
                <a:ea typeface="El Messiri"/>
                <a:cs typeface="El Messiri"/>
                <a:sym typeface="El Messiri"/>
              </a:rPr>
              <a:t>Nous allons voir :</a:t>
            </a:r>
          </a:p>
          <a:p>
            <a:pPr algn="ctr">
              <a:lnSpc>
                <a:spcPts val="6580"/>
              </a:lnSpc>
            </a:pPr>
          </a:p>
          <a:p>
            <a:pPr algn="l">
              <a:lnSpc>
                <a:spcPts val="6580"/>
              </a:lnSpc>
            </a:pPr>
            <a:r>
              <a:rPr lang="en-US" sz="4700">
                <a:solidFill>
                  <a:srgbClr val="000000"/>
                </a:solidFill>
                <a:latin typeface="El Messiri"/>
                <a:ea typeface="El Messiri"/>
                <a:cs typeface="El Messiri"/>
                <a:sym typeface="El Messiri"/>
              </a:rPr>
              <a:t>   </a:t>
            </a:r>
            <a:r>
              <a:rPr lang="en-US" sz="4700">
                <a:solidFill>
                  <a:srgbClr val="000000"/>
                </a:solidFill>
                <a:latin typeface="El Messiri"/>
                <a:ea typeface="El Messiri"/>
                <a:cs typeface="El Messiri"/>
                <a:sym typeface="El Messiri"/>
              </a:rPr>
              <a:t>Les leçons à tirer de son parcours </a:t>
            </a:r>
          </a:p>
          <a:p>
            <a:pPr algn="l">
              <a:lnSpc>
                <a:spcPts val="6580"/>
              </a:lnSpc>
            </a:pPr>
            <a:r>
              <a:rPr lang="en-US" sz="4700">
                <a:solidFill>
                  <a:srgbClr val="000000"/>
                </a:solidFill>
                <a:latin typeface="El Messiri"/>
                <a:ea typeface="El Messiri"/>
                <a:cs typeface="El Messiri"/>
                <a:sym typeface="El Messiri"/>
              </a:rPr>
              <a:t>   Comment elle met en oeuvre son projet</a:t>
            </a:r>
          </a:p>
          <a:p>
            <a:pPr algn="l">
              <a:lnSpc>
                <a:spcPts val="6580"/>
              </a:lnSpc>
            </a:pPr>
            <a:r>
              <a:rPr lang="en-US" sz="4700">
                <a:solidFill>
                  <a:srgbClr val="000000"/>
                </a:solidFill>
                <a:latin typeface="El Messiri"/>
                <a:ea typeface="El Messiri"/>
                <a:cs typeface="El Messiri"/>
                <a:sym typeface="El Messiri"/>
              </a:rPr>
              <a:t>   Ses secrets pour vivre la vie de ses rêves, grâce au   </a:t>
            </a:r>
          </a:p>
          <a:p>
            <a:pPr algn="l">
              <a:lnSpc>
                <a:spcPts val="6580"/>
              </a:lnSpc>
            </a:pPr>
            <a:r>
              <a:rPr lang="en-US" sz="4700">
                <a:solidFill>
                  <a:srgbClr val="000000"/>
                </a:solidFill>
                <a:latin typeface="El Messiri"/>
                <a:ea typeface="El Messiri"/>
                <a:cs typeface="El Messiri"/>
                <a:sym typeface="El Messiri"/>
              </a:rPr>
              <a:t>    </a:t>
            </a:r>
            <a:r>
              <a:rPr lang="en-US" sz="4700">
                <a:solidFill>
                  <a:srgbClr val="000000"/>
                </a:solidFill>
                <a:latin typeface="El Messiri"/>
                <a:ea typeface="El Messiri"/>
                <a:cs typeface="El Messiri"/>
                <a:sym typeface="El Messiri"/>
              </a:rPr>
              <a:t>business de ses rêves</a:t>
            </a:r>
          </a:p>
          <a:p>
            <a:pPr algn="ctr">
              <a:lnSpc>
                <a:spcPts val="6580"/>
              </a:lnSpc>
            </a:pPr>
          </a:p>
          <a:p>
            <a:pPr algn="ctr">
              <a:lnSpc>
                <a:spcPts val="6580"/>
              </a:lnSpc>
            </a:pPr>
          </a:p>
          <a:p>
            <a:pPr algn="ctr">
              <a:lnSpc>
                <a:spcPts val="6580"/>
              </a:lnSpc>
            </a:pPr>
          </a:p>
        </p:txBody>
      </p:sp>
      <p:grpSp>
        <p:nvGrpSpPr>
          <p:cNvPr name="Group 4" id="4"/>
          <p:cNvGrpSpPr/>
          <p:nvPr/>
        </p:nvGrpSpPr>
        <p:grpSpPr>
          <a:xfrm rot="0">
            <a:off x="2766936" y="3319135"/>
            <a:ext cx="672408" cy="640889"/>
            <a:chOff x="0" y="0"/>
            <a:chExt cx="812800" cy="774700"/>
          </a:xfrm>
        </p:grpSpPr>
        <p:sp>
          <p:nvSpPr>
            <p:cNvPr name="Freeform 5" id="5"/>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6" id="6"/>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766936" y="4153426"/>
            <a:ext cx="672408" cy="640889"/>
            <a:chOff x="0" y="0"/>
            <a:chExt cx="812800" cy="774700"/>
          </a:xfrm>
        </p:grpSpPr>
        <p:sp>
          <p:nvSpPr>
            <p:cNvPr name="Freeform 8" id="8"/>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9" id="9"/>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2766936" y="4984815"/>
            <a:ext cx="672408" cy="640889"/>
            <a:chOff x="0" y="0"/>
            <a:chExt cx="812800" cy="774700"/>
          </a:xfrm>
        </p:grpSpPr>
        <p:sp>
          <p:nvSpPr>
            <p:cNvPr name="Freeform 11" id="11"/>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12" id="12"/>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1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780437" y="606264"/>
            <a:ext cx="15883033" cy="8612505"/>
          </a:xfrm>
          <a:prstGeom prst="rect">
            <a:avLst/>
          </a:prstGeom>
        </p:spPr>
        <p:txBody>
          <a:bodyPr anchor="t" rtlCol="false" tIns="0" lIns="0" bIns="0" rIns="0">
            <a:spAutoFit/>
          </a:bodyPr>
          <a:lstStyle/>
          <a:p>
            <a:pPr algn="ctr">
              <a:lnSpc>
                <a:spcPts val="5459"/>
              </a:lnSpc>
            </a:pPr>
            <a:r>
              <a:rPr lang="en-US" b="true" sz="3899">
                <a:solidFill>
                  <a:srgbClr val="B06C3F"/>
                </a:solidFill>
                <a:latin typeface="El Messiri Bold"/>
                <a:ea typeface="El Messiri Bold"/>
                <a:cs typeface="El Messiri Bold"/>
                <a:sym typeface="El Messiri Bold"/>
              </a:rPr>
              <a:t>Voici son parcours : </a:t>
            </a:r>
          </a:p>
          <a:p>
            <a:pPr algn="ctr">
              <a:lnSpc>
                <a:spcPts val="4899"/>
              </a:lnSpc>
            </a:pPr>
          </a:p>
          <a:p>
            <a:pPr algn="l">
              <a:lnSpc>
                <a:spcPts val="5319"/>
              </a:lnSpc>
            </a:pPr>
            <a:r>
              <a:rPr lang="en-US" sz="3799">
                <a:solidFill>
                  <a:srgbClr val="000000"/>
                </a:solidFill>
                <a:latin typeface="El Messiri"/>
                <a:ea typeface="El Messiri"/>
                <a:cs typeface="El Messiri"/>
                <a:sym typeface="El Messiri"/>
              </a:rPr>
              <a:t>Marïama est enseignante spécialisée qui </a:t>
            </a:r>
            <a:r>
              <a:rPr lang="en-US" sz="3799" u="sng">
                <a:solidFill>
                  <a:srgbClr val="000000"/>
                </a:solidFill>
                <a:latin typeface="El Messiri"/>
                <a:ea typeface="El Messiri"/>
                <a:cs typeface="El Messiri"/>
                <a:sym typeface="El Messiri"/>
              </a:rPr>
              <a:t>accompagne depuis </a:t>
            </a:r>
            <a:r>
              <a:rPr lang="en-US" sz="3799" u="sng">
                <a:solidFill>
                  <a:srgbClr val="000000"/>
                </a:solidFill>
                <a:latin typeface="El Messiri"/>
                <a:ea typeface="El Messiri"/>
                <a:cs typeface="El Messiri"/>
                <a:sym typeface="El Messiri"/>
              </a:rPr>
              <a:t>plus de 10 ans</a:t>
            </a:r>
            <a:r>
              <a:rPr lang="en-US" sz="3799">
                <a:solidFill>
                  <a:srgbClr val="000000"/>
                </a:solidFill>
                <a:latin typeface="El Messiri"/>
                <a:ea typeface="El Messiri"/>
                <a:cs typeface="El Messiri"/>
                <a:sym typeface="El Messiri"/>
              </a:rPr>
              <a:t> elle accompagne les </a:t>
            </a:r>
            <a:r>
              <a:rPr lang="en-US" sz="3799">
                <a:solidFill>
                  <a:srgbClr val="A46B3D"/>
                </a:solidFill>
                <a:latin typeface="El Messiri"/>
                <a:ea typeface="El Messiri"/>
                <a:cs typeface="El Messiri"/>
                <a:sym typeface="El Messiri"/>
              </a:rPr>
              <a:t>a</a:t>
            </a:r>
            <a:r>
              <a:rPr lang="en-US" sz="3799">
                <a:solidFill>
                  <a:srgbClr val="A46B3D"/>
                </a:solidFill>
                <a:latin typeface="El Messiri"/>
                <a:ea typeface="El Messiri"/>
                <a:cs typeface="El Messiri"/>
                <a:sym typeface="El Messiri"/>
              </a:rPr>
              <a:t>dolesce</a:t>
            </a:r>
            <a:r>
              <a:rPr lang="en-US" sz="3799">
                <a:solidFill>
                  <a:srgbClr val="A46B3D"/>
                </a:solidFill>
                <a:latin typeface="El Messiri"/>
                <a:ea typeface="El Messiri"/>
                <a:cs typeface="El Messiri"/>
                <a:sym typeface="El Messiri"/>
              </a:rPr>
              <a:t>nte</a:t>
            </a:r>
            <a:r>
              <a:rPr lang="en-US" sz="3799">
                <a:solidFill>
                  <a:srgbClr val="A46B3D"/>
                </a:solidFill>
                <a:latin typeface="El Messiri"/>
                <a:ea typeface="El Messiri"/>
                <a:cs typeface="El Messiri"/>
                <a:sym typeface="El Messiri"/>
              </a:rPr>
              <a:t>s </a:t>
            </a:r>
            <a:r>
              <a:rPr lang="en-US" sz="3799">
                <a:solidFill>
                  <a:srgbClr val="000000"/>
                </a:solidFill>
                <a:latin typeface="El Messiri"/>
                <a:ea typeface="El Messiri"/>
                <a:cs typeface="El Messiri"/>
                <a:sym typeface="El Messiri"/>
              </a:rPr>
              <a:t>à travers des cours en présentiel puis en ligne</a:t>
            </a:r>
          </a:p>
          <a:p>
            <a:pPr algn="l">
              <a:lnSpc>
                <a:spcPts val="5319"/>
              </a:lnSpc>
            </a:pPr>
            <a:r>
              <a:rPr lang="en-US" sz="3799">
                <a:solidFill>
                  <a:srgbClr val="000000"/>
                </a:solidFill>
                <a:latin typeface="El Messiri"/>
                <a:ea typeface="El Messiri"/>
                <a:cs typeface="El Messiri"/>
                <a:sym typeface="El Messiri"/>
              </a:rPr>
              <a:t>Fondatrice de l’association </a:t>
            </a:r>
            <a:r>
              <a:rPr lang="en-US" sz="3799" b="true">
                <a:solidFill>
                  <a:srgbClr val="000000"/>
                </a:solidFill>
                <a:latin typeface="El Messiri Bold"/>
                <a:ea typeface="El Messiri Bold"/>
                <a:cs typeface="El Messiri Bold"/>
                <a:sym typeface="El Messiri Bold"/>
              </a:rPr>
              <a:t>“Les femmes de demain”</a:t>
            </a:r>
          </a:p>
          <a:p>
            <a:pPr algn="l">
              <a:lnSpc>
                <a:spcPts val="1679"/>
              </a:lnSpc>
            </a:pPr>
          </a:p>
          <a:p>
            <a:pPr algn="l">
              <a:lnSpc>
                <a:spcPts val="5319"/>
              </a:lnSpc>
            </a:pPr>
            <a:r>
              <a:rPr lang="en-US" sz="3799">
                <a:solidFill>
                  <a:srgbClr val="000000"/>
                </a:solidFill>
                <a:latin typeface="El Messiri"/>
                <a:ea typeface="El Messiri"/>
                <a:cs typeface="El Messiri"/>
                <a:sym typeface="El Messiri"/>
              </a:rPr>
              <a:t>Formée en fiqh malékite au sein de l’institut  des sciences de l’islam d’Orly et est également formée en finance islamique</a:t>
            </a:r>
          </a:p>
          <a:p>
            <a:pPr algn="l">
              <a:lnSpc>
                <a:spcPts val="1679"/>
              </a:lnSpc>
            </a:pPr>
          </a:p>
          <a:p>
            <a:pPr algn="l">
              <a:lnSpc>
                <a:spcPts val="5319"/>
              </a:lnSpc>
            </a:pPr>
            <a:r>
              <a:rPr lang="en-US" sz="3799">
                <a:solidFill>
                  <a:srgbClr val="000000"/>
                </a:solidFill>
                <a:latin typeface="El Messiri"/>
                <a:ea typeface="El Messiri"/>
                <a:cs typeface="El Messiri"/>
                <a:sym typeface="El Messiri"/>
              </a:rPr>
              <a:t>Fondatrice de </a:t>
            </a:r>
            <a:r>
              <a:rPr lang="en-US" sz="3799" u="sng">
                <a:solidFill>
                  <a:srgbClr val="000000"/>
                </a:solidFill>
                <a:latin typeface="El Messiri"/>
                <a:ea typeface="El Messiri"/>
                <a:cs typeface="El Messiri"/>
                <a:sym typeface="El Messiri"/>
              </a:rPr>
              <a:t>la 1ère école en ligne pour les adolescentes</a:t>
            </a:r>
            <a:r>
              <a:rPr lang="en-US" sz="3799">
                <a:solidFill>
                  <a:srgbClr val="000000"/>
                </a:solidFill>
                <a:latin typeface="El Messiri"/>
                <a:ea typeface="El Messiri"/>
                <a:cs typeface="El Messiri"/>
                <a:sym typeface="El Messiri"/>
              </a:rPr>
              <a:t> Ansariya School</a:t>
            </a:r>
          </a:p>
          <a:p>
            <a:pPr algn="l">
              <a:lnSpc>
                <a:spcPts val="5319"/>
              </a:lnSpc>
            </a:pPr>
            <a:r>
              <a:rPr lang="en-US" sz="3799">
                <a:solidFill>
                  <a:srgbClr val="000000"/>
                </a:solidFill>
                <a:latin typeface="El Messiri"/>
                <a:ea typeface="El Messiri"/>
                <a:cs typeface="El Messiri"/>
                <a:sym typeface="El Messiri"/>
              </a:rPr>
              <a:t>Conférencière</a:t>
            </a:r>
          </a:p>
          <a:p>
            <a:pPr algn="l">
              <a:lnSpc>
                <a:spcPts val="5319"/>
              </a:lnSpc>
            </a:pPr>
            <a:r>
              <a:rPr lang="en-US" sz="3799">
                <a:solidFill>
                  <a:srgbClr val="000000"/>
                </a:solidFill>
                <a:latin typeface="El Messiri"/>
                <a:ea typeface="El Messiri"/>
                <a:cs typeface="El Messiri"/>
                <a:sym typeface="El Messiri"/>
              </a:rPr>
              <a:t>Formatrice</a:t>
            </a:r>
          </a:p>
          <a:p>
            <a:pPr algn="l">
              <a:lnSpc>
                <a:spcPts val="5319"/>
              </a:lnSpc>
            </a:pPr>
            <a:r>
              <a:rPr lang="en-US" sz="3799">
                <a:solidFill>
                  <a:srgbClr val="000000"/>
                </a:solidFill>
                <a:latin typeface="El Messiri"/>
                <a:ea typeface="El Messiri"/>
                <a:cs typeface="El Messiri"/>
                <a:sym typeface="El Messiri"/>
              </a:rPr>
              <a:t>Rédactrice d’articles pour la presse écrite sur l’éducation sexuelle des jeunes</a:t>
            </a:r>
          </a:p>
          <a:p>
            <a:pPr algn="l">
              <a:lnSpc>
                <a:spcPts val="1679"/>
              </a:lnSpc>
            </a:pPr>
            <a:r>
              <a:rPr lang="en-US" sz="1200">
                <a:solidFill>
                  <a:srgbClr val="373620"/>
                </a:solidFill>
                <a:latin typeface="El Messiri"/>
                <a:ea typeface="El Messiri"/>
                <a:cs typeface="El Messiri"/>
                <a:sym typeface="El Messiri"/>
              </a:rPr>
              <a:t> </a:t>
            </a:r>
          </a:p>
        </p:txBody>
      </p:sp>
      <p:sp>
        <p:nvSpPr>
          <p:cNvPr name="Freeform 4" id="4"/>
          <p:cNvSpPr/>
          <p:nvPr/>
        </p:nvSpPr>
        <p:spPr>
          <a:xfrm flipH="false" flipV="false" rot="0">
            <a:off x="1028700" y="1944732"/>
            <a:ext cx="567394" cy="526258"/>
          </a:xfrm>
          <a:custGeom>
            <a:avLst/>
            <a:gdLst/>
            <a:ahLst/>
            <a:cxnLst/>
            <a:rect r="r" b="b" t="t" l="l"/>
            <a:pathLst>
              <a:path h="526258" w="567394">
                <a:moveTo>
                  <a:pt x="0" y="0"/>
                </a:moveTo>
                <a:lnTo>
                  <a:pt x="567394" y="0"/>
                </a:lnTo>
                <a:lnTo>
                  <a:pt x="567394" y="526258"/>
                </a:lnTo>
                <a:lnTo>
                  <a:pt x="0" y="526258"/>
                </a:lnTo>
                <a:lnTo>
                  <a:pt x="0" y="0"/>
                </a:lnTo>
                <a:close/>
              </a:path>
            </a:pathLst>
          </a:custGeom>
          <a:blipFill>
            <a:blip r:embed="rId3"/>
            <a:stretch>
              <a:fillRect l="0" t="0" r="0" b="0"/>
            </a:stretch>
          </a:blipFill>
        </p:spPr>
      </p:sp>
      <p:sp>
        <p:nvSpPr>
          <p:cNvPr name="Freeform 5" id="5"/>
          <p:cNvSpPr/>
          <p:nvPr/>
        </p:nvSpPr>
        <p:spPr>
          <a:xfrm flipH="false" flipV="false" rot="0">
            <a:off x="1028700" y="3884165"/>
            <a:ext cx="567394" cy="526258"/>
          </a:xfrm>
          <a:custGeom>
            <a:avLst/>
            <a:gdLst/>
            <a:ahLst/>
            <a:cxnLst/>
            <a:rect r="r" b="b" t="t" l="l"/>
            <a:pathLst>
              <a:path h="526258" w="567394">
                <a:moveTo>
                  <a:pt x="0" y="0"/>
                </a:moveTo>
                <a:lnTo>
                  <a:pt x="567394" y="0"/>
                </a:lnTo>
                <a:lnTo>
                  <a:pt x="567394" y="526258"/>
                </a:lnTo>
                <a:lnTo>
                  <a:pt x="0" y="526258"/>
                </a:lnTo>
                <a:lnTo>
                  <a:pt x="0" y="0"/>
                </a:lnTo>
                <a:close/>
              </a:path>
            </a:pathLst>
          </a:custGeom>
          <a:blipFill>
            <a:blip r:embed="rId3"/>
            <a:stretch>
              <a:fillRect l="0" t="0" r="0" b="0"/>
            </a:stretch>
          </a:blipFill>
        </p:spPr>
      </p:sp>
      <p:sp>
        <p:nvSpPr>
          <p:cNvPr name="Freeform 6" id="6"/>
          <p:cNvSpPr/>
          <p:nvPr/>
        </p:nvSpPr>
        <p:spPr>
          <a:xfrm flipH="false" flipV="false" rot="0">
            <a:off x="1028700" y="4843903"/>
            <a:ext cx="567394" cy="526258"/>
          </a:xfrm>
          <a:custGeom>
            <a:avLst/>
            <a:gdLst/>
            <a:ahLst/>
            <a:cxnLst/>
            <a:rect r="r" b="b" t="t" l="l"/>
            <a:pathLst>
              <a:path h="526258" w="567394">
                <a:moveTo>
                  <a:pt x="0" y="0"/>
                </a:moveTo>
                <a:lnTo>
                  <a:pt x="567394" y="0"/>
                </a:lnTo>
                <a:lnTo>
                  <a:pt x="567394" y="526258"/>
                </a:lnTo>
                <a:lnTo>
                  <a:pt x="0" y="526258"/>
                </a:lnTo>
                <a:lnTo>
                  <a:pt x="0" y="0"/>
                </a:lnTo>
                <a:close/>
              </a:path>
            </a:pathLst>
          </a:custGeom>
          <a:blipFill>
            <a:blip r:embed="rId3"/>
            <a:stretch>
              <a:fillRect l="0" t="0" r="0" b="0"/>
            </a:stretch>
          </a:blipFill>
        </p:spPr>
      </p:sp>
      <p:sp>
        <p:nvSpPr>
          <p:cNvPr name="Freeform 7" id="7"/>
          <p:cNvSpPr/>
          <p:nvPr/>
        </p:nvSpPr>
        <p:spPr>
          <a:xfrm flipH="false" flipV="false" rot="0">
            <a:off x="1028700" y="6987032"/>
            <a:ext cx="567394" cy="526258"/>
          </a:xfrm>
          <a:custGeom>
            <a:avLst/>
            <a:gdLst/>
            <a:ahLst/>
            <a:cxnLst/>
            <a:rect r="r" b="b" t="t" l="l"/>
            <a:pathLst>
              <a:path h="526258" w="567394">
                <a:moveTo>
                  <a:pt x="0" y="0"/>
                </a:moveTo>
                <a:lnTo>
                  <a:pt x="567394" y="0"/>
                </a:lnTo>
                <a:lnTo>
                  <a:pt x="567394" y="526258"/>
                </a:lnTo>
                <a:lnTo>
                  <a:pt x="0" y="526258"/>
                </a:lnTo>
                <a:lnTo>
                  <a:pt x="0" y="0"/>
                </a:lnTo>
                <a:close/>
              </a:path>
            </a:pathLst>
          </a:custGeom>
          <a:blipFill>
            <a:blip r:embed="rId3"/>
            <a:stretch>
              <a:fillRect l="0" t="0" r="0" b="0"/>
            </a:stretch>
          </a:blipFill>
        </p:spPr>
      </p:sp>
      <p:sp>
        <p:nvSpPr>
          <p:cNvPr name="Freeform 8" id="8"/>
          <p:cNvSpPr/>
          <p:nvPr/>
        </p:nvSpPr>
        <p:spPr>
          <a:xfrm flipH="false" flipV="false" rot="0">
            <a:off x="1028700" y="6379811"/>
            <a:ext cx="567394" cy="526258"/>
          </a:xfrm>
          <a:custGeom>
            <a:avLst/>
            <a:gdLst/>
            <a:ahLst/>
            <a:cxnLst/>
            <a:rect r="r" b="b" t="t" l="l"/>
            <a:pathLst>
              <a:path h="526258" w="567394">
                <a:moveTo>
                  <a:pt x="0" y="0"/>
                </a:moveTo>
                <a:lnTo>
                  <a:pt x="567394" y="0"/>
                </a:lnTo>
                <a:lnTo>
                  <a:pt x="567394" y="526258"/>
                </a:lnTo>
                <a:lnTo>
                  <a:pt x="0" y="526258"/>
                </a:lnTo>
                <a:lnTo>
                  <a:pt x="0" y="0"/>
                </a:lnTo>
                <a:close/>
              </a:path>
            </a:pathLst>
          </a:custGeom>
          <a:blipFill>
            <a:blip r:embed="rId3"/>
            <a:stretch>
              <a:fillRect l="0" t="0" r="0" b="0"/>
            </a:stretch>
          </a:blipFill>
        </p:spPr>
      </p:sp>
      <p:sp>
        <p:nvSpPr>
          <p:cNvPr name="Freeform 9" id="9"/>
          <p:cNvSpPr/>
          <p:nvPr/>
        </p:nvSpPr>
        <p:spPr>
          <a:xfrm flipH="false" flipV="false" rot="0">
            <a:off x="1028700" y="7673763"/>
            <a:ext cx="567394" cy="526258"/>
          </a:xfrm>
          <a:custGeom>
            <a:avLst/>
            <a:gdLst/>
            <a:ahLst/>
            <a:cxnLst/>
            <a:rect r="r" b="b" t="t" l="l"/>
            <a:pathLst>
              <a:path h="526258" w="567394">
                <a:moveTo>
                  <a:pt x="0" y="0"/>
                </a:moveTo>
                <a:lnTo>
                  <a:pt x="567394" y="0"/>
                </a:lnTo>
                <a:lnTo>
                  <a:pt x="567394" y="526258"/>
                </a:lnTo>
                <a:lnTo>
                  <a:pt x="0" y="526258"/>
                </a:lnTo>
                <a:lnTo>
                  <a:pt x="0" y="0"/>
                </a:lnTo>
                <a:close/>
              </a:path>
            </a:pathLst>
          </a:custGeom>
          <a:blipFill>
            <a:blip r:embed="rId3"/>
            <a:stretch>
              <a:fillRect l="0" t="0" r="0" b="0"/>
            </a:stretch>
          </a:blipFill>
        </p:spPr>
      </p:sp>
      <p:sp>
        <p:nvSpPr>
          <p:cNvPr name="Freeform 10" id="10"/>
          <p:cNvSpPr/>
          <p:nvPr/>
        </p:nvSpPr>
        <p:spPr>
          <a:xfrm flipH="false" flipV="false" rot="0">
            <a:off x="1028700" y="8360494"/>
            <a:ext cx="567394" cy="526258"/>
          </a:xfrm>
          <a:custGeom>
            <a:avLst/>
            <a:gdLst/>
            <a:ahLst/>
            <a:cxnLst/>
            <a:rect r="r" b="b" t="t" l="l"/>
            <a:pathLst>
              <a:path h="526258" w="567394">
                <a:moveTo>
                  <a:pt x="0" y="0"/>
                </a:moveTo>
                <a:lnTo>
                  <a:pt x="567394" y="0"/>
                </a:lnTo>
                <a:lnTo>
                  <a:pt x="567394" y="526258"/>
                </a:lnTo>
                <a:lnTo>
                  <a:pt x="0" y="526258"/>
                </a:lnTo>
                <a:lnTo>
                  <a:pt x="0" y="0"/>
                </a:lnTo>
                <a:close/>
              </a:path>
            </a:pathLst>
          </a:custGeom>
          <a:blipFill>
            <a:blip r:embed="rId3"/>
            <a:stretch>
              <a:fillRect l="0" t="0" r="0" b="0"/>
            </a:stretch>
          </a:blipFill>
        </p:spPr>
      </p:sp>
    </p:spTree>
  </p:cSld>
  <p:clrMapOvr>
    <a:masterClrMapping/>
  </p:clrMapOvr>
</p:sld>
</file>

<file path=ppt/slides/slide1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4030" r="0" b="-64030"/>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2099723" y="2161961"/>
            <a:ext cx="14088554" cy="6430645"/>
          </a:xfrm>
          <a:prstGeom prst="rect">
            <a:avLst/>
          </a:prstGeom>
        </p:spPr>
        <p:txBody>
          <a:bodyPr anchor="t" rtlCol="false" tIns="0" lIns="0" bIns="0" rIns="0">
            <a:spAutoFit/>
          </a:bodyPr>
          <a:lstStyle/>
          <a:p>
            <a:pPr algn="ctr">
              <a:lnSpc>
                <a:spcPts val="7279"/>
              </a:lnSpc>
            </a:pPr>
            <a:r>
              <a:rPr lang="en-US" sz="5199" b="true">
                <a:solidFill>
                  <a:srgbClr val="B06C3F"/>
                </a:solidFill>
                <a:latin typeface="El Messiri Bold"/>
                <a:ea typeface="El Messiri Bold"/>
                <a:cs typeface="El Messiri Bold"/>
                <a:sym typeface="El Messiri Bold"/>
              </a:rPr>
              <a:t>Avant de faire intervenir Mariama Ozturk</a:t>
            </a:r>
          </a:p>
          <a:p>
            <a:pPr algn="ctr">
              <a:lnSpc>
                <a:spcPts val="7279"/>
              </a:lnSpc>
            </a:pPr>
          </a:p>
          <a:p>
            <a:pPr algn="ctr">
              <a:lnSpc>
                <a:spcPts val="7279"/>
              </a:lnSpc>
            </a:pPr>
          </a:p>
          <a:p>
            <a:pPr algn="ctr">
              <a:lnSpc>
                <a:spcPts val="7279"/>
              </a:lnSpc>
            </a:pPr>
            <a:r>
              <a:rPr lang="en-US" sz="5199" b="true">
                <a:solidFill>
                  <a:srgbClr val="000000"/>
                </a:solidFill>
                <a:latin typeface="El Messiri Bold"/>
                <a:ea typeface="El Messiri Bold"/>
                <a:cs typeface="El Messiri Bold"/>
                <a:sym typeface="El Messiri Bold"/>
              </a:rPr>
              <a:t>Dites-moi dans le chat </a:t>
            </a:r>
            <a:r>
              <a:rPr lang="en-US" sz="5199">
                <a:solidFill>
                  <a:srgbClr val="000000"/>
                </a:solidFill>
                <a:latin typeface="El Messiri"/>
                <a:ea typeface="El Messiri"/>
                <a:cs typeface="El Messiri"/>
                <a:sym typeface="El Messiri"/>
              </a:rPr>
              <a:t>ce que vous pensez </a:t>
            </a:r>
          </a:p>
          <a:p>
            <a:pPr algn="ctr">
              <a:lnSpc>
                <a:spcPts val="7279"/>
              </a:lnSpc>
            </a:pPr>
            <a:r>
              <a:rPr lang="en-US" sz="5199">
                <a:solidFill>
                  <a:srgbClr val="000000"/>
                </a:solidFill>
                <a:latin typeface="El Messiri"/>
                <a:ea typeface="El Messiri"/>
                <a:cs typeface="El Messiri"/>
                <a:sym typeface="El Messiri"/>
              </a:rPr>
              <a:t>de son parcours !</a:t>
            </a:r>
          </a:p>
          <a:p>
            <a:pPr algn="ctr">
              <a:lnSpc>
                <a:spcPts val="7279"/>
              </a:lnSpc>
            </a:pPr>
          </a:p>
          <a:p>
            <a:pPr algn="ctr">
              <a:lnSpc>
                <a:spcPts val="7279"/>
              </a:lnSpc>
            </a:pPr>
          </a:p>
        </p:txBody>
      </p:sp>
    </p:spTree>
  </p:cSld>
  <p:clrMapOvr>
    <a:masterClrMapping/>
  </p:clrMapOvr>
</p:sld>
</file>

<file path=ppt/slides/slide1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099723" y="1880552"/>
            <a:ext cx="14088554" cy="4582795"/>
          </a:xfrm>
          <a:prstGeom prst="rect">
            <a:avLst/>
          </a:prstGeom>
        </p:spPr>
        <p:txBody>
          <a:bodyPr anchor="t" rtlCol="false" tIns="0" lIns="0" bIns="0" rIns="0">
            <a:spAutoFit/>
          </a:bodyPr>
          <a:lstStyle/>
          <a:p>
            <a:pPr algn="ctr">
              <a:lnSpc>
                <a:spcPts val="7279"/>
              </a:lnSpc>
            </a:pPr>
          </a:p>
          <a:p>
            <a:pPr algn="ctr">
              <a:lnSpc>
                <a:spcPts val="7279"/>
              </a:lnSpc>
            </a:pPr>
          </a:p>
          <a:p>
            <a:pPr algn="ctr">
              <a:lnSpc>
                <a:spcPts val="7279"/>
              </a:lnSpc>
            </a:pPr>
            <a:r>
              <a:rPr lang="en-US" sz="5199">
                <a:solidFill>
                  <a:srgbClr val="000000"/>
                </a:solidFill>
                <a:latin typeface="El Messiri"/>
                <a:ea typeface="El Messiri"/>
                <a:cs typeface="El Messiri"/>
                <a:sym typeface="El Messiri"/>
              </a:rPr>
              <a:t>Prêtes à entendre l’histoire de </a:t>
            </a:r>
            <a:r>
              <a:rPr lang="en-US" sz="5199">
                <a:solidFill>
                  <a:srgbClr val="AD6A3F"/>
                </a:solidFill>
                <a:latin typeface="El Messiri"/>
                <a:ea typeface="El Messiri"/>
                <a:cs typeface="El Messiri"/>
                <a:sym typeface="El Messiri"/>
              </a:rPr>
              <a:t>Marïama</a:t>
            </a:r>
            <a:r>
              <a:rPr lang="en-US" sz="5199">
                <a:solidFill>
                  <a:srgbClr val="000000"/>
                </a:solidFill>
                <a:latin typeface="El Messiri"/>
                <a:ea typeface="El Messiri"/>
                <a:cs typeface="El Messiri"/>
                <a:sym typeface="El Messiri"/>
              </a:rPr>
              <a:t> ?</a:t>
            </a:r>
          </a:p>
          <a:p>
            <a:pPr algn="ctr">
              <a:lnSpc>
                <a:spcPts val="7279"/>
              </a:lnSpc>
            </a:pPr>
          </a:p>
          <a:p>
            <a:pPr algn="ctr">
              <a:lnSpc>
                <a:spcPts val="7279"/>
              </a:lnSpc>
            </a:pPr>
          </a:p>
        </p:txBody>
      </p:sp>
    </p:spTree>
  </p:cSld>
  <p:clrMapOvr>
    <a:masterClrMapping/>
  </p:clrMapOvr>
</p:sld>
</file>

<file path=ppt/slides/slide1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598222" y="2416331"/>
            <a:ext cx="5700706" cy="7125883"/>
          </a:xfrm>
          <a:custGeom>
            <a:avLst/>
            <a:gdLst/>
            <a:ahLst/>
            <a:cxnLst/>
            <a:rect r="r" b="b" t="t" l="l"/>
            <a:pathLst>
              <a:path h="7125883" w="5700706">
                <a:moveTo>
                  <a:pt x="0" y="0"/>
                </a:moveTo>
                <a:lnTo>
                  <a:pt x="5700706" y="0"/>
                </a:lnTo>
                <a:lnTo>
                  <a:pt x="5700706" y="7125882"/>
                </a:lnTo>
                <a:lnTo>
                  <a:pt x="0" y="7125882"/>
                </a:lnTo>
                <a:lnTo>
                  <a:pt x="0" y="0"/>
                </a:lnTo>
                <a:close/>
              </a:path>
            </a:pathLst>
          </a:custGeom>
          <a:blipFill>
            <a:blip r:embed="rId3"/>
            <a:stretch>
              <a:fillRect l="0" t="0" r="0" b="0"/>
            </a:stretch>
          </a:blipFill>
        </p:spPr>
      </p:sp>
      <p:sp>
        <p:nvSpPr>
          <p:cNvPr name="Freeform 4" id="4"/>
          <p:cNvSpPr/>
          <p:nvPr/>
        </p:nvSpPr>
        <p:spPr>
          <a:xfrm flipH="false" flipV="false" rot="0">
            <a:off x="8914026" y="3312785"/>
            <a:ext cx="7255489" cy="4392311"/>
          </a:xfrm>
          <a:custGeom>
            <a:avLst/>
            <a:gdLst/>
            <a:ahLst/>
            <a:cxnLst/>
            <a:rect r="r" b="b" t="t" l="l"/>
            <a:pathLst>
              <a:path h="4392311" w="7255489">
                <a:moveTo>
                  <a:pt x="0" y="0"/>
                </a:moveTo>
                <a:lnTo>
                  <a:pt x="7255489" y="0"/>
                </a:lnTo>
                <a:lnTo>
                  <a:pt x="7255489" y="4392311"/>
                </a:lnTo>
                <a:lnTo>
                  <a:pt x="0" y="4392311"/>
                </a:lnTo>
                <a:lnTo>
                  <a:pt x="0" y="0"/>
                </a:lnTo>
                <a:close/>
              </a:path>
            </a:pathLst>
          </a:custGeom>
          <a:blipFill>
            <a:blip r:embed="rId4"/>
            <a:stretch>
              <a:fillRect l="-765" t="0" r="-765" b="0"/>
            </a:stretch>
          </a:blipFill>
        </p:spPr>
      </p:sp>
      <p:sp>
        <p:nvSpPr>
          <p:cNvPr name="TextBox 5" id="5"/>
          <p:cNvSpPr txBox="true"/>
          <p:nvPr/>
        </p:nvSpPr>
        <p:spPr>
          <a:xfrm rot="0">
            <a:off x="2547968" y="933450"/>
            <a:ext cx="14088554" cy="887095"/>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Bienvenue à toi !</a:t>
            </a:r>
          </a:p>
        </p:txBody>
      </p:sp>
    </p:spTree>
  </p:cSld>
  <p:clrMapOvr>
    <a:masterClrMapping/>
  </p:clrMapOvr>
</p:sld>
</file>

<file path=ppt/slides/slide1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1932862" y="2818706"/>
            <a:ext cx="562377" cy="520865"/>
          </a:xfrm>
          <a:custGeom>
            <a:avLst/>
            <a:gdLst/>
            <a:ahLst/>
            <a:cxnLst/>
            <a:rect r="r" b="b" t="t" l="l"/>
            <a:pathLst>
              <a:path h="520865" w="562377">
                <a:moveTo>
                  <a:pt x="0" y="0"/>
                </a:moveTo>
                <a:lnTo>
                  <a:pt x="562377" y="0"/>
                </a:lnTo>
                <a:lnTo>
                  <a:pt x="562377" y="520864"/>
                </a:lnTo>
                <a:lnTo>
                  <a:pt x="0" y="5208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01744" y="9258300"/>
            <a:ext cx="1783342" cy="1405415"/>
          </a:xfrm>
          <a:custGeom>
            <a:avLst/>
            <a:gdLst/>
            <a:ahLst/>
            <a:cxnLst/>
            <a:rect r="r" b="b" t="t" l="l"/>
            <a:pathLst>
              <a:path h="1405415" w="1783342">
                <a:moveTo>
                  <a:pt x="0" y="0"/>
                </a:moveTo>
                <a:lnTo>
                  <a:pt x="1783341" y="0"/>
                </a:lnTo>
                <a:lnTo>
                  <a:pt x="1783341" y="1405415"/>
                </a:lnTo>
                <a:lnTo>
                  <a:pt x="0" y="1405415"/>
                </a:lnTo>
                <a:lnTo>
                  <a:pt x="0" y="0"/>
                </a:lnTo>
                <a:close/>
              </a:path>
            </a:pathLst>
          </a:custGeom>
          <a:blipFill>
            <a:blip r:embed="rId5"/>
            <a:stretch>
              <a:fillRect l="0" t="0" r="0" b="0"/>
            </a:stretch>
          </a:blipFill>
        </p:spPr>
      </p:sp>
      <p:sp>
        <p:nvSpPr>
          <p:cNvPr name="TextBox 5" id="5"/>
          <p:cNvSpPr txBox="true"/>
          <p:nvPr/>
        </p:nvSpPr>
        <p:spPr>
          <a:xfrm rot="0">
            <a:off x="2495239" y="375355"/>
            <a:ext cx="13662019" cy="8161655"/>
          </a:xfrm>
          <a:prstGeom prst="rect">
            <a:avLst/>
          </a:prstGeom>
        </p:spPr>
        <p:txBody>
          <a:bodyPr anchor="t" rtlCol="false" tIns="0" lIns="0" bIns="0" rIns="0">
            <a:spAutoFit/>
          </a:bodyPr>
          <a:lstStyle/>
          <a:p>
            <a:pPr algn="ctr">
              <a:lnSpc>
                <a:spcPts val="5599"/>
              </a:lnSpc>
            </a:pPr>
            <a:r>
              <a:rPr lang="en-US" sz="3999" b="true">
                <a:solidFill>
                  <a:srgbClr val="B06C3F"/>
                </a:solidFill>
                <a:latin typeface="El Messiri Bold"/>
                <a:ea typeface="El Messiri Bold"/>
                <a:cs typeface="El Messiri Bold"/>
                <a:sym typeface="El Messiri Bold"/>
              </a:rPr>
              <a:t>La vision entrepreneuriale</a:t>
            </a:r>
          </a:p>
          <a:p>
            <a:pPr algn="ctr">
              <a:lnSpc>
                <a:spcPts val="5599"/>
              </a:lnSpc>
            </a:pPr>
          </a:p>
          <a:p>
            <a:pPr algn="l">
              <a:lnSpc>
                <a:spcPts val="5040"/>
              </a:lnSpc>
            </a:pPr>
            <a:r>
              <a:rPr lang="en-US" sz="3600">
                <a:solidFill>
                  <a:srgbClr val="000000"/>
                </a:solidFill>
                <a:latin typeface="El Messiri"/>
                <a:ea typeface="El Messiri"/>
                <a:cs typeface="El Messiri"/>
                <a:sym typeface="El Messiri"/>
              </a:rPr>
              <a:t>La </a:t>
            </a:r>
            <a:r>
              <a:rPr lang="en-US" sz="3600">
                <a:solidFill>
                  <a:srgbClr val="000000"/>
                </a:solidFill>
                <a:latin typeface="El Messiri"/>
                <a:ea typeface="El Messiri"/>
                <a:cs typeface="El Messiri"/>
                <a:sym typeface="El Messiri"/>
              </a:rPr>
              <a:t>Sourate Al Asr : </a:t>
            </a:r>
          </a:p>
          <a:p>
            <a:pPr algn="l">
              <a:lnSpc>
                <a:spcPts val="3080"/>
              </a:lnSpc>
            </a:pPr>
          </a:p>
          <a:p>
            <a:pPr algn="l">
              <a:lnSpc>
                <a:spcPts val="5040"/>
              </a:lnSpc>
            </a:pPr>
            <a:r>
              <a:rPr lang="en-US" sz="3600">
                <a:solidFill>
                  <a:srgbClr val="000000"/>
                </a:solidFill>
                <a:latin typeface="El Messiri"/>
                <a:ea typeface="El Messiri"/>
                <a:cs typeface="El Messiri"/>
                <a:sym typeface="El Messiri"/>
              </a:rPr>
              <a:t>Par le Temps : reprendre le contrôle de son temps, a été le début de sa réussite </a:t>
            </a:r>
          </a:p>
          <a:p>
            <a:pPr algn="l">
              <a:lnSpc>
                <a:spcPts val="5040"/>
              </a:lnSpc>
            </a:pPr>
          </a:p>
          <a:p>
            <a:pPr algn="l">
              <a:lnSpc>
                <a:spcPts val="5040"/>
              </a:lnSpc>
            </a:pPr>
            <a:r>
              <a:rPr lang="en-US" sz="3600">
                <a:solidFill>
                  <a:srgbClr val="000000"/>
                </a:solidFill>
                <a:latin typeface="El Messiri"/>
                <a:ea typeface="El Messiri"/>
                <a:cs typeface="El Messiri"/>
                <a:sym typeface="El Messiri"/>
              </a:rPr>
              <a:t>Sauf ceux qui croient : croire en l'invisible pour voir véritablement</a:t>
            </a:r>
          </a:p>
          <a:p>
            <a:pPr algn="l">
              <a:lnSpc>
                <a:spcPts val="5040"/>
              </a:lnSpc>
            </a:pPr>
            <a:r>
              <a:rPr lang="en-US" sz="3600">
                <a:solidFill>
                  <a:srgbClr val="000000"/>
                </a:solidFill>
                <a:latin typeface="El Messiri"/>
                <a:ea typeface="El Messiri"/>
                <a:cs typeface="El Messiri"/>
                <a:sym typeface="El Messiri"/>
              </a:rPr>
              <a:t>Et accomplissent les bonnes œuvres :  passer du rêve à l’action =&gt; les rêves d'aujourd'hui sont les réalités de demain </a:t>
            </a:r>
          </a:p>
          <a:p>
            <a:pPr algn="l">
              <a:lnSpc>
                <a:spcPts val="5040"/>
              </a:lnSpc>
            </a:pPr>
            <a:r>
              <a:rPr lang="en-US" sz="3600">
                <a:solidFill>
                  <a:srgbClr val="000000"/>
                </a:solidFill>
                <a:latin typeface="El Messiri"/>
                <a:ea typeface="El Messiri"/>
                <a:cs typeface="El Messiri"/>
                <a:sym typeface="El Messiri"/>
              </a:rPr>
              <a:t>Et s’enjoignent la vérité et la patience : ne marche pas seule et endure sans haine ni colère </a:t>
            </a:r>
          </a:p>
          <a:p>
            <a:pPr algn="l">
              <a:lnSpc>
                <a:spcPts val="5040"/>
              </a:lnSpc>
            </a:pPr>
          </a:p>
        </p:txBody>
      </p:sp>
      <p:sp>
        <p:nvSpPr>
          <p:cNvPr name="Freeform 6" id="6"/>
          <p:cNvSpPr/>
          <p:nvPr/>
        </p:nvSpPr>
        <p:spPr>
          <a:xfrm flipH="false" flipV="false" rot="0">
            <a:off x="1932862" y="4749270"/>
            <a:ext cx="562377" cy="520865"/>
          </a:xfrm>
          <a:custGeom>
            <a:avLst/>
            <a:gdLst/>
            <a:ahLst/>
            <a:cxnLst/>
            <a:rect r="r" b="b" t="t" l="l"/>
            <a:pathLst>
              <a:path h="520865" w="562377">
                <a:moveTo>
                  <a:pt x="0" y="0"/>
                </a:moveTo>
                <a:lnTo>
                  <a:pt x="562377" y="0"/>
                </a:lnTo>
                <a:lnTo>
                  <a:pt x="562377" y="520865"/>
                </a:lnTo>
                <a:lnTo>
                  <a:pt x="0" y="5208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932862" y="5490363"/>
            <a:ext cx="562377" cy="520865"/>
          </a:xfrm>
          <a:custGeom>
            <a:avLst/>
            <a:gdLst/>
            <a:ahLst/>
            <a:cxnLst/>
            <a:rect r="r" b="b" t="t" l="l"/>
            <a:pathLst>
              <a:path h="520865" w="562377">
                <a:moveTo>
                  <a:pt x="0" y="0"/>
                </a:moveTo>
                <a:lnTo>
                  <a:pt x="562377" y="0"/>
                </a:lnTo>
                <a:lnTo>
                  <a:pt x="562377" y="520864"/>
                </a:lnTo>
                <a:lnTo>
                  <a:pt x="0" y="5208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932862" y="6682152"/>
            <a:ext cx="562377" cy="520865"/>
          </a:xfrm>
          <a:custGeom>
            <a:avLst/>
            <a:gdLst/>
            <a:ahLst/>
            <a:cxnLst/>
            <a:rect r="r" b="b" t="t" l="l"/>
            <a:pathLst>
              <a:path h="520865" w="562377">
                <a:moveTo>
                  <a:pt x="0" y="0"/>
                </a:moveTo>
                <a:lnTo>
                  <a:pt x="562377" y="0"/>
                </a:lnTo>
                <a:lnTo>
                  <a:pt x="562377" y="520864"/>
                </a:lnTo>
                <a:lnTo>
                  <a:pt x="0" y="5208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19962" r="-30824" b="-30840"/>
            </a:stretch>
          </a:blipFill>
        </p:spPr>
      </p:sp>
      <p:sp>
        <p:nvSpPr>
          <p:cNvPr name="TextBox 3" id="3"/>
          <p:cNvSpPr txBox="true"/>
          <p:nvPr/>
        </p:nvSpPr>
        <p:spPr>
          <a:xfrm rot="0">
            <a:off x="2985432" y="3478038"/>
            <a:ext cx="12317135" cy="3244408"/>
          </a:xfrm>
          <a:prstGeom prst="rect">
            <a:avLst/>
          </a:prstGeom>
        </p:spPr>
        <p:txBody>
          <a:bodyPr anchor="t" rtlCol="false" tIns="0" lIns="0" bIns="0" rIns="0">
            <a:spAutoFit/>
          </a:bodyPr>
          <a:lstStyle/>
          <a:p>
            <a:pPr algn="ctr">
              <a:lnSpc>
                <a:spcPts val="6499"/>
              </a:lnSpc>
              <a:spcBef>
                <a:spcPct val="0"/>
              </a:spcBef>
            </a:pPr>
            <a:r>
              <a:rPr lang="en-US" sz="4642">
                <a:solidFill>
                  <a:srgbClr val="000000"/>
                </a:solidFill>
                <a:latin typeface="Open Sans"/>
                <a:ea typeface="Open Sans"/>
                <a:cs typeface="Open Sans"/>
                <a:sym typeface="Open Sans"/>
              </a:rPr>
              <a:t>Voici quelques témoignages </a:t>
            </a:r>
          </a:p>
          <a:p>
            <a:pPr algn="ctr">
              <a:lnSpc>
                <a:spcPts val="6499"/>
              </a:lnSpc>
              <a:spcBef>
                <a:spcPct val="0"/>
              </a:spcBef>
            </a:pPr>
            <a:r>
              <a:rPr lang="en-US" sz="4642">
                <a:solidFill>
                  <a:srgbClr val="000000"/>
                </a:solidFill>
                <a:latin typeface="Open Sans"/>
                <a:ea typeface="Open Sans"/>
                <a:cs typeface="Open Sans"/>
                <a:sym typeface="Open Sans"/>
              </a:rPr>
              <a:t>dont celui de Chaïnez qui à suivi la formation</a:t>
            </a:r>
          </a:p>
          <a:p>
            <a:pPr algn="ctr">
              <a:lnSpc>
                <a:spcPts val="6499"/>
              </a:lnSpc>
              <a:spcBef>
                <a:spcPct val="0"/>
              </a:spcBef>
            </a:pPr>
            <a:r>
              <a:rPr lang="en-US" sz="4642">
                <a:solidFill>
                  <a:srgbClr val="000000"/>
                </a:solidFill>
                <a:latin typeface="Open Sans"/>
                <a:ea typeface="Open Sans"/>
                <a:cs typeface="Open Sans"/>
                <a:sym typeface="Open Sans"/>
              </a:rPr>
              <a:t> </a:t>
            </a:r>
          </a:p>
          <a:p>
            <a:pPr algn="ctr">
              <a:lnSpc>
                <a:spcPts val="6499"/>
              </a:lnSpc>
              <a:spcBef>
                <a:spcPct val="0"/>
              </a:spcBef>
            </a:pPr>
            <a:r>
              <a:rPr lang="en-US" sz="4642">
                <a:solidFill>
                  <a:srgbClr val="000000"/>
                </a:solidFill>
                <a:latin typeface="Open Sans"/>
                <a:ea typeface="Open Sans"/>
                <a:cs typeface="Open Sans"/>
                <a:sym typeface="Open Sans"/>
              </a:rPr>
              <a:t>Business de Rêve 2ème édition... </a:t>
            </a:r>
          </a:p>
        </p:txBody>
      </p:sp>
    </p:spTree>
  </p:cSld>
  <p:clrMapOvr>
    <a:masterClrMapping/>
  </p:clrMapOvr>
</p:sld>
</file>

<file path=ppt/slides/slide1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9861311" y="3213057"/>
            <a:ext cx="6947076" cy="4845506"/>
          </a:xfrm>
          <a:custGeom>
            <a:avLst/>
            <a:gdLst/>
            <a:ahLst/>
            <a:cxnLst/>
            <a:rect r="r" b="b" t="t" l="l"/>
            <a:pathLst>
              <a:path h="4845506" w="6947076">
                <a:moveTo>
                  <a:pt x="0" y="0"/>
                </a:moveTo>
                <a:lnTo>
                  <a:pt x="6947075" y="0"/>
                </a:lnTo>
                <a:lnTo>
                  <a:pt x="6947075" y="4845507"/>
                </a:lnTo>
                <a:lnTo>
                  <a:pt x="0" y="4845507"/>
                </a:lnTo>
                <a:lnTo>
                  <a:pt x="0" y="0"/>
                </a:lnTo>
                <a:close/>
              </a:path>
            </a:pathLst>
          </a:custGeom>
          <a:blipFill>
            <a:blip r:embed="rId3"/>
            <a:stretch>
              <a:fillRect l="0" t="0" r="0" b="-188909"/>
            </a:stretch>
          </a:blipFill>
        </p:spPr>
      </p:sp>
      <p:sp>
        <p:nvSpPr>
          <p:cNvPr name="Freeform 4" id="4"/>
          <p:cNvSpPr/>
          <p:nvPr/>
        </p:nvSpPr>
        <p:spPr>
          <a:xfrm flipH="false" flipV="false" rot="0">
            <a:off x="1028700" y="2672200"/>
            <a:ext cx="8671449" cy="4942601"/>
          </a:xfrm>
          <a:custGeom>
            <a:avLst/>
            <a:gdLst/>
            <a:ahLst/>
            <a:cxnLst/>
            <a:rect r="r" b="b" t="t" l="l"/>
            <a:pathLst>
              <a:path h="4942601" w="8671449">
                <a:moveTo>
                  <a:pt x="0" y="0"/>
                </a:moveTo>
                <a:lnTo>
                  <a:pt x="8671449" y="0"/>
                </a:lnTo>
                <a:lnTo>
                  <a:pt x="8671449" y="4942600"/>
                </a:lnTo>
                <a:lnTo>
                  <a:pt x="0" y="4942600"/>
                </a:lnTo>
                <a:lnTo>
                  <a:pt x="0" y="0"/>
                </a:lnTo>
                <a:close/>
              </a:path>
            </a:pathLst>
          </a:custGeom>
          <a:blipFill>
            <a:blip r:embed="rId4"/>
            <a:stretch>
              <a:fillRect l="0" t="-1476" r="-6242" b="-11815"/>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3" id="3"/>
          <p:cNvGrpSpPr/>
          <p:nvPr/>
        </p:nvGrpSpPr>
        <p:grpSpPr>
          <a:xfrm rot="0">
            <a:off x="6856477" y="4425688"/>
            <a:ext cx="3222528" cy="3222528"/>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0" t="-4495" r="0" b="-4495"/>
              </a:stretch>
            </a:blipFill>
          </p:spPr>
        </p:sp>
      </p:grpSp>
      <p:grpSp>
        <p:nvGrpSpPr>
          <p:cNvPr name="Group 5" id="5"/>
          <p:cNvGrpSpPr/>
          <p:nvPr/>
        </p:nvGrpSpPr>
        <p:grpSpPr>
          <a:xfrm rot="0">
            <a:off x="1101727" y="4425688"/>
            <a:ext cx="3222528" cy="322252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904" t="0" r="-1904" b="0"/>
              </a:stretch>
            </a:blipFill>
          </p:spPr>
        </p:sp>
      </p:grpSp>
      <p:grpSp>
        <p:nvGrpSpPr>
          <p:cNvPr name="Group 7" id="7"/>
          <p:cNvGrpSpPr/>
          <p:nvPr/>
        </p:nvGrpSpPr>
        <p:grpSpPr>
          <a:xfrm rot="0">
            <a:off x="13113827" y="4425688"/>
            <a:ext cx="3222528" cy="322252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0" t="-1515" r="0" b="-1515"/>
              </a:stretch>
            </a:blipFill>
          </p:spPr>
        </p:sp>
      </p:grpSp>
      <p:sp>
        <p:nvSpPr>
          <p:cNvPr name="TextBox 9" id="9"/>
          <p:cNvSpPr txBox="true"/>
          <p:nvPr/>
        </p:nvSpPr>
        <p:spPr>
          <a:xfrm rot="0">
            <a:off x="3156525" y="1196315"/>
            <a:ext cx="11974949" cy="953135"/>
          </a:xfrm>
          <a:prstGeom prst="rect">
            <a:avLst/>
          </a:prstGeom>
        </p:spPr>
        <p:txBody>
          <a:bodyPr anchor="t" rtlCol="false" tIns="0" lIns="0" bIns="0" rIns="0">
            <a:spAutoFit/>
          </a:bodyPr>
          <a:lstStyle/>
          <a:p>
            <a:pPr algn="ctr">
              <a:lnSpc>
                <a:spcPts val="7840"/>
              </a:lnSpc>
              <a:spcBef>
                <a:spcPct val="0"/>
              </a:spcBef>
            </a:pPr>
            <a:r>
              <a:rPr lang="en-US" b="true" sz="5600">
                <a:solidFill>
                  <a:srgbClr val="373620"/>
                </a:solidFill>
                <a:latin typeface="El Messiri Bold"/>
                <a:ea typeface="El Messiri Bold"/>
                <a:cs typeface="El Messiri Bold"/>
                <a:sym typeface="El Messiri Bold"/>
              </a:rPr>
              <a:t>Elles m’ont également fait </a:t>
            </a:r>
            <a:r>
              <a:rPr lang="en-US" b="true" sz="5600">
                <a:solidFill>
                  <a:srgbClr val="B06C3F"/>
                </a:solidFill>
                <a:latin typeface="El Messiri Bold"/>
                <a:ea typeface="El Messiri Bold"/>
                <a:cs typeface="El Messiri Bold"/>
                <a:sym typeface="El Messiri Bold"/>
              </a:rPr>
              <a:t>confiance… </a:t>
            </a:r>
          </a:p>
        </p:txBody>
      </p:sp>
      <p:sp>
        <p:nvSpPr>
          <p:cNvPr name="TextBox 10" id="10"/>
          <p:cNvSpPr txBox="true"/>
          <p:nvPr/>
        </p:nvSpPr>
        <p:spPr>
          <a:xfrm rot="0">
            <a:off x="6856477" y="7917659"/>
            <a:ext cx="3438004" cy="575947"/>
          </a:xfrm>
          <a:prstGeom prst="rect">
            <a:avLst/>
          </a:prstGeom>
        </p:spPr>
        <p:txBody>
          <a:bodyPr anchor="t" rtlCol="false" tIns="0" lIns="0" bIns="0" rIns="0">
            <a:spAutoFit/>
          </a:bodyPr>
          <a:lstStyle/>
          <a:p>
            <a:pPr algn="ctr">
              <a:lnSpc>
                <a:spcPts val="2379"/>
              </a:lnSpc>
            </a:pPr>
            <a:r>
              <a:rPr lang="en-US" sz="1699" b="true">
                <a:solidFill>
                  <a:srgbClr val="373620"/>
                </a:solidFill>
                <a:latin typeface="El Messiri Bold"/>
                <a:ea typeface="El Messiri Bold"/>
                <a:cs typeface="El Messiri Bold"/>
                <a:sym typeface="El Messiri Bold"/>
              </a:rPr>
              <a:t>Dounia Assiya </a:t>
            </a:r>
          </a:p>
          <a:p>
            <a:pPr algn="ctr">
              <a:lnSpc>
                <a:spcPts val="2379"/>
              </a:lnSpc>
            </a:pPr>
            <a:r>
              <a:rPr lang="en-US" sz="1699" b="true">
                <a:solidFill>
                  <a:srgbClr val="373620"/>
                </a:solidFill>
                <a:latin typeface="El Messiri Bold"/>
                <a:ea typeface="El Messiri Bold"/>
                <a:cs typeface="El Messiri Bold"/>
                <a:sym typeface="El Messiri Bold"/>
              </a:rPr>
              <a:t>Creative director &amp; Brand nourisher</a:t>
            </a:r>
          </a:p>
        </p:txBody>
      </p:sp>
      <p:sp>
        <p:nvSpPr>
          <p:cNvPr name="TextBox 11" id="11"/>
          <p:cNvSpPr txBox="true"/>
          <p:nvPr/>
        </p:nvSpPr>
        <p:spPr>
          <a:xfrm rot="0">
            <a:off x="447268" y="7917659"/>
            <a:ext cx="5130701" cy="575947"/>
          </a:xfrm>
          <a:prstGeom prst="rect">
            <a:avLst/>
          </a:prstGeom>
        </p:spPr>
        <p:txBody>
          <a:bodyPr anchor="t" rtlCol="false" tIns="0" lIns="0" bIns="0" rIns="0">
            <a:spAutoFit/>
          </a:bodyPr>
          <a:lstStyle/>
          <a:p>
            <a:pPr algn="ctr">
              <a:lnSpc>
                <a:spcPts val="2379"/>
              </a:lnSpc>
            </a:pPr>
            <a:r>
              <a:rPr lang="en-US" sz="1699" b="true">
                <a:solidFill>
                  <a:srgbClr val="373620"/>
                </a:solidFill>
                <a:latin typeface="El Messiri Bold"/>
                <a:ea typeface="El Messiri Bold"/>
                <a:cs typeface="El Messiri Bold"/>
                <a:sym typeface="El Messiri Bold"/>
              </a:rPr>
              <a:t>Sabéra Goulam </a:t>
            </a:r>
          </a:p>
          <a:p>
            <a:pPr algn="ctr">
              <a:lnSpc>
                <a:spcPts val="2379"/>
              </a:lnSpc>
            </a:pPr>
            <a:r>
              <a:rPr lang="en-US" sz="1699" b="true">
                <a:solidFill>
                  <a:srgbClr val="373620"/>
                </a:solidFill>
                <a:latin typeface="El Messiri Bold"/>
                <a:ea typeface="El Messiri Bold"/>
                <a:cs typeface="El Messiri Bold"/>
                <a:sym typeface="El Messiri Bold"/>
              </a:rPr>
              <a:t>Coach Mindset anti-Dev’ perso | Spiritualité islamique</a:t>
            </a:r>
          </a:p>
        </p:txBody>
      </p:sp>
      <p:sp>
        <p:nvSpPr>
          <p:cNvPr name="TextBox 12" id="12"/>
          <p:cNvSpPr txBox="true"/>
          <p:nvPr/>
        </p:nvSpPr>
        <p:spPr>
          <a:xfrm rot="0">
            <a:off x="13288552" y="7917659"/>
            <a:ext cx="3045098" cy="575947"/>
          </a:xfrm>
          <a:prstGeom prst="rect">
            <a:avLst/>
          </a:prstGeom>
        </p:spPr>
        <p:txBody>
          <a:bodyPr anchor="t" rtlCol="false" tIns="0" lIns="0" bIns="0" rIns="0">
            <a:spAutoFit/>
          </a:bodyPr>
          <a:lstStyle/>
          <a:p>
            <a:pPr algn="ctr">
              <a:lnSpc>
                <a:spcPts val="2379"/>
              </a:lnSpc>
            </a:pPr>
            <a:r>
              <a:rPr lang="en-US" sz="1699" b="true">
                <a:solidFill>
                  <a:srgbClr val="373620"/>
                </a:solidFill>
                <a:latin typeface="El Messiri Bold"/>
                <a:ea typeface="El Messiri Bold"/>
                <a:cs typeface="El Messiri Bold"/>
                <a:sym typeface="El Messiri Bold"/>
              </a:rPr>
              <a:t>Samira Aziki</a:t>
            </a:r>
          </a:p>
          <a:p>
            <a:pPr algn="ctr">
              <a:lnSpc>
                <a:spcPts val="2379"/>
              </a:lnSpc>
            </a:pPr>
            <a:r>
              <a:rPr lang="en-US" sz="1699" b="true">
                <a:solidFill>
                  <a:srgbClr val="373620"/>
                </a:solidFill>
                <a:latin typeface="El Messiri Bold"/>
                <a:ea typeface="El Messiri Bold"/>
                <a:cs typeface="El Messiri Bold"/>
                <a:sym typeface="El Messiri Bold"/>
              </a:rPr>
              <a:t>Formatrice Pro Compta Gestion</a:t>
            </a:r>
          </a:p>
        </p:txBody>
      </p:sp>
    </p:spTree>
  </p:cSld>
  <p:clrMapOvr>
    <a:masterClrMapping/>
  </p:clrMapOvr>
</p:sld>
</file>

<file path=ppt/slides/slide1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049150" y="2102807"/>
            <a:ext cx="13287205" cy="5283587"/>
          </a:xfrm>
          <a:prstGeom prst="rect">
            <a:avLst/>
          </a:prstGeom>
        </p:spPr>
        <p:txBody>
          <a:bodyPr anchor="t" rtlCol="false" tIns="0" lIns="0" bIns="0" rIns="0">
            <a:spAutoFit/>
          </a:bodyPr>
          <a:lstStyle/>
          <a:p>
            <a:pPr algn="ctr">
              <a:lnSpc>
                <a:spcPts val="6978"/>
              </a:lnSpc>
            </a:pPr>
            <a:r>
              <a:rPr lang="en-US" sz="4984">
                <a:solidFill>
                  <a:srgbClr val="000000"/>
                </a:solidFill>
                <a:latin typeface="El Messiri"/>
                <a:ea typeface="El Messiri"/>
                <a:cs typeface="El Messiri"/>
                <a:sym typeface="El Messiri"/>
              </a:rPr>
              <a:t>Chaïnez était au </a:t>
            </a:r>
            <a:r>
              <a:rPr lang="en-US" sz="4984" b="true">
                <a:solidFill>
                  <a:srgbClr val="000000"/>
                </a:solidFill>
                <a:latin typeface="El Messiri Bold"/>
                <a:ea typeface="El Messiri Bold"/>
                <a:cs typeface="El Messiri Bold"/>
                <a:sym typeface="El Messiri Bold"/>
              </a:rPr>
              <a:t>chomage </a:t>
            </a:r>
            <a:r>
              <a:rPr lang="en-US" sz="4984">
                <a:solidFill>
                  <a:srgbClr val="000000"/>
                </a:solidFill>
                <a:latin typeface="El Messiri"/>
                <a:ea typeface="El Messiri"/>
                <a:cs typeface="El Messiri"/>
                <a:sym typeface="El Messiri"/>
              </a:rPr>
              <a:t>quand elle a rejoint la formation Business de Rêve 2</a:t>
            </a:r>
          </a:p>
          <a:p>
            <a:pPr algn="ctr">
              <a:lnSpc>
                <a:spcPts val="6978"/>
              </a:lnSpc>
            </a:pPr>
          </a:p>
          <a:p>
            <a:pPr algn="ctr">
              <a:lnSpc>
                <a:spcPts val="6978"/>
              </a:lnSpc>
              <a:spcBef>
                <a:spcPct val="0"/>
              </a:spcBef>
            </a:pPr>
            <a:r>
              <a:rPr lang="en-US" sz="4984">
                <a:solidFill>
                  <a:srgbClr val="000000"/>
                </a:solidFill>
                <a:latin typeface="El Messiri"/>
                <a:ea typeface="El Messiri"/>
                <a:cs typeface="El Messiri"/>
                <a:sym typeface="El Messiri"/>
              </a:rPr>
              <a:t>Mais dès les premières séances de coaching, elle s’est montrée motivée et </a:t>
            </a:r>
            <a:r>
              <a:rPr lang="en-US" sz="4984" u="sng">
                <a:solidFill>
                  <a:srgbClr val="000000"/>
                </a:solidFill>
                <a:latin typeface="El Messiri"/>
                <a:ea typeface="El Messiri"/>
                <a:cs typeface="El Messiri"/>
                <a:sym typeface="El Messiri"/>
              </a:rPr>
              <a:t>les résultats sont vite arrivés</a:t>
            </a:r>
          </a:p>
        </p:txBody>
      </p:sp>
      <p:sp>
        <p:nvSpPr>
          <p:cNvPr name="Freeform 3" id="3"/>
          <p:cNvSpPr/>
          <p:nvPr/>
        </p:nvSpPr>
        <p:spPr>
          <a:xfrm flipH="false" flipV="false" rot="0">
            <a:off x="0" y="0"/>
            <a:ext cx="1266841" cy="1092651"/>
          </a:xfrm>
          <a:custGeom>
            <a:avLst/>
            <a:gdLst/>
            <a:ahLst/>
            <a:cxnLst/>
            <a:rect r="r" b="b" t="t" l="l"/>
            <a:pathLst>
              <a:path h="1092651" w="1266841">
                <a:moveTo>
                  <a:pt x="0" y="0"/>
                </a:moveTo>
                <a:lnTo>
                  <a:pt x="1266841" y="0"/>
                </a:lnTo>
                <a:lnTo>
                  <a:pt x="1266841" y="1092651"/>
                </a:lnTo>
                <a:lnTo>
                  <a:pt x="0" y="1092651"/>
                </a:lnTo>
                <a:lnTo>
                  <a:pt x="0" y="0"/>
                </a:lnTo>
                <a:close/>
              </a:path>
            </a:pathLst>
          </a:custGeom>
          <a:blipFill>
            <a:blip r:embed="rId2"/>
            <a:stretch>
              <a:fillRect l="0" t="0" r="0" b="0"/>
            </a:stretch>
          </a:blipFill>
        </p:spPr>
      </p:sp>
      <p:sp>
        <p:nvSpPr>
          <p:cNvPr name="Freeform 4" id="4"/>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Tree>
  </p:cSld>
  <p:clrMapOvr>
    <a:masterClrMapping/>
  </p:clrMapOvr>
</p:sld>
</file>

<file path=ppt/slides/slide1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10398490" y="4281278"/>
            <a:ext cx="7028005" cy="4901954"/>
          </a:xfrm>
          <a:custGeom>
            <a:avLst/>
            <a:gdLst/>
            <a:ahLst/>
            <a:cxnLst/>
            <a:rect r="r" b="b" t="t" l="l"/>
            <a:pathLst>
              <a:path h="4901954" w="7028005">
                <a:moveTo>
                  <a:pt x="0" y="0"/>
                </a:moveTo>
                <a:lnTo>
                  <a:pt x="7028005" y="0"/>
                </a:lnTo>
                <a:lnTo>
                  <a:pt x="7028005" y="4901954"/>
                </a:lnTo>
                <a:lnTo>
                  <a:pt x="0" y="4901954"/>
                </a:lnTo>
                <a:lnTo>
                  <a:pt x="0" y="0"/>
                </a:lnTo>
                <a:close/>
              </a:path>
            </a:pathLst>
          </a:custGeom>
          <a:blipFill>
            <a:blip r:embed="rId3"/>
            <a:stretch>
              <a:fillRect l="0" t="0" r="0" b="-188909"/>
            </a:stretch>
          </a:blipFill>
        </p:spPr>
      </p:sp>
      <p:sp>
        <p:nvSpPr>
          <p:cNvPr name="Freeform 4" id="4"/>
          <p:cNvSpPr/>
          <p:nvPr/>
        </p:nvSpPr>
        <p:spPr>
          <a:xfrm flipH="false" flipV="false" rot="0">
            <a:off x="520968" y="527787"/>
            <a:ext cx="9877521" cy="5630044"/>
          </a:xfrm>
          <a:custGeom>
            <a:avLst/>
            <a:gdLst/>
            <a:ahLst/>
            <a:cxnLst/>
            <a:rect r="r" b="b" t="t" l="l"/>
            <a:pathLst>
              <a:path h="5630044" w="9877521">
                <a:moveTo>
                  <a:pt x="0" y="0"/>
                </a:moveTo>
                <a:lnTo>
                  <a:pt x="9877522" y="0"/>
                </a:lnTo>
                <a:lnTo>
                  <a:pt x="9877522" y="5630044"/>
                </a:lnTo>
                <a:lnTo>
                  <a:pt x="0" y="5630044"/>
                </a:lnTo>
                <a:lnTo>
                  <a:pt x="0" y="0"/>
                </a:lnTo>
                <a:close/>
              </a:path>
            </a:pathLst>
          </a:custGeom>
          <a:blipFill>
            <a:blip r:embed="rId4"/>
            <a:stretch>
              <a:fillRect l="0" t="-1476" r="-6242" b="-11815"/>
            </a:stretch>
          </a:blipFill>
        </p:spPr>
      </p:sp>
    </p:spTree>
  </p:cSld>
  <p:clrMapOvr>
    <a:masterClrMapping/>
  </p:clrMapOvr>
</p:sld>
</file>

<file path=ppt/slides/slide1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574131" y="0"/>
            <a:ext cx="8713869" cy="10287000"/>
          </a:xfrm>
          <a:custGeom>
            <a:avLst/>
            <a:gdLst/>
            <a:ahLst/>
            <a:cxnLst/>
            <a:rect r="r" b="b" t="t" l="l"/>
            <a:pathLst>
              <a:path h="10287000" w="8713869">
                <a:moveTo>
                  <a:pt x="0" y="0"/>
                </a:moveTo>
                <a:lnTo>
                  <a:pt x="8713869" y="0"/>
                </a:lnTo>
                <a:lnTo>
                  <a:pt x="8713869" y="10287000"/>
                </a:lnTo>
                <a:lnTo>
                  <a:pt x="0" y="10287000"/>
                </a:lnTo>
                <a:lnTo>
                  <a:pt x="0" y="0"/>
                </a:lnTo>
                <a:close/>
              </a:path>
            </a:pathLst>
          </a:custGeom>
          <a:blipFill>
            <a:blip r:embed="rId2"/>
            <a:stretch>
              <a:fillRect l="-1740" t="0" r="-2545" b="0"/>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0" y="2473544"/>
            <a:ext cx="9574131" cy="3658870"/>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Penses à </a:t>
            </a:r>
            <a:r>
              <a:rPr lang="en-US" sz="5199">
                <a:solidFill>
                  <a:srgbClr val="B06C3F"/>
                </a:solidFill>
                <a:latin typeface="El Messiri"/>
                <a:ea typeface="El Messiri"/>
                <a:cs typeface="El Messiri"/>
                <a:sym typeface="El Messiri"/>
              </a:rPr>
              <a:t>partager</a:t>
            </a:r>
            <a:r>
              <a:rPr lang="en-US" sz="5199">
                <a:solidFill>
                  <a:srgbClr val="000000"/>
                </a:solidFill>
                <a:latin typeface="El Messiri"/>
                <a:ea typeface="El Messiri"/>
                <a:cs typeface="El Messiri"/>
                <a:sym typeface="El Messiri"/>
              </a:rPr>
              <a:t> tes </a:t>
            </a:r>
            <a:r>
              <a:rPr lang="en-US" sz="5199">
                <a:solidFill>
                  <a:srgbClr val="000000"/>
                </a:solidFill>
                <a:latin typeface="El Messiri"/>
                <a:ea typeface="El Messiri"/>
                <a:cs typeface="El Messiri"/>
                <a:sym typeface="El Messiri"/>
              </a:rPr>
              <a:t>résultats avec la communauté pour inspirer</a:t>
            </a:r>
          </a:p>
          <a:p>
            <a:pPr algn="ctr">
              <a:lnSpc>
                <a:spcPts val="7279"/>
              </a:lnSpc>
            </a:pPr>
            <a:r>
              <a:rPr lang="en-US" sz="5199">
                <a:solidFill>
                  <a:srgbClr val="000000"/>
                </a:solidFill>
                <a:latin typeface="El Messiri"/>
                <a:ea typeface="El Messiri"/>
                <a:cs typeface="El Messiri"/>
                <a:sym typeface="El Messiri"/>
              </a:rPr>
              <a:t>et motiver les autres participantes...</a:t>
            </a:r>
          </a:p>
        </p:txBody>
      </p:sp>
    </p:spTree>
  </p:cSld>
  <p:clrMapOvr>
    <a:masterClrMapping/>
  </p:clrMapOvr>
</p:sld>
</file>

<file path=ppt/slides/slide1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8070" r="0" b="-98233"/>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477082" y="4190365"/>
            <a:ext cx="17333836" cy="1811020"/>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Et juste avant de passer à la partie</a:t>
            </a:r>
          </a:p>
          <a:p>
            <a:pPr algn="ctr">
              <a:lnSpc>
                <a:spcPts val="7279"/>
              </a:lnSpc>
            </a:pPr>
            <a:r>
              <a:rPr lang="en-US" sz="5199">
                <a:solidFill>
                  <a:srgbClr val="000000"/>
                </a:solidFill>
                <a:latin typeface="El Messiri"/>
                <a:ea typeface="El Messiri"/>
                <a:cs typeface="El Messiri"/>
                <a:sym typeface="El Messiri"/>
              </a:rPr>
              <a:t>Questions/Réponses…</a:t>
            </a:r>
          </a:p>
        </p:txBody>
      </p:sp>
    </p:spTree>
  </p:cSld>
  <p:clrMapOvr>
    <a:masterClrMapping/>
  </p:clrMapOvr>
</p:sld>
</file>

<file path=ppt/slides/slide1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618385" y="4021393"/>
            <a:ext cx="13934241" cy="1811020"/>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Je vais maintenant </a:t>
            </a:r>
            <a:r>
              <a:rPr lang="en-US" sz="5199">
                <a:solidFill>
                  <a:srgbClr val="B06C3F"/>
                </a:solidFill>
                <a:latin typeface="El Messiri"/>
                <a:ea typeface="El Messiri"/>
                <a:cs typeface="El Messiri"/>
                <a:sym typeface="El Messiri"/>
              </a:rPr>
              <a:t>résumer</a:t>
            </a:r>
            <a:r>
              <a:rPr lang="en-US" sz="5199">
                <a:solidFill>
                  <a:srgbClr val="000000"/>
                </a:solidFill>
                <a:latin typeface="El Messiri"/>
                <a:ea typeface="El Messiri"/>
                <a:cs typeface="El Messiri"/>
                <a:sym typeface="El Messiri"/>
              </a:rPr>
              <a:t> ce que nous</a:t>
            </a:r>
          </a:p>
          <a:p>
            <a:pPr algn="ctr">
              <a:lnSpc>
                <a:spcPts val="7279"/>
              </a:lnSpc>
            </a:pPr>
            <a:r>
              <a:rPr lang="en-US" sz="5199">
                <a:solidFill>
                  <a:srgbClr val="000000"/>
                </a:solidFill>
                <a:latin typeface="El Messiri"/>
                <a:ea typeface="El Messiri"/>
                <a:cs typeface="El Messiri"/>
                <a:sym typeface="El Messiri"/>
              </a:rPr>
              <a:t>avons vu ensemble pendant ce premier live.</a:t>
            </a:r>
          </a:p>
        </p:txBody>
      </p:sp>
      <p:sp>
        <p:nvSpPr>
          <p:cNvPr name="Freeform 4" id="4"/>
          <p:cNvSpPr/>
          <p:nvPr/>
        </p:nvSpPr>
        <p:spPr>
          <a:xfrm flipH="false" flipV="false" rot="0">
            <a:off x="0" y="8930748"/>
            <a:ext cx="1028700" cy="1222930"/>
          </a:xfrm>
          <a:custGeom>
            <a:avLst/>
            <a:gdLst/>
            <a:ahLst/>
            <a:cxnLst/>
            <a:rect r="r" b="b" t="t" l="l"/>
            <a:pathLst>
              <a:path h="1222930" w="1028700">
                <a:moveTo>
                  <a:pt x="0" y="0"/>
                </a:moveTo>
                <a:lnTo>
                  <a:pt x="1028700" y="0"/>
                </a:lnTo>
                <a:lnTo>
                  <a:pt x="1028700" y="1222930"/>
                </a:lnTo>
                <a:lnTo>
                  <a:pt x="0" y="1222930"/>
                </a:lnTo>
                <a:lnTo>
                  <a:pt x="0" y="0"/>
                </a:lnTo>
                <a:close/>
              </a:path>
            </a:pathLst>
          </a:custGeom>
          <a:blipFill>
            <a:blip r:embed="rId3"/>
            <a:stretch>
              <a:fillRect l="0" t="0" r="0" b="0"/>
            </a:stretch>
          </a:blipFill>
        </p:spPr>
      </p:sp>
    </p:spTree>
  </p:cSld>
  <p:clrMapOvr>
    <a:masterClrMapping/>
  </p:clrMapOvr>
</p:sld>
</file>

<file path=ppt/slides/slide1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0"/>
            <a:ext cx="8493340" cy="10424241"/>
          </a:xfrm>
          <a:custGeom>
            <a:avLst/>
            <a:gdLst/>
            <a:ahLst/>
            <a:cxnLst/>
            <a:rect r="r" b="b" t="t" l="l"/>
            <a:pathLst>
              <a:path h="10424241" w="8493340">
                <a:moveTo>
                  <a:pt x="0" y="0"/>
                </a:moveTo>
                <a:lnTo>
                  <a:pt x="8493340" y="0"/>
                </a:lnTo>
                <a:lnTo>
                  <a:pt x="8493340" y="10424241"/>
                </a:lnTo>
                <a:lnTo>
                  <a:pt x="0" y="10424241"/>
                </a:lnTo>
                <a:lnTo>
                  <a:pt x="0" y="0"/>
                </a:lnTo>
                <a:close/>
              </a:path>
            </a:pathLst>
          </a:custGeom>
          <a:blipFill>
            <a:blip r:embed="rId3"/>
            <a:stretch>
              <a:fillRect l="0" t="-11230" r="0" b="-11230"/>
            </a:stretch>
          </a:blipFill>
        </p:spPr>
      </p:sp>
      <p:sp>
        <p:nvSpPr>
          <p:cNvPr name="TextBox 4" id="4"/>
          <p:cNvSpPr txBox="true"/>
          <p:nvPr/>
        </p:nvSpPr>
        <p:spPr>
          <a:xfrm rot="0">
            <a:off x="9144000" y="1175506"/>
            <a:ext cx="8115300" cy="7354570"/>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En parallèle de ce challenge, j’accompagne </a:t>
            </a:r>
            <a:r>
              <a:rPr lang="en-US" sz="5199" u="sng">
                <a:solidFill>
                  <a:srgbClr val="373620"/>
                </a:solidFill>
                <a:latin typeface="El Messiri"/>
                <a:ea typeface="El Messiri"/>
                <a:cs typeface="El Messiri"/>
                <a:sym typeface="El Messiri"/>
              </a:rPr>
              <a:t>personnellement</a:t>
            </a:r>
            <a:r>
              <a:rPr lang="en-US" sz="5199">
                <a:solidFill>
                  <a:srgbClr val="373620"/>
                </a:solidFill>
                <a:latin typeface="El Messiri"/>
                <a:ea typeface="El Messiri"/>
                <a:cs typeface="El Messiri"/>
                <a:sym typeface="El Messiri"/>
              </a:rPr>
              <a:t> des entrepreneures à </a:t>
            </a:r>
            <a:r>
              <a:rPr lang="en-US" sz="5199" b="true">
                <a:solidFill>
                  <a:srgbClr val="B06C3F"/>
                </a:solidFill>
                <a:latin typeface="El Messiri Bold"/>
                <a:ea typeface="El Messiri Bold"/>
                <a:cs typeface="El Messiri Bold"/>
                <a:sym typeface="El Messiri Bold"/>
              </a:rPr>
              <a:t>aligner leur business à leur vision</a:t>
            </a:r>
            <a:r>
              <a:rPr lang="en-US" sz="5199">
                <a:solidFill>
                  <a:srgbClr val="373620"/>
                </a:solidFill>
                <a:latin typeface="El Messiri"/>
                <a:ea typeface="El Messiri"/>
                <a:cs typeface="El Messiri"/>
                <a:sym typeface="El Messiri"/>
              </a:rPr>
              <a:t> pour qu’elles puissent </a:t>
            </a:r>
          </a:p>
          <a:p>
            <a:pPr algn="ctr">
              <a:lnSpc>
                <a:spcPts val="7279"/>
              </a:lnSpc>
            </a:pPr>
            <a:r>
              <a:rPr lang="en-US" sz="5199">
                <a:solidFill>
                  <a:srgbClr val="373620"/>
                </a:solidFill>
                <a:latin typeface="El Messiri"/>
                <a:ea typeface="El Messiri"/>
                <a:cs typeface="El Messiri"/>
                <a:sym typeface="El Messiri"/>
              </a:rPr>
              <a:t>vivre</a:t>
            </a:r>
            <a:r>
              <a:rPr lang="en-US" sz="5199" b="true">
                <a:solidFill>
                  <a:srgbClr val="373620"/>
                </a:solidFill>
                <a:latin typeface="El Messiri Bold"/>
                <a:ea typeface="El Messiri Bold"/>
                <a:cs typeface="El Messiri Bold"/>
                <a:sym typeface="El Messiri Bold"/>
              </a:rPr>
              <a:t> </a:t>
            </a:r>
            <a:r>
              <a:rPr lang="en-US" b="true" sz="5199" u="sng">
                <a:solidFill>
                  <a:srgbClr val="373620"/>
                </a:solidFill>
                <a:latin typeface="El Messiri Bold"/>
                <a:ea typeface="El Messiri Bold"/>
                <a:cs typeface="El Messiri Bold"/>
                <a:sym typeface="El Messiri Bold"/>
              </a:rPr>
              <a:t>l’expérience d’un business de rêve</a:t>
            </a:r>
            <a:r>
              <a:rPr lang="en-US" sz="5199">
                <a:solidFill>
                  <a:srgbClr val="373620"/>
                </a:solidFill>
                <a:latin typeface="El Messiri"/>
                <a:ea typeface="El Messiri"/>
                <a:cs typeface="El Messiri"/>
                <a:sym typeface="El Messiri"/>
              </a:rPr>
              <a:t>.</a:t>
            </a:r>
          </a:p>
        </p:txBody>
      </p:sp>
    </p:spTree>
  </p:cSld>
  <p:clrMapOvr>
    <a:masterClrMapping/>
  </p:clrMapOvr>
</p:sld>
</file>

<file path=ppt/slides/slide1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197673" y="0"/>
            <a:ext cx="9090327" cy="10287000"/>
          </a:xfrm>
          <a:custGeom>
            <a:avLst/>
            <a:gdLst/>
            <a:ahLst/>
            <a:cxnLst/>
            <a:rect r="r" b="b" t="t" l="l"/>
            <a:pathLst>
              <a:path h="10287000" w="9090327">
                <a:moveTo>
                  <a:pt x="0" y="0"/>
                </a:moveTo>
                <a:lnTo>
                  <a:pt x="9090327" y="0"/>
                </a:lnTo>
                <a:lnTo>
                  <a:pt x="9090327"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1161416" y="2435127"/>
            <a:ext cx="6737696" cy="4947920"/>
          </a:xfrm>
          <a:prstGeom prst="rect">
            <a:avLst/>
          </a:prstGeom>
        </p:spPr>
        <p:txBody>
          <a:bodyPr anchor="t" rtlCol="false" tIns="0" lIns="0" bIns="0" rIns="0">
            <a:spAutoFit/>
          </a:bodyPr>
          <a:lstStyle/>
          <a:p>
            <a:pPr algn="ctr">
              <a:lnSpc>
                <a:spcPts val="6580"/>
              </a:lnSpc>
            </a:pPr>
            <a:r>
              <a:rPr lang="en-US" sz="4700">
                <a:solidFill>
                  <a:srgbClr val="000000"/>
                </a:solidFill>
                <a:latin typeface="El Messiri"/>
                <a:ea typeface="El Messiri"/>
                <a:cs typeface="El Messiri"/>
                <a:sym typeface="El Messiri"/>
              </a:rPr>
              <a:t>Ce qui te sépare de ton business de rêve, </a:t>
            </a:r>
          </a:p>
          <a:p>
            <a:pPr algn="ctr">
              <a:lnSpc>
                <a:spcPts val="6580"/>
              </a:lnSpc>
            </a:pPr>
            <a:r>
              <a:rPr lang="en-US" sz="4700">
                <a:solidFill>
                  <a:srgbClr val="000000"/>
                </a:solidFill>
                <a:latin typeface="El Messiri"/>
                <a:ea typeface="El Messiri"/>
                <a:cs typeface="El Messiri"/>
                <a:sym typeface="El Messiri"/>
              </a:rPr>
              <a:t>ce n’est pas un manque de capacité, </a:t>
            </a:r>
          </a:p>
          <a:p>
            <a:pPr algn="ctr">
              <a:lnSpc>
                <a:spcPts val="6580"/>
              </a:lnSpc>
            </a:pPr>
            <a:r>
              <a:rPr lang="en-US" sz="4700">
                <a:solidFill>
                  <a:srgbClr val="000000"/>
                </a:solidFill>
                <a:latin typeface="El Messiri"/>
                <a:ea typeface="El Messiri"/>
                <a:cs typeface="El Messiri"/>
                <a:sym typeface="El Messiri"/>
              </a:rPr>
              <a:t>mais un manque de </a:t>
            </a:r>
            <a:r>
              <a:rPr lang="en-US" sz="4700">
                <a:solidFill>
                  <a:srgbClr val="B06C3F"/>
                </a:solidFill>
                <a:latin typeface="El Messiri"/>
                <a:ea typeface="El Messiri"/>
                <a:cs typeface="El Messiri"/>
                <a:sym typeface="El Messiri"/>
              </a:rPr>
              <a:t>clarté et d’engagement</a:t>
            </a:r>
            <a:r>
              <a:rPr lang="en-US" sz="4700">
                <a:solidFill>
                  <a:srgbClr val="000000"/>
                </a:solidFill>
                <a:latin typeface="El Messiri"/>
                <a:ea typeface="El Messiri"/>
                <a:cs typeface="El Messiri"/>
                <a:sym typeface="El Messiri"/>
              </a:rPr>
              <a:t>.</a:t>
            </a:r>
          </a:p>
        </p:txBody>
      </p:sp>
    </p:spTree>
  </p:cSld>
  <p:clrMapOvr>
    <a:masterClrMapping/>
  </p:clrMapOvr>
</p:sld>
</file>

<file path=ppt/slides/slide1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2028" r="0" b="-86033"/>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2412891" y="2823315"/>
            <a:ext cx="13462218" cy="2734945"/>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Je vais accompagner tous les nouveaux membres du programme en Live </a:t>
            </a:r>
          </a:p>
          <a:p>
            <a:pPr algn="ctr">
              <a:lnSpc>
                <a:spcPts val="7279"/>
              </a:lnSpc>
            </a:pPr>
            <a:r>
              <a:rPr lang="en-US" sz="5199">
                <a:solidFill>
                  <a:srgbClr val="000000"/>
                </a:solidFill>
                <a:latin typeface="El Messiri"/>
                <a:ea typeface="El Messiri"/>
                <a:cs typeface="El Messiri"/>
                <a:sym typeface="El Messiri"/>
              </a:rPr>
              <a:t>au cours de </a:t>
            </a:r>
            <a:r>
              <a:rPr lang="en-US" sz="5199">
                <a:solidFill>
                  <a:srgbClr val="A46B3D"/>
                </a:solidFill>
                <a:latin typeface="El Messiri"/>
                <a:ea typeface="El Messiri"/>
                <a:cs typeface="El Messiri"/>
                <a:sym typeface="El Messiri"/>
              </a:rPr>
              <a:t>5 Phases de réalisation.</a:t>
            </a:r>
          </a:p>
        </p:txBody>
      </p:sp>
    </p:spTree>
  </p:cSld>
  <p:clrMapOvr>
    <a:masterClrMapping/>
  </p:clrMapOvr>
</p:sld>
</file>

<file path=ppt/slides/slide1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10597898" y="-211378"/>
            <a:ext cx="7690102" cy="10498378"/>
          </a:xfrm>
          <a:custGeom>
            <a:avLst/>
            <a:gdLst/>
            <a:ahLst/>
            <a:cxnLst/>
            <a:rect r="r" b="b" t="t" l="l"/>
            <a:pathLst>
              <a:path h="10498378" w="7690102">
                <a:moveTo>
                  <a:pt x="0" y="0"/>
                </a:moveTo>
                <a:lnTo>
                  <a:pt x="7690102" y="0"/>
                </a:lnTo>
                <a:lnTo>
                  <a:pt x="7690102" y="10498378"/>
                </a:lnTo>
                <a:lnTo>
                  <a:pt x="0" y="10498378"/>
                </a:lnTo>
                <a:lnTo>
                  <a:pt x="0" y="0"/>
                </a:lnTo>
                <a:close/>
              </a:path>
            </a:pathLst>
          </a:custGeom>
          <a:blipFill>
            <a:blip r:embed="rId3"/>
            <a:stretch>
              <a:fillRect l="0" t="-9789" r="-1016" b="-9789"/>
            </a:stretch>
          </a:blipFill>
        </p:spPr>
      </p:sp>
      <p:sp>
        <p:nvSpPr>
          <p:cNvPr name="TextBox 4" id="4"/>
          <p:cNvSpPr txBox="true"/>
          <p:nvPr/>
        </p:nvSpPr>
        <p:spPr>
          <a:xfrm rot="0">
            <a:off x="1028700" y="1881826"/>
            <a:ext cx="8705100" cy="643064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En plus de profiter </a:t>
            </a:r>
          </a:p>
          <a:p>
            <a:pPr algn="ctr">
              <a:lnSpc>
                <a:spcPts val="7279"/>
              </a:lnSpc>
            </a:pPr>
            <a:r>
              <a:rPr lang="en-US" sz="5199">
                <a:solidFill>
                  <a:srgbClr val="373620"/>
                </a:solidFill>
                <a:latin typeface="El Messiri"/>
                <a:ea typeface="El Messiri"/>
                <a:cs typeface="El Messiri"/>
                <a:sym typeface="El Messiri"/>
              </a:rPr>
              <a:t>de 5 phases centrées sur la création du business de vos rêves et les </a:t>
            </a:r>
            <a:r>
              <a:rPr lang="en-US" sz="5199" b="true">
                <a:solidFill>
                  <a:srgbClr val="373620"/>
                </a:solidFill>
                <a:latin typeface="El Messiri Bold"/>
                <a:ea typeface="El Messiri Bold"/>
                <a:cs typeface="El Messiri Bold"/>
                <a:sym typeface="El Messiri Bold"/>
              </a:rPr>
              <a:t>stratégies infaillibles</a:t>
            </a:r>
            <a:r>
              <a:rPr lang="en-US" sz="5199">
                <a:solidFill>
                  <a:srgbClr val="373620"/>
                </a:solidFill>
                <a:latin typeface="El Messiri"/>
                <a:ea typeface="El Messiri"/>
                <a:cs typeface="El Messiri"/>
                <a:sym typeface="El Messiri"/>
              </a:rPr>
              <a:t> pour rendre possible le business de vos rêves ….</a:t>
            </a:r>
          </a:p>
        </p:txBody>
      </p:sp>
    </p:spTree>
  </p:cSld>
  <p:clrMapOvr>
    <a:masterClrMapping/>
  </p:clrMapOvr>
</p:sld>
</file>

<file path=ppt/slides/slide1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0"/>
            <a:ext cx="5594150" cy="10287000"/>
          </a:xfrm>
          <a:custGeom>
            <a:avLst/>
            <a:gdLst/>
            <a:ahLst/>
            <a:cxnLst/>
            <a:rect r="r" b="b" t="t" l="l"/>
            <a:pathLst>
              <a:path h="10287000" w="5594150">
                <a:moveTo>
                  <a:pt x="0" y="0"/>
                </a:moveTo>
                <a:lnTo>
                  <a:pt x="5594150" y="0"/>
                </a:lnTo>
                <a:lnTo>
                  <a:pt x="5594150" y="10287000"/>
                </a:lnTo>
                <a:lnTo>
                  <a:pt x="0" y="10287000"/>
                </a:lnTo>
                <a:lnTo>
                  <a:pt x="0" y="0"/>
                </a:lnTo>
                <a:close/>
              </a:path>
            </a:pathLst>
          </a:custGeom>
          <a:blipFill>
            <a:blip r:embed="rId3"/>
            <a:stretch>
              <a:fillRect l="-952" t="0" r="-952" b="0"/>
            </a:stretch>
          </a:blipFill>
        </p:spPr>
      </p:sp>
      <p:sp>
        <p:nvSpPr>
          <p:cNvPr name="TextBox 4" id="4"/>
          <p:cNvSpPr txBox="true"/>
          <p:nvPr/>
        </p:nvSpPr>
        <p:spPr>
          <a:xfrm rot="0">
            <a:off x="7114280" y="2850813"/>
            <a:ext cx="9486858" cy="273494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J’offre aux clientes </a:t>
            </a:r>
            <a:r>
              <a:rPr lang="en-US" sz="5199">
                <a:solidFill>
                  <a:srgbClr val="B06C3F"/>
                </a:solidFill>
                <a:latin typeface="El Messiri"/>
                <a:ea typeface="El Messiri"/>
                <a:cs typeface="El Messiri"/>
                <a:sym typeface="El Messiri"/>
              </a:rPr>
              <a:t>BDR</a:t>
            </a:r>
            <a:r>
              <a:rPr lang="en-US" sz="5199">
                <a:solidFill>
                  <a:srgbClr val="373620"/>
                </a:solidFill>
                <a:latin typeface="El Messiri"/>
                <a:ea typeface="El Messiri"/>
                <a:cs typeface="El Messiri"/>
                <a:sym typeface="El Messiri"/>
              </a:rPr>
              <a:t> l’accès à 3 Masterclass puissantes pour obtenir leurs premiers résultats</a:t>
            </a:r>
            <a:r>
              <a:rPr lang="en-US" sz="5199" b="true">
                <a:solidFill>
                  <a:srgbClr val="373620"/>
                </a:solidFill>
                <a:latin typeface="El Messiri Bold"/>
                <a:ea typeface="El Messiri Bold"/>
                <a:cs typeface="El Messiri Bold"/>
                <a:sym typeface="El Messiri Bold"/>
              </a:rPr>
              <a:t>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429616" y="3219359"/>
            <a:ext cx="9126812" cy="4582795"/>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Et en plus des lives, </a:t>
            </a:r>
          </a:p>
          <a:p>
            <a:pPr algn="ctr">
              <a:lnSpc>
                <a:spcPts val="7280"/>
              </a:lnSpc>
            </a:pPr>
            <a:r>
              <a:rPr lang="en-US" sz="5200">
                <a:solidFill>
                  <a:srgbClr val="373620"/>
                </a:solidFill>
                <a:latin typeface="El Messiri"/>
                <a:ea typeface="El Messiri"/>
                <a:cs typeface="El Messiri"/>
                <a:sym typeface="El Messiri"/>
              </a:rPr>
              <a:t>je vais t'envoyer des </a:t>
            </a:r>
          </a:p>
          <a:p>
            <a:pPr algn="ctr">
              <a:lnSpc>
                <a:spcPts val="7280"/>
              </a:lnSpc>
            </a:pPr>
            <a:r>
              <a:rPr lang="en-US" sz="5200" b="true">
                <a:solidFill>
                  <a:srgbClr val="B06C3F"/>
                </a:solidFill>
                <a:latin typeface="El Messiri Bold"/>
                <a:ea typeface="El Messiri Bold"/>
                <a:cs typeface="El Messiri Bold"/>
                <a:sym typeface="El Messiri Bold"/>
              </a:rPr>
              <a:t>documents importants</a:t>
            </a:r>
            <a:r>
              <a:rPr lang="en-US" sz="5200">
                <a:solidFill>
                  <a:srgbClr val="B06C3F"/>
                </a:solidFill>
                <a:latin typeface="El Messiri"/>
                <a:ea typeface="El Messiri"/>
                <a:cs typeface="El Messiri"/>
                <a:sym typeface="El Messiri"/>
              </a:rPr>
              <a:t> </a:t>
            </a:r>
          </a:p>
          <a:p>
            <a:pPr algn="ctr">
              <a:lnSpc>
                <a:spcPts val="7280"/>
              </a:lnSpc>
              <a:spcBef>
                <a:spcPct val="0"/>
              </a:spcBef>
            </a:pPr>
            <a:r>
              <a:rPr lang="en-US" sz="5200">
                <a:solidFill>
                  <a:srgbClr val="373620"/>
                </a:solidFill>
                <a:latin typeface="El Messiri"/>
                <a:ea typeface="El Messiri"/>
                <a:cs typeface="El Messiri"/>
                <a:sym typeface="El Messiri"/>
              </a:rPr>
              <a:t>et des résumés de chaque live par email…</a:t>
            </a:r>
          </a:p>
        </p:txBody>
      </p:sp>
      <p:grpSp>
        <p:nvGrpSpPr>
          <p:cNvPr name="Group 4" id="4"/>
          <p:cNvGrpSpPr/>
          <p:nvPr/>
        </p:nvGrpSpPr>
        <p:grpSpPr>
          <a:xfrm rot="0">
            <a:off x="11892219" y="0"/>
            <a:ext cx="6389765" cy="10287000"/>
            <a:chOff x="0" y="0"/>
            <a:chExt cx="1682901" cy="2709333"/>
          </a:xfrm>
        </p:grpSpPr>
        <p:sp>
          <p:nvSpPr>
            <p:cNvPr name="Freeform 5" id="5"/>
            <p:cNvSpPr/>
            <p:nvPr/>
          </p:nvSpPr>
          <p:spPr>
            <a:xfrm flipH="false" flipV="false" rot="0">
              <a:off x="0" y="0"/>
              <a:ext cx="1682901" cy="2709333"/>
            </a:xfrm>
            <a:custGeom>
              <a:avLst/>
              <a:gdLst/>
              <a:ahLst/>
              <a:cxnLst/>
              <a:rect r="r" b="b" t="t" l="l"/>
              <a:pathLst>
                <a:path h="2709333" w="1682901">
                  <a:moveTo>
                    <a:pt x="0" y="0"/>
                  </a:moveTo>
                  <a:lnTo>
                    <a:pt x="1682901" y="0"/>
                  </a:lnTo>
                  <a:lnTo>
                    <a:pt x="1682901" y="2709333"/>
                  </a:lnTo>
                  <a:lnTo>
                    <a:pt x="0" y="2709333"/>
                  </a:lnTo>
                  <a:close/>
                </a:path>
              </a:pathLst>
            </a:custGeom>
            <a:solidFill>
              <a:srgbClr val="A0955E"/>
            </a:solidFill>
          </p:spPr>
        </p:sp>
        <p:sp>
          <p:nvSpPr>
            <p:cNvPr name="TextBox 6" id="6"/>
            <p:cNvSpPr txBox="true"/>
            <p:nvPr/>
          </p:nvSpPr>
          <p:spPr>
            <a:xfrm>
              <a:off x="0" y="-38100"/>
              <a:ext cx="1682901" cy="2747433"/>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grpSp>
        <p:nvGrpSpPr>
          <p:cNvPr name="Group 7" id="7"/>
          <p:cNvGrpSpPr/>
          <p:nvPr/>
        </p:nvGrpSpPr>
        <p:grpSpPr>
          <a:xfrm rot="0">
            <a:off x="11615749" y="0"/>
            <a:ext cx="6672251" cy="10287000"/>
            <a:chOff x="0" y="0"/>
            <a:chExt cx="607656" cy="936859"/>
          </a:xfrm>
        </p:grpSpPr>
        <p:sp>
          <p:nvSpPr>
            <p:cNvPr name="Freeform 8" id="8"/>
            <p:cNvSpPr/>
            <p:nvPr/>
          </p:nvSpPr>
          <p:spPr>
            <a:xfrm flipH="false" flipV="false" rot="0">
              <a:off x="0" y="0"/>
              <a:ext cx="607656" cy="936859"/>
            </a:xfrm>
            <a:custGeom>
              <a:avLst/>
              <a:gdLst/>
              <a:ahLst/>
              <a:cxnLst/>
              <a:rect r="r" b="b" t="t" l="l"/>
              <a:pathLst>
                <a:path h="936859" w="607656">
                  <a:moveTo>
                    <a:pt x="26687" y="0"/>
                  </a:moveTo>
                  <a:lnTo>
                    <a:pt x="580969" y="0"/>
                  </a:lnTo>
                  <a:cubicBezTo>
                    <a:pt x="588047" y="0"/>
                    <a:pt x="594835" y="2812"/>
                    <a:pt x="599840" y="7817"/>
                  </a:cubicBezTo>
                  <a:cubicBezTo>
                    <a:pt x="604844" y="12821"/>
                    <a:pt x="607656" y="19609"/>
                    <a:pt x="607656" y="26687"/>
                  </a:cubicBezTo>
                  <a:lnTo>
                    <a:pt x="607656" y="910172"/>
                  </a:lnTo>
                  <a:cubicBezTo>
                    <a:pt x="607656" y="917250"/>
                    <a:pt x="604844" y="924038"/>
                    <a:pt x="599840" y="929043"/>
                  </a:cubicBezTo>
                  <a:cubicBezTo>
                    <a:pt x="594835" y="934047"/>
                    <a:pt x="588047" y="936859"/>
                    <a:pt x="580969" y="936859"/>
                  </a:cubicBezTo>
                  <a:lnTo>
                    <a:pt x="26687" y="936859"/>
                  </a:lnTo>
                  <a:cubicBezTo>
                    <a:pt x="19609" y="936859"/>
                    <a:pt x="12821" y="934047"/>
                    <a:pt x="7817" y="929043"/>
                  </a:cubicBezTo>
                  <a:cubicBezTo>
                    <a:pt x="2812" y="924038"/>
                    <a:pt x="0" y="917250"/>
                    <a:pt x="0" y="910172"/>
                  </a:cubicBezTo>
                  <a:lnTo>
                    <a:pt x="0" y="26687"/>
                  </a:lnTo>
                  <a:cubicBezTo>
                    <a:pt x="0" y="19609"/>
                    <a:pt x="2812" y="12821"/>
                    <a:pt x="7817" y="7817"/>
                  </a:cubicBezTo>
                  <a:cubicBezTo>
                    <a:pt x="12821" y="2812"/>
                    <a:pt x="19609" y="0"/>
                    <a:pt x="26687" y="0"/>
                  </a:cubicBezTo>
                  <a:close/>
                </a:path>
              </a:pathLst>
            </a:custGeom>
            <a:blipFill>
              <a:blip r:embed="rId3"/>
              <a:stretch>
                <a:fillRect l="-14753" t="0" r="-14753" b="0"/>
              </a:stretch>
            </a:blipFill>
          </p:spPr>
        </p:sp>
      </p:grpSp>
    </p:spTree>
  </p:cSld>
  <p:clrMapOvr>
    <a:masterClrMapping/>
  </p:clrMapOvr>
</p:sld>
</file>

<file path=ppt/slides/slide1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3" id="3"/>
          <p:cNvGrpSpPr/>
          <p:nvPr/>
        </p:nvGrpSpPr>
        <p:grpSpPr>
          <a:xfrm rot="0">
            <a:off x="0" y="0"/>
            <a:ext cx="8907062" cy="10287000"/>
            <a:chOff x="0" y="0"/>
            <a:chExt cx="2345893" cy="2709333"/>
          </a:xfrm>
        </p:grpSpPr>
        <p:sp>
          <p:nvSpPr>
            <p:cNvPr name="Freeform 4" id="4"/>
            <p:cNvSpPr/>
            <p:nvPr/>
          </p:nvSpPr>
          <p:spPr>
            <a:xfrm flipH="false" flipV="false" rot="0">
              <a:off x="0" y="0"/>
              <a:ext cx="2345893" cy="2709333"/>
            </a:xfrm>
            <a:custGeom>
              <a:avLst/>
              <a:gdLst/>
              <a:ahLst/>
              <a:cxnLst/>
              <a:rect r="r" b="b" t="t" l="l"/>
              <a:pathLst>
                <a:path h="2709333" w="2345893">
                  <a:moveTo>
                    <a:pt x="0" y="0"/>
                  </a:moveTo>
                  <a:lnTo>
                    <a:pt x="2345893" y="0"/>
                  </a:lnTo>
                  <a:lnTo>
                    <a:pt x="2345893" y="2709333"/>
                  </a:lnTo>
                  <a:lnTo>
                    <a:pt x="0" y="2709333"/>
                  </a:lnTo>
                  <a:close/>
                </a:path>
              </a:pathLst>
            </a:custGeom>
            <a:solidFill>
              <a:srgbClr val="FFFFFF"/>
            </a:solidFill>
          </p:spPr>
        </p:sp>
        <p:sp>
          <p:nvSpPr>
            <p:cNvPr name="TextBox 5" id="5"/>
            <p:cNvSpPr txBox="true"/>
            <p:nvPr/>
          </p:nvSpPr>
          <p:spPr>
            <a:xfrm>
              <a:off x="0" y="-38100"/>
              <a:ext cx="2345893" cy="2747433"/>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sp>
        <p:nvSpPr>
          <p:cNvPr name="Freeform 6" id="6"/>
          <p:cNvSpPr/>
          <p:nvPr/>
        </p:nvSpPr>
        <p:spPr>
          <a:xfrm flipH="false" flipV="false" rot="0">
            <a:off x="9380938" y="1480471"/>
            <a:ext cx="8907062" cy="7326059"/>
          </a:xfrm>
          <a:custGeom>
            <a:avLst/>
            <a:gdLst/>
            <a:ahLst/>
            <a:cxnLst/>
            <a:rect r="r" b="b" t="t" l="l"/>
            <a:pathLst>
              <a:path h="7326059" w="8907062">
                <a:moveTo>
                  <a:pt x="0" y="0"/>
                </a:moveTo>
                <a:lnTo>
                  <a:pt x="8907062" y="0"/>
                </a:lnTo>
                <a:lnTo>
                  <a:pt x="8907062" y="7326058"/>
                </a:lnTo>
                <a:lnTo>
                  <a:pt x="0" y="7326058"/>
                </a:lnTo>
                <a:lnTo>
                  <a:pt x="0" y="0"/>
                </a:lnTo>
                <a:close/>
              </a:path>
            </a:pathLst>
          </a:custGeom>
          <a:blipFill>
            <a:blip r:embed="rId3"/>
            <a:stretch>
              <a:fillRect l="-38" t="0" r="-38" b="0"/>
            </a:stretch>
          </a:blipFill>
        </p:spPr>
      </p:sp>
      <p:sp>
        <p:nvSpPr>
          <p:cNvPr name="TextBox 7" id="7"/>
          <p:cNvSpPr txBox="true"/>
          <p:nvPr/>
        </p:nvSpPr>
        <p:spPr>
          <a:xfrm rot="0">
            <a:off x="148276" y="873202"/>
            <a:ext cx="8610510" cy="9202420"/>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Mais le gros avantage </a:t>
            </a:r>
          </a:p>
          <a:p>
            <a:pPr algn="ctr">
              <a:lnSpc>
                <a:spcPts val="7279"/>
              </a:lnSpc>
            </a:pPr>
            <a:r>
              <a:rPr lang="en-US" sz="5199">
                <a:solidFill>
                  <a:srgbClr val="373620"/>
                </a:solidFill>
                <a:latin typeface="El Messiri"/>
                <a:ea typeface="El Messiri"/>
                <a:cs typeface="El Messiri"/>
                <a:sym typeface="El Messiri"/>
              </a:rPr>
              <a:t>du programme </a:t>
            </a:r>
          </a:p>
          <a:p>
            <a:pPr algn="ctr">
              <a:lnSpc>
                <a:spcPts val="7279"/>
              </a:lnSpc>
            </a:pPr>
            <a:r>
              <a:rPr lang="en-US" sz="5199">
                <a:solidFill>
                  <a:srgbClr val="373620"/>
                </a:solidFill>
                <a:latin typeface="El Messiri"/>
                <a:ea typeface="El Messiri"/>
                <a:cs typeface="El Messiri"/>
                <a:sym typeface="El Messiri"/>
              </a:rPr>
              <a:t>Business de Rêve …</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C'est clairement la communauté sur </a:t>
            </a:r>
            <a:r>
              <a:rPr lang="en-US" sz="5199">
                <a:solidFill>
                  <a:srgbClr val="B06C3F"/>
                </a:solidFill>
                <a:latin typeface="El Messiri"/>
                <a:ea typeface="El Messiri"/>
                <a:cs typeface="El Messiri"/>
                <a:sym typeface="El Messiri"/>
              </a:rPr>
              <a:t>SKOOL </a:t>
            </a:r>
            <a:r>
              <a:rPr lang="en-US" sz="5199">
                <a:solidFill>
                  <a:srgbClr val="373620"/>
                </a:solidFill>
                <a:latin typeface="El Messiri"/>
                <a:ea typeface="El Messiri"/>
                <a:cs typeface="El Messiri"/>
                <a:sym typeface="El Messiri"/>
              </a:rPr>
              <a:t>pour échanger chaque jour pendant 3 mois sur l’avancer de vos Business de Rêve ! </a:t>
            </a:r>
          </a:p>
          <a:p>
            <a:pPr algn="ctr">
              <a:lnSpc>
                <a:spcPts val="7279"/>
              </a:lnSpc>
            </a:pPr>
          </a:p>
        </p:txBody>
      </p:sp>
    </p:spTree>
  </p:cSld>
  <p:clrMapOvr>
    <a:masterClrMapping/>
  </p:clrMapOvr>
</p:sld>
</file>

<file path=ppt/slides/slide1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1531" r="0" b="-122327"/>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3644185" y="4190365"/>
            <a:ext cx="10999631" cy="1811020"/>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Mais le gros avantage du programme </a:t>
            </a:r>
            <a:r>
              <a:rPr lang="en-US" sz="5199" b="true">
                <a:solidFill>
                  <a:srgbClr val="000000"/>
                </a:solidFill>
                <a:latin typeface="El Messiri Bold"/>
                <a:ea typeface="El Messiri Bold"/>
                <a:cs typeface="El Messiri Bold"/>
                <a:sym typeface="El Messiri Bold"/>
              </a:rPr>
              <a:t>Business de Rêve</a:t>
            </a:r>
            <a:r>
              <a:rPr lang="en-US" sz="5199">
                <a:solidFill>
                  <a:srgbClr val="000000"/>
                </a:solidFill>
                <a:latin typeface="El Messiri"/>
                <a:ea typeface="El Messiri"/>
                <a:cs typeface="El Messiri"/>
                <a:sym typeface="El Messiri"/>
              </a:rPr>
              <a:t> …</a:t>
            </a:r>
          </a:p>
        </p:txBody>
      </p:sp>
    </p:spTree>
  </p:cSld>
  <p:clrMapOvr>
    <a:masterClrMapping/>
  </p:clrMapOvr>
</p:sld>
</file>

<file path=ppt/slides/slide1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3" id="3"/>
          <p:cNvGrpSpPr/>
          <p:nvPr/>
        </p:nvGrpSpPr>
        <p:grpSpPr>
          <a:xfrm rot="0">
            <a:off x="0" y="0"/>
            <a:ext cx="8907062" cy="10287000"/>
            <a:chOff x="0" y="0"/>
            <a:chExt cx="2345893" cy="2709333"/>
          </a:xfrm>
        </p:grpSpPr>
        <p:sp>
          <p:nvSpPr>
            <p:cNvPr name="Freeform 4" id="4"/>
            <p:cNvSpPr/>
            <p:nvPr/>
          </p:nvSpPr>
          <p:spPr>
            <a:xfrm flipH="false" flipV="false" rot="0">
              <a:off x="0" y="0"/>
              <a:ext cx="2345893" cy="2709333"/>
            </a:xfrm>
            <a:custGeom>
              <a:avLst/>
              <a:gdLst/>
              <a:ahLst/>
              <a:cxnLst/>
              <a:rect r="r" b="b" t="t" l="l"/>
              <a:pathLst>
                <a:path h="2709333" w="2345893">
                  <a:moveTo>
                    <a:pt x="0" y="0"/>
                  </a:moveTo>
                  <a:lnTo>
                    <a:pt x="2345893" y="0"/>
                  </a:lnTo>
                  <a:lnTo>
                    <a:pt x="2345893" y="2709333"/>
                  </a:lnTo>
                  <a:lnTo>
                    <a:pt x="0" y="2709333"/>
                  </a:lnTo>
                  <a:close/>
                </a:path>
              </a:pathLst>
            </a:custGeom>
            <a:solidFill>
              <a:srgbClr val="A46F4C"/>
            </a:solidFill>
          </p:spPr>
        </p:sp>
        <p:sp>
          <p:nvSpPr>
            <p:cNvPr name="TextBox 5" id="5"/>
            <p:cNvSpPr txBox="true"/>
            <p:nvPr/>
          </p:nvSpPr>
          <p:spPr>
            <a:xfrm>
              <a:off x="0" y="-38100"/>
              <a:ext cx="2345893" cy="2747433"/>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grpSp>
        <p:nvGrpSpPr>
          <p:cNvPr name="Group 6" id="6"/>
          <p:cNvGrpSpPr/>
          <p:nvPr/>
        </p:nvGrpSpPr>
        <p:grpSpPr>
          <a:xfrm rot="0">
            <a:off x="9637411" y="489860"/>
            <a:ext cx="2993015" cy="2993015"/>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0" t="-25136" r="0" b="-25136"/>
              </a:stretch>
            </a:blipFill>
          </p:spPr>
        </p:sp>
      </p:grpSp>
      <p:grpSp>
        <p:nvGrpSpPr>
          <p:cNvPr name="Group 8" id="8"/>
          <p:cNvGrpSpPr/>
          <p:nvPr/>
        </p:nvGrpSpPr>
        <p:grpSpPr>
          <a:xfrm rot="0">
            <a:off x="14429179" y="3167188"/>
            <a:ext cx="2993015" cy="299301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0" t="-2307" r="0" b="-2307"/>
              </a:stretch>
            </a:blipFill>
          </p:spPr>
        </p:sp>
      </p:grpSp>
      <p:grpSp>
        <p:nvGrpSpPr>
          <p:cNvPr name="Group 10" id="10"/>
          <p:cNvGrpSpPr/>
          <p:nvPr/>
        </p:nvGrpSpPr>
        <p:grpSpPr>
          <a:xfrm rot="0">
            <a:off x="9144000" y="5844517"/>
            <a:ext cx="2993015" cy="299301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0" t="-284" r="0" b="-284"/>
              </a:stretch>
            </a:blipFill>
          </p:spPr>
        </p:sp>
      </p:grpSp>
      <p:sp>
        <p:nvSpPr>
          <p:cNvPr name="TextBox 12" id="12"/>
          <p:cNvSpPr txBox="true"/>
          <p:nvPr/>
        </p:nvSpPr>
        <p:spPr>
          <a:xfrm rot="0">
            <a:off x="443389" y="1495562"/>
            <a:ext cx="8108171" cy="6931060"/>
          </a:xfrm>
          <a:prstGeom prst="rect">
            <a:avLst/>
          </a:prstGeom>
        </p:spPr>
        <p:txBody>
          <a:bodyPr anchor="t" rtlCol="false" tIns="0" lIns="0" bIns="0" rIns="0">
            <a:spAutoFit/>
          </a:bodyPr>
          <a:lstStyle/>
          <a:p>
            <a:pPr algn="ctr">
              <a:lnSpc>
                <a:spcPts val="6855"/>
              </a:lnSpc>
            </a:pPr>
            <a:r>
              <a:rPr lang="en-US" sz="4896">
                <a:solidFill>
                  <a:srgbClr val="373620"/>
                </a:solidFill>
                <a:latin typeface="El Messiri"/>
                <a:ea typeface="El Messiri"/>
                <a:cs typeface="El Messiri"/>
                <a:sym typeface="El Messiri"/>
              </a:rPr>
              <a:t>Le 2ième avantage du programme Business de Rêve …</a:t>
            </a:r>
          </a:p>
          <a:p>
            <a:pPr algn="ctr">
              <a:lnSpc>
                <a:spcPts val="6855"/>
              </a:lnSpc>
            </a:pPr>
          </a:p>
          <a:p>
            <a:pPr algn="ctr">
              <a:lnSpc>
                <a:spcPts val="6855"/>
              </a:lnSpc>
            </a:pPr>
            <a:r>
              <a:rPr lang="en-US" sz="4896">
                <a:solidFill>
                  <a:srgbClr val="373620"/>
                </a:solidFill>
                <a:latin typeface="El Messiri"/>
                <a:ea typeface="El Messiri"/>
                <a:cs typeface="El Messiri"/>
                <a:sym typeface="El Messiri"/>
              </a:rPr>
              <a:t>Ce sont tes</a:t>
            </a:r>
            <a:r>
              <a:rPr lang="en-US" sz="4896" b="true">
                <a:solidFill>
                  <a:srgbClr val="FFFFFF"/>
                </a:solidFill>
                <a:latin typeface="El Messiri Bold"/>
                <a:ea typeface="El Messiri Bold"/>
                <a:cs typeface="El Messiri Bold"/>
                <a:sym typeface="El Messiri Bold"/>
              </a:rPr>
              <a:t> 3 séances individuelles </a:t>
            </a:r>
            <a:r>
              <a:rPr lang="en-US" sz="4896">
                <a:solidFill>
                  <a:srgbClr val="373620"/>
                </a:solidFill>
                <a:latin typeface="El Messiri"/>
                <a:ea typeface="El Messiri"/>
                <a:cs typeface="El Messiri"/>
                <a:sym typeface="El Messiri"/>
              </a:rPr>
              <a:t>avec ta coach business </a:t>
            </a:r>
          </a:p>
          <a:p>
            <a:pPr algn="ctr">
              <a:lnSpc>
                <a:spcPts val="6855"/>
              </a:lnSpc>
            </a:pPr>
          </a:p>
        </p:txBody>
      </p:sp>
      <p:sp>
        <p:nvSpPr>
          <p:cNvPr name="TextBox 13" id="13"/>
          <p:cNvSpPr txBox="true"/>
          <p:nvPr/>
        </p:nvSpPr>
        <p:spPr>
          <a:xfrm rot="0">
            <a:off x="14582629" y="1428115"/>
            <a:ext cx="1560909" cy="778510"/>
          </a:xfrm>
          <a:prstGeom prst="rect">
            <a:avLst/>
          </a:prstGeom>
        </p:spPr>
        <p:txBody>
          <a:bodyPr anchor="t" rtlCol="false" tIns="0" lIns="0" bIns="0" rIns="0">
            <a:spAutoFit/>
          </a:bodyPr>
          <a:lstStyle/>
          <a:p>
            <a:pPr algn="ctr">
              <a:lnSpc>
                <a:spcPts val="6440"/>
              </a:lnSpc>
            </a:pPr>
            <a:r>
              <a:rPr lang="en-US" sz="4600" b="true">
                <a:solidFill>
                  <a:srgbClr val="000000"/>
                </a:solidFill>
                <a:latin typeface="El Messiri Bold"/>
                <a:ea typeface="El Messiri Bold"/>
                <a:cs typeface="El Messiri Bold"/>
                <a:sym typeface="El Messiri Bold"/>
              </a:rPr>
              <a:t>Shana</a:t>
            </a:r>
          </a:p>
        </p:txBody>
      </p:sp>
      <p:sp>
        <p:nvSpPr>
          <p:cNvPr name="TextBox 14" id="14"/>
          <p:cNvSpPr txBox="true"/>
          <p:nvPr/>
        </p:nvSpPr>
        <p:spPr>
          <a:xfrm rot="0">
            <a:off x="11540843" y="4231578"/>
            <a:ext cx="1633895" cy="778510"/>
          </a:xfrm>
          <a:prstGeom prst="rect">
            <a:avLst/>
          </a:prstGeom>
        </p:spPr>
        <p:txBody>
          <a:bodyPr anchor="t" rtlCol="false" tIns="0" lIns="0" bIns="0" rIns="0">
            <a:spAutoFit/>
          </a:bodyPr>
          <a:lstStyle/>
          <a:p>
            <a:pPr algn="ctr">
              <a:lnSpc>
                <a:spcPts val="6440"/>
              </a:lnSpc>
            </a:pPr>
            <a:r>
              <a:rPr lang="en-US" sz="4600" b="true">
                <a:solidFill>
                  <a:srgbClr val="000000"/>
                </a:solidFill>
                <a:latin typeface="El Messiri Bold"/>
                <a:ea typeface="El Messiri Bold"/>
                <a:cs typeface="El Messiri Bold"/>
                <a:sym typeface="El Messiri Bold"/>
              </a:rPr>
              <a:t>Céline</a:t>
            </a:r>
          </a:p>
        </p:txBody>
      </p:sp>
      <p:sp>
        <p:nvSpPr>
          <p:cNvPr name="TextBox 15" id="15"/>
          <p:cNvSpPr txBox="true"/>
          <p:nvPr/>
        </p:nvSpPr>
        <p:spPr>
          <a:xfrm rot="0">
            <a:off x="13992111" y="7156624"/>
            <a:ext cx="1933575" cy="778510"/>
          </a:xfrm>
          <a:prstGeom prst="rect">
            <a:avLst/>
          </a:prstGeom>
        </p:spPr>
        <p:txBody>
          <a:bodyPr anchor="t" rtlCol="false" tIns="0" lIns="0" bIns="0" rIns="0">
            <a:spAutoFit/>
          </a:bodyPr>
          <a:lstStyle/>
          <a:p>
            <a:pPr algn="ctr">
              <a:lnSpc>
                <a:spcPts val="6440"/>
              </a:lnSpc>
            </a:pPr>
            <a:r>
              <a:rPr lang="en-US" sz="4600" b="true">
                <a:solidFill>
                  <a:srgbClr val="000000"/>
                </a:solidFill>
                <a:latin typeface="El Messiri Bold"/>
                <a:ea typeface="El Messiri Bold"/>
                <a:cs typeface="El Messiri Bold"/>
                <a:sym typeface="El Messiri Bold"/>
              </a:rPr>
              <a:t>Khadija</a:t>
            </a:r>
          </a:p>
        </p:txBody>
      </p:sp>
      <p:sp>
        <p:nvSpPr>
          <p:cNvPr name="TextBox 16" id="16"/>
          <p:cNvSpPr txBox="true"/>
          <p:nvPr/>
        </p:nvSpPr>
        <p:spPr>
          <a:xfrm rot="0">
            <a:off x="13569627" y="2168525"/>
            <a:ext cx="3690938" cy="396238"/>
          </a:xfrm>
          <a:prstGeom prst="rect">
            <a:avLst/>
          </a:prstGeom>
        </p:spPr>
        <p:txBody>
          <a:bodyPr anchor="t" rtlCol="false" tIns="0" lIns="0" bIns="0" rIns="0">
            <a:spAutoFit/>
          </a:bodyPr>
          <a:lstStyle/>
          <a:p>
            <a:pPr algn="ctr">
              <a:lnSpc>
                <a:spcPts val="3360"/>
              </a:lnSpc>
            </a:pPr>
            <a:r>
              <a:rPr lang="en-US" sz="2400">
                <a:solidFill>
                  <a:srgbClr val="000000"/>
                </a:solidFill>
                <a:latin typeface="El Messiri"/>
                <a:ea typeface="El Messiri"/>
                <a:cs typeface="El Messiri"/>
                <a:sym typeface="El Messiri"/>
              </a:rPr>
              <a:t>Experte prospection &amp; vente</a:t>
            </a:r>
          </a:p>
        </p:txBody>
      </p:sp>
      <p:sp>
        <p:nvSpPr>
          <p:cNvPr name="TextBox 17" id="17"/>
          <p:cNvSpPr txBox="true"/>
          <p:nvPr/>
        </p:nvSpPr>
        <p:spPr>
          <a:xfrm rot="0">
            <a:off x="10797783" y="5105400"/>
            <a:ext cx="3194328" cy="396238"/>
          </a:xfrm>
          <a:prstGeom prst="rect">
            <a:avLst/>
          </a:prstGeom>
        </p:spPr>
        <p:txBody>
          <a:bodyPr anchor="t" rtlCol="false" tIns="0" lIns="0" bIns="0" rIns="0">
            <a:spAutoFit/>
          </a:bodyPr>
          <a:lstStyle/>
          <a:p>
            <a:pPr algn="ctr">
              <a:lnSpc>
                <a:spcPts val="3360"/>
              </a:lnSpc>
            </a:pPr>
            <a:r>
              <a:rPr lang="en-US" sz="2400">
                <a:solidFill>
                  <a:srgbClr val="000000"/>
                </a:solidFill>
                <a:latin typeface="El Messiri"/>
                <a:ea typeface="El Messiri"/>
                <a:cs typeface="El Messiri"/>
                <a:sym typeface="El Messiri"/>
              </a:rPr>
              <a:t>OBM &amp; Business Mentor</a:t>
            </a:r>
          </a:p>
        </p:txBody>
      </p:sp>
      <p:sp>
        <p:nvSpPr>
          <p:cNvPr name="TextBox 18" id="18"/>
          <p:cNvSpPr txBox="true"/>
          <p:nvPr/>
        </p:nvSpPr>
        <p:spPr>
          <a:xfrm rot="0">
            <a:off x="12357790" y="8030384"/>
            <a:ext cx="5690235" cy="396238"/>
          </a:xfrm>
          <a:prstGeom prst="rect">
            <a:avLst/>
          </a:prstGeom>
        </p:spPr>
        <p:txBody>
          <a:bodyPr anchor="t" rtlCol="false" tIns="0" lIns="0" bIns="0" rIns="0">
            <a:spAutoFit/>
          </a:bodyPr>
          <a:lstStyle/>
          <a:p>
            <a:pPr algn="ctr">
              <a:lnSpc>
                <a:spcPts val="3360"/>
              </a:lnSpc>
            </a:pPr>
            <a:r>
              <a:rPr lang="en-US" sz="2400">
                <a:solidFill>
                  <a:srgbClr val="000000"/>
                </a:solidFill>
                <a:latin typeface="El Messiri"/>
                <a:ea typeface="El Messiri"/>
                <a:cs typeface="El Messiri"/>
                <a:sym typeface="El Messiri"/>
              </a:rPr>
              <a:t>Coach mindset  &amp; Business, et Brand Expert</a:t>
            </a:r>
          </a:p>
        </p:txBody>
      </p:sp>
    </p:spTree>
  </p:cSld>
  <p:clrMapOvr>
    <a:masterClrMapping/>
  </p:clrMapOvr>
</p:sld>
</file>

<file path=ppt/slides/slide1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341028" y="3679040"/>
            <a:ext cx="14553694" cy="273494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Mais pour proposer un tel niveau de suivi</a:t>
            </a:r>
          </a:p>
          <a:p>
            <a:pPr algn="ctr">
              <a:lnSpc>
                <a:spcPts val="7279"/>
              </a:lnSpc>
            </a:pPr>
            <a:r>
              <a:rPr lang="en-US" sz="5199">
                <a:solidFill>
                  <a:srgbClr val="373620"/>
                </a:solidFill>
                <a:latin typeface="El Messiri"/>
                <a:ea typeface="El Messiri"/>
                <a:cs typeface="El Messiri"/>
                <a:sym typeface="El Messiri"/>
              </a:rPr>
              <a:t>individuel, je ne peux accepter qu'un nombre</a:t>
            </a:r>
          </a:p>
          <a:p>
            <a:pPr algn="ctr">
              <a:lnSpc>
                <a:spcPts val="7279"/>
              </a:lnSpc>
            </a:pPr>
            <a:r>
              <a:rPr lang="en-US" sz="5199">
                <a:solidFill>
                  <a:srgbClr val="373620"/>
                </a:solidFill>
                <a:latin typeface="El Messiri"/>
                <a:ea typeface="El Messiri"/>
                <a:cs typeface="El Messiri"/>
                <a:sym typeface="El Messiri"/>
              </a:rPr>
              <a:t>d’élèves </a:t>
            </a:r>
            <a:r>
              <a:rPr lang="en-US" sz="5199">
                <a:solidFill>
                  <a:srgbClr val="FF0000"/>
                </a:solidFill>
                <a:latin typeface="El Messiri"/>
                <a:ea typeface="El Messiri"/>
                <a:cs typeface="El Messiri"/>
                <a:sym typeface="El Messiri"/>
              </a:rPr>
              <a:t>très limité </a:t>
            </a:r>
            <a:r>
              <a:rPr lang="en-US" sz="5199">
                <a:solidFill>
                  <a:srgbClr val="373620"/>
                </a:solidFill>
                <a:latin typeface="El Messiri"/>
                <a:ea typeface="El Messiri"/>
                <a:cs typeface="El Messiri"/>
                <a:sym typeface="El Messiri"/>
              </a:rPr>
              <a:t>dans le programme.</a:t>
            </a:r>
          </a:p>
        </p:txBody>
      </p:sp>
      <p:sp>
        <p:nvSpPr>
          <p:cNvPr name="Freeform 4" id="4"/>
          <p:cNvSpPr/>
          <p:nvPr/>
        </p:nvSpPr>
        <p:spPr>
          <a:xfrm flipH="false" flipV="false" rot="0">
            <a:off x="0" y="0"/>
            <a:ext cx="1267925" cy="999226"/>
          </a:xfrm>
          <a:custGeom>
            <a:avLst/>
            <a:gdLst/>
            <a:ahLst/>
            <a:cxnLst/>
            <a:rect r="r" b="b" t="t" l="l"/>
            <a:pathLst>
              <a:path h="999226" w="1267925">
                <a:moveTo>
                  <a:pt x="0" y="0"/>
                </a:moveTo>
                <a:lnTo>
                  <a:pt x="1267925" y="0"/>
                </a:lnTo>
                <a:lnTo>
                  <a:pt x="1267925" y="999226"/>
                </a:lnTo>
                <a:lnTo>
                  <a:pt x="0" y="999226"/>
                </a:lnTo>
                <a:lnTo>
                  <a:pt x="0" y="0"/>
                </a:lnTo>
                <a:close/>
              </a:path>
            </a:pathLst>
          </a:custGeom>
          <a:blipFill>
            <a:blip r:embed="rId3"/>
            <a:stretch>
              <a:fillRect l="0" t="0" r="0" b="0"/>
            </a:stretch>
          </a:blipFill>
        </p:spPr>
      </p:sp>
    </p:spTree>
  </p:cSld>
  <p:clrMapOvr>
    <a:masterClrMapping/>
  </p:clrMapOvr>
</p:sld>
</file>

<file path=ppt/slides/slide1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0"/>
            <a:ext cx="7863633" cy="10287000"/>
          </a:xfrm>
          <a:custGeom>
            <a:avLst/>
            <a:gdLst/>
            <a:ahLst/>
            <a:cxnLst/>
            <a:rect r="r" b="b" t="t" l="l"/>
            <a:pathLst>
              <a:path h="10287000" w="7863633">
                <a:moveTo>
                  <a:pt x="0" y="0"/>
                </a:moveTo>
                <a:lnTo>
                  <a:pt x="7863633" y="0"/>
                </a:lnTo>
                <a:lnTo>
                  <a:pt x="7863633" y="10287000"/>
                </a:lnTo>
                <a:lnTo>
                  <a:pt x="0" y="10287000"/>
                </a:lnTo>
                <a:lnTo>
                  <a:pt x="0" y="0"/>
                </a:lnTo>
                <a:close/>
              </a:path>
            </a:pathLst>
          </a:custGeom>
          <a:blipFill>
            <a:blip r:embed="rId3"/>
            <a:stretch>
              <a:fillRect l="-42717" t="0" r="-59340" b="0"/>
            </a:stretch>
          </a:blipFill>
        </p:spPr>
      </p:sp>
      <p:sp>
        <p:nvSpPr>
          <p:cNvPr name="TextBox 4" id="4"/>
          <p:cNvSpPr txBox="true"/>
          <p:nvPr/>
        </p:nvSpPr>
        <p:spPr>
          <a:xfrm rot="0">
            <a:off x="8802000" y="3105083"/>
            <a:ext cx="8064163" cy="273494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C'est pourquoi Business de Rêve n’est actuellement </a:t>
            </a:r>
            <a:r>
              <a:rPr lang="en-US" sz="5199">
                <a:solidFill>
                  <a:srgbClr val="B06C3F"/>
                </a:solidFill>
                <a:latin typeface="El Messiri"/>
                <a:ea typeface="El Messiri"/>
                <a:cs typeface="El Messiri"/>
                <a:sym typeface="El Messiri"/>
              </a:rPr>
              <a:t>PAS</a:t>
            </a:r>
          </a:p>
          <a:p>
            <a:pPr algn="ctr">
              <a:lnSpc>
                <a:spcPts val="7279"/>
              </a:lnSpc>
            </a:pPr>
            <a:r>
              <a:rPr lang="en-US" sz="5199">
                <a:solidFill>
                  <a:srgbClr val="373620"/>
                </a:solidFill>
                <a:latin typeface="El Messiri"/>
                <a:ea typeface="El Messiri"/>
                <a:cs typeface="El Messiri"/>
                <a:sym typeface="El Messiri"/>
              </a:rPr>
              <a:t>accessible au grand public</a:t>
            </a:r>
          </a:p>
        </p:txBody>
      </p:sp>
    </p:spTree>
  </p:cSld>
  <p:clrMapOvr>
    <a:masterClrMapping/>
  </p:clrMapOvr>
</p:sld>
</file>

<file path=ppt/slides/slide1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439752" y="3266440"/>
            <a:ext cx="14415480" cy="3658870"/>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Et à l'occasion de ce challenge exceptionnel,</a:t>
            </a:r>
          </a:p>
          <a:p>
            <a:pPr algn="ctr">
              <a:lnSpc>
                <a:spcPts val="7279"/>
              </a:lnSpc>
            </a:pPr>
            <a:r>
              <a:rPr lang="en-US" sz="5199">
                <a:solidFill>
                  <a:srgbClr val="373620"/>
                </a:solidFill>
                <a:latin typeface="El Messiri"/>
                <a:ea typeface="El Messiri"/>
                <a:cs typeface="El Messiri"/>
                <a:sym typeface="El Messiri"/>
              </a:rPr>
              <a:t>j’ai décidé de réouvrir les candidatures pour</a:t>
            </a:r>
          </a:p>
          <a:p>
            <a:pPr algn="ctr">
              <a:lnSpc>
                <a:spcPts val="7279"/>
              </a:lnSpc>
            </a:pPr>
            <a:r>
              <a:rPr lang="en-US" sz="5199">
                <a:solidFill>
                  <a:srgbClr val="B06C3F"/>
                </a:solidFill>
                <a:latin typeface="El Messiri"/>
                <a:ea typeface="El Messiri"/>
                <a:cs typeface="El Messiri"/>
                <a:sym typeface="El Messiri"/>
              </a:rPr>
              <a:t>sélectionner les futures apprenantes</a:t>
            </a:r>
          </a:p>
          <a:p>
            <a:pPr algn="ctr">
              <a:lnSpc>
                <a:spcPts val="7279"/>
              </a:lnSpc>
            </a:pPr>
          </a:p>
        </p:txBody>
      </p:sp>
      <p:sp>
        <p:nvSpPr>
          <p:cNvPr name="Freeform 4" id="4"/>
          <p:cNvSpPr/>
          <p:nvPr/>
        </p:nvSpPr>
        <p:spPr>
          <a:xfrm flipH="false" flipV="false" rot="0">
            <a:off x="0" y="0"/>
            <a:ext cx="1028700" cy="1222930"/>
          </a:xfrm>
          <a:custGeom>
            <a:avLst/>
            <a:gdLst/>
            <a:ahLst/>
            <a:cxnLst/>
            <a:rect r="r" b="b" t="t" l="l"/>
            <a:pathLst>
              <a:path h="1222930" w="1028700">
                <a:moveTo>
                  <a:pt x="0" y="0"/>
                </a:moveTo>
                <a:lnTo>
                  <a:pt x="1028700" y="0"/>
                </a:lnTo>
                <a:lnTo>
                  <a:pt x="1028700" y="1222930"/>
                </a:lnTo>
                <a:lnTo>
                  <a:pt x="0" y="1222930"/>
                </a:lnTo>
                <a:lnTo>
                  <a:pt x="0" y="0"/>
                </a:lnTo>
                <a:close/>
              </a:path>
            </a:pathLst>
          </a:custGeom>
          <a:blipFill>
            <a:blip r:embed="rId3"/>
            <a:stretch>
              <a:fillRect l="0" t="0" r="0" b="0"/>
            </a:stretch>
          </a:blipFill>
        </p:spPr>
      </p:sp>
    </p:spTree>
  </p:cSld>
  <p:clrMapOvr>
    <a:masterClrMapping/>
  </p:clrMapOvr>
</p:sld>
</file>

<file path=ppt/slides/slide1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8586" r="0" b="-88586"/>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4286506" y="4148386"/>
            <a:ext cx="10395065" cy="2219218"/>
          </a:xfrm>
          <a:prstGeom prst="rect">
            <a:avLst/>
          </a:prstGeom>
        </p:spPr>
        <p:txBody>
          <a:bodyPr anchor="t" rtlCol="false" tIns="0" lIns="0" bIns="0" rIns="0">
            <a:spAutoFit/>
          </a:bodyPr>
          <a:lstStyle/>
          <a:p>
            <a:pPr algn="ctr">
              <a:lnSpc>
                <a:spcPts val="8890"/>
              </a:lnSpc>
            </a:pPr>
            <a:r>
              <a:rPr lang="en-US" sz="6350" b="true">
                <a:solidFill>
                  <a:srgbClr val="FFFFFF"/>
                </a:solidFill>
                <a:latin typeface="El Messiri Bold"/>
                <a:ea typeface="El Messiri Bold"/>
                <a:cs typeface="El Messiri Bold"/>
                <a:sym typeface="El Messiri Bold"/>
              </a:rPr>
              <a:t>L'accès est </a:t>
            </a:r>
            <a:r>
              <a:rPr lang="en-US" b="true" sz="6350" u="sng">
                <a:solidFill>
                  <a:srgbClr val="000000"/>
                </a:solidFill>
                <a:latin typeface="El Messiri Bold"/>
                <a:ea typeface="El Messiri Bold"/>
                <a:cs typeface="El Messiri Bold"/>
                <a:sym typeface="El Messiri Bold"/>
              </a:rPr>
              <a:t>uniquement</a:t>
            </a:r>
            <a:r>
              <a:rPr lang="en-US" b="true" sz="6350" u="sng">
                <a:solidFill>
                  <a:srgbClr val="FFFFFF"/>
                </a:solidFill>
                <a:latin typeface="El Messiri Bold"/>
                <a:ea typeface="El Messiri Bold"/>
                <a:cs typeface="El Messiri Bold"/>
                <a:sym typeface="El Messiri Bold"/>
              </a:rPr>
              <a:t> </a:t>
            </a:r>
            <a:r>
              <a:rPr lang="en-US" sz="6350" b="true">
                <a:solidFill>
                  <a:srgbClr val="FFFFFF"/>
                </a:solidFill>
                <a:latin typeface="El Messiri Bold"/>
                <a:ea typeface="El Messiri Bold"/>
                <a:cs typeface="El Messiri Bold"/>
                <a:sym typeface="El Messiri Bold"/>
              </a:rPr>
              <a:t>possible sur candidature</a:t>
            </a:r>
          </a:p>
        </p:txBody>
      </p:sp>
    </p:spTree>
  </p:cSld>
  <p:clrMapOvr>
    <a:masterClrMapping/>
  </p:clrMapOvr>
</p:sld>
</file>

<file path=ppt/slides/slide1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7632295" y="5500701"/>
            <a:ext cx="3023410" cy="3319517"/>
          </a:xfrm>
          <a:custGeom>
            <a:avLst/>
            <a:gdLst/>
            <a:ahLst/>
            <a:cxnLst/>
            <a:rect r="r" b="b" t="t" l="l"/>
            <a:pathLst>
              <a:path h="3319517" w="3023410">
                <a:moveTo>
                  <a:pt x="0" y="0"/>
                </a:moveTo>
                <a:lnTo>
                  <a:pt x="3023410" y="0"/>
                </a:lnTo>
                <a:lnTo>
                  <a:pt x="3023410" y="3319517"/>
                </a:lnTo>
                <a:lnTo>
                  <a:pt x="0" y="3319517"/>
                </a:lnTo>
                <a:lnTo>
                  <a:pt x="0" y="0"/>
                </a:lnTo>
                <a:close/>
              </a:path>
            </a:pathLst>
          </a:custGeom>
          <a:blipFill>
            <a:blip r:embed="rId3"/>
            <a:stretch>
              <a:fillRect l="0" t="0" r="0" b="0"/>
            </a:stretch>
          </a:blipFill>
        </p:spPr>
      </p:sp>
      <p:sp>
        <p:nvSpPr>
          <p:cNvPr name="TextBox 4" id="4"/>
          <p:cNvSpPr txBox="true"/>
          <p:nvPr/>
        </p:nvSpPr>
        <p:spPr>
          <a:xfrm rot="0">
            <a:off x="3126800" y="3131418"/>
            <a:ext cx="12883082" cy="1811020"/>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Mais vous êtes actuellement environ 2500 personnes à participer au challenge...</a:t>
            </a:r>
          </a:p>
        </p:txBody>
      </p:sp>
    </p:spTree>
  </p:cSld>
  <p:clrMapOvr>
    <a:masterClrMapping/>
  </p:clrMapOvr>
</p:sld>
</file>

<file path=ppt/slides/slide1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8253351" y="6278278"/>
            <a:ext cx="1781298" cy="3263935"/>
          </a:xfrm>
          <a:custGeom>
            <a:avLst/>
            <a:gdLst/>
            <a:ahLst/>
            <a:cxnLst/>
            <a:rect r="r" b="b" t="t" l="l"/>
            <a:pathLst>
              <a:path h="3263935" w="1781298">
                <a:moveTo>
                  <a:pt x="0" y="0"/>
                </a:moveTo>
                <a:lnTo>
                  <a:pt x="1781298" y="0"/>
                </a:lnTo>
                <a:lnTo>
                  <a:pt x="1781298" y="3263935"/>
                </a:lnTo>
                <a:lnTo>
                  <a:pt x="0" y="3263935"/>
                </a:lnTo>
                <a:lnTo>
                  <a:pt x="0" y="0"/>
                </a:lnTo>
                <a:close/>
              </a:path>
            </a:pathLst>
          </a:custGeom>
          <a:blipFill>
            <a:blip r:embed="rId3"/>
            <a:stretch>
              <a:fillRect l="0" t="0" r="0" b="0"/>
            </a:stretch>
          </a:blipFill>
        </p:spPr>
      </p:sp>
      <p:sp>
        <p:nvSpPr>
          <p:cNvPr name="TextBox 4" id="4"/>
          <p:cNvSpPr txBox="true"/>
          <p:nvPr/>
        </p:nvSpPr>
        <p:spPr>
          <a:xfrm rot="0">
            <a:off x="2623132" y="3332480"/>
            <a:ext cx="13060785" cy="1811020"/>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Les places vont donc partir</a:t>
            </a:r>
          </a:p>
          <a:p>
            <a:pPr algn="ctr">
              <a:lnSpc>
                <a:spcPts val="7279"/>
              </a:lnSpc>
            </a:pPr>
            <a:r>
              <a:rPr lang="en-US" sz="5199" u="sng">
                <a:solidFill>
                  <a:srgbClr val="FF0000"/>
                </a:solidFill>
                <a:latin typeface="El Messiri"/>
                <a:ea typeface="El Messiri"/>
                <a:cs typeface="El Messiri"/>
                <a:sym typeface="El Messiri"/>
              </a:rPr>
              <a:t>très rapidement.</a:t>
            </a:r>
          </a:p>
        </p:txBody>
      </p:sp>
    </p:spTree>
  </p:cSld>
  <p:clrMapOvr>
    <a:masterClrMapping/>
  </p:clrMapOvr>
</p:sld>
</file>

<file path=ppt/slides/slide17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569972" y="1786890"/>
            <a:ext cx="15148055" cy="6617970"/>
          </a:xfrm>
          <a:prstGeom prst="rect">
            <a:avLst/>
          </a:prstGeom>
        </p:spPr>
        <p:txBody>
          <a:bodyPr anchor="t" rtlCol="false" tIns="0" lIns="0" bIns="0" rIns="0">
            <a:spAutoFit/>
          </a:bodyPr>
          <a:lstStyle/>
          <a:p>
            <a:pPr algn="ctr">
              <a:lnSpc>
                <a:spcPts val="6860"/>
              </a:lnSpc>
            </a:pPr>
            <a:r>
              <a:rPr lang="en-US" b="true" sz="4900">
                <a:solidFill>
                  <a:srgbClr val="B06C3F"/>
                </a:solidFill>
                <a:latin typeface="El Messiri Bold"/>
                <a:ea typeface="El Messiri Bold"/>
                <a:cs typeface="El Messiri Bold"/>
                <a:sym typeface="El Messiri Bold"/>
              </a:rPr>
              <a:t>Pour Candidater :</a:t>
            </a:r>
          </a:p>
          <a:p>
            <a:pPr algn="ctr">
              <a:lnSpc>
                <a:spcPts val="6860"/>
              </a:lnSpc>
            </a:pPr>
          </a:p>
          <a:p>
            <a:pPr algn="ctr">
              <a:lnSpc>
                <a:spcPts val="6300"/>
              </a:lnSpc>
            </a:pPr>
            <a:r>
              <a:rPr lang="en-US" sz="4500">
                <a:solidFill>
                  <a:srgbClr val="373620"/>
                </a:solidFill>
                <a:latin typeface="El Messiri"/>
                <a:ea typeface="El Messiri"/>
                <a:cs typeface="El Messiri"/>
                <a:sym typeface="El Messiri"/>
              </a:rPr>
              <a:t>Clique sur le bouton “</a:t>
            </a:r>
            <a:r>
              <a:rPr lang="en-US" sz="4500">
                <a:solidFill>
                  <a:srgbClr val="B06C3F"/>
                </a:solidFill>
                <a:latin typeface="El Messiri"/>
                <a:ea typeface="El Messiri"/>
                <a:cs typeface="El Messiri"/>
                <a:sym typeface="El Messiri"/>
              </a:rPr>
              <a:t>DÉPOSER MA CANDIDATURE</a:t>
            </a:r>
            <a:r>
              <a:rPr lang="en-US" sz="4500">
                <a:solidFill>
                  <a:srgbClr val="373620"/>
                </a:solidFill>
                <a:latin typeface="El Messiri"/>
                <a:ea typeface="El Messiri"/>
                <a:cs typeface="El Messiri"/>
                <a:sym typeface="El Messiri"/>
              </a:rPr>
              <a:t>" qui vient d'apparaître dans le chat.</a:t>
            </a:r>
          </a:p>
          <a:p>
            <a:pPr algn="ctr">
              <a:lnSpc>
                <a:spcPts val="6580"/>
              </a:lnSpc>
            </a:pPr>
            <a:r>
              <a:rPr lang="en-US" sz="4700">
                <a:solidFill>
                  <a:srgbClr val="373620"/>
                </a:solidFill>
                <a:latin typeface="El Messiri"/>
                <a:ea typeface="El Messiri"/>
                <a:cs typeface="El Messiri"/>
                <a:sym typeface="El Messiri"/>
              </a:rPr>
              <a:t>Complète le formulaire en répondant à toutes les questions.</a:t>
            </a:r>
          </a:p>
          <a:p>
            <a:pPr algn="ctr">
              <a:lnSpc>
                <a:spcPts val="6300"/>
              </a:lnSpc>
            </a:pPr>
            <a:r>
              <a:rPr lang="en-US" sz="4500">
                <a:solidFill>
                  <a:srgbClr val="373620"/>
                </a:solidFill>
                <a:latin typeface="El Messiri"/>
                <a:ea typeface="El Messiri"/>
                <a:cs typeface="El Messiri"/>
                <a:sym typeface="El Messiri"/>
              </a:rPr>
              <a:t>Réserve ton entretien de présélection avec un membre de mon équipe.</a:t>
            </a:r>
          </a:p>
          <a:p>
            <a:pPr algn="ctr">
              <a:lnSpc>
                <a:spcPts val="7000"/>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5432451" y="4716942"/>
            <a:ext cx="7541566" cy="3983218"/>
          </a:xfrm>
          <a:custGeom>
            <a:avLst/>
            <a:gdLst/>
            <a:ahLst/>
            <a:cxnLst/>
            <a:rect r="r" b="b" t="t" l="l"/>
            <a:pathLst>
              <a:path h="3983218" w="7541566">
                <a:moveTo>
                  <a:pt x="0" y="0"/>
                </a:moveTo>
                <a:lnTo>
                  <a:pt x="7541567" y="0"/>
                </a:lnTo>
                <a:lnTo>
                  <a:pt x="7541567" y="3983218"/>
                </a:lnTo>
                <a:lnTo>
                  <a:pt x="0" y="3983218"/>
                </a:lnTo>
                <a:lnTo>
                  <a:pt x="0" y="0"/>
                </a:lnTo>
                <a:close/>
              </a:path>
            </a:pathLst>
          </a:custGeom>
          <a:blipFill>
            <a:blip r:embed="rId3"/>
            <a:stretch>
              <a:fillRect l="-1570" t="0" r="0" b="0"/>
            </a:stretch>
          </a:blipFill>
        </p:spPr>
      </p:sp>
      <p:sp>
        <p:nvSpPr>
          <p:cNvPr name="Freeform 4" id="4"/>
          <p:cNvSpPr/>
          <p:nvPr/>
        </p:nvSpPr>
        <p:spPr>
          <a:xfrm flipH="false" flipV="false" rot="0">
            <a:off x="0" y="0"/>
            <a:ext cx="1028700" cy="1144937"/>
          </a:xfrm>
          <a:custGeom>
            <a:avLst/>
            <a:gdLst/>
            <a:ahLst/>
            <a:cxnLst/>
            <a:rect r="r" b="b" t="t" l="l"/>
            <a:pathLst>
              <a:path h="1144937" w="1028700">
                <a:moveTo>
                  <a:pt x="0" y="0"/>
                </a:moveTo>
                <a:lnTo>
                  <a:pt x="1028700" y="0"/>
                </a:lnTo>
                <a:lnTo>
                  <a:pt x="1028700" y="1144937"/>
                </a:lnTo>
                <a:lnTo>
                  <a:pt x="0" y="1144937"/>
                </a:lnTo>
                <a:lnTo>
                  <a:pt x="0" y="0"/>
                </a:lnTo>
                <a:close/>
              </a:path>
            </a:pathLst>
          </a:custGeom>
          <a:blipFill>
            <a:blip r:embed="rId4"/>
            <a:stretch>
              <a:fillRect l="0" t="0" r="0" b="0"/>
            </a:stretch>
          </a:blipFill>
        </p:spPr>
      </p:sp>
      <p:sp>
        <p:nvSpPr>
          <p:cNvPr name="TextBox 5" id="5"/>
          <p:cNvSpPr txBox="true"/>
          <p:nvPr/>
        </p:nvSpPr>
        <p:spPr>
          <a:xfrm rot="0">
            <a:off x="4026791" y="1126860"/>
            <a:ext cx="11318926" cy="2629471"/>
          </a:xfrm>
          <a:prstGeom prst="rect">
            <a:avLst/>
          </a:prstGeom>
        </p:spPr>
        <p:txBody>
          <a:bodyPr anchor="t" rtlCol="false" tIns="0" lIns="0" bIns="0" rIns="0">
            <a:spAutoFit/>
          </a:bodyPr>
          <a:lstStyle/>
          <a:p>
            <a:pPr algn="ctr">
              <a:lnSpc>
                <a:spcPts val="6989"/>
              </a:lnSpc>
            </a:pPr>
            <a:r>
              <a:rPr lang="en-US" sz="4992">
                <a:solidFill>
                  <a:srgbClr val="373620"/>
                </a:solidFill>
                <a:latin typeface="El Messiri"/>
                <a:ea typeface="El Messiri"/>
                <a:cs typeface="El Messiri"/>
                <a:sym typeface="El Messiri"/>
              </a:rPr>
              <a:t>Sur </a:t>
            </a:r>
            <a:r>
              <a:rPr lang="en-US" sz="4992" b="true">
                <a:solidFill>
                  <a:srgbClr val="B06C3F"/>
                </a:solidFill>
                <a:latin typeface="El Messiri Bold"/>
                <a:ea typeface="El Messiri Bold"/>
                <a:cs typeface="El Messiri Bold"/>
                <a:sym typeface="El Messiri Bold"/>
              </a:rPr>
              <a:t>Gmail</a:t>
            </a:r>
            <a:r>
              <a:rPr lang="en-US" sz="4992" b="true">
                <a:solidFill>
                  <a:srgbClr val="373620"/>
                </a:solidFill>
                <a:latin typeface="El Messiri Bold"/>
                <a:ea typeface="El Messiri Bold"/>
                <a:cs typeface="El Messiri Bold"/>
                <a:sym typeface="El Messiri Bold"/>
              </a:rPr>
              <a:t> </a:t>
            </a:r>
            <a:r>
              <a:rPr lang="en-US" sz="4992">
                <a:solidFill>
                  <a:srgbClr val="373620"/>
                </a:solidFill>
                <a:latin typeface="El Messiri"/>
                <a:ea typeface="El Messiri"/>
                <a:cs typeface="El Messiri"/>
                <a:sym typeface="El Messiri"/>
              </a:rPr>
              <a:t>ouvre l’un de mes emails et fait </a:t>
            </a:r>
          </a:p>
          <a:p>
            <a:pPr algn="ctr">
              <a:lnSpc>
                <a:spcPts val="6989"/>
              </a:lnSpc>
            </a:pPr>
            <a:r>
              <a:rPr lang="en-US" sz="4992">
                <a:solidFill>
                  <a:srgbClr val="373620"/>
                </a:solidFill>
                <a:latin typeface="El Messiri"/>
                <a:ea typeface="El Messiri"/>
                <a:cs typeface="El Messiri"/>
                <a:sym typeface="El Messiri"/>
              </a:rPr>
              <a:t>un double clic sur le nom de l’expéditeur </a:t>
            </a:r>
          </a:p>
          <a:p>
            <a:pPr algn="ctr">
              <a:lnSpc>
                <a:spcPts val="6989"/>
              </a:lnSpc>
              <a:spcBef>
                <a:spcPct val="0"/>
              </a:spcBef>
            </a:pPr>
            <a:r>
              <a:rPr lang="en-US" sz="4992">
                <a:solidFill>
                  <a:srgbClr val="373620"/>
                </a:solidFill>
                <a:latin typeface="El Messiri"/>
                <a:ea typeface="El Messiri"/>
                <a:cs typeface="El Messiri"/>
                <a:sym typeface="El Messiri"/>
              </a:rPr>
              <a:t>(Ikram Beauty Full Business)</a:t>
            </a:r>
          </a:p>
        </p:txBody>
      </p:sp>
      <p:sp>
        <p:nvSpPr>
          <p:cNvPr name="TextBox 6" id="6"/>
          <p:cNvSpPr txBox="true"/>
          <p:nvPr/>
        </p:nvSpPr>
        <p:spPr>
          <a:xfrm rot="0">
            <a:off x="7306869" y="6411371"/>
            <a:ext cx="6320064" cy="297180"/>
          </a:xfrm>
          <a:prstGeom prst="rect">
            <a:avLst/>
          </a:prstGeom>
        </p:spPr>
        <p:txBody>
          <a:bodyPr anchor="t" rtlCol="false" tIns="0" lIns="0" bIns="0" rIns="0">
            <a:spAutoFit/>
          </a:bodyPr>
          <a:lstStyle/>
          <a:p>
            <a:pPr algn="ctr">
              <a:lnSpc>
                <a:spcPts val="2520"/>
              </a:lnSpc>
            </a:pPr>
            <a:r>
              <a:rPr lang="en-US" sz="1800">
                <a:solidFill>
                  <a:srgbClr val="000000"/>
                </a:solidFill>
                <a:latin typeface="Open Sans"/>
                <a:ea typeface="Open Sans"/>
                <a:cs typeface="Open Sans"/>
                <a:sym typeface="Open Sans"/>
              </a:rPr>
              <a:t>contact@beautyfullbusiness.fr</a:t>
            </a:r>
          </a:p>
        </p:txBody>
      </p:sp>
    </p:spTree>
  </p:cSld>
  <p:clrMapOvr>
    <a:masterClrMapping/>
  </p:clrMapOvr>
</p:sld>
</file>

<file path=ppt/slides/slide18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015858" y="9520928"/>
            <a:ext cx="1845889" cy="533409"/>
          </a:xfrm>
          <a:custGeom>
            <a:avLst/>
            <a:gdLst/>
            <a:ahLst/>
            <a:cxnLst/>
            <a:rect r="r" b="b" t="t" l="l"/>
            <a:pathLst>
              <a:path h="533409" w="1845889">
                <a:moveTo>
                  <a:pt x="0" y="0"/>
                </a:moveTo>
                <a:lnTo>
                  <a:pt x="1845889" y="0"/>
                </a:lnTo>
                <a:lnTo>
                  <a:pt x="1845889"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3341100" y="1820916"/>
            <a:ext cx="11605800" cy="7437384"/>
          </a:xfrm>
          <a:custGeom>
            <a:avLst/>
            <a:gdLst/>
            <a:ahLst/>
            <a:cxnLst/>
            <a:rect r="r" b="b" t="t" l="l"/>
            <a:pathLst>
              <a:path h="7437384" w="11605800">
                <a:moveTo>
                  <a:pt x="0" y="0"/>
                </a:moveTo>
                <a:lnTo>
                  <a:pt x="11605800" y="0"/>
                </a:lnTo>
                <a:lnTo>
                  <a:pt x="11605800" y="7437384"/>
                </a:lnTo>
                <a:lnTo>
                  <a:pt x="0" y="7437384"/>
                </a:lnTo>
                <a:lnTo>
                  <a:pt x="0" y="0"/>
                </a:lnTo>
                <a:close/>
              </a:path>
            </a:pathLst>
          </a:custGeom>
          <a:blipFill>
            <a:blip r:embed="rId3"/>
            <a:stretch>
              <a:fillRect l="0" t="0" r="0" b="0"/>
            </a:stretch>
          </a:blipFill>
        </p:spPr>
      </p:sp>
      <p:sp>
        <p:nvSpPr>
          <p:cNvPr name="Freeform 4" id="4"/>
          <p:cNvSpPr/>
          <p:nvPr/>
        </p:nvSpPr>
        <p:spPr>
          <a:xfrm flipH="false" flipV="false" rot="0">
            <a:off x="180259" y="9393778"/>
            <a:ext cx="1017809" cy="893222"/>
          </a:xfrm>
          <a:custGeom>
            <a:avLst/>
            <a:gdLst/>
            <a:ahLst/>
            <a:cxnLst/>
            <a:rect r="r" b="b" t="t" l="l"/>
            <a:pathLst>
              <a:path h="893222" w="1017809">
                <a:moveTo>
                  <a:pt x="0" y="0"/>
                </a:moveTo>
                <a:lnTo>
                  <a:pt x="1017808" y="0"/>
                </a:lnTo>
                <a:lnTo>
                  <a:pt x="1017808" y="893222"/>
                </a:lnTo>
                <a:lnTo>
                  <a:pt x="0" y="893222"/>
                </a:lnTo>
                <a:lnTo>
                  <a:pt x="0" y="0"/>
                </a:lnTo>
                <a:close/>
              </a:path>
            </a:pathLst>
          </a:custGeom>
          <a:blipFill>
            <a:blip r:embed="rId4"/>
            <a:stretch>
              <a:fillRect l="0" t="0" r="0" b="0"/>
            </a:stretch>
          </a:blipFill>
        </p:spPr>
      </p:sp>
      <p:sp>
        <p:nvSpPr>
          <p:cNvPr name="TextBox 5" id="5"/>
          <p:cNvSpPr txBox="true"/>
          <p:nvPr/>
        </p:nvSpPr>
        <p:spPr>
          <a:xfrm rot="0">
            <a:off x="1569972" y="562293"/>
            <a:ext cx="15148055" cy="837565"/>
          </a:xfrm>
          <a:prstGeom prst="rect">
            <a:avLst/>
          </a:prstGeom>
        </p:spPr>
        <p:txBody>
          <a:bodyPr anchor="t" rtlCol="false" tIns="0" lIns="0" bIns="0" rIns="0">
            <a:spAutoFit/>
          </a:bodyPr>
          <a:lstStyle/>
          <a:p>
            <a:pPr algn="ctr">
              <a:lnSpc>
                <a:spcPts val="6860"/>
              </a:lnSpc>
            </a:pPr>
            <a:r>
              <a:rPr lang="en-US" b="true" sz="4900">
                <a:solidFill>
                  <a:srgbClr val="B06C3F"/>
                </a:solidFill>
                <a:latin typeface="El Messiri Bold"/>
                <a:ea typeface="El Messiri Bold"/>
                <a:cs typeface="El Messiri Bold"/>
                <a:sym typeface="El Messiri Bold"/>
              </a:rPr>
              <a:t>Étape 1 : Remplissez le formulaire</a:t>
            </a:r>
          </a:p>
        </p:txBody>
      </p:sp>
    </p:spTree>
  </p:cSld>
  <p:clrMapOvr>
    <a:masterClrMapping/>
  </p:clrMapOvr>
</p:sld>
</file>

<file path=ppt/slides/slide1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015858" y="9520928"/>
            <a:ext cx="1845889" cy="533409"/>
          </a:xfrm>
          <a:custGeom>
            <a:avLst/>
            <a:gdLst/>
            <a:ahLst/>
            <a:cxnLst/>
            <a:rect r="r" b="b" t="t" l="l"/>
            <a:pathLst>
              <a:path h="533409" w="1845889">
                <a:moveTo>
                  <a:pt x="0" y="0"/>
                </a:moveTo>
                <a:lnTo>
                  <a:pt x="1845889" y="0"/>
                </a:lnTo>
                <a:lnTo>
                  <a:pt x="1845889"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3343794" y="2074006"/>
            <a:ext cx="11600412" cy="7496766"/>
          </a:xfrm>
          <a:custGeom>
            <a:avLst/>
            <a:gdLst/>
            <a:ahLst/>
            <a:cxnLst/>
            <a:rect r="r" b="b" t="t" l="l"/>
            <a:pathLst>
              <a:path h="7496766" w="11600412">
                <a:moveTo>
                  <a:pt x="0" y="0"/>
                </a:moveTo>
                <a:lnTo>
                  <a:pt x="11600412" y="0"/>
                </a:lnTo>
                <a:lnTo>
                  <a:pt x="11600412" y="7496766"/>
                </a:lnTo>
                <a:lnTo>
                  <a:pt x="0" y="7496766"/>
                </a:lnTo>
                <a:lnTo>
                  <a:pt x="0" y="0"/>
                </a:lnTo>
                <a:close/>
              </a:path>
            </a:pathLst>
          </a:custGeom>
          <a:blipFill>
            <a:blip r:embed="rId3"/>
            <a:stretch>
              <a:fillRect l="0" t="0" r="0" b="0"/>
            </a:stretch>
          </a:blipFill>
        </p:spPr>
      </p:sp>
      <p:sp>
        <p:nvSpPr>
          <p:cNvPr name="Freeform 4" id="4"/>
          <p:cNvSpPr/>
          <p:nvPr/>
        </p:nvSpPr>
        <p:spPr>
          <a:xfrm flipH="false" flipV="false" rot="0">
            <a:off x="11517608" y="5018124"/>
            <a:ext cx="605210" cy="804265"/>
          </a:xfrm>
          <a:custGeom>
            <a:avLst/>
            <a:gdLst/>
            <a:ahLst/>
            <a:cxnLst/>
            <a:rect r="r" b="b" t="t" l="l"/>
            <a:pathLst>
              <a:path h="804265" w="605210">
                <a:moveTo>
                  <a:pt x="0" y="0"/>
                </a:moveTo>
                <a:lnTo>
                  <a:pt x="605210" y="0"/>
                </a:lnTo>
                <a:lnTo>
                  <a:pt x="605210" y="804265"/>
                </a:lnTo>
                <a:lnTo>
                  <a:pt x="0" y="8042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718028" y="0"/>
            <a:ext cx="1577762" cy="1560328"/>
          </a:xfrm>
          <a:custGeom>
            <a:avLst/>
            <a:gdLst/>
            <a:ahLst/>
            <a:cxnLst/>
            <a:rect r="r" b="b" t="t" l="l"/>
            <a:pathLst>
              <a:path h="1560328" w="1577762">
                <a:moveTo>
                  <a:pt x="0" y="0"/>
                </a:moveTo>
                <a:lnTo>
                  <a:pt x="1577761" y="0"/>
                </a:lnTo>
                <a:lnTo>
                  <a:pt x="1577761" y="1560328"/>
                </a:lnTo>
                <a:lnTo>
                  <a:pt x="0" y="1560328"/>
                </a:lnTo>
                <a:lnTo>
                  <a:pt x="0" y="0"/>
                </a:lnTo>
                <a:close/>
              </a:path>
            </a:pathLst>
          </a:custGeom>
          <a:blipFill>
            <a:blip r:embed="rId6"/>
            <a:stretch>
              <a:fillRect l="0" t="0" r="0" b="0"/>
            </a:stretch>
          </a:blipFill>
        </p:spPr>
      </p:sp>
      <p:sp>
        <p:nvSpPr>
          <p:cNvPr name="TextBox 6" id="6"/>
          <p:cNvSpPr txBox="true"/>
          <p:nvPr/>
        </p:nvSpPr>
        <p:spPr>
          <a:xfrm rot="0">
            <a:off x="1569972" y="562293"/>
            <a:ext cx="15148055" cy="837565"/>
          </a:xfrm>
          <a:prstGeom prst="rect">
            <a:avLst/>
          </a:prstGeom>
        </p:spPr>
        <p:txBody>
          <a:bodyPr anchor="t" rtlCol="false" tIns="0" lIns="0" bIns="0" rIns="0">
            <a:spAutoFit/>
          </a:bodyPr>
          <a:lstStyle/>
          <a:p>
            <a:pPr algn="ctr">
              <a:lnSpc>
                <a:spcPts val="6860"/>
              </a:lnSpc>
            </a:pPr>
            <a:r>
              <a:rPr lang="en-US" b="true" sz="4900">
                <a:solidFill>
                  <a:srgbClr val="B06C3F"/>
                </a:solidFill>
                <a:latin typeface="El Messiri Bold"/>
                <a:ea typeface="El Messiri Bold"/>
                <a:cs typeface="El Messiri Bold"/>
                <a:sym typeface="El Messiri Bold"/>
              </a:rPr>
              <a:t>Étape 2 : Sélectionnez le créneau</a:t>
            </a:r>
          </a:p>
        </p:txBody>
      </p:sp>
    </p:spTree>
  </p:cSld>
  <p:clrMapOvr>
    <a:masterClrMapping/>
  </p:clrMapOvr>
</p:sld>
</file>

<file path=ppt/slides/slide1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753591"/>
            <a:ext cx="1845889" cy="533409"/>
          </a:xfrm>
          <a:custGeom>
            <a:avLst/>
            <a:gdLst/>
            <a:ahLst/>
            <a:cxnLst/>
            <a:rect r="r" b="b" t="t" l="l"/>
            <a:pathLst>
              <a:path h="533409" w="1845889">
                <a:moveTo>
                  <a:pt x="0" y="0"/>
                </a:moveTo>
                <a:lnTo>
                  <a:pt x="1845889" y="0"/>
                </a:lnTo>
                <a:lnTo>
                  <a:pt x="1845889" y="533409"/>
                </a:lnTo>
                <a:lnTo>
                  <a:pt x="0" y="533409"/>
                </a:lnTo>
                <a:lnTo>
                  <a:pt x="0" y="0"/>
                </a:lnTo>
                <a:close/>
              </a:path>
            </a:pathLst>
          </a:custGeom>
          <a:blipFill>
            <a:blip r:embed="rId2"/>
            <a:stretch>
              <a:fillRect l="0" t="0" r="0" b="0"/>
            </a:stretch>
          </a:blipFill>
        </p:spPr>
      </p:sp>
      <p:sp>
        <p:nvSpPr>
          <p:cNvPr name="TextBox 3" id="3"/>
          <p:cNvSpPr txBox="true"/>
          <p:nvPr/>
        </p:nvSpPr>
        <p:spPr>
          <a:xfrm rot="0">
            <a:off x="1518901" y="2804477"/>
            <a:ext cx="15250199" cy="458279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Vos candidatures seront ensuite </a:t>
            </a:r>
            <a:r>
              <a:rPr lang="en-US" sz="5199" u="sng">
                <a:solidFill>
                  <a:srgbClr val="B06C3F"/>
                </a:solidFill>
                <a:latin typeface="El Messiri"/>
                <a:ea typeface="El Messiri"/>
                <a:cs typeface="El Messiri"/>
                <a:sym typeface="El Messiri"/>
              </a:rPr>
              <a:t>scrupuleusement étudiées</a:t>
            </a:r>
            <a:r>
              <a:rPr lang="en-US" sz="5199">
                <a:solidFill>
                  <a:srgbClr val="373620"/>
                </a:solidFill>
                <a:latin typeface="El Messiri"/>
                <a:ea typeface="El Messiri"/>
                <a:cs typeface="El Messiri"/>
                <a:sym typeface="El Messiri"/>
              </a:rPr>
              <a:t> par les membres de mon équipe, car nous avons déterminé les profils </a:t>
            </a:r>
            <a:r>
              <a:rPr lang="en-US" sz="5199" b="true">
                <a:solidFill>
                  <a:srgbClr val="B06C3F"/>
                </a:solidFill>
                <a:latin typeface="El Messiri Bold"/>
                <a:ea typeface="El Messiri Bold"/>
                <a:cs typeface="El Messiri Bold"/>
                <a:sym typeface="El Messiri Bold"/>
              </a:rPr>
              <a:t>précis</a:t>
            </a:r>
            <a:r>
              <a:rPr lang="en-US" sz="5199">
                <a:solidFill>
                  <a:srgbClr val="373620"/>
                </a:solidFill>
                <a:latin typeface="El Messiri"/>
                <a:ea typeface="El Messiri"/>
                <a:cs typeface="El Messiri"/>
                <a:sym typeface="El Messiri"/>
              </a:rPr>
              <a:t> que nous souhaitons </a:t>
            </a:r>
            <a:r>
              <a:rPr lang="en-US" sz="5199">
                <a:solidFill>
                  <a:srgbClr val="B06C3F"/>
                </a:solidFill>
                <a:latin typeface="El Messiri"/>
                <a:ea typeface="El Messiri"/>
                <a:cs typeface="El Messiri"/>
                <a:sym typeface="El Messiri"/>
              </a:rPr>
              <a:t>accompagner</a:t>
            </a:r>
            <a:r>
              <a:rPr lang="en-US" sz="5199">
                <a:solidFill>
                  <a:srgbClr val="373620"/>
                </a:solidFill>
                <a:latin typeface="El Messiri"/>
                <a:ea typeface="El Messiri"/>
                <a:cs typeface="El Messiri"/>
                <a:sym typeface="El Messiri"/>
              </a:rPr>
              <a:t> dans le programme Business de Rêve </a:t>
            </a:r>
          </a:p>
        </p:txBody>
      </p:sp>
      <p:sp>
        <p:nvSpPr>
          <p:cNvPr name="Freeform 4" id="4"/>
          <p:cNvSpPr/>
          <p:nvPr/>
        </p:nvSpPr>
        <p:spPr>
          <a:xfrm flipH="false" flipV="false" rot="0">
            <a:off x="16584440" y="9252350"/>
            <a:ext cx="1948902" cy="1535890"/>
          </a:xfrm>
          <a:custGeom>
            <a:avLst/>
            <a:gdLst/>
            <a:ahLst/>
            <a:cxnLst/>
            <a:rect r="r" b="b" t="t" l="l"/>
            <a:pathLst>
              <a:path h="1535890" w="1948902">
                <a:moveTo>
                  <a:pt x="0" y="0"/>
                </a:moveTo>
                <a:lnTo>
                  <a:pt x="1948902" y="0"/>
                </a:lnTo>
                <a:lnTo>
                  <a:pt x="1948902" y="1535890"/>
                </a:lnTo>
                <a:lnTo>
                  <a:pt x="0" y="1535890"/>
                </a:lnTo>
                <a:lnTo>
                  <a:pt x="0" y="0"/>
                </a:lnTo>
                <a:close/>
              </a:path>
            </a:pathLst>
          </a:custGeom>
          <a:blipFill>
            <a:blip r:embed="rId3"/>
            <a:stretch>
              <a:fillRect l="0" t="0" r="0" b="0"/>
            </a:stretch>
          </a:blipFill>
        </p:spPr>
      </p:sp>
      <p:sp>
        <p:nvSpPr>
          <p:cNvPr name="Freeform 5" id="5"/>
          <p:cNvSpPr/>
          <p:nvPr/>
        </p:nvSpPr>
        <p:spPr>
          <a:xfrm flipH="false" flipV="false" rot="0">
            <a:off x="16736840" y="9404750"/>
            <a:ext cx="1948902" cy="1535890"/>
          </a:xfrm>
          <a:custGeom>
            <a:avLst/>
            <a:gdLst/>
            <a:ahLst/>
            <a:cxnLst/>
            <a:rect r="r" b="b" t="t" l="l"/>
            <a:pathLst>
              <a:path h="1535890" w="1948902">
                <a:moveTo>
                  <a:pt x="0" y="0"/>
                </a:moveTo>
                <a:lnTo>
                  <a:pt x="1948902" y="0"/>
                </a:lnTo>
                <a:lnTo>
                  <a:pt x="1948902" y="1535890"/>
                </a:lnTo>
                <a:lnTo>
                  <a:pt x="0" y="1535890"/>
                </a:lnTo>
                <a:lnTo>
                  <a:pt x="0" y="0"/>
                </a:lnTo>
                <a:close/>
              </a:path>
            </a:pathLst>
          </a:custGeom>
          <a:blipFill>
            <a:blip r:embed="rId3"/>
            <a:stretch>
              <a:fillRect l="0" t="0" r="0" b="0"/>
            </a:stretch>
          </a:blipFill>
        </p:spPr>
      </p:sp>
    </p:spTree>
  </p:cSld>
  <p:clrMapOvr>
    <a:masterClrMapping/>
  </p:clrMapOvr>
</p:sld>
</file>

<file path=ppt/slides/slide18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015858" y="9520928"/>
            <a:ext cx="1845889" cy="533409"/>
          </a:xfrm>
          <a:custGeom>
            <a:avLst/>
            <a:gdLst/>
            <a:ahLst/>
            <a:cxnLst/>
            <a:rect r="r" b="b" t="t" l="l"/>
            <a:pathLst>
              <a:path h="533409" w="1845889">
                <a:moveTo>
                  <a:pt x="0" y="0"/>
                </a:moveTo>
                <a:lnTo>
                  <a:pt x="1845889" y="0"/>
                </a:lnTo>
                <a:lnTo>
                  <a:pt x="1845889"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9518984" y="4588413"/>
            <a:ext cx="605210" cy="804265"/>
          </a:xfrm>
          <a:custGeom>
            <a:avLst/>
            <a:gdLst/>
            <a:ahLst/>
            <a:cxnLst/>
            <a:rect r="r" b="b" t="t" l="l"/>
            <a:pathLst>
              <a:path h="804265" w="605210">
                <a:moveTo>
                  <a:pt x="0" y="0"/>
                </a:moveTo>
                <a:lnTo>
                  <a:pt x="605210" y="0"/>
                </a:lnTo>
                <a:lnTo>
                  <a:pt x="605210" y="804266"/>
                </a:lnTo>
                <a:lnTo>
                  <a:pt x="0" y="8042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776266" y="1890095"/>
            <a:ext cx="4850798" cy="6506810"/>
          </a:xfrm>
          <a:custGeom>
            <a:avLst/>
            <a:gdLst/>
            <a:ahLst/>
            <a:cxnLst/>
            <a:rect r="r" b="b" t="t" l="l"/>
            <a:pathLst>
              <a:path h="6506810" w="4850798">
                <a:moveTo>
                  <a:pt x="0" y="0"/>
                </a:moveTo>
                <a:lnTo>
                  <a:pt x="4850798" y="0"/>
                </a:lnTo>
                <a:lnTo>
                  <a:pt x="4850798" y="6506810"/>
                </a:lnTo>
                <a:lnTo>
                  <a:pt x="0" y="6506810"/>
                </a:lnTo>
                <a:lnTo>
                  <a:pt x="0" y="0"/>
                </a:lnTo>
                <a:close/>
              </a:path>
            </a:pathLst>
          </a:custGeom>
          <a:blipFill>
            <a:blip r:embed="rId5"/>
            <a:stretch>
              <a:fillRect l="0" t="0" r="0" b="0"/>
            </a:stretch>
          </a:blipFill>
        </p:spPr>
      </p:sp>
      <p:sp>
        <p:nvSpPr>
          <p:cNvPr name="Freeform 5" id="5"/>
          <p:cNvSpPr/>
          <p:nvPr/>
        </p:nvSpPr>
        <p:spPr>
          <a:xfrm flipH="false" flipV="false" rot="0">
            <a:off x="7627064" y="1890095"/>
            <a:ext cx="4172928" cy="6804504"/>
          </a:xfrm>
          <a:custGeom>
            <a:avLst/>
            <a:gdLst/>
            <a:ahLst/>
            <a:cxnLst/>
            <a:rect r="r" b="b" t="t" l="l"/>
            <a:pathLst>
              <a:path h="6804504" w="4172928">
                <a:moveTo>
                  <a:pt x="0" y="0"/>
                </a:moveTo>
                <a:lnTo>
                  <a:pt x="4172928" y="0"/>
                </a:lnTo>
                <a:lnTo>
                  <a:pt x="4172928" y="6804504"/>
                </a:lnTo>
                <a:lnTo>
                  <a:pt x="0" y="6804504"/>
                </a:lnTo>
                <a:lnTo>
                  <a:pt x="0" y="0"/>
                </a:lnTo>
                <a:close/>
              </a:path>
            </a:pathLst>
          </a:custGeom>
          <a:blipFill>
            <a:blip r:embed="rId6"/>
            <a:stretch>
              <a:fillRect l="0" t="0" r="0" b="0"/>
            </a:stretch>
          </a:blipFill>
        </p:spPr>
      </p:sp>
      <p:sp>
        <p:nvSpPr>
          <p:cNvPr name="Freeform 6" id="6"/>
          <p:cNvSpPr/>
          <p:nvPr/>
        </p:nvSpPr>
        <p:spPr>
          <a:xfrm flipH="false" flipV="false" rot="0">
            <a:off x="11799992" y="1890095"/>
            <a:ext cx="4719876" cy="6669682"/>
          </a:xfrm>
          <a:custGeom>
            <a:avLst/>
            <a:gdLst/>
            <a:ahLst/>
            <a:cxnLst/>
            <a:rect r="r" b="b" t="t" l="l"/>
            <a:pathLst>
              <a:path h="6669682" w="4719876">
                <a:moveTo>
                  <a:pt x="0" y="0"/>
                </a:moveTo>
                <a:lnTo>
                  <a:pt x="4719876" y="0"/>
                </a:lnTo>
                <a:lnTo>
                  <a:pt x="4719876" y="6669682"/>
                </a:lnTo>
                <a:lnTo>
                  <a:pt x="0" y="6669682"/>
                </a:lnTo>
                <a:lnTo>
                  <a:pt x="0" y="0"/>
                </a:lnTo>
                <a:close/>
              </a:path>
            </a:pathLst>
          </a:custGeom>
          <a:blipFill>
            <a:blip r:embed="rId7"/>
            <a:stretch>
              <a:fillRect l="0" t="0" r="0" b="0"/>
            </a:stretch>
          </a:blipFill>
        </p:spPr>
      </p:sp>
      <p:sp>
        <p:nvSpPr>
          <p:cNvPr name="Freeform 7" id="7"/>
          <p:cNvSpPr/>
          <p:nvPr/>
        </p:nvSpPr>
        <p:spPr>
          <a:xfrm flipH="false" flipV="false" rot="0">
            <a:off x="0" y="0"/>
            <a:ext cx="1135034" cy="978967"/>
          </a:xfrm>
          <a:custGeom>
            <a:avLst/>
            <a:gdLst/>
            <a:ahLst/>
            <a:cxnLst/>
            <a:rect r="r" b="b" t="t" l="l"/>
            <a:pathLst>
              <a:path h="978967" w="1135034">
                <a:moveTo>
                  <a:pt x="0" y="0"/>
                </a:moveTo>
                <a:lnTo>
                  <a:pt x="1135034" y="0"/>
                </a:lnTo>
                <a:lnTo>
                  <a:pt x="1135034" y="978967"/>
                </a:lnTo>
                <a:lnTo>
                  <a:pt x="0" y="978967"/>
                </a:lnTo>
                <a:lnTo>
                  <a:pt x="0" y="0"/>
                </a:lnTo>
                <a:close/>
              </a:path>
            </a:pathLst>
          </a:custGeom>
          <a:blipFill>
            <a:blip r:embed="rId8"/>
            <a:stretch>
              <a:fillRect l="0" t="0" r="0" b="0"/>
            </a:stretch>
          </a:blipFill>
        </p:spPr>
      </p:sp>
      <p:sp>
        <p:nvSpPr>
          <p:cNvPr name="TextBox 8" id="8"/>
          <p:cNvSpPr txBox="true"/>
          <p:nvPr/>
        </p:nvSpPr>
        <p:spPr>
          <a:xfrm rot="0">
            <a:off x="1569972" y="562293"/>
            <a:ext cx="15148055" cy="837565"/>
          </a:xfrm>
          <a:prstGeom prst="rect">
            <a:avLst/>
          </a:prstGeom>
        </p:spPr>
        <p:txBody>
          <a:bodyPr anchor="t" rtlCol="false" tIns="0" lIns="0" bIns="0" rIns="0">
            <a:spAutoFit/>
          </a:bodyPr>
          <a:lstStyle/>
          <a:p>
            <a:pPr algn="ctr">
              <a:lnSpc>
                <a:spcPts val="6860"/>
              </a:lnSpc>
            </a:pPr>
            <a:r>
              <a:rPr lang="en-US" b="true" sz="4900">
                <a:solidFill>
                  <a:srgbClr val="B06C3F"/>
                </a:solidFill>
                <a:latin typeface="El Messiri Bold"/>
                <a:ea typeface="El Messiri Bold"/>
                <a:cs typeface="El Messiri Bold"/>
                <a:sym typeface="El Messiri Bold"/>
              </a:rPr>
              <a:t>Les réussites de nos élèves !</a:t>
            </a:r>
          </a:p>
        </p:txBody>
      </p:sp>
    </p:spTree>
  </p:cSld>
  <p:clrMapOvr>
    <a:masterClrMapping/>
  </p:clrMapOvr>
</p:sld>
</file>

<file path=ppt/slides/slide18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143792" y="839483"/>
            <a:ext cx="16115508" cy="9866329"/>
          </a:xfrm>
          <a:prstGeom prst="rect">
            <a:avLst/>
          </a:prstGeom>
        </p:spPr>
        <p:txBody>
          <a:bodyPr anchor="t" rtlCol="false" tIns="0" lIns="0" bIns="0" rIns="0">
            <a:spAutoFit/>
          </a:bodyPr>
          <a:lstStyle/>
          <a:p>
            <a:pPr algn="l">
              <a:lnSpc>
                <a:spcPts val="5206"/>
              </a:lnSpc>
            </a:pPr>
          </a:p>
          <a:p>
            <a:pPr algn="l">
              <a:lnSpc>
                <a:spcPts val="5206"/>
              </a:lnSpc>
            </a:pPr>
            <a:r>
              <a:rPr lang="en-US" sz="3718">
                <a:solidFill>
                  <a:srgbClr val="000000"/>
                </a:solidFill>
                <a:latin typeface="El Messiri"/>
                <a:ea typeface="El Messiri"/>
                <a:cs typeface="El Messiri"/>
                <a:sym typeface="El Messiri"/>
              </a:rPr>
              <a:t>La vie de tes rêves se trouve de l’autre côté de tes peurs </a:t>
            </a:r>
          </a:p>
          <a:p>
            <a:pPr algn="l">
              <a:lnSpc>
                <a:spcPts val="5206"/>
              </a:lnSpc>
            </a:pPr>
          </a:p>
          <a:p>
            <a:pPr algn="l">
              <a:lnSpc>
                <a:spcPts val="5206"/>
              </a:lnSpc>
            </a:pPr>
            <a:r>
              <a:rPr lang="en-US" sz="3718">
                <a:solidFill>
                  <a:srgbClr val="000000"/>
                </a:solidFill>
                <a:latin typeface="El Messiri"/>
                <a:ea typeface="El Messiri"/>
                <a:cs typeface="El Messiri"/>
                <a:sym typeface="El Messiri"/>
              </a:rPr>
              <a:t>Ce pourquoi vous êtes faites est la combinaison de quatre éléments </a:t>
            </a:r>
          </a:p>
          <a:p>
            <a:pPr algn="l">
              <a:lnSpc>
                <a:spcPts val="5206"/>
              </a:lnSpc>
            </a:pPr>
            <a:r>
              <a:rPr lang="en-US" sz="3718">
                <a:solidFill>
                  <a:srgbClr val="000000"/>
                </a:solidFill>
                <a:latin typeface="El Messiri"/>
                <a:ea typeface="El Messiri"/>
                <a:cs typeface="El Messiri"/>
                <a:sym typeface="El Messiri"/>
              </a:rPr>
              <a:t>clés qui définissent votre mission et </a:t>
            </a:r>
            <a:r>
              <a:rPr lang="en-US" sz="3718" b="true">
                <a:solidFill>
                  <a:srgbClr val="000000"/>
                </a:solidFill>
                <a:latin typeface="El Messiri Bold"/>
                <a:ea typeface="El Messiri Bold"/>
                <a:cs typeface="El Messiri Bold"/>
                <a:sym typeface="El Messiri Bold"/>
              </a:rPr>
              <a:t>votre alignement </a:t>
            </a:r>
            <a:r>
              <a:rPr lang="en-US" sz="3718">
                <a:solidFill>
                  <a:srgbClr val="000000"/>
                </a:solidFill>
                <a:latin typeface="El Messiri"/>
                <a:ea typeface="El Messiri"/>
                <a:cs typeface="El Messiri"/>
                <a:sym typeface="El Messiri"/>
              </a:rPr>
              <a:t>dans la vie </a:t>
            </a:r>
          </a:p>
          <a:p>
            <a:pPr algn="l">
              <a:lnSpc>
                <a:spcPts val="5206"/>
              </a:lnSpc>
            </a:pPr>
            <a:r>
              <a:rPr lang="en-US" sz="3718">
                <a:solidFill>
                  <a:srgbClr val="000000"/>
                </a:solidFill>
                <a:latin typeface="El Messiri"/>
                <a:ea typeface="El Messiri"/>
                <a:cs typeface="El Messiri"/>
                <a:sym typeface="El Messiri"/>
              </a:rPr>
              <a:t>et le business. </a:t>
            </a:r>
          </a:p>
          <a:p>
            <a:pPr algn="l">
              <a:lnSpc>
                <a:spcPts val="5206"/>
              </a:lnSpc>
            </a:pPr>
          </a:p>
          <a:p>
            <a:pPr algn="l">
              <a:lnSpc>
                <a:spcPts val="5206"/>
              </a:lnSpc>
            </a:pPr>
            <a:r>
              <a:rPr lang="en-US" sz="3718">
                <a:solidFill>
                  <a:srgbClr val="000000"/>
                </a:solidFill>
                <a:latin typeface="El Messiri"/>
                <a:ea typeface="El Messiri"/>
                <a:cs typeface="El Messiri"/>
                <a:sym typeface="El Messiri"/>
              </a:rPr>
              <a:t>Quand ces 4 éléments s’alignent, vous êtes </a:t>
            </a:r>
            <a:r>
              <a:rPr lang="en-US" sz="3718">
                <a:solidFill>
                  <a:srgbClr val="B06C3F"/>
                </a:solidFill>
                <a:latin typeface="El Messiri"/>
                <a:ea typeface="El Messiri"/>
                <a:cs typeface="El Messiri"/>
                <a:sym typeface="El Messiri"/>
              </a:rPr>
              <a:t>en parfaite cohérence</a:t>
            </a:r>
            <a:r>
              <a:rPr lang="en-US" sz="3718">
                <a:solidFill>
                  <a:srgbClr val="000000"/>
                </a:solidFill>
                <a:latin typeface="El Messiri"/>
                <a:ea typeface="El Messiri"/>
                <a:cs typeface="El Messiri"/>
                <a:sym typeface="El Messiri"/>
              </a:rPr>
              <a:t> avec votre mission de vie et votre business devient un prolongement naturel de qui vous êtes. C’est ainsi que vous créez un impact puissant, en étant alignée avec </a:t>
            </a:r>
          </a:p>
          <a:p>
            <a:pPr algn="l">
              <a:lnSpc>
                <a:spcPts val="5206"/>
              </a:lnSpc>
            </a:pPr>
            <a:r>
              <a:rPr lang="en-US" sz="3718">
                <a:solidFill>
                  <a:srgbClr val="000000"/>
                </a:solidFill>
                <a:latin typeface="El Messiri"/>
                <a:ea typeface="El Messiri"/>
                <a:cs typeface="El Messiri"/>
                <a:sym typeface="El Messiri"/>
              </a:rPr>
              <a:t>votre véritable essence.</a:t>
            </a:r>
          </a:p>
          <a:p>
            <a:pPr algn="l">
              <a:lnSpc>
                <a:spcPts val="5206"/>
              </a:lnSpc>
            </a:pPr>
          </a:p>
          <a:p>
            <a:pPr algn="l">
              <a:lnSpc>
                <a:spcPts val="5206"/>
              </a:lnSpc>
            </a:pPr>
            <a:r>
              <a:rPr lang="en-US" sz="3718">
                <a:solidFill>
                  <a:srgbClr val="000000"/>
                </a:solidFill>
                <a:latin typeface="El Messiri"/>
                <a:ea typeface="El Messiri"/>
                <a:cs typeface="El Messiri"/>
                <a:sym typeface="El Messiri"/>
              </a:rPr>
              <a:t>Ce qui te sépare de ton business de rêve, ce n’est pas un manque de capacité, mais un manque de </a:t>
            </a:r>
            <a:r>
              <a:rPr lang="en-US" sz="3718" u="sng">
                <a:solidFill>
                  <a:srgbClr val="000000"/>
                </a:solidFill>
                <a:latin typeface="El Messiri"/>
                <a:ea typeface="El Messiri"/>
                <a:cs typeface="El Messiri"/>
                <a:sym typeface="El Messiri"/>
              </a:rPr>
              <a:t>clarté</a:t>
            </a:r>
            <a:r>
              <a:rPr lang="en-US" sz="3718">
                <a:solidFill>
                  <a:srgbClr val="000000"/>
                </a:solidFill>
                <a:latin typeface="El Messiri"/>
                <a:ea typeface="El Messiri"/>
                <a:cs typeface="El Messiri"/>
                <a:sym typeface="El Messiri"/>
              </a:rPr>
              <a:t> et </a:t>
            </a:r>
            <a:r>
              <a:rPr lang="en-US" sz="3718" b="true">
                <a:solidFill>
                  <a:srgbClr val="000000"/>
                </a:solidFill>
                <a:latin typeface="El Messiri Bold"/>
                <a:ea typeface="El Messiri Bold"/>
                <a:cs typeface="El Messiri Bold"/>
                <a:sym typeface="El Messiri Bold"/>
              </a:rPr>
              <a:t>d’action ! </a:t>
            </a:r>
          </a:p>
          <a:p>
            <a:pPr algn="l">
              <a:lnSpc>
                <a:spcPts val="5466"/>
              </a:lnSpc>
            </a:pPr>
          </a:p>
        </p:txBody>
      </p:sp>
      <p:sp>
        <p:nvSpPr>
          <p:cNvPr name="TextBox 4" id="4"/>
          <p:cNvSpPr txBox="true"/>
          <p:nvPr/>
        </p:nvSpPr>
        <p:spPr>
          <a:xfrm rot="0">
            <a:off x="7235290" y="298152"/>
            <a:ext cx="2883694" cy="1111238"/>
          </a:xfrm>
          <a:prstGeom prst="rect">
            <a:avLst/>
          </a:prstGeom>
        </p:spPr>
        <p:txBody>
          <a:bodyPr anchor="t" rtlCol="false" tIns="0" lIns="0" bIns="0" rIns="0">
            <a:spAutoFit/>
          </a:bodyPr>
          <a:lstStyle/>
          <a:p>
            <a:pPr algn="ctr">
              <a:lnSpc>
                <a:spcPts val="9100"/>
              </a:lnSpc>
            </a:pPr>
            <a:r>
              <a:rPr lang="en-US" sz="6500" b="true">
                <a:solidFill>
                  <a:srgbClr val="B06C3F"/>
                </a:solidFill>
                <a:latin typeface="El Messiri Bold"/>
                <a:ea typeface="El Messiri Bold"/>
                <a:cs typeface="El Messiri Bold"/>
                <a:sym typeface="El Messiri Bold"/>
              </a:rPr>
              <a:t>Résumé</a:t>
            </a:r>
          </a:p>
        </p:txBody>
      </p:sp>
    </p:spTree>
  </p:cSld>
  <p:clrMapOvr>
    <a:masterClrMapping/>
  </p:clrMapOvr>
</p:sld>
</file>

<file path=ppt/slides/slide18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143792" y="1694257"/>
            <a:ext cx="16115508" cy="8381365"/>
          </a:xfrm>
          <a:prstGeom prst="rect">
            <a:avLst/>
          </a:prstGeom>
        </p:spPr>
        <p:txBody>
          <a:bodyPr anchor="t" rtlCol="false" tIns="0" lIns="0" bIns="0" rIns="0">
            <a:spAutoFit/>
          </a:bodyPr>
          <a:lstStyle/>
          <a:p>
            <a:pPr algn="l">
              <a:lnSpc>
                <a:spcPts val="4759"/>
              </a:lnSpc>
            </a:pPr>
            <a:r>
              <a:rPr lang="en-US" sz="3399">
                <a:solidFill>
                  <a:srgbClr val="000000"/>
                </a:solidFill>
                <a:latin typeface="El Messiri"/>
                <a:ea typeface="El Messiri"/>
                <a:cs typeface="El Messiri"/>
                <a:sym typeface="El Messiri"/>
              </a:rPr>
              <a:t>À travers la sourate Al-Asr, on comprend qu’Allah nous rappelle l’importance du temps et la responsabilité de ce que nous en faisons, car c’est souvent là que débute la réussite : </a:t>
            </a:r>
            <a:r>
              <a:rPr lang="en-US" sz="3399" b="true">
                <a:solidFill>
                  <a:srgbClr val="000000"/>
                </a:solidFill>
                <a:latin typeface="El Messiri Bold"/>
                <a:ea typeface="El Messiri Bold"/>
                <a:cs typeface="El Messiri Bold"/>
                <a:sym typeface="El Messiri Bold"/>
              </a:rPr>
              <a:t>savoir où l’on investit son énergie et son attention.</a:t>
            </a:r>
          </a:p>
          <a:p>
            <a:pPr algn="l">
              <a:lnSpc>
                <a:spcPts val="4759"/>
              </a:lnSpc>
            </a:pPr>
          </a:p>
          <a:p>
            <a:pPr algn="l">
              <a:lnSpc>
                <a:spcPts val="4759"/>
              </a:lnSpc>
            </a:pPr>
            <a:r>
              <a:rPr lang="en-US" sz="3399">
                <a:solidFill>
                  <a:srgbClr val="000000"/>
                </a:solidFill>
                <a:latin typeface="El Messiri"/>
                <a:ea typeface="El Messiri"/>
                <a:cs typeface="El Messiri"/>
                <a:sym typeface="El Messiri"/>
              </a:rPr>
              <a:t>Ensuite, il y a la foi, </a:t>
            </a:r>
            <a:r>
              <a:rPr lang="en-US" sz="3399">
                <a:solidFill>
                  <a:srgbClr val="B06C3F"/>
                </a:solidFill>
                <a:latin typeface="El Messiri"/>
                <a:ea typeface="El Messiri"/>
                <a:cs typeface="El Messiri"/>
                <a:sym typeface="El Messiri"/>
              </a:rPr>
              <a:t>croire en l’invisible</a:t>
            </a:r>
            <a:r>
              <a:rPr lang="en-US" sz="3399">
                <a:solidFill>
                  <a:srgbClr val="000000"/>
                </a:solidFill>
                <a:latin typeface="El Messiri"/>
                <a:ea typeface="El Messiri"/>
                <a:cs typeface="El Messiri"/>
                <a:sym typeface="El Messiri"/>
              </a:rPr>
              <a:t>, en ce qu’on ne voit pas encore, mais qui existe déjà dans le plan divin. C’est cette foi qui nourrit la vision et permet d’avancer malgré les incertitudes.</a:t>
            </a:r>
          </a:p>
          <a:p>
            <a:pPr algn="l">
              <a:lnSpc>
                <a:spcPts val="4759"/>
              </a:lnSpc>
            </a:pPr>
          </a:p>
          <a:p>
            <a:pPr algn="l">
              <a:lnSpc>
                <a:spcPts val="4759"/>
              </a:lnSpc>
            </a:pPr>
            <a:r>
              <a:rPr lang="en-US" sz="3399">
                <a:solidFill>
                  <a:srgbClr val="000000"/>
                </a:solidFill>
                <a:latin typeface="El Messiri"/>
                <a:ea typeface="El Messiri"/>
                <a:cs typeface="El Messiri"/>
                <a:sym typeface="El Messiri"/>
              </a:rPr>
              <a:t>Vient ensuite l’appel à agir : </a:t>
            </a:r>
            <a:r>
              <a:rPr lang="en-US" sz="3399" u="sng">
                <a:solidFill>
                  <a:srgbClr val="000000"/>
                </a:solidFill>
                <a:latin typeface="El Messiri"/>
                <a:ea typeface="El Messiri"/>
                <a:cs typeface="El Messiri"/>
                <a:sym typeface="El Messiri"/>
              </a:rPr>
              <a:t>passer du rêve à l’action</a:t>
            </a:r>
            <a:r>
              <a:rPr lang="en-US" sz="3399">
                <a:solidFill>
                  <a:srgbClr val="000000"/>
                </a:solidFill>
                <a:latin typeface="El Messiri"/>
                <a:ea typeface="El Messiri"/>
                <a:cs typeface="El Messiri"/>
                <a:sym typeface="El Messiri"/>
              </a:rPr>
              <a:t>. Les projets ne se réalisent pas par la simple intention, mais par les pas constants et sincères que l’on pose chaque jour.</a:t>
            </a:r>
          </a:p>
          <a:p>
            <a:pPr algn="l">
              <a:lnSpc>
                <a:spcPts val="4759"/>
              </a:lnSpc>
            </a:pPr>
          </a:p>
          <a:p>
            <a:pPr algn="l">
              <a:lnSpc>
                <a:spcPts val="4759"/>
              </a:lnSpc>
            </a:pPr>
            <a:r>
              <a:rPr lang="en-US" sz="3399">
                <a:solidFill>
                  <a:srgbClr val="000000"/>
                </a:solidFill>
                <a:latin typeface="El Messiri"/>
                <a:ea typeface="El Messiri"/>
                <a:cs typeface="El Messiri"/>
                <a:sym typeface="El Messiri"/>
              </a:rPr>
              <a:t>Enfin, Allah nous invite à la vérité et à </a:t>
            </a:r>
            <a:r>
              <a:rPr lang="en-US" b="true" sz="3399">
                <a:solidFill>
                  <a:srgbClr val="000000"/>
                </a:solidFill>
                <a:latin typeface="El Messiri Bold"/>
                <a:ea typeface="El Messiri Bold"/>
                <a:cs typeface="El Messiri Bold"/>
                <a:sym typeface="El Messiri Bold"/>
              </a:rPr>
              <a:t>la patience</a:t>
            </a:r>
            <a:r>
              <a:rPr lang="en-US" sz="3399">
                <a:solidFill>
                  <a:srgbClr val="000000"/>
                </a:solidFill>
                <a:latin typeface="El Messiri"/>
                <a:ea typeface="El Messiri"/>
                <a:cs typeface="El Messiri"/>
                <a:sym typeface="El Messiri"/>
              </a:rPr>
              <a:t>, ne pas marcher seule, s’entourer de personnes sincères qui nous aident à rester alignées, et persévérer sans colère ni amertume.</a:t>
            </a:r>
          </a:p>
        </p:txBody>
      </p:sp>
      <p:sp>
        <p:nvSpPr>
          <p:cNvPr name="TextBox 4" id="4"/>
          <p:cNvSpPr txBox="true"/>
          <p:nvPr/>
        </p:nvSpPr>
        <p:spPr>
          <a:xfrm rot="0">
            <a:off x="7235290" y="298152"/>
            <a:ext cx="2883694" cy="1111238"/>
          </a:xfrm>
          <a:prstGeom prst="rect">
            <a:avLst/>
          </a:prstGeom>
        </p:spPr>
        <p:txBody>
          <a:bodyPr anchor="t" rtlCol="false" tIns="0" lIns="0" bIns="0" rIns="0">
            <a:spAutoFit/>
          </a:bodyPr>
          <a:lstStyle/>
          <a:p>
            <a:pPr algn="ctr">
              <a:lnSpc>
                <a:spcPts val="9100"/>
              </a:lnSpc>
            </a:pPr>
            <a:r>
              <a:rPr lang="en-US" sz="6500" b="true">
                <a:solidFill>
                  <a:srgbClr val="B06C3F"/>
                </a:solidFill>
                <a:latin typeface="El Messiri Bold"/>
                <a:ea typeface="El Messiri Bold"/>
                <a:cs typeface="El Messiri Bold"/>
                <a:sym typeface="El Messiri Bold"/>
              </a:rPr>
              <a:t>Résumé</a:t>
            </a:r>
          </a:p>
        </p:txBody>
      </p:sp>
    </p:spTree>
  </p:cSld>
  <p:clrMapOvr>
    <a:masterClrMapping/>
  </p:clrMapOvr>
</p:sld>
</file>

<file path=ppt/slides/slide1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10651557" y="-721309"/>
            <a:ext cx="7636443" cy="12353015"/>
          </a:xfrm>
          <a:custGeom>
            <a:avLst/>
            <a:gdLst/>
            <a:ahLst/>
            <a:cxnLst/>
            <a:rect r="r" b="b" t="t" l="l"/>
            <a:pathLst>
              <a:path h="12353015" w="7636443">
                <a:moveTo>
                  <a:pt x="0" y="0"/>
                </a:moveTo>
                <a:lnTo>
                  <a:pt x="7636443" y="0"/>
                </a:lnTo>
                <a:lnTo>
                  <a:pt x="7636443" y="12353015"/>
                </a:lnTo>
                <a:lnTo>
                  <a:pt x="0" y="12353015"/>
                </a:lnTo>
                <a:lnTo>
                  <a:pt x="0" y="0"/>
                </a:lnTo>
                <a:close/>
              </a:path>
            </a:pathLst>
          </a:custGeom>
          <a:blipFill>
            <a:blip r:embed="rId3"/>
            <a:stretch>
              <a:fillRect l="-926" t="-12072" r="-926" b="0"/>
            </a:stretch>
          </a:blipFill>
        </p:spPr>
      </p:sp>
      <p:sp>
        <p:nvSpPr>
          <p:cNvPr name="TextBox 4" id="4"/>
          <p:cNvSpPr txBox="true"/>
          <p:nvPr/>
        </p:nvSpPr>
        <p:spPr>
          <a:xfrm rot="0">
            <a:off x="-495332" y="3178139"/>
            <a:ext cx="11765804" cy="4582795"/>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Ce résumé va être ajouté à un </a:t>
            </a:r>
          </a:p>
          <a:p>
            <a:pPr algn="ctr">
              <a:lnSpc>
                <a:spcPts val="7279"/>
              </a:lnSpc>
            </a:pPr>
            <a:r>
              <a:rPr lang="en-US" sz="5199">
                <a:solidFill>
                  <a:srgbClr val="000000"/>
                </a:solidFill>
                <a:latin typeface="El Messiri"/>
                <a:ea typeface="El Messiri"/>
                <a:cs typeface="El Messiri"/>
                <a:sym typeface="El Messiri"/>
              </a:rPr>
              <a:t>document </a:t>
            </a:r>
            <a:r>
              <a:rPr lang="en-US" sz="5199">
                <a:solidFill>
                  <a:srgbClr val="000000"/>
                </a:solidFill>
                <a:latin typeface="El Messiri"/>
                <a:ea typeface="El Messiri"/>
                <a:cs typeface="El Messiri"/>
                <a:sym typeface="El Messiri"/>
              </a:rPr>
              <a:t>spécial :</a:t>
            </a:r>
          </a:p>
          <a:p>
            <a:pPr algn="ctr">
              <a:lnSpc>
                <a:spcPts val="7279"/>
              </a:lnSpc>
            </a:pPr>
            <a:r>
              <a:rPr lang="en-US" sz="5199">
                <a:solidFill>
                  <a:srgbClr val="B06C3F"/>
                </a:solidFill>
                <a:latin typeface="El Messiri"/>
                <a:ea typeface="El Messiri"/>
                <a:cs typeface="El Messiri"/>
                <a:sym typeface="El Messiri"/>
              </a:rPr>
              <a:t> </a:t>
            </a:r>
          </a:p>
          <a:p>
            <a:pPr algn="ctr">
              <a:lnSpc>
                <a:spcPts val="7279"/>
              </a:lnSpc>
            </a:pPr>
            <a:r>
              <a:rPr lang="en-US" sz="5199">
                <a:solidFill>
                  <a:srgbClr val="B06C3F"/>
                </a:solidFill>
                <a:latin typeface="El Messiri"/>
                <a:ea typeface="El Messiri"/>
                <a:cs typeface="El Messiri"/>
                <a:sym typeface="El Messiri"/>
              </a:rPr>
              <a:t>Les Indispensables du </a:t>
            </a:r>
          </a:p>
          <a:p>
            <a:pPr algn="ctr">
              <a:lnSpc>
                <a:spcPts val="7279"/>
              </a:lnSpc>
            </a:pPr>
            <a:r>
              <a:rPr lang="en-US" sz="5199">
                <a:solidFill>
                  <a:srgbClr val="B06C3F"/>
                </a:solidFill>
                <a:latin typeface="El Messiri"/>
                <a:ea typeface="El Messiri"/>
                <a:cs typeface="El Messiri"/>
                <a:sym typeface="El Messiri"/>
              </a:rPr>
              <a:t>“Business de Rêve” Challenge</a:t>
            </a:r>
          </a:p>
        </p:txBody>
      </p:sp>
    </p:spTree>
  </p:cSld>
  <p:clrMapOvr>
    <a:masterClrMapping/>
  </p:clrMapOvr>
</p:sld>
</file>

<file path=ppt/slides/slide18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954164" y="1290249"/>
            <a:ext cx="17333836" cy="7354570"/>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La Business de Rêve Dasboard regroupera tous les</a:t>
            </a:r>
          </a:p>
          <a:p>
            <a:pPr algn="ctr">
              <a:lnSpc>
                <a:spcPts val="7279"/>
              </a:lnSpc>
            </a:pPr>
            <a:r>
              <a:rPr lang="en-US" sz="5199">
                <a:solidFill>
                  <a:srgbClr val="000000"/>
                </a:solidFill>
                <a:latin typeface="El Messiri"/>
                <a:ea typeface="El Messiri"/>
                <a:cs typeface="El Messiri"/>
                <a:sym typeface="El Messiri"/>
              </a:rPr>
              <a:t>document</a:t>
            </a:r>
            <a:r>
              <a:rPr lang="en-US" sz="5199">
                <a:solidFill>
                  <a:srgbClr val="000000"/>
                </a:solidFill>
                <a:latin typeface="El Messiri"/>
                <a:ea typeface="El Messiri"/>
                <a:cs typeface="El Messiri"/>
                <a:sym typeface="El Messiri"/>
              </a:rPr>
              <a:t>s utiles à ta réussite :</a:t>
            </a:r>
          </a:p>
          <a:p>
            <a:pPr algn="ctr">
              <a:lnSpc>
                <a:spcPts val="7279"/>
              </a:lnSpc>
            </a:pPr>
          </a:p>
          <a:p>
            <a:pPr algn="just">
              <a:lnSpc>
                <a:spcPts val="7279"/>
              </a:lnSpc>
            </a:pPr>
            <a:r>
              <a:rPr lang="en-US" sz="5199">
                <a:solidFill>
                  <a:srgbClr val="000000"/>
                </a:solidFill>
                <a:latin typeface="El Messiri"/>
                <a:ea typeface="El Messiri"/>
                <a:cs typeface="El Messiri"/>
                <a:sym typeface="El Messiri"/>
              </a:rPr>
              <a:t>                         </a:t>
            </a:r>
            <a:r>
              <a:rPr lang="en-US" sz="5199">
                <a:solidFill>
                  <a:srgbClr val="000000"/>
                </a:solidFill>
                <a:latin typeface="El Messiri"/>
                <a:ea typeface="El Messiri"/>
                <a:cs typeface="El Messiri"/>
                <a:sym typeface="El Messiri"/>
              </a:rPr>
              <a:t>les résumés des lives</a:t>
            </a:r>
          </a:p>
          <a:p>
            <a:pPr algn="just">
              <a:lnSpc>
                <a:spcPts val="7279"/>
              </a:lnSpc>
            </a:pPr>
            <a:r>
              <a:rPr lang="en-US" sz="5199">
                <a:solidFill>
                  <a:srgbClr val="000000"/>
                </a:solidFill>
                <a:latin typeface="El Messiri"/>
                <a:ea typeface="El Messiri"/>
                <a:cs typeface="El Messiri"/>
                <a:sym typeface="El Messiri"/>
              </a:rPr>
              <a:t>                         les ordres de mission </a:t>
            </a:r>
          </a:p>
          <a:p>
            <a:pPr algn="just">
              <a:lnSpc>
                <a:spcPts val="7279"/>
              </a:lnSpc>
            </a:pPr>
            <a:r>
              <a:rPr lang="en-US" sz="5199">
                <a:solidFill>
                  <a:srgbClr val="000000"/>
                </a:solidFill>
                <a:latin typeface="El Messiri"/>
                <a:ea typeface="El Messiri"/>
                <a:cs typeface="El Messiri"/>
                <a:sym typeface="El Messiri"/>
              </a:rPr>
              <a:t>                         les slides</a:t>
            </a:r>
          </a:p>
          <a:p>
            <a:pPr algn="just">
              <a:lnSpc>
                <a:spcPts val="7279"/>
              </a:lnSpc>
            </a:pPr>
            <a:r>
              <a:rPr lang="en-US" sz="5199">
                <a:solidFill>
                  <a:srgbClr val="000000"/>
                </a:solidFill>
                <a:latin typeface="El Messiri"/>
                <a:ea typeface="El Messiri"/>
                <a:cs typeface="El Messiri"/>
                <a:sym typeface="El Messiri"/>
              </a:rPr>
              <a:t>                         les liens vers le replay </a:t>
            </a:r>
          </a:p>
          <a:p>
            <a:pPr algn="ctr">
              <a:lnSpc>
                <a:spcPts val="7279"/>
              </a:lnSpc>
            </a:pPr>
          </a:p>
        </p:txBody>
      </p:sp>
      <p:sp>
        <p:nvSpPr>
          <p:cNvPr name="Freeform 4" id="4"/>
          <p:cNvSpPr/>
          <p:nvPr/>
        </p:nvSpPr>
        <p:spPr>
          <a:xfrm flipH="false" flipV="false" rot="0">
            <a:off x="4192519" y="5143500"/>
            <a:ext cx="642427" cy="606291"/>
          </a:xfrm>
          <a:custGeom>
            <a:avLst/>
            <a:gdLst/>
            <a:ahLst/>
            <a:cxnLst/>
            <a:rect r="r" b="b" t="t" l="l"/>
            <a:pathLst>
              <a:path h="606291" w="642427">
                <a:moveTo>
                  <a:pt x="0" y="0"/>
                </a:moveTo>
                <a:lnTo>
                  <a:pt x="642427" y="0"/>
                </a:lnTo>
                <a:lnTo>
                  <a:pt x="642427" y="606291"/>
                </a:lnTo>
                <a:lnTo>
                  <a:pt x="0" y="6062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192519" y="4222884"/>
            <a:ext cx="642427" cy="606291"/>
          </a:xfrm>
          <a:custGeom>
            <a:avLst/>
            <a:gdLst/>
            <a:ahLst/>
            <a:cxnLst/>
            <a:rect r="r" b="b" t="t" l="l"/>
            <a:pathLst>
              <a:path h="606291" w="642427">
                <a:moveTo>
                  <a:pt x="0" y="0"/>
                </a:moveTo>
                <a:lnTo>
                  <a:pt x="642427" y="0"/>
                </a:lnTo>
                <a:lnTo>
                  <a:pt x="642427" y="606291"/>
                </a:lnTo>
                <a:lnTo>
                  <a:pt x="0" y="6062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192519" y="6064116"/>
            <a:ext cx="642427" cy="606291"/>
          </a:xfrm>
          <a:custGeom>
            <a:avLst/>
            <a:gdLst/>
            <a:ahLst/>
            <a:cxnLst/>
            <a:rect r="r" b="b" t="t" l="l"/>
            <a:pathLst>
              <a:path h="606291" w="642427">
                <a:moveTo>
                  <a:pt x="0" y="0"/>
                </a:moveTo>
                <a:lnTo>
                  <a:pt x="642427" y="0"/>
                </a:lnTo>
                <a:lnTo>
                  <a:pt x="642427" y="606291"/>
                </a:lnTo>
                <a:lnTo>
                  <a:pt x="0" y="6062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4192519" y="6984732"/>
            <a:ext cx="642427" cy="606291"/>
          </a:xfrm>
          <a:custGeom>
            <a:avLst/>
            <a:gdLst/>
            <a:ahLst/>
            <a:cxnLst/>
            <a:rect r="r" b="b" t="t" l="l"/>
            <a:pathLst>
              <a:path h="606291" w="642427">
                <a:moveTo>
                  <a:pt x="0" y="0"/>
                </a:moveTo>
                <a:lnTo>
                  <a:pt x="642427" y="0"/>
                </a:lnTo>
                <a:lnTo>
                  <a:pt x="642427" y="606290"/>
                </a:lnTo>
                <a:lnTo>
                  <a:pt x="0" y="6062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3698974" y="4190365"/>
            <a:ext cx="11263131" cy="1811020"/>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Le lien des Indispensables vient</a:t>
            </a:r>
          </a:p>
          <a:p>
            <a:pPr algn="ctr">
              <a:lnSpc>
                <a:spcPts val="7279"/>
              </a:lnSpc>
            </a:pPr>
            <a:r>
              <a:rPr lang="en-US" sz="5199">
                <a:solidFill>
                  <a:srgbClr val="000000"/>
                </a:solidFill>
                <a:latin typeface="El Messiri"/>
                <a:ea typeface="El Messiri"/>
                <a:cs typeface="El Messiri"/>
                <a:sym typeface="El Messiri"/>
              </a:rPr>
              <a:t>d'être envoyé dans le chat</a:t>
            </a:r>
          </a:p>
        </p:txBody>
      </p:sp>
      <p:sp>
        <p:nvSpPr>
          <p:cNvPr name="Freeform 4" id="4"/>
          <p:cNvSpPr/>
          <p:nvPr/>
        </p:nvSpPr>
        <p:spPr>
          <a:xfrm flipH="false" flipV="false" rot="0">
            <a:off x="0" y="0"/>
            <a:ext cx="1396261" cy="1237436"/>
          </a:xfrm>
          <a:custGeom>
            <a:avLst/>
            <a:gdLst/>
            <a:ahLst/>
            <a:cxnLst/>
            <a:rect r="r" b="b" t="t" l="l"/>
            <a:pathLst>
              <a:path h="1237436" w="1396261">
                <a:moveTo>
                  <a:pt x="0" y="0"/>
                </a:moveTo>
                <a:lnTo>
                  <a:pt x="1396261" y="0"/>
                </a:lnTo>
                <a:lnTo>
                  <a:pt x="1396261" y="1237436"/>
                </a:lnTo>
                <a:lnTo>
                  <a:pt x="0" y="1237436"/>
                </a:lnTo>
                <a:lnTo>
                  <a:pt x="0" y="0"/>
                </a:lnTo>
                <a:close/>
              </a:path>
            </a:pathLst>
          </a:custGeom>
          <a:blipFill>
            <a:blip r:embed="rId3"/>
            <a:stretch>
              <a:fillRect l="0" t="0" r="0" b="0"/>
            </a:stretch>
          </a:blipFill>
        </p:spPr>
      </p:sp>
    </p:spTree>
  </p:cSld>
  <p:clrMapOvr>
    <a:masterClrMapping/>
  </p:clrMapOvr>
</p:sld>
</file>

<file path=ppt/slides/slide18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3206" r="-20344" b="-120263"/>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477082" y="4063037"/>
            <a:ext cx="17333836" cy="2734945"/>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On se retrouve demain soir à </a:t>
            </a:r>
            <a:r>
              <a:rPr lang="en-US" sz="5199">
                <a:solidFill>
                  <a:srgbClr val="B06C3F"/>
                </a:solidFill>
                <a:latin typeface="El Messiri"/>
                <a:ea typeface="El Messiri"/>
                <a:cs typeface="El Messiri"/>
                <a:sym typeface="El Messiri"/>
              </a:rPr>
              <a:t>20h</a:t>
            </a:r>
            <a:r>
              <a:rPr lang="en-US" sz="5199">
                <a:solidFill>
                  <a:srgbClr val="000000"/>
                </a:solidFill>
                <a:latin typeface="El Messiri"/>
                <a:ea typeface="El Messiri"/>
                <a:cs typeface="El Messiri"/>
                <a:sym typeface="El Messiri"/>
              </a:rPr>
              <a:t> pour le</a:t>
            </a:r>
          </a:p>
          <a:p>
            <a:pPr algn="ctr">
              <a:lnSpc>
                <a:spcPts val="7279"/>
              </a:lnSpc>
            </a:pPr>
            <a:r>
              <a:rPr lang="en-US" sz="5199">
                <a:solidFill>
                  <a:srgbClr val="000000"/>
                </a:solidFill>
                <a:latin typeface="El Messiri"/>
                <a:ea typeface="El Messiri"/>
                <a:cs typeface="El Messiri"/>
                <a:sym typeface="El Messiri"/>
              </a:rPr>
              <a:t>deuxième live de ce challenge.</a:t>
            </a:r>
          </a:p>
          <a:p>
            <a:pPr algn="ctr">
              <a:lnSpc>
                <a:spcPts val="7279"/>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5254748" y="2194894"/>
            <a:ext cx="7541566" cy="3983218"/>
          </a:xfrm>
          <a:custGeom>
            <a:avLst/>
            <a:gdLst/>
            <a:ahLst/>
            <a:cxnLst/>
            <a:rect r="r" b="b" t="t" l="l"/>
            <a:pathLst>
              <a:path h="3983218" w="7541566">
                <a:moveTo>
                  <a:pt x="0" y="0"/>
                </a:moveTo>
                <a:lnTo>
                  <a:pt x="7541566" y="0"/>
                </a:lnTo>
                <a:lnTo>
                  <a:pt x="7541566" y="3983218"/>
                </a:lnTo>
                <a:lnTo>
                  <a:pt x="0" y="3983218"/>
                </a:lnTo>
                <a:lnTo>
                  <a:pt x="0" y="0"/>
                </a:lnTo>
                <a:close/>
              </a:path>
            </a:pathLst>
          </a:custGeom>
          <a:blipFill>
            <a:blip r:embed="rId3"/>
            <a:stretch>
              <a:fillRect l="-1570" t="0" r="0" b="0"/>
            </a:stretch>
          </a:blipFill>
        </p:spPr>
      </p:sp>
      <p:sp>
        <p:nvSpPr>
          <p:cNvPr name="Freeform 4" id="4"/>
          <p:cNvSpPr/>
          <p:nvPr/>
        </p:nvSpPr>
        <p:spPr>
          <a:xfrm flipH="false" flipV="false" rot="0">
            <a:off x="11588413" y="3188765"/>
            <a:ext cx="679206" cy="679206"/>
          </a:xfrm>
          <a:custGeom>
            <a:avLst/>
            <a:gdLst/>
            <a:ahLst/>
            <a:cxnLst/>
            <a:rect r="r" b="b" t="t" l="l"/>
            <a:pathLst>
              <a:path h="679206" w="679206">
                <a:moveTo>
                  <a:pt x="0" y="0"/>
                </a:moveTo>
                <a:lnTo>
                  <a:pt x="679206" y="0"/>
                </a:lnTo>
                <a:lnTo>
                  <a:pt x="679206" y="679206"/>
                </a:lnTo>
                <a:lnTo>
                  <a:pt x="0" y="6792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4020507" y="933450"/>
            <a:ext cx="12458402" cy="887095"/>
          </a:xfrm>
          <a:prstGeom prst="rect">
            <a:avLst/>
          </a:prstGeom>
        </p:spPr>
        <p:txBody>
          <a:bodyPr anchor="t" rtlCol="false" tIns="0" lIns="0" bIns="0" rIns="0">
            <a:spAutoFit/>
          </a:bodyPr>
          <a:lstStyle/>
          <a:p>
            <a:pPr algn="ctr">
              <a:lnSpc>
                <a:spcPts val="7280"/>
              </a:lnSpc>
              <a:spcBef>
                <a:spcPct val="0"/>
              </a:spcBef>
            </a:pPr>
            <a:r>
              <a:rPr lang="en-US" sz="5200">
                <a:solidFill>
                  <a:srgbClr val="373620"/>
                </a:solidFill>
                <a:latin typeface="El Messiri"/>
                <a:ea typeface="El Messiri"/>
                <a:cs typeface="El Messiri"/>
                <a:sym typeface="El Messiri"/>
              </a:rPr>
              <a:t>Puis clique sur l'</a:t>
            </a:r>
            <a:r>
              <a:rPr lang="en-US" b="true" sz="5200">
                <a:solidFill>
                  <a:srgbClr val="373620"/>
                </a:solidFill>
                <a:latin typeface="El Messiri Bold"/>
                <a:ea typeface="El Messiri Bold"/>
                <a:cs typeface="El Messiri Bold"/>
                <a:sym typeface="El Messiri Bold"/>
              </a:rPr>
              <a:t>icône</a:t>
            </a:r>
            <a:r>
              <a:rPr lang="en-US" sz="5200">
                <a:solidFill>
                  <a:srgbClr val="373620"/>
                </a:solidFill>
                <a:latin typeface="El Messiri"/>
                <a:ea typeface="El Messiri"/>
                <a:cs typeface="El Messiri"/>
                <a:sym typeface="El Messiri"/>
              </a:rPr>
              <a:t> (Ajouter aux contacts)</a:t>
            </a:r>
          </a:p>
        </p:txBody>
      </p:sp>
      <p:sp>
        <p:nvSpPr>
          <p:cNvPr name="TextBox 6" id="6"/>
          <p:cNvSpPr txBox="true"/>
          <p:nvPr/>
        </p:nvSpPr>
        <p:spPr>
          <a:xfrm rot="0">
            <a:off x="4594732" y="6837230"/>
            <a:ext cx="9876163" cy="1678277"/>
          </a:xfrm>
          <a:prstGeom prst="rect">
            <a:avLst/>
          </a:prstGeom>
        </p:spPr>
        <p:txBody>
          <a:bodyPr anchor="t" rtlCol="false" tIns="0" lIns="0" bIns="0" rIns="0">
            <a:spAutoFit/>
          </a:bodyPr>
          <a:lstStyle/>
          <a:p>
            <a:pPr algn="ctr">
              <a:lnSpc>
                <a:spcPts val="6716"/>
              </a:lnSpc>
            </a:pPr>
            <a:r>
              <a:rPr lang="en-US" sz="4797">
                <a:solidFill>
                  <a:srgbClr val="373620"/>
                </a:solidFill>
                <a:latin typeface="El Messiri"/>
                <a:ea typeface="El Messiri"/>
                <a:cs typeface="El Messiri"/>
                <a:sym typeface="El Messiri"/>
              </a:rPr>
              <a:t>Tu recevras ensuite tous les emails </a:t>
            </a:r>
          </a:p>
          <a:p>
            <a:pPr algn="ctr">
              <a:lnSpc>
                <a:spcPts val="6716"/>
              </a:lnSpc>
              <a:spcBef>
                <a:spcPct val="0"/>
              </a:spcBef>
            </a:pPr>
            <a:r>
              <a:rPr lang="en-US" sz="4797">
                <a:solidFill>
                  <a:srgbClr val="373620"/>
                </a:solidFill>
                <a:latin typeface="El Messiri"/>
                <a:ea typeface="El Messiri"/>
                <a:cs typeface="El Messiri"/>
                <a:sym typeface="El Messiri"/>
              </a:rPr>
              <a:t>importants dans ta boîte</a:t>
            </a:r>
            <a:r>
              <a:rPr lang="en-US" b="true" sz="4797">
                <a:solidFill>
                  <a:srgbClr val="373620"/>
                </a:solidFill>
                <a:latin typeface="El Messiri Bold"/>
                <a:ea typeface="El Messiri Bold"/>
                <a:cs typeface="El Messiri Bold"/>
                <a:sym typeface="El Messiri Bold"/>
              </a:rPr>
              <a:t> "</a:t>
            </a:r>
            <a:r>
              <a:rPr lang="en-US" b="true" sz="4797">
                <a:solidFill>
                  <a:srgbClr val="B06C3F"/>
                </a:solidFill>
                <a:latin typeface="El Messiri Bold"/>
                <a:ea typeface="El Messiri Bold"/>
                <a:cs typeface="El Messiri Bold"/>
                <a:sym typeface="El Messiri Bold"/>
              </a:rPr>
              <a:t>Principale</a:t>
            </a:r>
            <a:r>
              <a:rPr lang="en-US" b="true" sz="4797">
                <a:solidFill>
                  <a:srgbClr val="373620"/>
                </a:solidFill>
                <a:latin typeface="El Messiri Bold"/>
                <a:ea typeface="El Messiri Bold"/>
                <a:cs typeface="El Messiri Bold"/>
                <a:sym typeface="El Messiri Bold"/>
              </a:rPr>
              <a:t>" !</a:t>
            </a:r>
          </a:p>
        </p:txBody>
      </p:sp>
      <p:sp>
        <p:nvSpPr>
          <p:cNvPr name="TextBox 7" id="7"/>
          <p:cNvSpPr txBox="true"/>
          <p:nvPr/>
        </p:nvSpPr>
        <p:spPr>
          <a:xfrm rot="0">
            <a:off x="7089677" y="3889323"/>
            <a:ext cx="6320064" cy="297180"/>
          </a:xfrm>
          <a:prstGeom prst="rect">
            <a:avLst/>
          </a:prstGeom>
        </p:spPr>
        <p:txBody>
          <a:bodyPr anchor="t" rtlCol="false" tIns="0" lIns="0" bIns="0" rIns="0">
            <a:spAutoFit/>
          </a:bodyPr>
          <a:lstStyle/>
          <a:p>
            <a:pPr algn="ctr">
              <a:lnSpc>
                <a:spcPts val="2520"/>
              </a:lnSpc>
            </a:pPr>
            <a:r>
              <a:rPr lang="en-US" sz="1800">
                <a:solidFill>
                  <a:srgbClr val="000000"/>
                </a:solidFill>
                <a:latin typeface="Open Sans"/>
                <a:ea typeface="Open Sans"/>
                <a:cs typeface="Open Sans"/>
                <a:sym typeface="Open Sans"/>
              </a:rPr>
              <a:t>contact@beautyfullbusiness.fr</a:t>
            </a:r>
          </a:p>
        </p:txBody>
      </p:sp>
    </p:spTree>
  </p:cSld>
  <p:clrMapOvr>
    <a:masterClrMapping/>
  </p:clrMapOvr>
</p:sld>
</file>

<file path=ppt/slides/slide19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3103140" y="1595792"/>
            <a:ext cx="14895354" cy="7433945"/>
          </a:xfrm>
          <a:prstGeom prst="rect">
            <a:avLst/>
          </a:prstGeom>
        </p:spPr>
        <p:txBody>
          <a:bodyPr anchor="t" rtlCol="false" tIns="0" lIns="0" bIns="0" rIns="0">
            <a:spAutoFit/>
          </a:bodyPr>
          <a:lstStyle/>
          <a:p>
            <a:pPr algn="l">
              <a:lnSpc>
                <a:spcPts val="6580"/>
              </a:lnSpc>
            </a:pPr>
            <a:r>
              <a:rPr lang="en-US" sz="4700">
                <a:solidFill>
                  <a:srgbClr val="000000"/>
                </a:solidFill>
                <a:latin typeface="El Messiri"/>
                <a:ea typeface="El Messiri"/>
                <a:cs typeface="El Messiri"/>
                <a:sym typeface="El Messiri"/>
              </a:rPr>
              <a:t>Et nous verrons également :</a:t>
            </a:r>
          </a:p>
          <a:p>
            <a:pPr algn="ctr">
              <a:lnSpc>
                <a:spcPts val="6580"/>
              </a:lnSpc>
            </a:pPr>
          </a:p>
          <a:p>
            <a:pPr algn="l">
              <a:lnSpc>
                <a:spcPts val="6580"/>
              </a:lnSpc>
            </a:pPr>
            <a:r>
              <a:rPr lang="en-US" sz="4700">
                <a:solidFill>
                  <a:srgbClr val="000000"/>
                </a:solidFill>
                <a:latin typeface="El Messiri"/>
                <a:ea typeface="El Messiri"/>
                <a:cs typeface="El Messiri"/>
                <a:sym typeface="El Messiri"/>
              </a:rPr>
              <a:t>Les leçons à tirer du parcours de </a:t>
            </a:r>
            <a:r>
              <a:rPr lang="en-US" sz="4700">
                <a:solidFill>
                  <a:srgbClr val="B06C3F"/>
                </a:solidFill>
                <a:latin typeface="El Messiri"/>
                <a:ea typeface="El Messiri"/>
                <a:cs typeface="El Messiri"/>
                <a:sym typeface="El Messiri"/>
              </a:rPr>
              <a:t>Dalila Lassouaoui</a:t>
            </a:r>
          </a:p>
          <a:p>
            <a:pPr algn="l">
              <a:lnSpc>
                <a:spcPts val="6580"/>
              </a:lnSpc>
            </a:pPr>
            <a:r>
              <a:rPr lang="en-US" sz="4700">
                <a:solidFill>
                  <a:srgbClr val="000000"/>
                </a:solidFill>
                <a:latin typeface="El Messiri"/>
                <a:ea typeface="El Messiri"/>
                <a:cs typeface="El Messiri"/>
                <a:sym typeface="El Messiri"/>
              </a:rPr>
              <a:t>Les défis spécifiques des femmes</a:t>
            </a:r>
          </a:p>
          <a:p>
            <a:pPr algn="l">
              <a:lnSpc>
                <a:spcPts val="6580"/>
              </a:lnSpc>
            </a:pPr>
            <a:r>
              <a:rPr lang="en-US" sz="4700">
                <a:solidFill>
                  <a:srgbClr val="000000"/>
                </a:solidFill>
                <a:latin typeface="El Messiri"/>
                <a:ea typeface="El Messiri"/>
                <a:cs typeface="El Messiri"/>
                <a:sym typeface="El Messiri"/>
              </a:rPr>
              <a:t>Pressions religieuses</a:t>
            </a:r>
          </a:p>
          <a:p>
            <a:pPr algn="l">
              <a:lnSpc>
                <a:spcPts val="6580"/>
              </a:lnSpc>
            </a:pPr>
            <a:r>
              <a:rPr lang="en-US" sz="4700">
                <a:solidFill>
                  <a:srgbClr val="000000"/>
                </a:solidFill>
                <a:latin typeface="El Messiri"/>
                <a:ea typeface="El Messiri"/>
                <a:cs typeface="El Messiri"/>
                <a:sym typeface="El Messiri"/>
              </a:rPr>
              <a:t>Les pressions sociales</a:t>
            </a:r>
          </a:p>
          <a:p>
            <a:pPr algn="l">
              <a:lnSpc>
                <a:spcPts val="6580"/>
              </a:lnSpc>
            </a:pPr>
            <a:r>
              <a:rPr lang="en-US" sz="4700">
                <a:solidFill>
                  <a:srgbClr val="000000"/>
                </a:solidFill>
                <a:latin typeface="El Messiri"/>
                <a:ea typeface="El Messiri"/>
                <a:cs typeface="El Messiri"/>
                <a:sym typeface="El Messiri"/>
              </a:rPr>
              <a:t>L’ép</a:t>
            </a:r>
            <a:r>
              <a:rPr lang="en-US" sz="4700">
                <a:solidFill>
                  <a:srgbClr val="000000"/>
                </a:solidFill>
                <a:latin typeface="El Messiri"/>
                <a:ea typeface="El Messiri"/>
                <a:cs typeface="El Messiri"/>
                <a:sym typeface="El Messiri"/>
              </a:rPr>
              <a:t>uisement moral et physique</a:t>
            </a:r>
          </a:p>
          <a:p>
            <a:pPr algn="ctr">
              <a:lnSpc>
                <a:spcPts val="6580"/>
              </a:lnSpc>
            </a:pPr>
          </a:p>
          <a:p>
            <a:pPr algn="ctr">
              <a:lnSpc>
                <a:spcPts val="6580"/>
              </a:lnSpc>
            </a:pPr>
          </a:p>
        </p:txBody>
      </p:sp>
      <p:grpSp>
        <p:nvGrpSpPr>
          <p:cNvPr name="Group 4" id="4"/>
          <p:cNvGrpSpPr/>
          <p:nvPr/>
        </p:nvGrpSpPr>
        <p:grpSpPr>
          <a:xfrm rot="0">
            <a:off x="2094528" y="3322038"/>
            <a:ext cx="672408" cy="640889"/>
            <a:chOff x="0" y="0"/>
            <a:chExt cx="812800" cy="774700"/>
          </a:xfrm>
        </p:grpSpPr>
        <p:sp>
          <p:nvSpPr>
            <p:cNvPr name="Freeform 5" id="5"/>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6" id="6"/>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094528" y="4153426"/>
            <a:ext cx="672408" cy="640889"/>
            <a:chOff x="0" y="0"/>
            <a:chExt cx="812800" cy="774700"/>
          </a:xfrm>
        </p:grpSpPr>
        <p:sp>
          <p:nvSpPr>
            <p:cNvPr name="Freeform 8" id="8"/>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9" id="9"/>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2094528" y="4984815"/>
            <a:ext cx="672408" cy="640889"/>
            <a:chOff x="0" y="0"/>
            <a:chExt cx="812800" cy="774700"/>
          </a:xfrm>
        </p:grpSpPr>
        <p:sp>
          <p:nvSpPr>
            <p:cNvPr name="Freeform 11" id="11"/>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12" id="12"/>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2094528" y="5816204"/>
            <a:ext cx="672408" cy="640889"/>
            <a:chOff x="0" y="0"/>
            <a:chExt cx="812800" cy="774700"/>
          </a:xfrm>
        </p:grpSpPr>
        <p:sp>
          <p:nvSpPr>
            <p:cNvPr name="Freeform 14" id="14"/>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15" id="15"/>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2094528" y="6647592"/>
            <a:ext cx="672408" cy="640889"/>
            <a:chOff x="0" y="0"/>
            <a:chExt cx="812800" cy="774700"/>
          </a:xfrm>
        </p:grpSpPr>
        <p:sp>
          <p:nvSpPr>
            <p:cNvPr name="Freeform 17" id="17"/>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18" id="18"/>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19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3325" r="0" b="-92978"/>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477082" y="4478413"/>
            <a:ext cx="17333836" cy="1633220"/>
          </a:xfrm>
          <a:prstGeom prst="rect">
            <a:avLst/>
          </a:prstGeom>
        </p:spPr>
        <p:txBody>
          <a:bodyPr anchor="t" rtlCol="false" tIns="0" lIns="0" bIns="0" rIns="0">
            <a:spAutoFit/>
          </a:bodyPr>
          <a:lstStyle/>
          <a:p>
            <a:pPr algn="ctr">
              <a:lnSpc>
                <a:spcPts val="6580"/>
              </a:lnSpc>
            </a:pPr>
            <a:r>
              <a:rPr lang="en-US" sz="4700">
                <a:solidFill>
                  <a:srgbClr val="000000"/>
                </a:solidFill>
                <a:latin typeface="El Messiri"/>
                <a:ea typeface="El Messiri"/>
                <a:cs typeface="El Messiri"/>
                <a:sym typeface="El Messiri"/>
              </a:rPr>
              <a:t>C'est donc un live à ne surtout pas manquer !</a:t>
            </a:r>
          </a:p>
          <a:p>
            <a:pPr algn="ctr">
              <a:lnSpc>
                <a:spcPts val="6580"/>
              </a:lnSpc>
            </a:pPr>
          </a:p>
        </p:txBody>
      </p:sp>
    </p:spTree>
  </p:cSld>
  <p:clrMapOvr>
    <a:masterClrMapping/>
  </p:clrMapOvr>
</p:sld>
</file>

<file path=ppt/slides/slide19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16942247" y="0"/>
            <a:ext cx="1345753" cy="1454213"/>
          </a:xfrm>
          <a:custGeom>
            <a:avLst/>
            <a:gdLst/>
            <a:ahLst/>
            <a:cxnLst/>
            <a:rect r="r" b="b" t="t" l="l"/>
            <a:pathLst>
              <a:path h="1454213" w="1345753">
                <a:moveTo>
                  <a:pt x="0" y="0"/>
                </a:moveTo>
                <a:lnTo>
                  <a:pt x="1345753" y="0"/>
                </a:lnTo>
                <a:lnTo>
                  <a:pt x="1345753" y="1454213"/>
                </a:lnTo>
                <a:lnTo>
                  <a:pt x="0" y="1454213"/>
                </a:lnTo>
                <a:lnTo>
                  <a:pt x="0" y="0"/>
                </a:lnTo>
                <a:close/>
              </a:path>
            </a:pathLst>
          </a:custGeom>
          <a:blipFill>
            <a:blip r:embed="rId3"/>
            <a:stretch>
              <a:fillRect l="0" t="0" r="0" b="0"/>
            </a:stretch>
          </a:blipFill>
        </p:spPr>
      </p:sp>
      <p:sp>
        <p:nvSpPr>
          <p:cNvPr name="TextBox 4" id="4"/>
          <p:cNvSpPr txBox="true"/>
          <p:nvPr/>
        </p:nvSpPr>
        <p:spPr>
          <a:xfrm rot="0">
            <a:off x="2077409" y="3549713"/>
            <a:ext cx="14133183" cy="3823162"/>
          </a:xfrm>
          <a:prstGeom prst="rect">
            <a:avLst/>
          </a:prstGeom>
        </p:spPr>
        <p:txBody>
          <a:bodyPr anchor="t" rtlCol="false" tIns="0" lIns="0" bIns="0" rIns="0">
            <a:spAutoFit/>
          </a:bodyPr>
          <a:lstStyle/>
          <a:p>
            <a:pPr algn="ctr">
              <a:lnSpc>
                <a:spcPts val="6099"/>
              </a:lnSpc>
            </a:pPr>
            <a:r>
              <a:rPr lang="en-US" sz="4356">
                <a:solidFill>
                  <a:srgbClr val="000000"/>
                </a:solidFill>
                <a:latin typeface="El Messiri"/>
                <a:ea typeface="El Messiri"/>
                <a:cs typeface="El Messiri"/>
                <a:sym typeface="El Messiri"/>
              </a:rPr>
              <a:t>Le problème de 90% des personnes qui n’ont pas obtenu</a:t>
            </a:r>
          </a:p>
          <a:p>
            <a:pPr algn="ctr">
              <a:lnSpc>
                <a:spcPts val="6099"/>
              </a:lnSpc>
            </a:pPr>
            <a:r>
              <a:rPr lang="en-US" sz="4356">
                <a:solidFill>
                  <a:srgbClr val="000000"/>
                </a:solidFill>
                <a:latin typeface="El Messiri"/>
                <a:ea typeface="El Messiri"/>
                <a:cs typeface="El Messiri"/>
                <a:sym typeface="El Messiri"/>
              </a:rPr>
              <a:t> le business de leur rêve ou qui ont du mal à décoller c’est ;</a:t>
            </a:r>
          </a:p>
          <a:p>
            <a:pPr algn="ctr">
              <a:lnSpc>
                <a:spcPts val="6099"/>
              </a:lnSpc>
            </a:pPr>
            <a:r>
              <a:rPr lang="en-US" sz="4356">
                <a:solidFill>
                  <a:srgbClr val="000000"/>
                </a:solidFill>
                <a:latin typeface="El Messiri"/>
                <a:ea typeface="El Messiri"/>
                <a:cs typeface="El Messiri"/>
                <a:sym typeface="El Messiri"/>
              </a:rPr>
              <a:t>soit c'est </a:t>
            </a:r>
            <a:r>
              <a:rPr lang="en-US" sz="4356" b="true">
                <a:solidFill>
                  <a:srgbClr val="000000"/>
                </a:solidFill>
                <a:latin typeface="El Messiri Bold"/>
                <a:ea typeface="El Messiri Bold"/>
                <a:cs typeface="El Messiri Bold"/>
                <a:sym typeface="El Messiri Bold"/>
              </a:rPr>
              <a:t>le manque de passage à l'action</a:t>
            </a:r>
            <a:r>
              <a:rPr lang="en-US" sz="4356">
                <a:solidFill>
                  <a:srgbClr val="000000"/>
                </a:solidFill>
                <a:latin typeface="El Messiri"/>
                <a:ea typeface="El Messiri"/>
                <a:cs typeface="El Messiri"/>
                <a:sym typeface="El Messiri"/>
              </a:rPr>
              <a:t> ou le fait de ne </a:t>
            </a:r>
          </a:p>
          <a:p>
            <a:pPr algn="ctr">
              <a:lnSpc>
                <a:spcPts val="6099"/>
              </a:lnSpc>
            </a:pPr>
            <a:r>
              <a:rPr lang="en-US" sz="4356">
                <a:solidFill>
                  <a:srgbClr val="000000"/>
                </a:solidFill>
                <a:latin typeface="El Messiri"/>
                <a:ea typeface="El Messiri"/>
                <a:cs typeface="El Messiri"/>
                <a:sym typeface="El Messiri"/>
              </a:rPr>
              <a:t>pas poser </a:t>
            </a:r>
            <a:r>
              <a:rPr lang="en-US" sz="4356" u="sng">
                <a:solidFill>
                  <a:srgbClr val="000000"/>
                </a:solidFill>
                <a:latin typeface="El Messiri"/>
                <a:ea typeface="El Messiri"/>
                <a:cs typeface="El Messiri"/>
                <a:sym typeface="El Messiri"/>
              </a:rPr>
              <a:t>les bonnes actions stratégiques au bon moment</a:t>
            </a:r>
            <a:r>
              <a:rPr lang="en-US" sz="4356">
                <a:solidFill>
                  <a:srgbClr val="000000"/>
                </a:solidFill>
                <a:latin typeface="El Messiri"/>
                <a:ea typeface="El Messiri"/>
                <a:cs typeface="El Messiri"/>
                <a:sym typeface="El Messiri"/>
              </a:rPr>
              <a:t>.</a:t>
            </a:r>
          </a:p>
          <a:p>
            <a:pPr algn="ctr">
              <a:lnSpc>
                <a:spcPts val="6099"/>
              </a:lnSpc>
            </a:pPr>
          </a:p>
        </p:txBody>
      </p:sp>
    </p:spTree>
  </p:cSld>
  <p:clrMapOvr>
    <a:masterClrMapping/>
  </p:clrMapOvr>
</p:sld>
</file>

<file path=ppt/slides/slide19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535712" y="-95250"/>
            <a:ext cx="13966051" cy="3658870"/>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Samira a utilisé cette méthode, et elle a directement pu générer</a:t>
            </a:r>
          </a:p>
          <a:p>
            <a:pPr algn="ctr">
              <a:lnSpc>
                <a:spcPts val="7279"/>
              </a:lnSpc>
            </a:pPr>
            <a:r>
              <a:rPr lang="en-US" sz="5199">
                <a:solidFill>
                  <a:srgbClr val="373620"/>
                </a:solidFill>
                <a:latin typeface="El Messiri"/>
                <a:ea typeface="El Messiri"/>
                <a:cs typeface="El Messiri"/>
                <a:sym typeface="El Messiri"/>
              </a:rPr>
              <a:t>plusieurs</a:t>
            </a:r>
            <a:r>
              <a:rPr lang="en-US" sz="5199">
                <a:solidFill>
                  <a:srgbClr val="373620"/>
                </a:solidFill>
                <a:latin typeface="El Messiri"/>
                <a:ea typeface="El Messiri"/>
                <a:cs typeface="El Messiri"/>
                <a:sym typeface="El Messiri"/>
              </a:rPr>
              <a:t> ventes à 3 000 euros dont un contrat à </a:t>
            </a:r>
            <a:r>
              <a:rPr lang="en-US" sz="5199">
                <a:solidFill>
                  <a:srgbClr val="B06C3F"/>
                </a:solidFill>
                <a:latin typeface="El Messiri"/>
                <a:ea typeface="El Messiri"/>
                <a:cs typeface="El Messiri"/>
                <a:sym typeface="El Messiri"/>
              </a:rPr>
              <a:t>100K annuel</a:t>
            </a:r>
            <a:r>
              <a:rPr lang="en-US" sz="5199">
                <a:solidFill>
                  <a:srgbClr val="373620"/>
                </a:solidFill>
                <a:latin typeface="El Messiri"/>
                <a:ea typeface="El Messiri"/>
                <a:cs typeface="El Messiri"/>
                <a:sym typeface="El Messiri"/>
              </a:rPr>
              <a:t> ! </a:t>
            </a:r>
          </a:p>
        </p:txBody>
      </p:sp>
      <p:sp>
        <p:nvSpPr>
          <p:cNvPr name="Freeform 4" id="4"/>
          <p:cNvSpPr/>
          <p:nvPr/>
        </p:nvSpPr>
        <p:spPr>
          <a:xfrm flipH="false" flipV="false" rot="0">
            <a:off x="5579607" y="3691573"/>
            <a:ext cx="7878260" cy="6270270"/>
          </a:xfrm>
          <a:custGeom>
            <a:avLst/>
            <a:gdLst/>
            <a:ahLst/>
            <a:cxnLst/>
            <a:rect r="r" b="b" t="t" l="l"/>
            <a:pathLst>
              <a:path h="6270270" w="7878260">
                <a:moveTo>
                  <a:pt x="0" y="0"/>
                </a:moveTo>
                <a:lnTo>
                  <a:pt x="7878260" y="0"/>
                </a:lnTo>
                <a:lnTo>
                  <a:pt x="7878260" y="6270270"/>
                </a:lnTo>
                <a:lnTo>
                  <a:pt x="0" y="6270270"/>
                </a:lnTo>
                <a:lnTo>
                  <a:pt x="0" y="0"/>
                </a:lnTo>
                <a:close/>
              </a:path>
            </a:pathLst>
          </a:custGeom>
          <a:blipFill>
            <a:blip r:embed="rId3"/>
            <a:stretch>
              <a:fillRect l="-4511" t="-484" r="0" b="-484"/>
            </a:stretch>
          </a:blipFill>
        </p:spPr>
      </p:sp>
    </p:spTree>
  </p:cSld>
  <p:clrMapOvr>
    <a:masterClrMapping/>
  </p:clrMapOvr>
</p:sld>
</file>

<file path=ppt/slides/slide19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9664508" y="2632691"/>
            <a:ext cx="6292071" cy="2297338"/>
          </a:xfrm>
          <a:custGeom>
            <a:avLst/>
            <a:gdLst/>
            <a:ahLst/>
            <a:cxnLst/>
            <a:rect r="r" b="b" t="t" l="l"/>
            <a:pathLst>
              <a:path h="2297338" w="6292071">
                <a:moveTo>
                  <a:pt x="0" y="0"/>
                </a:moveTo>
                <a:lnTo>
                  <a:pt x="6292072" y="0"/>
                </a:lnTo>
                <a:lnTo>
                  <a:pt x="6292072" y="2297338"/>
                </a:lnTo>
                <a:lnTo>
                  <a:pt x="0" y="2297338"/>
                </a:lnTo>
                <a:lnTo>
                  <a:pt x="0" y="0"/>
                </a:lnTo>
                <a:close/>
              </a:path>
            </a:pathLst>
          </a:custGeom>
          <a:blipFill>
            <a:blip r:embed="rId3"/>
            <a:stretch>
              <a:fillRect l="0" t="0" r="0" b="0"/>
            </a:stretch>
          </a:blipFill>
        </p:spPr>
      </p:sp>
      <p:sp>
        <p:nvSpPr>
          <p:cNvPr name="Freeform 4" id="4"/>
          <p:cNvSpPr/>
          <p:nvPr/>
        </p:nvSpPr>
        <p:spPr>
          <a:xfrm flipH="false" flipV="false" rot="0">
            <a:off x="9875618" y="5897751"/>
            <a:ext cx="7383682" cy="3079396"/>
          </a:xfrm>
          <a:custGeom>
            <a:avLst/>
            <a:gdLst/>
            <a:ahLst/>
            <a:cxnLst/>
            <a:rect r="r" b="b" t="t" l="l"/>
            <a:pathLst>
              <a:path h="3079396" w="7383682">
                <a:moveTo>
                  <a:pt x="0" y="0"/>
                </a:moveTo>
                <a:lnTo>
                  <a:pt x="7383682" y="0"/>
                </a:lnTo>
                <a:lnTo>
                  <a:pt x="7383682" y="3079395"/>
                </a:lnTo>
                <a:lnTo>
                  <a:pt x="0" y="3079395"/>
                </a:lnTo>
                <a:lnTo>
                  <a:pt x="0" y="0"/>
                </a:lnTo>
                <a:close/>
              </a:path>
            </a:pathLst>
          </a:custGeom>
          <a:blipFill>
            <a:blip r:embed="rId4"/>
            <a:stretch>
              <a:fillRect l="0" t="0" r="0" b="0"/>
            </a:stretch>
          </a:blipFill>
        </p:spPr>
      </p:sp>
      <p:sp>
        <p:nvSpPr>
          <p:cNvPr name="Freeform 5" id="5"/>
          <p:cNvSpPr/>
          <p:nvPr/>
        </p:nvSpPr>
        <p:spPr>
          <a:xfrm flipH="false" flipV="false" rot="0">
            <a:off x="3348435" y="2429879"/>
            <a:ext cx="4216738" cy="4327767"/>
          </a:xfrm>
          <a:custGeom>
            <a:avLst/>
            <a:gdLst/>
            <a:ahLst/>
            <a:cxnLst/>
            <a:rect r="r" b="b" t="t" l="l"/>
            <a:pathLst>
              <a:path h="4327767" w="4216738">
                <a:moveTo>
                  <a:pt x="0" y="0"/>
                </a:moveTo>
                <a:lnTo>
                  <a:pt x="4216738" y="0"/>
                </a:lnTo>
                <a:lnTo>
                  <a:pt x="4216738" y="4327766"/>
                </a:lnTo>
                <a:lnTo>
                  <a:pt x="0" y="4327766"/>
                </a:lnTo>
                <a:lnTo>
                  <a:pt x="0" y="0"/>
                </a:lnTo>
                <a:close/>
              </a:path>
            </a:pathLst>
          </a:custGeom>
          <a:blipFill>
            <a:blip r:embed="rId5"/>
            <a:stretch>
              <a:fillRect l="0" t="-14048" r="0" b="-97191"/>
            </a:stretch>
          </a:blipFill>
        </p:spPr>
      </p:sp>
      <p:sp>
        <p:nvSpPr>
          <p:cNvPr name="Freeform 6" id="6"/>
          <p:cNvSpPr/>
          <p:nvPr/>
        </p:nvSpPr>
        <p:spPr>
          <a:xfrm flipH="false" flipV="false" rot="0">
            <a:off x="1677746" y="7007626"/>
            <a:ext cx="7466254" cy="2801292"/>
          </a:xfrm>
          <a:custGeom>
            <a:avLst/>
            <a:gdLst/>
            <a:ahLst/>
            <a:cxnLst/>
            <a:rect r="r" b="b" t="t" l="l"/>
            <a:pathLst>
              <a:path h="2801292" w="7466254">
                <a:moveTo>
                  <a:pt x="0" y="0"/>
                </a:moveTo>
                <a:lnTo>
                  <a:pt x="7466254" y="0"/>
                </a:lnTo>
                <a:lnTo>
                  <a:pt x="7466254" y="2801292"/>
                </a:lnTo>
                <a:lnTo>
                  <a:pt x="0" y="2801292"/>
                </a:lnTo>
                <a:lnTo>
                  <a:pt x="0" y="0"/>
                </a:lnTo>
                <a:close/>
              </a:path>
            </a:pathLst>
          </a:custGeom>
          <a:blipFill>
            <a:blip r:embed="rId6"/>
            <a:stretch>
              <a:fillRect l="0" t="0" r="0" b="0"/>
            </a:stretch>
          </a:blipFill>
        </p:spPr>
      </p:sp>
      <p:sp>
        <p:nvSpPr>
          <p:cNvPr name="Freeform 7" id="7"/>
          <p:cNvSpPr/>
          <p:nvPr/>
        </p:nvSpPr>
        <p:spPr>
          <a:xfrm flipH="false" flipV="false" rot="0">
            <a:off x="0" y="0"/>
            <a:ext cx="1028700" cy="1222930"/>
          </a:xfrm>
          <a:custGeom>
            <a:avLst/>
            <a:gdLst/>
            <a:ahLst/>
            <a:cxnLst/>
            <a:rect r="r" b="b" t="t" l="l"/>
            <a:pathLst>
              <a:path h="1222930" w="1028700">
                <a:moveTo>
                  <a:pt x="0" y="0"/>
                </a:moveTo>
                <a:lnTo>
                  <a:pt x="1028700" y="0"/>
                </a:lnTo>
                <a:lnTo>
                  <a:pt x="1028700" y="1222930"/>
                </a:lnTo>
                <a:lnTo>
                  <a:pt x="0" y="1222930"/>
                </a:lnTo>
                <a:lnTo>
                  <a:pt x="0" y="0"/>
                </a:lnTo>
                <a:close/>
              </a:path>
            </a:pathLst>
          </a:custGeom>
          <a:blipFill>
            <a:blip r:embed="rId7"/>
            <a:stretch>
              <a:fillRect l="0" t="0" r="0" b="0"/>
            </a:stretch>
          </a:blipFill>
        </p:spPr>
      </p:sp>
      <p:sp>
        <p:nvSpPr>
          <p:cNvPr name="TextBox 8" id="8"/>
          <p:cNvSpPr txBox="true"/>
          <p:nvPr/>
        </p:nvSpPr>
        <p:spPr>
          <a:xfrm rot="0">
            <a:off x="997590" y="942975"/>
            <a:ext cx="17333836" cy="721994"/>
          </a:xfrm>
          <a:prstGeom prst="rect">
            <a:avLst/>
          </a:prstGeom>
        </p:spPr>
        <p:txBody>
          <a:bodyPr anchor="t" rtlCol="false" tIns="0" lIns="0" bIns="0" rIns="0">
            <a:spAutoFit/>
          </a:bodyPr>
          <a:lstStyle/>
          <a:p>
            <a:pPr algn="ctr">
              <a:lnSpc>
                <a:spcPts val="5880"/>
              </a:lnSpc>
            </a:pPr>
            <a:r>
              <a:rPr lang="en-US" b="true" sz="4200">
                <a:solidFill>
                  <a:srgbClr val="000000"/>
                </a:solidFill>
                <a:latin typeface="El Messiri Bold"/>
                <a:ea typeface="El Messiri Bold"/>
                <a:cs typeface="El Messiri Bold"/>
                <a:sym typeface="El Messiri Bold"/>
              </a:rPr>
              <a:t>Une clarté et un engagement qui permettent de gros résultats</a:t>
            </a:r>
          </a:p>
        </p:txBody>
      </p:sp>
    </p:spTree>
  </p:cSld>
  <p:clrMapOvr>
    <a:masterClrMapping/>
  </p:clrMapOvr>
</p:sld>
</file>

<file path=ppt/slides/slide19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19778" t="-94049" r="-52960" b="-269147"/>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477082" y="3607062"/>
            <a:ext cx="17333836" cy="3569970"/>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Alors si tu souhaites obtenir un maximum de</a:t>
            </a:r>
          </a:p>
          <a:p>
            <a:pPr algn="ctr">
              <a:lnSpc>
                <a:spcPts val="7279"/>
              </a:lnSpc>
            </a:pPr>
            <a:r>
              <a:rPr lang="en-US" sz="5199">
                <a:solidFill>
                  <a:srgbClr val="000000"/>
                </a:solidFill>
                <a:latin typeface="El Messiri"/>
                <a:ea typeface="El Messiri"/>
                <a:cs typeface="El Messiri"/>
                <a:sym typeface="El Messiri"/>
              </a:rPr>
              <a:t>résultats après ce challenge, il est important</a:t>
            </a:r>
          </a:p>
          <a:p>
            <a:pPr algn="ctr">
              <a:lnSpc>
                <a:spcPts val="7279"/>
              </a:lnSpc>
            </a:pPr>
            <a:r>
              <a:rPr lang="en-US" sz="5199">
                <a:solidFill>
                  <a:srgbClr val="000000"/>
                </a:solidFill>
                <a:latin typeface="El Messiri"/>
                <a:ea typeface="El Messiri"/>
                <a:cs typeface="El Messiri"/>
                <a:sym typeface="El Messiri"/>
              </a:rPr>
              <a:t>que tu passes à l'action </a:t>
            </a:r>
            <a:r>
              <a:rPr lang="en-US" sz="5199">
                <a:solidFill>
                  <a:srgbClr val="B06C3F"/>
                </a:solidFill>
                <a:latin typeface="El Messiri"/>
                <a:ea typeface="El Messiri"/>
                <a:cs typeface="El Messiri"/>
                <a:sym typeface="El Messiri"/>
              </a:rPr>
              <a:t>chaque jour</a:t>
            </a:r>
            <a:r>
              <a:rPr lang="en-US" sz="5199">
                <a:solidFill>
                  <a:srgbClr val="000000"/>
                </a:solidFill>
                <a:latin typeface="El Messiri"/>
                <a:ea typeface="El Messiri"/>
                <a:cs typeface="El Messiri"/>
                <a:sym typeface="El Messiri"/>
              </a:rPr>
              <a:t>.</a:t>
            </a:r>
          </a:p>
          <a:p>
            <a:pPr algn="ctr">
              <a:lnSpc>
                <a:spcPts val="6580"/>
              </a:lnSpc>
            </a:pPr>
          </a:p>
        </p:txBody>
      </p:sp>
    </p:spTree>
  </p:cSld>
  <p:clrMapOvr>
    <a:masterClrMapping/>
  </p:clrMapOvr>
</p:sld>
</file>

<file path=ppt/slides/slide19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1655010" y="5021428"/>
            <a:ext cx="16632990" cy="5222176"/>
          </a:xfrm>
          <a:custGeom>
            <a:avLst/>
            <a:gdLst/>
            <a:ahLst/>
            <a:cxnLst/>
            <a:rect r="r" b="b" t="t" l="l"/>
            <a:pathLst>
              <a:path h="5222176" w="16632990">
                <a:moveTo>
                  <a:pt x="0" y="0"/>
                </a:moveTo>
                <a:lnTo>
                  <a:pt x="16632990" y="0"/>
                </a:lnTo>
                <a:lnTo>
                  <a:pt x="16632990" y="5222176"/>
                </a:lnTo>
                <a:lnTo>
                  <a:pt x="0" y="5222176"/>
                </a:lnTo>
                <a:lnTo>
                  <a:pt x="0" y="0"/>
                </a:lnTo>
                <a:close/>
              </a:path>
            </a:pathLst>
          </a:custGeom>
          <a:blipFill>
            <a:blip r:embed="rId3"/>
            <a:stretch>
              <a:fillRect l="0" t="-2100" r="0" b="-24108"/>
            </a:stretch>
          </a:blipFill>
        </p:spPr>
      </p:sp>
      <p:sp>
        <p:nvSpPr>
          <p:cNvPr name="TextBox 4" id="4"/>
          <p:cNvSpPr txBox="true"/>
          <p:nvPr/>
        </p:nvSpPr>
        <p:spPr>
          <a:xfrm rot="0">
            <a:off x="477082" y="1780107"/>
            <a:ext cx="17333836" cy="1811020"/>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Si je demande qui est motivé pour générer</a:t>
            </a:r>
          </a:p>
          <a:p>
            <a:pPr algn="ctr">
              <a:lnSpc>
                <a:spcPts val="7279"/>
              </a:lnSpc>
            </a:pPr>
            <a:r>
              <a:rPr lang="en-US" sz="5199">
                <a:solidFill>
                  <a:srgbClr val="000000"/>
                </a:solidFill>
                <a:latin typeface="El Messiri"/>
                <a:ea typeface="El Messiri"/>
                <a:cs typeface="El Messiri"/>
                <a:sym typeface="El Messiri"/>
              </a:rPr>
              <a:t>entre 10-30k€ / mois tout le monde répond “</a:t>
            </a:r>
            <a:r>
              <a:rPr lang="en-US" sz="5199">
                <a:solidFill>
                  <a:srgbClr val="B06C3F"/>
                </a:solidFill>
                <a:latin typeface="El Messiri"/>
                <a:ea typeface="El Messiri"/>
                <a:cs typeface="El Messiri"/>
                <a:sym typeface="El Messiri"/>
              </a:rPr>
              <a:t>oui</a:t>
            </a:r>
            <a:r>
              <a:rPr lang="en-US" sz="5199">
                <a:solidFill>
                  <a:srgbClr val="000000"/>
                </a:solidFill>
                <a:latin typeface="El Messiri"/>
                <a:ea typeface="El Messiri"/>
                <a:cs typeface="El Messiri"/>
                <a:sym typeface="El Messiri"/>
              </a:rPr>
              <a:t>”</a:t>
            </a:r>
          </a:p>
        </p:txBody>
      </p:sp>
    </p:spTree>
  </p:cSld>
  <p:clrMapOvr>
    <a:masterClrMapping/>
  </p:clrMapOvr>
</p:sld>
</file>

<file path=ppt/slides/slide19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16850675" y="0"/>
            <a:ext cx="1437325" cy="1383018"/>
          </a:xfrm>
          <a:custGeom>
            <a:avLst/>
            <a:gdLst/>
            <a:ahLst/>
            <a:cxnLst/>
            <a:rect r="r" b="b" t="t" l="l"/>
            <a:pathLst>
              <a:path h="1383018" w="1437325">
                <a:moveTo>
                  <a:pt x="0" y="0"/>
                </a:moveTo>
                <a:lnTo>
                  <a:pt x="1437325" y="0"/>
                </a:lnTo>
                <a:lnTo>
                  <a:pt x="1437325" y="1383018"/>
                </a:lnTo>
                <a:lnTo>
                  <a:pt x="0" y="1383018"/>
                </a:lnTo>
                <a:lnTo>
                  <a:pt x="0" y="0"/>
                </a:lnTo>
                <a:close/>
              </a:path>
            </a:pathLst>
          </a:custGeom>
          <a:blipFill>
            <a:blip r:embed="rId3"/>
            <a:stretch>
              <a:fillRect l="0" t="0" r="0" b="0"/>
            </a:stretch>
          </a:blipFill>
        </p:spPr>
      </p:sp>
      <p:sp>
        <p:nvSpPr>
          <p:cNvPr name="TextBox 4" id="4"/>
          <p:cNvSpPr txBox="true"/>
          <p:nvPr/>
        </p:nvSpPr>
        <p:spPr>
          <a:xfrm rot="0">
            <a:off x="477082" y="3036253"/>
            <a:ext cx="17333836" cy="4119245"/>
          </a:xfrm>
          <a:prstGeom prst="rect">
            <a:avLst/>
          </a:prstGeom>
        </p:spPr>
        <p:txBody>
          <a:bodyPr anchor="t" rtlCol="false" tIns="0" lIns="0" bIns="0" rIns="0">
            <a:spAutoFit/>
          </a:bodyPr>
          <a:lstStyle/>
          <a:p>
            <a:pPr algn="ctr">
              <a:lnSpc>
                <a:spcPts val="6580"/>
              </a:lnSpc>
            </a:pPr>
            <a:r>
              <a:rPr lang="en-US" sz="4700">
                <a:solidFill>
                  <a:srgbClr val="000000"/>
                </a:solidFill>
                <a:latin typeface="El Messiri"/>
                <a:ea typeface="El Messiri"/>
                <a:cs typeface="El Messiri"/>
                <a:sym typeface="El Messiri"/>
              </a:rPr>
              <a:t>Mais si aussi peu réussissent, </a:t>
            </a:r>
          </a:p>
          <a:p>
            <a:pPr algn="ctr">
              <a:lnSpc>
                <a:spcPts val="6580"/>
              </a:lnSpc>
            </a:pPr>
            <a:r>
              <a:rPr lang="en-US" sz="4700">
                <a:solidFill>
                  <a:srgbClr val="000000"/>
                </a:solidFill>
                <a:latin typeface="El Messiri"/>
                <a:ea typeface="El Messiri"/>
                <a:cs typeface="El Messiri"/>
                <a:sym typeface="El Messiri"/>
              </a:rPr>
              <a:t>c’est pour une </a:t>
            </a:r>
            <a:r>
              <a:rPr lang="en-US" sz="4700">
                <a:solidFill>
                  <a:srgbClr val="000000"/>
                </a:solidFill>
                <a:latin typeface="El Messiri"/>
                <a:ea typeface="El Messiri"/>
                <a:cs typeface="El Messiri"/>
                <a:sym typeface="El Messiri"/>
              </a:rPr>
              <a:t>raison simple :</a:t>
            </a:r>
          </a:p>
          <a:p>
            <a:pPr algn="ctr">
              <a:lnSpc>
                <a:spcPts val="6580"/>
              </a:lnSpc>
            </a:pPr>
          </a:p>
          <a:p>
            <a:pPr algn="ctr">
              <a:lnSpc>
                <a:spcPts val="6580"/>
              </a:lnSpc>
            </a:pPr>
            <a:r>
              <a:rPr lang="en-US" sz="4700">
                <a:solidFill>
                  <a:srgbClr val="000000"/>
                </a:solidFill>
                <a:latin typeface="El Messiri"/>
                <a:ea typeface="El Messiri"/>
                <a:cs typeface="El Messiri"/>
                <a:sym typeface="El Messiri"/>
              </a:rPr>
              <a:t>Très peu </a:t>
            </a:r>
            <a:r>
              <a:rPr lang="en-US" sz="4700">
                <a:solidFill>
                  <a:srgbClr val="B06C3F"/>
                </a:solidFill>
                <a:latin typeface="El Messiri"/>
                <a:ea typeface="El Messiri"/>
                <a:cs typeface="El Messiri"/>
                <a:sym typeface="El Messiri"/>
              </a:rPr>
              <a:t>CROIENT</a:t>
            </a:r>
            <a:r>
              <a:rPr lang="en-US" sz="4700">
                <a:solidFill>
                  <a:srgbClr val="A0955E"/>
                </a:solidFill>
                <a:latin typeface="El Messiri"/>
                <a:ea typeface="El Messiri"/>
                <a:cs typeface="El Messiri"/>
                <a:sym typeface="El Messiri"/>
              </a:rPr>
              <a:t> </a:t>
            </a:r>
            <a:r>
              <a:rPr lang="en-US" sz="4700">
                <a:solidFill>
                  <a:srgbClr val="000000"/>
                </a:solidFill>
                <a:latin typeface="El Messiri"/>
                <a:ea typeface="El Messiri"/>
                <a:cs typeface="El Messiri"/>
                <a:sym typeface="El Messiri"/>
              </a:rPr>
              <a:t>véritablement que c’est possible ;</a:t>
            </a:r>
          </a:p>
          <a:p>
            <a:pPr algn="ctr">
              <a:lnSpc>
                <a:spcPts val="6580"/>
              </a:lnSpc>
            </a:pPr>
            <a:r>
              <a:rPr lang="en-US" sz="4700">
                <a:solidFill>
                  <a:srgbClr val="000000"/>
                </a:solidFill>
                <a:latin typeface="El Messiri"/>
                <a:ea typeface="El Messiri"/>
                <a:cs typeface="El Messiri"/>
                <a:sym typeface="El Messiri"/>
              </a:rPr>
              <a:t>tu as la vie à laquelle </a:t>
            </a:r>
            <a:r>
              <a:rPr lang="en-US" sz="4700">
                <a:solidFill>
                  <a:srgbClr val="B06C3F"/>
                </a:solidFill>
                <a:latin typeface="El Messiri"/>
                <a:ea typeface="El Messiri"/>
                <a:cs typeface="El Messiri"/>
                <a:sym typeface="El Messiri"/>
              </a:rPr>
              <a:t>TU CROIS</a:t>
            </a:r>
            <a:r>
              <a:rPr lang="en-US" sz="4700">
                <a:solidFill>
                  <a:srgbClr val="A0955E"/>
                </a:solidFill>
                <a:latin typeface="El Messiri"/>
                <a:ea typeface="El Messiri"/>
                <a:cs typeface="El Messiri"/>
                <a:sym typeface="El Messiri"/>
              </a:rPr>
              <a:t> </a:t>
            </a:r>
          </a:p>
        </p:txBody>
      </p:sp>
    </p:spTree>
  </p:cSld>
  <p:clrMapOvr>
    <a:masterClrMapping/>
  </p:clrMapOvr>
</p:sld>
</file>

<file path=ppt/slides/slide19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788000">
            <a:off x="-1347033" y="-3864182"/>
            <a:ext cx="20982066" cy="18015363"/>
          </a:xfrm>
          <a:custGeom>
            <a:avLst/>
            <a:gdLst/>
            <a:ahLst/>
            <a:cxnLst/>
            <a:rect r="r" b="b" t="t" l="l"/>
            <a:pathLst>
              <a:path h="18015363" w="20982066">
                <a:moveTo>
                  <a:pt x="0" y="9088660"/>
                </a:moveTo>
                <a:lnTo>
                  <a:pt x="15869695" y="0"/>
                </a:lnTo>
                <a:lnTo>
                  <a:pt x="20982066" y="8926704"/>
                </a:lnTo>
                <a:lnTo>
                  <a:pt x="5112371" y="18015364"/>
                </a:lnTo>
                <a:lnTo>
                  <a:pt x="0" y="9088660"/>
                </a:lnTo>
                <a:close/>
              </a:path>
            </a:pathLst>
          </a:custGeom>
          <a:blipFill>
            <a:blip r:embed="rId2"/>
            <a:stretch>
              <a:fillRect l="-52" t="-22319" r="-19722" b="-85384"/>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4980505" y="4652327"/>
            <a:ext cx="8326989" cy="887095"/>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Mais ce n’est pas tout...</a:t>
            </a:r>
          </a:p>
        </p:txBody>
      </p:sp>
    </p:spTree>
  </p:cSld>
  <p:clrMapOvr>
    <a:masterClrMapping/>
  </p:clrMapOvr>
</p:sld>
</file>

<file path=ppt/slides/slide19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659088" y="2093117"/>
            <a:ext cx="10969823" cy="4582796"/>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Mais avant, laissez-moi vous présenter </a:t>
            </a:r>
          </a:p>
          <a:p>
            <a:pPr algn="ctr">
              <a:lnSpc>
                <a:spcPts val="7279"/>
              </a:lnSpc>
            </a:pPr>
          </a:p>
          <a:p>
            <a:pPr algn="ctr">
              <a:lnSpc>
                <a:spcPts val="7279"/>
              </a:lnSpc>
            </a:pPr>
            <a:r>
              <a:rPr lang="en-US" sz="5199">
                <a:solidFill>
                  <a:srgbClr val="000000"/>
                </a:solidFill>
                <a:latin typeface="El Messiri"/>
                <a:ea typeface="El Messiri"/>
                <a:cs typeface="El Messiri"/>
                <a:sym typeface="El Messiri"/>
              </a:rPr>
              <a:t>la coach </a:t>
            </a:r>
            <a:r>
              <a:rPr lang="en-US" sz="5199">
                <a:solidFill>
                  <a:srgbClr val="A46B3D"/>
                </a:solidFill>
                <a:latin typeface="El Messiri"/>
                <a:ea typeface="El Messiri"/>
                <a:cs typeface="El Messiri"/>
                <a:sym typeface="El Messiri"/>
              </a:rPr>
              <a:t>Shana MILARD</a:t>
            </a:r>
            <a:r>
              <a:rPr lang="en-US" sz="5199">
                <a:solidFill>
                  <a:srgbClr val="000000"/>
                </a:solidFill>
                <a:latin typeface="El Messiri"/>
                <a:ea typeface="El Messiri"/>
                <a:cs typeface="El Messiri"/>
                <a:sym typeface="El Messiri"/>
              </a:rPr>
              <a:t>, </a:t>
            </a:r>
          </a:p>
          <a:p>
            <a:pPr algn="ctr">
              <a:lnSpc>
                <a:spcPts val="7279"/>
              </a:lnSpc>
            </a:pPr>
          </a:p>
          <a:p>
            <a:pPr algn="ctr">
              <a:lnSpc>
                <a:spcPts val="7279"/>
              </a:lnSpc>
              <a:spcBef>
                <a:spcPct val="0"/>
              </a:spcBef>
            </a:pPr>
            <a:r>
              <a:rPr lang="en-US" sz="5199">
                <a:solidFill>
                  <a:srgbClr val="000000"/>
                </a:solidFill>
                <a:latin typeface="El Messiri"/>
                <a:ea typeface="El Messiri"/>
                <a:cs typeface="El Messiri"/>
                <a:sym typeface="El Messiri"/>
              </a:rPr>
              <a:t>Experte prospection &amp; vente</a:t>
            </a:r>
          </a:p>
        </p:txBody>
      </p:sp>
      <p:sp>
        <p:nvSpPr>
          <p:cNvPr name="Freeform 3" id="3"/>
          <p:cNvSpPr/>
          <p:nvPr/>
        </p:nvSpPr>
        <p:spPr>
          <a:xfrm flipH="false" flipV="false" rot="0">
            <a:off x="0" y="9194349"/>
            <a:ext cx="1266841" cy="1092651"/>
          </a:xfrm>
          <a:custGeom>
            <a:avLst/>
            <a:gdLst/>
            <a:ahLst/>
            <a:cxnLst/>
            <a:rect r="r" b="b" t="t" l="l"/>
            <a:pathLst>
              <a:path h="1092651" w="1266841">
                <a:moveTo>
                  <a:pt x="0" y="0"/>
                </a:moveTo>
                <a:lnTo>
                  <a:pt x="1266841" y="0"/>
                </a:lnTo>
                <a:lnTo>
                  <a:pt x="1266841" y="1092651"/>
                </a:lnTo>
                <a:lnTo>
                  <a:pt x="0" y="1092651"/>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B06C3F"/>
        </a:solidFill>
      </p:bgPr>
    </p:bg>
    <p:spTree>
      <p:nvGrpSpPr>
        <p:cNvPr id="1" name=""/>
        <p:cNvGrpSpPr/>
        <p:nvPr/>
      </p:nvGrpSpPr>
      <p:grpSpPr>
        <a:xfrm>
          <a:off x="0" y="0"/>
          <a:ext cx="0" cy="0"/>
          <a:chOff x="0" y="0"/>
          <a:chExt cx="0" cy="0"/>
        </a:xfrm>
      </p:grpSpPr>
      <p:sp>
        <p:nvSpPr>
          <p:cNvPr name="Freeform 2" id="2"/>
          <p:cNvSpPr/>
          <p:nvPr/>
        </p:nvSpPr>
        <p:spPr>
          <a:xfrm flipH="false" flipV="false" rot="0">
            <a:off x="414550" y="9275508"/>
            <a:ext cx="1845889" cy="533409"/>
          </a:xfrm>
          <a:custGeom>
            <a:avLst/>
            <a:gdLst/>
            <a:ahLst/>
            <a:cxnLst/>
            <a:rect r="r" b="b" t="t" l="l"/>
            <a:pathLst>
              <a:path h="533409" w="1845889">
                <a:moveTo>
                  <a:pt x="0" y="0"/>
                </a:moveTo>
                <a:lnTo>
                  <a:pt x="1845889" y="0"/>
                </a:lnTo>
                <a:lnTo>
                  <a:pt x="1845889" y="533410"/>
                </a:lnTo>
                <a:lnTo>
                  <a:pt x="0" y="533410"/>
                </a:lnTo>
                <a:lnTo>
                  <a:pt x="0" y="0"/>
                </a:lnTo>
                <a:close/>
              </a:path>
            </a:pathLst>
          </a:custGeom>
          <a:blipFill>
            <a:blip r:embed="rId2"/>
            <a:stretch>
              <a:fillRect l="0" t="0" r="0" b="0"/>
            </a:stretch>
          </a:blipFill>
        </p:spPr>
      </p:sp>
      <p:sp>
        <p:nvSpPr>
          <p:cNvPr name="Freeform 3" id="3"/>
          <p:cNvSpPr/>
          <p:nvPr/>
        </p:nvSpPr>
        <p:spPr>
          <a:xfrm flipH="false" flipV="false" rot="0">
            <a:off x="-931838" y="0"/>
            <a:ext cx="10383773" cy="10383773"/>
          </a:xfrm>
          <a:custGeom>
            <a:avLst/>
            <a:gdLst/>
            <a:ahLst/>
            <a:cxnLst/>
            <a:rect r="r" b="b" t="t" l="l"/>
            <a:pathLst>
              <a:path h="10383773" w="10383773">
                <a:moveTo>
                  <a:pt x="0" y="0"/>
                </a:moveTo>
                <a:lnTo>
                  <a:pt x="10383773" y="0"/>
                </a:lnTo>
                <a:lnTo>
                  <a:pt x="10383773" y="10383773"/>
                </a:lnTo>
                <a:lnTo>
                  <a:pt x="0" y="103837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9663799" y="0"/>
            <a:ext cx="8624201" cy="10125199"/>
          </a:xfrm>
          <a:custGeom>
            <a:avLst/>
            <a:gdLst/>
            <a:ahLst/>
            <a:cxnLst/>
            <a:rect r="r" b="b" t="t" l="l"/>
            <a:pathLst>
              <a:path h="10125199" w="8624201">
                <a:moveTo>
                  <a:pt x="0" y="0"/>
                </a:moveTo>
                <a:lnTo>
                  <a:pt x="8624201" y="0"/>
                </a:lnTo>
                <a:lnTo>
                  <a:pt x="8624201" y="10125199"/>
                </a:lnTo>
                <a:lnTo>
                  <a:pt x="0" y="10125199"/>
                </a:lnTo>
                <a:lnTo>
                  <a:pt x="0" y="0"/>
                </a:lnTo>
                <a:close/>
              </a:path>
            </a:pathLst>
          </a:custGeom>
          <a:blipFill>
            <a:blip r:embed="rId5"/>
            <a:stretch>
              <a:fillRect l="-9280" t="-13995" r="0" b="-25712"/>
            </a:stretch>
          </a:blipFill>
        </p:spPr>
      </p:sp>
      <p:sp>
        <p:nvSpPr>
          <p:cNvPr name="Freeform 5" id="5"/>
          <p:cNvSpPr/>
          <p:nvPr/>
        </p:nvSpPr>
        <p:spPr>
          <a:xfrm flipH="false" flipV="false" rot="0">
            <a:off x="9828582" y="0"/>
            <a:ext cx="8459418" cy="10287000"/>
          </a:xfrm>
          <a:custGeom>
            <a:avLst/>
            <a:gdLst/>
            <a:ahLst/>
            <a:cxnLst/>
            <a:rect r="r" b="b" t="t" l="l"/>
            <a:pathLst>
              <a:path h="10287000" w="8459418">
                <a:moveTo>
                  <a:pt x="0" y="0"/>
                </a:moveTo>
                <a:lnTo>
                  <a:pt x="8459418" y="0"/>
                </a:lnTo>
                <a:lnTo>
                  <a:pt x="8459418" y="10287000"/>
                </a:lnTo>
                <a:lnTo>
                  <a:pt x="0" y="10287000"/>
                </a:lnTo>
                <a:lnTo>
                  <a:pt x="0" y="0"/>
                </a:lnTo>
                <a:close/>
              </a:path>
            </a:pathLst>
          </a:custGeom>
          <a:blipFill>
            <a:blip r:embed="rId6"/>
            <a:stretch>
              <a:fillRect l="-11409" t="-18755" r="0" b="-18755"/>
            </a:stretch>
          </a:blipFill>
        </p:spPr>
      </p:sp>
      <p:sp>
        <p:nvSpPr>
          <p:cNvPr name="TextBox 6" id="6"/>
          <p:cNvSpPr txBox="true"/>
          <p:nvPr/>
        </p:nvSpPr>
        <p:spPr>
          <a:xfrm rot="0">
            <a:off x="1156023" y="616433"/>
            <a:ext cx="6415683" cy="2299336"/>
          </a:xfrm>
          <a:prstGeom prst="rect">
            <a:avLst/>
          </a:prstGeom>
        </p:spPr>
        <p:txBody>
          <a:bodyPr anchor="t" rtlCol="false" tIns="0" lIns="0" bIns="0" rIns="0">
            <a:spAutoFit/>
          </a:bodyPr>
          <a:lstStyle/>
          <a:p>
            <a:pPr algn="ctr">
              <a:lnSpc>
                <a:spcPts val="9239"/>
              </a:lnSpc>
              <a:spcBef>
                <a:spcPct val="0"/>
              </a:spcBef>
            </a:pPr>
            <a:r>
              <a:rPr lang="en-US" b="true" sz="6599">
                <a:solidFill>
                  <a:srgbClr val="B06C3F"/>
                </a:solidFill>
                <a:latin typeface="El Messiri Bold"/>
                <a:ea typeface="El Messiri Bold"/>
                <a:cs typeface="El Messiri Bold"/>
                <a:sym typeface="El Messiri Bold"/>
              </a:rPr>
              <a:t>Business de Rêve</a:t>
            </a:r>
          </a:p>
          <a:p>
            <a:pPr algn="ctr">
              <a:lnSpc>
                <a:spcPts val="9239"/>
              </a:lnSpc>
              <a:spcBef>
                <a:spcPct val="0"/>
              </a:spcBef>
            </a:pPr>
            <a:r>
              <a:rPr lang="en-US" b="true" sz="6599">
                <a:solidFill>
                  <a:srgbClr val="B06C3F"/>
                </a:solidFill>
                <a:latin typeface="El Messiri Bold"/>
                <a:ea typeface="El Messiri Bold"/>
                <a:cs typeface="El Messiri Bold"/>
                <a:sym typeface="El Messiri Bold"/>
              </a:rPr>
              <a:t> Challenge</a:t>
            </a:r>
          </a:p>
        </p:txBody>
      </p:sp>
      <p:sp>
        <p:nvSpPr>
          <p:cNvPr name="TextBox 7" id="7"/>
          <p:cNvSpPr txBox="true"/>
          <p:nvPr/>
        </p:nvSpPr>
        <p:spPr>
          <a:xfrm rot="0">
            <a:off x="414550" y="4628790"/>
            <a:ext cx="8215841" cy="3693795"/>
          </a:xfrm>
          <a:prstGeom prst="rect">
            <a:avLst/>
          </a:prstGeom>
        </p:spPr>
        <p:txBody>
          <a:bodyPr anchor="t" rtlCol="false" tIns="0" lIns="0" bIns="0" rIns="0">
            <a:spAutoFit/>
          </a:bodyPr>
          <a:lstStyle/>
          <a:p>
            <a:pPr algn="ctr">
              <a:lnSpc>
                <a:spcPts val="5880"/>
              </a:lnSpc>
              <a:spcBef>
                <a:spcPct val="0"/>
              </a:spcBef>
            </a:pPr>
            <a:r>
              <a:rPr lang="en-US" sz="4200">
                <a:solidFill>
                  <a:srgbClr val="373620"/>
                </a:solidFill>
                <a:latin typeface="El Messiri"/>
                <a:ea typeface="El Messiri"/>
                <a:cs typeface="El Messiri"/>
                <a:sym typeface="El Messiri"/>
              </a:rPr>
              <a:t>5 Jours pour bâtir le business de tes rêves </a:t>
            </a:r>
          </a:p>
          <a:p>
            <a:pPr algn="ctr">
              <a:lnSpc>
                <a:spcPts val="5880"/>
              </a:lnSpc>
              <a:spcBef>
                <a:spcPct val="0"/>
              </a:spcBef>
            </a:pPr>
            <a:r>
              <a:rPr lang="en-US" sz="4200" u="sng">
                <a:solidFill>
                  <a:srgbClr val="B06C3F"/>
                </a:solidFill>
                <a:latin typeface="El Messiri"/>
                <a:ea typeface="El Messiri"/>
                <a:cs typeface="El Messiri"/>
                <a:sym typeface="El Messiri"/>
              </a:rPr>
              <a:t>grâce à la methode BDR</a:t>
            </a:r>
            <a:r>
              <a:rPr lang="en-US" sz="4200">
                <a:solidFill>
                  <a:srgbClr val="81462F"/>
                </a:solidFill>
                <a:latin typeface="El Messiri"/>
                <a:ea typeface="El Messiri"/>
                <a:cs typeface="El Messiri"/>
                <a:sym typeface="El Messiri"/>
              </a:rPr>
              <a:t> </a:t>
            </a:r>
          </a:p>
          <a:p>
            <a:pPr algn="ctr">
              <a:lnSpc>
                <a:spcPts val="5880"/>
              </a:lnSpc>
              <a:spcBef>
                <a:spcPct val="0"/>
              </a:spcBef>
            </a:pPr>
            <a:r>
              <a:rPr lang="en-US" sz="4200">
                <a:solidFill>
                  <a:srgbClr val="373620"/>
                </a:solidFill>
                <a:latin typeface="El Messiri"/>
                <a:ea typeface="El Messiri"/>
                <a:cs typeface="El Messiri"/>
                <a:sym typeface="El Messiri"/>
              </a:rPr>
              <a:t>et transformer ton rêve</a:t>
            </a:r>
          </a:p>
          <a:p>
            <a:pPr algn="ctr">
              <a:lnSpc>
                <a:spcPts val="5880"/>
              </a:lnSpc>
              <a:spcBef>
                <a:spcPct val="0"/>
              </a:spcBef>
            </a:pPr>
            <a:r>
              <a:rPr lang="en-US" sz="4200">
                <a:solidFill>
                  <a:srgbClr val="373620"/>
                </a:solidFill>
                <a:latin typeface="El Messiri"/>
                <a:ea typeface="El Messiri"/>
                <a:cs typeface="El Messiri"/>
                <a:sym typeface="El Messiri"/>
              </a:rPr>
              <a:t> en </a:t>
            </a:r>
            <a:r>
              <a:rPr lang="en-US" b="true" sz="4200">
                <a:solidFill>
                  <a:srgbClr val="373620"/>
                </a:solidFill>
                <a:latin typeface="El Messiri Bold"/>
                <a:ea typeface="El Messiri Bold"/>
                <a:cs typeface="El Messiri Bold"/>
                <a:sym typeface="El Messiri Bold"/>
              </a:rPr>
              <a:t>Chiffre d’Affaires</a:t>
            </a:r>
          </a:p>
        </p:txBody>
      </p:sp>
      <p:sp>
        <p:nvSpPr>
          <p:cNvPr name="Freeform 8" id="8"/>
          <p:cNvSpPr/>
          <p:nvPr/>
        </p:nvSpPr>
        <p:spPr>
          <a:xfrm flipH="false" flipV="false" rot="0">
            <a:off x="9451935" y="0"/>
            <a:ext cx="8836065" cy="10287000"/>
          </a:xfrm>
          <a:custGeom>
            <a:avLst/>
            <a:gdLst/>
            <a:ahLst/>
            <a:cxnLst/>
            <a:rect r="r" b="b" t="t" l="l"/>
            <a:pathLst>
              <a:path h="10287000" w="8836065">
                <a:moveTo>
                  <a:pt x="0" y="0"/>
                </a:moveTo>
                <a:lnTo>
                  <a:pt x="8836065" y="0"/>
                </a:lnTo>
                <a:lnTo>
                  <a:pt x="8836065" y="10287000"/>
                </a:lnTo>
                <a:lnTo>
                  <a:pt x="0" y="10287000"/>
                </a:lnTo>
                <a:lnTo>
                  <a:pt x="0" y="0"/>
                </a:lnTo>
                <a:close/>
              </a:path>
            </a:pathLst>
          </a:custGeom>
          <a:blipFill>
            <a:blip r:embed="rId7"/>
            <a:stretch>
              <a:fillRect l="0" t="-3736" r="-15423" b="-3736"/>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178" r="0" b="-66883"/>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4420443" y="3456478"/>
            <a:ext cx="8623102" cy="960120"/>
          </a:xfrm>
          <a:prstGeom prst="rect">
            <a:avLst/>
          </a:prstGeom>
        </p:spPr>
        <p:txBody>
          <a:bodyPr anchor="t" rtlCol="false" tIns="0" lIns="0" bIns="0" rIns="0">
            <a:spAutoFit/>
          </a:bodyPr>
          <a:lstStyle/>
          <a:p>
            <a:pPr algn="ctr">
              <a:lnSpc>
                <a:spcPts val="7980"/>
              </a:lnSpc>
              <a:spcBef>
                <a:spcPct val="0"/>
              </a:spcBef>
            </a:pPr>
            <a:r>
              <a:rPr lang="en-US" sz="5700">
                <a:solidFill>
                  <a:srgbClr val="000000"/>
                </a:solidFill>
                <a:latin typeface="El Messiri"/>
                <a:ea typeface="El Messiri"/>
                <a:cs typeface="El Messiri"/>
                <a:sym typeface="El Messiri"/>
              </a:rPr>
              <a:t>Mais avant d'aller plus loin…</a:t>
            </a:r>
          </a:p>
        </p:txBody>
      </p:sp>
    </p:spTree>
  </p:cSld>
  <p:clrMapOvr>
    <a:masterClrMapping/>
  </p:clrMapOvr>
</p:sld>
</file>

<file path=ppt/slides/slide20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705230" y="2342515"/>
            <a:ext cx="13631125" cy="3658870"/>
          </a:xfrm>
          <a:prstGeom prst="rect">
            <a:avLst/>
          </a:prstGeom>
        </p:spPr>
        <p:txBody>
          <a:bodyPr anchor="t" rtlCol="false" tIns="0" lIns="0" bIns="0" rIns="0">
            <a:spAutoFit/>
          </a:bodyPr>
          <a:lstStyle/>
          <a:p>
            <a:pPr algn="ctr">
              <a:lnSpc>
                <a:spcPts val="7279"/>
              </a:lnSpc>
            </a:pPr>
          </a:p>
          <a:p>
            <a:pPr algn="ctr">
              <a:lnSpc>
                <a:spcPts val="7279"/>
              </a:lnSpc>
            </a:pPr>
            <a:r>
              <a:rPr lang="en-US" sz="5199">
                <a:solidFill>
                  <a:srgbClr val="373620"/>
                </a:solidFill>
                <a:latin typeface="El Messiri"/>
                <a:ea typeface="El Messiri"/>
                <a:cs typeface="El Messiri"/>
                <a:sym typeface="El Messiri"/>
              </a:rPr>
              <a:t>Je vous remets le </a:t>
            </a:r>
            <a:r>
              <a:rPr lang="en-US" sz="5199">
                <a:solidFill>
                  <a:srgbClr val="AD6A3F"/>
                </a:solidFill>
                <a:latin typeface="El Messiri"/>
                <a:ea typeface="El Messiri"/>
                <a:cs typeface="El Messiri"/>
                <a:sym typeface="El Messiri"/>
              </a:rPr>
              <a:t>lien du formulaire de candidature </a:t>
            </a:r>
            <a:r>
              <a:rPr lang="en-US" sz="5199">
                <a:solidFill>
                  <a:srgbClr val="373620"/>
                </a:solidFill>
                <a:latin typeface="El Messiri"/>
                <a:ea typeface="El Messiri"/>
                <a:cs typeface="El Messiri"/>
                <a:sym typeface="El Messiri"/>
              </a:rPr>
              <a:t>! </a:t>
            </a:r>
          </a:p>
          <a:p>
            <a:pPr algn="ctr">
              <a:lnSpc>
                <a:spcPts val="7279"/>
              </a:lnSpc>
            </a:pPr>
          </a:p>
        </p:txBody>
      </p:sp>
    </p:spTree>
  </p:cSld>
  <p:clrMapOvr>
    <a:masterClrMapping/>
  </p:clrMapOvr>
</p:sld>
</file>

<file path=ppt/slides/slide20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50542"/>
            <a:ext cx="7932475" cy="10437542"/>
          </a:xfrm>
          <a:custGeom>
            <a:avLst/>
            <a:gdLst/>
            <a:ahLst/>
            <a:cxnLst/>
            <a:rect r="r" b="b" t="t" l="l"/>
            <a:pathLst>
              <a:path h="10437542" w="7932475">
                <a:moveTo>
                  <a:pt x="0" y="0"/>
                </a:moveTo>
                <a:lnTo>
                  <a:pt x="7932475" y="0"/>
                </a:lnTo>
                <a:lnTo>
                  <a:pt x="7932475" y="10437542"/>
                </a:lnTo>
                <a:lnTo>
                  <a:pt x="0" y="10437542"/>
                </a:lnTo>
                <a:lnTo>
                  <a:pt x="0" y="0"/>
                </a:lnTo>
                <a:close/>
              </a:path>
            </a:pathLst>
          </a:custGeom>
          <a:blipFill>
            <a:blip r:embed="rId2"/>
            <a:stretch>
              <a:fillRect l="-176" t="-6517" r="0" b="-7754"/>
            </a:stretch>
          </a:blipFill>
        </p:spPr>
      </p:sp>
      <p:sp>
        <p:nvSpPr>
          <p:cNvPr name="TextBox 3" id="3"/>
          <p:cNvSpPr txBox="true"/>
          <p:nvPr/>
        </p:nvSpPr>
        <p:spPr>
          <a:xfrm rot="0">
            <a:off x="9144000" y="533082"/>
            <a:ext cx="8304525" cy="8705851"/>
          </a:xfrm>
          <a:prstGeom prst="rect">
            <a:avLst/>
          </a:prstGeom>
        </p:spPr>
        <p:txBody>
          <a:bodyPr anchor="t" rtlCol="false" tIns="0" lIns="0" bIns="0" rIns="0">
            <a:spAutoFit/>
          </a:bodyPr>
          <a:lstStyle/>
          <a:p>
            <a:pPr algn="ctr">
              <a:lnSpc>
                <a:spcPts val="6299"/>
              </a:lnSpc>
              <a:spcBef>
                <a:spcPct val="0"/>
              </a:spcBef>
            </a:pPr>
            <a:r>
              <a:rPr lang="en-US" sz="4499">
                <a:solidFill>
                  <a:srgbClr val="000000"/>
                </a:solidFill>
                <a:latin typeface="El Messiri"/>
                <a:ea typeface="El Messiri"/>
                <a:cs typeface="El Messiri"/>
                <a:sym typeface="El Messiri"/>
              </a:rPr>
              <a:t>Shana v</a:t>
            </a:r>
            <a:r>
              <a:rPr lang="en-US" sz="4499">
                <a:solidFill>
                  <a:srgbClr val="000000"/>
                </a:solidFill>
                <a:latin typeface="El Messiri"/>
                <a:ea typeface="El Messiri"/>
                <a:cs typeface="El Messiri"/>
                <a:sym typeface="El Messiri"/>
              </a:rPr>
              <a:t>ous réconcilie (enfin) avec </a:t>
            </a:r>
            <a:r>
              <a:rPr lang="en-US" b="true" sz="4499">
                <a:solidFill>
                  <a:srgbClr val="000000"/>
                </a:solidFill>
                <a:latin typeface="El Messiri Bold"/>
                <a:ea typeface="El Messiri Bold"/>
                <a:cs typeface="El Messiri Bold"/>
                <a:sym typeface="El Messiri Bold"/>
              </a:rPr>
              <a:t>la prospection et la vente </a:t>
            </a:r>
          </a:p>
          <a:p>
            <a:pPr algn="ctr">
              <a:lnSpc>
                <a:spcPts val="6299"/>
              </a:lnSpc>
              <a:spcBef>
                <a:spcPct val="0"/>
              </a:spcBef>
            </a:pPr>
            <a:r>
              <a:rPr lang="en-US" sz="4499">
                <a:solidFill>
                  <a:srgbClr val="000000"/>
                </a:solidFill>
                <a:latin typeface="El Messiri"/>
                <a:ea typeface="El Messiri"/>
                <a:cs typeface="El Messiri"/>
                <a:sym typeface="El Messiri"/>
              </a:rPr>
              <a:t>Fini le stress du "je dérange", vous </a:t>
            </a:r>
            <a:r>
              <a:rPr lang="en-US" sz="4499">
                <a:solidFill>
                  <a:srgbClr val="A46B3D"/>
                </a:solidFill>
                <a:latin typeface="El Messiri"/>
                <a:ea typeface="El Messiri"/>
                <a:cs typeface="El Messiri"/>
                <a:sym typeface="El Messiri"/>
              </a:rPr>
              <a:t>apprenez à prospecter</a:t>
            </a:r>
            <a:r>
              <a:rPr lang="en-US" sz="4499">
                <a:solidFill>
                  <a:srgbClr val="000000"/>
                </a:solidFill>
                <a:latin typeface="El Messiri"/>
                <a:ea typeface="El Messiri"/>
                <a:cs typeface="El Messiri"/>
                <a:sym typeface="El Messiri"/>
              </a:rPr>
              <a:t> chaque jour avec audace tout en restant alignée à vos valeurs !</a:t>
            </a:r>
          </a:p>
          <a:p>
            <a:pPr algn="ctr">
              <a:lnSpc>
                <a:spcPts val="6579"/>
              </a:lnSpc>
              <a:spcBef>
                <a:spcPct val="0"/>
              </a:spcBef>
            </a:pPr>
          </a:p>
          <a:p>
            <a:pPr algn="ctr">
              <a:lnSpc>
                <a:spcPts val="6299"/>
              </a:lnSpc>
              <a:spcBef>
                <a:spcPct val="0"/>
              </a:spcBef>
            </a:pPr>
            <a:r>
              <a:rPr lang="en-US" sz="4499">
                <a:solidFill>
                  <a:srgbClr val="000000"/>
                </a:solidFill>
                <a:latin typeface="El Messiri"/>
                <a:ea typeface="El Messiri"/>
                <a:cs typeface="El Messiri"/>
                <a:sym typeface="El Messiri"/>
              </a:rPr>
              <a:t>Son crédo : la prospection n'est pas un fardeau, c'est la preuve quotidienne que tu crois en ton business !</a:t>
            </a:r>
          </a:p>
        </p:txBody>
      </p:sp>
    </p:spTree>
  </p:cSld>
  <p:clrMapOvr>
    <a:masterClrMapping/>
  </p:clrMapOvr>
</p:sld>
</file>

<file path=ppt/slides/slide20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705230" y="2342515"/>
            <a:ext cx="13631125" cy="458279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Ce live arrive à sa fin.</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Je vais donc te laisser </a:t>
            </a:r>
            <a:r>
              <a:rPr lang="en-US" sz="5199">
                <a:solidFill>
                  <a:srgbClr val="B06C3F"/>
                </a:solidFill>
                <a:latin typeface="El Messiri"/>
                <a:ea typeface="El Messiri"/>
                <a:cs typeface="El Messiri"/>
                <a:sym typeface="El Messiri"/>
              </a:rPr>
              <a:t>poster tes exercices</a:t>
            </a:r>
            <a:r>
              <a:rPr lang="en-US" sz="5199">
                <a:solidFill>
                  <a:srgbClr val="373620"/>
                </a:solidFill>
                <a:latin typeface="El Messiri"/>
                <a:ea typeface="El Messiri"/>
                <a:cs typeface="El Messiri"/>
                <a:sym typeface="El Messiri"/>
              </a:rPr>
              <a:t> dans le groupe Discord.</a:t>
            </a:r>
          </a:p>
          <a:p>
            <a:pPr algn="ctr">
              <a:lnSpc>
                <a:spcPts val="7279"/>
              </a:lnSpc>
            </a:pPr>
          </a:p>
        </p:txBody>
      </p:sp>
    </p:spTree>
  </p:cSld>
  <p:clrMapOvr>
    <a:masterClrMapping/>
  </p:clrMapOvr>
</p:sld>
</file>

<file path=ppt/slides/slide20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3" id="3"/>
          <p:cNvGrpSpPr/>
          <p:nvPr/>
        </p:nvGrpSpPr>
        <p:grpSpPr>
          <a:xfrm rot="0">
            <a:off x="9386101" y="0"/>
            <a:ext cx="8901899" cy="10287000"/>
            <a:chOff x="0" y="0"/>
            <a:chExt cx="970487" cy="1121491"/>
          </a:xfrm>
        </p:grpSpPr>
        <p:sp>
          <p:nvSpPr>
            <p:cNvPr name="Freeform 4" id="4"/>
            <p:cNvSpPr/>
            <p:nvPr/>
          </p:nvSpPr>
          <p:spPr>
            <a:xfrm flipH="false" flipV="false" rot="0">
              <a:off x="0" y="0"/>
              <a:ext cx="970487" cy="1121491"/>
            </a:xfrm>
            <a:custGeom>
              <a:avLst/>
              <a:gdLst/>
              <a:ahLst/>
              <a:cxnLst/>
              <a:rect r="r" b="b" t="t" l="l"/>
              <a:pathLst>
                <a:path h="1121491" w="970487">
                  <a:moveTo>
                    <a:pt x="0" y="0"/>
                  </a:moveTo>
                  <a:lnTo>
                    <a:pt x="970487" y="0"/>
                  </a:lnTo>
                  <a:lnTo>
                    <a:pt x="970487" y="1121491"/>
                  </a:lnTo>
                  <a:lnTo>
                    <a:pt x="0" y="1121491"/>
                  </a:lnTo>
                  <a:close/>
                </a:path>
              </a:pathLst>
            </a:custGeom>
            <a:blipFill>
              <a:blip r:embed="rId3"/>
              <a:stretch>
                <a:fillRect l="0" t="-4084" r="0" b="-4084"/>
              </a:stretch>
            </a:blipFill>
          </p:spPr>
        </p:sp>
      </p:grpSp>
      <p:sp>
        <p:nvSpPr>
          <p:cNvPr name="TextBox 5" id="5"/>
          <p:cNvSpPr txBox="true"/>
          <p:nvPr/>
        </p:nvSpPr>
        <p:spPr>
          <a:xfrm rot="0">
            <a:off x="0" y="2473544"/>
            <a:ext cx="9574131" cy="4582795"/>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Et n'hésite pas non plus à </a:t>
            </a:r>
            <a:r>
              <a:rPr lang="en-US" sz="5199">
                <a:solidFill>
                  <a:srgbClr val="B06C3F"/>
                </a:solidFill>
                <a:latin typeface="El Messiri"/>
                <a:ea typeface="El Messiri"/>
                <a:cs typeface="El Messiri"/>
                <a:sym typeface="El Messiri"/>
              </a:rPr>
              <a:t>partager </a:t>
            </a:r>
            <a:r>
              <a:rPr lang="en-US" sz="5199">
                <a:solidFill>
                  <a:srgbClr val="000000"/>
                </a:solidFill>
                <a:latin typeface="El Messiri"/>
                <a:ea typeface="El Messiri"/>
                <a:cs typeface="El Messiri"/>
                <a:sym typeface="El Messiri"/>
              </a:rPr>
              <a:t>tes </a:t>
            </a:r>
            <a:r>
              <a:rPr lang="en-US" sz="5199">
                <a:solidFill>
                  <a:srgbClr val="000000"/>
                </a:solidFill>
                <a:latin typeface="El Messiri"/>
                <a:ea typeface="El Messiri"/>
                <a:cs typeface="El Messiri"/>
                <a:sym typeface="El Messiri"/>
              </a:rPr>
              <a:t>résultats avec la communauté pour inspirer</a:t>
            </a:r>
          </a:p>
          <a:p>
            <a:pPr algn="ctr">
              <a:lnSpc>
                <a:spcPts val="7279"/>
              </a:lnSpc>
            </a:pPr>
            <a:r>
              <a:rPr lang="en-US" sz="5199">
                <a:solidFill>
                  <a:srgbClr val="000000"/>
                </a:solidFill>
                <a:latin typeface="El Messiri"/>
                <a:ea typeface="El Messiri"/>
                <a:cs typeface="El Messiri"/>
                <a:sym typeface="El Messiri"/>
              </a:rPr>
              <a:t>et motiver les autres participantes...</a:t>
            </a:r>
          </a:p>
        </p:txBody>
      </p:sp>
    </p:spTree>
  </p:cSld>
  <p:clrMapOvr>
    <a:masterClrMapping/>
  </p:clrMapOvr>
</p:sld>
</file>

<file path=ppt/slides/slide20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5756" y="9753591"/>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694624">
            <a:off x="17062855" y="-98159"/>
            <a:ext cx="1278924" cy="1579847"/>
          </a:xfrm>
          <a:custGeom>
            <a:avLst/>
            <a:gdLst/>
            <a:ahLst/>
            <a:cxnLst/>
            <a:rect r="r" b="b" t="t" l="l"/>
            <a:pathLst>
              <a:path h="1579847" w="1278924">
                <a:moveTo>
                  <a:pt x="0" y="0"/>
                </a:moveTo>
                <a:lnTo>
                  <a:pt x="1278924" y="0"/>
                </a:lnTo>
                <a:lnTo>
                  <a:pt x="1278924" y="1579848"/>
                </a:lnTo>
                <a:lnTo>
                  <a:pt x="0" y="1579848"/>
                </a:lnTo>
                <a:lnTo>
                  <a:pt x="0" y="0"/>
                </a:lnTo>
                <a:close/>
              </a:path>
            </a:pathLst>
          </a:custGeom>
          <a:blipFill>
            <a:blip r:embed="rId3"/>
            <a:stretch>
              <a:fillRect l="0" t="0" r="0" b="0"/>
            </a:stretch>
          </a:blipFill>
        </p:spPr>
      </p:sp>
      <p:sp>
        <p:nvSpPr>
          <p:cNvPr name="TextBox 4" id="4"/>
          <p:cNvSpPr txBox="true"/>
          <p:nvPr/>
        </p:nvSpPr>
        <p:spPr>
          <a:xfrm rot="0">
            <a:off x="2328437" y="4141003"/>
            <a:ext cx="13631125" cy="1811020"/>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Je compte sur toi pour le faire, </a:t>
            </a:r>
          </a:p>
          <a:p>
            <a:pPr algn="ctr">
              <a:lnSpc>
                <a:spcPts val="7279"/>
              </a:lnSpc>
            </a:pPr>
            <a:r>
              <a:rPr lang="en-US" sz="5199">
                <a:solidFill>
                  <a:srgbClr val="373620"/>
                </a:solidFill>
                <a:latin typeface="El Messiri"/>
                <a:ea typeface="El Messiri"/>
                <a:cs typeface="El Messiri"/>
                <a:sym typeface="El Messiri"/>
              </a:rPr>
              <a:t>et je </a:t>
            </a:r>
            <a:r>
              <a:rPr lang="en-US" sz="5199">
                <a:solidFill>
                  <a:srgbClr val="373620"/>
                </a:solidFill>
                <a:latin typeface="El Messiri"/>
                <a:ea typeface="El Messiri"/>
                <a:cs typeface="El Messiri"/>
                <a:sym typeface="El Messiri"/>
              </a:rPr>
              <a:t>regarderai </a:t>
            </a:r>
            <a:r>
              <a:rPr lang="en-US" sz="5199" b="true">
                <a:solidFill>
                  <a:srgbClr val="373620"/>
                </a:solidFill>
                <a:latin typeface="El Messiri Bold"/>
                <a:ea typeface="El Messiri Bold"/>
                <a:cs typeface="El Messiri Bold"/>
                <a:sym typeface="El Messiri Bold"/>
              </a:rPr>
              <a:t>chacun des posts </a:t>
            </a:r>
            <a:r>
              <a:rPr lang="en-US" sz="5199">
                <a:solidFill>
                  <a:srgbClr val="373620"/>
                </a:solidFill>
                <a:latin typeface="El Messiri"/>
                <a:ea typeface="El Messiri"/>
                <a:cs typeface="El Messiri"/>
                <a:sym typeface="El Messiri"/>
              </a:rPr>
              <a:t>!</a:t>
            </a:r>
          </a:p>
        </p:txBody>
      </p:sp>
    </p:spTree>
  </p:cSld>
  <p:clrMapOvr>
    <a:masterClrMapping/>
  </p:clrMapOvr>
</p:sld>
</file>

<file path=ppt/slides/slide20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6890" r="0" b="-116967"/>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477082" y="3969612"/>
            <a:ext cx="17333836" cy="1811020"/>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Et juste avant de passer à la partie</a:t>
            </a:r>
          </a:p>
          <a:p>
            <a:pPr algn="ctr">
              <a:lnSpc>
                <a:spcPts val="7279"/>
              </a:lnSpc>
            </a:pPr>
            <a:r>
              <a:rPr lang="en-US" sz="5199">
                <a:solidFill>
                  <a:srgbClr val="000000"/>
                </a:solidFill>
                <a:latin typeface="El Messiri"/>
                <a:ea typeface="El Messiri"/>
                <a:cs typeface="El Messiri"/>
                <a:sym typeface="El Messiri"/>
              </a:rPr>
              <a:t>Questions/Réponses…</a:t>
            </a:r>
          </a:p>
        </p:txBody>
      </p:sp>
    </p:spTree>
  </p:cSld>
  <p:clrMapOvr>
    <a:masterClrMapping/>
  </p:clrMapOvr>
</p:sld>
</file>

<file path=ppt/slides/slide20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6639" r="0" b="-117218"/>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1976300" y="4088112"/>
            <a:ext cx="14335401" cy="887095"/>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Tirage au sort de la gagnante !</a:t>
            </a:r>
          </a:p>
        </p:txBody>
      </p:sp>
    </p:spTree>
  </p:cSld>
  <p:clrMapOvr>
    <a:masterClrMapping/>
  </p:clrMapOvr>
</p:sld>
</file>

<file path=ppt/slides/slide20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538606" y="3284233"/>
            <a:ext cx="8925814" cy="3940523"/>
          </a:xfrm>
          <a:prstGeom prst="rect">
            <a:avLst/>
          </a:prstGeom>
        </p:spPr>
        <p:txBody>
          <a:bodyPr anchor="t" rtlCol="false" tIns="0" lIns="0" bIns="0" rIns="0">
            <a:spAutoFit/>
          </a:bodyPr>
          <a:lstStyle/>
          <a:p>
            <a:pPr algn="l">
              <a:lnSpc>
                <a:spcPts val="5755"/>
              </a:lnSpc>
            </a:pPr>
            <a:r>
              <a:rPr lang="en-US" sz="4111" b="true">
                <a:solidFill>
                  <a:srgbClr val="B06C3F"/>
                </a:solidFill>
                <a:latin typeface="El Messiri Bold"/>
                <a:ea typeface="El Messiri Bold"/>
                <a:cs typeface="El Messiri Bold"/>
                <a:sym typeface="El Messiri Bold"/>
              </a:rPr>
              <a:t>Chaque jour, l’une d’entre vous gagnera un cadeau !</a:t>
            </a:r>
          </a:p>
          <a:p>
            <a:pPr algn="l">
              <a:lnSpc>
                <a:spcPts val="4775"/>
              </a:lnSpc>
            </a:pPr>
          </a:p>
          <a:p>
            <a:pPr algn="l">
              <a:lnSpc>
                <a:spcPts val="5055"/>
              </a:lnSpc>
            </a:pPr>
            <a:r>
              <a:rPr lang="en-US" sz="3611">
                <a:solidFill>
                  <a:srgbClr val="373620"/>
                </a:solidFill>
                <a:latin typeface="El Messiri"/>
                <a:ea typeface="El Messiri"/>
                <a:cs typeface="El Messiri"/>
                <a:sym typeface="El Messiri"/>
              </a:rPr>
              <a:t>Ce soir, la gagnante repartira avec un outil pour </a:t>
            </a:r>
            <a:r>
              <a:rPr lang="en-US" sz="3611" b="true">
                <a:solidFill>
                  <a:srgbClr val="373620"/>
                </a:solidFill>
                <a:latin typeface="El Messiri Bold"/>
                <a:ea typeface="El Messiri Bold"/>
                <a:cs typeface="El Messiri Bold"/>
                <a:sym typeface="El Messiri Bold"/>
              </a:rPr>
              <a:t>découvrir son profil entrepreneurial </a:t>
            </a:r>
            <a:r>
              <a:rPr lang="en-US" sz="3611">
                <a:solidFill>
                  <a:srgbClr val="373620"/>
                </a:solidFill>
                <a:latin typeface="El Messiri"/>
                <a:ea typeface="El Messiri"/>
                <a:cs typeface="El Messiri"/>
                <a:sym typeface="El Messiri"/>
              </a:rPr>
              <a:t>!</a:t>
            </a:r>
          </a:p>
          <a:p>
            <a:pPr algn="l">
              <a:lnSpc>
                <a:spcPts val="5055"/>
              </a:lnSpc>
            </a:pPr>
          </a:p>
        </p:txBody>
      </p:sp>
      <p:sp>
        <p:nvSpPr>
          <p:cNvPr name="Freeform 4" id="4"/>
          <p:cNvSpPr/>
          <p:nvPr/>
        </p:nvSpPr>
        <p:spPr>
          <a:xfrm flipH="false" flipV="false" rot="0">
            <a:off x="9976982" y="1460970"/>
            <a:ext cx="7282318" cy="6936407"/>
          </a:xfrm>
          <a:custGeom>
            <a:avLst/>
            <a:gdLst/>
            <a:ahLst/>
            <a:cxnLst/>
            <a:rect r="r" b="b" t="t" l="l"/>
            <a:pathLst>
              <a:path h="6936407" w="7282318">
                <a:moveTo>
                  <a:pt x="0" y="0"/>
                </a:moveTo>
                <a:lnTo>
                  <a:pt x="7282318" y="0"/>
                </a:lnTo>
                <a:lnTo>
                  <a:pt x="7282318" y="6936407"/>
                </a:lnTo>
                <a:lnTo>
                  <a:pt x="0" y="6936407"/>
                </a:lnTo>
                <a:lnTo>
                  <a:pt x="0" y="0"/>
                </a:lnTo>
                <a:close/>
              </a:path>
            </a:pathLst>
          </a:custGeom>
          <a:blipFill>
            <a:blip r:embed="rId3"/>
            <a:stretch>
              <a:fillRect l="0" t="0" r="0" b="0"/>
            </a:stretch>
          </a:blipFill>
        </p:spPr>
      </p:sp>
      <p:grpSp>
        <p:nvGrpSpPr>
          <p:cNvPr name="Group 5" id="5"/>
          <p:cNvGrpSpPr/>
          <p:nvPr/>
        </p:nvGrpSpPr>
        <p:grpSpPr>
          <a:xfrm rot="0">
            <a:off x="11691967" y="3534620"/>
            <a:ext cx="3825506" cy="3690136"/>
            <a:chOff x="0" y="0"/>
            <a:chExt cx="812800" cy="784038"/>
          </a:xfrm>
        </p:grpSpPr>
        <p:sp>
          <p:nvSpPr>
            <p:cNvPr name="Freeform 6" id="6"/>
            <p:cNvSpPr/>
            <p:nvPr/>
          </p:nvSpPr>
          <p:spPr>
            <a:xfrm flipH="false" flipV="false" rot="0">
              <a:off x="0" y="0"/>
              <a:ext cx="812800" cy="784038"/>
            </a:xfrm>
            <a:custGeom>
              <a:avLst/>
              <a:gdLst/>
              <a:ahLst/>
              <a:cxnLst/>
              <a:rect r="r" b="b" t="t" l="l"/>
              <a:pathLst>
                <a:path h="784038" w="812800">
                  <a:moveTo>
                    <a:pt x="0" y="0"/>
                  </a:moveTo>
                  <a:lnTo>
                    <a:pt x="812800" y="0"/>
                  </a:lnTo>
                  <a:lnTo>
                    <a:pt x="812800" y="784038"/>
                  </a:lnTo>
                  <a:lnTo>
                    <a:pt x="0" y="784038"/>
                  </a:lnTo>
                  <a:close/>
                </a:path>
              </a:pathLst>
            </a:custGeom>
            <a:blipFill>
              <a:blip r:embed="rId4"/>
              <a:stretch>
                <a:fillRect l="0" t="-14792" r="0" b="-14792"/>
              </a:stretch>
            </a:blipFill>
          </p:spPr>
        </p:sp>
      </p:grpSp>
    </p:spTree>
  </p:cSld>
  <p:clrMapOvr>
    <a:masterClrMapping/>
  </p:clrMapOvr>
</p:sld>
</file>

<file path=ppt/slides/slide20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402188" y="1626301"/>
            <a:ext cx="17333836" cy="6605270"/>
          </a:xfrm>
          <a:prstGeom prst="rect">
            <a:avLst/>
          </a:prstGeom>
        </p:spPr>
        <p:txBody>
          <a:bodyPr anchor="t" rtlCol="false" tIns="0" lIns="0" bIns="0" rIns="0">
            <a:spAutoFit/>
          </a:bodyPr>
          <a:lstStyle/>
          <a:p>
            <a:pPr algn="ctr">
              <a:lnSpc>
                <a:spcPts val="6580"/>
              </a:lnSpc>
            </a:pPr>
            <a:r>
              <a:rPr lang="en-US" sz="4700">
                <a:solidFill>
                  <a:srgbClr val="B06C3F"/>
                </a:solidFill>
                <a:latin typeface="El Messiri"/>
                <a:ea typeface="El Messiri"/>
                <a:cs typeface="El Messiri"/>
                <a:sym typeface="El Messiri"/>
              </a:rPr>
              <a:t>PASSONS MAINTENANT À LA FAQ !</a:t>
            </a:r>
          </a:p>
          <a:p>
            <a:pPr algn="ctr">
              <a:lnSpc>
                <a:spcPts val="6580"/>
              </a:lnSpc>
            </a:pPr>
          </a:p>
          <a:p>
            <a:pPr algn="ctr">
              <a:lnSpc>
                <a:spcPts val="6580"/>
              </a:lnSpc>
            </a:pPr>
          </a:p>
          <a:p>
            <a:pPr algn="ctr">
              <a:lnSpc>
                <a:spcPts val="6580"/>
              </a:lnSpc>
            </a:pPr>
          </a:p>
          <a:p>
            <a:pPr algn="ctr">
              <a:lnSpc>
                <a:spcPts val="6580"/>
              </a:lnSpc>
            </a:pPr>
          </a:p>
          <a:p>
            <a:pPr algn="ctr">
              <a:lnSpc>
                <a:spcPts val="6580"/>
              </a:lnSpc>
            </a:pPr>
          </a:p>
          <a:p>
            <a:pPr algn="ctr">
              <a:lnSpc>
                <a:spcPts val="6580"/>
              </a:lnSpc>
            </a:pPr>
            <a:r>
              <a:rPr lang="en-US" sz="4700">
                <a:solidFill>
                  <a:srgbClr val="000000"/>
                </a:solidFill>
                <a:latin typeface="El Messiri"/>
                <a:ea typeface="El Messiri"/>
                <a:cs typeface="El Messiri"/>
                <a:sym typeface="El Messiri"/>
              </a:rPr>
              <a:t>Tu peux me poser t</a:t>
            </a:r>
            <a:r>
              <a:rPr lang="en-US" sz="4700">
                <a:solidFill>
                  <a:srgbClr val="000000"/>
                </a:solidFill>
                <a:latin typeface="El Messiri"/>
                <a:ea typeface="El Messiri"/>
                <a:cs typeface="El Messiri"/>
                <a:sym typeface="El Messiri"/>
              </a:rPr>
              <a:t>es questions dans le chat ! </a:t>
            </a:r>
          </a:p>
          <a:p>
            <a:pPr algn="ctr">
              <a:lnSpc>
                <a:spcPts val="6580"/>
              </a:lnSpc>
            </a:pPr>
          </a:p>
        </p:txBody>
      </p:sp>
      <p:sp>
        <p:nvSpPr>
          <p:cNvPr name="Freeform 4" id="4"/>
          <p:cNvSpPr/>
          <p:nvPr/>
        </p:nvSpPr>
        <p:spPr>
          <a:xfrm flipH="false" flipV="false" rot="0">
            <a:off x="8513193" y="3248000"/>
            <a:ext cx="3111825" cy="2704459"/>
          </a:xfrm>
          <a:custGeom>
            <a:avLst/>
            <a:gdLst/>
            <a:ahLst/>
            <a:cxnLst/>
            <a:rect r="r" b="b" t="t" l="l"/>
            <a:pathLst>
              <a:path h="2704459" w="3111825">
                <a:moveTo>
                  <a:pt x="0" y="0"/>
                </a:moveTo>
                <a:lnTo>
                  <a:pt x="3111826" y="0"/>
                </a:lnTo>
                <a:lnTo>
                  <a:pt x="3111826" y="2704459"/>
                </a:lnTo>
                <a:lnTo>
                  <a:pt x="0" y="27044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0" y="0"/>
            <a:ext cx="1028700" cy="1222930"/>
          </a:xfrm>
          <a:custGeom>
            <a:avLst/>
            <a:gdLst/>
            <a:ahLst/>
            <a:cxnLst/>
            <a:rect r="r" b="b" t="t" l="l"/>
            <a:pathLst>
              <a:path h="1222930" w="1028700">
                <a:moveTo>
                  <a:pt x="0" y="0"/>
                </a:moveTo>
                <a:lnTo>
                  <a:pt x="1028700" y="0"/>
                </a:lnTo>
                <a:lnTo>
                  <a:pt x="1028700" y="1222930"/>
                </a:lnTo>
                <a:lnTo>
                  <a:pt x="0" y="1222930"/>
                </a:lnTo>
                <a:lnTo>
                  <a:pt x="0" y="0"/>
                </a:lnTo>
                <a:close/>
              </a:path>
            </a:pathLst>
          </a:custGeom>
          <a:blipFill>
            <a:blip r:embed="rId5"/>
            <a:stretch>
              <a:fillRect l="0" t="0" r="0" b="0"/>
            </a:stretch>
          </a:blipFill>
        </p:spPr>
      </p:sp>
    </p:spTree>
  </p:cSld>
  <p:clrMapOvr>
    <a:masterClrMapping/>
  </p:clrMapOvr>
</p:sld>
</file>

<file path=ppt/slides/slide20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29" r="0" b="-72974"/>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477082" y="4063037"/>
            <a:ext cx="17333836" cy="2734945"/>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On se retrouve demain soir à </a:t>
            </a:r>
            <a:r>
              <a:rPr lang="en-US" sz="5199">
                <a:solidFill>
                  <a:srgbClr val="B06C3F"/>
                </a:solidFill>
                <a:latin typeface="El Messiri"/>
                <a:ea typeface="El Messiri"/>
                <a:cs typeface="El Messiri"/>
                <a:sym typeface="El Messiri"/>
              </a:rPr>
              <a:t>20h</a:t>
            </a:r>
            <a:r>
              <a:rPr lang="en-US" sz="5199">
                <a:solidFill>
                  <a:srgbClr val="000000"/>
                </a:solidFill>
                <a:latin typeface="El Messiri"/>
                <a:ea typeface="El Messiri"/>
                <a:cs typeface="El Messiri"/>
                <a:sym typeface="El Messiri"/>
              </a:rPr>
              <a:t> pour le</a:t>
            </a:r>
          </a:p>
          <a:p>
            <a:pPr algn="ctr">
              <a:lnSpc>
                <a:spcPts val="7279"/>
              </a:lnSpc>
            </a:pPr>
            <a:r>
              <a:rPr lang="en-US" sz="5199">
                <a:solidFill>
                  <a:srgbClr val="000000"/>
                </a:solidFill>
                <a:latin typeface="El Messiri"/>
                <a:ea typeface="El Messiri"/>
                <a:cs typeface="El Messiri"/>
                <a:sym typeface="El Messiri"/>
              </a:rPr>
              <a:t>deuxième live de ce challenge.</a:t>
            </a:r>
          </a:p>
          <a:p>
            <a:pPr algn="ctr">
              <a:lnSpc>
                <a:spcPts val="7279"/>
              </a:lnSpc>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8418409" y="5044840"/>
            <a:ext cx="1401227" cy="2919223"/>
          </a:xfrm>
          <a:custGeom>
            <a:avLst/>
            <a:gdLst/>
            <a:ahLst/>
            <a:cxnLst/>
            <a:rect r="r" b="b" t="t" l="l"/>
            <a:pathLst>
              <a:path h="2919223" w="1401227">
                <a:moveTo>
                  <a:pt x="0" y="0"/>
                </a:moveTo>
                <a:lnTo>
                  <a:pt x="1401228" y="0"/>
                </a:lnTo>
                <a:lnTo>
                  <a:pt x="1401228" y="2919223"/>
                </a:lnTo>
                <a:lnTo>
                  <a:pt x="0" y="29192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4848374" y="144780"/>
            <a:ext cx="8591252" cy="4998720"/>
          </a:xfrm>
          <a:prstGeom prst="rect">
            <a:avLst/>
          </a:prstGeom>
        </p:spPr>
        <p:txBody>
          <a:bodyPr anchor="t" rtlCol="false" tIns="0" lIns="0" bIns="0" rIns="0">
            <a:spAutoFit/>
          </a:bodyPr>
          <a:lstStyle/>
          <a:p>
            <a:pPr algn="ctr">
              <a:lnSpc>
                <a:spcPts val="7980"/>
              </a:lnSpc>
            </a:pPr>
          </a:p>
          <a:p>
            <a:pPr algn="ctr">
              <a:lnSpc>
                <a:spcPts val="7980"/>
              </a:lnSpc>
            </a:pPr>
            <a:r>
              <a:rPr lang="en-US" sz="5700" b="true">
                <a:solidFill>
                  <a:srgbClr val="373620"/>
                </a:solidFill>
                <a:latin typeface="El Messiri Bold"/>
                <a:ea typeface="El Messiri Bold"/>
                <a:cs typeface="El Messiri Bold"/>
                <a:sym typeface="El Messiri Bold"/>
              </a:rPr>
              <a:t> </a:t>
            </a:r>
          </a:p>
          <a:p>
            <a:pPr algn="ctr">
              <a:lnSpc>
                <a:spcPts val="7980"/>
              </a:lnSpc>
            </a:pPr>
          </a:p>
          <a:p>
            <a:pPr algn="ctr">
              <a:lnSpc>
                <a:spcPts val="7980"/>
              </a:lnSpc>
            </a:pPr>
            <a:r>
              <a:rPr lang="en-US" sz="5700">
                <a:solidFill>
                  <a:srgbClr val="373620"/>
                </a:solidFill>
                <a:latin typeface="El Messiri"/>
                <a:ea typeface="El Messiri"/>
                <a:cs typeface="El Messiri"/>
                <a:sym typeface="El Messiri"/>
              </a:rPr>
              <a:t> J'ai une </a:t>
            </a:r>
            <a:r>
              <a:rPr lang="en-US" sz="5700">
                <a:solidFill>
                  <a:srgbClr val="B06C3F"/>
                </a:solidFill>
                <a:latin typeface="El Messiri"/>
                <a:ea typeface="El Messiri"/>
                <a:cs typeface="El Messiri"/>
                <a:sym typeface="El Messiri"/>
              </a:rPr>
              <a:t>question</a:t>
            </a:r>
            <a:r>
              <a:rPr lang="en-US" sz="5700">
                <a:solidFill>
                  <a:srgbClr val="A0955E"/>
                </a:solidFill>
                <a:latin typeface="El Messiri"/>
                <a:ea typeface="El Messiri"/>
                <a:cs typeface="El Messiri"/>
                <a:sym typeface="El Messiri"/>
              </a:rPr>
              <a:t> </a:t>
            </a:r>
            <a:r>
              <a:rPr lang="en-US" sz="5700">
                <a:solidFill>
                  <a:srgbClr val="373620"/>
                </a:solidFill>
                <a:latin typeface="El Messiri"/>
                <a:ea typeface="El Messiri"/>
                <a:cs typeface="El Messiri"/>
                <a:sym typeface="El Messiri"/>
              </a:rPr>
              <a:t>à te poser </a:t>
            </a:r>
          </a:p>
          <a:p>
            <a:pPr algn="ctr">
              <a:lnSpc>
                <a:spcPts val="7980"/>
              </a:lnSpc>
              <a:spcBef>
                <a:spcPct val="0"/>
              </a:spcBef>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3759324" y="2342515"/>
            <a:ext cx="10769352" cy="4582795"/>
          </a:xfrm>
          <a:prstGeom prst="rect">
            <a:avLst/>
          </a:prstGeom>
        </p:spPr>
        <p:txBody>
          <a:bodyPr anchor="t" rtlCol="false" tIns="0" lIns="0" bIns="0" rIns="0">
            <a:spAutoFit/>
          </a:bodyPr>
          <a:lstStyle/>
          <a:p>
            <a:pPr algn="ctr">
              <a:lnSpc>
                <a:spcPts val="7280"/>
              </a:lnSpc>
            </a:pPr>
          </a:p>
          <a:p>
            <a:pPr algn="ctr">
              <a:lnSpc>
                <a:spcPts val="7280"/>
              </a:lnSpc>
            </a:pPr>
            <a:r>
              <a:rPr lang="en-US" sz="5200">
                <a:solidFill>
                  <a:srgbClr val="373620"/>
                </a:solidFill>
                <a:latin typeface="El Messiri"/>
                <a:ea typeface="El Messiri"/>
                <a:cs typeface="El Messiri"/>
                <a:sym typeface="El Messiri"/>
              </a:rPr>
              <a:t>Est-ce que tu t’es déjà </a:t>
            </a:r>
            <a:r>
              <a:rPr lang="en-US" sz="5200" u="sng">
                <a:solidFill>
                  <a:srgbClr val="373620"/>
                </a:solidFill>
                <a:latin typeface="El Messiri"/>
                <a:ea typeface="El Messiri"/>
                <a:cs typeface="El Messiri"/>
                <a:sym typeface="El Messiri"/>
              </a:rPr>
              <a:t>demandé</a:t>
            </a:r>
            <a:r>
              <a:rPr lang="en-US" sz="5200">
                <a:solidFill>
                  <a:srgbClr val="373620"/>
                </a:solidFill>
                <a:latin typeface="El Messiri"/>
                <a:ea typeface="El Messiri"/>
                <a:cs typeface="El Messiri"/>
                <a:sym typeface="El Messiri"/>
              </a:rPr>
              <a:t> : </a:t>
            </a:r>
          </a:p>
          <a:p>
            <a:pPr algn="ctr">
              <a:lnSpc>
                <a:spcPts val="7280"/>
              </a:lnSpc>
            </a:pPr>
            <a:r>
              <a:rPr lang="en-US" sz="5200">
                <a:solidFill>
                  <a:srgbClr val="373620"/>
                </a:solidFill>
                <a:latin typeface="El Messiri"/>
                <a:ea typeface="El Messiri"/>
                <a:cs typeface="El Messiri"/>
                <a:sym typeface="El Messiri"/>
              </a:rPr>
              <a:t>c’est quoi </a:t>
            </a:r>
            <a:r>
              <a:rPr lang="en-US" sz="5200" b="true">
                <a:solidFill>
                  <a:srgbClr val="A46B3D"/>
                </a:solidFill>
                <a:latin typeface="El Messiri Bold"/>
                <a:ea typeface="El Messiri Bold"/>
                <a:cs typeface="El Messiri Bold"/>
                <a:sym typeface="El Messiri Bold"/>
              </a:rPr>
              <a:t>le secret </a:t>
            </a:r>
            <a:r>
              <a:rPr lang="en-US" sz="5200">
                <a:solidFill>
                  <a:srgbClr val="373620"/>
                </a:solidFill>
                <a:latin typeface="El Messiri"/>
                <a:ea typeface="El Messiri"/>
                <a:cs typeface="El Messiri"/>
                <a:sym typeface="El Messiri"/>
              </a:rPr>
              <a:t>des personnes </a:t>
            </a:r>
          </a:p>
          <a:p>
            <a:pPr algn="ctr">
              <a:lnSpc>
                <a:spcPts val="7280"/>
              </a:lnSpc>
            </a:pPr>
            <a:r>
              <a:rPr lang="en-US" sz="5200">
                <a:solidFill>
                  <a:srgbClr val="373620"/>
                </a:solidFill>
                <a:latin typeface="El Messiri"/>
                <a:ea typeface="El Messiri"/>
                <a:cs typeface="El Messiri"/>
                <a:sym typeface="El Messiri"/>
              </a:rPr>
              <a:t>qui vivent la vie à laquelle tu </a:t>
            </a:r>
            <a:r>
              <a:rPr lang="en-US" sz="5200" b="true">
                <a:solidFill>
                  <a:srgbClr val="373620"/>
                </a:solidFill>
                <a:latin typeface="El Messiri Bold"/>
                <a:ea typeface="El Messiri Bold"/>
                <a:cs typeface="El Messiri Bold"/>
                <a:sym typeface="El Messiri Bold"/>
              </a:rPr>
              <a:t>aspires </a:t>
            </a:r>
            <a:r>
              <a:rPr lang="en-US" sz="5200">
                <a:solidFill>
                  <a:srgbClr val="373620"/>
                </a:solidFill>
                <a:latin typeface="El Messiri"/>
                <a:ea typeface="El Messiri"/>
                <a:cs typeface="El Messiri"/>
                <a:sym typeface="El Messiri"/>
              </a:rPr>
              <a:t>? </a:t>
            </a:r>
          </a:p>
          <a:p>
            <a:pPr algn="just">
              <a:lnSpc>
                <a:spcPts val="7280"/>
              </a:lnSpc>
              <a:spcBef>
                <a:spcPct val="0"/>
              </a:spcBef>
            </a:pPr>
          </a:p>
        </p:txBody>
      </p:sp>
      <p:sp>
        <p:nvSpPr>
          <p:cNvPr name="Freeform 4" id="4"/>
          <p:cNvSpPr/>
          <p:nvPr/>
        </p:nvSpPr>
        <p:spPr>
          <a:xfrm flipH="false" flipV="false" rot="0">
            <a:off x="-263289" y="9433930"/>
            <a:ext cx="1628496" cy="1283385"/>
          </a:xfrm>
          <a:custGeom>
            <a:avLst/>
            <a:gdLst/>
            <a:ahLst/>
            <a:cxnLst/>
            <a:rect r="r" b="b" t="t" l="l"/>
            <a:pathLst>
              <a:path h="1283385" w="1628496">
                <a:moveTo>
                  <a:pt x="0" y="0"/>
                </a:moveTo>
                <a:lnTo>
                  <a:pt x="1628497" y="0"/>
                </a:lnTo>
                <a:lnTo>
                  <a:pt x="1628497" y="1283385"/>
                </a:lnTo>
                <a:lnTo>
                  <a:pt x="0" y="1283385"/>
                </a:lnTo>
                <a:lnTo>
                  <a:pt x="0" y="0"/>
                </a:lnTo>
                <a:close/>
              </a:path>
            </a:pathLst>
          </a:custGeom>
          <a:blipFill>
            <a:blip r:embed="rId3"/>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3009170" y="1630005"/>
            <a:ext cx="13654207" cy="778510"/>
          </a:xfrm>
          <a:prstGeom prst="rect">
            <a:avLst/>
          </a:prstGeom>
        </p:spPr>
        <p:txBody>
          <a:bodyPr anchor="t" rtlCol="false" tIns="0" lIns="0" bIns="0" rIns="0">
            <a:spAutoFit/>
          </a:bodyPr>
          <a:lstStyle/>
          <a:p>
            <a:pPr algn="ctr">
              <a:lnSpc>
                <a:spcPts val="6439"/>
              </a:lnSpc>
              <a:spcBef>
                <a:spcPct val="0"/>
              </a:spcBef>
            </a:pPr>
            <a:r>
              <a:rPr lang="en-US" sz="4599">
                <a:solidFill>
                  <a:srgbClr val="373620"/>
                </a:solidFill>
                <a:latin typeface="El Messiri"/>
                <a:ea typeface="El Messiri"/>
                <a:cs typeface="El Messiri"/>
                <a:sym typeface="El Messiri"/>
              </a:rPr>
              <a:t>Des</a:t>
            </a:r>
            <a:r>
              <a:rPr lang="en-US" b="true" sz="4599">
                <a:solidFill>
                  <a:srgbClr val="373620"/>
                </a:solidFill>
                <a:latin typeface="El Messiri Bold"/>
                <a:ea typeface="El Messiri Bold"/>
                <a:cs typeface="El Messiri Bold"/>
                <a:sym typeface="El Messiri Bold"/>
              </a:rPr>
              <a:t> </a:t>
            </a:r>
            <a:r>
              <a:rPr lang="en-US" sz="4599">
                <a:solidFill>
                  <a:srgbClr val="373620"/>
                </a:solidFill>
                <a:latin typeface="El Messiri"/>
                <a:ea typeface="El Messiri"/>
                <a:cs typeface="El Messiri"/>
                <a:sym typeface="El Messiri"/>
              </a:rPr>
              <a:t>femmes qui disent ne plus avoir à </a:t>
            </a:r>
            <a:r>
              <a:rPr lang="en-US" b="true" sz="4599">
                <a:solidFill>
                  <a:srgbClr val="B06C3F"/>
                </a:solidFill>
                <a:latin typeface="El Messiri Bold"/>
                <a:ea typeface="El Messiri Bold"/>
                <a:cs typeface="El Messiri Bold"/>
                <a:sym typeface="El Messiri Bold"/>
              </a:rPr>
              <a:t>retirer</a:t>
            </a:r>
            <a:r>
              <a:rPr lang="en-US" sz="4599">
                <a:solidFill>
                  <a:srgbClr val="373620"/>
                </a:solidFill>
                <a:latin typeface="El Messiri"/>
                <a:ea typeface="El Messiri"/>
                <a:cs typeface="El Messiri"/>
                <a:sym typeface="El Messiri"/>
              </a:rPr>
              <a:t> leur hijab</a:t>
            </a:r>
          </a:p>
        </p:txBody>
      </p:sp>
      <p:grpSp>
        <p:nvGrpSpPr>
          <p:cNvPr name="Group 4" id="4"/>
          <p:cNvGrpSpPr/>
          <p:nvPr/>
        </p:nvGrpSpPr>
        <p:grpSpPr>
          <a:xfrm rot="0">
            <a:off x="1028700" y="1481235"/>
            <a:ext cx="1161776" cy="1161776"/>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6081" t="0" r="-6081" b="0"/>
              </a:stretch>
            </a:blipFill>
          </p:spPr>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718746" y="1630005"/>
            <a:ext cx="13654207" cy="778510"/>
          </a:xfrm>
          <a:prstGeom prst="rect">
            <a:avLst/>
          </a:prstGeom>
        </p:spPr>
        <p:txBody>
          <a:bodyPr anchor="t" rtlCol="false" tIns="0" lIns="0" bIns="0" rIns="0">
            <a:spAutoFit/>
          </a:bodyPr>
          <a:lstStyle/>
          <a:p>
            <a:pPr algn="ctr">
              <a:lnSpc>
                <a:spcPts val="6439"/>
              </a:lnSpc>
              <a:spcBef>
                <a:spcPct val="0"/>
              </a:spcBef>
            </a:pPr>
            <a:r>
              <a:rPr lang="en-US" sz="4599">
                <a:solidFill>
                  <a:srgbClr val="373620"/>
                </a:solidFill>
                <a:latin typeface="El Messiri"/>
                <a:ea typeface="El Messiri"/>
                <a:cs typeface="El Messiri"/>
                <a:sym typeface="El Messiri"/>
              </a:rPr>
              <a:t>Des</a:t>
            </a:r>
            <a:r>
              <a:rPr lang="en-US" b="true" sz="4599">
                <a:solidFill>
                  <a:srgbClr val="373620"/>
                </a:solidFill>
                <a:latin typeface="El Messiri Bold"/>
                <a:ea typeface="El Messiri Bold"/>
                <a:cs typeface="El Messiri Bold"/>
                <a:sym typeface="El Messiri Bold"/>
              </a:rPr>
              <a:t> </a:t>
            </a:r>
            <a:r>
              <a:rPr lang="en-US" sz="4599">
                <a:solidFill>
                  <a:srgbClr val="373620"/>
                </a:solidFill>
                <a:latin typeface="El Messiri"/>
                <a:ea typeface="El Messiri"/>
                <a:cs typeface="El Messiri"/>
                <a:sym typeface="El Messiri"/>
              </a:rPr>
              <a:t>femmes qui disent ne plus avoir à </a:t>
            </a:r>
            <a:r>
              <a:rPr lang="en-US" b="true" sz="4599">
                <a:solidFill>
                  <a:srgbClr val="B06C3F"/>
                </a:solidFill>
                <a:latin typeface="El Messiri Bold"/>
                <a:ea typeface="El Messiri Bold"/>
                <a:cs typeface="El Messiri Bold"/>
                <a:sym typeface="El Messiri Bold"/>
              </a:rPr>
              <a:t>retirer</a:t>
            </a:r>
            <a:r>
              <a:rPr lang="en-US" sz="4599">
                <a:solidFill>
                  <a:srgbClr val="373620"/>
                </a:solidFill>
                <a:latin typeface="El Messiri"/>
                <a:ea typeface="El Messiri"/>
                <a:cs typeface="El Messiri"/>
                <a:sym typeface="El Messiri"/>
              </a:rPr>
              <a:t> leur hijab</a:t>
            </a:r>
          </a:p>
        </p:txBody>
      </p:sp>
      <p:sp>
        <p:nvSpPr>
          <p:cNvPr name="TextBox 4" id="4"/>
          <p:cNvSpPr txBox="true"/>
          <p:nvPr/>
        </p:nvSpPr>
        <p:spPr>
          <a:xfrm rot="0">
            <a:off x="2622514" y="3048514"/>
            <a:ext cx="13589794" cy="778510"/>
          </a:xfrm>
          <a:prstGeom prst="rect">
            <a:avLst/>
          </a:prstGeom>
        </p:spPr>
        <p:txBody>
          <a:bodyPr anchor="t" rtlCol="false" tIns="0" lIns="0" bIns="0" rIns="0">
            <a:spAutoFit/>
          </a:bodyPr>
          <a:lstStyle/>
          <a:p>
            <a:pPr algn="ctr">
              <a:lnSpc>
                <a:spcPts val="6439"/>
              </a:lnSpc>
              <a:spcBef>
                <a:spcPct val="0"/>
              </a:spcBef>
            </a:pPr>
            <a:r>
              <a:rPr lang="en-US" sz="4599">
                <a:solidFill>
                  <a:srgbClr val="373620"/>
                </a:solidFill>
                <a:latin typeface="El Messiri"/>
                <a:ea typeface="El Messiri"/>
                <a:cs typeface="El Messiri"/>
                <a:sym typeface="El Messiri"/>
              </a:rPr>
              <a:t>Des femmes qui ont pu accomplir la </a:t>
            </a:r>
            <a:r>
              <a:rPr lang="en-US" b="true" sz="4599">
                <a:solidFill>
                  <a:srgbClr val="B06C3F"/>
                </a:solidFill>
                <a:latin typeface="El Messiri Bold"/>
                <a:ea typeface="El Messiri Bold"/>
                <a:cs typeface="El Messiri Bold"/>
                <a:sym typeface="El Messiri Bold"/>
              </a:rPr>
              <a:t>omra et/ou le hajj</a:t>
            </a:r>
          </a:p>
        </p:txBody>
      </p:sp>
      <p:grpSp>
        <p:nvGrpSpPr>
          <p:cNvPr name="Group 5" id="5"/>
          <p:cNvGrpSpPr/>
          <p:nvPr/>
        </p:nvGrpSpPr>
        <p:grpSpPr>
          <a:xfrm rot="0">
            <a:off x="1028700" y="1481235"/>
            <a:ext cx="1161776" cy="1161776"/>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6081" t="0" r="-6081" b="0"/>
              </a:stretch>
            </a:blipFill>
          </p:spPr>
        </p:sp>
      </p:grpSp>
      <p:grpSp>
        <p:nvGrpSpPr>
          <p:cNvPr name="Group 7" id="7"/>
          <p:cNvGrpSpPr/>
          <p:nvPr/>
        </p:nvGrpSpPr>
        <p:grpSpPr>
          <a:xfrm rot="0">
            <a:off x="1028700" y="2899744"/>
            <a:ext cx="1161776" cy="1161776"/>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614" t="0" r="-25614" b="0"/>
              </a:stretch>
            </a:blipFill>
          </p:spPr>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3" id="3"/>
          <p:cNvGrpSpPr/>
          <p:nvPr/>
        </p:nvGrpSpPr>
        <p:grpSpPr>
          <a:xfrm rot="0">
            <a:off x="1028700" y="4789049"/>
            <a:ext cx="1161776" cy="1161776"/>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399" t="0" r="-46600" b="0"/>
              </a:stretch>
            </a:blipFill>
          </p:spPr>
        </p:sp>
      </p:grpSp>
      <p:sp>
        <p:nvSpPr>
          <p:cNvPr name="TextBox 5" id="5"/>
          <p:cNvSpPr txBox="true"/>
          <p:nvPr/>
        </p:nvSpPr>
        <p:spPr>
          <a:xfrm rot="0">
            <a:off x="3050664" y="1630005"/>
            <a:ext cx="13571220" cy="778510"/>
          </a:xfrm>
          <a:prstGeom prst="rect">
            <a:avLst/>
          </a:prstGeom>
        </p:spPr>
        <p:txBody>
          <a:bodyPr anchor="t" rtlCol="false" tIns="0" lIns="0" bIns="0" rIns="0">
            <a:spAutoFit/>
          </a:bodyPr>
          <a:lstStyle/>
          <a:p>
            <a:pPr algn="ctr">
              <a:lnSpc>
                <a:spcPts val="6439"/>
              </a:lnSpc>
              <a:spcBef>
                <a:spcPct val="0"/>
              </a:spcBef>
            </a:pPr>
            <a:r>
              <a:rPr lang="en-US" sz="4599">
                <a:solidFill>
                  <a:srgbClr val="373620"/>
                </a:solidFill>
                <a:latin typeface="El Messiri"/>
                <a:ea typeface="El Messiri"/>
                <a:cs typeface="El Messiri"/>
                <a:sym typeface="El Messiri"/>
              </a:rPr>
              <a:t>Des femmes qui disent ne plus avoir à </a:t>
            </a:r>
            <a:r>
              <a:rPr lang="en-US" sz="4599">
                <a:solidFill>
                  <a:srgbClr val="B06C3F"/>
                </a:solidFill>
                <a:latin typeface="El Messiri"/>
                <a:ea typeface="El Messiri"/>
                <a:cs typeface="El Messiri"/>
                <a:sym typeface="El Messiri"/>
              </a:rPr>
              <a:t>retirer</a:t>
            </a:r>
            <a:r>
              <a:rPr lang="en-US" sz="4599">
                <a:solidFill>
                  <a:srgbClr val="373620"/>
                </a:solidFill>
                <a:latin typeface="El Messiri"/>
                <a:ea typeface="El Messiri"/>
                <a:cs typeface="El Messiri"/>
                <a:sym typeface="El Messiri"/>
              </a:rPr>
              <a:t> leur hijab</a:t>
            </a:r>
          </a:p>
        </p:txBody>
      </p:sp>
      <p:sp>
        <p:nvSpPr>
          <p:cNvPr name="TextBox 6" id="6"/>
          <p:cNvSpPr txBox="true"/>
          <p:nvPr/>
        </p:nvSpPr>
        <p:spPr>
          <a:xfrm rot="0">
            <a:off x="2927189" y="3283010"/>
            <a:ext cx="13589794" cy="778510"/>
          </a:xfrm>
          <a:prstGeom prst="rect">
            <a:avLst/>
          </a:prstGeom>
        </p:spPr>
        <p:txBody>
          <a:bodyPr anchor="t" rtlCol="false" tIns="0" lIns="0" bIns="0" rIns="0">
            <a:spAutoFit/>
          </a:bodyPr>
          <a:lstStyle/>
          <a:p>
            <a:pPr algn="ctr">
              <a:lnSpc>
                <a:spcPts val="6439"/>
              </a:lnSpc>
              <a:spcBef>
                <a:spcPct val="0"/>
              </a:spcBef>
            </a:pPr>
            <a:r>
              <a:rPr lang="en-US" sz="4599">
                <a:solidFill>
                  <a:srgbClr val="373620"/>
                </a:solidFill>
                <a:latin typeface="El Messiri"/>
                <a:ea typeface="El Messiri"/>
                <a:cs typeface="El Messiri"/>
                <a:sym typeface="El Messiri"/>
              </a:rPr>
              <a:t>Des femmes qui ont pu accomplir la </a:t>
            </a:r>
            <a:r>
              <a:rPr lang="en-US" b="true" sz="4599">
                <a:solidFill>
                  <a:srgbClr val="B06C3F"/>
                </a:solidFill>
                <a:latin typeface="El Messiri Bold"/>
                <a:ea typeface="El Messiri Bold"/>
                <a:cs typeface="El Messiri Bold"/>
                <a:sym typeface="El Messiri Bold"/>
              </a:rPr>
              <a:t>omra et/ou le hajj</a:t>
            </a:r>
          </a:p>
        </p:txBody>
      </p:sp>
      <p:sp>
        <p:nvSpPr>
          <p:cNvPr name="TextBox 7" id="7"/>
          <p:cNvSpPr txBox="true"/>
          <p:nvPr/>
        </p:nvSpPr>
        <p:spPr>
          <a:xfrm rot="0">
            <a:off x="1607195" y="6592630"/>
            <a:ext cx="15073610" cy="2397760"/>
          </a:xfrm>
          <a:prstGeom prst="rect">
            <a:avLst/>
          </a:prstGeom>
        </p:spPr>
        <p:txBody>
          <a:bodyPr anchor="t" rtlCol="false" tIns="0" lIns="0" bIns="0" rIns="0">
            <a:spAutoFit/>
          </a:bodyPr>
          <a:lstStyle/>
          <a:p>
            <a:pPr algn="ctr">
              <a:lnSpc>
                <a:spcPts val="6439"/>
              </a:lnSpc>
            </a:pPr>
            <a:r>
              <a:rPr lang="en-US" sz="4599">
                <a:solidFill>
                  <a:srgbClr val="373620"/>
                </a:solidFill>
                <a:latin typeface="El Messiri"/>
                <a:ea typeface="El Messiri"/>
                <a:cs typeface="El Messiri"/>
                <a:sym typeface="El Messiri"/>
              </a:rPr>
              <a:t>Ces femmes bien évidemment te donnent l’envie de te </a:t>
            </a:r>
            <a:r>
              <a:rPr lang="en-US" sz="4599">
                <a:solidFill>
                  <a:srgbClr val="B06C3F"/>
                </a:solidFill>
                <a:latin typeface="El Messiri"/>
                <a:ea typeface="El Messiri"/>
                <a:cs typeface="El Messiri"/>
                <a:sym typeface="El Messiri"/>
              </a:rPr>
              <a:t>lancer</a:t>
            </a:r>
            <a:r>
              <a:rPr lang="en-US" sz="4599">
                <a:solidFill>
                  <a:srgbClr val="373620"/>
                </a:solidFill>
                <a:latin typeface="El Messiri"/>
                <a:ea typeface="El Messiri"/>
                <a:cs typeface="El Messiri"/>
                <a:sym typeface="El Messiri"/>
              </a:rPr>
              <a:t>,</a:t>
            </a:r>
          </a:p>
          <a:p>
            <a:pPr algn="ctr">
              <a:lnSpc>
                <a:spcPts val="6439"/>
              </a:lnSpc>
            </a:pPr>
            <a:r>
              <a:rPr lang="en-US" sz="4599">
                <a:solidFill>
                  <a:srgbClr val="373620"/>
                </a:solidFill>
                <a:latin typeface="El Messiri"/>
                <a:ea typeface="El Messiri"/>
                <a:cs typeface="El Messiri"/>
                <a:sym typeface="El Messiri"/>
              </a:rPr>
              <a:t>Elles te demandent </a:t>
            </a:r>
            <a:r>
              <a:rPr lang="en-US" sz="4599" u="sng">
                <a:solidFill>
                  <a:srgbClr val="373620"/>
                </a:solidFill>
                <a:latin typeface="El Messiri"/>
                <a:ea typeface="El Messiri"/>
                <a:cs typeface="El Messiri"/>
                <a:sym typeface="El Messiri"/>
              </a:rPr>
              <a:t>ce que tu attends</a:t>
            </a:r>
            <a:r>
              <a:rPr lang="en-US" sz="4599">
                <a:solidFill>
                  <a:srgbClr val="373620"/>
                </a:solidFill>
                <a:latin typeface="El Messiri"/>
                <a:ea typeface="El Messiri"/>
                <a:cs typeface="El Messiri"/>
                <a:sym typeface="El Messiri"/>
              </a:rPr>
              <a:t> pour faire pareil ?</a:t>
            </a:r>
          </a:p>
          <a:p>
            <a:pPr algn="ctr">
              <a:lnSpc>
                <a:spcPts val="6439"/>
              </a:lnSpc>
              <a:spcBef>
                <a:spcPct val="0"/>
              </a:spcBef>
            </a:pPr>
            <a:r>
              <a:rPr lang="en-US" sz="4599">
                <a:solidFill>
                  <a:srgbClr val="373620"/>
                </a:solidFill>
                <a:latin typeface="El Messiri"/>
                <a:ea typeface="El Messiri"/>
                <a:cs typeface="El Messiri"/>
                <a:sym typeface="El Messiri"/>
              </a:rPr>
              <a:t>Elles te font même parfois </a:t>
            </a:r>
            <a:r>
              <a:rPr lang="en-US" b="true" sz="4599">
                <a:solidFill>
                  <a:srgbClr val="373620"/>
                </a:solidFill>
                <a:latin typeface="El Messiri Bold"/>
                <a:ea typeface="El Messiri Bold"/>
                <a:cs typeface="El Messiri Bold"/>
                <a:sym typeface="El Messiri Bold"/>
              </a:rPr>
              <a:t>culpabiliser</a:t>
            </a:r>
            <a:r>
              <a:rPr lang="en-US" sz="4599">
                <a:solidFill>
                  <a:srgbClr val="373620"/>
                </a:solidFill>
                <a:latin typeface="El Messiri"/>
                <a:ea typeface="El Messiri"/>
                <a:cs typeface="El Messiri"/>
                <a:sym typeface="El Messiri"/>
              </a:rPr>
              <a:t> ! </a:t>
            </a:r>
          </a:p>
        </p:txBody>
      </p:sp>
      <p:sp>
        <p:nvSpPr>
          <p:cNvPr name="TextBox 8" id="8"/>
          <p:cNvSpPr txBox="true"/>
          <p:nvPr/>
        </p:nvSpPr>
        <p:spPr>
          <a:xfrm rot="0">
            <a:off x="3035454" y="4937820"/>
            <a:ext cx="9160907" cy="778510"/>
          </a:xfrm>
          <a:prstGeom prst="rect">
            <a:avLst/>
          </a:prstGeom>
        </p:spPr>
        <p:txBody>
          <a:bodyPr anchor="t" rtlCol="false" tIns="0" lIns="0" bIns="0" rIns="0">
            <a:spAutoFit/>
          </a:bodyPr>
          <a:lstStyle/>
          <a:p>
            <a:pPr algn="ctr">
              <a:lnSpc>
                <a:spcPts val="6439"/>
              </a:lnSpc>
              <a:spcBef>
                <a:spcPct val="0"/>
              </a:spcBef>
            </a:pPr>
            <a:r>
              <a:rPr lang="en-US" sz="4599">
                <a:solidFill>
                  <a:srgbClr val="373620"/>
                </a:solidFill>
                <a:latin typeface="El Messiri"/>
                <a:ea typeface="El Messiri"/>
                <a:cs typeface="El Messiri"/>
                <a:sym typeface="El Messiri"/>
              </a:rPr>
              <a:t>Des femmes qui ont pu faire la </a:t>
            </a:r>
            <a:r>
              <a:rPr lang="en-US" b="true" sz="4599">
                <a:solidFill>
                  <a:srgbClr val="B06C3F"/>
                </a:solidFill>
                <a:latin typeface="El Messiri Bold"/>
                <a:ea typeface="El Messiri Bold"/>
                <a:cs typeface="El Messiri Bold"/>
                <a:sym typeface="El Messiri Bold"/>
              </a:rPr>
              <a:t>hijra</a:t>
            </a:r>
            <a:r>
              <a:rPr lang="en-US" sz="4599">
                <a:solidFill>
                  <a:srgbClr val="373620"/>
                </a:solidFill>
                <a:latin typeface="El Messiri"/>
                <a:ea typeface="El Messiri"/>
                <a:cs typeface="El Messiri"/>
                <a:sym typeface="El Messiri"/>
              </a:rPr>
              <a:t> </a:t>
            </a:r>
            <a:r>
              <a:rPr lang="en-US" sz="4599">
                <a:solidFill>
                  <a:srgbClr val="373620"/>
                </a:solidFill>
                <a:latin typeface="El Messiri"/>
                <a:ea typeface="El Messiri"/>
                <a:cs typeface="El Messiri"/>
                <a:sym typeface="El Messiri"/>
              </a:rPr>
              <a:t> </a:t>
            </a:r>
          </a:p>
        </p:txBody>
      </p:sp>
      <p:grpSp>
        <p:nvGrpSpPr>
          <p:cNvPr name="Group 9" id="9"/>
          <p:cNvGrpSpPr/>
          <p:nvPr/>
        </p:nvGrpSpPr>
        <p:grpSpPr>
          <a:xfrm rot="0">
            <a:off x="1038225" y="1481235"/>
            <a:ext cx="1161776" cy="116177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6081" t="0" r="-6081" b="0"/>
              </a:stretch>
            </a:blipFill>
          </p:spPr>
        </p:sp>
      </p:grpSp>
      <p:grpSp>
        <p:nvGrpSpPr>
          <p:cNvPr name="Group 11" id="11"/>
          <p:cNvGrpSpPr/>
          <p:nvPr/>
        </p:nvGrpSpPr>
        <p:grpSpPr>
          <a:xfrm rot="0">
            <a:off x="1028700" y="3135142"/>
            <a:ext cx="1161776" cy="1161776"/>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614" t="0" r="-25614" b="0"/>
              </a:stretch>
            </a:blip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853922" y="2804478"/>
            <a:ext cx="14580155" cy="4582795"/>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Mais au fond, tu sais que c’est la vie à laquelle </a:t>
            </a:r>
          </a:p>
          <a:p>
            <a:pPr algn="ctr">
              <a:lnSpc>
                <a:spcPts val="7280"/>
              </a:lnSpc>
            </a:pPr>
            <a:r>
              <a:rPr lang="en-US" sz="5200">
                <a:solidFill>
                  <a:srgbClr val="373620"/>
                </a:solidFill>
                <a:latin typeface="El Messiri"/>
                <a:ea typeface="El Messiri"/>
                <a:cs typeface="El Messiri"/>
                <a:sym typeface="El Messiri"/>
              </a:rPr>
              <a:t>tu aspires mais on ne t’a jamais réellement </a:t>
            </a:r>
          </a:p>
          <a:p>
            <a:pPr algn="ctr">
              <a:lnSpc>
                <a:spcPts val="7280"/>
              </a:lnSpc>
            </a:pPr>
            <a:r>
              <a:rPr lang="en-US" sz="5200">
                <a:solidFill>
                  <a:srgbClr val="373620"/>
                </a:solidFill>
                <a:latin typeface="El Messiri"/>
                <a:ea typeface="El Messiri"/>
                <a:cs typeface="El Messiri"/>
                <a:sym typeface="El Messiri"/>
              </a:rPr>
              <a:t>montré comment elles y sont parvenues, </a:t>
            </a:r>
            <a:r>
              <a:rPr lang="en-US" sz="5200">
                <a:solidFill>
                  <a:srgbClr val="B06C3F"/>
                </a:solidFill>
                <a:latin typeface="El Messiri"/>
                <a:ea typeface="El Messiri"/>
                <a:cs typeface="El Messiri"/>
                <a:sym typeface="El Messiri"/>
              </a:rPr>
              <a:t>en </a:t>
            </a:r>
          </a:p>
          <a:p>
            <a:pPr algn="ctr">
              <a:lnSpc>
                <a:spcPts val="7280"/>
              </a:lnSpc>
            </a:pPr>
            <a:r>
              <a:rPr lang="en-US" sz="5200">
                <a:solidFill>
                  <a:srgbClr val="B06C3F"/>
                </a:solidFill>
                <a:latin typeface="El Messiri"/>
                <a:ea typeface="El Messiri"/>
                <a:cs typeface="El Messiri"/>
                <a:sym typeface="El Messiri"/>
              </a:rPr>
              <a:t>partant, </a:t>
            </a:r>
            <a:r>
              <a:rPr lang="en-US" sz="5200" b="true">
                <a:solidFill>
                  <a:srgbClr val="B06C3F"/>
                </a:solidFill>
                <a:latin typeface="El Messiri Bold"/>
                <a:ea typeface="El Messiri Bold"/>
                <a:cs typeface="El Messiri Bold"/>
                <a:sym typeface="El Messiri Bold"/>
              </a:rPr>
              <a:t>comme toi de 0</a:t>
            </a:r>
            <a:r>
              <a:rPr lang="en-US" sz="5200" b="true">
                <a:solidFill>
                  <a:srgbClr val="373620"/>
                </a:solidFill>
                <a:latin typeface="El Messiri Bold"/>
                <a:ea typeface="El Messiri Bold"/>
                <a:cs typeface="El Messiri Bold"/>
                <a:sym typeface="El Messiri Bold"/>
              </a:rPr>
              <a:t>, </a:t>
            </a:r>
            <a:r>
              <a:rPr lang="en-US" sz="5200" u="sng">
                <a:solidFill>
                  <a:srgbClr val="373620"/>
                </a:solidFill>
                <a:latin typeface="El Messiri"/>
                <a:ea typeface="El Messiri"/>
                <a:cs typeface="El Messiri"/>
                <a:sym typeface="El Messiri"/>
              </a:rPr>
              <a:t>sans avoir d’idée ni savoir </a:t>
            </a:r>
          </a:p>
          <a:p>
            <a:pPr algn="ctr">
              <a:lnSpc>
                <a:spcPts val="7280"/>
              </a:lnSpc>
              <a:spcBef>
                <a:spcPct val="0"/>
              </a:spcBef>
            </a:pPr>
            <a:r>
              <a:rPr lang="en-US" sz="5200" u="sng">
                <a:solidFill>
                  <a:srgbClr val="373620"/>
                </a:solidFill>
                <a:latin typeface="El Messiri"/>
                <a:ea typeface="El Messiri"/>
                <a:cs typeface="El Messiri"/>
                <a:sym typeface="El Messiri"/>
              </a:rPr>
              <a:t>par quoi commencer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4225975" y="4035493"/>
            <a:ext cx="9836051" cy="5506720"/>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 Laisse-moi te poser une question...</a:t>
            </a:r>
          </a:p>
          <a:p>
            <a:pPr algn="ctr">
              <a:lnSpc>
                <a:spcPts val="7280"/>
              </a:lnSpc>
            </a:pPr>
          </a:p>
          <a:p>
            <a:pPr algn="ctr">
              <a:lnSpc>
                <a:spcPts val="7280"/>
              </a:lnSpc>
            </a:pPr>
            <a:r>
              <a:rPr lang="en-US" sz="5200">
                <a:solidFill>
                  <a:srgbClr val="373620"/>
                </a:solidFill>
                <a:latin typeface="El Messiri"/>
                <a:ea typeface="El Messiri"/>
                <a:cs typeface="El Messiri"/>
                <a:sym typeface="El Messiri"/>
              </a:rPr>
              <a:t> </a:t>
            </a:r>
          </a:p>
          <a:p>
            <a:pPr algn="ctr">
              <a:lnSpc>
                <a:spcPts val="7280"/>
              </a:lnSpc>
            </a:pPr>
          </a:p>
          <a:p>
            <a:pPr algn="ctr">
              <a:lnSpc>
                <a:spcPts val="7280"/>
              </a:lnSpc>
            </a:pPr>
            <a:r>
              <a:rPr lang="en-US" sz="5200">
                <a:solidFill>
                  <a:srgbClr val="373620"/>
                </a:solidFill>
                <a:latin typeface="El Messiri"/>
                <a:ea typeface="El Messiri"/>
                <a:cs typeface="El Messiri"/>
                <a:sym typeface="El Messiri"/>
              </a:rPr>
              <a:t>  </a:t>
            </a:r>
          </a:p>
          <a:p>
            <a:pPr algn="ctr">
              <a:lnSpc>
                <a:spcPts val="7280"/>
              </a:lnSpc>
              <a:spcBef>
                <a:spcPct val="0"/>
              </a:spcBef>
            </a:pPr>
          </a:p>
        </p:txBody>
      </p:sp>
      <p:sp>
        <p:nvSpPr>
          <p:cNvPr name="Freeform 4" id="4"/>
          <p:cNvSpPr/>
          <p:nvPr/>
        </p:nvSpPr>
        <p:spPr>
          <a:xfrm flipH="false" flipV="false" rot="0">
            <a:off x="16775987" y="48612"/>
            <a:ext cx="1686161" cy="1003266"/>
          </a:xfrm>
          <a:custGeom>
            <a:avLst/>
            <a:gdLst/>
            <a:ahLst/>
            <a:cxnLst/>
            <a:rect r="r" b="b" t="t" l="l"/>
            <a:pathLst>
              <a:path h="1003266" w="1686161">
                <a:moveTo>
                  <a:pt x="0" y="0"/>
                </a:moveTo>
                <a:lnTo>
                  <a:pt x="1686161" y="0"/>
                </a:lnTo>
                <a:lnTo>
                  <a:pt x="1686161" y="1003266"/>
                </a:lnTo>
                <a:lnTo>
                  <a:pt x="0" y="1003266"/>
                </a:lnTo>
                <a:lnTo>
                  <a:pt x="0" y="0"/>
                </a:lnTo>
                <a:close/>
              </a:path>
            </a:pathLst>
          </a:custGeom>
          <a:blipFill>
            <a:blip r:embed="rId3"/>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951262" y="1880553"/>
            <a:ext cx="12385477" cy="6430645"/>
          </a:xfrm>
          <a:prstGeom prst="rect">
            <a:avLst/>
          </a:prstGeom>
        </p:spPr>
        <p:txBody>
          <a:bodyPr anchor="t" rtlCol="false" tIns="0" lIns="0" bIns="0" rIns="0">
            <a:spAutoFit/>
          </a:bodyPr>
          <a:lstStyle/>
          <a:p>
            <a:pPr algn="ctr">
              <a:lnSpc>
                <a:spcPts val="7280"/>
              </a:lnSpc>
            </a:pPr>
          </a:p>
          <a:p>
            <a:pPr algn="ctr">
              <a:lnSpc>
                <a:spcPts val="7280"/>
              </a:lnSpc>
            </a:pPr>
          </a:p>
          <a:p>
            <a:pPr algn="ctr">
              <a:lnSpc>
                <a:spcPts val="7280"/>
              </a:lnSpc>
            </a:pPr>
            <a:r>
              <a:rPr lang="en-US" sz="5200">
                <a:solidFill>
                  <a:srgbClr val="373620"/>
                </a:solidFill>
                <a:latin typeface="El Messiri"/>
                <a:ea typeface="El Messiri"/>
                <a:cs typeface="El Messiri"/>
                <a:sym typeface="El Messiri"/>
              </a:rPr>
              <a:t> En toute franchise, qu’est-ce qui fait que tu </a:t>
            </a:r>
          </a:p>
          <a:p>
            <a:pPr algn="ctr">
              <a:lnSpc>
                <a:spcPts val="7280"/>
              </a:lnSpc>
            </a:pPr>
            <a:r>
              <a:rPr lang="en-US" sz="5200">
                <a:solidFill>
                  <a:srgbClr val="373620"/>
                </a:solidFill>
                <a:latin typeface="El Messiri"/>
                <a:ea typeface="El Messiri"/>
                <a:cs typeface="El Messiri"/>
                <a:sym typeface="El Messiri"/>
              </a:rPr>
              <a:t>n’as </a:t>
            </a:r>
            <a:r>
              <a:rPr lang="en-US" sz="5200">
                <a:solidFill>
                  <a:srgbClr val="A46B3D"/>
                </a:solidFill>
                <a:latin typeface="El Messiri"/>
                <a:ea typeface="El Messiri"/>
                <a:cs typeface="El Messiri"/>
                <a:sym typeface="El Messiri"/>
              </a:rPr>
              <a:t>pas encore</a:t>
            </a:r>
            <a:r>
              <a:rPr lang="en-US" sz="5200">
                <a:solidFill>
                  <a:srgbClr val="373620"/>
                </a:solidFill>
                <a:latin typeface="El Messiri"/>
                <a:ea typeface="El Messiri"/>
                <a:cs typeface="El Messiri"/>
                <a:sym typeface="El Messiri"/>
              </a:rPr>
              <a:t> la vie de </a:t>
            </a:r>
            <a:r>
              <a:rPr lang="en-US" sz="5200" u="sng">
                <a:solidFill>
                  <a:srgbClr val="373620"/>
                </a:solidFill>
                <a:latin typeface="El Messiri"/>
                <a:ea typeface="El Messiri"/>
                <a:cs typeface="El Messiri"/>
                <a:sym typeface="El Messiri"/>
              </a:rPr>
              <a:t>tes rêves</a:t>
            </a:r>
            <a:r>
              <a:rPr lang="en-US" sz="5200">
                <a:solidFill>
                  <a:srgbClr val="373620"/>
                </a:solidFill>
                <a:latin typeface="El Messiri"/>
                <a:ea typeface="El Messiri"/>
                <a:cs typeface="El Messiri"/>
                <a:sym typeface="El Messiri"/>
              </a:rPr>
              <a:t>  </a:t>
            </a:r>
          </a:p>
          <a:p>
            <a:pPr algn="ctr">
              <a:lnSpc>
                <a:spcPts val="7280"/>
              </a:lnSpc>
            </a:pPr>
          </a:p>
          <a:p>
            <a:pPr algn="ctr">
              <a:lnSpc>
                <a:spcPts val="7280"/>
              </a:lnSpc>
            </a:pPr>
            <a:r>
              <a:rPr lang="en-US" sz="5200">
                <a:solidFill>
                  <a:srgbClr val="373620"/>
                </a:solidFill>
                <a:latin typeface="El Messiri"/>
                <a:ea typeface="El Messiri"/>
                <a:cs typeface="El Messiri"/>
                <a:sym typeface="El Messiri"/>
              </a:rPr>
              <a:t>  </a:t>
            </a:r>
          </a:p>
          <a:p>
            <a:pPr algn="ctr">
              <a:lnSpc>
                <a:spcPts val="7280"/>
              </a:lnSpc>
              <a:spcBef>
                <a:spcPct val="0"/>
              </a:spcBef>
            </a:pPr>
          </a:p>
        </p:txBody>
      </p:sp>
      <p:sp>
        <p:nvSpPr>
          <p:cNvPr name="Freeform 4" id="4"/>
          <p:cNvSpPr/>
          <p:nvPr/>
        </p:nvSpPr>
        <p:spPr>
          <a:xfrm flipH="false" flipV="false" rot="0">
            <a:off x="8005167" y="6608606"/>
            <a:ext cx="1739163" cy="2649694"/>
          </a:xfrm>
          <a:custGeom>
            <a:avLst/>
            <a:gdLst/>
            <a:ahLst/>
            <a:cxnLst/>
            <a:rect r="r" b="b" t="t" l="l"/>
            <a:pathLst>
              <a:path h="2649694" w="1739163">
                <a:moveTo>
                  <a:pt x="0" y="0"/>
                </a:moveTo>
                <a:lnTo>
                  <a:pt x="1739163" y="0"/>
                </a:lnTo>
                <a:lnTo>
                  <a:pt x="1739163" y="2649694"/>
                </a:lnTo>
                <a:lnTo>
                  <a:pt x="0" y="2649694"/>
                </a:lnTo>
                <a:lnTo>
                  <a:pt x="0" y="0"/>
                </a:lnTo>
                <a:close/>
              </a:path>
            </a:pathLst>
          </a:custGeom>
          <a:blipFill>
            <a:blip r:embed="rId3"/>
            <a:stretch>
              <a:fillRect l="0" t="0" r="0" b="0"/>
            </a:stretch>
          </a:blipFill>
        </p:spPr>
      </p:sp>
      <p:sp>
        <p:nvSpPr>
          <p:cNvPr name="Freeform 5" id="5"/>
          <p:cNvSpPr/>
          <p:nvPr/>
        </p:nvSpPr>
        <p:spPr>
          <a:xfrm flipH="false" flipV="false" rot="0">
            <a:off x="16775987" y="48612"/>
            <a:ext cx="1686161" cy="1003266"/>
          </a:xfrm>
          <a:custGeom>
            <a:avLst/>
            <a:gdLst/>
            <a:ahLst/>
            <a:cxnLst/>
            <a:rect r="r" b="b" t="t" l="l"/>
            <a:pathLst>
              <a:path h="1003266" w="1686161">
                <a:moveTo>
                  <a:pt x="0" y="0"/>
                </a:moveTo>
                <a:lnTo>
                  <a:pt x="1686161" y="0"/>
                </a:lnTo>
                <a:lnTo>
                  <a:pt x="1686161" y="1003266"/>
                </a:lnTo>
                <a:lnTo>
                  <a:pt x="0" y="1003266"/>
                </a:lnTo>
                <a:lnTo>
                  <a:pt x="0" y="0"/>
                </a:lnTo>
                <a:close/>
              </a:path>
            </a:pathLst>
          </a:custGeom>
          <a:blipFill>
            <a:blip r:embed="rId4"/>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5987951" y="2910486"/>
            <a:ext cx="6312098" cy="2734945"/>
          </a:xfrm>
          <a:prstGeom prst="rect">
            <a:avLst/>
          </a:prstGeom>
        </p:spPr>
        <p:txBody>
          <a:bodyPr anchor="t" rtlCol="false" tIns="0" lIns="0" bIns="0" rIns="0">
            <a:spAutoFit/>
          </a:bodyPr>
          <a:lstStyle/>
          <a:p>
            <a:pPr algn="ctr">
              <a:lnSpc>
                <a:spcPts val="7280"/>
              </a:lnSpc>
            </a:pPr>
          </a:p>
          <a:p>
            <a:pPr algn="ctr">
              <a:lnSpc>
                <a:spcPts val="7280"/>
              </a:lnSpc>
            </a:pPr>
          </a:p>
          <a:p>
            <a:pPr algn="ctr">
              <a:lnSpc>
                <a:spcPts val="7280"/>
              </a:lnSpc>
              <a:spcBef>
                <a:spcPct val="0"/>
              </a:spcBef>
            </a:pPr>
            <a:r>
              <a:rPr lang="en-US" b="true" sz="5200">
                <a:solidFill>
                  <a:srgbClr val="373620"/>
                </a:solidFill>
                <a:latin typeface="El Messiri Bold"/>
                <a:ea typeface="El Messiri Bold"/>
                <a:cs typeface="El Messiri Bold"/>
                <a:sym typeface="El Messiri Bold"/>
              </a:rPr>
              <a:t> </a:t>
            </a:r>
            <a:r>
              <a:rPr lang="en-US" b="true" sz="5200">
                <a:solidFill>
                  <a:srgbClr val="B06C3F"/>
                </a:solidFill>
                <a:latin typeface="El Messiri Bold"/>
                <a:ea typeface="El Messiri Bold"/>
                <a:cs typeface="El Messiri Bold"/>
                <a:sym typeface="El Messiri Bold"/>
              </a:rPr>
              <a:t>Dis moi dans le chat !</a:t>
            </a:r>
          </a:p>
        </p:txBody>
      </p:sp>
      <p:sp>
        <p:nvSpPr>
          <p:cNvPr name="Freeform 4" id="4"/>
          <p:cNvSpPr/>
          <p:nvPr/>
        </p:nvSpPr>
        <p:spPr>
          <a:xfrm flipH="false" flipV="false" rot="0">
            <a:off x="0" y="9235122"/>
            <a:ext cx="1242922" cy="1097563"/>
          </a:xfrm>
          <a:custGeom>
            <a:avLst/>
            <a:gdLst/>
            <a:ahLst/>
            <a:cxnLst/>
            <a:rect r="r" b="b" t="t" l="l"/>
            <a:pathLst>
              <a:path h="1097563" w="1242922">
                <a:moveTo>
                  <a:pt x="0" y="0"/>
                </a:moveTo>
                <a:lnTo>
                  <a:pt x="1242922" y="0"/>
                </a:lnTo>
                <a:lnTo>
                  <a:pt x="1242922" y="1097564"/>
                </a:lnTo>
                <a:lnTo>
                  <a:pt x="0" y="1097564"/>
                </a:lnTo>
                <a:lnTo>
                  <a:pt x="0" y="0"/>
                </a:lnTo>
                <a:close/>
              </a:path>
            </a:pathLst>
          </a:custGeom>
          <a:blipFill>
            <a:blip r:embed="rId3"/>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14550" y="9275508"/>
            <a:ext cx="1845889" cy="533409"/>
          </a:xfrm>
          <a:custGeom>
            <a:avLst/>
            <a:gdLst/>
            <a:ahLst/>
            <a:cxnLst/>
            <a:rect r="r" b="b" t="t" l="l"/>
            <a:pathLst>
              <a:path h="533409" w="1845889">
                <a:moveTo>
                  <a:pt x="0" y="0"/>
                </a:moveTo>
                <a:lnTo>
                  <a:pt x="1845889" y="0"/>
                </a:lnTo>
                <a:lnTo>
                  <a:pt x="1845889" y="533410"/>
                </a:lnTo>
                <a:lnTo>
                  <a:pt x="0" y="533410"/>
                </a:lnTo>
                <a:lnTo>
                  <a:pt x="0" y="0"/>
                </a:lnTo>
                <a:close/>
              </a:path>
            </a:pathLst>
          </a:custGeom>
          <a:blipFill>
            <a:blip r:embed="rId2"/>
            <a:stretch>
              <a:fillRect l="0" t="0" r="0" b="0"/>
            </a:stretch>
          </a:blipFill>
        </p:spPr>
      </p:sp>
      <p:sp>
        <p:nvSpPr>
          <p:cNvPr name="Freeform 3" id="3"/>
          <p:cNvSpPr/>
          <p:nvPr/>
        </p:nvSpPr>
        <p:spPr>
          <a:xfrm flipH="false" flipV="false" rot="0">
            <a:off x="-1520349" y="0"/>
            <a:ext cx="10383773" cy="10383773"/>
          </a:xfrm>
          <a:custGeom>
            <a:avLst/>
            <a:gdLst/>
            <a:ahLst/>
            <a:cxnLst/>
            <a:rect r="r" b="b" t="t" l="l"/>
            <a:pathLst>
              <a:path h="10383773" w="10383773">
                <a:moveTo>
                  <a:pt x="0" y="0"/>
                </a:moveTo>
                <a:lnTo>
                  <a:pt x="10383772" y="0"/>
                </a:lnTo>
                <a:lnTo>
                  <a:pt x="10383772" y="10383773"/>
                </a:lnTo>
                <a:lnTo>
                  <a:pt x="0" y="103837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5" id="5"/>
          <p:cNvSpPr/>
          <p:nvPr/>
        </p:nvSpPr>
        <p:spPr>
          <a:xfrm flipH="false" flipV="false" rot="0">
            <a:off x="-1520349" y="0"/>
            <a:ext cx="10383773" cy="10383773"/>
          </a:xfrm>
          <a:custGeom>
            <a:avLst/>
            <a:gdLst/>
            <a:ahLst/>
            <a:cxnLst/>
            <a:rect r="r" b="b" t="t" l="l"/>
            <a:pathLst>
              <a:path h="10383773" w="10383773">
                <a:moveTo>
                  <a:pt x="0" y="0"/>
                </a:moveTo>
                <a:lnTo>
                  <a:pt x="10383772" y="0"/>
                </a:lnTo>
                <a:lnTo>
                  <a:pt x="10383772" y="10383773"/>
                </a:lnTo>
                <a:lnTo>
                  <a:pt x="0" y="10383773"/>
                </a:lnTo>
                <a:lnTo>
                  <a:pt x="0" y="0"/>
                </a:lnTo>
                <a:close/>
              </a:path>
            </a:pathLst>
          </a:custGeom>
          <a:blipFill>
            <a:blip r:embed="rId3">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414550" y="9275508"/>
            <a:ext cx="1845889" cy="533409"/>
          </a:xfrm>
          <a:custGeom>
            <a:avLst/>
            <a:gdLst/>
            <a:ahLst/>
            <a:cxnLst/>
            <a:rect r="r" b="b" t="t" l="l"/>
            <a:pathLst>
              <a:path h="533409" w="1845889">
                <a:moveTo>
                  <a:pt x="0" y="0"/>
                </a:moveTo>
                <a:lnTo>
                  <a:pt x="1845889" y="0"/>
                </a:lnTo>
                <a:lnTo>
                  <a:pt x="1845889" y="533410"/>
                </a:lnTo>
                <a:lnTo>
                  <a:pt x="0" y="533410"/>
                </a:lnTo>
                <a:lnTo>
                  <a:pt x="0" y="0"/>
                </a:lnTo>
                <a:close/>
              </a:path>
            </a:pathLst>
          </a:custGeom>
          <a:blipFill>
            <a:blip r:embed="rId2"/>
            <a:stretch>
              <a:fillRect l="0" t="0" r="0" b="0"/>
            </a:stretch>
          </a:blipFill>
        </p:spPr>
      </p:sp>
      <p:grpSp>
        <p:nvGrpSpPr>
          <p:cNvPr name="Group 7" id="7"/>
          <p:cNvGrpSpPr/>
          <p:nvPr/>
        </p:nvGrpSpPr>
        <p:grpSpPr>
          <a:xfrm rot="0">
            <a:off x="9897295" y="0"/>
            <a:ext cx="8403903" cy="10287000"/>
            <a:chOff x="0" y="0"/>
            <a:chExt cx="2213374" cy="2709333"/>
          </a:xfrm>
        </p:grpSpPr>
        <p:sp>
          <p:nvSpPr>
            <p:cNvPr name="Freeform 8" id="8"/>
            <p:cNvSpPr/>
            <p:nvPr/>
          </p:nvSpPr>
          <p:spPr>
            <a:xfrm flipH="false" flipV="false" rot="0">
              <a:off x="0" y="0"/>
              <a:ext cx="2213374" cy="2709333"/>
            </a:xfrm>
            <a:custGeom>
              <a:avLst/>
              <a:gdLst/>
              <a:ahLst/>
              <a:cxnLst/>
              <a:rect r="r" b="b" t="t" l="l"/>
              <a:pathLst>
                <a:path h="2709333" w="2213374">
                  <a:moveTo>
                    <a:pt x="0" y="0"/>
                  </a:moveTo>
                  <a:lnTo>
                    <a:pt x="2213374" y="0"/>
                  </a:lnTo>
                  <a:lnTo>
                    <a:pt x="2213374" y="2709333"/>
                  </a:lnTo>
                  <a:lnTo>
                    <a:pt x="0" y="2709333"/>
                  </a:lnTo>
                  <a:close/>
                </a:path>
              </a:pathLst>
            </a:custGeom>
            <a:gradFill rotWithShape="true">
              <a:gsLst>
                <a:gs pos="0">
                  <a:srgbClr val="9DD8E4">
                    <a:alpha val="100000"/>
                  </a:srgbClr>
                </a:gs>
                <a:gs pos="100000">
                  <a:srgbClr val="59A6B6">
                    <a:alpha val="100000"/>
                  </a:srgbClr>
                </a:gs>
              </a:gsLst>
              <a:lin ang="5400000"/>
            </a:gradFill>
          </p:spPr>
        </p:sp>
        <p:sp>
          <p:nvSpPr>
            <p:cNvPr name="TextBox 9" id="9"/>
            <p:cNvSpPr txBox="true"/>
            <p:nvPr/>
          </p:nvSpPr>
          <p:spPr>
            <a:xfrm>
              <a:off x="0" y="-38100"/>
              <a:ext cx="2213374" cy="2747433"/>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sp>
        <p:nvSpPr>
          <p:cNvPr name="Freeform 10" id="10"/>
          <p:cNvSpPr/>
          <p:nvPr/>
        </p:nvSpPr>
        <p:spPr>
          <a:xfrm flipH="false" flipV="false" rot="0">
            <a:off x="9720918" y="0"/>
            <a:ext cx="8461326" cy="10287000"/>
          </a:xfrm>
          <a:custGeom>
            <a:avLst/>
            <a:gdLst/>
            <a:ahLst/>
            <a:cxnLst/>
            <a:rect r="r" b="b" t="t" l="l"/>
            <a:pathLst>
              <a:path h="10287000" w="8461326">
                <a:moveTo>
                  <a:pt x="0" y="0"/>
                </a:moveTo>
                <a:lnTo>
                  <a:pt x="8461326" y="0"/>
                </a:lnTo>
                <a:lnTo>
                  <a:pt x="8461326" y="10287000"/>
                </a:lnTo>
                <a:lnTo>
                  <a:pt x="0" y="10287000"/>
                </a:lnTo>
                <a:lnTo>
                  <a:pt x="0" y="0"/>
                </a:lnTo>
                <a:close/>
              </a:path>
            </a:pathLst>
          </a:custGeom>
          <a:blipFill>
            <a:blip r:embed="rId6"/>
            <a:stretch>
              <a:fillRect l="-8068" t="-9259" r="0" b="-9259"/>
            </a:stretch>
          </a:blipFill>
        </p:spPr>
      </p:sp>
      <p:sp>
        <p:nvSpPr>
          <p:cNvPr name="Freeform 11" id="11"/>
          <p:cNvSpPr/>
          <p:nvPr/>
        </p:nvSpPr>
        <p:spPr>
          <a:xfrm flipH="false" flipV="false" rot="0">
            <a:off x="9679740" y="0"/>
            <a:ext cx="9020395" cy="10620360"/>
          </a:xfrm>
          <a:custGeom>
            <a:avLst/>
            <a:gdLst/>
            <a:ahLst/>
            <a:cxnLst/>
            <a:rect r="r" b="b" t="t" l="l"/>
            <a:pathLst>
              <a:path h="10620360" w="9020395">
                <a:moveTo>
                  <a:pt x="0" y="0"/>
                </a:moveTo>
                <a:lnTo>
                  <a:pt x="9020395" y="0"/>
                </a:lnTo>
                <a:lnTo>
                  <a:pt x="9020395" y="10620360"/>
                </a:lnTo>
                <a:lnTo>
                  <a:pt x="0" y="10620360"/>
                </a:lnTo>
                <a:lnTo>
                  <a:pt x="0" y="0"/>
                </a:lnTo>
                <a:close/>
              </a:path>
            </a:pathLst>
          </a:custGeom>
          <a:blipFill>
            <a:blip r:embed="rId7"/>
            <a:stretch>
              <a:fillRect l="0" t="-15403" r="0" b="-12078"/>
            </a:stretch>
          </a:blipFill>
        </p:spPr>
      </p:sp>
      <p:sp>
        <p:nvSpPr>
          <p:cNvPr name="TextBox 12" id="12"/>
          <p:cNvSpPr txBox="true"/>
          <p:nvPr/>
        </p:nvSpPr>
        <p:spPr>
          <a:xfrm rot="0">
            <a:off x="1337495" y="1718398"/>
            <a:ext cx="7617742" cy="6754953"/>
          </a:xfrm>
          <a:prstGeom prst="rect">
            <a:avLst/>
          </a:prstGeom>
        </p:spPr>
        <p:txBody>
          <a:bodyPr anchor="t" rtlCol="false" tIns="0" lIns="0" bIns="0" rIns="0">
            <a:spAutoFit/>
          </a:bodyPr>
          <a:lstStyle/>
          <a:p>
            <a:pPr algn="ctr">
              <a:lnSpc>
                <a:spcPts val="6729"/>
              </a:lnSpc>
            </a:pPr>
            <a:r>
              <a:rPr lang="en-US" sz="4806">
                <a:solidFill>
                  <a:srgbClr val="373620"/>
                </a:solidFill>
                <a:latin typeface="El Messiri"/>
                <a:ea typeface="El Messiri"/>
                <a:cs typeface="El Messiri"/>
                <a:sym typeface="El Messiri"/>
              </a:rPr>
              <a:t>Je vais vous dévoiler, aidée de </a:t>
            </a:r>
            <a:r>
              <a:rPr lang="en-US" sz="4806" b="true">
                <a:solidFill>
                  <a:srgbClr val="A46B3D"/>
                </a:solidFill>
                <a:latin typeface="El Messiri Bold"/>
                <a:ea typeface="El Messiri Bold"/>
                <a:cs typeface="El Messiri Bold"/>
                <a:sym typeface="El Messiri Bold"/>
              </a:rPr>
              <a:t>5 complices</a:t>
            </a:r>
            <a:r>
              <a:rPr lang="en-US" sz="4806" b="true">
                <a:solidFill>
                  <a:srgbClr val="A46B3D"/>
                </a:solidFill>
                <a:latin typeface="El Messiri Bold"/>
                <a:ea typeface="El Messiri Bold"/>
                <a:cs typeface="El Messiri Bold"/>
                <a:sym typeface="El Messiri Bold"/>
              </a:rPr>
              <a:t> </a:t>
            </a:r>
          </a:p>
          <a:p>
            <a:pPr algn="ctr">
              <a:lnSpc>
                <a:spcPts val="6729"/>
              </a:lnSpc>
            </a:pPr>
            <a:r>
              <a:rPr lang="en-US" sz="4806" b="true">
                <a:solidFill>
                  <a:srgbClr val="A46B3D"/>
                </a:solidFill>
                <a:latin typeface="El Messiri Bold"/>
                <a:ea typeface="El Messiri Bold"/>
                <a:cs typeface="El Messiri Bold"/>
                <a:sym typeface="El Messiri Bold"/>
              </a:rPr>
              <a:t>de chocs</a:t>
            </a:r>
            <a:r>
              <a:rPr lang="en-US" sz="4806">
                <a:solidFill>
                  <a:srgbClr val="373620"/>
                </a:solidFill>
                <a:latin typeface="El Messiri"/>
                <a:ea typeface="El Messiri"/>
                <a:cs typeface="El Messiri"/>
                <a:sym typeface="El Messiri"/>
              </a:rPr>
              <a:t>, comment faire de votre rêve une </a:t>
            </a:r>
            <a:r>
              <a:rPr lang="en-US" sz="4806" u="sng">
                <a:solidFill>
                  <a:srgbClr val="373620"/>
                </a:solidFill>
                <a:latin typeface="El Messiri"/>
                <a:ea typeface="El Messiri"/>
                <a:cs typeface="El Messiri"/>
                <a:sym typeface="El Messiri"/>
              </a:rPr>
              <a:t>réalité </a:t>
            </a:r>
          </a:p>
          <a:p>
            <a:pPr algn="ctr">
              <a:lnSpc>
                <a:spcPts val="6729"/>
              </a:lnSpc>
              <a:spcBef>
                <a:spcPct val="0"/>
              </a:spcBef>
            </a:pPr>
            <a:r>
              <a:rPr lang="en-US" sz="4806">
                <a:solidFill>
                  <a:srgbClr val="373620"/>
                </a:solidFill>
                <a:latin typeface="El Messiri"/>
                <a:ea typeface="El Messiri"/>
                <a:cs typeface="El Messiri"/>
                <a:sym typeface="El Messiri"/>
              </a:rPr>
              <a:t>afin que vous puissiez vivre dans </a:t>
            </a:r>
            <a:r>
              <a:rPr lang="en-US" sz="4806">
                <a:solidFill>
                  <a:srgbClr val="B06C3F"/>
                </a:solidFill>
                <a:latin typeface="El Messiri"/>
                <a:ea typeface="El Messiri"/>
                <a:cs typeface="El Messiri"/>
                <a:sym typeface="El Messiri"/>
              </a:rPr>
              <a:t>votre RÊVE</a:t>
            </a:r>
            <a:r>
              <a:rPr lang="en-US" sz="4806">
                <a:solidFill>
                  <a:srgbClr val="373620"/>
                </a:solidFill>
                <a:latin typeface="El Messiri"/>
                <a:ea typeface="El Messiri"/>
                <a:cs typeface="El Messiri"/>
                <a:sym typeface="El Messiri"/>
              </a:rPr>
              <a:t> et </a:t>
            </a:r>
            <a:r>
              <a:rPr lang="en-US" b="true" sz="4806">
                <a:solidFill>
                  <a:srgbClr val="373620"/>
                </a:solidFill>
                <a:latin typeface="El Messiri Bold"/>
                <a:ea typeface="El Messiri Bold"/>
                <a:cs typeface="El Messiri Bold"/>
                <a:sym typeface="El Messiri Bold"/>
              </a:rPr>
              <a:t>JAMAIS PLUS </a:t>
            </a:r>
            <a:r>
              <a:rPr lang="en-US" sz="4806">
                <a:solidFill>
                  <a:srgbClr val="373620"/>
                </a:solidFill>
                <a:latin typeface="El Messiri"/>
                <a:ea typeface="El Messiri"/>
                <a:cs typeface="El Messiri"/>
                <a:sym typeface="El Messiri"/>
              </a:rPr>
              <a:t>dans votre </a:t>
            </a:r>
            <a:r>
              <a:rPr lang="en-US" sz="4806" u="sng">
                <a:solidFill>
                  <a:srgbClr val="FF0000"/>
                </a:solidFill>
                <a:latin typeface="El Messiri"/>
                <a:ea typeface="El Messiri"/>
                <a:cs typeface="El Messiri"/>
                <a:sym typeface="El Messiri"/>
              </a:rPr>
              <a:t>cauchemard</a:t>
            </a:r>
            <a:r>
              <a:rPr lang="en-US" sz="4806">
                <a:solidFill>
                  <a:srgbClr val="373620"/>
                </a:solidFill>
                <a:latin typeface="El Messiri"/>
                <a:ea typeface="El Messiri"/>
                <a:cs typeface="El Messiri"/>
                <a:sym typeface="El Messiri"/>
              </a:rPr>
              <a:t> !</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209577" y="1773597"/>
            <a:ext cx="13868846" cy="7354570"/>
          </a:xfrm>
          <a:prstGeom prst="rect">
            <a:avLst/>
          </a:prstGeom>
        </p:spPr>
        <p:txBody>
          <a:bodyPr anchor="t" rtlCol="false" tIns="0" lIns="0" bIns="0" rIns="0">
            <a:spAutoFit/>
          </a:bodyPr>
          <a:lstStyle/>
          <a:p>
            <a:pPr algn="ctr">
              <a:lnSpc>
                <a:spcPts val="7280"/>
              </a:lnSpc>
            </a:pPr>
          </a:p>
          <a:p>
            <a:pPr algn="ctr">
              <a:lnSpc>
                <a:spcPts val="7280"/>
              </a:lnSpc>
            </a:pPr>
            <a:r>
              <a:rPr lang="en-US" sz="5200">
                <a:solidFill>
                  <a:srgbClr val="373620"/>
                </a:solidFill>
                <a:latin typeface="El Messiri"/>
                <a:ea typeface="El Messiri"/>
                <a:cs typeface="El Messiri"/>
                <a:sym typeface="El Messiri"/>
              </a:rPr>
              <a:t> Est-ce que tu voudrais découvrir </a:t>
            </a:r>
            <a:r>
              <a:rPr lang="en-US" sz="5200" u="sng">
                <a:solidFill>
                  <a:srgbClr val="373620"/>
                </a:solidFill>
                <a:latin typeface="El Messiri"/>
                <a:ea typeface="El Messiri"/>
                <a:cs typeface="El Messiri"/>
                <a:sym typeface="El Messiri"/>
              </a:rPr>
              <a:t>la méthode</a:t>
            </a:r>
            <a:r>
              <a:rPr lang="en-US" sz="5200">
                <a:solidFill>
                  <a:srgbClr val="373620"/>
                </a:solidFill>
                <a:latin typeface="El Messiri"/>
                <a:ea typeface="El Messiri"/>
                <a:cs typeface="El Messiri"/>
                <a:sym typeface="El Messiri"/>
              </a:rPr>
              <a:t>, qui </a:t>
            </a:r>
          </a:p>
          <a:p>
            <a:pPr algn="ctr">
              <a:lnSpc>
                <a:spcPts val="7280"/>
              </a:lnSpc>
            </a:pPr>
            <a:r>
              <a:rPr lang="en-US" sz="5200">
                <a:solidFill>
                  <a:srgbClr val="373620"/>
                </a:solidFill>
                <a:latin typeface="El Messiri"/>
                <a:ea typeface="El Messiri"/>
                <a:cs typeface="El Messiri"/>
                <a:sym typeface="El Messiri"/>
              </a:rPr>
              <a:t>ne consiste pas à appliquer </a:t>
            </a:r>
            <a:r>
              <a:rPr lang="en-US" sz="5200" b="true">
                <a:solidFill>
                  <a:srgbClr val="B06C3F"/>
                </a:solidFill>
                <a:latin typeface="El Messiri Bold"/>
                <a:ea typeface="El Messiri Bold"/>
                <a:cs typeface="El Messiri Bold"/>
                <a:sym typeface="El Messiri Bold"/>
              </a:rPr>
              <a:t>bêtement</a:t>
            </a:r>
            <a:r>
              <a:rPr lang="en-US" sz="5200">
                <a:solidFill>
                  <a:srgbClr val="373620"/>
                </a:solidFill>
                <a:latin typeface="El Messiri"/>
                <a:ea typeface="El Messiri"/>
                <a:cs typeface="El Messiri"/>
                <a:sym typeface="El Messiri"/>
              </a:rPr>
              <a:t> quelque </a:t>
            </a:r>
          </a:p>
          <a:p>
            <a:pPr algn="ctr">
              <a:lnSpc>
                <a:spcPts val="7280"/>
              </a:lnSpc>
            </a:pPr>
            <a:r>
              <a:rPr lang="en-US" sz="5200">
                <a:solidFill>
                  <a:srgbClr val="373620"/>
                </a:solidFill>
                <a:latin typeface="El Messiri"/>
                <a:ea typeface="El Messiri"/>
                <a:cs typeface="El Messiri"/>
                <a:sym typeface="El Messiri"/>
              </a:rPr>
              <a:t>chose qui a marché pour une autre parce que ça </a:t>
            </a:r>
          </a:p>
          <a:p>
            <a:pPr algn="ctr">
              <a:lnSpc>
                <a:spcPts val="7280"/>
              </a:lnSpc>
            </a:pPr>
            <a:r>
              <a:rPr lang="en-US" sz="5200">
                <a:solidFill>
                  <a:srgbClr val="373620"/>
                </a:solidFill>
                <a:latin typeface="El Messiri"/>
                <a:ea typeface="El Messiri"/>
                <a:cs typeface="El Messiri"/>
                <a:sym typeface="El Messiri"/>
              </a:rPr>
              <a:t>lui ressemble </a:t>
            </a:r>
            <a:r>
              <a:rPr lang="en-US" sz="5200" b="true">
                <a:solidFill>
                  <a:srgbClr val="373620"/>
                </a:solidFill>
                <a:latin typeface="El Messiri Bold"/>
                <a:ea typeface="El Messiri Bold"/>
                <a:cs typeface="El Messiri Bold"/>
                <a:sym typeface="El Messiri Bold"/>
              </a:rPr>
              <a:t>mais qui n’est pas toi</a:t>
            </a:r>
            <a:r>
              <a:rPr lang="en-US" sz="5200">
                <a:solidFill>
                  <a:srgbClr val="373620"/>
                </a:solidFill>
                <a:latin typeface="El Messiri"/>
                <a:ea typeface="El Messiri"/>
                <a:cs typeface="El Messiri"/>
                <a:sym typeface="El Messiri"/>
              </a:rPr>
              <a:t>, </a:t>
            </a:r>
          </a:p>
          <a:p>
            <a:pPr algn="ctr">
              <a:lnSpc>
                <a:spcPts val="7280"/>
              </a:lnSpc>
            </a:pPr>
          </a:p>
          <a:p>
            <a:pPr algn="ctr">
              <a:lnSpc>
                <a:spcPts val="7280"/>
              </a:lnSpc>
            </a:pPr>
          </a:p>
          <a:p>
            <a:pPr algn="ctr">
              <a:lnSpc>
                <a:spcPts val="7280"/>
              </a:lnSpc>
              <a:spcBef>
                <a:spcPct val="0"/>
              </a:spcBef>
            </a:pPr>
          </a:p>
        </p:txBody>
      </p:sp>
      <p:sp>
        <p:nvSpPr>
          <p:cNvPr name="Freeform 4" id="4"/>
          <p:cNvSpPr/>
          <p:nvPr/>
        </p:nvSpPr>
        <p:spPr>
          <a:xfrm flipH="false" flipV="false" rot="513907">
            <a:off x="-103949" y="9467649"/>
            <a:ext cx="937260" cy="855250"/>
          </a:xfrm>
          <a:custGeom>
            <a:avLst/>
            <a:gdLst/>
            <a:ahLst/>
            <a:cxnLst/>
            <a:rect r="r" b="b" t="t" l="l"/>
            <a:pathLst>
              <a:path h="855250" w="937260">
                <a:moveTo>
                  <a:pt x="0" y="0"/>
                </a:moveTo>
                <a:lnTo>
                  <a:pt x="937260" y="0"/>
                </a:lnTo>
                <a:lnTo>
                  <a:pt x="937260" y="855250"/>
                </a:lnTo>
                <a:lnTo>
                  <a:pt x="0" y="855250"/>
                </a:lnTo>
                <a:lnTo>
                  <a:pt x="0" y="0"/>
                </a:lnTo>
                <a:close/>
              </a:path>
            </a:pathLst>
          </a:custGeom>
          <a:blipFill>
            <a:blip r:embed="rId3"/>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136874" y="114519"/>
            <a:ext cx="14014252" cy="9202420"/>
          </a:xfrm>
          <a:prstGeom prst="rect">
            <a:avLst/>
          </a:prstGeom>
        </p:spPr>
        <p:txBody>
          <a:bodyPr anchor="t" rtlCol="false" tIns="0" lIns="0" bIns="0" rIns="0">
            <a:spAutoFit/>
          </a:bodyPr>
          <a:lstStyle/>
          <a:p>
            <a:pPr algn="ctr">
              <a:lnSpc>
                <a:spcPts val="7280"/>
              </a:lnSpc>
            </a:pPr>
          </a:p>
          <a:p>
            <a:pPr algn="ctr">
              <a:lnSpc>
                <a:spcPts val="7280"/>
              </a:lnSpc>
            </a:pPr>
            <a:r>
              <a:rPr lang="en-US" sz="5200">
                <a:solidFill>
                  <a:srgbClr val="373620"/>
                </a:solidFill>
                <a:latin typeface="El Messiri"/>
                <a:ea typeface="El Messiri"/>
                <a:cs typeface="El Messiri"/>
                <a:sym typeface="El Messiri"/>
              </a:rPr>
              <a:t> </a:t>
            </a:r>
          </a:p>
          <a:p>
            <a:pPr algn="ctr">
              <a:lnSpc>
                <a:spcPts val="7280"/>
              </a:lnSpc>
            </a:pPr>
            <a:r>
              <a:rPr lang="en-US" sz="5200">
                <a:solidFill>
                  <a:srgbClr val="373620"/>
                </a:solidFill>
                <a:latin typeface="El Messiri"/>
                <a:ea typeface="El Messiri"/>
                <a:cs typeface="El Messiri"/>
                <a:sym typeface="El Messiri"/>
              </a:rPr>
              <a:t>Mais plutôt ....</a:t>
            </a:r>
          </a:p>
          <a:p>
            <a:pPr algn="ctr">
              <a:lnSpc>
                <a:spcPts val="7280"/>
              </a:lnSpc>
            </a:pPr>
          </a:p>
          <a:p>
            <a:pPr algn="ctr">
              <a:lnSpc>
                <a:spcPts val="7280"/>
              </a:lnSpc>
            </a:pPr>
            <a:r>
              <a:rPr lang="en-US" sz="5200">
                <a:solidFill>
                  <a:srgbClr val="373620"/>
                </a:solidFill>
                <a:latin typeface="El Messiri"/>
                <a:ea typeface="El Messiri"/>
                <a:cs typeface="El Messiri"/>
                <a:sym typeface="El Messiri"/>
              </a:rPr>
              <a:t>une </a:t>
            </a:r>
            <a:r>
              <a:rPr lang="en-US" sz="5200" b="true">
                <a:solidFill>
                  <a:srgbClr val="B06C3F"/>
                </a:solidFill>
                <a:latin typeface="El Messiri Bold"/>
                <a:ea typeface="El Messiri Bold"/>
                <a:cs typeface="El Messiri Bold"/>
                <a:sym typeface="El Messiri Bold"/>
              </a:rPr>
              <a:t>méthode</a:t>
            </a:r>
            <a:r>
              <a:rPr lang="en-US" sz="5200">
                <a:solidFill>
                  <a:srgbClr val="373620"/>
                </a:solidFill>
                <a:latin typeface="El Messiri"/>
                <a:ea typeface="El Messiri"/>
                <a:cs typeface="El Messiri"/>
                <a:sym typeface="El Messiri"/>
              </a:rPr>
              <a:t> qui te permet de trouver </a:t>
            </a:r>
            <a:r>
              <a:rPr lang="en-US" sz="5200" u="sng">
                <a:solidFill>
                  <a:srgbClr val="373620"/>
                </a:solidFill>
                <a:latin typeface="El Messiri"/>
                <a:ea typeface="El Messiri"/>
                <a:cs typeface="El Messiri"/>
                <a:sym typeface="El Messiri"/>
              </a:rPr>
              <a:t>LE modèle </a:t>
            </a:r>
          </a:p>
          <a:p>
            <a:pPr algn="ctr">
              <a:lnSpc>
                <a:spcPts val="7280"/>
              </a:lnSpc>
            </a:pPr>
            <a:r>
              <a:rPr lang="en-US" sz="5200" u="sng">
                <a:solidFill>
                  <a:srgbClr val="373620"/>
                </a:solidFill>
                <a:latin typeface="El Messiri"/>
                <a:ea typeface="El Messiri"/>
                <a:cs typeface="El Messiri"/>
                <a:sym typeface="El Messiri"/>
              </a:rPr>
              <a:t>de business</a:t>
            </a:r>
            <a:r>
              <a:rPr lang="en-US" sz="5200">
                <a:solidFill>
                  <a:srgbClr val="373620"/>
                </a:solidFill>
                <a:latin typeface="El Messiri"/>
                <a:ea typeface="El Messiri"/>
                <a:cs typeface="El Messiri"/>
                <a:sym typeface="El Messiri"/>
              </a:rPr>
              <a:t> qui te conviendra à </a:t>
            </a:r>
            <a:r>
              <a:rPr lang="en-US" sz="5200" b="true">
                <a:solidFill>
                  <a:srgbClr val="B06C3F"/>
                </a:solidFill>
                <a:latin typeface="El Messiri Bold"/>
                <a:ea typeface="El Messiri Bold"/>
                <a:cs typeface="El Messiri Bold"/>
                <a:sym typeface="El Messiri Bold"/>
              </a:rPr>
              <a:t>TOI</a:t>
            </a:r>
            <a:r>
              <a:rPr lang="en-US" sz="5200" b="true">
                <a:solidFill>
                  <a:srgbClr val="373620"/>
                </a:solidFill>
                <a:latin typeface="El Messiri Bold"/>
                <a:ea typeface="El Messiri Bold"/>
                <a:cs typeface="El Messiri Bold"/>
                <a:sym typeface="El Messiri Bold"/>
              </a:rPr>
              <a:t> </a:t>
            </a:r>
            <a:r>
              <a:rPr lang="en-US" sz="5200">
                <a:solidFill>
                  <a:srgbClr val="373620"/>
                </a:solidFill>
                <a:latin typeface="El Messiri"/>
                <a:ea typeface="El Messiri"/>
                <a:cs typeface="El Messiri"/>
                <a:sym typeface="El Messiri"/>
              </a:rPr>
              <a:t>? </a:t>
            </a:r>
          </a:p>
          <a:p>
            <a:pPr algn="ctr">
              <a:lnSpc>
                <a:spcPts val="7280"/>
              </a:lnSpc>
            </a:pPr>
          </a:p>
          <a:p>
            <a:pPr algn="ctr">
              <a:lnSpc>
                <a:spcPts val="7280"/>
              </a:lnSpc>
            </a:pPr>
            <a:r>
              <a:rPr lang="en-US" sz="5200" b="true">
                <a:solidFill>
                  <a:srgbClr val="373620"/>
                </a:solidFill>
                <a:latin typeface="El Messiri Bold"/>
                <a:ea typeface="El Messiri Bold"/>
                <a:cs typeface="El Messiri Bold"/>
                <a:sym typeface="El Messiri Bold"/>
              </a:rPr>
              <a:t>Dis-le moi dans le chat !</a:t>
            </a:r>
          </a:p>
          <a:p>
            <a:pPr algn="ctr">
              <a:lnSpc>
                <a:spcPts val="7280"/>
              </a:lnSpc>
            </a:pPr>
          </a:p>
          <a:p>
            <a:pPr algn="ctr">
              <a:lnSpc>
                <a:spcPts val="7280"/>
              </a:lnSpc>
              <a:spcBef>
                <a:spcPct val="0"/>
              </a:spcBef>
            </a:pP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9258300"/>
            <a:ext cx="1396261" cy="1237436"/>
          </a:xfrm>
          <a:custGeom>
            <a:avLst/>
            <a:gdLst/>
            <a:ahLst/>
            <a:cxnLst/>
            <a:rect r="r" b="b" t="t" l="l"/>
            <a:pathLst>
              <a:path h="1237436" w="1396261">
                <a:moveTo>
                  <a:pt x="0" y="0"/>
                </a:moveTo>
                <a:lnTo>
                  <a:pt x="1396261" y="0"/>
                </a:lnTo>
                <a:lnTo>
                  <a:pt x="1396261" y="1237436"/>
                </a:lnTo>
                <a:lnTo>
                  <a:pt x="0" y="1237436"/>
                </a:lnTo>
                <a:lnTo>
                  <a:pt x="0" y="0"/>
                </a:lnTo>
                <a:close/>
              </a:path>
            </a:pathLst>
          </a:custGeom>
          <a:blipFill>
            <a:blip r:embed="rId3"/>
            <a:stretch>
              <a:fillRect l="0" t="0" r="0" b="0"/>
            </a:stretch>
          </a:blipFill>
        </p:spPr>
      </p:sp>
      <p:sp>
        <p:nvSpPr>
          <p:cNvPr name="TextBox 4" id="4"/>
          <p:cNvSpPr txBox="true"/>
          <p:nvPr/>
        </p:nvSpPr>
        <p:spPr>
          <a:xfrm rot="0">
            <a:off x="2518648" y="2514144"/>
            <a:ext cx="13817708" cy="5506720"/>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On va aborder les choses complètement </a:t>
            </a:r>
          </a:p>
          <a:p>
            <a:pPr algn="ctr">
              <a:lnSpc>
                <a:spcPts val="7280"/>
              </a:lnSpc>
            </a:pPr>
            <a:r>
              <a:rPr lang="en-US" sz="5200" u="sng">
                <a:solidFill>
                  <a:srgbClr val="373620"/>
                </a:solidFill>
                <a:latin typeface="El Messiri"/>
                <a:ea typeface="El Messiri"/>
                <a:cs typeface="El Messiri"/>
                <a:sym typeface="El Messiri"/>
              </a:rPr>
              <a:t>différemment</a:t>
            </a:r>
            <a:r>
              <a:rPr lang="en-US" sz="5200">
                <a:solidFill>
                  <a:srgbClr val="373620"/>
                </a:solidFill>
                <a:latin typeface="El Messiri"/>
                <a:ea typeface="El Messiri"/>
                <a:cs typeface="El Messiri"/>
                <a:sym typeface="El Messiri"/>
              </a:rPr>
              <a:t> durant ces 5 jours et plus </a:t>
            </a:r>
          </a:p>
          <a:p>
            <a:pPr algn="ctr">
              <a:lnSpc>
                <a:spcPts val="7280"/>
              </a:lnSpc>
            </a:pPr>
            <a:r>
              <a:rPr lang="en-US" sz="5200">
                <a:solidFill>
                  <a:srgbClr val="373620"/>
                </a:solidFill>
                <a:latin typeface="El Messiri"/>
                <a:ea typeface="El Messiri"/>
                <a:cs typeface="El Messiri"/>
                <a:sym typeface="El Messiri"/>
              </a:rPr>
              <a:t>particulièrement </a:t>
            </a:r>
            <a:r>
              <a:rPr lang="en-US" sz="5200" b="true">
                <a:solidFill>
                  <a:srgbClr val="373620"/>
                </a:solidFill>
                <a:latin typeface="El Messiri Bold"/>
                <a:ea typeface="El Messiri Bold"/>
                <a:cs typeface="El Messiri Bold"/>
                <a:sym typeface="El Messiri Bold"/>
              </a:rPr>
              <a:t>aujourd’hui</a:t>
            </a:r>
            <a:r>
              <a:rPr lang="en-US" sz="5200">
                <a:solidFill>
                  <a:srgbClr val="373620"/>
                </a:solidFill>
                <a:latin typeface="El Messiri"/>
                <a:ea typeface="El Messiri"/>
                <a:cs typeface="El Messiri"/>
                <a:sym typeface="El Messiri"/>
              </a:rPr>
              <a:t> car on va </a:t>
            </a:r>
            <a:r>
              <a:rPr lang="en-US" sz="5200" b="true">
                <a:solidFill>
                  <a:srgbClr val="B06C3F"/>
                </a:solidFill>
                <a:latin typeface="El Messiri Bold"/>
                <a:ea typeface="El Messiri Bold"/>
                <a:cs typeface="El Messiri Bold"/>
                <a:sym typeface="El Messiri Bold"/>
              </a:rPr>
              <a:t>poser </a:t>
            </a:r>
          </a:p>
          <a:p>
            <a:pPr algn="ctr">
              <a:lnSpc>
                <a:spcPts val="7280"/>
              </a:lnSpc>
            </a:pPr>
            <a:r>
              <a:rPr lang="en-US" sz="5200" b="true">
                <a:solidFill>
                  <a:srgbClr val="B06C3F"/>
                </a:solidFill>
                <a:latin typeface="El Messiri Bold"/>
                <a:ea typeface="El Messiri Bold"/>
                <a:cs typeface="El Messiri Bold"/>
                <a:sym typeface="El Messiri Bold"/>
              </a:rPr>
              <a:t>les bases,</a:t>
            </a:r>
            <a:r>
              <a:rPr lang="en-US" sz="5200">
                <a:solidFill>
                  <a:srgbClr val="B06C3F"/>
                </a:solidFill>
                <a:latin typeface="El Messiri"/>
                <a:ea typeface="El Messiri"/>
                <a:cs typeface="El Messiri"/>
                <a:sym typeface="El Messiri"/>
              </a:rPr>
              <a:t> </a:t>
            </a:r>
            <a:r>
              <a:rPr lang="en-US" sz="5200" b="true">
                <a:solidFill>
                  <a:srgbClr val="B06C3F"/>
                </a:solidFill>
                <a:latin typeface="El Messiri Bold"/>
                <a:ea typeface="El Messiri Bold"/>
                <a:cs typeface="El Messiri Bold"/>
                <a:sym typeface="El Messiri Bold"/>
              </a:rPr>
              <a:t>là où le rêve commence</a:t>
            </a:r>
            <a:r>
              <a:rPr lang="en-US" sz="5200">
                <a:solidFill>
                  <a:srgbClr val="A0955E"/>
                </a:solidFill>
                <a:latin typeface="El Messiri"/>
                <a:ea typeface="El Messiri"/>
                <a:cs typeface="El Messiri"/>
                <a:sym typeface="El Messiri"/>
              </a:rPr>
              <a:t> </a:t>
            </a:r>
            <a:r>
              <a:rPr lang="en-US" sz="5200">
                <a:solidFill>
                  <a:srgbClr val="373620"/>
                </a:solidFill>
                <a:latin typeface="El Messiri"/>
                <a:ea typeface="El Messiri"/>
                <a:cs typeface="El Messiri"/>
                <a:sym typeface="El Messiri"/>
              </a:rPr>
              <a:t>avant </a:t>
            </a:r>
          </a:p>
          <a:p>
            <a:pPr algn="ctr">
              <a:lnSpc>
                <a:spcPts val="7280"/>
              </a:lnSpc>
            </a:pPr>
            <a:r>
              <a:rPr lang="en-US" sz="5200">
                <a:solidFill>
                  <a:srgbClr val="373620"/>
                </a:solidFill>
                <a:latin typeface="El Messiri"/>
                <a:ea typeface="El Messiri"/>
                <a:cs typeface="El Messiri"/>
                <a:sym typeface="El Messiri"/>
              </a:rPr>
              <a:t>d’apprendre à </a:t>
            </a:r>
            <a:r>
              <a:rPr lang="en-US" b="true" sz="5200" u="sng">
                <a:solidFill>
                  <a:srgbClr val="373620"/>
                </a:solidFill>
                <a:latin typeface="El Messiri Bold"/>
                <a:ea typeface="El Messiri Bold"/>
                <a:cs typeface="El Messiri Bold"/>
                <a:sym typeface="El Messiri Bold"/>
              </a:rPr>
              <a:t>transformer ton rêve en réalité</a:t>
            </a:r>
            <a:r>
              <a:rPr lang="en-US" sz="5200">
                <a:solidFill>
                  <a:srgbClr val="373620"/>
                </a:solidFill>
                <a:latin typeface="El Messiri"/>
                <a:ea typeface="El Messiri"/>
                <a:cs typeface="El Messiri"/>
                <a:sym typeface="El Messiri"/>
              </a:rPr>
              <a:t> </a:t>
            </a:r>
          </a:p>
          <a:p>
            <a:pPr algn="ctr">
              <a:lnSpc>
                <a:spcPts val="7280"/>
              </a:lnSpc>
              <a:spcBef>
                <a:spcPct val="0"/>
              </a:spcBef>
            </a:pPr>
            <a:r>
              <a:rPr lang="en-US" sz="5200">
                <a:solidFill>
                  <a:srgbClr val="373620"/>
                </a:solidFill>
                <a:latin typeface="El Messiri"/>
                <a:ea typeface="El Messiri"/>
                <a:cs typeface="El Messiri"/>
                <a:sym typeface="El Messiri"/>
              </a:rPr>
              <a:t>durant les 5 jours à venir in shaa Allah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9262592"/>
            <a:ext cx="1266841" cy="1092651"/>
          </a:xfrm>
          <a:custGeom>
            <a:avLst/>
            <a:gdLst/>
            <a:ahLst/>
            <a:cxnLst/>
            <a:rect r="r" b="b" t="t" l="l"/>
            <a:pathLst>
              <a:path h="1092651" w="1266841">
                <a:moveTo>
                  <a:pt x="0" y="0"/>
                </a:moveTo>
                <a:lnTo>
                  <a:pt x="1266841" y="0"/>
                </a:lnTo>
                <a:lnTo>
                  <a:pt x="1266841" y="1092651"/>
                </a:lnTo>
                <a:lnTo>
                  <a:pt x="0" y="1092651"/>
                </a:lnTo>
                <a:lnTo>
                  <a:pt x="0" y="0"/>
                </a:lnTo>
                <a:close/>
              </a:path>
            </a:pathLst>
          </a:custGeom>
          <a:blipFill>
            <a:blip r:embed="rId3"/>
            <a:stretch>
              <a:fillRect l="0" t="0" r="0" b="0"/>
            </a:stretch>
          </a:blipFill>
        </p:spPr>
      </p:sp>
      <p:sp>
        <p:nvSpPr>
          <p:cNvPr name="TextBox 4" id="4"/>
          <p:cNvSpPr txBox="true"/>
          <p:nvPr/>
        </p:nvSpPr>
        <p:spPr>
          <a:xfrm rot="0">
            <a:off x="3093244" y="2342515"/>
            <a:ext cx="12101512" cy="4582795"/>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 Car si toutes ces années tu n’as pas réussi </a:t>
            </a:r>
          </a:p>
          <a:p>
            <a:pPr algn="ctr">
              <a:lnSpc>
                <a:spcPts val="7280"/>
              </a:lnSpc>
            </a:pPr>
            <a:r>
              <a:rPr lang="en-US" sz="5200">
                <a:solidFill>
                  <a:srgbClr val="373620"/>
                </a:solidFill>
                <a:latin typeface="El Messiri"/>
                <a:ea typeface="El Messiri"/>
                <a:cs typeface="El Messiri"/>
                <a:sym typeface="El Messiri"/>
              </a:rPr>
              <a:t>à trouver ton business de rêve…</a:t>
            </a:r>
          </a:p>
          <a:p>
            <a:pPr algn="ctr">
              <a:lnSpc>
                <a:spcPts val="7280"/>
              </a:lnSpc>
            </a:pPr>
          </a:p>
          <a:p>
            <a:pPr algn="ctr">
              <a:lnSpc>
                <a:spcPts val="7280"/>
              </a:lnSpc>
            </a:pPr>
          </a:p>
          <a:p>
            <a:pPr algn="ctr">
              <a:lnSpc>
                <a:spcPts val="7280"/>
              </a:lnSpc>
              <a:spcBef>
                <a:spcPct val="0"/>
              </a:spcBef>
            </a:pP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3093244" y="2342515"/>
            <a:ext cx="12101512" cy="5506720"/>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 Car si toutes ces années tu n’as pas réussi </a:t>
            </a:r>
          </a:p>
          <a:p>
            <a:pPr algn="ctr">
              <a:lnSpc>
                <a:spcPts val="7280"/>
              </a:lnSpc>
            </a:pPr>
            <a:r>
              <a:rPr lang="en-US" sz="5200">
                <a:solidFill>
                  <a:srgbClr val="373620"/>
                </a:solidFill>
                <a:latin typeface="El Messiri"/>
                <a:ea typeface="El Messiri"/>
                <a:cs typeface="El Messiri"/>
                <a:sym typeface="El Messiri"/>
              </a:rPr>
              <a:t>à trouver ton business de rêve…</a:t>
            </a:r>
          </a:p>
          <a:p>
            <a:pPr algn="ctr">
              <a:lnSpc>
                <a:spcPts val="7280"/>
              </a:lnSpc>
            </a:pPr>
          </a:p>
          <a:p>
            <a:pPr algn="ctr">
              <a:lnSpc>
                <a:spcPts val="7280"/>
              </a:lnSpc>
            </a:pPr>
            <a:r>
              <a:rPr lang="en-US" sz="5200">
                <a:solidFill>
                  <a:srgbClr val="373620"/>
                </a:solidFill>
                <a:latin typeface="El Messiri"/>
                <a:ea typeface="El Messiri"/>
                <a:cs typeface="El Messiri"/>
                <a:sym typeface="El Messiri"/>
              </a:rPr>
              <a:t>Car si toutes ces méthodes n'ont pas</a:t>
            </a:r>
          </a:p>
          <a:p>
            <a:pPr algn="ctr">
              <a:lnSpc>
                <a:spcPts val="7280"/>
              </a:lnSpc>
            </a:pPr>
            <a:r>
              <a:rPr lang="en-US" sz="5200">
                <a:solidFill>
                  <a:srgbClr val="373620"/>
                </a:solidFill>
                <a:latin typeface="El Messiri"/>
                <a:ea typeface="El Messiri"/>
                <a:cs typeface="El Messiri"/>
                <a:sym typeface="El Messiri"/>
              </a:rPr>
              <a:t> bien fonctionnées pour toi… </a:t>
            </a:r>
          </a:p>
          <a:p>
            <a:pPr algn="ctr">
              <a:lnSpc>
                <a:spcPts val="7280"/>
              </a:lnSpc>
              <a:spcBef>
                <a:spcPct val="0"/>
              </a:spcBef>
            </a:pP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3738265" y="3728403"/>
            <a:ext cx="10811470" cy="2734945"/>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C'est parce que tu n’as pas commencé </a:t>
            </a:r>
          </a:p>
          <a:p>
            <a:pPr algn="ctr">
              <a:lnSpc>
                <a:spcPts val="7280"/>
              </a:lnSpc>
            </a:pPr>
            <a:r>
              <a:rPr lang="en-US" sz="5200">
                <a:solidFill>
                  <a:srgbClr val="373620"/>
                </a:solidFill>
                <a:latin typeface="El Messiri"/>
                <a:ea typeface="El Messiri"/>
                <a:cs typeface="El Messiri"/>
                <a:sym typeface="El Messiri"/>
              </a:rPr>
              <a:t>par le commencement et tu n’as pas </a:t>
            </a:r>
          </a:p>
          <a:p>
            <a:pPr algn="ctr">
              <a:lnSpc>
                <a:spcPts val="7280"/>
              </a:lnSpc>
              <a:spcBef>
                <a:spcPct val="0"/>
              </a:spcBef>
            </a:pPr>
            <a:r>
              <a:rPr lang="en-US" sz="5200">
                <a:solidFill>
                  <a:srgbClr val="373620"/>
                </a:solidFill>
                <a:latin typeface="El Messiri"/>
                <a:ea typeface="El Messiri"/>
                <a:cs typeface="El Messiri"/>
                <a:sym typeface="El Messiri"/>
              </a:rPr>
              <a:t>poursuivi la bonne impulsion.</a:t>
            </a:r>
          </a:p>
        </p:txBody>
      </p:sp>
      <p:sp>
        <p:nvSpPr>
          <p:cNvPr name="Freeform 4" id="4"/>
          <p:cNvSpPr/>
          <p:nvPr/>
        </p:nvSpPr>
        <p:spPr>
          <a:xfrm flipH="false" flipV="false" rot="0">
            <a:off x="-365473" y="0"/>
            <a:ext cx="1394173" cy="1004739"/>
          </a:xfrm>
          <a:custGeom>
            <a:avLst/>
            <a:gdLst/>
            <a:ahLst/>
            <a:cxnLst/>
            <a:rect r="r" b="b" t="t" l="l"/>
            <a:pathLst>
              <a:path h="1004739" w="1394173">
                <a:moveTo>
                  <a:pt x="0" y="0"/>
                </a:moveTo>
                <a:lnTo>
                  <a:pt x="1394173" y="0"/>
                </a:lnTo>
                <a:lnTo>
                  <a:pt x="1394173" y="1004739"/>
                </a:lnTo>
                <a:lnTo>
                  <a:pt x="0" y="1004739"/>
                </a:lnTo>
                <a:lnTo>
                  <a:pt x="0" y="0"/>
                </a:lnTo>
                <a:close/>
              </a:path>
            </a:pathLst>
          </a:custGeom>
          <a:blipFill>
            <a:blip r:embed="rId3"/>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7142609" y="3003214"/>
            <a:ext cx="3279057" cy="3554534"/>
          </a:xfrm>
          <a:custGeom>
            <a:avLst/>
            <a:gdLst/>
            <a:ahLst/>
            <a:cxnLst/>
            <a:rect r="r" b="b" t="t" l="l"/>
            <a:pathLst>
              <a:path h="3554534" w="3279057">
                <a:moveTo>
                  <a:pt x="0" y="0"/>
                </a:moveTo>
                <a:lnTo>
                  <a:pt x="3279057" y="0"/>
                </a:lnTo>
                <a:lnTo>
                  <a:pt x="3279057" y="3554533"/>
                </a:lnTo>
                <a:lnTo>
                  <a:pt x="0" y="355453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556186" y="3179292"/>
            <a:ext cx="10811470" cy="2734945"/>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C'est parce que tu n’as pas commencé </a:t>
            </a:r>
          </a:p>
          <a:p>
            <a:pPr algn="ctr">
              <a:lnSpc>
                <a:spcPts val="7280"/>
              </a:lnSpc>
            </a:pPr>
            <a:r>
              <a:rPr lang="en-US" sz="5200">
                <a:solidFill>
                  <a:srgbClr val="373620"/>
                </a:solidFill>
                <a:latin typeface="El Messiri"/>
                <a:ea typeface="El Messiri"/>
                <a:cs typeface="El Messiri"/>
                <a:sym typeface="El Messiri"/>
              </a:rPr>
              <a:t>par le commencement et tu n’as pas </a:t>
            </a:r>
          </a:p>
          <a:p>
            <a:pPr algn="ctr">
              <a:lnSpc>
                <a:spcPts val="7280"/>
              </a:lnSpc>
              <a:spcBef>
                <a:spcPct val="0"/>
              </a:spcBef>
            </a:pPr>
            <a:r>
              <a:rPr lang="en-US" sz="5200">
                <a:solidFill>
                  <a:srgbClr val="373620"/>
                </a:solidFill>
                <a:latin typeface="El Messiri"/>
                <a:ea typeface="El Messiri"/>
                <a:cs typeface="El Messiri"/>
                <a:sym typeface="El Messiri"/>
              </a:rPr>
              <a:t>poursuivi la bonne impulsion.</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181299" y="1408009"/>
            <a:ext cx="13925401" cy="5506720"/>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 Tout ce que tu as pu voir et essayer à ce </a:t>
            </a:r>
          </a:p>
          <a:p>
            <a:pPr algn="ctr">
              <a:lnSpc>
                <a:spcPts val="7280"/>
              </a:lnSpc>
            </a:pPr>
            <a:r>
              <a:rPr lang="en-US" sz="5200">
                <a:solidFill>
                  <a:srgbClr val="373620"/>
                </a:solidFill>
                <a:latin typeface="El Messiri"/>
                <a:ea typeface="El Messiri"/>
                <a:cs typeface="El Messiri"/>
                <a:sym typeface="El Messiri"/>
              </a:rPr>
              <a:t>jour consistait à appliquer sur toi ce qui a marché </a:t>
            </a:r>
          </a:p>
          <a:p>
            <a:pPr algn="ctr">
              <a:lnSpc>
                <a:spcPts val="7280"/>
              </a:lnSpc>
            </a:pPr>
            <a:r>
              <a:rPr lang="en-US" sz="5200">
                <a:solidFill>
                  <a:srgbClr val="373620"/>
                </a:solidFill>
                <a:latin typeface="El Messiri"/>
                <a:ea typeface="El Messiri"/>
                <a:cs typeface="El Messiri"/>
                <a:sym typeface="El Messiri"/>
              </a:rPr>
              <a:t>sur d’autres </a:t>
            </a:r>
            <a:r>
              <a:rPr lang="en-US" sz="5200" b="true">
                <a:solidFill>
                  <a:srgbClr val="373620"/>
                </a:solidFill>
                <a:latin typeface="El Messiri Bold"/>
                <a:ea typeface="El Messiri Bold"/>
                <a:cs typeface="El Messiri Bold"/>
                <a:sym typeface="El Messiri Bold"/>
              </a:rPr>
              <a:t>mais toi tu n’es pas les autres</a:t>
            </a:r>
          </a:p>
          <a:p>
            <a:pPr algn="ctr">
              <a:lnSpc>
                <a:spcPts val="7280"/>
              </a:lnSpc>
            </a:pPr>
          </a:p>
          <a:p>
            <a:pPr algn="ctr">
              <a:lnSpc>
                <a:spcPts val="7280"/>
              </a:lnSpc>
            </a:pPr>
          </a:p>
          <a:p>
            <a:pPr algn="ctr">
              <a:lnSpc>
                <a:spcPts val="7280"/>
              </a:lnSpc>
              <a:spcBef>
                <a:spcPct val="0"/>
              </a:spcBef>
            </a:pPr>
          </a:p>
        </p:txBody>
      </p:sp>
      <p:sp>
        <p:nvSpPr>
          <p:cNvPr name="Freeform 4" id="4"/>
          <p:cNvSpPr/>
          <p:nvPr/>
        </p:nvSpPr>
        <p:spPr>
          <a:xfrm flipH="false" flipV="false" rot="0">
            <a:off x="0" y="9262592"/>
            <a:ext cx="1266841" cy="1092651"/>
          </a:xfrm>
          <a:custGeom>
            <a:avLst/>
            <a:gdLst/>
            <a:ahLst/>
            <a:cxnLst/>
            <a:rect r="r" b="b" t="t" l="l"/>
            <a:pathLst>
              <a:path h="1092651" w="1266841">
                <a:moveTo>
                  <a:pt x="0" y="0"/>
                </a:moveTo>
                <a:lnTo>
                  <a:pt x="1266841" y="0"/>
                </a:lnTo>
                <a:lnTo>
                  <a:pt x="1266841" y="1092651"/>
                </a:lnTo>
                <a:lnTo>
                  <a:pt x="0" y="1092651"/>
                </a:lnTo>
                <a:lnTo>
                  <a:pt x="0" y="0"/>
                </a:lnTo>
                <a:close/>
              </a:path>
            </a:pathLst>
          </a:custGeom>
          <a:blipFill>
            <a:blip r:embed="rId3"/>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344726" y="1397040"/>
            <a:ext cx="13991630" cy="8278495"/>
          </a:xfrm>
          <a:prstGeom prst="rect">
            <a:avLst/>
          </a:prstGeom>
        </p:spPr>
        <p:txBody>
          <a:bodyPr anchor="t" rtlCol="false" tIns="0" lIns="0" bIns="0" rIns="0">
            <a:spAutoFit/>
          </a:bodyPr>
          <a:lstStyle/>
          <a:p>
            <a:pPr algn="ctr">
              <a:lnSpc>
                <a:spcPts val="7280"/>
              </a:lnSpc>
            </a:pPr>
            <a:r>
              <a:rPr lang="en-US" sz="5200">
                <a:solidFill>
                  <a:srgbClr val="373620"/>
                </a:solidFill>
                <a:latin typeface="El Messiri"/>
                <a:ea typeface="El Messiri"/>
                <a:cs typeface="El Messiri"/>
                <a:sym typeface="El Messiri"/>
              </a:rPr>
              <a:t> Tout ce que tu as pu voir et essayer à ce </a:t>
            </a:r>
          </a:p>
          <a:p>
            <a:pPr algn="ctr">
              <a:lnSpc>
                <a:spcPts val="7280"/>
              </a:lnSpc>
            </a:pPr>
            <a:r>
              <a:rPr lang="en-US" sz="5200">
                <a:solidFill>
                  <a:srgbClr val="373620"/>
                </a:solidFill>
                <a:latin typeface="El Messiri"/>
                <a:ea typeface="El Messiri"/>
                <a:cs typeface="El Messiri"/>
                <a:sym typeface="El Messiri"/>
              </a:rPr>
              <a:t>jour consistait à appliquer sur toi ce qui a marché </a:t>
            </a:r>
          </a:p>
          <a:p>
            <a:pPr algn="ctr">
              <a:lnSpc>
                <a:spcPts val="7280"/>
              </a:lnSpc>
            </a:pPr>
            <a:r>
              <a:rPr lang="en-US" sz="5200">
                <a:solidFill>
                  <a:srgbClr val="373620"/>
                </a:solidFill>
                <a:latin typeface="El Messiri"/>
                <a:ea typeface="El Messiri"/>
                <a:cs typeface="El Messiri"/>
                <a:sym typeface="El Messiri"/>
              </a:rPr>
              <a:t>sur d’autres </a:t>
            </a:r>
            <a:r>
              <a:rPr lang="en-US" sz="5200" b="true">
                <a:solidFill>
                  <a:srgbClr val="373620"/>
                </a:solidFill>
                <a:latin typeface="El Messiri Bold"/>
                <a:ea typeface="El Messiri Bold"/>
                <a:cs typeface="El Messiri Bold"/>
                <a:sym typeface="El Messiri Bold"/>
              </a:rPr>
              <a:t>mais toi tu n’es pas les autres</a:t>
            </a:r>
          </a:p>
          <a:p>
            <a:pPr algn="ctr">
              <a:lnSpc>
                <a:spcPts val="7280"/>
              </a:lnSpc>
            </a:pPr>
          </a:p>
          <a:p>
            <a:pPr algn="ctr">
              <a:lnSpc>
                <a:spcPts val="7280"/>
              </a:lnSpc>
            </a:pPr>
            <a:r>
              <a:rPr lang="en-US" sz="5200">
                <a:solidFill>
                  <a:srgbClr val="373620"/>
                </a:solidFill>
                <a:latin typeface="El Messiri"/>
                <a:ea typeface="El Messiri"/>
                <a:cs typeface="El Messiri"/>
                <a:sym typeface="El Messiri"/>
              </a:rPr>
              <a:t> Déjà parce que tes rêves ne sont pas les leurs </a:t>
            </a:r>
          </a:p>
          <a:p>
            <a:pPr algn="ctr">
              <a:lnSpc>
                <a:spcPts val="7280"/>
              </a:lnSpc>
            </a:pPr>
            <a:r>
              <a:rPr lang="en-US" sz="5200">
                <a:solidFill>
                  <a:srgbClr val="373620"/>
                </a:solidFill>
                <a:latin typeface="El Messiri"/>
                <a:ea typeface="El Messiri"/>
                <a:cs typeface="El Messiri"/>
                <a:sym typeface="El Messiri"/>
              </a:rPr>
              <a:t>et que ta </a:t>
            </a:r>
            <a:r>
              <a:rPr lang="en-US" sz="5200">
                <a:solidFill>
                  <a:srgbClr val="B06C3F"/>
                </a:solidFill>
                <a:latin typeface="El Messiri"/>
                <a:ea typeface="El Messiri"/>
                <a:cs typeface="El Messiri"/>
                <a:sym typeface="El Messiri"/>
              </a:rPr>
              <a:t>SPÉCIFICITÉ</a:t>
            </a:r>
            <a:r>
              <a:rPr lang="en-US" sz="5200">
                <a:solidFill>
                  <a:srgbClr val="373620"/>
                </a:solidFill>
                <a:latin typeface="El Messiri"/>
                <a:ea typeface="El Messiri"/>
                <a:cs typeface="El Messiri"/>
                <a:sym typeface="El Messiri"/>
              </a:rPr>
              <a:t> non plus :</a:t>
            </a:r>
          </a:p>
          <a:p>
            <a:pPr algn="ctr">
              <a:lnSpc>
                <a:spcPts val="7280"/>
              </a:lnSpc>
            </a:pPr>
          </a:p>
          <a:p>
            <a:pPr algn="ctr">
              <a:lnSpc>
                <a:spcPts val="7280"/>
              </a:lnSpc>
            </a:pPr>
          </a:p>
          <a:p>
            <a:pPr algn="ctr">
              <a:lnSpc>
                <a:spcPts val="7280"/>
              </a:lnSpc>
              <a:spcBef>
                <a:spcPct val="0"/>
              </a:spcBef>
            </a:pPr>
          </a:p>
        </p:txBody>
      </p:sp>
      <p:sp>
        <p:nvSpPr>
          <p:cNvPr name="Freeform 4" id="4"/>
          <p:cNvSpPr/>
          <p:nvPr/>
        </p:nvSpPr>
        <p:spPr>
          <a:xfrm flipH="false" flipV="false" rot="0">
            <a:off x="0" y="9064070"/>
            <a:ext cx="1028700" cy="1222930"/>
          </a:xfrm>
          <a:custGeom>
            <a:avLst/>
            <a:gdLst/>
            <a:ahLst/>
            <a:cxnLst/>
            <a:rect r="r" b="b" t="t" l="l"/>
            <a:pathLst>
              <a:path h="1222930" w="1028700">
                <a:moveTo>
                  <a:pt x="0" y="0"/>
                </a:moveTo>
                <a:lnTo>
                  <a:pt x="1028700" y="0"/>
                </a:lnTo>
                <a:lnTo>
                  <a:pt x="1028700" y="1222930"/>
                </a:lnTo>
                <a:lnTo>
                  <a:pt x="0" y="1222930"/>
                </a:lnTo>
                <a:lnTo>
                  <a:pt x="0" y="0"/>
                </a:lnTo>
                <a:close/>
              </a:path>
            </a:pathLst>
          </a:custGeom>
          <a:blipFill>
            <a:blip r:embed="rId3"/>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975995" y="1365793"/>
            <a:ext cx="13521779" cy="9711658"/>
          </a:xfrm>
          <a:prstGeom prst="rect">
            <a:avLst/>
          </a:prstGeom>
        </p:spPr>
        <p:txBody>
          <a:bodyPr anchor="t" rtlCol="false" tIns="0" lIns="0" bIns="0" rIns="0">
            <a:spAutoFit/>
          </a:bodyPr>
          <a:lstStyle/>
          <a:p>
            <a:pPr algn="ctr">
              <a:lnSpc>
                <a:spcPts val="7036"/>
              </a:lnSpc>
            </a:pPr>
            <a:r>
              <a:rPr lang="en-US" sz="5026">
                <a:solidFill>
                  <a:srgbClr val="373620"/>
                </a:solidFill>
                <a:latin typeface="El Messiri"/>
                <a:ea typeface="El Messiri"/>
                <a:cs typeface="El Messiri"/>
                <a:sym typeface="El Messiri"/>
              </a:rPr>
              <a:t> Tout ce que tu as pu voir et essayer à ce </a:t>
            </a:r>
          </a:p>
          <a:p>
            <a:pPr algn="ctr">
              <a:lnSpc>
                <a:spcPts val="7036"/>
              </a:lnSpc>
            </a:pPr>
            <a:r>
              <a:rPr lang="en-US" sz="5026">
                <a:solidFill>
                  <a:srgbClr val="373620"/>
                </a:solidFill>
                <a:latin typeface="El Messiri"/>
                <a:ea typeface="El Messiri"/>
                <a:cs typeface="El Messiri"/>
                <a:sym typeface="El Messiri"/>
              </a:rPr>
              <a:t>jour consistait à appliquer sur toi ce qui a marché </a:t>
            </a:r>
          </a:p>
          <a:p>
            <a:pPr algn="ctr">
              <a:lnSpc>
                <a:spcPts val="7036"/>
              </a:lnSpc>
            </a:pPr>
            <a:r>
              <a:rPr lang="en-US" sz="5026">
                <a:solidFill>
                  <a:srgbClr val="373620"/>
                </a:solidFill>
                <a:latin typeface="El Messiri"/>
                <a:ea typeface="El Messiri"/>
                <a:cs typeface="El Messiri"/>
                <a:sym typeface="El Messiri"/>
              </a:rPr>
              <a:t>sur d’autres </a:t>
            </a:r>
            <a:r>
              <a:rPr lang="en-US" sz="5026" b="true">
                <a:solidFill>
                  <a:srgbClr val="373620"/>
                </a:solidFill>
                <a:latin typeface="El Messiri Bold"/>
                <a:ea typeface="El Messiri Bold"/>
                <a:cs typeface="El Messiri Bold"/>
                <a:sym typeface="El Messiri Bold"/>
              </a:rPr>
              <a:t>mais toi tu n’es pas les autres</a:t>
            </a:r>
          </a:p>
          <a:p>
            <a:pPr algn="ctr">
              <a:lnSpc>
                <a:spcPts val="7036"/>
              </a:lnSpc>
            </a:pPr>
          </a:p>
          <a:p>
            <a:pPr algn="ctr">
              <a:lnSpc>
                <a:spcPts val="7036"/>
              </a:lnSpc>
            </a:pPr>
            <a:r>
              <a:rPr lang="en-US" sz="5026">
                <a:solidFill>
                  <a:srgbClr val="373620"/>
                </a:solidFill>
                <a:latin typeface="El Messiri"/>
                <a:ea typeface="El Messiri"/>
                <a:cs typeface="El Messiri"/>
                <a:sym typeface="El Messiri"/>
              </a:rPr>
              <a:t> Déjà parce que tes rêves ne sont pas les leurs </a:t>
            </a:r>
          </a:p>
          <a:p>
            <a:pPr algn="ctr">
              <a:lnSpc>
                <a:spcPts val="7036"/>
              </a:lnSpc>
            </a:pPr>
            <a:r>
              <a:rPr lang="en-US" sz="5026">
                <a:solidFill>
                  <a:srgbClr val="373620"/>
                </a:solidFill>
                <a:latin typeface="El Messiri"/>
                <a:ea typeface="El Messiri"/>
                <a:cs typeface="El Messiri"/>
                <a:sym typeface="El Messiri"/>
              </a:rPr>
              <a:t>et que ta </a:t>
            </a:r>
            <a:r>
              <a:rPr lang="en-US" sz="5026">
                <a:solidFill>
                  <a:srgbClr val="B06C3F"/>
                </a:solidFill>
                <a:latin typeface="El Messiri"/>
                <a:ea typeface="El Messiri"/>
                <a:cs typeface="El Messiri"/>
                <a:sym typeface="El Messiri"/>
              </a:rPr>
              <a:t>SPÉCIFICITÉ</a:t>
            </a:r>
            <a:r>
              <a:rPr lang="en-US" sz="5026">
                <a:solidFill>
                  <a:srgbClr val="373620"/>
                </a:solidFill>
                <a:latin typeface="El Messiri"/>
                <a:ea typeface="El Messiri"/>
                <a:cs typeface="El Messiri"/>
                <a:sym typeface="El Messiri"/>
              </a:rPr>
              <a:t> non plus :</a:t>
            </a:r>
          </a:p>
          <a:p>
            <a:pPr algn="ctr">
              <a:lnSpc>
                <a:spcPts val="7036"/>
              </a:lnSpc>
            </a:pPr>
          </a:p>
          <a:p>
            <a:pPr algn="ctr">
              <a:lnSpc>
                <a:spcPts val="7036"/>
              </a:lnSpc>
            </a:pPr>
            <a:r>
              <a:rPr lang="en-US" sz="5026" b="true">
                <a:solidFill>
                  <a:srgbClr val="B06C3F"/>
                </a:solidFill>
                <a:latin typeface="El Messiri Bold"/>
                <a:ea typeface="El Messiri Bold"/>
                <a:cs typeface="El Messiri Bold"/>
                <a:sym typeface="El Messiri Bold"/>
              </a:rPr>
              <a:t> </a:t>
            </a:r>
            <a:r>
              <a:rPr lang="en-US" b="true" sz="5026" u="sng">
                <a:solidFill>
                  <a:srgbClr val="B06C3F"/>
                </a:solidFill>
                <a:latin typeface="El Messiri Bold"/>
                <a:ea typeface="El Messiri Bold"/>
                <a:cs typeface="El Messiri Bold"/>
                <a:sym typeface="El Messiri Bold"/>
              </a:rPr>
              <a:t>Le bon modèle de business c’est TOI !</a:t>
            </a:r>
          </a:p>
          <a:p>
            <a:pPr algn="ctr">
              <a:lnSpc>
                <a:spcPts val="7036"/>
              </a:lnSpc>
            </a:pPr>
          </a:p>
          <a:p>
            <a:pPr algn="ctr">
              <a:lnSpc>
                <a:spcPts val="7036"/>
              </a:lnSpc>
            </a:pPr>
          </a:p>
          <a:p>
            <a:pPr algn="ctr">
              <a:lnSpc>
                <a:spcPts val="7036"/>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14550" y="9275508"/>
            <a:ext cx="1845889" cy="533409"/>
          </a:xfrm>
          <a:custGeom>
            <a:avLst/>
            <a:gdLst/>
            <a:ahLst/>
            <a:cxnLst/>
            <a:rect r="r" b="b" t="t" l="l"/>
            <a:pathLst>
              <a:path h="533409" w="1845889">
                <a:moveTo>
                  <a:pt x="0" y="0"/>
                </a:moveTo>
                <a:lnTo>
                  <a:pt x="1845889" y="0"/>
                </a:lnTo>
                <a:lnTo>
                  <a:pt x="1845889" y="533410"/>
                </a:lnTo>
                <a:lnTo>
                  <a:pt x="0" y="533410"/>
                </a:lnTo>
                <a:lnTo>
                  <a:pt x="0" y="0"/>
                </a:lnTo>
                <a:close/>
              </a:path>
            </a:pathLst>
          </a:custGeom>
          <a:blipFill>
            <a:blip r:embed="rId2"/>
            <a:stretch>
              <a:fillRect l="0" t="0" r="0" b="0"/>
            </a:stretch>
          </a:blipFill>
        </p:spPr>
      </p:sp>
      <p:sp>
        <p:nvSpPr>
          <p:cNvPr name="Freeform 3" id="3"/>
          <p:cNvSpPr/>
          <p:nvPr/>
        </p:nvSpPr>
        <p:spPr>
          <a:xfrm flipH="false" flipV="false" rot="0">
            <a:off x="-1520349" y="0"/>
            <a:ext cx="10383773" cy="10383773"/>
          </a:xfrm>
          <a:custGeom>
            <a:avLst/>
            <a:gdLst/>
            <a:ahLst/>
            <a:cxnLst/>
            <a:rect r="r" b="b" t="t" l="l"/>
            <a:pathLst>
              <a:path h="10383773" w="10383773">
                <a:moveTo>
                  <a:pt x="0" y="0"/>
                </a:moveTo>
                <a:lnTo>
                  <a:pt x="10383772" y="0"/>
                </a:lnTo>
                <a:lnTo>
                  <a:pt x="10383772" y="10383773"/>
                </a:lnTo>
                <a:lnTo>
                  <a:pt x="0" y="103837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5" id="5"/>
          <p:cNvSpPr/>
          <p:nvPr/>
        </p:nvSpPr>
        <p:spPr>
          <a:xfrm flipH="false" flipV="false" rot="0">
            <a:off x="-1520349" y="0"/>
            <a:ext cx="10383773" cy="10383773"/>
          </a:xfrm>
          <a:custGeom>
            <a:avLst/>
            <a:gdLst/>
            <a:ahLst/>
            <a:cxnLst/>
            <a:rect r="r" b="b" t="t" l="l"/>
            <a:pathLst>
              <a:path h="10383773" w="10383773">
                <a:moveTo>
                  <a:pt x="0" y="0"/>
                </a:moveTo>
                <a:lnTo>
                  <a:pt x="10383772" y="0"/>
                </a:lnTo>
                <a:lnTo>
                  <a:pt x="10383772" y="10383773"/>
                </a:lnTo>
                <a:lnTo>
                  <a:pt x="0" y="103837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337495" y="3035864"/>
            <a:ext cx="6930302" cy="5070953"/>
          </a:xfrm>
          <a:custGeom>
            <a:avLst/>
            <a:gdLst/>
            <a:ahLst/>
            <a:cxnLst/>
            <a:rect r="r" b="b" t="t" l="l"/>
            <a:pathLst>
              <a:path h="5070953" w="6930302">
                <a:moveTo>
                  <a:pt x="0" y="0"/>
                </a:moveTo>
                <a:lnTo>
                  <a:pt x="6930302" y="0"/>
                </a:lnTo>
                <a:lnTo>
                  <a:pt x="6930302" y="5070953"/>
                </a:lnTo>
                <a:lnTo>
                  <a:pt x="0" y="5070953"/>
                </a:lnTo>
                <a:lnTo>
                  <a:pt x="0" y="0"/>
                </a:lnTo>
                <a:close/>
              </a:path>
            </a:pathLst>
          </a:custGeom>
          <a:blipFill>
            <a:blip r:embed="rId5"/>
            <a:stretch>
              <a:fillRect l="-375" t="0" r="-375" b="0"/>
            </a:stretch>
          </a:blipFill>
        </p:spPr>
      </p:sp>
      <p:grpSp>
        <p:nvGrpSpPr>
          <p:cNvPr name="Group 7" id="7"/>
          <p:cNvGrpSpPr/>
          <p:nvPr/>
        </p:nvGrpSpPr>
        <p:grpSpPr>
          <a:xfrm rot="0">
            <a:off x="11580115" y="2860447"/>
            <a:ext cx="5246370" cy="524637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6"/>
              <a:stretch>
                <a:fillRect l="0" t="-25136" r="0" b="-25136"/>
              </a:stretch>
            </a:blipFill>
          </p:spPr>
        </p:sp>
      </p:grpSp>
      <p:sp>
        <p:nvSpPr>
          <p:cNvPr name="Freeform 9" id="9"/>
          <p:cNvSpPr/>
          <p:nvPr/>
        </p:nvSpPr>
        <p:spPr>
          <a:xfrm flipH="false" flipV="false" rot="0">
            <a:off x="12005729" y="8473358"/>
            <a:ext cx="4820756" cy="1068855"/>
          </a:xfrm>
          <a:custGeom>
            <a:avLst/>
            <a:gdLst/>
            <a:ahLst/>
            <a:cxnLst/>
            <a:rect r="r" b="b" t="t" l="l"/>
            <a:pathLst>
              <a:path h="1068855" w="4820756">
                <a:moveTo>
                  <a:pt x="0" y="0"/>
                </a:moveTo>
                <a:lnTo>
                  <a:pt x="4820756" y="0"/>
                </a:lnTo>
                <a:lnTo>
                  <a:pt x="4820756" y="1068855"/>
                </a:lnTo>
                <a:lnTo>
                  <a:pt x="0" y="1068855"/>
                </a:lnTo>
                <a:lnTo>
                  <a:pt x="0" y="0"/>
                </a:lnTo>
                <a:close/>
              </a:path>
            </a:pathLst>
          </a:custGeom>
          <a:blipFill>
            <a:blip r:embed="rId7"/>
            <a:stretch>
              <a:fillRect l="0" t="0" r="0" b="0"/>
            </a:stretch>
          </a:blipFill>
        </p:spPr>
      </p:sp>
      <p:sp>
        <p:nvSpPr>
          <p:cNvPr name="Freeform 10" id="10"/>
          <p:cNvSpPr/>
          <p:nvPr/>
        </p:nvSpPr>
        <p:spPr>
          <a:xfrm flipH="false" flipV="false" rot="0">
            <a:off x="1337495" y="3035864"/>
            <a:ext cx="6930302" cy="5635683"/>
          </a:xfrm>
          <a:custGeom>
            <a:avLst/>
            <a:gdLst/>
            <a:ahLst/>
            <a:cxnLst/>
            <a:rect r="r" b="b" t="t" l="l"/>
            <a:pathLst>
              <a:path h="5635683" w="6930302">
                <a:moveTo>
                  <a:pt x="0" y="0"/>
                </a:moveTo>
                <a:lnTo>
                  <a:pt x="6930302" y="0"/>
                </a:lnTo>
                <a:lnTo>
                  <a:pt x="6930302" y="5635683"/>
                </a:lnTo>
                <a:lnTo>
                  <a:pt x="0" y="5635683"/>
                </a:lnTo>
                <a:lnTo>
                  <a:pt x="0" y="0"/>
                </a:lnTo>
                <a:close/>
              </a:path>
            </a:pathLst>
          </a:custGeom>
          <a:blipFill>
            <a:blip r:embed="rId8"/>
            <a:stretch>
              <a:fillRect l="0" t="0" r="0" b="0"/>
            </a:stretch>
          </a:blipFill>
        </p:spPr>
      </p:sp>
      <p:sp>
        <p:nvSpPr>
          <p:cNvPr name="TextBox 11" id="11"/>
          <p:cNvSpPr txBox="true"/>
          <p:nvPr/>
        </p:nvSpPr>
        <p:spPr>
          <a:xfrm rot="0">
            <a:off x="3078974" y="447311"/>
            <a:ext cx="10863501" cy="1419861"/>
          </a:xfrm>
          <a:prstGeom prst="rect">
            <a:avLst/>
          </a:prstGeom>
        </p:spPr>
        <p:txBody>
          <a:bodyPr anchor="t" rtlCol="false" tIns="0" lIns="0" bIns="0" rIns="0">
            <a:spAutoFit/>
          </a:bodyPr>
          <a:lstStyle/>
          <a:p>
            <a:pPr algn="ctr">
              <a:lnSpc>
                <a:spcPts val="5739"/>
              </a:lnSpc>
              <a:spcBef>
                <a:spcPct val="0"/>
              </a:spcBef>
            </a:pPr>
            <a:r>
              <a:rPr lang="en-US" b="true" sz="4099">
                <a:solidFill>
                  <a:srgbClr val="B06C3F"/>
                </a:solidFill>
                <a:latin typeface="El Messiri Bold"/>
                <a:ea typeface="El Messiri Bold"/>
                <a:cs typeface="El Messiri Bold"/>
                <a:sym typeface="El Messiri Bold"/>
              </a:rPr>
              <a:t>Une communauté soudée</a:t>
            </a:r>
            <a:r>
              <a:rPr lang="en-US" b="true" sz="4099">
                <a:solidFill>
                  <a:srgbClr val="5B93C8"/>
                </a:solidFill>
                <a:latin typeface="El Messiri Bold"/>
                <a:ea typeface="El Messiri Bold"/>
                <a:cs typeface="El Messiri Bold"/>
                <a:sym typeface="El Messiri Bold"/>
              </a:rPr>
              <a:t> </a:t>
            </a:r>
            <a:r>
              <a:rPr lang="en-US" b="true" sz="4099">
                <a:solidFill>
                  <a:srgbClr val="373620"/>
                </a:solidFill>
                <a:latin typeface="El Messiri Bold"/>
                <a:ea typeface="El Messiri Bold"/>
                <a:cs typeface="El Messiri Bold"/>
                <a:sym typeface="El Messiri Bold"/>
              </a:rPr>
              <a:t>: Insta 199K followers</a:t>
            </a:r>
          </a:p>
          <a:p>
            <a:pPr algn="ctr">
              <a:lnSpc>
                <a:spcPts val="5739"/>
              </a:lnSpc>
              <a:spcBef>
                <a:spcPct val="0"/>
              </a:spcBef>
            </a:pPr>
            <a:r>
              <a:rPr lang="en-US" b="true" sz="4099">
                <a:solidFill>
                  <a:srgbClr val="373620"/>
                </a:solidFill>
                <a:latin typeface="El Messiri Bold"/>
                <a:ea typeface="El Messiri Bold"/>
                <a:cs typeface="El Messiri Bold"/>
                <a:sym typeface="El Messiri Bold"/>
              </a:rPr>
              <a:t>+315K téléchargements</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6498" r="0" b="-117359"/>
            </a:stretch>
          </a:blipFill>
        </p:spPr>
      </p:sp>
      <p:sp>
        <p:nvSpPr>
          <p:cNvPr name="Freeform 3" id="3"/>
          <p:cNvSpPr/>
          <p:nvPr/>
        </p:nvSpPr>
        <p:spPr>
          <a:xfrm flipH="false" flipV="false" rot="0">
            <a:off x="15190573" y="9258300"/>
            <a:ext cx="2685914" cy="631664"/>
          </a:xfrm>
          <a:custGeom>
            <a:avLst/>
            <a:gdLst/>
            <a:ahLst/>
            <a:cxnLst/>
            <a:rect r="r" b="b" t="t" l="l"/>
            <a:pathLst>
              <a:path h="631664" w="2685914">
                <a:moveTo>
                  <a:pt x="0" y="0"/>
                </a:moveTo>
                <a:lnTo>
                  <a:pt x="2685914" y="0"/>
                </a:lnTo>
                <a:lnTo>
                  <a:pt x="2685914" y="631664"/>
                </a:lnTo>
                <a:lnTo>
                  <a:pt x="0" y="631664"/>
                </a:lnTo>
                <a:lnTo>
                  <a:pt x="0" y="0"/>
                </a:lnTo>
                <a:close/>
              </a:path>
            </a:pathLst>
          </a:custGeom>
          <a:blipFill>
            <a:blip r:embed="rId3"/>
            <a:stretch>
              <a:fillRect l="0" t="-16360" r="0" b="-6513"/>
            </a:stretch>
          </a:blipFill>
        </p:spPr>
      </p:sp>
      <p:sp>
        <p:nvSpPr>
          <p:cNvPr name="TextBox 4" id="4"/>
          <p:cNvSpPr txBox="true"/>
          <p:nvPr/>
        </p:nvSpPr>
        <p:spPr>
          <a:xfrm rot="0">
            <a:off x="1028700" y="3668366"/>
            <a:ext cx="15682311" cy="2228217"/>
          </a:xfrm>
          <a:prstGeom prst="rect">
            <a:avLst/>
          </a:prstGeom>
        </p:spPr>
        <p:txBody>
          <a:bodyPr anchor="t" rtlCol="false" tIns="0" lIns="0" bIns="0" rIns="0">
            <a:spAutoFit/>
          </a:bodyPr>
          <a:lstStyle/>
          <a:p>
            <a:pPr algn="ctr">
              <a:lnSpc>
                <a:spcPts val="8959"/>
              </a:lnSpc>
              <a:spcBef>
                <a:spcPct val="0"/>
              </a:spcBef>
            </a:pPr>
            <a:r>
              <a:rPr lang="en-US" sz="6399">
                <a:solidFill>
                  <a:srgbClr val="000000"/>
                </a:solidFill>
                <a:latin typeface="El Messiri"/>
                <a:ea typeface="El Messiri"/>
                <a:cs typeface="El Messiri"/>
                <a:sym typeface="El Messiri"/>
              </a:rPr>
              <a:t>Maintenant laisse-moi te raconter une histoire ...</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576989" y="2231648"/>
            <a:ext cx="15682311" cy="6519545"/>
          </a:xfrm>
          <a:prstGeom prst="rect">
            <a:avLst/>
          </a:prstGeom>
        </p:spPr>
        <p:txBody>
          <a:bodyPr anchor="t" rtlCol="false" tIns="0" lIns="0" bIns="0" rIns="0">
            <a:spAutoFit/>
          </a:bodyPr>
          <a:lstStyle/>
          <a:p>
            <a:pPr algn="ctr">
              <a:lnSpc>
                <a:spcPts val="5879"/>
              </a:lnSpc>
            </a:pPr>
          </a:p>
          <a:p>
            <a:pPr algn="ctr">
              <a:lnSpc>
                <a:spcPts val="7419"/>
              </a:lnSpc>
            </a:pPr>
          </a:p>
          <a:p>
            <a:pPr algn="ctr">
              <a:lnSpc>
                <a:spcPts val="7419"/>
              </a:lnSpc>
            </a:pPr>
          </a:p>
          <a:p>
            <a:pPr algn="ctr">
              <a:lnSpc>
                <a:spcPts val="7419"/>
              </a:lnSpc>
            </a:pPr>
            <a:r>
              <a:rPr lang="en-US" sz="5299">
                <a:solidFill>
                  <a:srgbClr val="000000"/>
                </a:solidFill>
                <a:latin typeface="El Messiri"/>
                <a:ea typeface="El Messiri"/>
                <a:cs typeface="El Messiri"/>
                <a:sym typeface="El Messiri"/>
              </a:rPr>
              <a:t> C’est l’histoire d’un homme ....</a:t>
            </a:r>
          </a:p>
          <a:p>
            <a:pPr algn="ctr">
              <a:lnSpc>
                <a:spcPts val="3919"/>
              </a:lnSpc>
            </a:pPr>
          </a:p>
          <a:p>
            <a:pPr algn="ctr">
              <a:lnSpc>
                <a:spcPts val="4199"/>
              </a:lnSpc>
            </a:pPr>
          </a:p>
          <a:p>
            <a:pPr algn="ctr">
              <a:lnSpc>
                <a:spcPts val="5179"/>
              </a:lnSpc>
            </a:pPr>
          </a:p>
          <a:p>
            <a:pPr algn="ctr">
              <a:lnSpc>
                <a:spcPts val="5179"/>
              </a:lnSpc>
              <a:spcBef>
                <a:spcPct val="0"/>
              </a:spcBef>
            </a:pPr>
          </a:p>
          <a:p>
            <a:pPr algn="ctr">
              <a:lnSpc>
                <a:spcPts val="5179"/>
              </a:lnSpc>
              <a:spcBef>
                <a:spcPct val="0"/>
              </a:spcBef>
            </a:pPr>
          </a:p>
        </p:txBody>
      </p:sp>
      <p:sp>
        <p:nvSpPr>
          <p:cNvPr name="Freeform 4" id="4"/>
          <p:cNvSpPr/>
          <p:nvPr/>
        </p:nvSpPr>
        <p:spPr>
          <a:xfrm flipH="false" flipV="false" rot="5400000">
            <a:off x="-40065" y="-72773"/>
            <a:ext cx="995992" cy="1141538"/>
          </a:xfrm>
          <a:custGeom>
            <a:avLst/>
            <a:gdLst/>
            <a:ahLst/>
            <a:cxnLst/>
            <a:rect r="r" b="b" t="t" l="l"/>
            <a:pathLst>
              <a:path h="1141538" w="995992">
                <a:moveTo>
                  <a:pt x="0" y="0"/>
                </a:moveTo>
                <a:lnTo>
                  <a:pt x="995992" y="0"/>
                </a:lnTo>
                <a:lnTo>
                  <a:pt x="995992" y="1141538"/>
                </a:lnTo>
                <a:lnTo>
                  <a:pt x="0" y="1141538"/>
                </a:lnTo>
                <a:lnTo>
                  <a:pt x="0" y="0"/>
                </a:lnTo>
                <a:close/>
              </a:path>
            </a:pathLst>
          </a:custGeom>
          <a:blipFill>
            <a:blip r:embed="rId3"/>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302845" y="4856783"/>
            <a:ext cx="15682311" cy="1811021"/>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 Il a un jour </a:t>
            </a:r>
            <a:r>
              <a:rPr lang="en-US" sz="5199">
                <a:solidFill>
                  <a:srgbClr val="B06C3F"/>
                </a:solidFill>
                <a:latin typeface="El Messiri"/>
                <a:ea typeface="El Messiri"/>
                <a:cs typeface="El Messiri"/>
                <a:sym typeface="El Messiri"/>
              </a:rPr>
              <a:t>cessé d’être à sa place</a:t>
            </a:r>
          </a:p>
          <a:p>
            <a:pPr algn="ctr">
              <a:lnSpc>
                <a:spcPts val="7279"/>
              </a:lnSpc>
              <a:spcBef>
                <a:spcPct val="0"/>
              </a:spcBef>
            </a:pP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149569" y="2199744"/>
            <a:ext cx="15988863" cy="7609174"/>
          </a:xfrm>
          <a:prstGeom prst="rect">
            <a:avLst/>
          </a:prstGeom>
        </p:spPr>
        <p:txBody>
          <a:bodyPr anchor="t" rtlCol="false" tIns="0" lIns="0" bIns="0" rIns="0">
            <a:spAutoFit/>
          </a:bodyPr>
          <a:lstStyle/>
          <a:p>
            <a:pPr algn="ctr">
              <a:lnSpc>
                <a:spcPts val="7564"/>
              </a:lnSpc>
            </a:pPr>
          </a:p>
          <a:p>
            <a:pPr algn="ctr">
              <a:lnSpc>
                <a:spcPts val="2854"/>
              </a:lnSpc>
            </a:pPr>
          </a:p>
          <a:p>
            <a:pPr algn="ctr">
              <a:lnSpc>
                <a:spcPts val="2854"/>
              </a:lnSpc>
            </a:pPr>
          </a:p>
          <a:p>
            <a:pPr algn="ctr">
              <a:lnSpc>
                <a:spcPts val="7420"/>
              </a:lnSpc>
            </a:pPr>
            <a:r>
              <a:rPr lang="en-US" sz="5300">
                <a:solidFill>
                  <a:srgbClr val="000000"/>
                </a:solidFill>
                <a:latin typeface="El Messiri"/>
                <a:ea typeface="El Messiri"/>
                <a:cs typeface="El Messiri"/>
                <a:sym typeface="El Messiri"/>
              </a:rPr>
              <a:t>Il</a:t>
            </a:r>
            <a:r>
              <a:rPr lang="en-US" sz="5300">
                <a:solidFill>
                  <a:srgbClr val="000000"/>
                </a:solidFill>
                <a:latin typeface="El Messiri"/>
                <a:ea typeface="El Messiri"/>
                <a:cs typeface="El Messiri"/>
                <a:sym typeface="El Messiri"/>
              </a:rPr>
              <a:t> était </a:t>
            </a:r>
            <a:r>
              <a:rPr lang="en-US" sz="5300" u="sng">
                <a:solidFill>
                  <a:srgbClr val="000000"/>
                </a:solidFill>
                <a:latin typeface="El Messiri"/>
                <a:ea typeface="El Messiri"/>
                <a:cs typeface="El Messiri"/>
                <a:sym typeface="El Messiri"/>
              </a:rPr>
              <a:t>irrité</a:t>
            </a:r>
            <a:r>
              <a:rPr lang="en-US" sz="5300">
                <a:solidFill>
                  <a:srgbClr val="000000"/>
                </a:solidFill>
                <a:latin typeface="El Messiri"/>
                <a:ea typeface="El Messiri"/>
                <a:cs typeface="El Messiri"/>
                <a:sym typeface="El Messiri"/>
              </a:rPr>
              <a:t> par son travail,</a:t>
            </a:r>
            <a:r>
              <a:rPr lang="en-US" sz="5300" b="true">
                <a:solidFill>
                  <a:srgbClr val="000000"/>
                </a:solidFill>
                <a:latin typeface="El Messiri Bold"/>
                <a:ea typeface="El Messiri Bold"/>
                <a:cs typeface="El Messiri Bold"/>
                <a:sym typeface="El Messiri Bold"/>
              </a:rPr>
              <a:t> il en avait marre</a:t>
            </a:r>
            <a:r>
              <a:rPr lang="en-US" sz="5300">
                <a:solidFill>
                  <a:srgbClr val="000000"/>
                </a:solidFill>
                <a:latin typeface="El Messiri"/>
                <a:ea typeface="El Messiri"/>
                <a:cs typeface="El Messiri"/>
                <a:sym typeface="El Messiri"/>
              </a:rPr>
              <a:t>, rien ne marchait comme il voulait, un jour, dans un accès de </a:t>
            </a:r>
            <a:r>
              <a:rPr lang="en-US" sz="5300" b="true">
                <a:solidFill>
                  <a:srgbClr val="000000"/>
                </a:solidFill>
                <a:latin typeface="El Messiri Bold"/>
                <a:ea typeface="El Messiri Bold"/>
                <a:cs typeface="El Messiri Bold"/>
                <a:sym typeface="El Messiri Bold"/>
              </a:rPr>
              <a:t>colère</a:t>
            </a:r>
            <a:r>
              <a:rPr lang="en-US" sz="5300">
                <a:solidFill>
                  <a:srgbClr val="000000"/>
                </a:solidFill>
                <a:latin typeface="El Messiri"/>
                <a:ea typeface="El Messiri"/>
                <a:cs typeface="El Messiri"/>
                <a:sym typeface="El Messiri"/>
              </a:rPr>
              <a:t> et de frustration, il décide de </a:t>
            </a:r>
            <a:r>
              <a:rPr lang="en-US" sz="5300">
                <a:solidFill>
                  <a:srgbClr val="B06C3F"/>
                </a:solidFill>
                <a:latin typeface="El Messiri"/>
                <a:ea typeface="El Messiri"/>
                <a:cs typeface="El Messiri"/>
                <a:sym typeface="El Messiri"/>
              </a:rPr>
              <a:t>TOUT plaquer </a:t>
            </a:r>
          </a:p>
          <a:p>
            <a:pPr algn="just">
              <a:lnSpc>
                <a:spcPts val="4128"/>
              </a:lnSpc>
            </a:pPr>
          </a:p>
          <a:p>
            <a:pPr algn="just">
              <a:lnSpc>
                <a:spcPts val="4128"/>
              </a:lnSpc>
            </a:pPr>
          </a:p>
          <a:p>
            <a:pPr algn="just">
              <a:lnSpc>
                <a:spcPts val="4128"/>
              </a:lnSpc>
            </a:pPr>
          </a:p>
          <a:p>
            <a:pPr algn="just">
              <a:lnSpc>
                <a:spcPts val="4128"/>
              </a:lnSpc>
            </a:pPr>
          </a:p>
          <a:p>
            <a:pPr algn="just">
              <a:lnSpc>
                <a:spcPts val="4128"/>
              </a:lnSpc>
            </a:pPr>
          </a:p>
          <a:p>
            <a:pPr algn="just">
              <a:lnSpc>
                <a:spcPts val="4128"/>
              </a:lnSpc>
              <a:spcBef>
                <a:spcPct val="0"/>
              </a:spcBef>
            </a:pPr>
            <a:r>
              <a:rPr lang="en-US" sz="2948">
                <a:solidFill>
                  <a:srgbClr val="000000"/>
                </a:solidFill>
                <a:latin typeface="El Messiri"/>
                <a:ea typeface="El Messiri"/>
                <a:cs typeface="El Messiri"/>
                <a:sym typeface="El Messiri"/>
              </a:rPr>
              <a:t>     </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149569" y="2828398"/>
            <a:ext cx="15988863" cy="7247224"/>
          </a:xfrm>
          <a:prstGeom prst="rect">
            <a:avLst/>
          </a:prstGeom>
        </p:spPr>
        <p:txBody>
          <a:bodyPr anchor="t" rtlCol="false" tIns="0" lIns="0" bIns="0" rIns="0">
            <a:spAutoFit/>
          </a:bodyPr>
          <a:lstStyle/>
          <a:p>
            <a:pPr algn="ctr">
              <a:lnSpc>
                <a:spcPts val="7564"/>
              </a:lnSpc>
            </a:pPr>
          </a:p>
          <a:p>
            <a:pPr algn="ctr">
              <a:lnSpc>
                <a:spcPts val="2854"/>
              </a:lnSpc>
            </a:pPr>
          </a:p>
          <a:p>
            <a:pPr algn="ctr">
              <a:lnSpc>
                <a:spcPts val="7420"/>
              </a:lnSpc>
            </a:pPr>
            <a:r>
              <a:rPr lang="en-US" sz="5300">
                <a:solidFill>
                  <a:srgbClr val="000000"/>
                </a:solidFill>
                <a:latin typeface="El Messiri"/>
                <a:ea typeface="El Messiri"/>
                <a:cs typeface="El Messiri"/>
                <a:sym typeface="El Messiri"/>
              </a:rPr>
              <a:t>En partant, il croise sur le port de la ville, </a:t>
            </a:r>
            <a:r>
              <a:rPr lang="en-US" sz="5300" b="true">
                <a:solidFill>
                  <a:srgbClr val="000000"/>
                </a:solidFill>
                <a:latin typeface="El Messiri Bold"/>
                <a:ea typeface="El Messiri Bold"/>
                <a:cs typeface="El Messiri Bold"/>
                <a:sym typeface="El Messiri Bold"/>
              </a:rPr>
              <a:t>un bateau sur le point de partir</a:t>
            </a:r>
            <a:r>
              <a:rPr lang="en-US" sz="5300">
                <a:solidFill>
                  <a:srgbClr val="000000"/>
                </a:solidFill>
                <a:latin typeface="El Messiri"/>
                <a:ea typeface="El Messiri"/>
                <a:cs typeface="El Messiri"/>
                <a:sym typeface="El Messiri"/>
              </a:rPr>
              <a:t>, il décide d’embarquer avec eux, alors qu’il est déjà plein ....</a:t>
            </a:r>
            <a:r>
              <a:rPr lang="en-US" sz="5300">
                <a:solidFill>
                  <a:srgbClr val="000000"/>
                </a:solidFill>
                <a:latin typeface="El Messiri"/>
                <a:ea typeface="El Messiri"/>
                <a:cs typeface="El Messiri"/>
                <a:sym typeface="El Messiri"/>
              </a:rPr>
              <a:t> </a:t>
            </a:r>
          </a:p>
          <a:p>
            <a:pPr algn="just">
              <a:lnSpc>
                <a:spcPts val="4128"/>
              </a:lnSpc>
            </a:pPr>
          </a:p>
          <a:p>
            <a:pPr algn="just">
              <a:lnSpc>
                <a:spcPts val="4128"/>
              </a:lnSpc>
            </a:pPr>
          </a:p>
          <a:p>
            <a:pPr algn="just">
              <a:lnSpc>
                <a:spcPts val="4128"/>
              </a:lnSpc>
            </a:pPr>
          </a:p>
          <a:p>
            <a:pPr algn="just">
              <a:lnSpc>
                <a:spcPts val="4128"/>
              </a:lnSpc>
            </a:pPr>
          </a:p>
          <a:p>
            <a:pPr algn="just">
              <a:lnSpc>
                <a:spcPts val="4128"/>
              </a:lnSpc>
            </a:pPr>
          </a:p>
          <a:p>
            <a:pPr algn="just">
              <a:lnSpc>
                <a:spcPts val="4128"/>
              </a:lnSpc>
              <a:spcBef>
                <a:spcPct val="0"/>
              </a:spcBef>
            </a:pPr>
            <a:r>
              <a:rPr lang="en-US" sz="2948">
                <a:solidFill>
                  <a:srgbClr val="000000"/>
                </a:solidFill>
                <a:latin typeface="El Messiri"/>
                <a:ea typeface="El Messiri"/>
                <a:cs typeface="El Messiri"/>
                <a:sym typeface="El Messiri"/>
              </a:rPr>
              <a:t>     </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477307" y="2828398"/>
            <a:ext cx="15988863" cy="7247224"/>
          </a:xfrm>
          <a:prstGeom prst="rect">
            <a:avLst/>
          </a:prstGeom>
        </p:spPr>
        <p:txBody>
          <a:bodyPr anchor="t" rtlCol="false" tIns="0" lIns="0" bIns="0" rIns="0">
            <a:spAutoFit/>
          </a:bodyPr>
          <a:lstStyle/>
          <a:p>
            <a:pPr algn="ctr">
              <a:lnSpc>
                <a:spcPts val="7564"/>
              </a:lnSpc>
            </a:pPr>
          </a:p>
          <a:p>
            <a:pPr algn="ctr">
              <a:lnSpc>
                <a:spcPts val="2854"/>
              </a:lnSpc>
            </a:pPr>
          </a:p>
          <a:p>
            <a:pPr algn="ctr">
              <a:lnSpc>
                <a:spcPts val="7420"/>
              </a:lnSpc>
            </a:pPr>
            <a:r>
              <a:rPr lang="en-US" sz="5300">
                <a:solidFill>
                  <a:srgbClr val="000000"/>
                </a:solidFill>
                <a:latin typeface="El Messiri"/>
                <a:ea typeface="El Messiri"/>
                <a:cs typeface="El Messiri"/>
                <a:sym typeface="El Messiri"/>
              </a:rPr>
              <a:t>La mer commence à s’agiter, il fait nuit, de toute évidence </a:t>
            </a:r>
            <a:r>
              <a:rPr lang="en-US" sz="5300">
                <a:solidFill>
                  <a:srgbClr val="B06C3F"/>
                </a:solidFill>
                <a:latin typeface="El Messiri"/>
                <a:ea typeface="El Messiri"/>
                <a:cs typeface="El Messiri"/>
                <a:sym typeface="El Messiri"/>
              </a:rPr>
              <a:t>il faut jeter quelqu’un par dessus bord</a:t>
            </a:r>
            <a:r>
              <a:rPr lang="en-US" sz="5300">
                <a:solidFill>
                  <a:srgbClr val="000000"/>
                </a:solidFill>
                <a:latin typeface="El Messiri"/>
                <a:ea typeface="El Messiri"/>
                <a:cs typeface="El Messiri"/>
                <a:sym typeface="El Messiri"/>
              </a:rPr>
              <a:t> sinon ils vont finir par tous y rester </a:t>
            </a:r>
          </a:p>
          <a:p>
            <a:pPr algn="ctr">
              <a:lnSpc>
                <a:spcPts val="4128"/>
              </a:lnSpc>
            </a:pPr>
          </a:p>
          <a:p>
            <a:pPr algn="ctr">
              <a:lnSpc>
                <a:spcPts val="4128"/>
              </a:lnSpc>
            </a:pPr>
          </a:p>
          <a:p>
            <a:pPr algn="ctr">
              <a:lnSpc>
                <a:spcPts val="4128"/>
              </a:lnSpc>
            </a:pPr>
          </a:p>
          <a:p>
            <a:pPr algn="ctr">
              <a:lnSpc>
                <a:spcPts val="4128"/>
              </a:lnSpc>
            </a:pPr>
          </a:p>
          <a:p>
            <a:pPr algn="ctr">
              <a:lnSpc>
                <a:spcPts val="4128"/>
              </a:lnSpc>
            </a:pPr>
          </a:p>
          <a:p>
            <a:pPr algn="ctr">
              <a:lnSpc>
                <a:spcPts val="4128"/>
              </a:lnSpc>
              <a:spcBef>
                <a:spcPct val="0"/>
              </a:spcBef>
            </a:pPr>
            <a:r>
              <a:rPr lang="en-US" sz="2948">
                <a:solidFill>
                  <a:srgbClr val="000000"/>
                </a:solidFill>
                <a:latin typeface="El Messiri"/>
                <a:ea typeface="El Messiri"/>
                <a:cs typeface="El Messiri"/>
                <a:sym typeface="El Messiri"/>
              </a:rPr>
              <a:t>     </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149569" y="1841981"/>
            <a:ext cx="15988863" cy="9114124"/>
          </a:xfrm>
          <a:prstGeom prst="rect">
            <a:avLst/>
          </a:prstGeom>
        </p:spPr>
        <p:txBody>
          <a:bodyPr anchor="t" rtlCol="false" tIns="0" lIns="0" bIns="0" rIns="0">
            <a:spAutoFit/>
          </a:bodyPr>
          <a:lstStyle/>
          <a:p>
            <a:pPr algn="ctr">
              <a:lnSpc>
                <a:spcPts val="7564"/>
              </a:lnSpc>
            </a:pPr>
          </a:p>
          <a:p>
            <a:pPr algn="ctr">
              <a:lnSpc>
                <a:spcPts val="2854"/>
              </a:lnSpc>
            </a:pPr>
          </a:p>
          <a:p>
            <a:pPr algn="ctr">
              <a:lnSpc>
                <a:spcPts val="7420"/>
              </a:lnSpc>
            </a:pPr>
            <a:r>
              <a:rPr lang="en-US" sz="5300">
                <a:solidFill>
                  <a:srgbClr val="000000"/>
                </a:solidFill>
                <a:latin typeface="El Messiri"/>
                <a:ea typeface="El Messiri"/>
                <a:cs typeface="El Messiri"/>
                <a:sym typeface="El Messiri"/>
              </a:rPr>
              <a:t>Ils organisent un tirage au sort pour décider de qui ils vont jeter par dessus bord, </a:t>
            </a:r>
            <a:r>
              <a:rPr lang="en-US" sz="5300" u="sng">
                <a:solidFill>
                  <a:srgbClr val="000000"/>
                </a:solidFill>
                <a:latin typeface="El Messiri"/>
                <a:ea typeface="El Messiri"/>
                <a:cs typeface="El Messiri"/>
                <a:sym typeface="El Messiri"/>
              </a:rPr>
              <a:t>son nom ressort à 3 reprises</a:t>
            </a:r>
            <a:r>
              <a:rPr lang="en-US" sz="5300">
                <a:solidFill>
                  <a:srgbClr val="000000"/>
                </a:solidFill>
                <a:latin typeface="El Messiri"/>
                <a:ea typeface="El Messiri"/>
                <a:cs typeface="El Messiri"/>
                <a:sym typeface="El Messiri"/>
              </a:rPr>
              <a:t>, ils le jettent donc et il se retrouve dans le </a:t>
            </a:r>
            <a:r>
              <a:rPr lang="en-US" sz="5300">
                <a:solidFill>
                  <a:srgbClr val="B06C3F"/>
                </a:solidFill>
                <a:latin typeface="El Messiri"/>
                <a:ea typeface="El Messiri"/>
                <a:cs typeface="El Messiri"/>
                <a:sym typeface="El Messiri"/>
              </a:rPr>
              <a:t>ventre d’une baleine,</a:t>
            </a:r>
            <a:r>
              <a:rPr lang="en-US" sz="5300">
                <a:solidFill>
                  <a:srgbClr val="000000"/>
                </a:solidFill>
                <a:latin typeface="El Messiri"/>
                <a:ea typeface="El Messiri"/>
                <a:cs typeface="El Messiri"/>
                <a:sym typeface="El Messiri"/>
              </a:rPr>
              <a:t> en pleine nuit, dans les ténèbres de l’océan</a:t>
            </a:r>
          </a:p>
          <a:p>
            <a:pPr algn="ctr">
              <a:lnSpc>
                <a:spcPts val="4128"/>
              </a:lnSpc>
            </a:pPr>
          </a:p>
          <a:p>
            <a:pPr algn="ctr">
              <a:lnSpc>
                <a:spcPts val="4128"/>
              </a:lnSpc>
            </a:pPr>
          </a:p>
          <a:p>
            <a:pPr algn="ctr">
              <a:lnSpc>
                <a:spcPts val="4128"/>
              </a:lnSpc>
            </a:pPr>
          </a:p>
          <a:p>
            <a:pPr algn="ctr">
              <a:lnSpc>
                <a:spcPts val="4128"/>
              </a:lnSpc>
            </a:pPr>
          </a:p>
          <a:p>
            <a:pPr algn="ctr">
              <a:lnSpc>
                <a:spcPts val="4128"/>
              </a:lnSpc>
            </a:pPr>
          </a:p>
          <a:p>
            <a:pPr algn="ctr">
              <a:lnSpc>
                <a:spcPts val="4128"/>
              </a:lnSpc>
              <a:spcBef>
                <a:spcPct val="0"/>
              </a:spcBef>
            </a:pPr>
            <a:r>
              <a:rPr lang="en-US" sz="2948">
                <a:solidFill>
                  <a:srgbClr val="000000"/>
                </a:solidFill>
                <a:latin typeface="El Messiri"/>
                <a:ea typeface="El Messiri"/>
                <a:cs typeface="El Messiri"/>
                <a:sym typeface="El Messiri"/>
              </a:rPr>
              <a:t>     </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270437" y="1472263"/>
            <a:ext cx="15988863" cy="7561549"/>
          </a:xfrm>
          <a:prstGeom prst="rect">
            <a:avLst/>
          </a:prstGeom>
        </p:spPr>
        <p:txBody>
          <a:bodyPr anchor="t" rtlCol="false" tIns="0" lIns="0" bIns="0" rIns="0">
            <a:spAutoFit/>
          </a:bodyPr>
          <a:lstStyle/>
          <a:p>
            <a:pPr algn="ctr">
              <a:lnSpc>
                <a:spcPts val="7564"/>
              </a:lnSpc>
            </a:pPr>
          </a:p>
          <a:p>
            <a:pPr algn="ctr">
              <a:lnSpc>
                <a:spcPts val="7564"/>
              </a:lnSpc>
            </a:pPr>
          </a:p>
          <a:p>
            <a:pPr algn="ctr">
              <a:lnSpc>
                <a:spcPts val="2854"/>
              </a:lnSpc>
            </a:pPr>
          </a:p>
          <a:p>
            <a:pPr algn="ctr">
              <a:lnSpc>
                <a:spcPts val="7420"/>
              </a:lnSpc>
            </a:pPr>
            <a:r>
              <a:rPr lang="en-US" sz="5300">
                <a:solidFill>
                  <a:srgbClr val="000000"/>
                </a:solidFill>
                <a:latin typeface="El Messiri"/>
                <a:ea typeface="El Messiri"/>
                <a:cs typeface="El Messiri"/>
                <a:sym typeface="El Messiri"/>
              </a:rPr>
              <a:t>Livré à lui-même, il se met à </a:t>
            </a:r>
            <a:r>
              <a:rPr lang="en-US" sz="5300" b="true">
                <a:solidFill>
                  <a:srgbClr val="000000"/>
                </a:solidFill>
                <a:latin typeface="El Messiri Bold"/>
                <a:ea typeface="El Messiri Bold"/>
                <a:cs typeface="El Messiri Bold"/>
                <a:sym typeface="El Messiri Bold"/>
              </a:rPr>
              <a:t>implorer Dieu</a:t>
            </a:r>
            <a:r>
              <a:rPr lang="en-US" sz="5300">
                <a:solidFill>
                  <a:srgbClr val="000000"/>
                </a:solidFill>
                <a:latin typeface="El Messiri"/>
                <a:ea typeface="El Messiri"/>
                <a:cs typeface="El Messiri"/>
                <a:sym typeface="El Messiri"/>
              </a:rPr>
              <a:t> et il finit par être recraché par la baleine, sur la rive, et il reprend son chemin vers sa mission </a:t>
            </a:r>
            <a:r>
              <a:rPr lang="en-US" sz="5300">
                <a:solidFill>
                  <a:srgbClr val="B06C3F"/>
                </a:solidFill>
                <a:latin typeface="El Messiri"/>
                <a:ea typeface="El Messiri"/>
                <a:cs typeface="El Messiri"/>
                <a:sym typeface="El Messiri"/>
              </a:rPr>
              <a:t>qu’il réussit cette fois-ci avec brio</a:t>
            </a:r>
            <a:r>
              <a:rPr lang="en-US" sz="5300">
                <a:solidFill>
                  <a:srgbClr val="000000"/>
                </a:solidFill>
                <a:latin typeface="El Messiri"/>
                <a:ea typeface="El Messiri"/>
                <a:cs typeface="El Messiri"/>
                <a:sym typeface="El Messiri"/>
              </a:rPr>
              <a:t> !</a:t>
            </a:r>
          </a:p>
          <a:p>
            <a:pPr algn="just">
              <a:lnSpc>
                <a:spcPts val="4128"/>
              </a:lnSpc>
            </a:pPr>
          </a:p>
          <a:p>
            <a:pPr algn="just">
              <a:lnSpc>
                <a:spcPts val="4128"/>
              </a:lnSpc>
            </a:pPr>
          </a:p>
          <a:p>
            <a:pPr algn="just">
              <a:lnSpc>
                <a:spcPts val="4128"/>
              </a:lnSpc>
              <a:spcBef>
                <a:spcPct val="0"/>
              </a:spcBef>
            </a:pPr>
            <a:r>
              <a:rPr lang="en-US" sz="2948">
                <a:solidFill>
                  <a:srgbClr val="000000"/>
                </a:solidFill>
                <a:latin typeface="El Messiri"/>
                <a:ea typeface="El Messiri"/>
                <a:cs typeface="El Messiri"/>
                <a:sym typeface="El Messiri"/>
              </a:rPr>
              <a:t>     </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270437" y="1462738"/>
            <a:ext cx="15988863" cy="8349629"/>
          </a:xfrm>
          <a:prstGeom prst="rect">
            <a:avLst/>
          </a:prstGeom>
        </p:spPr>
        <p:txBody>
          <a:bodyPr anchor="t" rtlCol="false" tIns="0" lIns="0" bIns="0" rIns="0">
            <a:spAutoFit/>
          </a:bodyPr>
          <a:lstStyle/>
          <a:p>
            <a:pPr algn="ctr">
              <a:lnSpc>
                <a:spcPts val="7840"/>
              </a:lnSpc>
            </a:pPr>
          </a:p>
          <a:p>
            <a:pPr algn="ctr">
              <a:lnSpc>
                <a:spcPts val="7840"/>
              </a:lnSpc>
            </a:pPr>
          </a:p>
          <a:p>
            <a:pPr algn="ctr">
              <a:lnSpc>
                <a:spcPts val="7840"/>
              </a:lnSpc>
            </a:pPr>
            <a:r>
              <a:rPr lang="en-US" sz="5600" b="true">
                <a:solidFill>
                  <a:srgbClr val="B06C3F"/>
                </a:solidFill>
                <a:latin typeface="El Messiri Bold"/>
                <a:ea typeface="El Messiri Bold"/>
                <a:cs typeface="El Messiri Bold"/>
                <a:sym typeface="El Messiri Bold"/>
              </a:rPr>
              <a:t>Avez-vous reconnu l’identité de cet homme ? </a:t>
            </a:r>
          </a:p>
          <a:p>
            <a:pPr algn="ctr">
              <a:lnSpc>
                <a:spcPts val="2854"/>
              </a:lnSpc>
            </a:pPr>
          </a:p>
          <a:p>
            <a:pPr algn="ctr">
              <a:lnSpc>
                <a:spcPts val="2854"/>
              </a:lnSpc>
            </a:pPr>
          </a:p>
          <a:p>
            <a:pPr algn="ctr">
              <a:lnSpc>
                <a:spcPts val="2854"/>
              </a:lnSpc>
            </a:pPr>
          </a:p>
          <a:p>
            <a:pPr algn="ctr">
              <a:lnSpc>
                <a:spcPts val="2854"/>
              </a:lnSpc>
            </a:pPr>
          </a:p>
          <a:p>
            <a:pPr algn="just">
              <a:lnSpc>
                <a:spcPts val="3359"/>
              </a:lnSpc>
            </a:pPr>
          </a:p>
          <a:p>
            <a:pPr algn="just">
              <a:lnSpc>
                <a:spcPts val="2940"/>
              </a:lnSpc>
            </a:pPr>
          </a:p>
          <a:p>
            <a:pPr algn="just">
              <a:lnSpc>
                <a:spcPts val="4128"/>
              </a:lnSpc>
            </a:pPr>
          </a:p>
          <a:p>
            <a:pPr algn="just">
              <a:lnSpc>
                <a:spcPts val="4128"/>
              </a:lnSpc>
            </a:pPr>
          </a:p>
          <a:p>
            <a:pPr algn="just">
              <a:lnSpc>
                <a:spcPts val="4128"/>
              </a:lnSpc>
            </a:pPr>
          </a:p>
          <a:p>
            <a:pPr algn="just">
              <a:lnSpc>
                <a:spcPts val="4128"/>
              </a:lnSpc>
            </a:pPr>
          </a:p>
          <a:p>
            <a:pPr algn="just">
              <a:lnSpc>
                <a:spcPts val="4128"/>
              </a:lnSpc>
            </a:pPr>
          </a:p>
          <a:p>
            <a:pPr algn="just">
              <a:lnSpc>
                <a:spcPts val="4128"/>
              </a:lnSpc>
              <a:spcBef>
                <a:spcPct val="0"/>
              </a:spcBef>
            </a:pPr>
            <a:r>
              <a:rPr lang="en-US" sz="2948">
                <a:solidFill>
                  <a:srgbClr val="000000"/>
                </a:solidFill>
                <a:latin typeface="El Messiri"/>
                <a:ea typeface="El Messiri"/>
                <a:cs typeface="El Messiri"/>
                <a:sym typeface="El Messiri"/>
              </a:rPr>
              <a:t>     </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270437" y="1462738"/>
            <a:ext cx="15988863" cy="7825754"/>
          </a:xfrm>
          <a:prstGeom prst="rect">
            <a:avLst/>
          </a:prstGeom>
        </p:spPr>
        <p:txBody>
          <a:bodyPr anchor="t" rtlCol="false" tIns="0" lIns="0" bIns="0" rIns="0">
            <a:spAutoFit/>
          </a:bodyPr>
          <a:lstStyle/>
          <a:p>
            <a:pPr algn="ctr">
              <a:lnSpc>
                <a:spcPts val="7840"/>
              </a:lnSpc>
            </a:pPr>
          </a:p>
          <a:p>
            <a:pPr algn="ctr">
              <a:lnSpc>
                <a:spcPts val="7840"/>
              </a:lnSpc>
            </a:pPr>
          </a:p>
          <a:p>
            <a:pPr algn="ctr">
              <a:lnSpc>
                <a:spcPts val="7840"/>
              </a:lnSpc>
            </a:pPr>
            <a:r>
              <a:rPr lang="en-US" sz="5600" b="true">
                <a:solidFill>
                  <a:srgbClr val="B06C3F"/>
                </a:solidFill>
                <a:latin typeface="El Messiri Bold"/>
                <a:ea typeface="El Messiri Bold"/>
                <a:cs typeface="El Messiri Bold"/>
                <a:sym typeface="El Messiri Bold"/>
              </a:rPr>
              <a:t>Avez-vous reconnu l’identité de cet homme ? </a:t>
            </a:r>
          </a:p>
          <a:p>
            <a:pPr algn="ctr">
              <a:lnSpc>
                <a:spcPts val="2854"/>
              </a:lnSpc>
            </a:pPr>
          </a:p>
          <a:p>
            <a:pPr algn="ctr">
              <a:lnSpc>
                <a:spcPts val="7840"/>
              </a:lnSpc>
            </a:pPr>
            <a:r>
              <a:rPr lang="en-US" sz="5600" b="true">
                <a:solidFill>
                  <a:srgbClr val="000000"/>
                </a:solidFill>
                <a:latin typeface="El Messiri Bold"/>
                <a:ea typeface="El Messiri Bold"/>
                <a:cs typeface="El Messiri Bold"/>
                <a:sym typeface="El Messiri Bold"/>
              </a:rPr>
              <a:t>Dites-moi </a:t>
            </a:r>
            <a:r>
              <a:rPr lang="en-US" sz="5600">
                <a:solidFill>
                  <a:srgbClr val="000000"/>
                </a:solidFill>
                <a:latin typeface="El Messiri"/>
                <a:ea typeface="El Messiri"/>
                <a:cs typeface="El Messiri"/>
                <a:sym typeface="El Messiri"/>
              </a:rPr>
              <a:t>le dans le chat !</a:t>
            </a:r>
          </a:p>
          <a:p>
            <a:pPr algn="ctr">
              <a:lnSpc>
                <a:spcPts val="2854"/>
              </a:lnSpc>
            </a:pPr>
          </a:p>
          <a:p>
            <a:pPr algn="just">
              <a:lnSpc>
                <a:spcPts val="4128"/>
              </a:lnSpc>
            </a:pPr>
          </a:p>
          <a:p>
            <a:pPr algn="just">
              <a:lnSpc>
                <a:spcPts val="4128"/>
              </a:lnSpc>
            </a:pPr>
          </a:p>
          <a:p>
            <a:pPr algn="just">
              <a:lnSpc>
                <a:spcPts val="4128"/>
              </a:lnSpc>
            </a:pPr>
          </a:p>
          <a:p>
            <a:pPr algn="just">
              <a:lnSpc>
                <a:spcPts val="4128"/>
              </a:lnSpc>
            </a:pPr>
          </a:p>
          <a:p>
            <a:pPr algn="just">
              <a:lnSpc>
                <a:spcPts val="4128"/>
              </a:lnSpc>
            </a:pPr>
          </a:p>
          <a:p>
            <a:pPr algn="just">
              <a:lnSpc>
                <a:spcPts val="4128"/>
              </a:lnSpc>
              <a:spcBef>
                <a:spcPct val="0"/>
              </a:spcBef>
            </a:pPr>
            <a:r>
              <a:rPr lang="en-US" sz="2948">
                <a:solidFill>
                  <a:srgbClr val="000000"/>
                </a:solidFill>
                <a:latin typeface="El Messiri"/>
                <a:ea typeface="El Messiri"/>
                <a:cs typeface="El Messiri"/>
                <a:sym typeface="El Messiri"/>
              </a:rPr>
              <a:t>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289166" y="1656392"/>
            <a:ext cx="8925814" cy="5302598"/>
          </a:xfrm>
          <a:prstGeom prst="rect">
            <a:avLst/>
          </a:prstGeom>
        </p:spPr>
        <p:txBody>
          <a:bodyPr anchor="t" rtlCol="false" tIns="0" lIns="0" bIns="0" rIns="0">
            <a:spAutoFit/>
          </a:bodyPr>
          <a:lstStyle/>
          <a:p>
            <a:pPr algn="l">
              <a:lnSpc>
                <a:spcPts val="5755"/>
              </a:lnSpc>
            </a:pPr>
            <a:r>
              <a:rPr lang="en-US" sz="4111" b="true">
                <a:solidFill>
                  <a:srgbClr val="000000"/>
                </a:solidFill>
                <a:latin typeface="El Messiri Bold"/>
                <a:ea typeface="El Messiri Bold"/>
                <a:cs typeface="El Messiri Bold"/>
                <a:sym typeface="El Messiri Bold"/>
              </a:rPr>
              <a:t>Récompense des cadeaux pour celles qui viennent tous les jours au Challenge de 5 jours : </a:t>
            </a:r>
          </a:p>
          <a:p>
            <a:pPr algn="l">
              <a:lnSpc>
                <a:spcPts val="4775"/>
              </a:lnSpc>
            </a:pPr>
          </a:p>
          <a:p>
            <a:pPr algn="l">
              <a:lnSpc>
                <a:spcPts val="5055"/>
              </a:lnSpc>
            </a:pPr>
            <a:r>
              <a:rPr lang="en-US" sz="3611">
                <a:solidFill>
                  <a:srgbClr val="373620"/>
                </a:solidFill>
                <a:latin typeface="El Messiri"/>
                <a:ea typeface="El Messiri"/>
                <a:cs typeface="El Messiri"/>
                <a:sym typeface="El Messiri"/>
              </a:rPr>
              <a:t>Aujourd’hui, la gagnante repartira avec un outil pour </a:t>
            </a:r>
            <a:r>
              <a:rPr lang="en-US" sz="3611">
                <a:solidFill>
                  <a:srgbClr val="A46B3D"/>
                </a:solidFill>
                <a:latin typeface="El Messiri"/>
                <a:ea typeface="El Messiri"/>
                <a:cs typeface="El Messiri"/>
                <a:sym typeface="El Messiri"/>
              </a:rPr>
              <a:t>découvrir son profil entrepreneurial </a:t>
            </a:r>
            <a:r>
              <a:rPr lang="en-US" sz="3611">
                <a:solidFill>
                  <a:srgbClr val="373620"/>
                </a:solidFill>
                <a:latin typeface="El Messiri"/>
                <a:ea typeface="El Messiri"/>
                <a:cs typeface="El Messiri"/>
                <a:sym typeface="El Messiri"/>
              </a:rPr>
              <a:t>!</a:t>
            </a:r>
          </a:p>
          <a:p>
            <a:pPr algn="l">
              <a:lnSpc>
                <a:spcPts val="5055"/>
              </a:lnSpc>
            </a:pPr>
          </a:p>
        </p:txBody>
      </p:sp>
      <p:grpSp>
        <p:nvGrpSpPr>
          <p:cNvPr name="Group 4" id="4"/>
          <p:cNvGrpSpPr/>
          <p:nvPr/>
        </p:nvGrpSpPr>
        <p:grpSpPr>
          <a:xfrm rot="0">
            <a:off x="12133473" y="3769534"/>
            <a:ext cx="4202882" cy="4843619"/>
            <a:chOff x="0" y="0"/>
            <a:chExt cx="892981" cy="1029117"/>
          </a:xfrm>
        </p:grpSpPr>
        <p:sp>
          <p:nvSpPr>
            <p:cNvPr name="Freeform 5" id="5"/>
            <p:cNvSpPr/>
            <p:nvPr/>
          </p:nvSpPr>
          <p:spPr>
            <a:xfrm flipH="false" flipV="false" rot="0">
              <a:off x="0" y="0"/>
              <a:ext cx="892981" cy="1029117"/>
            </a:xfrm>
            <a:custGeom>
              <a:avLst/>
              <a:gdLst/>
              <a:ahLst/>
              <a:cxnLst/>
              <a:rect r="r" b="b" t="t" l="l"/>
              <a:pathLst>
                <a:path h="1029117" w="892981">
                  <a:moveTo>
                    <a:pt x="0" y="0"/>
                  </a:moveTo>
                  <a:lnTo>
                    <a:pt x="892981" y="0"/>
                  </a:lnTo>
                  <a:lnTo>
                    <a:pt x="892981" y="1029117"/>
                  </a:lnTo>
                  <a:lnTo>
                    <a:pt x="0" y="1029117"/>
                  </a:lnTo>
                  <a:close/>
                </a:path>
              </a:pathLst>
            </a:custGeom>
            <a:blipFill>
              <a:blip r:embed="rId3"/>
              <a:stretch>
                <a:fillRect l="0" t="-4232" r="0" b="-4232"/>
              </a:stretch>
            </a:blipFill>
          </p:spPr>
        </p:sp>
      </p:grpSp>
      <p:grpSp>
        <p:nvGrpSpPr>
          <p:cNvPr name="Group 6" id="6"/>
          <p:cNvGrpSpPr/>
          <p:nvPr/>
        </p:nvGrpSpPr>
        <p:grpSpPr>
          <a:xfrm rot="0">
            <a:off x="1396005" y="4321221"/>
            <a:ext cx="672408" cy="640889"/>
            <a:chOff x="0" y="0"/>
            <a:chExt cx="812800" cy="774700"/>
          </a:xfrm>
        </p:grpSpPr>
        <p:sp>
          <p:nvSpPr>
            <p:cNvPr name="Freeform 7" id="7"/>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8" id="8"/>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690802" y="153180"/>
            <a:ext cx="15682311" cy="9858376"/>
          </a:xfrm>
          <a:prstGeom prst="rect">
            <a:avLst/>
          </a:prstGeom>
        </p:spPr>
        <p:txBody>
          <a:bodyPr anchor="t" rtlCol="false" tIns="0" lIns="0" bIns="0" rIns="0">
            <a:spAutoFit/>
          </a:bodyPr>
          <a:lstStyle/>
          <a:p>
            <a:pPr algn="ctr">
              <a:lnSpc>
                <a:spcPts val="7419"/>
              </a:lnSpc>
            </a:pPr>
          </a:p>
          <a:p>
            <a:pPr algn="ctr">
              <a:lnSpc>
                <a:spcPts val="5179"/>
              </a:lnSpc>
            </a:pPr>
          </a:p>
          <a:p>
            <a:pPr algn="ctr">
              <a:lnSpc>
                <a:spcPts val="4479"/>
              </a:lnSpc>
            </a:pPr>
            <a:r>
              <a:rPr lang="en-US" sz="3199" b="true">
                <a:solidFill>
                  <a:srgbClr val="000000"/>
                </a:solidFill>
                <a:latin typeface="El Messiri Bold"/>
                <a:ea typeface="El Messiri Bold"/>
                <a:cs typeface="El Messiri Bold"/>
                <a:sym typeface="El Messiri Bold"/>
              </a:rPr>
              <a:t>📖 Sourate As-Saffat (37:139-148)</a:t>
            </a:r>
          </a:p>
          <a:p>
            <a:pPr algn="ctr">
              <a:lnSpc>
                <a:spcPts val="3919"/>
              </a:lnSpc>
            </a:pPr>
          </a:p>
          <a:p>
            <a:pPr algn="ctr">
              <a:lnSpc>
                <a:spcPts val="4199"/>
              </a:lnSpc>
            </a:pPr>
            <a:r>
              <a:rPr lang="en-US" sz="2999">
                <a:solidFill>
                  <a:srgbClr val="000000"/>
                </a:solidFill>
                <a:latin typeface="El Messiri"/>
                <a:ea typeface="El Messiri"/>
                <a:cs typeface="El Messiri"/>
                <a:sym typeface="El Messiri"/>
              </a:rPr>
              <a:t>« Et Younous fut certes du nombre des envoyés.</a:t>
            </a:r>
          </a:p>
          <a:p>
            <a:pPr algn="ctr">
              <a:lnSpc>
                <a:spcPts val="4199"/>
              </a:lnSpc>
            </a:pPr>
            <a:r>
              <a:rPr lang="en-US" sz="2999">
                <a:solidFill>
                  <a:srgbClr val="000000"/>
                </a:solidFill>
                <a:latin typeface="El Messiri"/>
                <a:ea typeface="El Messiri"/>
                <a:cs typeface="El Messiri"/>
                <a:sym typeface="El Messiri"/>
              </a:rPr>
              <a:t>Quand il s’enfuit vers le bateau comble,</a:t>
            </a:r>
          </a:p>
          <a:p>
            <a:pPr algn="ctr">
              <a:lnSpc>
                <a:spcPts val="4199"/>
              </a:lnSpc>
            </a:pPr>
            <a:r>
              <a:rPr lang="en-US" sz="2999">
                <a:solidFill>
                  <a:srgbClr val="000000"/>
                </a:solidFill>
                <a:latin typeface="El Messiri"/>
                <a:ea typeface="El Messiri"/>
                <a:cs typeface="El Messiri"/>
                <a:sym typeface="El Messiri"/>
              </a:rPr>
              <a:t>Il prit part au tirage au sort qui le désigna parmi les perdants.</a:t>
            </a:r>
          </a:p>
          <a:p>
            <a:pPr algn="ctr">
              <a:lnSpc>
                <a:spcPts val="4199"/>
              </a:lnSpc>
            </a:pPr>
            <a:r>
              <a:rPr lang="en-US" sz="2999">
                <a:solidFill>
                  <a:srgbClr val="000000"/>
                </a:solidFill>
                <a:latin typeface="El Messiri"/>
                <a:ea typeface="El Messiri"/>
                <a:cs typeface="El Messiri"/>
                <a:sym typeface="El Messiri"/>
              </a:rPr>
              <a:t>Le poisson l’engloutit alors qu’il était blâmable.</a:t>
            </a:r>
          </a:p>
          <a:p>
            <a:pPr algn="ctr">
              <a:lnSpc>
                <a:spcPts val="4199"/>
              </a:lnSpc>
            </a:pPr>
            <a:r>
              <a:rPr lang="en-US" sz="2999">
                <a:solidFill>
                  <a:srgbClr val="000000"/>
                </a:solidFill>
                <a:latin typeface="El Messiri"/>
                <a:ea typeface="El Messiri"/>
                <a:cs typeface="El Messiri"/>
                <a:sym typeface="El Messiri"/>
              </a:rPr>
              <a:t>S’il n’avait pas été de ceux qui glorifient (Allah),</a:t>
            </a:r>
          </a:p>
          <a:p>
            <a:pPr algn="ctr">
              <a:lnSpc>
                <a:spcPts val="4199"/>
              </a:lnSpc>
            </a:pPr>
            <a:r>
              <a:rPr lang="en-US" sz="2999">
                <a:solidFill>
                  <a:srgbClr val="000000"/>
                </a:solidFill>
                <a:latin typeface="El Messiri"/>
                <a:ea typeface="El Messiri"/>
                <a:cs typeface="El Messiri"/>
                <a:sym typeface="El Messiri"/>
              </a:rPr>
              <a:t>Il serait resté dans le ventre du poisson jusqu’au jour où l’on sera ressuscité.</a:t>
            </a:r>
          </a:p>
          <a:p>
            <a:pPr algn="ctr">
              <a:lnSpc>
                <a:spcPts val="4199"/>
              </a:lnSpc>
            </a:pPr>
            <a:r>
              <a:rPr lang="en-US" sz="2999">
                <a:solidFill>
                  <a:srgbClr val="000000"/>
                </a:solidFill>
                <a:latin typeface="El Messiri"/>
                <a:ea typeface="El Messiri"/>
                <a:cs typeface="El Messiri"/>
                <a:sym typeface="El Messiri"/>
              </a:rPr>
              <a:t>Nous le jetâmes donc sur une terre nue, indisposé,</a:t>
            </a:r>
          </a:p>
          <a:p>
            <a:pPr algn="ctr">
              <a:lnSpc>
                <a:spcPts val="4199"/>
              </a:lnSpc>
            </a:pPr>
            <a:r>
              <a:rPr lang="en-US" sz="2999">
                <a:solidFill>
                  <a:srgbClr val="000000"/>
                </a:solidFill>
                <a:latin typeface="El Messiri"/>
                <a:ea typeface="El Messiri"/>
                <a:cs typeface="El Messiri"/>
                <a:sym typeface="El Messiri"/>
              </a:rPr>
              <a:t>Et Nous fîmes croître au-dessus de lui un plant de courge.</a:t>
            </a:r>
          </a:p>
          <a:p>
            <a:pPr algn="ctr">
              <a:lnSpc>
                <a:spcPts val="4199"/>
              </a:lnSpc>
            </a:pPr>
            <a:r>
              <a:rPr lang="en-US" sz="2999">
                <a:solidFill>
                  <a:srgbClr val="000000"/>
                </a:solidFill>
                <a:latin typeface="El Messiri"/>
                <a:ea typeface="El Messiri"/>
                <a:cs typeface="El Messiri"/>
                <a:sym typeface="El Messiri"/>
              </a:rPr>
              <a:t>Puis Nous l’envoyâmes vers cent mille hommes ou plus.</a:t>
            </a:r>
          </a:p>
          <a:p>
            <a:pPr algn="ctr">
              <a:lnSpc>
                <a:spcPts val="4199"/>
              </a:lnSpc>
            </a:pPr>
            <a:r>
              <a:rPr lang="en-US" sz="2999">
                <a:solidFill>
                  <a:srgbClr val="000000"/>
                </a:solidFill>
                <a:latin typeface="El Messiri"/>
                <a:ea typeface="El Messiri"/>
                <a:cs typeface="El Messiri"/>
                <a:sym typeface="El Messiri"/>
              </a:rPr>
              <a:t>Et ils crurent, et Nous leur donnâmes jouissance pour un temps. »</a:t>
            </a:r>
          </a:p>
          <a:p>
            <a:pPr algn="ctr">
              <a:lnSpc>
                <a:spcPts val="5179"/>
              </a:lnSpc>
            </a:pPr>
          </a:p>
          <a:p>
            <a:pPr algn="ctr">
              <a:lnSpc>
                <a:spcPts val="5179"/>
              </a:lnSpc>
              <a:spcBef>
                <a:spcPct val="0"/>
              </a:spcBef>
            </a:pPr>
          </a:p>
          <a:p>
            <a:pPr algn="ctr">
              <a:lnSpc>
                <a:spcPts val="5179"/>
              </a:lnSpc>
              <a:spcBef>
                <a:spcPct val="0"/>
              </a:spcBef>
            </a:pPr>
          </a:p>
        </p:txBody>
      </p:sp>
      <p:sp>
        <p:nvSpPr>
          <p:cNvPr name="Freeform 4" id="4"/>
          <p:cNvSpPr/>
          <p:nvPr/>
        </p:nvSpPr>
        <p:spPr>
          <a:xfrm flipH="false" flipV="false" rot="5400000">
            <a:off x="-28229" y="-84609"/>
            <a:ext cx="1157977" cy="1327195"/>
          </a:xfrm>
          <a:custGeom>
            <a:avLst/>
            <a:gdLst/>
            <a:ahLst/>
            <a:cxnLst/>
            <a:rect r="r" b="b" t="t" l="l"/>
            <a:pathLst>
              <a:path h="1327195" w="1157977">
                <a:moveTo>
                  <a:pt x="0" y="0"/>
                </a:moveTo>
                <a:lnTo>
                  <a:pt x="1157977" y="0"/>
                </a:lnTo>
                <a:lnTo>
                  <a:pt x="1157977" y="1327195"/>
                </a:lnTo>
                <a:lnTo>
                  <a:pt x="0" y="1327195"/>
                </a:lnTo>
                <a:lnTo>
                  <a:pt x="0" y="0"/>
                </a:lnTo>
                <a:close/>
              </a:path>
            </a:pathLst>
          </a:custGeom>
          <a:blipFill>
            <a:blip r:embed="rId3"/>
            <a:stretch>
              <a:fillRect l="0" t="0" r="0" b="0"/>
            </a:stretch>
          </a:blipFill>
        </p:spPr>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654045" y="881380"/>
            <a:ext cx="15682311" cy="8376920"/>
          </a:xfrm>
          <a:prstGeom prst="rect">
            <a:avLst/>
          </a:prstGeom>
        </p:spPr>
        <p:txBody>
          <a:bodyPr anchor="t" rtlCol="false" tIns="0" lIns="0" bIns="0" rIns="0">
            <a:spAutoFit/>
          </a:bodyPr>
          <a:lstStyle/>
          <a:p>
            <a:pPr algn="ctr">
              <a:lnSpc>
                <a:spcPts val="5879"/>
              </a:lnSpc>
            </a:pPr>
          </a:p>
          <a:p>
            <a:pPr algn="ctr">
              <a:lnSpc>
                <a:spcPts val="5179"/>
              </a:lnSpc>
            </a:pPr>
          </a:p>
          <a:p>
            <a:pPr algn="ctr">
              <a:lnSpc>
                <a:spcPts val="4479"/>
              </a:lnSpc>
            </a:pPr>
            <a:r>
              <a:rPr lang="en-US" sz="3199" b="true">
                <a:solidFill>
                  <a:srgbClr val="000000"/>
                </a:solidFill>
                <a:latin typeface="El Messiri Bold"/>
                <a:ea typeface="El Messiri Bold"/>
                <a:cs typeface="El Messiri Bold"/>
                <a:sym typeface="El Messiri Bold"/>
              </a:rPr>
              <a:t>📖 Sourate Al-Anbiyâ’ (21:87-88)</a:t>
            </a:r>
          </a:p>
          <a:p>
            <a:pPr algn="ctr">
              <a:lnSpc>
                <a:spcPts val="4479"/>
              </a:lnSpc>
            </a:pPr>
          </a:p>
          <a:p>
            <a:pPr algn="ctr">
              <a:lnSpc>
                <a:spcPts val="4479"/>
              </a:lnSpc>
            </a:pPr>
            <a:r>
              <a:rPr lang="en-US" sz="3199">
                <a:solidFill>
                  <a:srgbClr val="000000"/>
                </a:solidFill>
                <a:latin typeface="El Messiri"/>
                <a:ea typeface="El Messiri"/>
                <a:cs typeface="El Messiri"/>
                <a:sym typeface="El Messiri"/>
              </a:rPr>
              <a:t>« Et Dhun-Nûn (Younous), quand il partit irrité, </a:t>
            </a:r>
          </a:p>
          <a:p>
            <a:pPr algn="ctr">
              <a:lnSpc>
                <a:spcPts val="4479"/>
              </a:lnSpc>
            </a:pPr>
            <a:r>
              <a:rPr lang="en-US" sz="3199">
                <a:solidFill>
                  <a:srgbClr val="000000"/>
                </a:solidFill>
                <a:latin typeface="El Messiri"/>
                <a:ea typeface="El Messiri"/>
                <a:cs typeface="El Messiri"/>
                <a:sym typeface="El Messiri"/>
              </a:rPr>
              <a:t>pensant que Nous n’allions pas l’éprouver.</a:t>
            </a:r>
          </a:p>
          <a:p>
            <a:pPr algn="ctr">
              <a:lnSpc>
                <a:spcPts val="4479"/>
              </a:lnSpc>
            </a:pPr>
            <a:r>
              <a:rPr lang="en-US" sz="3199">
                <a:solidFill>
                  <a:srgbClr val="000000"/>
                </a:solidFill>
                <a:latin typeface="El Messiri"/>
                <a:ea typeface="El Messiri"/>
                <a:cs typeface="El Messiri"/>
                <a:sym typeface="El Messiri"/>
              </a:rPr>
              <a:t>Puis il fit, dans les ténèbres, l’invocation :</a:t>
            </a:r>
          </a:p>
          <a:p>
            <a:pPr algn="ctr">
              <a:lnSpc>
                <a:spcPts val="4479"/>
              </a:lnSpc>
            </a:pPr>
            <a:r>
              <a:rPr lang="en-US" sz="3199">
                <a:solidFill>
                  <a:srgbClr val="000000"/>
                </a:solidFill>
                <a:latin typeface="El Messiri"/>
                <a:ea typeface="El Messiri"/>
                <a:cs typeface="El Messiri"/>
                <a:sym typeface="El Messiri"/>
              </a:rPr>
              <a:t>“Lâ ilâha illâ anta, subhânaka, innî kuntu minaẓ-ẓâlimîn.”</a:t>
            </a:r>
          </a:p>
          <a:p>
            <a:pPr algn="ctr">
              <a:lnSpc>
                <a:spcPts val="4479"/>
              </a:lnSpc>
            </a:pPr>
            <a:r>
              <a:rPr lang="en-US" sz="3199">
                <a:solidFill>
                  <a:srgbClr val="000000"/>
                </a:solidFill>
                <a:latin typeface="El Messiri"/>
                <a:ea typeface="El Messiri"/>
                <a:cs typeface="El Messiri"/>
                <a:sym typeface="El Messiri"/>
              </a:rPr>
              <a:t>Nous l’exauçâmes et le sauvâmes de la détresse.</a:t>
            </a:r>
          </a:p>
          <a:p>
            <a:pPr algn="ctr">
              <a:lnSpc>
                <a:spcPts val="4479"/>
              </a:lnSpc>
            </a:pPr>
            <a:r>
              <a:rPr lang="en-US" sz="3199">
                <a:solidFill>
                  <a:srgbClr val="000000"/>
                </a:solidFill>
                <a:latin typeface="El Messiri"/>
                <a:ea typeface="El Messiri"/>
                <a:cs typeface="El Messiri"/>
                <a:sym typeface="El Messiri"/>
              </a:rPr>
              <a:t>Et c’est ainsi que Nous sauvons les croyants. »</a:t>
            </a:r>
          </a:p>
          <a:p>
            <a:pPr algn="ctr">
              <a:lnSpc>
                <a:spcPts val="4199"/>
              </a:lnSpc>
            </a:pPr>
          </a:p>
          <a:p>
            <a:pPr algn="ctr">
              <a:lnSpc>
                <a:spcPts val="5179"/>
              </a:lnSpc>
            </a:pPr>
          </a:p>
          <a:p>
            <a:pPr algn="ctr">
              <a:lnSpc>
                <a:spcPts val="5179"/>
              </a:lnSpc>
              <a:spcBef>
                <a:spcPct val="0"/>
              </a:spcBef>
            </a:pPr>
          </a:p>
          <a:p>
            <a:pPr algn="ctr">
              <a:lnSpc>
                <a:spcPts val="5179"/>
              </a:lnSpc>
              <a:spcBef>
                <a:spcPct val="0"/>
              </a:spcBef>
            </a:pPr>
          </a:p>
        </p:txBody>
      </p:sp>
      <p:sp>
        <p:nvSpPr>
          <p:cNvPr name="Freeform 4" id="4"/>
          <p:cNvSpPr/>
          <p:nvPr/>
        </p:nvSpPr>
        <p:spPr>
          <a:xfrm flipH="false" flipV="false" rot="0">
            <a:off x="6367908" y="7114489"/>
            <a:ext cx="4899837" cy="2427725"/>
          </a:xfrm>
          <a:custGeom>
            <a:avLst/>
            <a:gdLst/>
            <a:ahLst/>
            <a:cxnLst/>
            <a:rect r="r" b="b" t="t" l="l"/>
            <a:pathLst>
              <a:path h="2427725" w="4899837">
                <a:moveTo>
                  <a:pt x="0" y="0"/>
                </a:moveTo>
                <a:lnTo>
                  <a:pt x="4899837" y="0"/>
                </a:lnTo>
                <a:lnTo>
                  <a:pt x="4899837" y="2427724"/>
                </a:lnTo>
                <a:lnTo>
                  <a:pt x="0" y="2427724"/>
                </a:lnTo>
                <a:lnTo>
                  <a:pt x="0" y="0"/>
                </a:lnTo>
                <a:close/>
              </a:path>
            </a:pathLst>
          </a:custGeom>
          <a:blipFill>
            <a:blip r:embed="rId3"/>
            <a:stretch>
              <a:fillRect l="0" t="-83712" r="0" b="-18115"/>
            </a:stretch>
          </a:blipFill>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270437" y="769726"/>
            <a:ext cx="15988863" cy="8698879"/>
          </a:xfrm>
          <a:prstGeom prst="rect">
            <a:avLst/>
          </a:prstGeom>
        </p:spPr>
        <p:txBody>
          <a:bodyPr anchor="t" rtlCol="false" tIns="0" lIns="0" bIns="0" rIns="0">
            <a:spAutoFit/>
          </a:bodyPr>
          <a:lstStyle/>
          <a:p>
            <a:pPr algn="l">
              <a:lnSpc>
                <a:spcPts val="5040"/>
              </a:lnSpc>
            </a:pPr>
            <a:r>
              <a:rPr lang="en-US" sz="3600">
                <a:solidFill>
                  <a:srgbClr val="B06C3F"/>
                </a:solidFill>
                <a:latin typeface="El Messiri"/>
                <a:ea typeface="El Messiri"/>
                <a:cs typeface="El Messiri"/>
                <a:sym typeface="El Messiri"/>
              </a:rPr>
              <a:t>Les enseignements à tirer de son histoire : </a:t>
            </a:r>
          </a:p>
          <a:p>
            <a:pPr algn="l">
              <a:lnSpc>
                <a:spcPts val="5040"/>
              </a:lnSpc>
            </a:pPr>
          </a:p>
          <a:p>
            <a:pPr algn="l" marL="777240" indent="-388620" lvl="1">
              <a:lnSpc>
                <a:spcPts val="5040"/>
              </a:lnSpc>
              <a:buFont typeface="Arial"/>
              <a:buChar char="•"/>
            </a:pPr>
            <a:r>
              <a:rPr lang="en-US" sz="3600">
                <a:solidFill>
                  <a:srgbClr val="000000"/>
                </a:solidFill>
                <a:latin typeface="El Messiri"/>
                <a:ea typeface="El Messiri"/>
                <a:cs typeface="El Messiri"/>
                <a:sym typeface="El Messiri"/>
              </a:rPr>
              <a:t>C’est toujours nos </a:t>
            </a:r>
            <a:r>
              <a:rPr lang="en-US" b="true" sz="3600">
                <a:solidFill>
                  <a:srgbClr val="000000"/>
                </a:solidFill>
                <a:latin typeface="El Messiri Bold"/>
                <a:ea typeface="El Messiri Bold"/>
                <a:cs typeface="El Messiri Bold"/>
                <a:sym typeface="El Messiri Bold"/>
              </a:rPr>
              <a:t>émotions </a:t>
            </a:r>
            <a:r>
              <a:rPr lang="en-US" sz="3600">
                <a:solidFill>
                  <a:srgbClr val="000000"/>
                </a:solidFill>
                <a:latin typeface="El Messiri"/>
                <a:ea typeface="El Messiri"/>
                <a:cs typeface="El Messiri"/>
                <a:sym typeface="El Messiri"/>
              </a:rPr>
              <a:t>qui nous font sortir de là où on doit être : colère, honte, peur </a:t>
            </a:r>
          </a:p>
          <a:p>
            <a:pPr algn="l" marL="777240" indent="-388620" lvl="1">
              <a:lnSpc>
                <a:spcPts val="5040"/>
              </a:lnSpc>
              <a:buFont typeface="Arial"/>
              <a:buChar char="•"/>
            </a:pPr>
            <a:r>
              <a:rPr lang="en-US" sz="3600">
                <a:solidFill>
                  <a:srgbClr val="000000"/>
                </a:solidFill>
                <a:latin typeface="El Messiri"/>
                <a:ea typeface="El Messiri"/>
                <a:cs typeface="El Messiri"/>
                <a:sym typeface="El Messiri"/>
              </a:rPr>
              <a:t>La vie te </a:t>
            </a:r>
            <a:r>
              <a:rPr lang="en-US" sz="3600" u="sng">
                <a:solidFill>
                  <a:srgbClr val="000000"/>
                </a:solidFill>
                <a:latin typeface="El Messiri"/>
                <a:ea typeface="El Messiri"/>
                <a:cs typeface="El Messiri"/>
                <a:sym typeface="El Messiri"/>
              </a:rPr>
              <a:t>rejettera</a:t>
            </a:r>
            <a:r>
              <a:rPr lang="en-US" sz="3600">
                <a:solidFill>
                  <a:srgbClr val="000000"/>
                </a:solidFill>
                <a:latin typeface="El Messiri"/>
                <a:ea typeface="El Messiri"/>
                <a:cs typeface="El Messiri"/>
                <a:sym typeface="El Messiri"/>
              </a:rPr>
              <a:t> toujours là où tu n’es pas censée être : oppression, blocages, difficultés</a:t>
            </a:r>
          </a:p>
          <a:p>
            <a:pPr algn="l" marL="777240" indent="-388620" lvl="1">
              <a:lnSpc>
                <a:spcPts val="5040"/>
              </a:lnSpc>
              <a:buFont typeface="Arial"/>
              <a:buChar char="•"/>
            </a:pPr>
            <a:r>
              <a:rPr lang="en-US" sz="3600">
                <a:solidFill>
                  <a:srgbClr val="000000"/>
                </a:solidFill>
                <a:latin typeface="El Messiri"/>
                <a:ea typeface="El Messiri"/>
                <a:cs typeface="El Messiri"/>
                <a:sym typeface="El Messiri"/>
              </a:rPr>
              <a:t>C’est à toi de prendre tes</a:t>
            </a:r>
            <a:r>
              <a:rPr lang="en-US" sz="3600">
                <a:solidFill>
                  <a:srgbClr val="A46F4C"/>
                </a:solidFill>
                <a:latin typeface="El Messiri"/>
                <a:ea typeface="El Messiri"/>
                <a:cs typeface="El Messiri"/>
                <a:sym typeface="El Messiri"/>
              </a:rPr>
              <a:t> </a:t>
            </a:r>
            <a:r>
              <a:rPr lang="en-US" sz="3600">
                <a:solidFill>
                  <a:srgbClr val="B06C3F"/>
                </a:solidFill>
                <a:latin typeface="El Messiri"/>
                <a:ea typeface="El Messiri"/>
                <a:cs typeface="El Messiri"/>
                <a:sym typeface="El Messiri"/>
              </a:rPr>
              <a:t>responsabilités</a:t>
            </a:r>
            <a:r>
              <a:rPr lang="en-US" sz="3600">
                <a:solidFill>
                  <a:srgbClr val="000000"/>
                </a:solidFill>
                <a:latin typeface="El Messiri"/>
                <a:ea typeface="El Messiri"/>
                <a:cs typeface="El Messiri"/>
                <a:sym typeface="El Messiri"/>
              </a:rPr>
              <a:t> : regarder les choses en face, admettre que tu laisses tes émotions te diriger, que tu as fais des choix qui ne t’honorent pas </a:t>
            </a:r>
          </a:p>
          <a:p>
            <a:pPr algn="l" marL="777240" indent="-388620" lvl="1">
              <a:lnSpc>
                <a:spcPts val="5040"/>
              </a:lnSpc>
              <a:buFont typeface="Arial"/>
              <a:buChar char="•"/>
            </a:pPr>
            <a:r>
              <a:rPr lang="en-US" sz="3600">
                <a:solidFill>
                  <a:srgbClr val="000000"/>
                </a:solidFill>
                <a:latin typeface="El Messiri"/>
                <a:ea typeface="El Messiri"/>
                <a:cs typeface="El Messiri"/>
                <a:sym typeface="El Messiri"/>
              </a:rPr>
              <a:t>Ta situation change quand tu </a:t>
            </a:r>
            <a:r>
              <a:rPr lang="en-US" b="true" sz="3600">
                <a:solidFill>
                  <a:srgbClr val="000000"/>
                </a:solidFill>
                <a:latin typeface="El Messiri Bold"/>
                <a:ea typeface="El Messiri Bold"/>
                <a:cs typeface="El Messiri Bold"/>
                <a:sym typeface="El Messiri Bold"/>
              </a:rPr>
              <a:t>décides </a:t>
            </a:r>
            <a:r>
              <a:rPr lang="en-US" sz="3600">
                <a:solidFill>
                  <a:srgbClr val="000000"/>
                </a:solidFill>
                <a:latin typeface="El Messiri"/>
                <a:ea typeface="El Messiri"/>
                <a:cs typeface="El Messiri"/>
                <a:sym typeface="El Messiri"/>
              </a:rPr>
              <a:t>de te reprendre en main : Allah te replace là où tu dois être quand tu assumes, reconnais et décide fermement d’agir differemment désormais</a:t>
            </a:r>
          </a:p>
          <a:p>
            <a:pPr algn="just">
              <a:lnSpc>
                <a:spcPts val="4128"/>
              </a:lnSpc>
            </a:pPr>
          </a:p>
          <a:p>
            <a:pPr algn="just">
              <a:lnSpc>
                <a:spcPts val="4128"/>
              </a:lnSpc>
              <a:spcBef>
                <a:spcPct val="0"/>
              </a:spcBef>
            </a:pPr>
            <a:r>
              <a:rPr lang="en-US" b="true" sz="2948">
                <a:solidFill>
                  <a:srgbClr val="000000"/>
                </a:solidFill>
                <a:latin typeface="El Messiri Bold"/>
                <a:ea typeface="El Messiri Bold"/>
                <a:cs typeface="El Messiri Bold"/>
                <a:sym typeface="El Messiri Bold"/>
              </a:rPr>
              <a:t>     </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52558" r="-17448" b="-133848"/>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Freeform 4" id="4"/>
          <p:cNvSpPr/>
          <p:nvPr/>
        </p:nvSpPr>
        <p:spPr>
          <a:xfrm flipH="false" flipV="false" rot="0">
            <a:off x="8495122" y="5426415"/>
            <a:ext cx="1297756" cy="2701314"/>
          </a:xfrm>
          <a:custGeom>
            <a:avLst/>
            <a:gdLst/>
            <a:ahLst/>
            <a:cxnLst/>
            <a:rect r="r" b="b" t="t" l="l"/>
            <a:pathLst>
              <a:path h="2701314" w="1297756">
                <a:moveTo>
                  <a:pt x="0" y="0"/>
                </a:moveTo>
                <a:lnTo>
                  <a:pt x="1297756" y="0"/>
                </a:lnTo>
                <a:lnTo>
                  <a:pt x="1297756" y="2701314"/>
                </a:lnTo>
                <a:lnTo>
                  <a:pt x="0" y="27013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737247" y="3216137"/>
            <a:ext cx="12813506" cy="910591"/>
          </a:xfrm>
          <a:prstGeom prst="rect">
            <a:avLst/>
          </a:prstGeom>
        </p:spPr>
        <p:txBody>
          <a:bodyPr anchor="t" rtlCol="false" tIns="0" lIns="0" bIns="0" rIns="0">
            <a:spAutoFit/>
          </a:bodyPr>
          <a:lstStyle/>
          <a:p>
            <a:pPr algn="ctr">
              <a:lnSpc>
                <a:spcPts val="7559"/>
              </a:lnSpc>
            </a:pPr>
            <a:r>
              <a:rPr lang="en-US" sz="5399">
                <a:solidFill>
                  <a:srgbClr val="000000"/>
                </a:solidFill>
                <a:latin typeface="El Messiri"/>
                <a:ea typeface="El Messiri"/>
                <a:cs typeface="El Messiri"/>
                <a:sym typeface="El Messiri"/>
              </a:rPr>
              <a:t>Laissez-moi vous posez quelques questions </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028700" y="4065983"/>
            <a:ext cx="15988863" cy="1780058"/>
          </a:xfrm>
          <a:prstGeom prst="rect">
            <a:avLst/>
          </a:prstGeom>
        </p:spPr>
        <p:txBody>
          <a:bodyPr anchor="t" rtlCol="false" tIns="0" lIns="0" bIns="0" rIns="0">
            <a:spAutoFit/>
          </a:bodyPr>
          <a:lstStyle/>
          <a:p>
            <a:pPr algn="ctr">
              <a:lnSpc>
                <a:spcPts val="2854"/>
              </a:lnSpc>
            </a:pPr>
          </a:p>
          <a:p>
            <a:pPr algn="ctr">
              <a:lnSpc>
                <a:spcPts val="7840"/>
              </a:lnSpc>
            </a:pPr>
            <a:r>
              <a:rPr lang="en-US" sz="5600">
                <a:solidFill>
                  <a:srgbClr val="000000"/>
                </a:solidFill>
                <a:latin typeface="El Messiri"/>
                <a:ea typeface="El Messiri"/>
                <a:cs typeface="El Messiri"/>
                <a:sym typeface="El Messiri"/>
              </a:rPr>
              <a:t>Est-ce que tu te sens à </a:t>
            </a:r>
            <a:r>
              <a:rPr lang="en-US" sz="5600">
                <a:solidFill>
                  <a:srgbClr val="B06C3F"/>
                </a:solidFill>
                <a:latin typeface="El Messiri"/>
                <a:ea typeface="El Messiri"/>
                <a:cs typeface="El Messiri"/>
                <a:sym typeface="El Messiri"/>
              </a:rPr>
              <a:t>ta place</a:t>
            </a:r>
            <a:r>
              <a:rPr lang="en-US" sz="5600">
                <a:solidFill>
                  <a:srgbClr val="A46F4C"/>
                </a:solidFill>
                <a:latin typeface="El Messiri"/>
                <a:ea typeface="El Messiri"/>
                <a:cs typeface="El Messiri"/>
                <a:sym typeface="El Messiri"/>
              </a:rPr>
              <a:t> </a:t>
            </a:r>
            <a:r>
              <a:rPr lang="en-US" sz="5600">
                <a:solidFill>
                  <a:srgbClr val="000000"/>
                </a:solidFill>
                <a:latin typeface="El Messiri"/>
                <a:ea typeface="El Messiri"/>
                <a:cs typeface="El Messiri"/>
                <a:sym typeface="El Messiri"/>
              </a:rPr>
              <a:t>?!</a:t>
            </a:r>
          </a:p>
          <a:p>
            <a:pPr algn="ctr">
              <a:lnSpc>
                <a:spcPts val="3568"/>
              </a:lnSpc>
              <a:spcBef>
                <a:spcPct val="0"/>
              </a:spcBef>
            </a:pP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028700" y="4569879"/>
            <a:ext cx="15988863" cy="3420759"/>
          </a:xfrm>
          <a:prstGeom prst="rect">
            <a:avLst/>
          </a:prstGeom>
        </p:spPr>
        <p:txBody>
          <a:bodyPr anchor="t" rtlCol="false" tIns="0" lIns="0" bIns="0" rIns="0">
            <a:spAutoFit/>
          </a:bodyPr>
          <a:lstStyle/>
          <a:p>
            <a:pPr algn="ctr">
              <a:lnSpc>
                <a:spcPts val="7840"/>
              </a:lnSpc>
            </a:pPr>
            <a:r>
              <a:rPr lang="en-US" sz="5600">
                <a:solidFill>
                  <a:srgbClr val="000000"/>
                </a:solidFill>
                <a:latin typeface="El Messiri"/>
                <a:ea typeface="El Messiri"/>
                <a:cs typeface="El Messiri"/>
                <a:sym typeface="El Messiri"/>
              </a:rPr>
              <a:t>Est-ce que tu aimerais découvrir </a:t>
            </a:r>
            <a:r>
              <a:rPr lang="en-US" sz="5600" b="true">
                <a:solidFill>
                  <a:srgbClr val="000000"/>
                </a:solidFill>
                <a:latin typeface="El Messiri Bold"/>
                <a:ea typeface="El Messiri Bold"/>
                <a:cs typeface="El Messiri Bold"/>
                <a:sym typeface="El Messiri Bold"/>
              </a:rPr>
              <a:t>le secret </a:t>
            </a:r>
            <a:r>
              <a:rPr lang="en-US" sz="5600">
                <a:solidFill>
                  <a:srgbClr val="000000"/>
                </a:solidFill>
                <a:latin typeface="El Messiri"/>
                <a:ea typeface="El Messiri"/>
                <a:cs typeface="El Messiri"/>
                <a:sym typeface="El Messiri"/>
              </a:rPr>
              <a:t>de ceux qui </a:t>
            </a:r>
            <a:r>
              <a:rPr lang="en-US" sz="5600">
                <a:solidFill>
                  <a:srgbClr val="B06C3F"/>
                </a:solidFill>
                <a:latin typeface="El Messiri"/>
                <a:ea typeface="El Messiri"/>
                <a:cs typeface="El Messiri"/>
                <a:sym typeface="El Messiri"/>
              </a:rPr>
              <a:t>sont à leur place</a:t>
            </a:r>
            <a:r>
              <a:rPr lang="en-US" sz="5600">
                <a:solidFill>
                  <a:srgbClr val="000000"/>
                </a:solidFill>
                <a:latin typeface="El Messiri"/>
                <a:ea typeface="El Messiri"/>
                <a:cs typeface="El Messiri"/>
                <a:sym typeface="El Messiri"/>
              </a:rPr>
              <a:t> et qui vivent une vie qui leur ressemble ?</a:t>
            </a:r>
          </a:p>
          <a:p>
            <a:pPr algn="ctr">
              <a:lnSpc>
                <a:spcPts val="3568"/>
              </a:lnSpc>
              <a:spcBef>
                <a:spcPct val="0"/>
              </a:spcBef>
            </a:pP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887457" y="5038725"/>
            <a:ext cx="15988863" cy="1475074"/>
          </a:xfrm>
          <a:prstGeom prst="rect">
            <a:avLst/>
          </a:prstGeom>
        </p:spPr>
        <p:txBody>
          <a:bodyPr anchor="t" rtlCol="false" tIns="0" lIns="0" bIns="0" rIns="0">
            <a:spAutoFit/>
          </a:bodyPr>
          <a:lstStyle/>
          <a:p>
            <a:pPr algn="ctr">
              <a:lnSpc>
                <a:spcPts val="7844"/>
              </a:lnSpc>
            </a:pPr>
            <a:r>
              <a:rPr lang="en-US" sz="5603">
                <a:solidFill>
                  <a:srgbClr val="000000"/>
                </a:solidFill>
                <a:latin typeface="El Messiri"/>
                <a:ea typeface="El Messiri"/>
                <a:cs typeface="El Messiri"/>
                <a:sym typeface="El Messiri"/>
              </a:rPr>
              <a:t>Dis-le moi dans le chat !</a:t>
            </a:r>
          </a:p>
          <a:p>
            <a:pPr algn="ctr">
              <a:lnSpc>
                <a:spcPts val="3848"/>
              </a:lnSpc>
              <a:spcBef>
                <a:spcPct val="0"/>
              </a:spcBef>
            </a:pP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2586" r="0" b="-82586"/>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Freeform 4" id="4"/>
          <p:cNvSpPr/>
          <p:nvPr/>
        </p:nvSpPr>
        <p:spPr>
          <a:xfrm flipH="false" flipV="false" rot="0">
            <a:off x="0" y="0"/>
            <a:ext cx="18288000" cy="12649907"/>
          </a:xfrm>
          <a:custGeom>
            <a:avLst/>
            <a:gdLst/>
            <a:ahLst/>
            <a:cxnLst/>
            <a:rect r="r" b="b" t="t" l="l"/>
            <a:pathLst>
              <a:path h="12649907" w="18288000">
                <a:moveTo>
                  <a:pt x="0" y="0"/>
                </a:moveTo>
                <a:lnTo>
                  <a:pt x="18288000" y="0"/>
                </a:lnTo>
                <a:lnTo>
                  <a:pt x="18288000" y="12649907"/>
                </a:lnTo>
                <a:lnTo>
                  <a:pt x="0" y="12649907"/>
                </a:lnTo>
                <a:lnTo>
                  <a:pt x="0" y="0"/>
                </a:lnTo>
                <a:close/>
              </a:path>
            </a:pathLst>
          </a:custGeom>
          <a:blipFill>
            <a:blip r:embed="rId4"/>
            <a:stretch>
              <a:fillRect l="0" t="-43907" r="0" b="-59086"/>
            </a:stretch>
          </a:blipFill>
        </p:spPr>
      </p:sp>
      <p:sp>
        <p:nvSpPr>
          <p:cNvPr name="Freeform 5" id="5"/>
          <p:cNvSpPr/>
          <p:nvPr/>
        </p:nvSpPr>
        <p:spPr>
          <a:xfrm flipH="false" flipV="false" rot="0">
            <a:off x="-6900977" y="-4989392"/>
            <a:ext cx="25188977" cy="15276392"/>
          </a:xfrm>
          <a:custGeom>
            <a:avLst/>
            <a:gdLst/>
            <a:ahLst/>
            <a:cxnLst/>
            <a:rect r="r" b="b" t="t" l="l"/>
            <a:pathLst>
              <a:path h="15276392" w="25188977">
                <a:moveTo>
                  <a:pt x="0" y="0"/>
                </a:moveTo>
                <a:lnTo>
                  <a:pt x="25188977" y="0"/>
                </a:lnTo>
                <a:lnTo>
                  <a:pt x="25188977" y="15276392"/>
                </a:lnTo>
                <a:lnTo>
                  <a:pt x="0" y="15276392"/>
                </a:lnTo>
                <a:lnTo>
                  <a:pt x="0" y="0"/>
                </a:lnTo>
                <a:close/>
              </a:path>
            </a:pathLst>
          </a:custGeom>
          <a:blipFill>
            <a:blip r:embed="rId5"/>
            <a:stretch>
              <a:fillRect l="0" t="-8848" r="0" b="-138147"/>
            </a:stretch>
          </a:blipFill>
        </p:spPr>
      </p:sp>
      <p:sp>
        <p:nvSpPr>
          <p:cNvPr name="TextBox 6" id="6"/>
          <p:cNvSpPr txBox="true"/>
          <p:nvPr/>
        </p:nvSpPr>
        <p:spPr>
          <a:xfrm rot="0">
            <a:off x="4791442" y="4513933"/>
            <a:ext cx="9356705" cy="1811021"/>
          </a:xfrm>
          <a:prstGeom prst="rect">
            <a:avLst/>
          </a:prstGeom>
        </p:spPr>
        <p:txBody>
          <a:bodyPr anchor="t" rtlCol="false" tIns="0" lIns="0" bIns="0" rIns="0">
            <a:spAutoFit/>
          </a:bodyPr>
          <a:lstStyle/>
          <a:p>
            <a:pPr algn="ctr">
              <a:lnSpc>
                <a:spcPts val="7279"/>
              </a:lnSpc>
            </a:pPr>
            <a:r>
              <a:rPr lang="en-US" sz="5199">
                <a:solidFill>
                  <a:srgbClr val="000000"/>
                </a:solidFill>
                <a:latin typeface="El Messiri"/>
                <a:ea typeface="El Messiri"/>
                <a:cs typeface="El Messiri"/>
                <a:sym typeface="El Messiri"/>
              </a:rPr>
              <a:t>Alors laissez-moi vous </a:t>
            </a:r>
            <a:r>
              <a:rPr lang="en-US" sz="5199">
                <a:solidFill>
                  <a:srgbClr val="B06C3F"/>
                </a:solidFill>
                <a:latin typeface="El Messiri"/>
                <a:ea typeface="El Messiri"/>
                <a:cs typeface="El Messiri"/>
                <a:sym typeface="El Messiri"/>
              </a:rPr>
              <a:t>surprendre</a:t>
            </a:r>
            <a:r>
              <a:rPr lang="en-US" sz="5199">
                <a:solidFill>
                  <a:srgbClr val="000000"/>
                </a:solidFill>
                <a:latin typeface="El Messiri"/>
                <a:ea typeface="El Messiri"/>
                <a:cs typeface="El Messiri"/>
                <a:sym typeface="El Messiri"/>
              </a:rPr>
              <a:t> encore un peu, </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279868" y="2804477"/>
            <a:ext cx="13747313" cy="4582796"/>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Savez-vous que ce n’est pas tant ce que vous </a:t>
            </a:r>
          </a:p>
          <a:p>
            <a:pPr algn="ctr">
              <a:lnSpc>
                <a:spcPts val="7279"/>
              </a:lnSpc>
            </a:pPr>
            <a:r>
              <a:rPr lang="en-US" sz="5199">
                <a:solidFill>
                  <a:srgbClr val="373620"/>
                </a:solidFill>
                <a:latin typeface="El Messiri"/>
                <a:ea typeface="El Messiri"/>
                <a:cs typeface="El Messiri"/>
                <a:sym typeface="El Messiri"/>
              </a:rPr>
              <a:t>faites, ni le type de business que vous avez qui </a:t>
            </a:r>
          </a:p>
          <a:p>
            <a:pPr algn="ctr">
              <a:lnSpc>
                <a:spcPts val="7279"/>
              </a:lnSpc>
            </a:pPr>
            <a:r>
              <a:rPr lang="en-US" sz="5199">
                <a:solidFill>
                  <a:srgbClr val="373620"/>
                </a:solidFill>
                <a:latin typeface="El Messiri"/>
                <a:ea typeface="El Messiri"/>
                <a:cs typeface="El Messiri"/>
                <a:sym typeface="El Messiri"/>
              </a:rPr>
              <a:t>transforme ce que vous touchez en </a:t>
            </a:r>
            <a:r>
              <a:rPr lang="en-US" sz="5199" b="true">
                <a:solidFill>
                  <a:srgbClr val="B06C3F"/>
                </a:solidFill>
                <a:latin typeface="El Messiri Bold"/>
                <a:ea typeface="El Messiri Bold"/>
                <a:cs typeface="El Messiri Bold"/>
                <a:sym typeface="El Messiri Bold"/>
              </a:rPr>
              <a:t>OR</a:t>
            </a:r>
            <a:r>
              <a:rPr lang="en-US" sz="5199">
                <a:solidFill>
                  <a:srgbClr val="373620"/>
                </a:solidFill>
                <a:latin typeface="El Messiri"/>
                <a:ea typeface="El Messiri"/>
                <a:cs typeface="El Messiri"/>
                <a:sym typeface="El Messiri"/>
              </a:rPr>
              <a:t> et votre </a:t>
            </a:r>
          </a:p>
          <a:p>
            <a:pPr algn="ctr">
              <a:lnSpc>
                <a:spcPts val="7279"/>
              </a:lnSpc>
            </a:pPr>
            <a:r>
              <a:rPr lang="en-US" sz="5199">
                <a:solidFill>
                  <a:srgbClr val="373620"/>
                </a:solidFill>
                <a:latin typeface="El Messiri"/>
                <a:ea typeface="El Messiri"/>
                <a:cs typeface="El Messiri"/>
                <a:sym typeface="El Messiri"/>
              </a:rPr>
              <a:t>vie en </a:t>
            </a:r>
            <a:r>
              <a:rPr lang="en-US" sz="5199" u="sng">
                <a:solidFill>
                  <a:srgbClr val="B06C3F"/>
                </a:solidFill>
                <a:latin typeface="El Messiri"/>
                <a:ea typeface="El Messiri"/>
                <a:cs typeface="El Messiri"/>
                <a:sym typeface="El Messiri"/>
              </a:rPr>
              <a:t>un rêve éveillé</a:t>
            </a:r>
            <a:r>
              <a:rPr lang="en-US" sz="5199">
                <a:solidFill>
                  <a:srgbClr val="A0955E"/>
                </a:solidFill>
                <a:latin typeface="El Messiri"/>
                <a:ea typeface="El Messiri"/>
                <a:cs typeface="El Messiri"/>
                <a:sym typeface="El Messiri"/>
              </a:rPr>
              <a:t> </a:t>
            </a:r>
            <a:r>
              <a:rPr lang="en-US" sz="5199">
                <a:solidFill>
                  <a:srgbClr val="373620"/>
                </a:solidFill>
                <a:latin typeface="El Messiri"/>
                <a:ea typeface="El Messiri"/>
                <a:cs typeface="El Messiri"/>
                <a:sym typeface="El Messiri"/>
              </a:rPr>
              <a:t>mais c’est à quel point vous</a:t>
            </a:r>
          </a:p>
          <a:p>
            <a:pPr algn="ctr">
              <a:lnSpc>
                <a:spcPts val="7279"/>
              </a:lnSpc>
            </a:pPr>
            <a:r>
              <a:rPr lang="en-US" sz="5199">
                <a:solidFill>
                  <a:srgbClr val="373620"/>
                </a:solidFill>
                <a:latin typeface="El Messiri"/>
                <a:ea typeface="El Messiri"/>
                <a:cs typeface="El Messiri"/>
                <a:sym typeface="El Messiri"/>
              </a:rPr>
              <a:t> êtes dans les </a:t>
            </a:r>
            <a:r>
              <a:rPr lang="en-US" sz="5199">
                <a:solidFill>
                  <a:srgbClr val="B06C3F"/>
                </a:solidFill>
                <a:latin typeface="El Messiri"/>
                <a:ea typeface="El Messiri"/>
                <a:cs typeface="El Messiri"/>
                <a:sym typeface="El Messiri"/>
              </a:rPr>
              <a:t>bonnes grâces divines</a:t>
            </a:r>
            <a:r>
              <a:rPr lang="en-US" sz="5199">
                <a:solidFill>
                  <a:srgbClr val="373620"/>
                </a:solidFill>
                <a:latin typeface="El Messiri"/>
                <a:ea typeface="El Messiri"/>
                <a:cs typeface="El Messiri"/>
                <a:sym typeface="El Messiri"/>
              </a:rPr>
              <a:t> ;</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3396481" y="4054079"/>
            <a:ext cx="11197233" cy="4582796"/>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Quand tu as Allah de ton côté, ta vie se</a:t>
            </a:r>
          </a:p>
          <a:p>
            <a:pPr algn="ctr">
              <a:lnSpc>
                <a:spcPts val="7279"/>
              </a:lnSpc>
            </a:pPr>
            <a:r>
              <a:rPr lang="en-US" sz="5199">
                <a:solidFill>
                  <a:srgbClr val="373620"/>
                </a:solidFill>
                <a:latin typeface="El Messiri"/>
                <a:ea typeface="El Messiri"/>
                <a:cs typeface="El Messiri"/>
                <a:sym typeface="El Messiri"/>
              </a:rPr>
              <a:t> transforme automatiquement en </a:t>
            </a:r>
            <a:r>
              <a:rPr lang="en-US" b="true" sz="5199" u="sng">
                <a:solidFill>
                  <a:srgbClr val="373620"/>
                </a:solidFill>
                <a:latin typeface="El Messiri Bold"/>
                <a:ea typeface="El Messiri Bold"/>
                <a:cs typeface="El Messiri Bold"/>
                <a:sym typeface="El Messiri Bold"/>
              </a:rPr>
              <a:t>rêve</a:t>
            </a:r>
            <a:r>
              <a:rPr lang="en-US" sz="5199">
                <a:solidFill>
                  <a:srgbClr val="373620"/>
                </a:solidFill>
                <a:latin typeface="El Messiri"/>
                <a:ea typeface="El Messiri"/>
                <a:cs typeface="El Messiri"/>
                <a:sym typeface="El Messiri"/>
              </a:rPr>
              <a:t> …</a:t>
            </a:r>
          </a:p>
          <a:p>
            <a:pPr algn="ctr">
              <a:lnSpc>
                <a:spcPts val="7279"/>
              </a:lnSpc>
            </a:pPr>
          </a:p>
          <a:p>
            <a:pPr algn="ctr">
              <a:lnSpc>
                <a:spcPts val="7279"/>
              </a:lnSpc>
            </a:pPr>
          </a:p>
          <a:p>
            <a:pPr algn="ctr">
              <a:lnSpc>
                <a:spcPts val="727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3" id="3"/>
          <p:cNvGrpSpPr/>
          <p:nvPr/>
        </p:nvGrpSpPr>
        <p:grpSpPr>
          <a:xfrm rot="0">
            <a:off x="1991802" y="4256423"/>
            <a:ext cx="672408" cy="640889"/>
            <a:chOff x="0" y="0"/>
            <a:chExt cx="812800" cy="774700"/>
          </a:xfrm>
        </p:grpSpPr>
        <p:sp>
          <p:nvSpPr>
            <p:cNvPr name="Freeform 4" id="4"/>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5" id="5"/>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2802424" y="1496838"/>
            <a:ext cx="8925814" cy="4026248"/>
          </a:xfrm>
          <a:prstGeom prst="rect">
            <a:avLst/>
          </a:prstGeom>
        </p:spPr>
        <p:txBody>
          <a:bodyPr anchor="t" rtlCol="false" tIns="0" lIns="0" bIns="0" rIns="0">
            <a:spAutoFit/>
          </a:bodyPr>
          <a:lstStyle/>
          <a:p>
            <a:pPr algn="l">
              <a:lnSpc>
                <a:spcPts val="5755"/>
              </a:lnSpc>
            </a:pPr>
            <a:r>
              <a:rPr lang="en-US" sz="4111" b="true">
                <a:solidFill>
                  <a:srgbClr val="373620"/>
                </a:solidFill>
                <a:latin typeface="El Messiri Bold"/>
                <a:ea typeface="El Messiri Bold"/>
                <a:cs typeface="El Messiri Bold"/>
                <a:sym typeface="El Messiri Bold"/>
              </a:rPr>
              <a:t>Récompense des cadeaux pour celles qui viennent tous les jours au Challenge de 5 jours : </a:t>
            </a:r>
          </a:p>
          <a:p>
            <a:pPr algn="l">
              <a:lnSpc>
                <a:spcPts val="4775"/>
              </a:lnSpc>
            </a:pPr>
          </a:p>
          <a:p>
            <a:pPr algn="l">
              <a:lnSpc>
                <a:spcPts val="5055"/>
              </a:lnSpc>
            </a:pPr>
            <a:r>
              <a:rPr lang="en-US" sz="3611">
                <a:solidFill>
                  <a:srgbClr val="373620"/>
                </a:solidFill>
                <a:latin typeface="El Messiri"/>
                <a:ea typeface="El Messiri"/>
                <a:cs typeface="El Messiri"/>
                <a:sym typeface="El Messiri"/>
              </a:rPr>
              <a:t>Demain, le</a:t>
            </a:r>
            <a:r>
              <a:rPr lang="en-US" sz="3611">
                <a:solidFill>
                  <a:srgbClr val="373620"/>
                </a:solidFill>
                <a:latin typeface="El Messiri"/>
                <a:ea typeface="El Messiri"/>
                <a:cs typeface="El Messiri"/>
                <a:sym typeface="El Messiri"/>
              </a:rPr>
              <a:t>s secrets pour réaliser une </a:t>
            </a:r>
            <a:r>
              <a:rPr lang="en-US" sz="3611">
                <a:solidFill>
                  <a:srgbClr val="A46B3D"/>
                </a:solidFill>
                <a:latin typeface="El Messiri"/>
                <a:ea typeface="El Messiri"/>
                <a:cs typeface="El Messiri"/>
                <a:sym typeface="El Messiri"/>
              </a:rPr>
              <a:t>étude de marché</a:t>
            </a:r>
            <a:r>
              <a:rPr lang="en-US" sz="3611">
                <a:solidFill>
                  <a:srgbClr val="373620"/>
                </a:solidFill>
                <a:latin typeface="El Messiri"/>
                <a:ea typeface="El Messiri"/>
                <a:cs typeface="El Messiri"/>
                <a:sym typeface="El Messiri"/>
              </a:rPr>
              <a:t> sera en jeu ! </a:t>
            </a:r>
          </a:p>
        </p:txBody>
      </p:sp>
      <p:grpSp>
        <p:nvGrpSpPr>
          <p:cNvPr name="Group 7" id="7"/>
          <p:cNvGrpSpPr/>
          <p:nvPr/>
        </p:nvGrpSpPr>
        <p:grpSpPr>
          <a:xfrm rot="0">
            <a:off x="12508871" y="4576868"/>
            <a:ext cx="3827485" cy="3869834"/>
            <a:chOff x="0" y="0"/>
            <a:chExt cx="925241" cy="935479"/>
          </a:xfrm>
        </p:grpSpPr>
        <p:sp>
          <p:nvSpPr>
            <p:cNvPr name="Freeform 8" id="8"/>
            <p:cNvSpPr/>
            <p:nvPr/>
          </p:nvSpPr>
          <p:spPr>
            <a:xfrm flipH="false" flipV="false" rot="0">
              <a:off x="0" y="0"/>
              <a:ext cx="925241" cy="935479"/>
            </a:xfrm>
            <a:custGeom>
              <a:avLst/>
              <a:gdLst/>
              <a:ahLst/>
              <a:cxnLst/>
              <a:rect r="r" b="b" t="t" l="l"/>
              <a:pathLst>
                <a:path h="935479" w="925241">
                  <a:moveTo>
                    <a:pt x="0" y="0"/>
                  </a:moveTo>
                  <a:lnTo>
                    <a:pt x="925241" y="0"/>
                  </a:lnTo>
                  <a:lnTo>
                    <a:pt x="925241" y="935479"/>
                  </a:lnTo>
                  <a:lnTo>
                    <a:pt x="0" y="935479"/>
                  </a:lnTo>
                  <a:close/>
                </a:path>
              </a:pathLst>
            </a:custGeom>
            <a:blipFill>
              <a:blip r:embed="rId3"/>
              <a:stretch>
                <a:fillRect l="-5023" t="0" r="-5023" b="0"/>
              </a:stretch>
            </a:blipFill>
          </p:spPr>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7032" r="-16555" b="-161488"/>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4" id="4"/>
          <p:cNvSpPr txBox="true"/>
          <p:nvPr/>
        </p:nvSpPr>
        <p:spPr>
          <a:xfrm rot="0">
            <a:off x="1839218" y="3604853"/>
            <a:ext cx="14609564" cy="4582796"/>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Votre potentiel n’est que le petit pouvoir </a:t>
            </a:r>
          </a:p>
          <a:p>
            <a:pPr algn="ctr">
              <a:lnSpc>
                <a:spcPts val="7279"/>
              </a:lnSpc>
            </a:pPr>
            <a:r>
              <a:rPr lang="en-US" sz="5199">
                <a:solidFill>
                  <a:srgbClr val="373620"/>
                </a:solidFill>
                <a:latin typeface="El Messiri"/>
                <a:ea typeface="El Messiri"/>
                <a:cs typeface="El Messiri"/>
                <a:sym typeface="El Messiri"/>
              </a:rPr>
              <a:t>qu’</a:t>
            </a:r>
            <a:r>
              <a:rPr lang="en-US" sz="5199">
                <a:solidFill>
                  <a:srgbClr val="B06C3F"/>
                </a:solidFill>
                <a:latin typeface="El Messiri"/>
                <a:ea typeface="El Messiri"/>
                <a:cs typeface="El Messiri"/>
                <a:sym typeface="El Messiri"/>
              </a:rPr>
              <a:t>Allah</a:t>
            </a:r>
            <a:r>
              <a:rPr lang="en-US" sz="5199">
                <a:solidFill>
                  <a:srgbClr val="373620"/>
                </a:solidFill>
                <a:latin typeface="El Messiri"/>
                <a:ea typeface="El Messiri"/>
                <a:cs typeface="El Messiri"/>
                <a:sym typeface="El Messiri"/>
              </a:rPr>
              <a:t> vous a donné.</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Savoir l’utiliser est </a:t>
            </a:r>
            <a:r>
              <a:rPr lang="en-US" sz="5199" b="true">
                <a:solidFill>
                  <a:srgbClr val="373620"/>
                </a:solidFill>
                <a:latin typeface="El Messiri Bold"/>
                <a:ea typeface="El Messiri Bold"/>
                <a:cs typeface="El Messiri Bold"/>
                <a:sym typeface="El Messiri Bold"/>
              </a:rPr>
              <a:t>le don que peu savent dérouler </a:t>
            </a:r>
            <a:r>
              <a:rPr lang="en-US" sz="5199">
                <a:solidFill>
                  <a:srgbClr val="373620"/>
                </a:solidFill>
                <a:latin typeface="El Messiri"/>
                <a:ea typeface="El Messiri"/>
                <a:cs typeface="El Messiri"/>
                <a:sym typeface="El Messiri"/>
              </a:rPr>
              <a:t>!</a:t>
            </a:r>
          </a:p>
          <a:p>
            <a:pPr algn="ctr">
              <a:lnSpc>
                <a:spcPts val="7279"/>
              </a:lnSpc>
            </a:pP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028700" y="942975"/>
            <a:ext cx="15087957" cy="3693795"/>
          </a:xfrm>
          <a:prstGeom prst="rect">
            <a:avLst/>
          </a:prstGeom>
        </p:spPr>
        <p:txBody>
          <a:bodyPr anchor="t" rtlCol="false" tIns="0" lIns="0" bIns="0" rIns="0">
            <a:spAutoFit/>
          </a:bodyPr>
          <a:lstStyle/>
          <a:p>
            <a:pPr algn="just">
              <a:lnSpc>
                <a:spcPts val="5880"/>
              </a:lnSpc>
            </a:pPr>
            <a:r>
              <a:rPr lang="en-US" sz="4200">
                <a:solidFill>
                  <a:srgbClr val="373620"/>
                </a:solidFill>
                <a:latin typeface="El Messiri"/>
                <a:ea typeface="El Messiri"/>
                <a:cs typeface="El Messiri"/>
                <a:sym typeface="El Messiri"/>
              </a:rPr>
              <a:t>Alors si actuellement tu sens qu’il y a quelque chose de puissant </a:t>
            </a:r>
          </a:p>
          <a:p>
            <a:pPr algn="just">
              <a:lnSpc>
                <a:spcPts val="5880"/>
              </a:lnSpc>
            </a:pPr>
            <a:r>
              <a:rPr lang="en-US" sz="4200">
                <a:solidFill>
                  <a:srgbClr val="373620"/>
                </a:solidFill>
                <a:latin typeface="El Messiri"/>
                <a:ea typeface="El Messiri"/>
                <a:cs typeface="El Messiri"/>
                <a:sym typeface="El Messiri"/>
              </a:rPr>
              <a:t>en toi et que tu n’arrives pas à savoir ce que c’est </a:t>
            </a:r>
            <a:r>
              <a:rPr lang="en-US" sz="4200">
                <a:solidFill>
                  <a:srgbClr val="B06C3F"/>
                </a:solidFill>
                <a:latin typeface="El Messiri"/>
                <a:ea typeface="El Messiri"/>
                <a:cs typeface="El Messiri"/>
                <a:sym typeface="El Messiri"/>
              </a:rPr>
              <a:t>NON</a:t>
            </a:r>
            <a:r>
              <a:rPr lang="en-US" sz="4200">
                <a:solidFill>
                  <a:srgbClr val="373620"/>
                </a:solidFill>
                <a:latin typeface="El Messiri"/>
                <a:ea typeface="El Messiri"/>
                <a:cs typeface="El Messiri"/>
                <a:sym typeface="El Messiri"/>
              </a:rPr>
              <a:t> tu n’es pas </a:t>
            </a:r>
          </a:p>
          <a:p>
            <a:pPr algn="just">
              <a:lnSpc>
                <a:spcPts val="5880"/>
              </a:lnSpc>
            </a:pPr>
            <a:r>
              <a:rPr lang="en-US" sz="4200">
                <a:solidFill>
                  <a:srgbClr val="373620"/>
                </a:solidFill>
                <a:latin typeface="El Messiri"/>
                <a:ea typeface="El Messiri"/>
                <a:cs typeface="El Messiri"/>
                <a:sym typeface="El Messiri"/>
              </a:rPr>
              <a:t>folle on a bien tous en nous un</a:t>
            </a:r>
            <a:r>
              <a:rPr lang="en-US" sz="4200">
                <a:solidFill>
                  <a:srgbClr val="C05440"/>
                </a:solidFill>
                <a:latin typeface="El Messiri"/>
                <a:ea typeface="El Messiri"/>
                <a:cs typeface="El Messiri"/>
                <a:sym typeface="El Messiri"/>
              </a:rPr>
              <a:t> </a:t>
            </a:r>
            <a:r>
              <a:rPr lang="en-US" sz="4200">
                <a:solidFill>
                  <a:srgbClr val="B06C3F"/>
                </a:solidFill>
                <a:latin typeface="El Messiri"/>
                <a:ea typeface="El Messiri"/>
                <a:cs typeface="El Messiri"/>
                <a:sym typeface="El Messiri"/>
              </a:rPr>
              <a:t>TRUC unique</a:t>
            </a:r>
            <a:r>
              <a:rPr lang="en-US" sz="4200">
                <a:solidFill>
                  <a:srgbClr val="373620"/>
                </a:solidFill>
                <a:latin typeface="El Messiri"/>
                <a:ea typeface="El Messiri"/>
                <a:cs typeface="El Messiri"/>
                <a:sym typeface="El Messiri"/>
              </a:rPr>
              <a:t> qu’on doit </a:t>
            </a:r>
          </a:p>
          <a:p>
            <a:pPr algn="just">
              <a:lnSpc>
                <a:spcPts val="5880"/>
              </a:lnSpc>
            </a:pPr>
            <a:r>
              <a:rPr lang="en-US" sz="4200">
                <a:solidFill>
                  <a:srgbClr val="373620"/>
                </a:solidFill>
                <a:latin typeface="El Messiri"/>
                <a:ea typeface="El Messiri"/>
                <a:cs typeface="El Messiri"/>
                <a:sym typeface="El Messiri"/>
              </a:rPr>
              <a:t>découvrir et utiliser </a:t>
            </a:r>
          </a:p>
          <a:p>
            <a:pPr algn="just">
              <a:lnSpc>
                <a:spcPts val="5880"/>
              </a:lnSpc>
            </a:pPr>
          </a:p>
        </p:txBody>
      </p:sp>
      <p:sp>
        <p:nvSpPr>
          <p:cNvPr name="Freeform 4" id="4"/>
          <p:cNvSpPr/>
          <p:nvPr/>
        </p:nvSpPr>
        <p:spPr>
          <a:xfrm flipH="false" flipV="false" rot="0">
            <a:off x="207906" y="1186658"/>
            <a:ext cx="637556" cy="478167"/>
          </a:xfrm>
          <a:custGeom>
            <a:avLst/>
            <a:gdLst/>
            <a:ahLst/>
            <a:cxnLst/>
            <a:rect r="r" b="b" t="t" l="l"/>
            <a:pathLst>
              <a:path h="478167" w="637556">
                <a:moveTo>
                  <a:pt x="0" y="0"/>
                </a:moveTo>
                <a:lnTo>
                  <a:pt x="637556" y="0"/>
                </a:lnTo>
                <a:lnTo>
                  <a:pt x="637556" y="478167"/>
                </a:lnTo>
                <a:lnTo>
                  <a:pt x="0" y="4781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028700" y="942975"/>
            <a:ext cx="17259300" cy="6665595"/>
          </a:xfrm>
          <a:prstGeom prst="rect">
            <a:avLst/>
          </a:prstGeom>
        </p:spPr>
        <p:txBody>
          <a:bodyPr anchor="t" rtlCol="false" tIns="0" lIns="0" bIns="0" rIns="0">
            <a:spAutoFit/>
          </a:bodyPr>
          <a:lstStyle/>
          <a:p>
            <a:pPr algn="just">
              <a:lnSpc>
                <a:spcPts val="5880"/>
              </a:lnSpc>
            </a:pPr>
            <a:r>
              <a:rPr lang="en-US" sz="4200">
                <a:solidFill>
                  <a:srgbClr val="373620"/>
                </a:solidFill>
                <a:latin typeface="El Messiri"/>
                <a:ea typeface="El Messiri"/>
                <a:cs typeface="El Messiri"/>
                <a:sym typeface="El Messiri"/>
              </a:rPr>
              <a:t>Alors si actuellement tu sens qu’il y a quelque chose de puissant </a:t>
            </a:r>
          </a:p>
          <a:p>
            <a:pPr algn="just">
              <a:lnSpc>
                <a:spcPts val="5880"/>
              </a:lnSpc>
            </a:pPr>
            <a:r>
              <a:rPr lang="en-US" sz="4200">
                <a:solidFill>
                  <a:srgbClr val="373620"/>
                </a:solidFill>
                <a:latin typeface="El Messiri"/>
                <a:ea typeface="El Messiri"/>
                <a:cs typeface="El Messiri"/>
                <a:sym typeface="El Messiri"/>
              </a:rPr>
              <a:t>en toi et que tu n’arrives pas à savoir ce que c’est </a:t>
            </a:r>
            <a:r>
              <a:rPr lang="en-US" sz="4200">
                <a:solidFill>
                  <a:srgbClr val="B06C3F"/>
                </a:solidFill>
                <a:latin typeface="El Messiri"/>
                <a:ea typeface="El Messiri"/>
                <a:cs typeface="El Messiri"/>
                <a:sym typeface="El Messiri"/>
              </a:rPr>
              <a:t>NON </a:t>
            </a:r>
            <a:r>
              <a:rPr lang="en-US" sz="4200">
                <a:solidFill>
                  <a:srgbClr val="373620"/>
                </a:solidFill>
                <a:latin typeface="El Messiri"/>
                <a:ea typeface="El Messiri"/>
                <a:cs typeface="El Messiri"/>
                <a:sym typeface="El Messiri"/>
              </a:rPr>
              <a:t>tu n’es pas </a:t>
            </a:r>
          </a:p>
          <a:p>
            <a:pPr algn="just">
              <a:lnSpc>
                <a:spcPts val="5880"/>
              </a:lnSpc>
            </a:pPr>
            <a:r>
              <a:rPr lang="en-US" sz="4200">
                <a:solidFill>
                  <a:srgbClr val="373620"/>
                </a:solidFill>
                <a:latin typeface="El Messiri"/>
                <a:ea typeface="El Messiri"/>
                <a:cs typeface="El Messiri"/>
                <a:sym typeface="El Messiri"/>
              </a:rPr>
              <a:t>folle on a bien tous en nous un </a:t>
            </a:r>
            <a:r>
              <a:rPr lang="en-US" sz="4200">
                <a:solidFill>
                  <a:srgbClr val="B06C3F"/>
                </a:solidFill>
                <a:latin typeface="El Messiri"/>
                <a:ea typeface="El Messiri"/>
                <a:cs typeface="El Messiri"/>
                <a:sym typeface="El Messiri"/>
              </a:rPr>
              <a:t>TRUC unique</a:t>
            </a:r>
            <a:r>
              <a:rPr lang="en-US" sz="4200">
                <a:solidFill>
                  <a:srgbClr val="C05440"/>
                </a:solidFill>
                <a:latin typeface="El Messiri"/>
                <a:ea typeface="El Messiri"/>
                <a:cs typeface="El Messiri"/>
                <a:sym typeface="El Messiri"/>
              </a:rPr>
              <a:t> </a:t>
            </a:r>
            <a:r>
              <a:rPr lang="en-US" sz="4200">
                <a:solidFill>
                  <a:srgbClr val="373620"/>
                </a:solidFill>
                <a:latin typeface="El Messiri"/>
                <a:ea typeface="El Messiri"/>
                <a:cs typeface="El Messiri"/>
                <a:sym typeface="El Messiri"/>
              </a:rPr>
              <a:t>qu’on doit </a:t>
            </a:r>
          </a:p>
          <a:p>
            <a:pPr algn="just">
              <a:lnSpc>
                <a:spcPts val="5880"/>
              </a:lnSpc>
            </a:pPr>
            <a:r>
              <a:rPr lang="en-US" sz="4200">
                <a:solidFill>
                  <a:srgbClr val="373620"/>
                </a:solidFill>
                <a:latin typeface="El Messiri"/>
                <a:ea typeface="El Messiri"/>
                <a:cs typeface="El Messiri"/>
                <a:sym typeface="El Messiri"/>
              </a:rPr>
              <a:t>découvrir et utiliser </a:t>
            </a:r>
          </a:p>
          <a:p>
            <a:pPr algn="just">
              <a:lnSpc>
                <a:spcPts val="5880"/>
              </a:lnSpc>
            </a:pPr>
          </a:p>
          <a:p>
            <a:pPr algn="just">
              <a:lnSpc>
                <a:spcPts val="5880"/>
              </a:lnSpc>
            </a:pPr>
            <a:r>
              <a:rPr lang="en-US" sz="4200">
                <a:solidFill>
                  <a:srgbClr val="373620"/>
                </a:solidFill>
                <a:latin typeface="El Messiri"/>
                <a:ea typeface="El Messiri"/>
                <a:cs typeface="El Messiri"/>
                <a:sym typeface="El Messiri"/>
              </a:rPr>
              <a:t>Alors si tu penses l’avoir trouvé mais qu’actuellement tu ne vis pas la vie de tes rêves c’est surement que </a:t>
            </a:r>
            <a:r>
              <a:rPr lang="en-US" sz="4200" b="true">
                <a:solidFill>
                  <a:srgbClr val="373620"/>
                </a:solidFill>
                <a:latin typeface="El Messiri Bold"/>
                <a:ea typeface="El Messiri Bold"/>
                <a:cs typeface="El Messiri Bold"/>
                <a:sym typeface="El Messiri Bold"/>
              </a:rPr>
              <a:t>tu n’as pas su comment l’utiliser</a:t>
            </a:r>
          </a:p>
          <a:p>
            <a:pPr algn="just">
              <a:lnSpc>
                <a:spcPts val="5880"/>
              </a:lnSpc>
            </a:pPr>
          </a:p>
          <a:p>
            <a:pPr algn="just">
              <a:lnSpc>
                <a:spcPts val="5880"/>
              </a:lnSpc>
            </a:pPr>
          </a:p>
        </p:txBody>
      </p:sp>
      <p:sp>
        <p:nvSpPr>
          <p:cNvPr name="Freeform 4" id="4"/>
          <p:cNvSpPr/>
          <p:nvPr/>
        </p:nvSpPr>
        <p:spPr>
          <a:xfrm flipH="false" flipV="false" rot="0">
            <a:off x="207906" y="1186658"/>
            <a:ext cx="637556" cy="478167"/>
          </a:xfrm>
          <a:custGeom>
            <a:avLst/>
            <a:gdLst/>
            <a:ahLst/>
            <a:cxnLst/>
            <a:rect r="r" b="b" t="t" l="l"/>
            <a:pathLst>
              <a:path h="478167" w="637556">
                <a:moveTo>
                  <a:pt x="0" y="0"/>
                </a:moveTo>
                <a:lnTo>
                  <a:pt x="637556" y="0"/>
                </a:lnTo>
                <a:lnTo>
                  <a:pt x="637556" y="478167"/>
                </a:lnTo>
                <a:lnTo>
                  <a:pt x="0" y="4781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07906" y="4822502"/>
            <a:ext cx="637556" cy="478167"/>
          </a:xfrm>
          <a:custGeom>
            <a:avLst/>
            <a:gdLst/>
            <a:ahLst/>
            <a:cxnLst/>
            <a:rect r="r" b="b" t="t" l="l"/>
            <a:pathLst>
              <a:path h="478167" w="637556">
                <a:moveTo>
                  <a:pt x="0" y="0"/>
                </a:moveTo>
                <a:lnTo>
                  <a:pt x="637556" y="0"/>
                </a:lnTo>
                <a:lnTo>
                  <a:pt x="637556" y="478166"/>
                </a:lnTo>
                <a:lnTo>
                  <a:pt x="0" y="4781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028700" y="942975"/>
            <a:ext cx="17259300" cy="8151495"/>
          </a:xfrm>
          <a:prstGeom prst="rect">
            <a:avLst/>
          </a:prstGeom>
        </p:spPr>
        <p:txBody>
          <a:bodyPr anchor="t" rtlCol="false" tIns="0" lIns="0" bIns="0" rIns="0">
            <a:spAutoFit/>
          </a:bodyPr>
          <a:lstStyle/>
          <a:p>
            <a:pPr algn="just">
              <a:lnSpc>
                <a:spcPts val="5880"/>
              </a:lnSpc>
            </a:pPr>
            <a:r>
              <a:rPr lang="en-US" sz="4200">
                <a:solidFill>
                  <a:srgbClr val="373620"/>
                </a:solidFill>
                <a:latin typeface="El Messiri"/>
                <a:ea typeface="El Messiri"/>
                <a:cs typeface="El Messiri"/>
                <a:sym typeface="El Messiri"/>
              </a:rPr>
              <a:t>Alors si actuellement tu sens qu’il y a quelque chose de puissant </a:t>
            </a:r>
          </a:p>
          <a:p>
            <a:pPr algn="just">
              <a:lnSpc>
                <a:spcPts val="5880"/>
              </a:lnSpc>
            </a:pPr>
            <a:r>
              <a:rPr lang="en-US" sz="4200">
                <a:solidFill>
                  <a:srgbClr val="373620"/>
                </a:solidFill>
                <a:latin typeface="El Messiri"/>
                <a:ea typeface="El Messiri"/>
                <a:cs typeface="El Messiri"/>
                <a:sym typeface="El Messiri"/>
              </a:rPr>
              <a:t>en toi et que tu n’arrives pas à savoir ce que c’est </a:t>
            </a:r>
            <a:r>
              <a:rPr lang="en-US" sz="4200">
                <a:solidFill>
                  <a:srgbClr val="B06C3F"/>
                </a:solidFill>
                <a:latin typeface="El Messiri"/>
                <a:ea typeface="El Messiri"/>
                <a:cs typeface="El Messiri"/>
                <a:sym typeface="El Messiri"/>
              </a:rPr>
              <a:t>NO</a:t>
            </a:r>
            <a:r>
              <a:rPr lang="en-US" sz="4200">
                <a:solidFill>
                  <a:srgbClr val="A0955E"/>
                </a:solidFill>
                <a:latin typeface="El Messiri"/>
                <a:ea typeface="El Messiri"/>
                <a:cs typeface="El Messiri"/>
                <a:sym typeface="El Messiri"/>
              </a:rPr>
              <a:t>N</a:t>
            </a:r>
            <a:r>
              <a:rPr lang="en-US" sz="4200">
                <a:solidFill>
                  <a:srgbClr val="373620"/>
                </a:solidFill>
                <a:latin typeface="El Messiri"/>
                <a:ea typeface="El Messiri"/>
                <a:cs typeface="El Messiri"/>
                <a:sym typeface="El Messiri"/>
              </a:rPr>
              <a:t> tu n’es pas </a:t>
            </a:r>
          </a:p>
          <a:p>
            <a:pPr algn="just">
              <a:lnSpc>
                <a:spcPts val="5880"/>
              </a:lnSpc>
            </a:pPr>
            <a:r>
              <a:rPr lang="en-US" sz="4200">
                <a:solidFill>
                  <a:srgbClr val="373620"/>
                </a:solidFill>
                <a:latin typeface="El Messiri"/>
                <a:ea typeface="El Messiri"/>
                <a:cs typeface="El Messiri"/>
                <a:sym typeface="El Messiri"/>
              </a:rPr>
              <a:t>folle on a bien tous en nous un </a:t>
            </a:r>
            <a:r>
              <a:rPr lang="en-US" sz="4200">
                <a:solidFill>
                  <a:srgbClr val="B06C3F"/>
                </a:solidFill>
                <a:latin typeface="El Messiri"/>
                <a:ea typeface="El Messiri"/>
                <a:cs typeface="El Messiri"/>
                <a:sym typeface="El Messiri"/>
              </a:rPr>
              <a:t>TRUC unique</a:t>
            </a:r>
            <a:r>
              <a:rPr lang="en-US" sz="4200">
                <a:solidFill>
                  <a:srgbClr val="373620"/>
                </a:solidFill>
                <a:latin typeface="El Messiri"/>
                <a:ea typeface="El Messiri"/>
                <a:cs typeface="El Messiri"/>
                <a:sym typeface="El Messiri"/>
              </a:rPr>
              <a:t> qu’on doit </a:t>
            </a:r>
          </a:p>
          <a:p>
            <a:pPr algn="just">
              <a:lnSpc>
                <a:spcPts val="5880"/>
              </a:lnSpc>
            </a:pPr>
            <a:r>
              <a:rPr lang="en-US" sz="4200">
                <a:solidFill>
                  <a:srgbClr val="373620"/>
                </a:solidFill>
                <a:latin typeface="El Messiri"/>
                <a:ea typeface="El Messiri"/>
                <a:cs typeface="El Messiri"/>
                <a:sym typeface="El Messiri"/>
              </a:rPr>
              <a:t>découvrir et utiliser </a:t>
            </a:r>
          </a:p>
          <a:p>
            <a:pPr algn="just">
              <a:lnSpc>
                <a:spcPts val="5880"/>
              </a:lnSpc>
            </a:pPr>
          </a:p>
          <a:p>
            <a:pPr algn="just">
              <a:lnSpc>
                <a:spcPts val="5880"/>
              </a:lnSpc>
            </a:pPr>
            <a:r>
              <a:rPr lang="en-US" sz="4200">
                <a:solidFill>
                  <a:srgbClr val="373620"/>
                </a:solidFill>
                <a:latin typeface="El Messiri"/>
                <a:ea typeface="El Messiri"/>
                <a:cs typeface="El Messiri"/>
                <a:sym typeface="El Messiri"/>
              </a:rPr>
              <a:t>Alors si tu penses l’avoir trouvé mais qu’actuellement tu ne vis pas la vie de tes rêves c’est surement que </a:t>
            </a:r>
            <a:r>
              <a:rPr lang="en-US" sz="4200" b="true">
                <a:solidFill>
                  <a:srgbClr val="373620"/>
                </a:solidFill>
                <a:latin typeface="El Messiri Bold"/>
                <a:ea typeface="El Messiri Bold"/>
                <a:cs typeface="El Messiri Bold"/>
                <a:sym typeface="El Messiri Bold"/>
              </a:rPr>
              <a:t>tu n’as pas su comment l’utiliser</a:t>
            </a:r>
          </a:p>
          <a:p>
            <a:pPr algn="just">
              <a:lnSpc>
                <a:spcPts val="5880"/>
              </a:lnSpc>
            </a:pPr>
          </a:p>
          <a:p>
            <a:pPr algn="just">
              <a:lnSpc>
                <a:spcPts val="5880"/>
              </a:lnSpc>
            </a:pPr>
            <a:r>
              <a:rPr lang="en-US" sz="4200">
                <a:solidFill>
                  <a:srgbClr val="373620"/>
                </a:solidFill>
                <a:latin typeface="El Messiri"/>
                <a:ea typeface="El Messiri"/>
                <a:cs typeface="El Messiri"/>
                <a:sym typeface="El Messiri"/>
              </a:rPr>
              <a:t>Si tu penses avoir tout essayé, sache que le business à </a:t>
            </a:r>
            <a:r>
              <a:rPr lang="en-US" sz="4200">
                <a:solidFill>
                  <a:srgbClr val="B06C3F"/>
                </a:solidFill>
                <a:latin typeface="El Messiri"/>
                <a:ea typeface="El Messiri"/>
                <a:cs typeface="El Messiri"/>
                <a:sym typeface="El Messiri"/>
              </a:rPr>
              <a:t>ses secrets</a:t>
            </a:r>
            <a:r>
              <a:rPr lang="en-US" sz="4200">
                <a:solidFill>
                  <a:srgbClr val="A0955E"/>
                </a:solidFill>
                <a:latin typeface="El Messiri"/>
                <a:ea typeface="El Messiri"/>
                <a:cs typeface="El Messiri"/>
                <a:sym typeface="El Messiri"/>
              </a:rPr>
              <a:t> </a:t>
            </a:r>
          </a:p>
          <a:p>
            <a:pPr algn="just">
              <a:lnSpc>
                <a:spcPts val="5880"/>
              </a:lnSpc>
            </a:pPr>
            <a:r>
              <a:rPr lang="en-US" sz="4200">
                <a:solidFill>
                  <a:srgbClr val="373620"/>
                </a:solidFill>
                <a:latin typeface="El Messiri"/>
                <a:ea typeface="El Messiri"/>
                <a:cs typeface="El Messiri"/>
                <a:sym typeface="El Messiri"/>
              </a:rPr>
              <a:t>et que seuls ceux qui y sont depuis plusieurs années en ont </a:t>
            </a:r>
          </a:p>
          <a:p>
            <a:pPr algn="just">
              <a:lnSpc>
                <a:spcPts val="5880"/>
              </a:lnSpc>
            </a:pPr>
            <a:r>
              <a:rPr lang="en-US" sz="4200">
                <a:solidFill>
                  <a:srgbClr val="373620"/>
                </a:solidFill>
                <a:latin typeface="El Messiri"/>
                <a:ea typeface="El Messiri"/>
                <a:cs typeface="El Messiri"/>
                <a:sym typeface="El Messiri"/>
              </a:rPr>
              <a:t>découvert quelqu’uns </a:t>
            </a:r>
            <a:r>
              <a:rPr lang="en-US" sz="4200" u="sng">
                <a:solidFill>
                  <a:srgbClr val="373620"/>
                </a:solidFill>
                <a:latin typeface="El Messiri"/>
                <a:ea typeface="El Messiri"/>
                <a:cs typeface="El Messiri"/>
                <a:sym typeface="El Messiri"/>
              </a:rPr>
              <a:t>car eux ils ont vraiment beaucoup essayé</a:t>
            </a:r>
            <a:r>
              <a:rPr lang="en-US" sz="4200">
                <a:solidFill>
                  <a:srgbClr val="373620"/>
                </a:solidFill>
                <a:latin typeface="El Messiri"/>
                <a:ea typeface="El Messiri"/>
                <a:cs typeface="El Messiri"/>
                <a:sym typeface="El Messiri"/>
              </a:rPr>
              <a:t> </a:t>
            </a:r>
          </a:p>
        </p:txBody>
      </p:sp>
      <p:sp>
        <p:nvSpPr>
          <p:cNvPr name="Freeform 4" id="4"/>
          <p:cNvSpPr/>
          <p:nvPr/>
        </p:nvSpPr>
        <p:spPr>
          <a:xfrm flipH="false" flipV="false" rot="0">
            <a:off x="207906" y="1186658"/>
            <a:ext cx="637556" cy="478167"/>
          </a:xfrm>
          <a:custGeom>
            <a:avLst/>
            <a:gdLst/>
            <a:ahLst/>
            <a:cxnLst/>
            <a:rect r="r" b="b" t="t" l="l"/>
            <a:pathLst>
              <a:path h="478167" w="637556">
                <a:moveTo>
                  <a:pt x="0" y="0"/>
                </a:moveTo>
                <a:lnTo>
                  <a:pt x="637556" y="0"/>
                </a:lnTo>
                <a:lnTo>
                  <a:pt x="637556" y="478167"/>
                </a:lnTo>
                <a:lnTo>
                  <a:pt x="0" y="4781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07906" y="4822502"/>
            <a:ext cx="637556" cy="478167"/>
          </a:xfrm>
          <a:custGeom>
            <a:avLst/>
            <a:gdLst/>
            <a:ahLst/>
            <a:cxnLst/>
            <a:rect r="r" b="b" t="t" l="l"/>
            <a:pathLst>
              <a:path h="478167" w="637556">
                <a:moveTo>
                  <a:pt x="0" y="0"/>
                </a:moveTo>
                <a:lnTo>
                  <a:pt x="637556" y="0"/>
                </a:lnTo>
                <a:lnTo>
                  <a:pt x="637556" y="478166"/>
                </a:lnTo>
                <a:lnTo>
                  <a:pt x="0" y="4781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207906" y="7107339"/>
            <a:ext cx="637556" cy="478167"/>
          </a:xfrm>
          <a:custGeom>
            <a:avLst/>
            <a:gdLst/>
            <a:ahLst/>
            <a:cxnLst/>
            <a:rect r="r" b="b" t="t" l="l"/>
            <a:pathLst>
              <a:path h="478167" w="637556">
                <a:moveTo>
                  <a:pt x="0" y="0"/>
                </a:moveTo>
                <a:lnTo>
                  <a:pt x="637556" y="0"/>
                </a:lnTo>
                <a:lnTo>
                  <a:pt x="637556" y="478167"/>
                </a:lnTo>
                <a:lnTo>
                  <a:pt x="0" y="4781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477441" y="2499785"/>
            <a:ext cx="8336756" cy="4707267"/>
          </a:xfrm>
          <a:prstGeom prst="rect">
            <a:avLst/>
          </a:prstGeom>
        </p:spPr>
        <p:txBody>
          <a:bodyPr anchor="t" rtlCol="false" tIns="0" lIns="0" bIns="0" rIns="0">
            <a:spAutoFit/>
          </a:bodyPr>
          <a:lstStyle/>
          <a:p>
            <a:pPr algn="ctr">
              <a:lnSpc>
                <a:spcPts val="5557"/>
              </a:lnSpc>
            </a:pPr>
            <a:r>
              <a:rPr lang="en-US" sz="3969">
                <a:solidFill>
                  <a:srgbClr val="373620"/>
                </a:solidFill>
                <a:latin typeface="El Messiri"/>
                <a:ea typeface="El Messiri"/>
                <a:cs typeface="El Messiri"/>
                <a:sym typeface="El Messiri"/>
              </a:rPr>
              <a:t>C’est pas le tout de découvrir </a:t>
            </a:r>
          </a:p>
          <a:p>
            <a:pPr algn="ctr">
              <a:lnSpc>
                <a:spcPts val="5557"/>
              </a:lnSpc>
            </a:pPr>
            <a:r>
              <a:rPr lang="en-US" sz="3969">
                <a:solidFill>
                  <a:srgbClr val="373620"/>
                </a:solidFill>
                <a:latin typeface="El Messiri"/>
                <a:ea typeface="El Messiri"/>
                <a:cs typeface="El Messiri"/>
                <a:sym typeface="El Messiri"/>
              </a:rPr>
              <a:t>son trésor </a:t>
            </a:r>
            <a:r>
              <a:rPr lang="en-US" sz="3969">
                <a:solidFill>
                  <a:srgbClr val="B06C3F"/>
                </a:solidFill>
                <a:latin typeface="El Messiri"/>
                <a:ea typeface="El Messiri"/>
                <a:cs typeface="El Messiri"/>
                <a:sym typeface="El Messiri"/>
              </a:rPr>
              <a:t>CACHÉ</a:t>
            </a:r>
            <a:r>
              <a:rPr lang="en-US" sz="3969">
                <a:solidFill>
                  <a:srgbClr val="373620"/>
                </a:solidFill>
                <a:latin typeface="El Messiri"/>
                <a:ea typeface="El Messiri"/>
                <a:cs typeface="El Messiri"/>
                <a:sym typeface="El Messiri"/>
              </a:rPr>
              <a:t>,</a:t>
            </a:r>
          </a:p>
          <a:p>
            <a:pPr algn="ctr">
              <a:lnSpc>
                <a:spcPts val="5557"/>
              </a:lnSpc>
            </a:pPr>
            <a:r>
              <a:rPr lang="en-US" sz="3969">
                <a:solidFill>
                  <a:srgbClr val="373620"/>
                </a:solidFill>
                <a:latin typeface="El Messiri"/>
                <a:ea typeface="El Messiri"/>
                <a:cs typeface="El Messiri"/>
                <a:sym typeface="El Messiri"/>
              </a:rPr>
              <a:t> il faut ensuite savoir le </a:t>
            </a:r>
            <a:r>
              <a:rPr lang="en-US" sz="3969">
                <a:solidFill>
                  <a:srgbClr val="B06C3F"/>
                </a:solidFill>
                <a:latin typeface="El Messiri"/>
                <a:ea typeface="El Messiri"/>
                <a:cs typeface="El Messiri"/>
                <a:sym typeface="El Messiri"/>
              </a:rPr>
              <a:t>monétiser</a:t>
            </a:r>
            <a:r>
              <a:rPr lang="en-US" sz="3969">
                <a:solidFill>
                  <a:srgbClr val="373620"/>
                </a:solidFill>
                <a:latin typeface="El Messiri"/>
                <a:ea typeface="El Messiri"/>
                <a:cs typeface="El Messiri"/>
                <a:sym typeface="El Messiri"/>
              </a:rPr>
              <a:t> </a:t>
            </a:r>
          </a:p>
          <a:p>
            <a:pPr algn="ctr">
              <a:lnSpc>
                <a:spcPts val="5557"/>
              </a:lnSpc>
            </a:pPr>
            <a:r>
              <a:rPr lang="en-US" b="true" sz="3969" u="sng">
                <a:solidFill>
                  <a:srgbClr val="373620"/>
                </a:solidFill>
                <a:latin typeface="El Messiri Bold"/>
                <a:ea typeface="El Messiri Bold"/>
                <a:cs typeface="El Messiri Bold"/>
                <a:sym typeface="El Messiri Bold"/>
              </a:rPr>
              <a:t>stratégiquement</a:t>
            </a:r>
            <a:r>
              <a:rPr lang="en-US" sz="3969">
                <a:solidFill>
                  <a:srgbClr val="373620"/>
                </a:solidFill>
                <a:latin typeface="El Messiri"/>
                <a:ea typeface="El Messiri"/>
                <a:cs typeface="El Messiri"/>
                <a:sym typeface="El Messiri"/>
              </a:rPr>
              <a:t> </a:t>
            </a:r>
          </a:p>
          <a:p>
            <a:pPr algn="just">
              <a:lnSpc>
                <a:spcPts val="4731"/>
              </a:lnSpc>
            </a:pPr>
          </a:p>
          <a:p>
            <a:pPr algn="ctr">
              <a:lnSpc>
                <a:spcPts val="5557"/>
              </a:lnSpc>
            </a:pPr>
            <a:r>
              <a:rPr lang="en-US" sz="3969">
                <a:solidFill>
                  <a:srgbClr val="373620"/>
                </a:solidFill>
                <a:latin typeface="El Messiri"/>
                <a:ea typeface="El Messiri"/>
                <a:cs typeface="El Messiri"/>
                <a:sym typeface="El Messiri"/>
              </a:rPr>
              <a:t>Ce que j'ai fini par découvrir c'est que :</a:t>
            </a:r>
          </a:p>
          <a:p>
            <a:pPr algn="just">
              <a:lnSpc>
                <a:spcPts val="4731"/>
              </a:lnSpc>
            </a:pPr>
          </a:p>
        </p:txBody>
      </p:sp>
      <p:grpSp>
        <p:nvGrpSpPr>
          <p:cNvPr name="Group 4" id="4"/>
          <p:cNvGrpSpPr/>
          <p:nvPr/>
        </p:nvGrpSpPr>
        <p:grpSpPr>
          <a:xfrm rot="0">
            <a:off x="9374922" y="0"/>
            <a:ext cx="8907062" cy="10287000"/>
            <a:chOff x="0" y="0"/>
            <a:chExt cx="2345893" cy="2709333"/>
          </a:xfrm>
        </p:grpSpPr>
        <p:sp>
          <p:nvSpPr>
            <p:cNvPr name="Freeform 5" id="5"/>
            <p:cNvSpPr/>
            <p:nvPr/>
          </p:nvSpPr>
          <p:spPr>
            <a:xfrm flipH="false" flipV="false" rot="0">
              <a:off x="0" y="0"/>
              <a:ext cx="2345893" cy="2709333"/>
            </a:xfrm>
            <a:custGeom>
              <a:avLst/>
              <a:gdLst/>
              <a:ahLst/>
              <a:cxnLst/>
              <a:rect r="r" b="b" t="t" l="l"/>
              <a:pathLst>
                <a:path h="2709333" w="2345893">
                  <a:moveTo>
                    <a:pt x="0" y="0"/>
                  </a:moveTo>
                  <a:lnTo>
                    <a:pt x="2345893" y="0"/>
                  </a:lnTo>
                  <a:lnTo>
                    <a:pt x="2345893" y="2709333"/>
                  </a:lnTo>
                  <a:lnTo>
                    <a:pt x="0" y="2709333"/>
                  </a:lnTo>
                  <a:close/>
                </a:path>
              </a:pathLst>
            </a:custGeom>
            <a:solidFill>
              <a:srgbClr val="A0955E"/>
            </a:solidFill>
          </p:spPr>
        </p:sp>
        <p:sp>
          <p:nvSpPr>
            <p:cNvPr name="TextBox 6" id="6"/>
            <p:cNvSpPr txBox="true"/>
            <p:nvPr/>
          </p:nvSpPr>
          <p:spPr>
            <a:xfrm>
              <a:off x="0" y="-38100"/>
              <a:ext cx="2345893" cy="2747433"/>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grpSp>
        <p:nvGrpSpPr>
          <p:cNvPr name="Group 7" id="7"/>
          <p:cNvGrpSpPr/>
          <p:nvPr/>
        </p:nvGrpSpPr>
        <p:grpSpPr>
          <a:xfrm rot="0">
            <a:off x="9374922" y="0"/>
            <a:ext cx="8913078" cy="10287000"/>
            <a:chOff x="0" y="0"/>
            <a:chExt cx="1780286" cy="2054711"/>
          </a:xfrm>
        </p:grpSpPr>
        <p:sp>
          <p:nvSpPr>
            <p:cNvPr name="Freeform 8" id="8"/>
            <p:cNvSpPr/>
            <p:nvPr/>
          </p:nvSpPr>
          <p:spPr>
            <a:xfrm flipH="false" flipV="false" rot="0">
              <a:off x="0" y="0"/>
              <a:ext cx="1780286" cy="2054711"/>
            </a:xfrm>
            <a:custGeom>
              <a:avLst/>
              <a:gdLst/>
              <a:ahLst/>
              <a:cxnLst/>
              <a:rect r="r" b="b" t="t" l="l"/>
              <a:pathLst>
                <a:path h="2054711" w="1780286">
                  <a:moveTo>
                    <a:pt x="19978" y="0"/>
                  </a:moveTo>
                  <a:lnTo>
                    <a:pt x="1760308" y="0"/>
                  </a:lnTo>
                  <a:cubicBezTo>
                    <a:pt x="1765607" y="0"/>
                    <a:pt x="1770688" y="2105"/>
                    <a:pt x="1774435" y="5851"/>
                  </a:cubicBezTo>
                  <a:cubicBezTo>
                    <a:pt x="1778181" y="9598"/>
                    <a:pt x="1780286" y="14679"/>
                    <a:pt x="1780286" y="19978"/>
                  </a:cubicBezTo>
                  <a:lnTo>
                    <a:pt x="1780286" y="2034733"/>
                  </a:lnTo>
                  <a:cubicBezTo>
                    <a:pt x="1780286" y="2040032"/>
                    <a:pt x="1778181" y="2045113"/>
                    <a:pt x="1774435" y="2048860"/>
                  </a:cubicBezTo>
                  <a:cubicBezTo>
                    <a:pt x="1770688" y="2052606"/>
                    <a:pt x="1765607" y="2054711"/>
                    <a:pt x="1760308" y="2054711"/>
                  </a:cubicBezTo>
                  <a:lnTo>
                    <a:pt x="19978" y="2054711"/>
                  </a:lnTo>
                  <a:cubicBezTo>
                    <a:pt x="14679" y="2054711"/>
                    <a:pt x="9598" y="2052606"/>
                    <a:pt x="5851" y="2048860"/>
                  </a:cubicBezTo>
                  <a:cubicBezTo>
                    <a:pt x="2105" y="2045113"/>
                    <a:pt x="0" y="2040032"/>
                    <a:pt x="0" y="2034733"/>
                  </a:cubicBezTo>
                  <a:lnTo>
                    <a:pt x="0" y="19978"/>
                  </a:lnTo>
                  <a:cubicBezTo>
                    <a:pt x="0" y="14679"/>
                    <a:pt x="2105" y="9598"/>
                    <a:pt x="5851" y="5851"/>
                  </a:cubicBezTo>
                  <a:cubicBezTo>
                    <a:pt x="9598" y="2105"/>
                    <a:pt x="14679" y="0"/>
                    <a:pt x="19978" y="0"/>
                  </a:cubicBezTo>
                  <a:close/>
                </a:path>
              </a:pathLst>
            </a:custGeom>
            <a:blipFill>
              <a:blip r:embed="rId3"/>
              <a:stretch>
                <a:fillRect l="0" t="-17849" r="0" b="-17849"/>
              </a:stretch>
            </a:blipFill>
          </p:spPr>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244507" y="1502727"/>
            <a:ext cx="13798987" cy="6262370"/>
          </a:xfrm>
          <a:prstGeom prst="rect">
            <a:avLst/>
          </a:prstGeom>
        </p:spPr>
        <p:txBody>
          <a:bodyPr anchor="t" rtlCol="false" tIns="0" lIns="0" bIns="0" rIns="0">
            <a:spAutoFit/>
          </a:bodyPr>
          <a:lstStyle/>
          <a:p>
            <a:pPr algn="ctr">
              <a:lnSpc>
                <a:spcPts val="7279"/>
              </a:lnSpc>
            </a:pPr>
          </a:p>
          <a:p>
            <a:pPr algn="ctr">
              <a:lnSpc>
                <a:spcPts val="7279"/>
              </a:lnSpc>
            </a:pPr>
            <a:r>
              <a:rPr lang="en-US" sz="5199">
                <a:solidFill>
                  <a:srgbClr val="373620"/>
                </a:solidFill>
                <a:latin typeface="El Messiri"/>
                <a:ea typeface="El Messiri"/>
                <a:cs typeface="El Messiri"/>
                <a:sym typeface="El Messiri"/>
              </a:rPr>
              <a:t>Le seul moyen de découvrir ton </a:t>
            </a:r>
            <a:r>
              <a:rPr lang="en-US" sz="5199" u="sng">
                <a:solidFill>
                  <a:srgbClr val="373620"/>
                </a:solidFill>
                <a:latin typeface="El Messiri"/>
                <a:ea typeface="El Messiri"/>
                <a:cs typeface="El Messiri"/>
                <a:sym typeface="El Messiri"/>
              </a:rPr>
              <a:t>Trésor intérieur</a:t>
            </a:r>
            <a:r>
              <a:rPr lang="en-US" sz="5199">
                <a:solidFill>
                  <a:srgbClr val="373620"/>
                </a:solidFill>
                <a:latin typeface="El Messiri"/>
                <a:ea typeface="El Messiri"/>
                <a:cs typeface="El Messiri"/>
                <a:sym typeface="El Messiri"/>
              </a:rPr>
              <a:t>, </a:t>
            </a:r>
          </a:p>
          <a:p>
            <a:pPr algn="ctr">
              <a:lnSpc>
                <a:spcPts val="7279"/>
              </a:lnSpc>
            </a:pPr>
            <a:r>
              <a:rPr lang="en-US" sz="5199">
                <a:solidFill>
                  <a:srgbClr val="373620"/>
                </a:solidFill>
                <a:latin typeface="El Messiri"/>
                <a:ea typeface="El Messiri"/>
                <a:cs typeface="El Messiri"/>
                <a:sym typeface="El Messiri"/>
              </a:rPr>
              <a:t>celui qui te permettra d’en vivre c’est : </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d’accepter que tu en as</a:t>
            </a:r>
            <a:r>
              <a:rPr lang="en-US" sz="5199">
                <a:solidFill>
                  <a:srgbClr val="A0955E"/>
                </a:solidFill>
                <a:latin typeface="El Messiri"/>
                <a:ea typeface="El Messiri"/>
                <a:cs typeface="El Messiri"/>
                <a:sym typeface="El Messiri"/>
              </a:rPr>
              <a:t> </a:t>
            </a:r>
            <a:r>
              <a:rPr lang="en-US" sz="5199">
                <a:solidFill>
                  <a:srgbClr val="B06C3F"/>
                </a:solidFill>
                <a:latin typeface="El Messiri"/>
                <a:ea typeface="El Messiri"/>
                <a:cs typeface="El Messiri"/>
                <a:sym typeface="El Messiri"/>
              </a:rPr>
              <a:t>UN</a:t>
            </a:r>
            <a:r>
              <a:rPr lang="en-US" sz="5199">
                <a:solidFill>
                  <a:srgbClr val="373620"/>
                </a:solidFill>
                <a:latin typeface="El Messiri"/>
                <a:ea typeface="El Messiri"/>
                <a:cs typeface="El Messiri"/>
                <a:sym typeface="El Messiri"/>
              </a:rPr>
              <a:t>, </a:t>
            </a:r>
          </a:p>
          <a:p>
            <a:pPr algn="ctr">
              <a:lnSpc>
                <a:spcPts val="7279"/>
              </a:lnSpc>
            </a:pPr>
            <a:r>
              <a:rPr lang="en-US" sz="5199">
                <a:solidFill>
                  <a:srgbClr val="373620"/>
                </a:solidFill>
                <a:latin typeface="El Messiri"/>
                <a:ea typeface="El Messiri"/>
                <a:cs typeface="El Messiri"/>
                <a:sym typeface="El Messiri"/>
              </a:rPr>
              <a:t>et qu’il a une valeur </a:t>
            </a:r>
            <a:r>
              <a:rPr lang="en-US" sz="5199">
                <a:solidFill>
                  <a:srgbClr val="B06C3F"/>
                </a:solidFill>
                <a:latin typeface="El Messiri"/>
                <a:ea typeface="El Messiri"/>
                <a:cs typeface="El Messiri"/>
                <a:sym typeface="El Messiri"/>
              </a:rPr>
              <a:t>monétisable</a:t>
            </a:r>
            <a:r>
              <a:rPr lang="en-US" sz="5199">
                <a:solidFill>
                  <a:srgbClr val="373620"/>
                </a:solidFill>
                <a:latin typeface="El Messiri"/>
                <a:ea typeface="El Messiri"/>
                <a:cs typeface="El Messiri"/>
                <a:sym typeface="El Messiri"/>
              </a:rPr>
              <a:t> sur le marché </a:t>
            </a:r>
          </a:p>
          <a:p>
            <a:pPr algn="just">
              <a:lnSpc>
                <a:spcPts val="5880"/>
              </a:lnSpc>
            </a:pP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244507" y="-233464"/>
            <a:ext cx="13798987" cy="9034145"/>
          </a:xfrm>
          <a:prstGeom prst="rect">
            <a:avLst/>
          </a:prstGeom>
        </p:spPr>
        <p:txBody>
          <a:bodyPr anchor="t" rtlCol="false" tIns="0" lIns="0" bIns="0" rIns="0">
            <a:spAutoFit/>
          </a:bodyPr>
          <a:lstStyle/>
          <a:p>
            <a:pPr algn="ctr">
              <a:lnSpc>
                <a:spcPts val="7279"/>
              </a:lnSpc>
            </a:pPr>
          </a:p>
          <a:p>
            <a:pPr algn="ctr">
              <a:lnSpc>
                <a:spcPts val="7279"/>
              </a:lnSpc>
            </a:pPr>
          </a:p>
          <a:p>
            <a:pPr algn="ctr">
              <a:lnSpc>
                <a:spcPts val="7279"/>
              </a:lnSpc>
            </a:pPr>
            <a:r>
              <a:rPr lang="en-US" sz="5199">
                <a:solidFill>
                  <a:srgbClr val="373620"/>
                </a:solidFill>
                <a:latin typeface="El Messiri"/>
                <a:ea typeface="El Messiri"/>
                <a:cs typeface="El Messiri"/>
                <a:sym typeface="El Messiri"/>
              </a:rPr>
              <a:t>Le seul moyen de découvrir ton </a:t>
            </a:r>
            <a:r>
              <a:rPr lang="en-US" sz="5199" u="sng">
                <a:solidFill>
                  <a:srgbClr val="373620"/>
                </a:solidFill>
                <a:latin typeface="El Messiri"/>
                <a:ea typeface="El Messiri"/>
                <a:cs typeface="El Messiri"/>
                <a:sym typeface="El Messiri"/>
              </a:rPr>
              <a:t>Trésor intérieur</a:t>
            </a:r>
            <a:r>
              <a:rPr lang="en-US" sz="5199">
                <a:solidFill>
                  <a:srgbClr val="373620"/>
                </a:solidFill>
                <a:latin typeface="El Messiri"/>
                <a:ea typeface="El Messiri"/>
                <a:cs typeface="El Messiri"/>
                <a:sym typeface="El Messiri"/>
              </a:rPr>
              <a:t>, </a:t>
            </a:r>
          </a:p>
          <a:p>
            <a:pPr algn="ctr">
              <a:lnSpc>
                <a:spcPts val="7279"/>
              </a:lnSpc>
            </a:pPr>
            <a:r>
              <a:rPr lang="en-US" sz="5199">
                <a:solidFill>
                  <a:srgbClr val="373620"/>
                </a:solidFill>
                <a:latin typeface="El Messiri"/>
                <a:ea typeface="El Messiri"/>
                <a:cs typeface="El Messiri"/>
                <a:sym typeface="El Messiri"/>
              </a:rPr>
              <a:t>celui qui te permettra d’en vivre c’est : </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d’accepter que tu en as</a:t>
            </a:r>
            <a:r>
              <a:rPr lang="en-US" sz="5199">
                <a:solidFill>
                  <a:srgbClr val="A0955E"/>
                </a:solidFill>
                <a:latin typeface="El Messiri"/>
                <a:ea typeface="El Messiri"/>
                <a:cs typeface="El Messiri"/>
                <a:sym typeface="El Messiri"/>
              </a:rPr>
              <a:t> </a:t>
            </a:r>
            <a:r>
              <a:rPr lang="en-US" sz="5199">
                <a:solidFill>
                  <a:srgbClr val="B06C3F"/>
                </a:solidFill>
                <a:latin typeface="El Messiri"/>
                <a:ea typeface="El Messiri"/>
                <a:cs typeface="El Messiri"/>
                <a:sym typeface="El Messiri"/>
              </a:rPr>
              <a:t>UN</a:t>
            </a:r>
            <a:r>
              <a:rPr lang="en-US" sz="5199">
                <a:solidFill>
                  <a:srgbClr val="373620"/>
                </a:solidFill>
                <a:latin typeface="El Messiri"/>
                <a:ea typeface="El Messiri"/>
                <a:cs typeface="El Messiri"/>
                <a:sym typeface="El Messiri"/>
              </a:rPr>
              <a:t>, </a:t>
            </a:r>
          </a:p>
          <a:p>
            <a:pPr algn="ctr">
              <a:lnSpc>
                <a:spcPts val="7279"/>
              </a:lnSpc>
            </a:pPr>
            <a:r>
              <a:rPr lang="en-US" sz="5199">
                <a:solidFill>
                  <a:srgbClr val="373620"/>
                </a:solidFill>
                <a:latin typeface="El Messiri"/>
                <a:ea typeface="El Messiri"/>
                <a:cs typeface="El Messiri"/>
                <a:sym typeface="El Messiri"/>
              </a:rPr>
              <a:t>et qu’il a une valeur </a:t>
            </a:r>
            <a:r>
              <a:rPr lang="en-US" sz="5199">
                <a:solidFill>
                  <a:srgbClr val="B06C3F"/>
                </a:solidFill>
                <a:latin typeface="El Messiri"/>
                <a:ea typeface="El Messiri"/>
                <a:cs typeface="El Messiri"/>
                <a:sym typeface="El Messiri"/>
              </a:rPr>
              <a:t>monétisable</a:t>
            </a:r>
            <a:r>
              <a:rPr lang="en-US" sz="5199">
                <a:solidFill>
                  <a:srgbClr val="373620"/>
                </a:solidFill>
                <a:latin typeface="El Messiri"/>
                <a:ea typeface="El Messiri"/>
                <a:cs typeface="El Messiri"/>
                <a:sym typeface="El Messiri"/>
              </a:rPr>
              <a:t> sur le marché</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Dis-moi dans le </a:t>
            </a:r>
            <a:r>
              <a:rPr lang="en-US" sz="5199" b="true">
                <a:solidFill>
                  <a:srgbClr val="373620"/>
                </a:solidFill>
                <a:latin typeface="El Messiri Bold"/>
                <a:ea typeface="El Messiri Bold"/>
                <a:cs typeface="El Messiri Bold"/>
                <a:sym typeface="El Messiri Bold"/>
              </a:rPr>
              <a:t>chat </a:t>
            </a:r>
            <a:r>
              <a:rPr lang="en-US" sz="5199">
                <a:solidFill>
                  <a:srgbClr val="373620"/>
                </a:solidFill>
                <a:latin typeface="El Messiri"/>
                <a:ea typeface="El Messiri"/>
                <a:cs typeface="El Messiri"/>
                <a:sym typeface="El Messiri"/>
              </a:rPr>
              <a:t>si tu l’acceptes ! </a:t>
            </a:r>
          </a:p>
          <a:p>
            <a:pPr algn="just">
              <a:lnSpc>
                <a:spcPts val="5880"/>
              </a:lnSpc>
            </a:pPr>
          </a:p>
        </p:txBody>
      </p:sp>
      <p:sp>
        <p:nvSpPr>
          <p:cNvPr name="Freeform 4" id="4"/>
          <p:cNvSpPr/>
          <p:nvPr/>
        </p:nvSpPr>
        <p:spPr>
          <a:xfrm flipH="false" flipV="false" rot="0">
            <a:off x="0" y="0"/>
            <a:ext cx="906065" cy="1038470"/>
          </a:xfrm>
          <a:custGeom>
            <a:avLst/>
            <a:gdLst/>
            <a:ahLst/>
            <a:cxnLst/>
            <a:rect r="r" b="b" t="t" l="l"/>
            <a:pathLst>
              <a:path h="1038470" w="906065">
                <a:moveTo>
                  <a:pt x="0" y="0"/>
                </a:moveTo>
                <a:lnTo>
                  <a:pt x="906065" y="0"/>
                </a:lnTo>
                <a:lnTo>
                  <a:pt x="906065" y="1038470"/>
                </a:lnTo>
                <a:lnTo>
                  <a:pt x="0" y="1038470"/>
                </a:lnTo>
                <a:lnTo>
                  <a:pt x="0" y="0"/>
                </a:lnTo>
                <a:close/>
              </a:path>
            </a:pathLst>
          </a:custGeom>
          <a:blipFill>
            <a:blip r:embed="rId3"/>
            <a:stretch>
              <a:fillRect l="0" t="0" r="0" b="0"/>
            </a:stretch>
          </a:blipFill>
        </p:spPr>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3771779" y="1371679"/>
            <a:ext cx="11139339" cy="349059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Maintenant, j'ai une question à te poser </a:t>
            </a:r>
          </a:p>
          <a:p>
            <a:pPr algn="ctr">
              <a:lnSpc>
                <a:spcPts val="7279"/>
              </a:lnSpc>
            </a:pPr>
          </a:p>
          <a:p>
            <a:pPr algn="ctr">
              <a:lnSpc>
                <a:spcPts val="7279"/>
              </a:lnSpc>
            </a:pPr>
          </a:p>
          <a:p>
            <a:pPr algn="just">
              <a:lnSpc>
                <a:spcPts val="5880"/>
              </a:lnSpc>
            </a:pPr>
          </a:p>
        </p:txBody>
      </p:sp>
      <p:sp>
        <p:nvSpPr>
          <p:cNvPr name="Freeform 4" id="4"/>
          <p:cNvSpPr/>
          <p:nvPr/>
        </p:nvSpPr>
        <p:spPr>
          <a:xfrm flipH="false" flipV="false" rot="0">
            <a:off x="0" y="9197453"/>
            <a:ext cx="1028700" cy="1222930"/>
          </a:xfrm>
          <a:custGeom>
            <a:avLst/>
            <a:gdLst/>
            <a:ahLst/>
            <a:cxnLst/>
            <a:rect r="r" b="b" t="t" l="l"/>
            <a:pathLst>
              <a:path h="1222930" w="1028700">
                <a:moveTo>
                  <a:pt x="0" y="0"/>
                </a:moveTo>
                <a:lnTo>
                  <a:pt x="1028700" y="0"/>
                </a:lnTo>
                <a:lnTo>
                  <a:pt x="1028700" y="1222930"/>
                </a:lnTo>
                <a:lnTo>
                  <a:pt x="0" y="1222930"/>
                </a:lnTo>
                <a:lnTo>
                  <a:pt x="0" y="0"/>
                </a:lnTo>
                <a:close/>
              </a:path>
            </a:pathLst>
          </a:custGeom>
          <a:blipFill>
            <a:blip r:embed="rId3"/>
            <a:stretch>
              <a:fillRect l="0" t="0" r="0" b="0"/>
            </a:stretch>
          </a:blipFill>
        </p:spPr>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2696867" y="1371679"/>
            <a:ext cx="13289161" cy="5338445"/>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Maintenant, j'ai une question à te poser </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Si je te montre exactement comment découvrir </a:t>
            </a:r>
          </a:p>
          <a:p>
            <a:pPr algn="ctr">
              <a:lnSpc>
                <a:spcPts val="7279"/>
              </a:lnSpc>
            </a:pPr>
            <a:r>
              <a:rPr lang="en-US" sz="5199">
                <a:solidFill>
                  <a:srgbClr val="B06C3F"/>
                </a:solidFill>
                <a:latin typeface="El Messiri"/>
                <a:ea typeface="El Messiri"/>
                <a:cs typeface="El Messiri"/>
                <a:sym typeface="El Messiri"/>
              </a:rPr>
              <a:t>ton TRÉSOR intérieur</a:t>
            </a:r>
            <a:r>
              <a:rPr lang="en-US" sz="5199">
                <a:solidFill>
                  <a:srgbClr val="373620"/>
                </a:solidFill>
                <a:latin typeface="El Messiri"/>
                <a:ea typeface="El Messiri"/>
                <a:cs typeface="El Messiri"/>
                <a:sym typeface="El Messiri"/>
              </a:rPr>
              <a:t> et comment le monétiser </a:t>
            </a:r>
          </a:p>
          <a:p>
            <a:pPr algn="ctr">
              <a:lnSpc>
                <a:spcPts val="7279"/>
              </a:lnSpc>
            </a:pPr>
            <a:r>
              <a:rPr lang="en-US" sz="5199">
                <a:solidFill>
                  <a:srgbClr val="373620"/>
                </a:solidFill>
                <a:latin typeface="El Messiri"/>
                <a:ea typeface="El Messiri"/>
                <a:cs typeface="El Messiri"/>
                <a:sym typeface="El Messiri"/>
              </a:rPr>
              <a:t>grâce à ma méthode …</a:t>
            </a:r>
          </a:p>
          <a:p>
            <a:pPr algn="just">
              <a:lnSpc>
                <a:spcPts val="5880"/>
              </a:lnSpc>
            </a:pPr>
          </a:p>
        </p:txBody>
      </p:sp>
      <p:sp>
        <p:nvSpPr>
          <p:cNvPr name="Freeform 4" id="4"/>
          <p:cNvSpPr/>
          <p:nvPr/>
        </p:nvSpPr>
        <p:spPr>
          <a:xfrm flipH="false" flipV="false" rot="0">
            <a:off x="0" y="9197453"/>
            <a:ext cx="1028700" cy="1222930"/>
          </a:xfrm>
          <a:custGeom>
            <a:avLst/>
            <a:gdLst/>
            <a:ahLst/>
            <a:cxnLst/>
            <a:rect r="r" b="b" t="t" l="l"/>
            <a:pathLst>
              <a:path h="1222930" w="1028700">
                <a:moveTo>
                  <a:pt x="0" y="0"/>
                </a:moveTo>
                <a:lnTo>
                  <a:pt x="1028700" y="0"/>
                </a:lnTo>
                <a:lnTo>
                  <a:pt x="1028700" y="1222930"/>
                </a:lnTo>
                <a:lnTo>
                  <a:pt x="0" y="1222930"/>
                </a:lnTo>
                <a:lnTo>
                  <a:pt x="0" y="0"/>
                </a:lnTo>
                <a:close/>
              </a:path>
            </a:pathLst>
          </a:custGeom>
          <a:blipFill>
            <a:blip r:embed="rId3"/>
            <a:stretch>
              <a:fillRect l="0" t="0" r="0" b="0"/>
            </a:stretch>
          </a:blipFill>
        </p:spPr>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0" y="3441798"/>
            <a:ext cx="18288000" cy="2734946"/>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 Est-ce que tu vas </a:t>
            </a:r>
            <a:r>
              <a:rPr lang="en-US" sz="5199">
                <a:solidFill>
                  <a:srgbClr val="B06C3F"/>
                </a:solidFill>
                <a:latin typeface="El Messiri"/>
                <a:ea typeface="El Messiri"/>
                <a:cs typeface="El Messiri"/>
                <a:sym typeface="El Messiri"/>
              </a:rPr>
              <a:t>passer à l'action</a:t>
            </a:r>
            <a:r>
              <a:rPr lang="en-US" sz="5199">
                <a:solidFill>
                  <a:srgbClr val="A0955E"/>
                </a:solidFill>
                <a:latin typeface="El Messiri"/>
                <a:ea typeface="El Messiri"/>
                <a:cs typeface="El Messiri"/>
                <a:sym typeface="El Messiri"/>
              </a:rPr>
              <a:t> </a:t>
            </a:r>
            <a:r>
              <a:rPr lang="en-US" sz="5199">
                <a:solidFill>
                  <a:srgbClr val="373620"/>
                </a:solidFill>
                <a:latin typeface="El Messiri"/>
                <a:ea typeface="El Messiri"/>
                <a:cs typeface="El Messiri"/>
                <a:sym typeface="El Messiri"/>
              </a:rPr>
              <a:t>pour créer </a:t>
            </a:r>
            <a:r>
              <a:rPr lang="en-US" sz="5199">
                <a:solidFill>
                  <a:srgbClr val="B06C3F"/>
                </a:solidFill>
                <a:latin typeface="El Messiri"/>
                <a:ea typeface="El Messiri"/>
                <a:cs typeface="El Messiri"/>
                <a:sym typeface="El Messiri"/>
              </a:rPr>
              <a:t>la vie</a:t>
            </a:r>
            <a:r>
              <a:rPr lang="en-US" sz="5199">
                <a:solidFill>
                  <a:srgbClr val="A0955E"/>
                </a:solidFill>
                <a:latin typeface="El Messiri"/>
                <a:ea typeface="El Messiri"/>
                <a:cs typeface="El Messiri"/>
                <a:sym typeface="El Messiri"/>
              </a:rPr>
              <a:t> </a:t>
            </a:r>
            <a:r>
              <a:rPr lang="en-US" sz="5199">
                <a:solidFill>
                  <a:srgbClr val="B06C3F"/>
                </a:solidFill>
                <a:latin typeface="El Messiri"/>
                <a:ea typeface="El Messiri"/>
                <a:cs typeface="El Messiri"/>
                <a:sym typeface="El Messiri"/>
              </a:rPr>
              <a:t>prospère dont tu rêves</a:t>
            </a:r>
            <a:r>
              <a:rPr lang="en-US" sz="5199">
                <a:solidFill>
                  <a:srgbClr val="373620"/>
                </a:solidFill>
                <a:latin typeface="El Messiri"/>
                <a:ea typeface="El Messiri"/>
                <a:cs typeface="El Messiri"/>
                <a:sym typeface="El Messiri"/>
              </a:rPr>
              <a:t>, et faire payer des </a:t>
            </a:r>
          </a:p>
          <a:p>
            <a:pPr algn="ctr">
              <a:lnSpc>
                <a:spcPts val="7279"/>
              </a:lnSpc>
            </a:pPr>
            <a:r>
              <a:rPr lang="en-US" sz="5199">
                <a:solidFill>
                  <a:srgbClr val="373620"/>
                </a:solidFill>
                <a:latin typeface="El Messiri"/>
                <a:ea typeface="El Messiri"/>
                <a:cs typeface="El Messiri"/>
                <a:sym typeface="El Messiri"/>
              </a:rPr>
              <a:t>clients </a:t>
            </a:r>
            <a:r>
              <a:rPr lang="en-US" b="true" sz="5199">
                <a:solidFill>
                  <a:srgbClr val="373620"/>
                </a:solidFill>
                <a:latin typeface="El Messiri Bold"/>
                <a:ea typeface="El Messiri Bold"/>
                <a:cs typeface="El Messiri Bold"/>
                <a:sym typeface="El Messiri Bold"/>
              </a:rPr>
              <a:t>pour accéder à ce qui est en toi</a:t>
            </a:r>
            <a:r>
              <a:rPr lang="en-US" sz="5199">
                <a:solidFill>
                  <a:srgbClr val="373620"/>
                </a:solidFill>
                <a:latin typeface="El Messiri"/>
                <a:ea typeface="El Messiri"/>
                <a:cs typeface="El Messiri"/>
                <a:sym typeface="El Messiri"/>
              </a:rPr>
              <a:t> ?</a:t>
            </a:r>
          </a:p>
        </p:txBody>
      </p:sp>
      <p:sp>
        <p:nvSpPr>
          <p:cNvPr name="Freeform 4" id="4"/>
          <p:cNvSpPr/>
          <p:nvPr/>
        </p:nvSpPr>
        <p:spPr>
          <a:xfrm flipH="false" flipV="false" rot="0">
            <a:off x="0" y="0"/>
            <a:ext cx="1396261" cy="1237436"/>
          </a:xfrm>
          <a:custGeom>
            <a:avLst/>
            <a:gdLst/>
            <a:ahLst/>
            <a:cxnLst/>
            <a:rect r="r" b="b" t="t" l="l"/>
            <a:pathLst>
              <a:path h="1237436" w="1396261">
                <a:moveTo>
                  <a:pt x="0" y="0"/>
                </a:moveTo>
                <a:lnTo>
                  <a:pt x="1396261" y="0"/>
                </a:lnTo>
                <a:lnTo>
                  <a:pt x="1396261" y="1237436"/>
                </a:lnTo>
                <a:lnTo>
                  <a:pt x="0" y="1237436"/>
                </a:lnTo>
                <a:lnTo>
                  <a:pt x="0" y="0"/>
                </a:lnTo>
                <a:close/>
              </a:path>
            </a:pathLst>
          </a:custGeom>
          <a:blipFill>
            <a:blip r:embed="rId3"/>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3" id="3"/>
          <p:cNvGrpSpPr/>
          <p:nvPr/>
        </p:nvGrpSpPr>
        <p:grpSpPr>
          <a:xfrm rot="0">
            <a:off x="1991802" y="4256423"/>
            <a:ext cx="672408" cy="640889"/>
            <a:chOff x="0" y="0"/>
            <a:chExt cx="812800" cy="774700"/>
          </a:xfrm>
        </p:grpSpPr>
        <p:sp>
          <p:nvSpPr>
            <p:cNvPr name="Freeform 4" id="4"/>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5" id="5"/>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2802424" y="1496838"/>
            <a:ext cx="8925814" cy="4664423"/>
          </a:xfrm>
          <a:prstGeom prst="rect">
            <a:avLst/>
          </a:prstGeom>
        </p:spPr>
        <p:txBody>
          <a:bodyPr anchor="t" rtlCol="false" tIns="0" lIns="0" bIns="0" rIns="0">
            <a:spAutoFit/>
          </a:bodyPr>
          <a:lstStyle/>
          <a:p>
            <a:pPr algn="l">
              <a:lnSpc>
                <a:spcPts val="5755"/>
              </a:lnSpc>
            </a:pPr>
            <a:r>
              <a:rPr lang="en-US" sz="4111" b="true">
                <a:solidFill>
                  <a:srgbClr val="373620"/>
                </a:solidFill>
                <a:latin typeface="El Messiri Bold"/>
                <a:ea typeface="El Messiri Bold"/>
                <a:cs typeface="El Messiri Bold"/>
                <a:sym typeface="El Messiri Bold"/>
              </a:rPr>
              <a:t>Récompense des cadeaux pour celles qui viennent tous les jours au Challenge de 5 jours : </a:t>
            </a:r>
          </a:p>
          <a:p>
            <a:pPr algn="l">
              <a:lnSpc>
                <a:spcPts val="4775"/>
              </a:lnSpc>
            </a:pPr>
          </a:p>
          <a:p>
            <a:pPr algn="l">
              <a:lnSpc>
                <a:spcPts val="5055"/>
              </a:lnSpc>
            </a:pPr>
            <a:r>
              <a:rPr lang="en-US" sz="3611">
                <a:solidFill>
                  <a:srgbClr val="373620"/>
                </a:solidFill>
                <a:latin typeface="El Messiri"/>
                <a:ea typeface="El Messiri"/>
                <a:cs typeface="El Messiri"/>
                <a:sym typeface="El Messiri"/>
              </a:rPr>
              <a:t>Mercredi, remportez u</a:t>
            </a:r>
            <a:r>
              <a:rPr lang="en-US" sz="3611">
                <a:solidFill>
                  <a:srgbClr val="373620"/>
                </a:solidFill>
                <a:latin typeface="El Messiri"/>
                <a:ea typeface="El Messiri"/>
                <a:cs typeface="El Messiri"/>
                <a:sym typeface="El Messiri"/>
              </a:rPr>
              <a:t>n workshop sur </a:t>
            </a:r>
            <a:r>
              <a:rPr lang="en-US" sz="3611">
                <a:solidFill>
                  <a:srgbClr val="A46B3D"/>
                </a:solidFill>
                <a:latin typeface="El Messiri"/>
                <a:ea typeface="El Messiri"/>
                <a:cs typeface="El Messiri"/>
                <a:sym typeface="El Messiri"/>
              </a:rPr>
              <a:t>comment utiliser canva</a:t>
            </a:r>
            <a:r>
              <a:rPr lang="en-US" sz="3611">
                <a:solidFill>
                  <a:srgbClr val="373620"/>
                </a:solidFill>
                <a:latin typeface="El Messiri"/>
                <a:ea typeface="El Messiri"/>
                <a:cs typeface="El Messiri"/>
                <a:sym typeface="El Messiri"/>
              </a:rPr>
              <a:t> pour la création de contenu ! </a:t>
            </a:r>
          </a:p>
        </p:txBody>
      </p:sp>
      <p:sp>
        <p:nvSpPr>
          <p:cNvPr name="Freeform 7" id="7"/>
          <p:cNvSpPr/>
          <p:nvPr/>
        </p:nvSpPr>
        <p:spPr>
          <a:xfrm flipH="false" flipV="false" rot="0">
            <a:off x="12057288" y="3548062"/>
            <a:ext cx="4279068" cy="5228068"/>
          </a:xfrm>
          <a:custGeom>
            <a:avLst/>
            <a:gdLst/>
            <a:ahLst/>
            <a:cxnLst/>
            <a:rect r="r" b="b" t="t" l="l"/>
            <a:pathLst>
              <a:path h="5228068" w="4279068">
                <a:moveTo>
                  <a:pt x="0" y="0"/>
                </a:moveTo>
                <a:lnTo>
                  <a:pt x="4279068" y="0"/>
                </a:lnTo>
                <a:lnTo>
                  <a:pt x="4279068" y="5228069"/>
                </a:lnTo>
                <a:lnTo>
                  <a:pt x="0" y="5228069"/>
                </a:lnTo>
                <a:lnTo>
                  <a:pt x="0" y="0"/>
                </a:lnTo>
                <a:close/>
              </a:path>
            </a:pathLst>
          </a:custGeom>
          <a:blipFill>
            <a:blip r:embed="rId3"/>
            <a:stretch>
              <a:fillRect l="0" t="-51910" r="-16056" b="-6571"/>
            </a:stretch>
          </a:blipFill>
        </p:spPr>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0" y="3441798"/>
            <a:ext cx="18288000" cy="4582796"/>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 Est-ce que tu vas </a:t>
            </a:r>
            <a:r>
              <a:rPr lang="en-US" sz="5199">
                <a:solidFill>
                  <a:srgbClr val="B06C3F"/>
                </a:solidFill>
                <a:latin typeface="El Messiri"/>
                <a:ea typeface="El Messiri"/>
                <a:cs typeface="El Messiri"/>
                <a:sym typeface="El Messiri"/>
              </a:rPr>
              <a:t>passer à l'action</a:t>
            </a:r>
            <a:r>
              <a:rPr lang="en-US" sz="5199">
                <a:solidFill>
                  <a:srgbClr val="A0955E"/>
                </a:solidFill>
                <a:latin typeface="El Messiri"/>
                <a:ea typeface="El Messiri"/>
                <a:cs typeface="El Messiri"/>
                <a:sym typeface="El Messiri"/>
              </a:rPr>
              <a:t> </a:t>
            </a:r>
            <a:r>
              <a:rPr lang="en-US" sz="5199">
                <a:solidFill>
                  <a:srgbClr val="373620"/>
                </a:solidFill>
                <a:latin typeface="El Messiri"/>
                <a:ea typeface="El Messiri"/>
                <a:cs typeface="El Messiri"/>
                <a:sym typeface="El Messiri"/>
              </a:rPr>
              <a:t>pour créer </a:t>
            </a:r>
            <a:r>
              <a:rPr lang="en-US" sz="5199">
                <a:solidFill>
                  <a:srgbClr val="B06C3F"/>
                </a:solidFill>
                <a:latin typeface="El Messiri"/>
                <a:ea typeface="El Messiri"/>
                <a:cs typeface="El Messiri"/>
                <a:sym typeface="El Messiri"/>
              </a:rPr>
              <a:t>la vie</a:t>
            </a:r>
            <a:r>
              <a:rPr lang="en-US" sz="5199">
                <a:solidFill>
                  <a:srgbClr val="A0955E"/>
                </a:solidFill>
                <a:latin typeface="El Messiri"/>
                <a:ea typeface="El Messiri"/>
                <a:cs typeface="El Messiri"/>
                <a:sym typeface="El Messiri"/>
              </a:rPr>
              <a:t> </a:t>
            </a:r>
            <a:r>
              <a:rPr lang="en-US" sz="5199">
                <a:solidFill>
                  <a:srgbClr val="B06C3F"/>
                </a:solidFill>
                <a:latin typeface="El Messiri"/>
                <a:ea typeface="El Messiri"/>
                <a:cs typeface="El Messiri"/>
                <a:sym typeface="El Messiri"/>
              </a:rPr>
              <a:t>prospère dont tu rêves</a:t>
            </a:r>
            <a:r>
              <a:rPr lang="en-US" sz="5199">
                <a:solidFill>
                  <a:srgbClr val="373620"/>
                </a:solidFill>
                <a:latin typeface="El Messiri"/>
                <a:ea typeface="El Messiri"/>
                <a:cs typeface="El Messiri"/>
                <a:sym typeface="El Messiri"/>
              </a:rPr>
              <a:t>, et faire payer des </a:t>
            </a:r>
          </a:p>
          <a:p>
            <a:pPr algn="ctr">
              <a:lnSpc>
                <a:spcPts val="7279"/>
              </a:lnSpc>
            </a:pPr>
            <a:r>
              <a:rPr lang="en-US" sz="5199">
                <a:solidFill>
                  <a:srgbClr val="373620"/>
                </a:solidFill>
                <a:latin typeface="El Messiri"/>
                <a:ea typeface="El Messiri"/>
                <a:cs typeface="El Messiri"/>
                <a:sym typeface="El Messiri"/>
              </a:rPr>
              <a:t>clients </a:t>
            </a:r>
            <a:r>
              <a:rPr lang="en-US" sz="5199" b="true">
                <a:solidFill>
                  <a:srgbClr val="373620"/>
                </a:solidFill>
                <a:latin typeface="El Messiri Bold"/>
                <a:ea typeface="El Messiri Bold"/>
                <a:cs typeface="El Messiri Bold"/>
                <a:sym typeface="El Messiri Bold"/>
              </a:rPr>
              <a:t>pour accéder à ce qui est en toi</a:t>
            </a:r>
            <a:r>
              <a:rPr lang="en-US" sz="5199">
                <a:solidFill>
                  <a:srgbClr val="373620"/>
                </a:solidFill>
                <a:latin typeface="El Messiri"/>
                <a:ea typeface="El Messiri"/>
                <a:cs typeface="El Messiri"/>
                <a:sym typeface="El Messiri"/>
              </a:rPr>
              <a:t> ?</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Dis-le moi dans </a:t>
            </a:r>
            <a:r>
              <a:rPr lang="en-US" b="true" sz="5199">
                <a:solidFill>
                  <a:srgbClr val="373620"/>
                </a:solidFill>
                <a:latin typeface="El Messiri Bold"/>
                <a:ea typeface="El Messiri Bold"/>
                <a:cs typeface="El Messiri Bold"/>
                <a:sym typeface="El Messiri Bold"/>
              </a:rPr>
              <a:t>le chat </a:t>
            </a:r>
            <a:r>
              <a:rPr lang="en-US" sz="5199">
                <a:solidFill>
                  <a:srgbClr val="373620"/>
                </a:solidFill>
                <a:latin typeface="El Messiri"/>
                <a:ea typeface="El Messiri"/>
                <a:cs typeface="El Messiri"/>
                <a:sym typeface="El Messiri"/>
              </a:rPr>
              <a:t>!</a:t>
            </a:r>
          </a:p>
        </p:txBody>
      </p:sp>
      <p:sp>
        <p:nvSpPr>
          <p:cNvPr name="Freeform 4" id="4"/>
          <p:cNvSpPr/>
          <p:nvPr/>
        </p:nvSpPr>
        <p:spPr>
          <a:xfrm flipH="false" flipV="false" rot="0">
            <a:off x="0" y="0"/>
            <a:ext cx="1396261" cy="1237436"/>
          </a:xfrm>
          <a:custGeom>
            <a:avLst/>
            <a:gdLst/>
            <a:ahLst/>
            <a:cxnLst/>
            <a:rect r="r" b="b" t="t" l="l"/>
            <a:pathLst>
              <a:path h="1237436" w="1396261">
                <a:moveTo>
                  <a:pt x="0" y="0"/>
                </a:moveTo>
                <a:lnTo>
                  <a:pt x="1396261" y="0"/>
                </a:lnTo>
                <a:lnTo>
                  <a:pt x="1396261" y="1237436"/>
                </a:lnTo>
                <a:lnTo>
                  <a:pt x="0" y="1237436"/>
                </a:lnTo>
                <a:lnTo>
                  <a:pt x="0" y="0"/>
                </a:lnTo>
                <a:close/>
              </a:path>
            </a:pathLst>
          </a:custGeom>
          <a:blipFill>
            <a:blip r:embed="rId3"/>
            <a:stretch>
              <a:fillRect l="0" t="0" r="0" b="0"/>
            </a:stretch>
          </a:blipFill>
        </p:spPr>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374922" y="0"/>
            <a:ext cx="8907062" cy="10287000"/>
            <a:chOff x="0" y="0"/>
            <a:chExt cx="2345893" cy="2709333"/>
          </a:xfrm>
        </p:grpSpPr>
        <p:sp>
          <p:nvSpPr>
            <p:cNvPr name="Freeform 3" id="3"/>
            <p:cNvSpPr/>
            <p:nvPr/>
          </p:nvSpPr>
          <p:spPr>
            <a:xfrm flipH="false" flipV="false" rot="0">
              <a:off x="0" y="0"/>
              <a:ext cx="2345893" cy="2709333"/>
            </a:xfrm>
            <a:custGeom>
              <a:avLst/>
              <a:gdLst/>
              <a:ahLst/>
              <a:cxnLst/>
              <a:rect r="r" b="b" t="t" l="l"/>
              <a:pathLst>
                <a:path h="2709333" w="2345893">
                  <a:moveTo>
                    <a:pt x="0" y="0"/>
                  </a:moveTo>
                  <a:lnTo>
                    <a:pt x="2345893" y="0"/>
                  </a:lnTo>
                  <a:lnTo>
                    <a:pt x="2345893" y="2709333"/>
                  </a:lnTo>
                  <a:lnTo>
                    <a:pt x="0" y="2709333"/>
                  </a:lnTo>
                  <a:close/>
                </a:path>
              </a:pathLst>
            </a:custGeom>
            <a:solidFill>
              <a:srgbClr val="A0955E"/>
            </a:solidFill>
          </p:spPr>
        </p:sp>
        <p:sp>
          <p:nvSpPr>
            <p:cNvPr name="TextBox 4" id="4"/>
            <p:cNvSpPr txBox="true"/>
            <p:nvPr/>
          </p:nvSpPr>
          <p:spPr>
            <a:xfrm>
              <a:off x="0" y="-38100"/>
              <a:ext cx="2345893" cy="2747433"/>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sp>
        <p:nvSpPr>
          <p:cNvPr name="Freeform 5" id="5"/>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6" id="6"/>
          <p:cNvSpPr txBox="true"/>
          <p:nvPr/>
        </p:nvSpPr>
        <p:spPr>
          <a:xfrm rot="0">
            <a:off x="1175296" y="2817257"/>
            <a:ext cx="7565615" cy="3658871"/>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Car tu vas découvrir dès ce soir </a:t>
            </a:r>
            <a:r>
              <a:rPr lang="en-US" sz="5199">
                <a:solidFill>
                  <a:srgbClr val="B06C3F"/>
                </a:solidFill>
                <a:latin typeface="El Messiri"/>
                <a:ea typeface="El Messiri"/>
                <a:cs typeface="El Messiri"/>
                <a:sym typeface="El Messiri"/>
              </a:rPr>
              <a:t>mes stratégies</a:t>
            </a:r>
          </a:p>
          <a:p>
            <a:pPr algn="ctr">
              <a:lnSpc>
                <a:spcPts val="7279"/>
              </a:lnSpc>
            </a:pPr>
            <a:r>
              <a:rPr lang="en-US" sz="5199">
                <a:solidFill>
                  <a:srgbClr val="B06C3F"/>
                </a:solidFill>
                <a:latin typeface="El Messiri"/>
                <a:ea typeface="El Messiri"/>
                <a:cs typeface="El Messiri"/>
                <a:sym typeface="El Messiri"/>
              </a:rPr>
              <a:t>uniques</a:t>
            </a:r>
            <a:r>
              <a:rPr lang="en-US" sz="5199">
                <a:solidFill>
                  <a:srgbClr val="A0955E"/>
                </a:solidFill>
                <a:latin typeface="El Messiri"/>
                <a:ea typeface="El Messiri"/>
                <a:cs typeface="El Messiri"/>
                <a:sym typeface="El Messiri"/>
              </a:rPr>
              <a:t> </a:t>
            </a:r>
            <a:r>
              <a:rPr lang="en-US" sz="5199" u="sng">
                <a:solidFill>
                  <a:srgbClr val="000000"/>
                </a:solidFill>
                <a:latin typeface="El Messiri"/>
                <a:ea typeface="El Messiri"/>
                <a:cs typeface="El Messiri"/>
                <a:sym typeface="El Messiri"/>
              </a:rPr>
              <a:t>dont personne ne vous a jamais parlé</a:t>
            </a:r>
            <a:r>
              <a:rPr lang="en-US" sz="5199">
                <a:solidFill>
                  <a:srgbClr val="373620"/>
                </a:solidFill>
                <a:latin typeface="El Messiri"/>
                <a:ea typeface="El Messiri"/>
                <a:cs typeface="El Messiri"/>
                <a:sym typeface="El Messiri"/>
              </a:rPr>
              <a:t> pour :</a:t>
            </a:r>
          </a:p>
        </p:txBody>
      </p:sp>
      <p:grpSp>
        <p:nvGrpSpPr>
          <p:cNvPr name="Group 7" id="7"/>
          <p:cNvGrpSpPr/>
          <p:nvPr/>
        </p:nvGrpSpPr>
        <p:grpSpPr>
          <a:xfrm rot="0">
            <a:off x="9374922" y="0"/>
            <a:ext cx="8907062" cy="10475324"/>
            <a:chOff x="0" y="0"/>
            <a:chExt cx="2058878" cy="2421383"/>
          </a:xfrm>
        </p:grpSpPr>
        <p:sp>
          <p:nvSpPr>
            <p:cNvPr name="Freeform 8" id="8"/>
            <p:cNvSpPr/>
            <p:nvPr/>
          </p:nvSpPr>
          <p:spPr>
            <a:xfrm flipH="false" flipV="false" rot="0">
              <a:off x="0" y="0"/>
              <a:ext cx="2058878" cy="2421383"/>
            </a:xfrm>
            <a:custGeom>
              <a:avLst/>
              <a:gdLst/>
              <a:ahLst/>
              <a:cxnLst/>
              <a:rect r="r" b="b" t="t" l="l"/>
              <a:pathLst>
                <a:path h="2421383" w="2058878">
                  <a:moveTo>
                    <a:pt x="19991" y="0"/>
                  </a:moveTo>
                  <a:lnTo>
                    <a:pt x="2038886" y="0"/>
                  </a:lnTo>
                  <a:cubicBezTo>
                    <a:pt x="2044189" y="0"/>
                    <a:pt x="2049273" y="2106"/>
                    <a:pt x="2053023" y="5855"/>
                  </a:cubicBezTo>
                  <a:cubicBezTo>
                    <a:pt x="2056772" y="9604"/>
                    <a:pt x="2058878" y="14689"/>
                    <a:pt x="2058878" y="19991"/>
                  </a:cubicBezTo>
                  <a:lnTo>
                    <a:pt x="2058878" y="2401392"/>
                  </a:lnTo>
                  <a:cubicBezTo>
                    <a:pt x="2058878" y="2412433"/>
                    <a:pt x="2049927" y="2421383"/>
                    <a:pt x="2038886" y="2421383"/>
                  </a:cubicBezTo>
                  <a:lnTo>
                    <a:pt x="19991" y="2421383"/>
                  </a:lnTo>
                  <a:cubicBezTo>
                    <a:pt x="8950" y="2421383"/>
                    <a:pt x="0" y="2412433"/>
                    <a:pt x="0" y="2401392"/>
                  </a:cubicBezTo>
                  <a:lnTo>
                    <a:pt x="0" y="19991"/>
                  </a:lnTo>
                  <a:cubicBezTo>
                    <a:pt x="0" y="8950"/>
                    <a:pt x="8950" y="0"/>
                    <a:pt x="19991" y="0"/>
                  </a:cubicBezTo>
                  <a:close/>
                </a:path>
              </a:pathLst>
            </a:custGeom>
            <a:blipFill>
              <a:blip r:embed="rId3"/>
              <a:stretch>
                <a:fillRect l="0" t="-13771" r="0" b="-13771"/>
              </a:stretch>
            </a:blipFill>
          </p:spPr>
        </p:sp>
      </p:gr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471468" y="704215"/>
            <a:ext cx="16371749" cy="1500505"/>
          </a:xfrm>
          <a:prstGeom prst="rect">
            <a:avLst/>
          </a:prstGeom>
        </p:spPr>
        <p:txBody>
          <a:bodyPr anchor="t" rtlCol="false" tIns="0" lIns="0" bIns="0" rIns="0">
            <a:spAutoFit/>
          </a:bodyPr>
          <a:lstStyle/>
          <a:p>
            <a:pPr algn="just">
              <a:lnSpc>
                <a:spcPts val="6019"/>
              </a:lnSpc>
            </a:pPr>
            <a:r>
              <a:rPr lang="en-US" sz="4299">
                <a:solidFill>
                  <a:srgbClr val="373620"/>
                </a:solidFill>
                <a:latin typeface="El Messiri"/>
                <a:ea typeface="El Messiri"/>
                <a:cs typeface="El Messiri"/>
                <a:sym typeface="El Messiri"/>
              </a:rPr>
              <a:t>Comprendre le fonctionnement exact de </a:t>
            </a:r>
            <a:r>
              <a:rPr lang="en-US" sz="4299">
                <a:solidFill>
                  <a:srgbClr val="B06C3F"/>
                </a:solidFill>
                <a:latin typeface="El Messiri"/>
                <a:ea typeface="El Messiri"/>
                <a:cs typeface="El Messiri"/>
                <a:sym typeface="El Messiri"/>
              </a:rPr>
              <a:t>ce talent qui est en toi </a:t>
            </a:r>
            <a:r>
              <a:rPr lang="en-US" sz="4299">
                <a:solidFill>
                  <a:srgbClr val="373620"/>
                </a:solidFill>
                <a:latin typeface="El Messiri"/>
                <a:ea typeface="El Messiri"/>
                <a:cs typeface="El Messiri"/>
                <a:sym typeface="El Messiri"/>
              </a:rPr>
              <a:t>et trouver ce qui te correspond vraiment.</a:t>
            </a:r>
          </a:p>
        </p:txBody>
      </p:sp>
      <p:sp>
        <p:nvSpPr>
          <p:cNvPr name="Freeform 4" id="4"/>
          <p:cNvSpPr/>
          <p:nvPr/>
        </p:nvSpPr>
        <p:spPr>
          <a:xfrm flipH="false" flipV="false" rot="0">
            <a:off x="442521" y="831439"/>
            <a:ext cx="709768" cy="665891"/>
          </a:xfrm>
          <a:custGeom>
            <a:avLst/>
            <a:gdLst/>
            <a:ahLst/>
            <a:cxnLst/>
            <a:rect r="r" b="b" t="t" l="l"/>
            <a:pathLst>
              <a:path h="665891" w="709768">
                <a:moveTo>
                  <a:pt x="0" y="0"/>
                </a:moveTo>
                <a:lnTo>
                  <a:pt x="709767" y="0"/>
                </a:lnTo>
                <a:lnTo>
                  <a:pt x="709767" y="665891"/>
                </a:lnTo>
                <a:lnTo>
                  <a:pt x="0" y="6658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471468" y="704215"/>
            <a:ext cx="16371749" cy="1500505"/>
          </a:xfrm>
          <a:prstGeom prst="rect">
            <a:avLst/>
          </a:prstGeom>
        </p:spPr>
        <p:txBody>
          <a:bodyPr anchor="t" rtlCol="false" tIns="0" lIns="0" bIns="0" rIns="0">
            <a:spAutoFit/>
          </a:bodyPr>
          <a:lstStyle/>
          <a:p>
            <a:pPr algn="just">
              <a:lnSpc>
                <a:spcPts val="6019"/>
              </a:lnSpc>
            </a:pPr>
            <a:r>
              <a:rPr lang="en-US" sz="4299">
                <a:solidFill>
                  <a:srgbClr val="373620"/>
                </a:solidFill>
                <a:latin typeface="El Messiri"/>
                <a:ea typeface="El Messiri"/>
                <a:cs typeface="El Messiri"/>
                <a:sym typeface="El Messiri"/>
              </a:rPr>
              <a:t>Comprendre le fonctionnement exact de </a:t>
            </a:r>
            <a:r>
              <a:rPr lang="en-US" sz="4299">
                <a:solidFill>
                  <a:srgbClr val="B06C3F"/>
                </a:solidFill>
                <a:latin typeface="El Messiri"/>
                <a:ea typeface="El Messiri"/>
                <a:cs typeface="El Messiri"/>
                <a:sym typeface="El Messiri"/>
              </a:rPr>
              <a:t>ce talent qui est en toi</a:t>
            </a:r>
            <a:r>
              <a:rPr lang="en-US" sz="4299">
                <a:solidFill>
                  <a:srgbClr val="A0955E"/>
                </a:solidFill>
                <a:latin typeface="El Messiri"/>
                <a:ea typeface="El Messiri"/>
                <a:cs typeface="El Messiri"/>
                <a:sym typeface="El Messiri"/>
              </a:rPr>
              <a:t> </a:t>
            </a:r>
            <a:r>
              <a:rPr lang="en-US" sz="4299">
                <a:solidFill>
                  <a:srgbClr val="373620"/>
                </a:solidFill>
                <a:latin typeface="El Messiri"/>
                <a:ea typeface="El Messiri"/>
                <a:cs typeface="El Messiri"/>
                <a:sym typeface="El Messiri"/>
              </a:rPr>
              <a:t>et trouver ce qui te correspond vraiment.</a:t>
            </a:r>
          </a:p>
        </p:txBody>
      </p:sp>
      <p:sp>
        <p:nvSpPr>
          <p:cNvPr name="TextBox 4" id="4"/>
          <p:cNvSpPr txBox="true"/>
          <p:nvPr/>
        </p:nvSpPr>
        <p:spPr>
          <a:xfrm rot="0">
            <a:off x="1471468" y="2880995"/>
            <a:ext cx="16371749" cy="1500505"/>
          </a:xfrm>
          <a:prstGeom prst="rect">
            <a:avLst/>
          </a:prstGeom>
        </p:spPr>
        <p:txBody>
          <a:bodyPr anchor="t" rtlCol="false" tIns="0" lIns="0" bIns="0" rIns="0">
            <a:spAutoFit/>
          </a:bodyPr>
          <a:lstStyle/>
          <a:p>
            <a:pPr algn="just">
              <a:lnSpc>
                <a:spcPts val="6019"/>
              </a:lnSpc>
            </a:pPr>
            <a:r>
              <a:rPr lang="en-US" sz="4299">
                <a:solidFill>
                  <a:srgbClr val="373620"/>
                </a:solidFill>
                <a:latin typeface="El Messiri"/>
                <a:ea typeface="El Messiri"/>
                <a:cs typeface="El Messiri"/>
                <a:sym typeface="El Messiri"/>
              </a:rPr>
              <a:t>Découvrir exactement comment on s’assure d’avoir la bonne idée et le bon business modèle </a:t>
            </a:r>
            <a:r>
              <a:rPr lang="en-US" sz="4299">
                <a:solidFill>
                  <a:srgbClr val="B06C3F"/>
                </a:solidFill>
                <a:latin typeface="El Messiri"/>
                <a:ea typeface="El Messiri"/>
                <a:cs typeface="El Messiri"/>
                <a:sym typeface="El Messiri"/>
              </a:rPr>
              <a:t>aligné à toi, ta foi, ta personnalité et tes valeurs.</a:t>
            </a:r>
          </a:p>
        </p:txBody>
      </p:sp>
      <p:sp>
        <p:nvSpPr>
          <p:cNvPr name="Freeform 5" id="5"/>
          <p:cNvSpPr/>
          <p:nvPr/>
        </p:nvSpPr>
        <p:spPr>
          <a:xfrm flipH="false" flipV="false" rot="0">
            <a:off x="442521" y="831439"/>
            <a:ext cx="709768" cy="665891"/>
          </a:xfrm>
          <a:custGeom>
            <a:avLst/>
            <a:gdLst/>
            <a:ahLst/>
            <a:cxnLst/>
            <a:rect r="r" b="b" t="t" l="l"/>
            <a:pathLst>
              <a:path h="665891" w="709768">
                <a:moveTo>
                  <a:pt x="0" y="0"/>
                </a:moveTo>
                <a:lnTo>
                  <a:pt x="709767" y="0"/>
                </a:lnTo>
                <a:lnTo>
                  <a:pt x="709767" y="665891"/>
                </a:lnTo>
                <a:lnTo>
                  <a:pt x="0" y="6658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42521" y="2966720"/>
            <a:ext cx="709768" cy="665891"/>
          </a:xfrm>
          <a:custGeom>
            <a:avLst/>
            <a:gdLst/>
            <a:ahLst/>
            <a:cxnLst/>
            <a:rect r="r" b="b" t="t" l="l"/>
            <a:pathLst>
              <a:path h="665891" w="709768">
                <a:moveTo>
                  <a:pt x="0" y="0"/>
                </a:moveTo>
                <a:lnTo>
                  <a:pt x="709767" y="0"/>
                </a:lnTo>
                <a:lnTo>
                  <a:pt x="709767" y="665891"/>
                </a:lnTo>
                <a:lnTo>
                  <a:pt x="0" y="6658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471468" y="704215"/>
            <a:ext cx="16371749" cy="1500505"/>
          </a:xfrm>
          <a:prstGeom prst="rect">
            <a:avLst/>
          </a:prstGeom>
        </p:spPr>
        <p:txBody>
          <a:bodyPr anchor="t" rtlCol="false" tIns="0" lIns="0" bIns="0" rIns="0">
            <a:spAutoFit/>
          </a:bodyPr>
          <a:lstStyle/>
          <a:p>
            <a:pPr algn="just">
              <a:lnSpc>
                <a:spcPts val="6019"/>
              </a:lnSpc>
            </a:pPr>
            <a:r>
              <a:rPr lang="en-US" sz="4299">
                <a:solidFill>
                  <a:srgbClr val="373620"/>
                </a:solidFill>
                <a:latin typeface="El Messiri"/>
                <a:ea typeface="El Messiri"/>
                <a:cs typeface="El Messiri"/>
                <a:sym typeface="El Messiri"/>
              </a:rPr>
              <a:t>Comprendre le fonctionnement exact de </a:t>
            </a:r>
            <a:r>
              <a:rPr lang="en-US" sz="4299">
                <a:solidFill>
                  <a:srgbClr val="B06C3F"/>
                </a:solidFill>
                <a:latin typeface="El Messiri"/>
                <a:ea typeface="El Messiri"/>
                <a:cs typeface="El Messiri"/>
                <a:sym typeface="El Messiri"/>
              </a:rPr>
              <a:t>ce talent qui est en toi</a:t>
            </a:r>
            <a:r>
              <a:rPr lang="en-US" sz="4299">
                <a:solidFill>
                  <a:srgbClr val="A0955E"/>
                </a:solidFill>
                <a:latin typeface="El Messiri"/>
                <a:ea typeface="El Messiri"/>
                <a:cs typeface="El Messiri"/>
                <a:sym typeface="El Messiri"/>
              </a:rPr>
              <a:t> </a:t>
            </a:r>
            <a:r>
              <a:rPr lang="en-US" sz="4299">
                <a:solidFill>
                  <a:srgbClr val="373620"/>
                </a:solidFill>
                <a:latin typeface="El Messiri"/>
                <a:ea typeface="El Messiri"/>
                <a:cs typeface="El Messiri"/>
                <a:sym typeface="El Messiri"/>
              </a:rPr>
              <a:t>et trouver ce qui te correspond vraiment.</a:t>
            </a:r>
          </a:p>
        </p:txBody>
      </p:sp>
      <p:sp>
        <p:nvSpPr>
          <p:cNvPr name="TextBox 4" id="4"/>
          <p:cNvSpPr txBox="true"/>
          <p:nvPr/>
        </p:nvSpPr>
        <p:spPr>
          <a:xfrm rot="0">
            <a:off x="1471468" y="2880995"/>
            <a:ext cx="16371749" cy="1500505"/>
          </a:xfrm>
          <a:prstGeom prst="rect">
            <a:avLst/>
          </a:prstGeom>
        </p:spPr>
        <p:txBody>
          <a:bodyPr anchor="t" rtlCol="false" tIns="0" lIns="0" bIns="0" rIns="0">
            <a:spAutoFit/>
          </a:bodyPr>
          <a:lstStyle/>
          <a:p>
            <a:pPr algn="just">
              <a:lnSpc>
                <a:spcPts val="6019"/>
              </a:lnSpc>
            </a:pPr>
            <a:r>
              <a:rPr lang="en-US" sz="4299">
                <a:solidFill>
                  <a:srgbClr val="373620"/>
                </a:solidFill>
                <a:latin typeface="El Messiri"/>
                <a:ea typeface="El Messiri"/>
                <a:cs typeface="El Messiri"/>
                <a:sym typeface="El Messiri"/>
              </a:rPr>
              <a:t>Découvrir exactement comment on s’assure d’avoir la bonne idée et le bon business modèle </a:t>
            </a:r>
            <a:r>
              <a:rPr lang="en-US" sz="4299">
                <a:solidFill>
                  <a:srgbClr val="B06C3F"/>
                </a:solidFill>
                <a:latin typeface="El Messiri"/>
                <a:ea typeface="El Messiri"/>
                <a:cs typeface="El Messiri"/>
                <a:sym typeface="El Messiri"/>
              </a:rPr>
              <a:t>aligné à toi, ta foi, ta personnalité et tes valeurs.</a:t>
            </a:r>
          </a:p>
        </p:txBody>
      </p:sp>
      <p:sp>
        <p:nvSpPr>
          <p:cNvPr name="Freeform 5" id="5"/>
          <p:cNvSpPr/>
          <p:nvPr/>
        </p:nvSpPr>
        <p:spPr>
          <a:xfrm flipH="false" flipV="false" rot="0">
            <a:off x="442521" y="831439"/>
            <a:ext cx="709768" cy="665891"/>
          </a:xfrm>
          <a:custGeom>
            <a:avLst/>
            <a:gdLst/>
            <a:ahLst/>
            <a:cxnLst/>
            <a:rect r="r" b="b" t="t" l="l"/>
            <a:pathLst>
              <a:path h="665891" w="709768">
                <a:moveTo>
                  <a:pt x="0" y="0"/>
                </a:moveTo>
                <a:lnTo>
                  <a:pt x="709767" y="0"/>
                </a:lnTo>
                <a:lnTo>
                  <a:pt x="709767" y="665891"/>
                </a:lnTo>
                <a:lnTo>
                  <a:pt x="0" y="6658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42521" y="2966720"/>
            <a:ext cx="709768" cy="665891"/>
          </a:xfrm>
          <a:custGeom>
            <a:avLst/>
            <a:gdLst/>
            <a:ahLst/>
            <a:cxnLst/>
            <a:rect r="r" b="b" t="t" l="l"/>
            <a:pathLst>
              <a:path h="665891" w="709768">
                <a:moveTo>
                  <a:pt x="0" y="0"/>
                </a:moveTo>
                <a:lnTo>
                  <a:pt x="709767" y="0"/>
                </a:lnTo>
                <a:lnTo>
                  <a:pt x="709767" y="665891"/>
                </a:lnTo>
                <a:lnTo>
                  <a:pt x="0" y="6658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316941" y="5080351"/>
            <a:ext cx="16371749" cy="738505"/>
          </a:xfrm>
          <a:prstGeom prst="rect">
            <a:avLst/>
          </a:prstGeom>
        </p:spPr>
        <p:txBody>
          <a:bodyPr anchor="t" rtlCol="false" tIns="0" lIns="0" bIns="0" rIns="0">
            <a:spAutoFit/>
          </a:bodyPr>
          <a:lstStyle/>
          <a:p>
            <a:pPr algn="just">
              <a:lnSpc>
                <a:spcPts val="6019"/>
              </a:lnSpc>
            </a:pPr>
            <a:r>
              <a:rPr lang="en-US" sz="4299">
                <a:solidFill>
                  <a:srgbClr val="373620"/>
                </a:solidFill>
                <a:latin typeface="El Messiri"/>
                <a:ea typeface="El Messiri"/>
                <a:cs typeface="El Messiri"/>
                <a:sym typeface="El Messiri"/>
              </a:rPr>
              <a:t>Comment te questionner pour découvrir </a:t>
            </a:r>
            <a:r>
              <a:rPr lang="en-US" sz="4299">
                <a:solidFill>
                  <a:srgbClr val="B06C3F"/>
                </a:solidFill>
                <a:latin typeface="El Messiri"/>
                <a:ea typeface="El Messiri"/>
                <a:cs typeface="El Messiri"/>
                <a:sym typeface="El Messiri"/>
              </a:rPr>
              <a:t>ce trésor</a:t>
            </a:r>
            <a:r>
              <a:rPr lang="en-US" sz="4299">
                <a:solidFill>
                  <a:srgbClr val="373620"/>
                </a:solidFill>
                <a:latin typeface="El Messiri"/>
                <a:ea typeface="El Messiri"/>
                <a:cs typeface="El Messiri"/>
                <a:sym typeface="El Messiri"/>
              </a:rPr>
              <a:t> qui sommeille en toi </a:t>
            </a:r>
          </a:p>
        </p:txBody>
      </p:sp>
      <p:sp>
        <p:nvSpPr>
          <p:cNvPr name="Freeform 8" id="8"/>
          <p:cNvSpPr/>
          <p:nvPr/>
        </p:nvSpPr>
        <p:spPr>
          <a:xfrm flipH="false" flipV="false" rot="0">
            <a:off x="318932" y="5099461"/>
            <a:ext cx="709768" cy="665891"/>
          </a:xfrm>
          <a:custGeom>
            <a:avLst/>
            <a:gdLst/>
            <a:ahLst/>
            <a:cxnLst/>
            <a:rect r="r" b="b" t="t" l="l"/>
            <a:pathLst>
              <a:path h="665891" w="709768">
                <a:moveTo>
                  <a:pt x="0" y="0"/>
                </a:moveTo>
                <a:lnTo>
                  <a:pt x="709768" y="0"/>
                </a:lnTo>
                <a:lnTo>
                  <a:pt x="709768" y="665891"/>
                </a:lnTo>
                <a:lnTo>
                  <a:pt x="0" y="6658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471468" y="704215"/>
            <a:ext cx="16371749" cy="1500505"/>
          </a:xfrm>
          <a:prstGeom prst="rect">
            <a:avLst/>
          </a:prstGeom>
        </p:spPr>
        <p:txBody>
          <a:bodyPr anchor="t" rtlCol="false" tIns="0" lIns="0" bIns="0" rIns="0">
            <a:spAutoFit/>
          </a:bodyPr>
          <a:lstStyle/>
          <a:p>
            <a:pPr algn="just">
              <a:lnSpc>
                <a:spcPts val="6019"/>
              </a:lnSpc>
            </a:pPr>
            <a:r>
              <a:rPr lang="en-US" sz="4299">
                <a:solidFill>
                  <a:srgbClr val="373620"/>
                </a:solidFill>
                <a:latin typeface="El Messiri"/>
                <a:ea typeface="El Messiri"/>
                <a:cs typeface="El Messiri"/>
                <a:sym typeface="El Messiri"/>
              </a:rPr>
              <a:t>Comprendre le fonctionnement exact de </a:t>
            </a:r>
            <a:r>
              <a:rPr lang="en-US" sz="4299">
                <a:solidFill>
                  <a:srgbClr val="B06C3F"/>
                </a:solidFill>
                <a:latin typeface="El Messiri"/>
                <a:ea typeface="El Messiri"/>
                <a:cs typeface="El Messiri"/>
                <a:sym typeface="El Messiri"/>
              </a:rPr>
              <a:t>ce talent qui est en toi</a:t>
            </a:r>
            <a:r>
              <a:rPr lang="en-US" sz="4299">
                <a:solidFill>
                  <a:srgbClr val="A0955E"/>
                </a:solidFill>
                <a:latin typeface="El Messiri"/>
                <a:ea typeface="El Messiri"/>
                <a:cs typeface="El Messiri"/>
                <a:sym typeface="El Messiri"/>
              </a:rPr>
              <a:t> </a:t>
            </a:r>
            <a:r>
              <a:rPr lang="en-US" sz="4299">
                <a:solidFill>
                  <a:srgbClr val="373620"/>
                </a:solidFill>
                <a:latin typeface="El Messiri"/>
                <a:ea typeface="El Messiri"/>
                <a:cs typeface="El Messiri"/>
                <a:sym typeface="El Messiri"/>
              </a:rPr>
              <a:t>et trouver ce qui te correspond vraiment.</a:t>
            </a:r>
          </a:p>
        </p:txBody>
      </p:sp>
      <p:sp>
        <p:nvSpPr>
          <p:cNvPr name="TextBox 4" id="4"/>
          <p:cNvSpPr txBox="true"/>
          <p:nvPr/>
        </p:nvSpPr>
        <p:spPr>
          <a:xfrm rot="0">
            <a:off x="1471468" y="2892283"/>
            <a:ext cx="16371749" cy="1500505"/>
          </a:xfrm>
          <a:prstGeom prst="rect">
            <a:avLst/>
          </a:prstGeom>
        </p:spPr>
        <p:txBody>
          <a:bodyPr anchor="t" rtlCol="false" tIns="0" lIns="0" bIns="0" rIns="0">
            <a:spAutoFit/>
          </a:bodyPr>
          <a:lstStyle/>
          <a:p>
            <a:pPr algn="just">
              <a:lnSpc>
                <a:spcPts val="6019"/>
              </a:lnSpc>
            </a:pPr>
            <a:r>
              <a:rPr lang="en-US" sz="4299">
                <a:solidFill>
                  <a:srgbClr val="373620"/>
                </a:solidFill>
                <a:latin typeface="El Messiri"/>
                <a:ea typeface="El Messiri"/>
                <a:cs typeface="El Messiri"/>
                <a:sym typeface="El Messiri"/>
              </a:rPr>
              <a:t>Découvrir exactement comment on s’assure d’avoir la bonne idée et le bon business modèle </a:t>
            </a:r>
            <a:r>
              <a:rPr lang="en-US" sz="4299">
                <a:solidFill>
                  <a:srgbClr val="B06C3F"/>
                </a:solidFill>
                <a:latin typeface="El Messiri"/>
                <a:ea typeface="El Messiri"/>
                <a:cs typeface="El Messiri"/>
                <a:sym typeface="El Messiri"/>
              </a:rPr>
              <a:t>aligné à toi, ta foi, ta personnalité et tes valeurs.</a:t>
            </a:r>
          </a:p>
        </p:txBody>
      </p:sp>
      <p:sp>
        <p:nvSpPr>
          <p:cNvPr name="Freeform 5" id="5"/>
          <p:cNvSpPr/>
          <p:nvPr/>
        </p:nvSpPr>
        <p:spPr>
          <a:xfrm flipH="false" flipV="false" rot="0">
            <a:off x="442521" y="831439"/>
            <a:ext cx="709768" cy="665891"/>
          </a:xfrm>
          <a:custGeom>
            <a:avLst/>
            <a:gdLst/>
            <a:ahLst/>
            <a:cxnLst/>
            <a:rect r="r" b="b" t="t" l="l"/>
            <a:pathLst>
              <a:path h="665891" w="709768">
                <a:moveTo>
                  <a:pt x="0" y="0"/>
                </a:moveTo>
                <a:lnTo>
                  <a:pt x="709767" y="0"/>
                </a:lnTo>
                <a:lnTo>
                  <a:pt x="709767" y="665891"/>
                </a:lnTo>
                <a:lnTo>
                  <a:pt x="0" y="6658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42521" y="2966720"/>
            <a:ext cx="709768" cy="665891"/>
          </a:xfrm>
          <a:custGeom>
            <a:avLst/>
            <a:gdLst/>
            <a:ahLst/>
            <a:cxnLst/>
            <a:rect r="r" b="b" t="t" l="l"/>
            <a:pathLst>
              <a:path h="665891" w="709768">
                <a:moveTo>
                  <a:pt x="0" y="0"/>
                </a:moveTo>
                <a:lnTo>
                  <a:pt x="709767" y="0"/>
                </a:lnTo>
                <a:lnTo>
                  <a:pt x="709767" y="665891"/>
                </a:lnTo>
                <a:lnTo>
                  <a:pt x="0" y="6658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339016" y="5078588"/>
            <a:ext cx="16371749" cy="1500505"/>
          </a:xfrm>
          <a:prstGeom prst="rect">
            <a:avLst/>
          </a:prstGeom>
        </p:spPr>
        <p:txBody>
          <a:bodyPr anchor="t" rtlCol="false" tIns="0" lIns="0" bIns="0" rIns="0">
            <a:spAutoFit/>
          </a:bodyPr>
          <a:lstStyle/>
          <a:p>
            <a:pPr algn="just">
              <a:lnSpc>
                <a:spcPts val="6019"/>
              </a:lnSpc>
            </a:pPr>
            <a:r>
              <a:rPr lang="en-US" sz="4299">
                <a:solidFill>
                  <a:srgbClr val="373620"/>
                </a:solidFill>
                <a:latin typeface="El Messiri"/>
                <a:ea typeface="El Messiri"/>
                <a:cs typeface="El Messiri"/>
                <a:sym typeface="El Messiri"/>
              </a:rPr>
              <a:t>Comment te questionner pour découvrir </a:t>
            </a:r>
            <a:r>
              <a:rPr lang="en-US" sz="4299">
                <a:solidFill>
                  <a:srgbClr val="B06C3F"/>
                </a:solidFill>
                <a:latin typeface="El Messiri"/>
                <a:ea typeface="El Messiri"/>
                <a:cs typeface="El Messiri"/>
                <a:sym typeface="El Messiri"/>
              </a:rPr>
              <a:t>ce trésor</a:t>
            </a:r>
            <a:r>
              <a:rPr lang="en-US" sz="4299">
                <a:solidFill>
                  <a:srgbClr val="373620"/>
                </a:solidFill>
                <a:latin typeface="El Messiri"/>
                <a:ea typeface="El Messiri"/>
                <a:cs typeface="El Messiri"/>
                <a:sym typeface="El Messiri"/>
              </a:rPr>
              <a:t> qui sommeille en toi </a:t>
            </a:r>
          </a:p>
        </p:txBody>
      </p:sp>
      <p:sp>
        <p:nvSpPr>
          <p:cNvPr name="Freeform 8" id="8"/>
          <p:cNvSpPr/>
          <p:nvPr/>
        </p:nvSpPr>
        <p:spPr>
          <a:xfrm flipH="false" flipV="false" rot="0">
            <a:off x="318932" y="5099461"/>
            <a:ext cx="709768" cy="665891"/>
          </a:xfrm>
          <a:custGeom>
            <a:avLst/>
            <a:gdLst/>
            <a:ahLst/>
            <a:cxnLst/>
            <a:rect r="r" b="b" t="t" l="l"/>
            <a:pathLst>
              <a:path h="665891" w="709768">
                <a:moveTo>
                  <a:pt x="0" y="0"/>
                </a:moveTo>
                <a:lnTo>
                  <a:pt x="709768" y="0"/>
                </a:lnTo>
                <a:lnTo>
                  <a:pt x="709768" y="665891"/>
                </a:lnTo>
                <a:lnTo>
                  <a:pt x="0" y="6658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1152288" y="6667677"/>
            <a:ext cx="16371749" cy="1500505"/>
          </a:xfrm>
          <a:prstGeom prst="rect">
            <a:avLst/>
          </a:prstGeom>
        </p:spPr>
        <p:txBody>
          <a:bodyPr anchor="t" rtlCol="false" tIns="0" lIns="0" bIns="0" rIns="0">
            <a:spAutoFit/>
          </a:bodyPr>
          <a:lstStyle/>
          <a:p>
            <a:pPr algn="just">
              <a:lnSpc>
                <a:spcPts val="6019"/>
              </a:lnSpc>
            </a:pPr>
            <a:r>
              <a:rPr lang="en-US" sz="4299">
                <a:solidFill>
                  <a:srgbClr val="373620"/>
                </a:solidFill>
                <a:latin typeface="El Messiri"/>
                <a:ea typeface="El Messiri"/>
                <a:cs typeface="El Messiri"/>
                <a:sym typeface="El Messiri"/>
              </a:rPr>
              <a:t>Comprendre le fonctionnement précis du business pour en faire </a:t>
            </a:r>
            <a:r>
              <a:rPr lang="en-US" sz="4299">
                <a:solidFill>
                  <a:srgbClr val="B06C3F"/>
                </a:solidFill>
                <a:latin typeface="El Messiri"/>
                <a:ea typeface="El Messiri"/>
                <a:cs typeface="El Messiri"/>
                <a:sym typeface="El Messiri"/>
              </a:rPr>
              <a:t>une activité viable, rentable et prospère </a:t>
            </a:r>
          </a:p>
        </p:txBody>
      </p:sp>
      <p:sp>
        <p:nvSpPr>
          <p:cNvPr name="Freeform 10" id="10"/>
          <p:cNvSpPr/>
          <p:nvPr/>
        </p:nvSpPr>
        <p:spPr>
          <a:xfrm flipH="false" flipV="false" rot="0">
            <a:off x="318932" y="6794900"/>
            <a:ext cx="709768" cy="665891"/>
          </a:xfrm>
          <a:custGeom>
            <a:avLst/>
            <a:gdLst/>
            <a:ahLst/>
            <a:cxnLst/>
            <a:rect r="r" b="b" t="t" l="l"/>
            <a:pathLst>
              <a:path h="665891" w="709768">
                <a:moveTo>
                  <a:pt x="0" y="0"/>
                </a:moveTo>
                <a:lnTo>
                  <a:pt x="709768" y="0"/>
                </a:lnTo>
                <a:lnTo>
                  <a:pt x="709768" y="665892"/>
                </a:lnTo>
                <a:lnTo>
                  <a:pt x="0" y="6658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175611" y="2242841"/>
            <a:ext cx="1634885" cy="1441370"/>
          </a:xfrm>
          <a:custGeom>
            <a:avLst/>
            <a:gdLst/>
            <a:ahLst/>
            <a:cxnLst/>
            <a:rect r="r" b="b" t="t" l="l"/>
            <a:pathLst>
              <a:path h="1441370" w="1634885">
                <a:moveTo>
                  <a:pt x="0" y="0"/>
                </a:moveTo>
                <a:lnTo>
                  <a:pt x="1634884" y="0"/>
                </a:lnTo>
                <a:lnTo>
                  <a:pt x="1634884" y="1441370"/>
                </a:lnTo>
                <a:lnTo>
                  <a:pt x="0" y="1441370"/>
                </a:lnTo>
                <a:lnTo>
                  <a:pt x="0" y="0"/>
                </a:lnTo>
                <a:close/>
              </a:path>
            </a:pathLst>
          </a:custGeom>
          <a:blipFill>
            <a:blip r:embed="rId3"/>
            <a:stretch>
              <a:fillRect l="-21906" t="0" r="-26267" b="0"/>
            </a:stretch>
          </a:blipFill>
        </p:spPr>
      </p:sp>
      <p:sp>
        <p:nvSpPr>
          <p:cNvPr name="Freeform 4" id="4"/>
          <p:cNvSpPr/>
          <p:nvPr/>
        </p:nvSpPr>
        <p:spPr>
          <a:xfrm flipH="false" flipV="false" rot="0">
            <a:off x="368120" y="5143500"/>
            <a:ext cx="1249865" cy="978037"/>
          </a:xfrm>
          <a:custGeom>
            <a:avLst/>
            <a:gdLst/>
            <a:ahLst/>
            <a:cxnLst/>
            <a:rect r="r" b="b" t="t" l="l"/>
            <a:pathLst>
              <a:path h="978037" w="1249865">
                <a:moveTo>
                  <a:pt x="0" y="0"/>
                </a:moveTo>
                <a:lnTo>
                  <a:pt x="1249866" y="0"/>
                </a:lnTo>
                <a:lnTo>
                  <a:pt x="1249866" y="978037"/>
                </a:lnTo>
                <a:lnTo>
                  <a:pt x="0" y="978037"/>
                </a:lnTo>
                <a:lnTo>
                  <a:pt x="0" y="0"/>
                </a:lnTo>
                <a:close/>
              </a:path>
            </a:pathLst>
          </a:custGeom>
          <a:blipFill>
            <a:blip r:embed="rId4"/>
            <a:stretch>
              <a:fillRect l="0" t="0" r="-76341" b="0"/>
            </a:stretch>
          </a:blipFill>
        </p:spPr>
      </p:sp>
      <p:sp>
        <p:nvSpPr>
          <p:cNvPr name="TextBox 5" id="5"/>
          <p:cNvSpPr txBox="true"/>
          <p:nvPr/>
        </p:nvSpPr>
        <p:spPr>
          <a:xfrm rot="0">
            <a:off x="1810495" y="2384345"/>
            <a:ext cx="16371749" cy="4548505"/>
          </a:xfrm>
          <a:prstGeom prst="rect">
            <a:avLst/>
          </a:prstGeom>
        </p:spPr>
        <p:txBody>
          <a:bodyPr anchor="t" rtlCol="false" tIns="0" lIns="0" bIns="0" rIns="0">
            <a:spAutoFit/>
          </a:bodyPr>
          <a:lstStyle/>
          <a:p>
            <a:pPr algn="just">
              <a:lnSpc>
                <a:spcPts val="6019"/>
              </a:lnSpc>
            </a:pPr>
            <a:r>
              <a:rPr lang="en-US" sz="4299">
                <a:solidFill>
                  <a:srgbClr val="373620"/>
                </a:solidFill>
                <a:latin typeface="El Messiri"/>
                <a:ea typeface="El Messiri"/>
                <a:cs typeface="El Messiri"/>
                <a:sym typeface="El Messiri"/>
              </a:rPr>
              <a:t>Débloquer le génie en toi pour </a:t>
            </a:r>
            <a:r>
              <a:rPr lang="en-US" sz="4299">
                <a:solidFill>
                  <a:srgbClr val="B06C3F"/>
                </a:solidFill>
                <a:latin typeface="El Messiri"/>
                <a:ea typeface="El Messiri"/>
                <a:cs typeface="El Messiri"/>
                <a:sym typeface="El Messiri"/>
              </a:rPr>
              <a:t>générer</a:t>
            </a:r>
            <a:r>
              <a:rPr lang="en-US" sz="4299">
                <a:solidFill>
                  <a:srgbClr val="C05440"/>
                </a:solidFill>
                <a:latin typeface="El Messiri"/>
                <a:ea typeface="El Messiri"/>
                <a:cs typeface="El Messiri"/>
                <a:sym typeface="El Messiri"/>
              </a:rPr>
              <a:t> </a:t>
            </a:r>
            <a:r>
              <a:rPr lang="en-US" sz="4299">
                <a:solidFill>
                  <a:srgbClr val="373620"/>
                </a:solidFill>
                <a:latin typeface="El Messiri"/>
                <a:ea typeface="El Messiri"/>
                <a:cs typeface="El Messiri"/>
                <a:sym typeface="El Messiri"/>
              </a:rPr>
              <a:t>rapidement un salaire </a:t>
            </a:r>
          </a:p>
          <a:p>
            <a:pPr algn="just">
              <a:lnSpc>
                <a:spcPts val="6019"/>
              </a:lnSpc>
            </a:pPr>
            <a:r>
              <a:rPr lang="en-US" sz="4299">
                <a:solidFill>
                  <a:srgbClr val="373620"/>
                </a:solidFill>
                <a:latin typeface="El Messiri"/>
                <a:ea typeface="El Messiri"/>
                <a:cs typeface="El Messiri"/>
                <a:sym typeface="El Messiri"/>
              </a:rPr>
              <a:t>ou plus chaque mois !</a:t>
            </a:r>
          </a:p>
          <a:p>
            <a:pPr algn="just">
              <a:lnSpc>
                <a:spcPts val="6019"/>
              </a:lnSpc>
            </a:pPr>
          </a:p>
          <a:p>
            <a:pPr algn="just">
              <a:lnSpc>
                <a:spcPts val="6019"/>
              </a:lnSpc>
            </a:pPr>
            <a:r>
              <a:rPr lang="en-US" sz="4299">
                <a:solidFill>
                  <a:srgbClr val="373620"/>
                </a:solidFill>
                <a:latin typeface="El Messiri"/>
                <a:ea typeface="El Messiri"/>
                <a:cs typeface="El Messiri"/>
                <a:sym typeface="El Messiri"/>
              </a:rPr>
              <a:t>Construire un business</a:t>
            </a:r>
            <a:r>
              <a:rPr lang="en-US" sz="4299">
                <a:solidFill>
                  <a:srgbClr val="C05440"/>
                </a:solidFill>
                <a:latin typeface="El Messiri"/>
                <a:ea typeface="El Messiri"/>
                <a:cs typeface="El Messiri"/>
                <a:sym typeface="El Messiri"/>
              </a:rPr>
              <a:t> </a:t>
            </a:r>
            <a:r>
              <a:rPr lang="en-US" sz="4299">
                <a:solidFill>
                  <a:srgbClr val="B06C3F"/>
                </a:solidFill>
                <a:latin typeface="El Messiri"/>
                <a:ea typeface="El Messiri"/>
                <a:cs typeface="El Messiri"/>
                <a:sym typeface="El Messiri"/>
              </a:rPr>
              <a:t>très rentable</a:t>
            </a:r>
            <a:r>
              <a:rPr lang="en-US" sz="4299">
                <a:solidFill>
                  <a:srgbClr val="373620"/>
                </a:solidFill>
                <a:latin typeface="El Messiri"/>
                <a:ea typeface="El Messiri"/>
                <a:cs typeface="El Messiri"/>
                <a:sym typeface="El Messiri"/>
              </a:rPr>
              <a:t> qui te demande le moins </a:t>
            </a:r>
          </a:p>
          <a:p>
            <a:pPr algn="just">
              <a:lnSpc>
                <a:spcPts val="6019"/>
              </a:lnSpc>
            </a:pPr>
            <a:r>
              <a:rPr lang="en-US" sz="4299">
                <a:solidFill>
                  <a:srgbClr val="373620"/>
                </a:solidFill>
                <a:latin typeface="El Messiri"/>
                <a:ea typeface="El Messiri"/>
                <a:cs typeface="El Messiri"/>
                <a:sym typeface="El Messiri"/>
              </a:rPr>
              <a:t>de travail et d'efforts… pour obtenir davantage de résultats </a:t>
            </a:r>
          </a:p>
          <a:p>
            <a:pPr algn="just">
              <a:lnSpc>
                <a:spcPts val="6019"/>
              </a:lnSpc>
            </a:pPr>
            <a:r>
              <a:rPr lang="en-US" sz="4299">
                <a:solidFill>
                  <a:srgbClr val="373620"/>
                </a:solidFill>
                <a:latin typeface="El Messiri"/>
                <a:ea typeface="El Messiri"/>
                <a:cs typeface="El Messiri"/>
                <a:sym typeface="El Messiri"/>
              </a:rPr>
              <a:t>tout en prenant du plaisir chaque jour.</a:t>
            </a:r>
          </a:p>
        </p:txBody>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7757933" y="5961134"/>
            <a:ext cx="3537657" cy="3061135"/>
          </a:xfrm>
          <a:custGeom>
            <a:avLst/>
            <a:gdLst/>
            <a:ahLst/>
            <a:cxnLst/>
            <a:rect r="r" b="b" t="t" l="l"/>
            <a:pathLst>
              <a:path h="3061135" w="3537657">
                <a:moveTo>
                  <a:pt x="0" y="0"/>
                </a:moveTo>
                <a:lnTo>
                  <a:pt x="3537658" y="0"/>
                </a:lnTo>
                <a:lnTo>
                  <a:pt x="3537658" y="3061136"/>
                </a:lnTo>
                <a:lnTo>
                  <a:pt x="0" y="3061136"/>
                </a:lnTo>
                <a:lnTo>
                  <a:pt x="0" y="0"/>
                </a:lnTo>
                <a:close/>
              </a:path>
            </a:pathLst>
          </a:custGeom>
          <a:blipFill>
            <a:blip r:embed="rId3"/>
            <a:stretch>
              <a:fillRect l="0" t="0" r="0" b="0"/>
            </a:stretch>
          </a:blipFill>
        </p:spPr>
      </p:sp>
      <p:sp>
        <p:nvSpPr>
          <p:cNvPr name="TextBox 4" id="4"/>
          <p:cNvSpPr txBox="true"/>
          <p:nvPr/>
        </p:nvSpPr>
        <p:spPr>
          <a:xfrm rot="0">
            <a:off x="1602866" y="3163635"/>
            <a:ext cx="16371749" cy="1811021"/>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Mais pour atteindre ces résultats : tu vas devoir passer à l'action </a:t>
            </a:r>
            <a:r>
              <a:rPr lang="en-US" sz="5199">
                <a:solidFill>
                  <a:srgbClr val="B06C3F"/>
                </a:solidFill>
                <a:latin typeface="El Messiri"/>
                <a:ea typeface="El Messiri"/>
                <a:cs typeface="El Messiri"/>
                <a:sym typeface="El Messiri"/>
              </a:rPr>
              <a:t>après chaque jour</a:t>
            </a:r>
            <a:r>
              <a:rPr lang="en-US" sz="5199">
                <a:solidFill>
                  <a:srgbClr val="C05440"/>
                </a:solidFill>
                <a:latin typeface="El Messiri"/>
                <a:ea typeface="El Messiri"/>
                <a:cs typeface="El Messiri"/>
                <a:sym typeface="El Messiri"/>
              </a:rPr>
              <a:t> </a:t>
            </a:r>
            <a:r>
              <a:rPr lang="en-US" sz="5199">
                <a:solidFill>
                  <a:srgbClr val="373620"/>
                </a:solidFill>
                <a:latin typeface="El Messiri"/>
                <a:ea typeface="El Messiri"/>
                <a:cs typeface="El Messiri"/>
                <a:sym typeface="El Messiri"/>
              </a:rPr>
              <a:t>du challenge.</a:t>
            </a:r>
          </a:p>
        </p:txBody>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06470" r="0" b="-106470"/>
            </a:stretch>
          </a:blipFill>
        </p:spPr>
      </p:sp>
      <p:sp>
        <p:nvSpPr>
          <p:cNvPr name="Freeform 3" id="3"/>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Freeform 4" id="4"/>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4">
              <a:alphaModFix amt="88000"/>
            </a:blip>
            <a:stretch>
              <a:fillRect l="0" t="-87193" r="0" b="-87193"/>
            </a:stretch>
          </a:blipFill>
        </p:spPr>
      </p:sp>
      <p:sp>
        <p:nvSpPr>
          <p:cNvPr name="TextBox 5" id="5"/>
          <p:cNvSpPr txBox="true"/>
          <p:nvPr/>
        </p:nvSpPr>
        <p:spPr>
          <a:xfrm rot="0">
            <a:off x="203217" y="2932073"/>
            <a:ext cx="16371749" cy="1811021"/>
          </a:xfrm>
          <a:prstGeom prst="rect">
            <a:avLst/>
          </a:prstGeom>
        </p:spPr>
        <p:txBody>
          <a:bodyPr anchor="t" rtlCol="false" tIns="0" lIns="0" bIns="0" rIns="0">
            <a:spAutoFit/>
          </a:bodyPr>
          <a:lstStyle/>
          <a:p>
            <a:pPr algn="ctr">
              <a:lnSpc>
                <a:spcPts val="7279"/>
              </a:lnSpc>
            </a:pPr>
            <a:r>
              <a:rPr lang="en-US" sz="5199" b="true">
                <a:solidFill>
                  <a:srgbClr val="373620"/>
                </a:solidFill>
                <a:latin typeface="El Messiri Bold"/>
                <a:ea typeface="El Messiri Bold"/>
                <a:cs typeface="El Messiri Bold"/>
                <a:sym typeface="El Messiri Bold"/>
              </a:rPr>
              <a:t>Je te présente le programme de</a:t>
            </a:r>
            <a:r>
              <a:rPr lang="en-US" sz="5199" b="true">
                <a:solidFill>
                  <a:srgbClr val="C05440"/>
                </a:solidFill>
                <a:latin typeface="El Messiri Bold"/>
                <a:ea typeface="El Messiri Bold"/>
                <a:cs typeface="El Messiri Bold"/>
                <a:sym typeface="El Messiri Bold"/>
              </a:rPr>
              <a:t> </a:t>
            </a:r>
            <a:r>
              <a:rPr lang="en-US" sz="5199" b="true">
                <a:solidFill>
                  <a:srgbClr val="FFFFFF"/>
                </a:solidFill>
                <a:latin typeface="El Messiri Bold"/>
                <a:ea typeface="El Messiri Bold"/>
                <a:cs typeface="El Messiri Bold"/>
                <a:sym typeface="El Messiri Bold"/>
              </a:rPr>
              <a:t>ce </a:t>
            </a:r>
          </a:p>
          <a:p>
            <a:pPr algn="ctr">
              <a:lnSpc>
                <a:spcPts val="7279"/>
              </a:lnSpc>
            </a:pPr>
            <a:r>
              <a:rPr lang="en-US" b="true" sz="5199">
                <a:solidFill>
                  <a:srgbClr val="FFFFFF"/>
                </a:solidFill>
                <a:latin typeface="El Messiri Bold"/>
                <a:ea typeface="El Messiri Bold"/>
                <a:cs typeface="El Messiri Bold"/>
                <a:sym typeface="El Messiri Bold"/>
              </a:rPr>
              <a:t>challenge de 5 jours</a:t>
            </a:r>
            <a:r>
              <a:rPr lang="en-US" b="true" sz="5199">
                <a:solidFill>
                  <a:srgbClr val="C05440"/>
                </a:solidFill>
                <a:latin typeface="El Messiri Bold"/>
                <a:ea typeface="El Messiri Bold"/>
                <a:cs typeface="El Messiri Bold"/>
                <a:sym typeface="El Messiri Bold"/>
              </a:rPr>
              <a:t> </a:t>
            </a:r>
            <a:r>
              <a:rPr lang="en-US" b="true" sz="5199">
                <a:solidFill>
                  <a:srgbClr val="373620"/>
                </a:solidFill>
                <a:latin typeface="El Messiri Bold"/>
                <a:ea typeface="El Messiri Bold"/>
                <a:cs typeface="El Messiri Bold"/>
                <a:sym typeface="El Messiri Bold"/>
              </a:rPr>
              <a:t>dans un instant.</a:t>
            </a:r>
          </a:p>
        </p:txBody>
      </p:sp>
      <p:sp>
        <p:nvSpPr>
          <p:cNvPr name="Freeform 6" id="6"/>
          <p:cNvSpPr/>
          <p:nvPr/>
        </p:nvSpPr>
        <p:spPr>
          <a:xfrm flipH="false" flipV="false" rot="0">
            <a:off x="0" y="-3261907"/>
            <a:ext cx="18442527" cy="13548907"/>
          </a:xfrm>
          <a:custGeom>
            <a:avLst/>
            <a:gdLst/>
            <a:ahLst/>
            <a:cxnLst/>
            <a:rect r="r" b="b" t="t" l="l"/>
            <a:pathLst>
              <a:path h="13548907" w="18442527">
                <a:moveTo>
                  <a:pt x="0" y="0"/>
                </a:moveTo>
                <a:lnTo>
                  <a:pt x="18442527" y="0"/>
                </a:lnTo>
                <a:lnTo>
                  <a:pt x="18442527" y="13548907"/>
                </a:lnTo>
                <a:lnTo>
                  <a:pt x="0" y="13548907"/>
                </a:lnTo>
                <a:lnTo>
                  <a:pt x="0" y="0"/>
                </a:lnTo>
                <a:close/>
              </a:path>
            </a:pathLst>
          </a:custGeom>
          <a:blipFill>
            <a:blip r:embed="rId5"/>
            <a:stretch>
              <a:fillRect l="0" t="0" r="0" b="-86713"/>
            </a:stretch>
          </a:blipFill>
        </p:spPr>
      </p:sp>
      <p:sp>
        <p:nvSpPr>
          <p:cNvPr name="TextBox 7" id="7"/>
          <p:cNvSpPr txBox="true"/>
          <p:nvPr/>
        </p:nvSpPr>
        <p:spPr>
          <a:xfrm rot="0">
            <a:off x="631345" y="3232775"/>
            <a:ext cx="16371749" cy="887096"/>
          </a:xfrm>
          <a:prstGeom prst="rect">
            <a:avLst/>
          </a:prstGeom>
        </p:spPr>
        <p:txBody>
          <a:bodyPr anchor="t" rtlCol="false" tIns="0" lIns="0" bIns="0" rIns="0">
            <a:spAutoFit/>
          </a:bodyPr>
          <a:lstStyle/>
          <a:p>
            <a:pPr algn="ctr">
              <a:lnSpc>
                <a:spcPts val="7279"/>
              </a:lnSpc>
            </a:pPr>
            <a:r>
              <a:rPr lang="en-US" b="true" sz="5199">
                <a:solidFill>
                  <a:srgbClr val="A46F4C"/>
                </a:solidFill>
                <a:latin typeface="El Messiri Bold"/>
                <a:ea typeface="El Messiri Bold"/>
                <a:cs typeface="El Messiri Bold"/>
                <a:sym typeface="El Messiri Bold"/>
              </a:rPr>
              <a:t>Mais avant : Je dois te faire</a:t>
            </a:r>
            <a:r>
              <a:rPr lang="en-US" b="true" sz="5199">
                <a:solidFill>
                  <a:srgbClr val="FFFFFF"/>
                </a:solidFill>
                <a:latin typeface="El Messiri Bold"/>
                <a:ea typeface="El Messiri Bold"/>
                <a:cs typeface="El Messiri Bold"/>
                <a:sym typeface="El Messiri Bold"/>
              </a:rPr>
              <a:t> </a:t>
            </a:r>
            <a:r>
              <a:rPr lang="en-US" b="true" sz="5199">
                <a:solidFill>
                  <a:srgbClr val="000000"/>
                </a:solidFill>
                <a:latin typeface="El Messiri Bold"/>
                <a:ea typeface="El Messiri Bold"/>
                <a:cs typeface="El Messiri Bold"/>
                <a:sym typeface="El Messiri Bold"/>
              </a:rPr>
              <a:t>un avertissement.</a:t>
            </a:r>
          </a:p>
        </p:txBody>
      </p:sp>
      <p:sp>
        <p:nvSpPr>
          <p:cNvPr name="Freeform 8" id="8"/>
          <p:cNvSpPr/>
          <p:nvPr/>
        </p:nvSpPr>
        <p:spPr>
          <a:xfrm flipH="false" flipV="false" rot="0">
            <a:off x="7464571" y="5143500"/>
            <a:ext cx="3513384" cy="2468152"/>
          </a:xfrm>
          <a:custGeom>
            <a:avLst/>
            <a:gdLst/>
            <a:ahLst/>
            <a:cxnLst/>
            <a:rect r="r" b="b" t="t" l="l"/>
            <a:pathLst>
              <a:path h="2468152" w="3513384">
                <a:moveTo>
                  <a:pt x="0" y="0"/>
                </a:moveTo>
                <a:lnTo>
                  <a:pt x="3513385" y="0"/>
                </a:lnTo>
                <a:lnTo>
                  <a:pt x="3513385" y="2468152"/>
                </a:lnTo>
                <a:lnTo>
                  <a:pt x="0" y="24681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958125" y="4190365"/>
            <a:ext cx="16371749" cy="1811021"/>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 Durant </a:t>
            </a:r>
            <a:r>
              <a:rPr lang="en-US" sz="5199">
                <a:solidFill>
                  <a:srgbClr val="B06C3F"/>
                </a:solidFill>
                <a:latin typeface="El Messiri"/>
                <a:ea typeface="El Messiri"/>
                <a:cs typeface="El Messiri"/>
                <a:sym typeface="El Messiri"/>
              </a:rPr>
              <a:t>ce challenge</a:t>
            </a:r>
            <a:r>
              <a:rPr lang="en-US" sz="5199">
                <a:solidFill>
                  <a:srgbClr val="373620"/>
                </a:solidFill>
                <a:latin typeface="El Messiri"/>
                <a:ea typeface="El Messiri"/>
                <a:cs typeface="El Messiri"/>
                <a:sym typeface="El Messiri"/>
              </a:rPr>
              <a:t>, tu ne trouveras pas de méthodes miracles "qui marchent pour tout le monde"</a:t>
            </a:r>
          </a:p>
        </p:txBody>
      </p:sp>
      <p:sp>
        <p:nvSpPr>
          <p:cNvPr name="Freeform 4" id="4"/>
          <p:cNvSpPr/>
          <p:nvPr/>
        </p:nvSpPr>
        <p:spPr>
          <a:xfrm flipH="false" flipV="false" rot="0">
            <a:off x="0" y="0"/>
            <a:ext cx="1132843" cy="1033719"/>
          </a:xfrm>
          <a:custGeom>
            <a:avLst/>
            <a:gdLst/>
            <a:ahLst/>
            <a:cxnLst/>
            <a:rect r="r" b="b" t="t" l="l"/>
            <a:pathLst>
              <a:path h="1033719" w="1132843">
                <a:moveTo>
                  <a:pt x="0" y="0"/>
                </a:moveTo>
                <a:lnTo>
                  <a:pt x="1132843" y="0"/>
                </a:lnTo>
                <a:lnTo>
                  <a:pt x="1132843" y="1033719"/>
                </a:lnTo>
                <a:lnTo>
                  <a:pt x="0" y="1033719"/>
                </a:lnTo>
                <a:lnTo>
                  <a:pt x="0" y="0"/>
                </a:lnTo>
                <a:close/>
              </a:path>
            </a:pathLst>
          </a:custGeom>
          <a:blipFill>
            <a:blip r:embed="rId3"/>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3" id="3"/>
          <p:cNvGrpSpPr/>
          <p:nvPr/>
        </p:nvGrpSpPr>
        <p:grpSpPr>
          <a:xfrm rot="0">
            <a:off x="1991802" y="4256423"/>
            <a:ext cx="672408" cy="640889"/>
            <a:chOff x="0" y="0"/>
            <a:chExt cx="812800" cy="774700"/>
          </a:xfrm>
        </p:grpSpPr>
        <p:sp>
          <p:nvSpPr>
            <p:cNvPr name="Freeform 4" id="4"/>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5" id="5"/>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2802424" y="1496838"/>
            <a:ext cx="8925814" cy="4026248"/>
          </a:xfrm>
          <a:prstGeom prst="rect">
            <a:avLst/>
          </a:prstGeom>
        </p:spPr>
        <p:txBody>
          <a:bodyPr anchor="t" rtlCol="false" tIns="0" lIns="0" bIns="0" rIns="0">
            <a:spAutoFit/>
          </a:bodyPr>
          <a:lstStyle/>
          <a:p>
            <a:pPr algn="l">
              <a:lnSpc>
                <a:spcPts val="5755"/>
              </a:lnSpc>
            </a:pPr>
            <a:r>
              <a:rPr lang="en-US" sz="4111" b="true">
                <a:solidFill>
                  <a:srgbClr val="373620"/>
                </a:solidFill>
                <a:latin typeface="El Messiri Bold"/>
                <a:ea typeface="El Messiri Bold"/>
                <a:cs typeface="El Messiri Bold"/>
                <a:sym typeface="El Messiri Bold"/>
              </a:rPr>
              <a:t>Récompense des cadeaux pour celles qui viennent tous les jours au Challenge de 5 jours : </a:t>
            </a:r>
          </a:p>
          <a:p>
            <a:pPr algn="l">
              <a:lnSpc>
                <a:spcPts val="4775"/>
              </a:lnSpc>
            </a:pPr>
          </a:p>
          <a:p>
            <a:pPr algn="l">
              <a:lnSpc>
                <a:spcPts val="5055"/>
              </a:lnSpc>
            </a:pPr>
            <a:r>
              <a:rPr lang="en-US" sz="3611">
                <a:solidFill>
                  <a:srgbClr val="373620"/>
                </a:solidFill>
                <a:latin typeface="El Messiri"/>
                <a:ea typeface="El Messiri"/>
                <a:cs typeface="El Messiri"/>
                <a:sym typeface="El Messiri"/>
              </a:rPr>
              <a:t>Jeudi, </a:t>
            </a:r>
            <a:r>
              <a:rPr lang="en-US" sz="3611">
                <a:solidFill>
                  <a:srgbClr val="A46B3D"/>
                </a:solidFill>
                <a:latin typeface="El Messiri"/>
                <a:ea typeface="El Messiri"/>
                <a:cs typeface="El Messiri"/>
                <a:sym typeface="El Messiri"/>
              </a:rPr>
              <a:t>u</a:t>
            </a:r>
            <a:r>
              <a:rPr lang="en-US" sz="3611">
                <a:solidFill>
                  <a:srgbClr val="A46B3D"/>
                </a:solidFill>
                <a:latin typeface="El Messiri"/>
                <a:ea typeface="El Messiri"/>
                <a:cs typeface="El Messiri"/>
                <a:sym typeface="El Messiri"/>
              </a:rPr>
              <a:t>ne séance de coaching offerte</a:t>
            </a:r>
            <a:r>
              <a:rPr lang="en-US" sz="3611">
                <a:solidFill>
                  <a:srgbClr val="373620"/>
                </a:solidFill>
                <a:latin typeface="El Messiri"/>
                <a:ea typeface="El Messiri"/>
                <a:cs typeface="El Messiri"/>
                <a:sym typeface="El Messiri"/>
              </a:rPr>
              <a:t> avec une Mentor de notre équipe ! </a:t>
            </a:r>
          </a:p>
        </p:txBody>
      </p:sp>
      <p:sp>
        <p:nvSpPr>
          <p:cNvPr name="Freeform 7" id="7"/>
          <p:cNvSpPr/>
          <p:nvPr/>
        </p:nvSpPr>
        <p:spPr>
          <a:xfrm flipH="false" flipV="false" rot="0">
            <a:off x="11959741" y="3548062"/>
            <a:ext cx="3815520" cy="4923021"/>
          </a:xfrm>
          <a:custGeom>
            <a:avLst/>
            <a:gdLst/>
            <a:ahLst/>
            <a:cxnLst/>
            <a:rect r="r" b="b" t="t" l="l"/>
            <a:pathLst>
              <a:path h="4923021" w="3815520">
                <a:moveTo>
                  <a:pt x="0" y="0"/>
                </a:moveTo>
                <a:lnTo>
                  <a:pt x="3815520" y="0"/>
                </a:lnTo>
                <a:lnTo>
                  <a:pt x="3815520" y="4923022"/>
                </a:lnTo>
                <a:lnTo>
                  <a:pt x="0" y="4923022"/>
                </a:lnTo>
                <a:lnTo>
                  <a:pt x="0" y="0"/>
                </a:lnTo>
                <a:close/>
              </a:path>
            </a:pathLst>
          </a:custGeom>
          <a:blipFill>
            <a:blip r:embed="rId3"/>
            <a:stretch>
              <a:fillRect l="0" t="0" r="0" b="0"/>
            </a:stretch>
          </a:blipFill>
        </p:spPr>
      </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934608" y="0"/>
            <a:ext cx="7353392" cy="10287000"/>
            <a:chOff x="0" y="0"/>
            <a:chExt cx="1139233" cy="1593725"/>
          </a:xfrm>
        </p:grpSpPr>
        <p:sp>
          <p:nvSpPr>
            <p:cNvPr name="Freeform 3" id="3"/>
            <p:cNvSpPr/>
            <p:nvPr/>
          </p:nvSpPr>
          <p:spPr>
            <a:xfrm flipH="false" flipV="false" rot="0">
              <a:off x="0" y="0"/>
              <a:ext cx="1139233" cy="1593725"/>
            </a:xfrm>
            <a:custGeom>
              <a:avLst/>
              <a:gdLst/>
              <a:ahLst/>
              <a:cxnLst/>
              <a:rect r="r" b="b" t="t" l="l"/>
              <a:pathLst>
                <a:path h="1593725" w="1139233">
                  <a:moveTo>
                    <a:pt x="0" y="0"/>
                  </a:moveTo>
                  <a:lnTo>
                    <a:pt x="1139233" y="0"/>
                  </a:lnTo>
                  <a:lnTo>
                    <a:pt x="1139233" y="1593725"/>
                  </a:lnTo>
                  <a:lnTo>
                    <a:pt x="0" y="1593725"/>
                  </a:lnTo>
                  <a:close/>
                </a:path>
              </a:pathLst>
            </a:custGeom>
            <a:blipFill>
              <a:blip r:embed="rId2"/>
              <a:stretch>
                <a:fillRect l="0" t="-13616" r="0" b="-13616"/>
              </a:stretch>
            </a:blipFill>
          </p:spPr>
        </p:sp>
      </p:grpSp>
      <p:sp>
        <p:nvSpPr>
          <p:cNvPr name="Freeform 4" id="4"/>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3"/>
            <a:stretch>
              <a:fillRect l="0" t="0" r="0" b="0"/>
            </a:stretch>
          </a:blipFill>
        </p:spPr>
      </p:sp>
      <p:sp>
        <p:nvSpPr>
          <p:cNvPr name="TextBox 5" id="5"/>
          <p:cNvSpPr txBox="true"/>
          <p:nvPr/>
        </p:nvSpPr>
        <p:spPr>
          <a:xfrm rot="0">
            <a:off x="1180432" y="3728402"/>
            <a:ext cx="9046430" cy="2734946"/>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 L'objectif est de te permettre d'</a:t>
            </a:r>
            <a:r>
              <a:rPr lang="en-US" sz="5199">
                <a:solidFill>
                  <a:srgbClr val="B06C3F"/>
                </a:solidFill>
                <a:latin typeface="El Messiri"/>
                <a:ea typeface="El Messiri"/>
                <a:cs typeface="El Messiri"/>
                <a:sym typeface="El Messiri"/>
              </a:rPr>
              <a:t>aligner</a:t>
            </a:r>
            <a:r>
              <a:rPr lang="en-US" sz="5199">
                <a:solidFill>
                  <a:srgbClr val="373620"/>
                </a:solidFill>
                <a:latin typeface="El Messiri"/>
                <a:ea typeface="El Messiri"/>
                <a:cs typeface="El Messiri"/>
                <a:sym typeface="El Messiri"/>
              </a:rPr>
              <a:t> ton business avec ton potentiel à </a:t>
            </a:r>
            <a:r>
              <a:rPr lang="en-US" sz="5199">
                <a:solidFill>
                  <a:srgbClr val="B06C3F"/>
                </a:solidFill>
                <a:latin typeface="El Messiri"/>
                <a:ea typeface="El Messiri"/>
                <a:cs typeface="El Messiri"/>
                <a:sym typeface="El Messiri"/>
              </a:rPr>
              <a:t>TOI</a:t>
            </a:r>
            <a:r>
              <a:rPr lang="en-US" sz="5199">
                <a:solidFill>
                  <a:srgbClr val="A0955E"/>
                </a:solidFill>
                <a:latin typeface="El Messiri"/>
                <a:ea typeface="El Messiri"/>
                <a:cs typeface="El Messiri"/>
                <a:sym typeface="El Messiri"/>
              </a:rPr>
              <a:t> </a:t>
            </a:r>
            <a:r>
              <a:rPr lang="en-US" sz="5199">
                <a:solidFill>
                  <a:srgbClr val="373620"/>
                </a:solidFill>
                <a:latin typeface="El Messiri"/>
                <a:ea typeface="El Messiri"/>
                <a:cs typeface="El Messiri"/>
                <a:sym typeface="El Messiri"/>
              </a:rPr>
              <a:t>…</a:t>
            </a:r>
          </a:p>
        </p:txBody>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9144000" y="1783777"/>
            <a:ext cx="8357054" cy="6156480"/>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L'objectif est de te permettre d'aligner </a:t>
            </a:r>
          </a:p>
          <a:p>
            <a:pPr algn="ctr">
              <a:lnSpc>
                <a:spcPts val="7279"/>
              </a:lnSpc>
            </a:pPr>
            <a:r>
              <a:rPr lang="en-US" sz="5199">
                <a:solidFill>
                  <a:srgbClr val="373620"/>
                </a:solidFill>
                <a:latin typeface="El Messiri"/>
                <a:ea typeface="El Messiri"/>
                <a:cs typeface="El Messiri"/>
                <a:sym typeface="El Messiri"/>
              </a:rPr>
              <a:t>ton business avec qui tu </a:t>
            </a:r>
            <a:r>
              <a:rPr lang="en-US" sz="5199">
                <a:solidFill>
                  <a:srgbClr val="B06C3F"/>
                </a:solidFill>
                <a:latin typeface="El Messiri"/>
                <a:ea typeface="El Messiri"/>
                <a:cs typeface="El Messiri"/>
                <a:sym typeface="El Messiri"/>
              </a:rPr>
              <a:t>ES</a:t>
            </a:r>
            <a:r>
              <a:rPr lang="en-US" sz="5199">
                <a:solidFill>
                  <a:srgbClr val="C05440"/>
                </a:solidFill>
                <a:latin typeface="El Messiri"/>
                <a:ea typeface="El Messiri"/>
                <a:cs typeface="El Messiri"/>
                <a:sym typeface="El Messiri"/>
              </a:rPr>
              <a:t> </a:t>
            </a:r>
            <a:r>
              <a:rPr lang="en-US" sz="5199">
                <a:solidFill>
                  <a:srgbClr val="373620"/>
                </a:solidFill>
                <a:latin typeface="El Messiri"/>
                <a:ea typeface="El Messiri"/>
                <a:cs typeface="El Messiri"/>
                <a:sym typeface="El Messiri"/>
              </a:rPr>
              <a:t>…  </a:t>
            </a:r>
          </a:p>
          <a:p>
            <a:pPr algn="ctr">
              <a:lnSpc>
                <a:spcPts val="7279"/>
              </a:lnSpc>
            </a:pPr>
          </a:p>
          <a:p>
            <a:pPr algn="ctr">
              <a:lnSpc>
                <a:spcPts val="7279"/>
              </a:lnSpc>
            </a:pPr>
            <a:r>
              <a:rPr lang="en-US" sz="5199">
                <a:solidFill>
                  <a:srgbClr val="373620"/>
                </a:solidFill>
                <a:latin typeface="El Messiri"/>
                <a:ea typeface="El Messiri"/>
                <a:cs typeface="El Messiri"/>
                <a:sym typeface="El Messiri"/>
              </a:rPr>
              <a:t>Pour construire </a:t>
            </a:r>
            <a:r>
              <a:rPr lang="en-US" sz="5199">
                <a:solidFill>
                  <a:srgbClr val="B06C3F"/>
                </a:solidFill>
                <a:latin typeface="El Messiri"/>
                <a:ea typeface="El Messiri"/>
                <a:cs typeface="El Messiri"/>
                <a:sym typeface="El Messiri"/>
              </a:rPr>
              <a:t>ton propre </a:t>
            </a:r>
          </a:p>
          <a:p>
            <a:pPr algn="ctr">
              <a:lnSpc>
                <a:spcPts val="7279"/>
              </a:lnSpc>
            </a:pPr>
            <a:r>
              <a:rPr lang="en-US" sz="5199">
                <a:solidFill>
                  <a:srgbClr val="B06C3F"/>
                </a:solidFill>
                <a:latin typeface="El Messiri"/>
                <a:ea typeface="El Messiri"/>
                <a:cs typeface="El Messiri"/>
                <a:sym typeface="El Messiri"/>
              </a:rPr>
              <a:t>business de rêve </a:t>
            </a:r>
          </a:p>
          <a:p>
            <a:pPr algn="ctr">
              <a:lnSpc>
                <a:spcPts val="4952"/>
              </a:lnSpc>
            </a:pPr>
          </a:p>
        </p:txBody>
      </p:sp>
      <p:grpSp>
        <p:nvGrpSpPr>
          <p:cNvPr name="Group 4" id="4"/>
          <p:cNvGrpSpPr/>
          <p:nvPr/>
        </p:nvGrpSpPr>
        <p:grpSpPr>
          <a:xfrm rot="0">
            <a:off x="-1530130" y="0"/>
            <a:ext cx="8907062" cy="10287000"/>
            <a:chOff x="0" y="0"/>
            <a:chExt cx="2345893" cy="2709333"/>
          </a:xfrm>
        </p:grpSpPr>
        <p:sp>
          <p:nvSpPr>
            <p:cNvPr name="Freeform 5" id="5"/>
            <p:cNvSpPr/>
            <p:nvPr/>
          </p:nvSpPr>
          <p:spPr>
            <a:xfrm flipH="false" flipV="false" rot="0">
              <a:off x="0" y="0"/>
              <a:ext cx="2345893" cy="2709333"/>
            </a:xfrm>
            <a:custGeom>
              <a:avLst/>
              <a:gdLst/>
              <a:ahLst/>
              <a:cxnLst/>
              <a:rect r="r" b="b" t="t" l="l"/>
              <a:pathLst>
                <a:path h="2709333" w="2345893">
                  <a:moveTo>
                    <a:pt x="0" y="0"/>
                  </a:moveTo>
                  <a:lnTo>
                    <a:pt x="2345893" y="0"/>
                  </a:lnTo>
                  <a:lnTo>
                    <a:pt x="2345893" y="2709333"/>
                  </a:lnTo>
                  <a:lnTo>
                    <a:pt x="0" y="2709333"/>
                  </a:lnTo>
                  <a:close/>
                </a:path>
              </a:pathLst>
            </a:custGeom>
            <a:solidFill>
              <a:srgbClr val="A0955E"/>
            </a:solidFill>
          </p:spPr>
        </p:sp>
        <p:sp>
          <p:nvSpPr>
            <p:cNvPr name="TextBox 6" id="6"/>
            <p:cNvSpPr txBox="true"/>
            <p:nvPr/>
          </p:nvSpPr>
          <p:spPr>
            <a:xfrm>
              <a:off x="0" y="-38100"/>
              <a:ext cx="2345893" cy="2747433"/>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grpSp>
        <p:nvGrpSpPr>
          <p:cNvPr name="Group 7" id="7"/>
          <p:cNvGrpSpPr/>
          <p:nvPr/>
        </p:nvGrpSpPr>
        <p:grpSpPr>
          <a:xfrm rot="0">
            <a:off x="0" y="0"/>
            <a:ext cx="8036065" cy="10287000"/>
            <a:chOff x="0" y="0"/>
            <a:chExt cx="1244997" cy="1593725"/>
          </a:xfrm>
        </p:grpSpPr>
        <p:sp>
          <p:nvSpPr>
            <p:cNvPr name="Freeform 8" id="8"/>
            <p:cNvSpPr/>
            <p:nvPr/>
          </p:nvSpPr>
          <p:spPr>
            <a:xfrm flipH="false" flipV="false" rot="0">
              <a:off x="0" y="0"/>
              <a:ext cx="1244997" cy="1593725"/>
            </a:xfrm>
            <a:custGeom>
              <a:avLst/>
              <a:gdLst/>
              <a:ahLst/>
              <a:cxnLst/>
              <a:rect r="r" b="b" t="t" l="l"/>
              <a:pathLst>
                <a:path h="1593725" w="1244997">
                  <a:moveTo>
                    <a:pt x="0" y="0"/>
                  </a:moveTo>
                  <a:lnTo>
                    <a:pt x="1244997" y="0"/>
                  </a:lnTo>
                  <a:lnTo>
                    <a:pt x="1244997" y="1593725"/>
                  </a:lnTo>
                  <a:lnTo>
                    <a:pt x="0" y="1593725"/>
                  </a:lnTo>
                  <a:close/>
                </a:path>
              </a:pathLst>
            </a:custGeom>
            <a:blipFill>
              <a:blip r:embed="rId3"/>
              <a:stretch>
                <a:fillRect l="-4802" t="0" r="-4802" b="0"/>
              </a:stretch>
            </a:blipFill>
          </p:spPr>
        </p:sp>
      </p:gr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160350"/>
            <a:ext cx="1092801" cy="1015693"/>
          </a:xfrm>
          <a:custGeom>
            <a:avLst/>
            <a:gdLst/>
            <a:ahLst/>
            <a:cxnLst/>
            <a:rect r="r" b="b" t="t" l="l"/>
            <a:pathLst>
              <a:path h="1015693" w="1092801">
                <a:moveTo>
                  <a:pt x="0" y="0"/>
                </a:moveTo>
                <a:lnTo>
                  <a:pt x="1092801" y="0"/>
                </a:lnTo>
                <a:lnTo>
                  <a:pt x="1092801" y="1015693"/>
                </a:lnTo>
                <a:lnTo>
                  <a:pt x="0" y="1015693"/>
                </a:lnTo>
                <a:lnTo>
                  <a:pt x="0" y="0"/>
                </a:lnTo>
                <a:close/>
              </a:path>
            </a:pathLst>
          </a:custGeom>
          <a:blipFill>
            <a:blip r:embed="rId3"/>
            <a:stretch>
              <a:fillRect l="0" t="0" r="0" b="0"/>
            </a:stretch>
          </a:blipFill>
        </p:spPr>
      </p:sp>
      <p:sp>
        <p:nvSpPr>
          <p:cNvPr name="TextBox 4" id="4"/>
          <p:cNvSpPr txBox="true"/>
          <p:nvPr/>
        </p:nvSpPr>
        <p:spPr>
          <a:xfrm rot="0">
            <a:off x="887551" y="4190365"/>
            <a:ext cx="16371749" cy="1811021"/>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Et ce système sera </a:t>
            </a:r>
            <a:r>
              <a:rPr lang="en-US" sz="5199">
                <a:solidFill>
                  <a:srgbClr val="B06C3F"/>
                </a:solidFill>
                <a:latin typeface="El Messiri"/>
                <a:ea typeface="El Messiri"/>
                <a:cs typeface="El Messiri"/>
                <a:sym typeface="El Messiri"/>
              </a:rPr>
              <a:t>différent </a:t>
            </a:r>
          </a:p>
          <a:p>
            <a:pPr algn="ctr">
              <a:lnSpc>
                <a:spcPts val="7279"/>
              </a:lnSpc>
            </a:pPr>
            <a:r>
              <a:rPr lang="en-US" sz="5199">
                <a:solidFill>
                  <a:srgbClr val="373620"/>
                </a:solidFill>
                <a:latin typeface="El Messiri"/>
                <a:ea typeface="El Messiri"/>
                <a:cs typeface="El Messiri"/>
                <a:sym typeface="El Messiri"/>
              </a:rPr>
              <a:t>pour chaque participante</a:t>
            </a:r>
          </a:p>
        </p:txBody>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995196" y="0"/>
            <a:ext cx="8286788" cy="10287000"/>
            <a:chOff x="0" y="0"/>
            <a:chExt cx="2182529" cy="2709333"/>
          </a:xfrm>
        </p:grpSpPr>
        <p:sp>
          <p:nvSpPr>
            <p:cNvPr name="Freeform 3" id="3"/>
            <p:cNvSpPr/>
            <p:nvPr/>
          </p:nvSpPr>
          <p:spPr>
            <a:xfrm flipH="false" flipV="false" rot="0">
              <a:off x="0" y="0"/>
              <a:ext cx="2182529" cy="2709333"/>
            </a:xfrm>
            <a:custGeom>
              <a:avLst/>
              <a:gdLst/>
              <a:ahLst/>
              <a:cxnLst/>
              <a:rect r="r" b="b" t="t" l="l"/>
              <a:pathLst>
                <a:path h="2709333" w="2182529">
                  <a:moveTo>
                    <a:pt x="0" y="0"/>
                  </a:moveTo>
                  <a:lnTo>
                    <a:pt x="2182529" y="0"/>
                  </a:lnTo>
                  <a:lnTo>
                    <a:pt x="2182529" y="2709333"/>
                  </a:lnTo>
                  <a:lnTo>
                    <a:pt x="0" y="2709333"/>
                  </a:lnTo>
                  <a:close/>
                </a:path>
              </a:pathLst>
            </a:custGeom>
            <a:solidFill>
              <a:srgbClr val="A0955E"/>
            </a:solidFill>
          </p:spPr>
        </p:sp>
        <p:sp>
          <p:nvSpPr>
            <p:cNvPr name="TextBox 4" id="4"/>
            <p:cNvSpPr txBox="true"/>
            <p:nvPr/>
          </p:nvSpPr>
          <p:spPr>
            <a:xfrm>
              <a:off x="0" y="-38100"/>
              <a:ext cx="2182529" cy="2747433"/>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sp>
        <p:nvSpPr>
          <p:cNvPr name="Freeform 5" id="5"/>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6" id="6"/>
          <p:cNvSpPr/>
          <p:nvPr/>
        </p:nvSpPr>
        <p:spPr>
          <a:xfrm flipH="false" flipV="false" rot="0">
            <a:off x="10869958" y="1419232"/>
            <a:ext cx="5085567" cy="6356958"/>
          </a:xfrm>
          <a:custGeom>
            <a:avLst/>
            <a:gdLst/>
            <a:ahLst/>
            <a:cxnLst/>
            <a:rect r="r" b="b" t="t" l="l"/>
            <a:pathLst>
              <a:path h="6356958" w="5085567">
                <a:moveTo>
                  <a:pt x="0" y="0"/>
                </a:moveTo>
                <a:lnTo>
                  <a:pt x="5085567" y="0"/>
                </a:lnTo>
                <a:lnTo>
                  <a:pt x="5085567" y="6356958"/>
                </a:lnTo>
                <a:lnTo>
                  <a:pt x="0" y="6356958"/>
                </a:lnTo>
                <a:lnTo>
                  <a:pt x="0" y="0"/>
                </a:lnTo>
                <a:close/>
              </a:path>
            </a:pathLst>
          </a:custGeom>
          <a:blipFill>
            <a:blip r:embed="rId3"/>
            <a:stretch>
              <a:fillRect l="0" t="0" r="0" b="0"/>
            </a:stretch>
          </a:blipFill>
        </p:spPr>
      </p:sp>
      <p:sp>
        <p:nvSpPr>
          <p:cNvPr name="TextBox 7" id="7"/>
          <p:cNvSpPr txBox="true"/>
          <p:nvPr/>
        </p:nvSpPr>
        <p:spPr>
          <a:xfrm rot="0">
            <a:off x="99740" y="3424398"/>
            <a:ext cx="9895456" cy="3658871"/>
          </a:xfrm>
          <a:prstGeom prst="rect">
            <a:avLst/>
          </a:prstGeom>
        </p:spPr>
        <p:txBody>
          <a:bodyPr anchor="t" rtlCol="false" tIns="0" lIns="0" bIns="0" rIns="0">
            <a:spAutoFit/>
          </a:bodyPr>
          <a:lstStyle/>
          <a:p>
            <a:pPr algn="ctr">
              <a:lnSpc>
                <a:spcPts val="7279"/>
              </a:lnSpc>
            </a:pPr>
            <a:r>
              <a:rPr lang="en-US" sz="5199">
                <a:solidFill>
                  <a:srgbClr val="373620"/>
                </a:solidFill>
                <a:latin typeface="El Messiri"/>
                <a:ea typeface="El Messiri"/>
                <a:cs typeface="El Messiri"/>
                <a:sym typeface="El Messiri"/>
              </a:rPr>
              <a:t>Maintenant que tout est clair,</a:t>
            </a:r>
          </a:p>
          <a:p>
            <a:pPr algn="ctr">
              <a:lnSpc>
                <a:spcPts val="7279"/>
              </a:lnSpc>
            </a:pPr>
            <a:r>
              <a:rPr lang="en-US" sz="5199">
                <a:solidFill>
                  <a:srgbClr val="373620"/>
                </a:solidFill>
                <a:latin typeface="El Messiri"/>
                <a:ea typeface="El Messiri"/>
                <a:cs typeface="El Messiri"/>
                <a:sym typeface="El Messiri"/>
              </a:rPr>
              <a:t> laisse-moi te présenter </a:t>
            </a:r>
          </a:p>
          <a:p>
            <a:pPr algn="ctr">
              <a:lnSpc>
                <a:spcPts val="7279"/>
              </a:lnSpc>
            </a:pPr>
            <a:r>
              <a:rPr lang="en-US" sz="5199">
                <a:solidFill>
                  <a:srgbClr val="B06C3F"/>
                </a:solidFill>
                <a:latin typeface="El Messiri"/>
                <a:ea typeface="El Messiri"/>
                <a:cs typeface="El Messiri"/>
                <a:sym typeface="El Messiri"/>
              </a:rPr>
              <a:t>le programme </a:t>
            </a:r>
          </a:p>
          <a:p>
            <a:pPr algn="ctr">
              <a:lnSpc>
                <a:spcPts val="7279"/>
              </a:lnSpc>
            </a:pPr>
            <a:r>
              <a:rPr lang="en-US" sz="5199">
                <a:solidFill>
                  <a:srgbClr val="373620"/>
                </a:solidFill>
                <a:latin typeface="El Messiri"/>
                <a:ea typeface="El Messiri"/>
                <a:cs typeface="El Messiri"/>
                <a:sym typeface="El Messiri"/>
              </a:rPr>
              <a:t>de ce challenge de 5 jours.</a:t>
            </a:r>
          </a:p>
        </p:txBody>
      </p:sp>
      <p:grpSp>
        <p:nvGrpSpPr>
          <p:cNvPr name="Group 8" id="8"/>
          <p:cNvGrpSpPr/>
          <p:nvPr/>
        </p:nvGrpSpPr>
        <p:grpSpPr>
          <a:xfrm rot="0">
            <a:off x="9995196" y="-824392"/>
            <a:ext cx="8686976" cy="12560755"/>
            <a:chOff x="0" y="0"/>
            <a:chExt cx="739951" cy="1069918"/>
          </a:xfrm>
        </p:grpSpPr>
        <p:sp>
          <p:nvSpPr>
            <p:cNvPr name="Freeform 9" id="9"/>
            <p:cNvSpPr/>
            <p:nvPr/>
          </p:nvSpPr>
          <p:spPr>
            <a:xfrm flipH="false" flipV="false" rot="0">
              <a:off x="0" y="0"/>
              <a:ext cx="739951" cy="1069918"/>
            </a:xfrm>
            <a:custGeom>
              <a:avLst/>
              <a:gdLst/>
              <a:ahLst/>
              <a:cxnLst/>
              <a:rect r="r" b="b" t="t" l="l"/>
              <a:pathLst>
                <a:path h="1069918" w="739951">
                  <a:moveTo>
                    <a:pt x="20498" y="0"/>
                  </a:moveTo>
                  <a:lnTo>
                    <a:pt x="719454" y="0"/>
                  </a:lnTo>
                  <a:cubicBezTo>
                    <a:pt x="724890" y="0"/>
                    <a:pt x="730104" y="2160"/>
                    <a:pt x="733948" y="6004"/>
                  </a:cubicBezTo>
                  <a:cubicBezTo>
                    <a:pt x="737792" y="9848"/>
                    <a:pt x="739951" y="15061"/>
                    <a:pt x="739951" y="20498"/>
                  </a:cubicBezTo>
                  <a:lnTo>
                    <a:pt x="739951" y="1049420"/>
                  </a:lnTo>
                  <a:cubicBezTo>
                    <a:pt x="739951" y="1054856"/>
                    <a:pt x="737792" y="1060070"/>
                    <a:pt x="733948" y="1063914"/>
                  </a:cubicBezTo>
                  <a:cubicBezTo>
                    <a:pt x="730104" y="1067758"/>
                    <a:pt x="724890" y="1069918"/>
                    <a:pt x="719454" y="1069918"/>
                  </a:cubicBezTo>
                  <a:lnTo>
                    <a:pt x="20498" y="1069918"/>
                  </a:lnTo>
                  <a:cubicBezTo>
                    <a:pt x="15061" y="1069918"/>
                    <a:pt x="9848" y="1067758"/>
                    <a:pt x="6004" y="1063914"/>
                  </a:cubicBezTo>
                  <a:cubicBezTo>
                    <a:pt x="2160" y="1060070"/>
                    <a:pt x="0" y="1054856"/>
                    <a:pt x="0" y="1049420"/>
                  </a:cubicBezTo>
                  <a:lnTo>
                    <a:pt x="0" y="20498"/>
                  </a:lnTo>
                  <a:cubicBezTo>
                    <a:pt x="0" y="15061"/>
                    <a:pt x="2160" y="9848"/>
                    <a:pt x="6004" y="6004"/>
                  </a:cubicBezTo>
                  <a:cubicBezTo>
                    <a:pt x="9848" y="2160"/>
                    <a:pt x="15061" y="0"/>
                    <a:pt x="20498" y="0"/>
                  </a:cubicBezTo>
                  <a:close/>
                </a:path>
              </a:pathLst>
            </a:custGeom>
            <a:blipFill>
              <a:blip r:embed="rId3"/>
              <a:stretch>
                <a:fillRect l="-7837" t="0" r="-7837" b="0"/>
              </a:stretch>
            </a:blipFill>
          </p:spPr>
        </p:sp>
      </p:gr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3433258"/>
            <a:ext cx="5482994" cy="6853742"/>
          </a:xfrm>
          <a:custGeom>
            <a:avLst/>
            <a:gdLst/>
            <a:ahLst/>
            <a:cxnLst/>
            <a:rect r="r" b="b" t="t" l="l"/>
            <a:pathLst>
              <a:path h="6853742" w="5482994">
                <a:moveTo>
                  <a:pt x="0" y="0"/>
                </a:moveTo>
                <a:lnTo>
                  <a:pt x="5482994" y="0"/>
                </a:lnTo>
                <a:lnTo>
                  <a:pt x="5482994" y="6853742"/>
                </a:lnTo>
                <a:lnTo>
                  <a:pt x="0" y="6853742"/>
                </a:lnTo>
                <a:lnTo>
                  <a:pt x="0" y="0"/>
                </a:lnTo>
                <a:close/>
              </a:path>
            </a:pathLst>
          </a:custGeom>
          <a:blipFill>
            <a:blip r:embed="rId3"/>
            <a:stretch>
              <a:fillRect l="0" t="0" r="0" b="0"/>
            </a:stretch>
          </a:blipFill>
        </p:spPr>
      </p:sp>
      <p:sp>
        <p:nvSpPr>
          <p:cNvPr name="TextBox 4" id="4"/>
          <p:cNvSpPr txBox="true"/>
          <p:nvPr/>
        </p:nvSpPr>
        <p:spPr>
          <a:xfrm rot="0">
            <a:off x="887551" y="933450"/>
            <a:ext cx="16371749" cy="4119245"/>
          </a:xfrm>
          <a:prstGeom prst="rect">
            <a:avLst/>
          </a:prstGeom>
        </p:spPr>
        <p:txBody>
          <a:bodyPr anchor="t" rtlCol="false" tIns="0" lIns="0" bIns="0" rIns="0">
            <a:spAutoFit/>
          </a:bodyPr>
          <a:lstStyle/>
          <a:p>
            <a:pPr algn="l">
              <a:lnSpc>
                <a:spcPts val="6579"/>
              </a:lnSpc>
            </a:pPr>
            <a:r>
              <a:rPr lang="en-US" sz="4699" u="sng">
                <a:solidFill>
                  <a:srgbClr val="B06C3F"/>
                </a:solidFill>
                <a:latin typeface="El Messiri"/>
                <a:ea typeface="El Messiri"/>
                <a:cs typeface="El Messiri"/>
                <a:sym typeface="El Messiri"/>
              </a:rPr>
              <a:t>Ce soir en première partie</a:t>
            </a:r>
            <a:r>
              <a:rPr lang="en-US" sz="4699">
                <a:solidFill>
                  <a:srgbClr val="C05440"/>
                </a:solidFill>
                <a:latin typeface="El Messiri"/>
                <a:ea typeface="El Messiri"/>
                <a:cs typeface="El Messiri"/>
                <a:sym typeface="El Messiri"/>
              </a:rPr>
              <a:t> </a:t>
            </a:r>
            <a:r>
              <a:rPr lang="en-US" sz="4699">
                <a:solidFill>
                  <a:srgbClr val="373620"/>
                </a:solidFill>
                <a:latin typeface="El Messiri"/>
                <a:ea typeface="El Messiri"/>
                <a:cs typeface="El Messiri"/>
                <a:sym typeface="El Messiri"/>
              </a:rPr>
              <a:t>: Nous allons plonger ensemble dans le </a:t>
            </a:r>
            <a:r>
              <a:rPr lang="en-US" sz="4699" u="sng">
                <a:solidFill>
                  <a:srgbClr val="373620"/>
                </a:solidFill>
                <a:latin typeface="El Messiri"/>
                <a:ea typeface="El Messiri"/>
                <a:cs typeface="El Messiri"/>
                <a:sym typeface="El Messiri"/>
              </a:rPr>
              <a:t>Trésor sur lequel tu es assise</a:t>
            </a:r>
            <a:r>
              <a:rPr lang="en-US" sz="4699">
                <a:solidFill>
                  <a:srgbClr val="373620"/>
                </a:solidFill>
                <a:latin typeface="El Messiri"/>
                <a:ea typeface="El Messiri"/>
                <a:cs typeface="El Messiri"/>
                <a:sym typeface="El Messiri"/>
              </a:rPr>
              <a:t> depuis toutes ces années sans t’en rendre compte. Afin que tu découvres toutes </a:t>
            </a:r>
            <a:r>
              <a:rPr lang="en-US" sz="4699" b="true">
                <a:solidFill>
                  <a:srgbClr val="373620"/>
                </a:solidFill>
                <a:latin typeface="El Messiri Bold"/>
                <a:ea typeface="El Messiri Bold"/>
                <a:cs typeface="El Messiri Bold"/>
                <a:sym typeface="El Messiri Bold"/>
              </a:rPr>
              <a:t>les clés</a:t>
            </a:r>
            <a:r>
              <a:rPr lang="en-US" sz="4699">
                <a:solidFill>
                  <a:srgbClr val="373620"/>
                </a:solidFill>
                <a:latin typeface="El Messiri"/>
                <a:ea typeface="El Messiri"/>
                <a:cs typeface="El Messiri"/>
                <a:sym typeface="El Messiri"/>
              </a:rPr>
              <a:t> qui vont te permettre de lancer ou de faire décoller ton business en trouvant ce qui correspond à </a:t>
            </a:r>
            <a:r>
              <a:rPr lang="en-US" sz="4699">
                <a:solidFill>
                  <a:srgbClr val="B06C3F"/>
                </a:solidFill>
                <a:latin typeface="El Messiri"/>
                <a:ea typeface="El Messiri"/>
                <a:cs typeface="El Messiri"/>
                <a:sym typeface="El Messiri"/>
              </a:rPr>
              <a:t>ton identité profonde.</a:t>
            </a:r>
          </a:p>
        </p:txBody>
      </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3293569"/>
            <a:ext cx="5700706" cy="7125883"/>
          </a:xfrm>
          <a:custGeom>
            <a:avLst/>
            <a:gdLst/>
            <a:ahLst/>
            <a:cxnLst/>
            <a:rect r="r" b="b" t="t" l="l"/>
            <a:pathLst>
              <a:path h="7125883" w="5700706">
                <a:moveTo>
                  <a:pt x="0" y="0"/>
                </a:moveTo>
                <a:lnTo>
                  <a:pt x="5700706" y="0"/>
                </a:lnTo>
                <a:lnTo>
                  <a:pt x="5700706" y="7125883"/>
                </a:lnTo>
                <a:lnTo>
                  <a:pt x="0" y="7125883"/>
                </a:lnTo>
                <a:lnTo>
                  <a:pt x="0" y="0"/>
                </a:lnTo>
                <a:close/>
              </a:path>
            </a:pathLst>
          </a:custGeom>
          <a:blipFill>
            <a:blip r:embed="rId3"/>
            <a:stretch>
              <a:fillRect l="0" t="0" r="0" b="0"/>
            </a:stretch>
          </a:blipFill>
        </p:spPr>
      </p:sp>
      <p:sp>
        <p:nvSpPr>
          <p:cNvPr name="TextBox 4" id="4"/>
          <p:cNvSpPr txBox="true"/>
          <p:nvPr/>
        </p:nvSpPr>
        <p:spPr>
          <a:xfrm rot="0">
            <a:off x="887551" y="933450"/>
            <a:ext cx="16371749" cy="3290570"/>
          </a:xfrm>
          <a:prstGeom prst="rect">
            <a:avLst/>
          </a:prstGeom>
        </p:spPr>
        <p:txBody>
          <a:bodyPr anchor="t" rtlCol="false" tIns="0" lIns="0" bIns="0" rIns="0">
            <a:spAutoFit/>
          </a:bodyPr>
          <a:lstStyle/>
          <a:p>
            <a:pPr algn="l">
              <a:lnSpc>
                <a:spcPts val="6579"/>
              </a:lnSpc>
            </a:pPr>
            <a:r>
              <a:rPr lang="en-US" sz="4699" u="sng">
                <a:solidFill>
                  <a:srgbClr val="B06C3F"/>
                </a:solidFill>
                <a:latin typeface="El Messiri"/>
                <a:ea typeface="El Messiri"/>
                <a:cs typeface="El Messiri"/>
                <a:sym typeface="El Messiri"/>
              </a:rPr>
              <a:t>En deuxième partie</a:t>
            </a:r>
            <a:r>
              <a:rPr lang="en-US" sz="4699">
                <a:solidFill>
                  <a:srgbClr val="C05440"/>
                </a:solidFill>
                <a:latin typeface="El Messiri"/>
                <a:ea typeface="El Messiri"/>
                <a:cs typeface="El Messiri"/>
                <a:sym typeface="El Messiri"/>
              </a:rPr>
              <a:t> </a:t>
            </a:r>
            <a:r>
              <a:rPr lang="en-US" sz="4699">
                <a:solidFill>
                  <a:srgbClr val="373620"/>
                </a:solidFill>
                <a:latin typeface="El Messiri"/>
                <a:ea typeface="El Messiri"/>
                <a:cs typeface="El Messiri"/>
                <a:sym typeface="El Messiri"/>
              </a:rPr>
              <a:t>:  Marïama nous aidera à poser </a:t>
            </a:r>
            <a:r>
              <a:rPr lang="en-US" sz="4699" b="true">
                <a:solidFill>
                  <a:srgbClr val="373620"/>
                </a:solidFill>
                <a:latin typeface="El Messiri Bold"/>
                <a:ea typeface="El Messiri Bold"/>
                <a:cs typeface="El Messiri Bold"/>
                <a:sym typeface="El Messiri Bold"/>
              </a:rPr>
              <a:t>les bases solides</a:t>
            </a:r>
            <a:r>
              <a:rPr lang="en-US" sz="4699">
                <a:solidFill>
                  <a:srgbClr val="373620"/>
                </a:solidFill>
                <a:latin typeface="El Messiri"/>
                <a:ea typeface="El Messiri"/>
                <a:cs typeface="El Messiri"/>
                <a:sym typeface="El Messiri"/>
              </a:rPr>
              <a:t> d’un projet entrepreneurial en phase avec votre foi, à définir des objectifs inspirants et à développer un </a:t>
            </a:r>
            <a:r>
              <a:rPr lang="en-US" sz="4699" u="sng">
                <a:solidFill>
                  <a:srgbClr val="373620"/>
                </a:solidFill>
                <a:latin typeface="El Messiri"/>
                <a:ea typeface="El Messiri"/>
                <a:cs typeface="El Messiri"/>
                <a:sym typeface="El Messiri"/>
              </a:rPr>
              <a:t>mindset </a:t>
            </a:r>
            <a:r>
              <a:rPr lang="en-US" sz="4699">
                <a:solidFill>
                  <a:srgbClr val="373620"/>
                </a:solidFill>
                <a:latin typeface="El Messiri"/>
                <a:ea typeface="El Messiri"/>
                <a:cs typeface="El Messiri"/>
                <a:sym typeface="El Messiri"/>
              </a:rPr>
              <a:t>centré sur le tawakkul.</a:t>
            </a:r>
          </a:p>
        </p:txBody>
      </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5756" y="9564288"/>
            <a:ext cx="1845889" cy="533409"/>
          </a:xfrm>
          <a:custGeom>
            <a:avLst/>
            <a:gdLst/>
            <a:ahLst/>
            <a:cxnLst/>
            <a:rect r="r" b="b" t="t" l="l"/>
            <a:pathLst>
              <a:path h="533409" w="1845889">
                <a:moveTo>
                  <a:pt x="0" y="0"/>
                </a:moveTo>
                <a:lnTo>
                  <a:pt x="1845888" y="0"/>
                </a:lnTo>
                <a:lnTo>
                  <a:pt x="1845888" y="533410"/>
                </a:lnTo>
                <a:lnTo>
                  <a:pt x="0" y="533410"/>
                </a:lnTo>
                <a:lnTo>
                  <a:pt x="0" y="0"/>
                </a:lnTo>
                <a:close/>
              </a:path>
            </a:pathLst>
          </a:custGeom>
          <a:blipFill>
            <a:blip r:embed="rId2"/>
            <a:stretch>
              <a:fillRect l="0" t="0" r="0" b="0"/>
            </a:stretch>
          </a:blipFill>
        </p:spPr>
      </p:sp>
      <p:sp>
        <p:nvSpPr>
          <p:cNvPr name="Freeform 3" id="3"/>
          <p:cNvSpPr/>
          <p:nvPr/>
        </p:nvSpPr>
        <p:spPr>
          <a:xfrm flipH="false" flipV="false" rot="0">
            <a:off x="10221947" y="734802"/>
            <a:ext cx="7843111" cy="9803889"/>
          </a:xfrm>
          <a:custGeom>
            <a:avLst/>
            <a:gdLst/>
            <a:ahLst/>
            <a:cxnLst/>
            <a:rect r="r" b="b" t="t" l="l"/>
            <a:pathLst>
              <a:path h="9803889" w="7843111">
                <a:moveTo>
                  <a:pt x="0" y="0"/>
                </a:moveTo>
                <a:lnTo>
                  <a:pt x="7843111" y="0"/>
                </a:lnTo>
                <a:lnTo>
                  <a:pt x="7843111" y="9803889"/>
                </a:lnTo>
                <a:lnTo>
                  <a:pt x="0" y="9803889"/>
                </a:lnTo>
                <a:lnTo>
                  <a:pt x="0" y="0"/>
                </a:lnTo>
                <a:close/>
              </a:path>
            </a:pathLst>
          </a:custGeom>
          <a:blipFill>
            <a:blip r:embed="rId3"/>
            <a:stretch>
              <a:fillRect l="0" t="0" r="0" b="0"/>
            </a:stretch>
          </a:blipFill>
        </p:spPr>
      </p:sp>
      <p:sp>
        <p:nvSpPr>
          <p:cNvPr name="TextBox 4" id="4"/>
          <p:cNvSpPr txBox="true"/>
          <p:nvPr/>
        </p:nvSpPr>
        <p:spPr>
          <a:xfrm rot="0">
            <a:off x="958125" y="649077"/>
            <a:ext cx="16371749" cy="3924300"/>
          </a:xfrm>
          <a:prstGeom prst="rect">
            <a:avLst/>
          </a:prstGeom>
        </p:spPr>
        <p:txBody>
          <a:bodyPr anchor="t" rtlCol="false" tIns="0" lIns="0" bIns="0" rIns="0">
            <a:spAutoFit/>
          </a:bodyPr>
          <a:lstStyle/>
          <a:p>
            <a:pPr algn="l">
              <a:lnSpc>
                <a:spcPts val="6299"/>
              </a:lnSpc>
            </a:pPr>
            <a:r>
              <a:rPr lang="en-US" sz="4499" u="sng">
                <a:solidFill>
                  <a:srgbClr val="B06C3F"/>
                </a:solidFill>
                <a:latin typeface="El Messiri"/>
                <a:ea typeface="El Messiri"/>
                <a:cs typeface="El Messiri"/>
                <a:sym typeface="El Messiri"/>
              </a:rPr>
              <a:t>Demain soir à 20h </a:t>
            </a:r>
            <a:r>
              <a:rPr lang="en-US" sz="4499">
                <a:solidFill>
                  <a:srgbClr val="B06C3F"/>
                </a:solidFill>
                <a:latin typeface="El Messiri"/>
                <a:ea typeface="El Messiri"/>
                <a:cs typeface="El Messiri"/>
                <a:sym typeface="El Messiri"/>
              </a:rPr>
              <a:t>:</a:t>
            </a:r>
            <a:r>
              <a:rPr lang="en-US" sz="4499">
                <a:solidFill>
                  <a:srgbClr val="373620"/>
                </a:solidFill>
                <a:latin typeface="El Messiri"/>
                <a:ea typeface="El Messiri"/>
                <a:cs typeface="El Messiri"/>
                <a:sym typeface="El Messiri"/>
              </a:rPr>
              <a:t> on travaillera sur votre </a:t>
            </a:r>
            <a:r>
              <a:rPr lang="en-US" sz="4499" b="true">
                <a:solidFill>
                  <a:srgbClr val="373620"/>
                </a:solidFill>
                <a:latin typeface="El Messiri Bold"/>
                <a:ea typeface="El Messiri Bold"/>
                <a:cs typeface="El Messiri Bold"/>
                <a:sym typeface="El Messiri Bold"/>
              </a:rPr>
              <a:t>positionnement unique </a:t>
            </a:r>
            <a:r>
              <a:rPr lang="en-US" sz="4499">
                <a:solidFill>
                  <a:srgbClr val="373620"/>
                </a:solidFill>
                <a:latin typeface="El Messiri"/>
                <a:ea typeface="El Messiri"/>
                <a:cs typeface="El Messiri"/>
                <a:sym typeface="El Messiri"/>
              </a:rPr>
              <a:t>et avec </a:t>
            </a:r>
            <a:r>
              <a:rPr lang="en-US" sz="4499">
                <a:solidFill>
                  <a:srgbClr val="B06C3F"/>
                </a:solidFill>
                <a:latin typeface="El Messiri"/>
                <a:ea typeface="El Messiri"/>
                <a:cs typeface="El Messiri"/>
                <a:sym typeface="El Messiri"/>
              </a:rPr>
              <a:t>Dalila Lassouaoui</a:t>
            </a:r>
            <a:r>
              <a:rPr lang="en-US" sz="4499">
                <a:solidFill>
                  <a:srgbClr val="A0955E"/>
                </a:solidFill>
                <a:latin typeface="El Messiri"/>
                <a:ea typeface="El Messiri"/>
                <a:cs typeface="El Messiri"/>
                <a:sym typeface="El Messiri"/>
              </a:rPr>
              <a:t> </a:t>
            </a:r>
            <a:r>
              <a:rPr lang="en-US" sz="4499">
                <a:solidFill>
                  <a:srgbClr val="000000"/>
                </a:solidFill>
                <a:latin typeface="El Messiri"/>
                <a:ea typeface="El Messiri"/>
                <a:cs typeface="El Messiri"/>
                <a:sym typeface="El Messiri"/>
              </a:rPr>
              <a:t>vous partag</a:t>
            </a:r>
            <a:r>
              <a:rPr lang="en-US" sz="4499">
                <a:solidFill>
                  <a:srgbClr val="000000"/>
                </a:solidFill>
                <a:latin typeface="El Messiri"/>
                <a:ea typeface="El Messiri"/>
                <a:cs typeface="El Messiri"/>
                <a:sym typeface="El Messiri"/>
              </a:rPr>
              <a:t>e</a:t>
            </a:r>
            <a:r>
              <a:rPr lang="en-US" sz="4499">
                <a:solidFill>
                  <a:srgbClr val="000000"/>
                </a:solidFill>
                <a:latin typeface="El Messiri"/>
                <a:ea typeface="El Messiri"/>
                <a:cs typeface="El Messiri"/>
                <a:sym typeface="El Messiri"/>
              </a:rPr>
              <a:t>ra</a:t>
            </a:r>
            <a:r>
              <a:rPr lang="en-US" sz="4499">
                <a:solidFill>
                  <a:srgbClr val="000000"/>
                </a:solidFill>
                <a:latin typeface="El Messiri"/>
                <a:ea typeface="El Messiri"/>
                <a:cs typeface="El Messiri"/>
                <a:sym typeface="El Messiri"/>
              </a:rPr>
              <a:t> des outils concrets pour </a:t>
            </a:r>
            <a:r>
              <a:rPr lang="en-US" sz="4499" u="sng">
                <a:solidFill>
                  <a:srgbClr val="000000"/>
                </a:solidFill>
                <a:latin typeface="El Messiri"/>
                <a:ea typeface="El Messiri"/>
                <a:cs typeface="El Messiri"/>
                <a:sym typeface="El Messiri"/>
              </a:rPr>
              <a:t>mieux organiser</a:t>
            </a:r>
            <a:r>
              <a:rPr lang="en-US" sz="4499" u="sng">
                <a:solidFill>
                  <a:srgbClr val="000000"/>
                </a:solidFill>
                <a:latin typeface="El Messiri"/>
                <a:ea typeface="El Messiri"/>
                <a:cs typeface="El Messiri"/>
                <a:sym typeface="El Messiri"/>
              </a:rPr>
              <a:t> votre quotidien</a:t>
            </a:r>
            <a:r>
              <a:rPr lang="en-US" sz="4499">
                <a:solidFill>
                  <a:srgbClr val="000000"/>
                </a:solidFill>
                <a:latin typeface="El Messiri"/>
                <a:ea typeface="El Messiri"/>
                <a:cs typeface="El Messiri"/>
                <a:sym typeface="El Messiri"/>
              </a:rPr>
              <a:t>, poser des limites claires entre travail et vie personnelle, et instaurer des routines apaisantes pour toute la famille.</a:t>
            </a: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4314095"/>
            <a:ext cx="5921540" cy="5972905"/>
          </a:xfrm>
          <a:custGeom>
            <a:avLst/>
            <a:gdLst/>
            <a:ahLst/>
            <a:cxnLst/>
            <a:rect r="r" b="b" t="t" l="l"/>
            <a:pathLst>
              <a:path h="5972905" w="5921540">
                <a:moveTo>
                  <a:pt x="0" y="0"/>
                </a:moveTo>
                <a:lnTo>
                  <a:pt x="5921540" y="0"/>
                </a:lnTo>
                <a:lnTo>
                  <a:pt x="5921540" y="5972905"/>
                </a:lnTo>
                <a:lnTo>
                  <a:pt x="0" y="5972905"/>
                </a:lnTo>
                <a:lnTo>
                  <a:pt x="0" y="0"/>
                </a:lnTo>
                <a:close/>
              </a:path>
            </a:pathLst>
          </a:custGeom>
          <a:blipFill>
            <a:blip r:embed="rId3"/>
            <a:stretch>
              <a:fillRect l="0" t="-23925" r="0" b="0"/>
            </a:stretch>
          </a:blipFill>
        </p:spPr>
      </p:sp>
      <p:sp>
        <p:nvSpPr>
          <p:cNvPr name="TextBox 4" id="4"/>
          <p:cNvSpPr txBox="true"/>
          <p:nvPr/>
        </p:nvSpPr>
        <p:spPr>
          <a:xfrm rot="0">
            <a:off x="958125" y="649077"/>
            <a:ext cx="16371749" cy="3924300"/>
          </a:xfrm>
          <a:prstGeom prst="rect">
            <a:avLst/>
          </a:prstGeom>
        </p:spPr>
        <p:txBody>
          <a:bodyPr anchor="t" rtlCol="false" tIns="0" lIns="0" bIns="0" rIns="0">
            <a:spAutoFit/>
          </a:bodyPr>
          <a:lstStyle/>
          <a:p>
            <a:pPr algn="l">
              <a:lnSpc>
                <a:spcPts val="6299"/>
              </a:lnSpc>
            </a:pPr>
            <a:r>
              <a:rPr lang="en-US" sz="4499" u="sng">
                <a:solidFill>
                  <a:srgbClr val="B06C3F"/>
                </a:solidFill>
                <a:latin typeface="El Messiri"/>
                <a:ea typeface="El Messiri"/>
                <a:cs typeface="El Messiri"/>
                <a:sym typeface="El Messiri"/>
              </a:rPr>
              <a:t>Mercredi soir à 20h </a:t>
            </a:r>
            <a:r>
              <a:rPr lang="en-US" sz="4499">
                <a:solidFill>
                  <a:srgbClr val="B06C3F"/>
                </a:solidFill>
                <a:latin typeface="El Messiri"/>
                <a:ea typeface="El Messiri"/>
                <a:cs typeface="El Messiri"/>
                <a:sym typeface="El Messiri"/>
              </a:rPr>
              <a:t>:</a:t>
            </a:r>
            <a:r>
              <a:rPr lang="en-US" sz="4499">
                <a:solidFill>
                  <a:srgbClr val="373620"/>
                </a:solidFill>
                <a:latin typeface="El Messiri"/>
                <a:ea typeface="El Messiri"/>
                <a:cs typeface="El Messiri"/>
                <a:sym typeface="El Messiri"/>
              </a:rPr>
              <a:t> on construira </a:t>
            </a:r>
            <a:r>
              <a:rPr lang="en-US" sz="4499" b="true">
                <a:solidFill>
                  <a:srgbClr val="373620"/>
                </a:solidFill>
                <a:latin typeface="El Messiri Bold"/>
                <a:ea typeface="El Messiri Bold"/>
                <a:cs typeface="El Messiri Bold"/>
                <a:sym typeface="El Messiri Bold"/>
              </a:rPr>
              <a:t>ton offre irrésistible</a:t>
            </a:r>
            <a:r>
              <a:rPr lang="en-US" sz="4499">
                <a:solidFill>
                  <a:srgbClr val="373620"/>
                </a:solidFill>
                <a:latin typeface="El Messiri"/>
                <a:ea typeface="El Messiri"/>
                <a:cs typeface="El Messiri"/>
                <a:sym typeface="El Messiri"/>
              </a:rPr>
              <a:t> avec </a:t>
            </a:r>
            <a:r>
              <a:rPr lang="en-US" sz="4499">
                <a:solidFill>
                  <a:srgbClr val="B06C3F"/>
                </a:solidFill>
                <a:latin typeface="El Messiri"/>
                <a:ea typeface="El Messiri"/>
                <a:cs typeface="El Messiri"/>
                <a:sym typeface="El Messiri"/>
              </a:rPr>
              <a:t>Nadia GoodVibes</a:t>
            </a:r>
            <a:r>
              <a:rPr lang="en-US" sz="4499">
                <a:solidFill>
                  <a:srgbClr val="A0955E"/>
                </a:solidFill>
                <a:latin typeface="El Messiri"/>
                <a:ea typeface="El Messiri"/>
                <a:cs typeface="El Messiri"/>
                <a:sym typeface="El Messiri"/>
              </a:rPr>
              <a:t> </a:t>
            </a:r>
            <a:r>
              <a:rPr lang="en-US" sz="4499">
                <a:solidFill>
                  <a:srgbClr val="000000"/>
                </a:solidFill>
                <a:latin typeface="El Messiri"/>
                <a:ea typeface="El Messiri"/>
                <a:cs typeface="El Messiri"/>
                <a:sym typeface="El Messiri"/>
              </a:rPr>
              <a:t>vous allez découvrir c</a:t>
            </a:r>
            <a:r>
              <a:rPr lang="en-US" sz="4499">
                <a:solidFill>
                  <a:srgbClr val="000000"/>
                </a:solidFill>
                <a:latin typeface="El Messiri"/>
                <a:ea typeface="El Messiri"/>
                <a:cs typeface="El Messiri"/>
                <a:sym typeface="El Messiri"/>
              </a:rPr>
              <a:t>o</a:t>
            </a:r>
            <a:r>
              <a:rPr lang="en-US" sz="4499">
                <a:solidFill>
                  <a:srgbClr val="000000"/>
                </a:solidFill>
                <a:latin typeface="El Messiri"/>
                <a:ea typeface="El Messiri"/>
                <a:cs typeface="El Messiri"/>
                <a:sym typeface="El Messiri"/>
              </a:rPr>
              <a:t>mm</a:t>
            </a:r>
            <a:r>
              <a:rPr lang="en-US" sz="4499">
                <a:solidFill>
                  <a:srgbClr val="000000"/>
                </a:solidFill>
                <a:latin typeface="El Messiri"/>
                <a:ea typeface="El Messiri"/>
                <a:cs typeface="El Messiri"/>
                <a:sym typeface="El Messiri"/>
              </a:rPr>
              <a:t>e</a:t>
            </a:r>
            <a:r>
              <a:rPr lang="en-US" sz="4499">
                <a:solidFill>
                  <a:srgbClr val="000000"/>
                </a:solidFill>
                <a:latin typeface="El Messiri"/>
                <a:ea typeface="El Messiri"/>
                <a:cs typeface="El Messiri"/>
                <a:sym typeface="El Messiri"/>
              </a:rPr>
              <a:t>nt</a:t>
            </a:r>
            <a:r>
              <a:rPr lang="en-US" sz="4499">
                <a:solidFill>
                  <a:srgbClr val="000000"/>
                </a:solidFill>
                <a:latin typeface="El Messiri"/>
                <a:ea typeface="El Messiri"/>
                <a:cs typeface="El Messiri"/>
                <a:sym typeface="El Messiri"/>
              </a:rPr>
              <a:t> </a:t>
            </a:r>
            <a:r>
              <a:rPr lang="en-US" sz="4499" u="sng">
                <a:solidFill>
                  <a:srgbClr val="000000"/>
                </a:solidFill>
                <a:latin typeface="El Messiri"/>
                <a:ea typeface="El Messiri"/>
                <a:cs typeface="El Messiri"/>
                <a:sym typeface="El Messiri"/>
              </a:rPr>
              <a:t>dév</a:t>
            </a:r>
            <a:r>
              <a:rPr lang="en-US" sz="4499" u="sng">
                <a:solidFill>
                  <a:srgbClr val="000000"/>
                </a:solidFill>
                <a:latin typeface="El Messiri"/>
                <a:ea typeface="El Messiri"/>
                <a:cs typeface="El Messiri"/>
                <a:sym typeface="El Messiri"/>
              </a:rPr>
              <a:t>e</a:t>
            </a:r>
            <a:r>
              <a:rPr lang="en-US" sz="4499" u="sng">
                <a:solidFill>
                  <a:srgbClr val="000000"/>
                </a:solidFill>
                <a:latin typeface="El Messiri"/>
                <a:ea typeface="El Messiri"/>
                <a:cs typeface="El Messiri"/>
                <a:sym typeface="El Messiri"/>
              </a:rPr>
              <a:t>l</a:t>
            </a:r>
            <a:r>
              <a:rPr lang="en-US" sz="4499" u="sng">
                <a:solidFill>
                  <a:srgbClr val="000000"/>
                </a:solidFill>
                <a:latin typeface="El Messiri"/>
                <a:ea typeface="El Messiri"/>
                <a:cs typeface="El Messiri"/>
                <a:sym typeface="El Messiri"/>
              </a:rPr>
              <a:t>o</a:t>
            </a:r>
            <a:r>
              <a:rPr lang="en-US" sz="4499" u="sng">
                <a:solidFill>
                  <a:srgbClr val="000000"/>
                </a:solidFill>
                <a:latin typeface="El Messiri"/>
                <a:ea typeface="El Messiri"/>
                <a:cs typeface="El Messiri"/>
                <a:sym typeface="El Messiri"/>
              </a:rPr>
              <a:t>pp</a:t>
            </a:r>
            <a:r>
              <a:rPr lang="en-US" sz="4499" u="sng">
                <a:solidFill>
                  <a:srgbClr val="000000"/>
                </a:solidFill>
                <a:latin typeface="El Messiri"/>
                <a:ea typeface="El Messiri"/>
                <a:cs typeface="El Messiri"/>
                <a:sym typeface="El Messiri"/>
              </a:rPr>
              <a:t>e</a:t>
            </a:r>
            <a:r>
              <a:rPr lang="en-US" sz="4499" u="sng">
                <a:solidFill>
                  <a:srgbClr val="000000"/>
                </a:solidFill>
                <a:latin typeface="El Messiri"/>
                <a:ea typeface="El Messiri"/>
                <a:cs typeface="El Messiri"/>
                <a:sym typeface="El Messiri"/>
              </a:rPr>
              <a:t>r</a:t>
            </a:r>
            <a:r>
              <a:rPr lang="en-US" sz="4499" u="sng">
                <a:solidFill>
                  <a:srgbClr val="000000"/>
                </a:solidFill>
                <a:latin typeface="El Messiri"/>
                <a:ea typeface="El Messiri"/>
                <a:cs typeface="El Messiri"/>
                <a:sym typeface="El Messiri"/>
              </a:rPr>
              <a:t> une communauté engagée</a:t>
            </a:r>
            <a:r>
              <a:rPr lang="en-US" sz="4499">
                <a:solidFill>
                  <a:srgbClr val="000000"/>
                </a:solidFill>
                <a:latin typeface="El Messiri"/>
                <a:ea typeface="El Messiri"/>
                <a:cs typeface="El Messiri"/>
                <a:sym typeface="El Messiri"/>
              </a:rPr>
              <a:t> et authentique sur les réseaux sociaux, en partant de zéro grâce à la méthode que Nadia a elle-même appliquée avec succès.</a:t>
            </a:r>
          </a:p>
        </p:txBody>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10303535" y="3161117"/>
            <a:ext cx="6955765" cy="7125883"/>
          </a:xfrm>
          <a:custGeom>
            <a:avLst/>
            <a:gdLst/>
            <a:ahLst/>
            <a:cxnLst/>
            <a:rect r="r" b="b" t="t" l="l"/>
            <a:pathLst>
              <a:path h="7125883" w="6955765">
                <a:moveTo>
                  <a:pt x="0" y="0"/>
                </a:moveTo>
                <a:lnTo>
                  <a:pt x="6955765" y="0"/>
                </a:lnTo>
                <a:lnTo>
                  <a:pt x="6955765" y="7125883"/>
                </a:lnTo>
                <a:lnTo>
                  <a:pt x="0" y="7125883"/>
                </a:lnTo>
                <a:lnTo>
                  <a:pt x="0" y="0"/>
                </a:lnTo>
                <a:close/>
              </a:path>
            </a:pathLst>
          </a:custGeom>
          <a:blipFill>
            <a:blip r:embed="rId3"/>
            <a:stretch>
              <a:fillRect l="0" t="-11007" r="0" b="-11007"/>
            </a:stretch>
          </a:blipFill>
        </p:spPr>
      </p:sp>
      <p:sp>
        <p:nvSpPr>
          <p:cNvPr name="TextBox 4" id="4"/>
          <p:cNvSpPr txBox="true"/>
          <p:nvPr/>
        </p:nvSpPr>
        <p:spPr>
          <a:xfrm rot="0">
            <a:off x="743295" y="753040"/>
            <a:ext cx="16516005" cy="3098165"/>
          </a:xfrm>
          <a:prstGeom prst="rect">
            <a:avLst/>
          </a:prstGeom>
        </p:spPr>
        <p:txBody>
          <a:bodyPr anchor="t" rtlCol="false" tIns="0" lIns="0" bIns="0" rIns="0">
            <a:spAutoFit/>
          </a:bodyPr>
          <a:lstStyle/>
          <a:p>
            <a:pPr algn="just">
              <a:lnSpc>
                <a:spcPts val="6160"/>
              </a:lnSpc>
              <a:spcBef>
                <a:spcPct val="0"/>
              </a:spcBef>
            </a:pPr>
            <a:r>
              <a:rPr lang="en-US" sz="4400" u="sng">
                <a:solidFill>
                  <a:srgbClr val="B06C3F"/>
                </a:solidFill>
                <a:latin typeface="El Messiri"/>
                <a:ea typeface="El Messiri"/>
                <a:cs typeface="El Messiri"/>
                <a:sym typeface="El Messiri"/>
              </a:rPr>
              <a:t>Jeudi à 20h :</a:t>
            </a:r>
            <a:r>
              <a:rPr lang="en-US" sz="4400">
                <a:solidFill>
                  <a:srgbClr val="81462F"/>
                </a:solidFill>
                <a:latin typeface="El Messiri"/>
                <a:ea typeface="El Messiri"/>
                <a:cs typeface="El Messiri"/>
                <a:sym typeface="El Messiri"/>
              </a:rPr>
              <a:t> </a:t>
            </a:r>
            <a:r>
              <a:rPr lang="en-US" sz="4400">
                <a:solidFill>
                  <a:srgbClr val="000000"/>
                </a:solidFill>
                <a:latin typeface="El Messiri"/>
                <a:ea typeface="El Messiri"/>
                <a:cs typeface="El Messiri"/>
                <a:sym typeface="El Messiri"/>
              </a:rPr>
              <a:t>on parlera de mes clés pour </a:t>
            </a:r>
            <a:r>
              <a:rPr lang="en-US" b="true" sz="4400">
                <a:solidFill>
                  <a:srgbClr val="000000"/>
                </a:solidFill>
                <a:latin typeface="El Messiri Bold"/>
                <a:ea typeface="El Messiri Bold"/>
                <a:cs typeface="El Messiri Bold"/>
                <a:sym typeface="El Messiri Bold"/>
              </a:rPr>
              <a:t>la parfaite stratégie de communication</a:t>
            </a:r>
            <a:r>
              <a:rPr lang="en-US" sz="4400">
                <a:solidFill>
                  <a:srgbClr val="000000"/>
                </a:solidFill>
                <a:latin typeface="El Messiri"/>
                <a:ea typeface="El Messiri"/>
                <a:cs typeface="El Messiri"/>
                <a:sym typeface="El Messiri"/>
              </a:rPr>
              <a:t> </a:t>
            </a:r>
            <a:r>
              <a:rPr lang="en-US" sz="4400">
                <a:solidFill>
                  <a:srgbClr val="81462F"/>
                </a:solidFill>
                <a:latin typeface="El Messiri"/>
                <a:ea typeface="El Messiri"/>
                <a:cs typeface="El Messiri"/>
                <a:sym typeface="El Messiri"/>
              </a:rPr>
              <a:t> </a:t>
            </a:r>
            <a:r>
              <a:rPr lang="en-US" sz="4400">
                <a:solidFill>
                  <a:srgbClr val="000000"/>
                </a:solidFill>
                <a:latin typeface="El Messiri"/>
                <a:ea typeface="El Messiri"/>
                <a:cs typeface="El Messiri"/>
                <a:sym typeface="El Messiri"/>
              </a:rPr>
              <a:t>et avec </a:t>
            </a:r>
            <a:r>
              <a:rPr lang="en-US" sz="4400">
                <a:solidFill>
                  <a:srgbClr val="B06C3F"/>
                </a:solidFill>
                <a:latin typeface="El Messiri"/>
                <a:ea typeface="El Messiri"/>
                <a:cs typeface="El Messiri"/>
                <a:sym typeface="El Messiri"/>
              </a:rPr>
              <a:t>Chérine Laabidi </a:t>
            </a:r>
            <a:r>
              <a:rPr lang="en-US" sz="4400">
                <a:solidFill>
                  <a:srgbClr val="373620"/>
                </a:solidFill>
                <a:latin typeface="El Messiri"/>
                <a:ea typeface="El Messiri"/>
                <a:cs typeface="El Messiri"/>
                <a:sym typeface="El Messiri"/>
              </a:rPr>
              <a:t>va t’aider à </a:t>
            </a:r>
            <a:r>
              <a:rPr lang="en-US" sz="4400">
                <a:solidFill>
                  <a:srgbClr val="373620"/>
                </a:solidFill>
                <a:latin typeface="El Messiri"/>
                <a:ea typeface="El Messiri"/>
                <a:cs typeface="El Messiri"/>
                <a:sym typeface="El Messiri"/>
              </a:rPr>
              <a:t>comprendre comment </a:t>
            </a:r>
            <a:r>
              <a:rPr lang="en-US" sz="4400" u="sng">
                <a:solidFill>
                  <a:srgbClr val="373620"/>
                </a:solidFill>
                <a:latin typeface="El Messiri"/>
                <a:ea typeface="El Messiri"/>
                <a:cs typeface="El Messiri"/>
                <a:sym typeface="El Messiri"/>
              </a:rPr>
              <a:t>opérer t</a:t>
            </a:r>
            <a:r>
              <a:rPr lang="en-US" sz="4400" u="sng">
                <a:solidFill>
                  <a:srgbClr val="373620"/>
                </a:solidFill>
                <a:latin typeface="El Messiri"/>
                <a:ea typeface="El Messiri"/>
                <a:cs typeface="El Messiri"/>
                <a:sym typeface="El Messiri"/>
              </a:rPr>
              <a:t>on propre Shift</a:t>
            </a:r>
            <a:r>
              <a:rPr lang="en-US" sz="4400">
                <a:solidFill>
                  <a:srgbClr val="373620"/>
                </a:solidFill>
                <a:latin typeface="El Messiri"/>
                <a:ea typeface="El Messiri"/>
                <a:cs typeface="El Messiri"/>
                <a:sym typeface="El Messiri"/>
              </a:rPr>
              <a:t> et ainsi trouver la force d’allier ambition, foi et authenticité.</a:t>
            </a: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0" y="1318203"/>
            <a:ext cx="7280999" cy="9101249"/>
          </a:xfrm>
          <a:custGeom>
            <a:avLst/>
            <a:gdLst/>
            <a:ahLst/>
            <a:cxnLst/>
            <a:rect r="r" b="b" t="t" l="l"/>
            <a:pathLst>
              <a:path h="9101249" w="7280999">
                <a:moveTo>
                  <a:pt x="0" y="0"/>
                </a:moveTo>
                <a:lnTo>
                  <a:pt x="7280999" y="0"/>
                </a:lnTo>
                <a:lnTo>
                  <a:pt x="7280999" y="9101249"/>
                </a:lnTo>
                <a:lnTo>
                  <a:pt x="0" y="9101249"/>
                </a:lnTo>
                <a:lnTo>
                  <a:pt x="0" y="0"/>
                </a:lnTo>
                <a:close/>
              </a:path>
            </a:pathLst>
          </a:custGeom>
          <a:blipFill>
            <a:blip r:embed="rId3"/>
            <a:stretch>
              <a:fillRect l="0" t="0" r="0" b="0"/>
            </a:stretch>
          </a:blipFill>
        </p:spPr>
      </p:sp>
      <p:sp>
        <p:nvSpPr>
          <p:cNvPr name="TextBox 4" id="4"/>
          <p:cNvSpPr txBox="true"/>
          <p:nvPr/>
        </p:nvSpPr>
        <p:spPr>
          <a:xfrm rot="0">
            <a:off x="1189796" y="1232478"/>
            <a:ext cx="15627489" cy="2317115"/>
          </a:xfrm>
          <a:prstGeom prst="rect">
            <a:avLst/>
          </a:prstGeom>
        </p:spPr>
        <p:txBody>
          <a:bodyPr anchor="t" rtlCol="false" tIns="0" lIns="0" bIns="0" rIns="0">
            <a:spAutoFit/>
          </a:bodyPr>
          <a:lstStyle/>
          <a:p>
            <a:pPr algn="just">
              <a:lnSpc>
                <a:spcPts val="6160"/>
              </a:lnSpc>
              <a:spcBef>
                <a:spcPct val="0"/>
              </a:spcBef>
            </a:pPr>
            <a:r>
              <a:rPr lang="en-US" sz="4400" u="sng">
                <a:solidFill>
                  <a:srgbClr val="B06C3F"/>
                </a:solidFill>
                <a:latin typeface="El Messiri"/>
                <a:ea typeface="El Messiri"/>
                <a:cs typeface="El Messiri"/>
                <a:sym typeface="El Messiri"/>
              </a:rPr>
              <a:t>Vendredi à 20h</a:t>
            </a:r>
            <a:r>
              <a:rPr lang="en-US" sz="4400">
                <a:solidFill>
                  <a:srgbClr val="B06C3F"/>
                </a:solidFill>
                <a:latin typeface="El Messiri"/>
                <a:ea typeface="El Messiri"/>
                <a:cs typeface="El Messiri"/>
                <a:sym typeface="El Messiri"/>
              </a:rPr>
              <a:t> :</a:t>
            </a:r>
            <a:r>
              <a:rPr lang="en-US" sz="4400">
                <a:solidFill>
                  <a:srgbClr val="000000"/>
                </a:solidFill>
                <a:latin typeface="El Messiri"/>
                <a:ea typeface="El Messiri"/>
                <a:cs typeface="El Messiri"/>
                <a:sym typeface="El Messiri"/>
              </a:rPr>
              <a:t> on parlera stratégie de vente et </a:t>
            </a:r>
            <a:r>
              <a:rPr lang="en-US" sz="4400">
                <a:solidFill>
                  <a:srgbClr val="B06C3F"/>
                </a:solidFill>
                <a:latin typeface="El Messiri"/>
                <a:ea typeface="El Messiri"/>
                <a:cs typeface="El Messiri"/>
                <a:sym typeface="El Messiri"/>
              </a:rPr>
              <a:t>Hanane, </a:t>
            </a:r>
            <a:r>
              <a:rPr lang="en-US" sz="4400">
                <a:solidFill>
                  <a:srgbClr val="373620"/>
                </a:solidFill>
                <a:latin typeface="El Messiri"/>
                <a:ea typeface="El Messiri"/>
                <a:cs typeface="El Messiri"/>
                <a:sym typeface="El Messiri"/>
              </a:rPr>
              <a:t>vous dévoilera les clés pour </a:t>
            </a:r>
            <a:r>
              <a:rPr lang="en-US" b="true" sz="4400">
                <a:solidFill>
                  <a:srgbClr val="373620"/>
                </a:solidFill>
                <a:latin typeface="El Messiri Bold"/>
                <a:ea typeface="El Messiri Bold"/>
                <a:cs typeface="El Messiri Bold"/>
                <a:sym typeface="El Messiri Bold"/>
              </a:rPr>
              <a:t>harmoniser les rôles de femmes</a:t>
            </a:r>
            <a:r>
              <a:rPr lang="en-US" sz="4400">
                <a:solidFill>
                  <a:srgbClr val="373620"/>
                </a:solidFill>
                <a:latin typeface="El Messiri"/>
                <a:ea typeface="El Messiri"/>
                <a:cs typeface="El Messiri"/>
                <a:sym typeface="El Messiri"/>
              </a:rPr>
              <a:t>, mère et entrepreneuse </a:t>
            </a:r>
            <a:r>
              <a:rPr lang="en-US" sz="4400" u="sng">
                <a:solidFill>
                  <a:srgbClr val="373620"/>
                </a:solidFill>
                <a:latin typeface="El Messiri"/>
                <a:ea typeface="El Messiri"/>
                <a:cs typeface="El Messiri"/>
                <a:sym typeface="El Messiri"/>
              </a:rPr>
              <a:t>sans sacrifier l’un pour l’autre</a:t>
            </a:r>
            <a:r>
              <a:rPr lang="en-US" sz="4400">
                <a:solidFill>
                  <a:srgbClr val="373620"/>
                </a:solidFill>
                <a:latin typeface="El Messiri"/>
                <a:ea typeface="El Messiri"/>
                <a:cs typeface="El Messiri"/>
                <a:sym typeface="El Messiri"/>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grpSp>
        <p:nvGrpSpPr>
          <p:cNvPr name="Group 3" id="3"/>
          <p:cNvGrpSpPr/>
          <p:nvPr/>
        </p:nvGrpSpPr>
        <p:grpSpPr>
          <a:xfrm rot="0">
            <a:off x="1991802" y="4256423"/>
            <a:ext cx="672408" cy="640889"/>
            <a:chOff x="0" y="0"/>
            <a:chExt cx="812800" cy="774700"/>
          </a:xfrm>
        </p:grpSpPr>
        <p:sp>
          <p:nvSpPr>
            <p:cNvPr name="Freeform 4" id="4"/>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B06C3F"/>
            </a:solidFill>
          </p:spPr>
        </p:sp>
        <p:sp>
          <p:nvSpPr>
            <p:cNvPr name="TextBox 5" id="5"/>
            <p:cNvSpPr txBox="true"/>
            <p:nvPr/>
          </p:nvSpPr>
          <p:spPr>
            <a:xfrm>
              <a:off x="228600" y="228600"/>
              <a:ext cx="355600" cy="3810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2802424" y="1496838"/>
            <a:ext cx="8925814" cy="4026248"/>
          </a:xfrm>
          <a:prstGeom prst="rect">
            <a:avLst/>
          </a:prstGeom>
        </p:spPr>
        <p:txBody>
          <a:bodyPr anchor="t" rtlCol="false" tIns="0" lIns="0" bIns="0" rIns="0">
            <a:spAutoFit/>
          </a:bodyPr>
          <a:lstStyle/>
          <a:p>
            <a:pPr algn="l">
              <a:lnSpc>
                <a:spcPts val="5755"/>
              </a:lnSpc>
            </a:pPr>
            <a:r>
              <a:rPr lang="en-US" sz="4111" b="true">
                <a:solidFill>
                  <a:srgbClr val="373620"/>
                </a:solidFill>
                <a:latin typeface="El Messiri Bold"/>
                <a:ea typeface="El Messiri Bold"/>
                <a:cs typeface="El Messiri Bold"/>
                <a:sym typeface="El Messiri Bold"/>
              </a:rPr>
              <a:t>Récompense des cadeaux pour celles qui viennent tous les jours au Challenge de 5 jours : </a:t>
            </a:r>
          </a:p>
          <a:p>
            <a:pPr algn="l">
              <a:lnSpc>
                <a:spcPts val="4775"/>
              </a:lnSpc>
            </a:pPr>
          </a:p>
          <a:p>
            <a:pPr algn="l">
              <a:lnSpc>
                <a:spcPts val="5055"/>
              </a:lnSpc>
            </a:pPr>
            <a:r>
              <a:rPr lang="en-US" sz="3611">
                <a:solidFill>
                  <a:srgbClr val="373620"/>
                </a:solidFill>
                <a:latin typeface="El Messiri"/>
                <a:ea typeface="El Messiri"/>
                <a:cs typeface="El Messiri"/>
                <a:sym typeface="El Messiri"/>
              </a:rPr>
              <a:t>Vendredi, u</a:t>
            </a:r>
            <a:r>
              <a:rPr lang="en-US" sz="3611">
                <a:solidFill>
                  <a:srgbClr val="373620"/>
                </a:solidFill>
                <a:latin typeface="El Messiri"/>
                <a:ea typeface="El Messiri"/>
                <a:cs typeface="El Messiri"/>
                <a:sym typeface="El Messiri"/>
              </a:rPr>
              <a:t>ne place pour notre </a:t>
            </a:r>
            <a:r>
              <a:rPr lang="en-US" sz="3611">
                <a:solidFill>
                  <a:srgbClr val="A46B3D"/>
                </a:solidFill>
                <a:latin typeface="El Messiri"/>
                <a:ea typeface="El Messiri"/>
                <a:cs typeface="El Messiri"/>
                <a:sym typeface="El Messiri"/>
              </a:rPr>
              <a:t>Immersion Business à Dubaï</a:t>
            </a:r>
            <a:r>
              <a:rPr lang="en-US" sz="3611">
                <a:solidFill>
                  <a:srgbClr val="373620"/>
                </a:solidFill>
                <a:latin typeface="El Messiri"/>
                <a:ea typeface="El Messiri"/>
                <a:cs typeface="El Messiri"/>
                <a:sym typeface="El Messiri"/>
              </a:rPr>
              <a:t> !</a:t>
            </a:r>
          </a:p>
        </p:txBody>
      </p:sp>
      <p:grpSp>
        <p:nvGrpSpPr>
          <p:cNvPr name="Group 7" id="7"/>
          <p:cNvGrpSpPr/>
          <p:nvPr/>
        </p:nvGrpSpPr>
        <p:grpSpPr>
          <a:xfrm rot="0">
            <a:off x="11728238" y="3905706"/>
            <a:ext cx="4147633" cy="4432550"/>
            <a:chOff x="0" y="0"/>
            <a:chExt cx="812800" cy="868635"/>
          </a:xfrm>
        </p:grpSpPr>
        <p:sp>
          <p:nvSpPr>
            <p:cNvPr name="Freeform 8" id="8"/>
            <p:cNvSpPr/>
            <p:nvPr/>
          </p:nvSpPr>
          <p:spPr>
            <a:xfrm flipH="false" flipV="false" rot="0">
              <a:off x="0" y="0"/>
              <a:ext cx="812800" cy="868634"/>
            </a:xfrm>
            <a:custGeom>
              <a:avLst/>
              <a:gdLst/>
              <a:ahLst/>
              <a:cxnLst/>
              <a:rect r="r" b="b" t="t" l="l"/>
              <a:pathLst>
                <a:path h="868634" w="812800">
                  <a:moveTo>
                    <a:pt x="0" y="0"/>
                  </a:moveTo>
                  <a:lnTo>
                    <a:pt x="812800" y="0"/>
                  </a:lnTo>
                  <a:lnTo>
                    <a:pt x="812800" y="868634"/>
                  </a:lnTo>
                  <a:lnTo>
                    <a:pt x="0" y="868634"/>
                  </a:lnTo>
                  <a:close/>
                </a:path>
              </a:pathLst>
            </a:custGeom>
            <a:blipFill>
              <a:blip r:embed="rId3"/>
              <a:stretch>
                <a:fillRect l="0" t="-25452" r="0" b="-25452"/>
              </a:stretch>
            </a:blipFill>
          </p:spPr>
        </p:sp>
      </p:grpSp>
      <p:sp>
        <p:nvSpPr>
          <p:cNvPr name="Freeform 9" id="9"/>
          <p:cNvSpPr/>
          <p:nvPr/>
        </p:nvSpPr>
        <p:spPr>
          <a:xfrm flipH="false" flipV="false" rot="0">
            <a:off x="11080896" y="7035976"/>
            <a:ext cx="4081565" cy="2295880"/>
          </a:xfrm>
          <a:custGeom>
            <a:avLst/>
            <a:gdLst/>
            <a:ahLst/>
            <a:cxnLst/>
            <a:rect r="r" b="b" t="t" l="l"/>
            <a:pathLst>
              <a:path h="2295880" w="4081565">
                <a:moveTo>
                  <a:pt x="0" y="0"/>
                </a:moveTo>
                <a:lnTo>
                  <a:pt x="4081565" y="0"/>
                </a:lnTo>
                <a:lnTo>
                  <a:pt x="4081565" y="2295880"/>
                </a:lnTo>
                <a:lnTo>
                  <a:pt x="0" y="2295880"/>
                </a:lnTo>
                <a:lnTo>
                  <a:pt x="0" y="0"/>
                </a:lnTo>
                <a:close/>
              </a:path>
            </a:pathLst>
          </a:custGeom>
          <a:blipFill>
            <a:blip r:embed="rId4"/>
            <a:stretch>
              <a:fillRect l="0" t="0" r="0" b="0"/>
            </a:stretch>
          </a:blipFill>
        </p:spPr>
      </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117685" y="9410589"/>
            <a:ext cx="1845889" cy="533409"/>
          </a:xfrm>
          <a:custGeom>
            <a:avLst/>
            <a:gdLst/>
            <a:ahLst/>
            <a:cxnLst/>
            <a:rect r="r" b="b" t="t" l="l"/>
            <a:pathLst>
              <a:path h="533409" w="1845889">
                <a:moveTo>
                  <a:pt x="0" y="0"/>
                </a:moveTo>
                <a:lnTo>
                  <a:pt x="1845889" y="0"/>
                </a:lnTo>
                <a:lnTo>
                  <a:pt x="1845889" y="533409"/>
                </a:lnTo>
                <a:lnTo>
                  <a:pt x="0" y="533409"/>
                </a:lnTo>
                <a:lnTo>
                  <a:pt x="0" y="0"/>
                </a:lnTo>
                <a:close/>
              </a:path>
            </a:pathLst>
          </a:custGeom>
          <a:blipFill>
            <a:blip r:embed="rId2"/>
            <a:stretch>
              <a:fillRect l="0" t="0" r="0" b="0"/>
            </a:stretch>
          </a:blipFill>
        </p:spPr>
      </p:sp>
      <p:sp>
        <p:nvSpPr>
          <p:cNvPr name="Freeform 3" id="3"/>
          <p:cNvSpPr/>
          <p:nvPr/>
        </p:nvSpPr>
        <p:spPr>
          <a:xfrm flipH="false" flipV="false" rot="0">
            <a:off x="7966373" y="4423262"/>
            <a:ext cx="1660229" cy="3042097"/>
          </a:xfrm>
          <a:custGeom>
            <a:avLst/>
            <a:gdLst/>
            <a:ahLst/>
            <a:cxnLst/>
            <a:rect r="r" b="b" t="t" l="l"/>
            <a:pathLst>
              <a:path h="3042097" w="1660229">
                <a:moveTo>
                  <a:pt x="0" y="0"/>
                </a:moveTo>
                <a:lnTo>
                  <a:pt x="1660230" y="0"/>
                </a:lnTo>
                <a:lnTo>
                  <a:pt x="1660230" y="3042097"/>
                </a:lnTo>
                <a:lnTo>
                  <a:pt x="0" y="3042097"/>
                </a:lnTo>
                <a:lnTo>
                  <a:pt x="0" y="0"/>
                </a:lnTo>
                <a:close/>
              </a:path>
            </a:pathLst>
          </a:custGeom>
          <a:blipFill>
            <a:blip r:embed="rId3"/>
            <a:stretch>
              <a:fillRect l="0" t="0" r="0" b="0"/>
            </a:stretch>
          </a:blipFill>
        </p:spPr>
      </p:sp>
      <p:sp>
        <p:nvSpPr>
          <p:cNvPr name="TextBox 4" id="4"/>
          <p:cNvSpPr txBox="true"/>
          <p:nvPr/>
        </p:nvSpPr>
        <p:spPr>
          <a:xfrm rot="0">
            <a:off x="5035298" y="3043846"/>
            <a:ext cx="8217404" cy="995681"/>
          </a:xfrm>
          <a:prstGeom prst="rect">
            <a:avLst/>
          </a:prstGeom>
        </p:spPr>
        <p:txBody>
          <a:bodyPr anchor="t" rtlCol="false" tIns="0" lIns="0" bIns="0" rIns="0">
            <a:spAutoFit/>
          </a:bodyPr>
          <a:lstStyle/>
          <a:p>
            <a:pPr algn="l">
              <a:lnSpc>
                <a:spcPts val="8119"/>
              </a:lnSpc>
            </a:pPr>
            <a:r>
              <a:rPr lang="en-US" sz="5799">
                <a:solidFill>
                  <a:srgbClr val="B06C3F"/>
                </a:solidFill>
                <a:latin typeface="El Messiri"/>
                <a:ea typeface="El Messiri"/>
                <a:cs typeface="El Messiri"/>
                <a:sym typeface="El Messiri"/>
              </a:rPr>
              <a:t>Mais ce n’est pas tout...</a:t>
            </a:r>
          </a:p>
        </p:txBody>
      </p:sp>
    </p:spTree>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45919" y="0"/>
            <a:ext cx="8036065" cy="10287000"/>
            <a:chOff x="0" y="0"/>
            <a:chExt cx="2116495" cy="2709333"/>
          </a:xfrm>
        </p:grpSpPr>
        <p:sp>
          <p:nvSpPr>
            <p:cNvPr name="Freeform 3" id="3"/>
            <p:cNvSpPr/>
            <p:nvPr/>
          </p:nvSpPr>
          <p:spPr>
            <a:xfrm flipH="false" flipV="false" rot="0">
              <a:off x="0" y="0"/>
              <a:ext cx="2116494" cy="2709333"/>
            </a:xfrm>
            <a:custGeom>
              <a:avLst/>
              <a:gdLst/>
              <a:ahLst/>
              <a:cxnLst/>
              <a:rect r="r" b="b" t="t" l="l"/>
              <a:pathLst>
                <a:path h="2709333" w="2116494">
                  <a:moveTo>
                    <a:pt x="0" y="0"/>
                  </a:moveTo>
                  <a:lnTo>
                    <a:pt x="2116494" y="0"/>
                  </a:lnTo>
                  <a:lnTo>
                    <a:pt x="2116494" y="2709333"/>
                  </a:lnTo>
                  <a:lnTo>
                    <a:pt x="0" y="2709333"/>
                  </a:lnTo>
                  <a:close/>
                </a:path>
              </a:pathLst>
            </a:custGeom>
            <a:solidFill>
              <a:srgbClr val="A0955E"/>
            </a:solidFill>
          </p:spPr>
        </p:sp>
        <p:sp>
          <p:nvSpPr>
            <p:cNvPr name="TextBox 4" id="4"/>
            <p:cNvSpPr txBox="true"/>
            <p:nvPr/>
          </p:nvSpPr>
          <p:spPr>
            <a:xfrm>
              <a:off x="0" y="-38100"/>
              <a:ext cx="2116495" cy="2747433"/>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sp>
        <p:nvSpPr>
          <p:cNvPr name="Freeform 5" id="5"/>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6" id="6"/>
          <p:cNvSpPr txBox="true"/>
          <p:nvPr/>
        </p:nvSpPr>
        <p:spPr>
          <a:xfrm rot="0">
            <a:off x="1637050" y="1263717"/>
            <a:ext cx="7822252" cy="8278496"/>
          </a:xfrm>
          <a:prstGeom prst="rect">
            <a:avLst/>
          </a:prstGeom>
        </p:spPr>
        <p:txBody>
          <a:bodyPr anchor="t" rtlCol="false" tIns="0" lIns="0" bIns="0" rIns="0">
            <a:spAutoFit/>
          </a:bodyPr>
          <a:lstStyle/>
          <a:p>
            <a:pPr algn="ctr">
              <a:lnSpc>
                <a:spcPts val="7279"/>
              </a:lnSpc>
            </a:pPr>
          </a:p>
          <a:p>
            <a:pPr algn="ctr">
              <a:lnSpc>
                <a:spcPts val="7279"/>
              </a:lnSpc>
            </a:pPr>
            <a:r>
              <a:rPr lang="en-US" sz="5199">
                <a:solidFill>
                  <a:srgbClr val="373620"/>
                </a:solidFill>
                <a:latin typeface="El Messiri"/>
                <a:ea typeface="El Messiri"/>
                <a:cs typeface="El Messiri"/>
                <a:sym typeface="El Messiri"/>
              </a:rPr>
              <a:t>Chaque soir du challenge, tu repartiras avec des </a:t>
            </a:r>
            <a:r>
              <a:rPr lang="en-US" sz="5199">
                <a:solidFill>
                  <a:srgbClr val="B06C3F"/>
                </a:solidFill>
                <a:latin typeface="El Messiri"/>
                <a:ea typeface="El Messiri"/>
                <a:cs typeface="El Messiri"/>
                <a:sym typeface="El Messiri"/>
              </a:rPr>
              <a:t>ORDRES</a:t>
            </a:r>
            <a:r>
              <a:rPr lang="en-US" sz="5199">
                <a:solidFill>
                  <a:srgbClr val="373620"/>
                </a:solidFill>
                <a:latin typeface="El Messiri"/>
                <a:ea typeface="El Messiri"/>
                <a:cs typeface="El Messiri"/>
                <a:sym typeface="El Messiri"/>
              </a:rPr>
              <a:t> de Mission pour à l’issue </a:t>
            </a:r>
          </a:p>
          <a:p>
            <a:pPr algn="ctr">
              <a:lnSpc>
                <a:spcPts val="7279"/>
              </a:lnSpc>
            </a:pPr>
            <a:r>
              <a:rPr lang="en-US" sz="5199">
                <a:solidFill>
                  <a:srgbClr val="373620"/>
                </a:solidFill>
                <a:latin typeface="El Messiri"/>
                <a:ea typeface="El Messiri"/>
                <a:cs typeface="El Messiri"/>
                <a:sym typeface="El Messiri"/>
              </a:rPr>
              <a:t>des 5 jours avoir crée </a:t>
            </a:r>
          </a:p>
          <a:p>
            <a:pPr algn="ctr">
              <a:lnSpc>
                <a:spcPts val="7279"/>
              </a:lnSpc>
            </a:pPr>
            <a:r>
              <a:rPr lang="en-US" sz="5199">
                <a:solidFill>
                  <a:srgbClr val="373620"/>
                </a:solidFill>
                <a:latin typeface="El Messiri"/>
                <a:ea typeface="El Messiri"/>
                <a:cs typeface="El Messiri"/>
                <a:sym typeface="El Messiri"/>
              </a:rPr>
              <a:t>les bases du business de tes rêves. </a:t>
            </a:r>
          </a:p>
          <a:p>
            <a:pPr algn="ctr">
              <a:lnSpc>
                <a:spcPts val="7279"/>
              </a:lnSpc>
            </a:pPr>
          </a:p>
        </p:txBody>
      </p:sp>
      <p:grpSp>
        <p:nvGrpSpPr>
          <p:cNvPr name="Group 7" id="7"/>
          <p:cNvGrpSpPr/>
          <p:nvPr/>
        </p:nvGrpSpPr>
        <p:grpSpPr>
          <a:xfrm rot="0">
            <a:off x="10245919" y="0"/>
            <a:ext cx="8036065" cy="10287000"/>
            <a:chOff x="0" y="0"/>
            <a:chExt cx="714831" cy="915058"/>
          </a:xfrm>
        </p:grpSpPr>
        <p:sp>
          <p:nvSpPr>
            <p:cNvPr name="Freeform 8" id="8"/>
            <p:cNvSpPr/>
            <p:nvPr/>
          </p:nvSpPr>
          <p:spPr>
            <a:xfrm flipH="false" flipV="false" rot="0">
              <a:off x="0" y="0"/>
              <a:ext cx="714831" cy="915058"/>
            </a:xfrm>
            <a:custGeom>
              <a:avLst/>
              <a:gdLst/>
              <a:ahLst/>
              <a:cxnLst/>
              <a:rect r="r" b="b" t="t" l="l"/>
              <a:pathLst>
                <a:path h="915058" w="714831">
                  <a:moveTo>
                    <a:pt x="22158" y="0"/>
                  </a:moveTo>
                  <a:lnTo>
                    <a:pt x="692673" y="0"/>
                  </a:lnTo>
                  <a:cubicBezTo>
                    <a:pt x="704911" y="0"/>
                    <a:pt x="714831" y="9921"/>
                    <a:pt x="714831" y="22158"/>
                  </a:cubicBezTo>
                  <a:lnTo>
                    <a:pt x="714831" y="892900"/>
                  </a:lnTo>
                  <a:cubicBezTo>
                    <a:pt x="714831" y="898777"/>
                    <a:pt x="712497" y="904413"/>
                    <a:pt x="708341" y="908568"/>
                  </a:cubicBezTo>
                  <a:cubicBezTo>
                    <a:pt x="704186" y="912724"/>
                    <a:pt x="698550" y="915058"/>
                    <a:pt x="692673" y="915058"/>
                  </a:cubicBezTo>
                  <a:lnTo>
                    <a:pt x="22158" y="915058"/>
                  </a:lnTo>
                  <a:cubicBezTo>
                    <a:pt x="9921" y="915058"/>
                    <a:pt x="0" y="905138"/>
                    <a:pt x="0" y="892900"/>
                  </a:cubicBezTo>
                  <a:lnTo>
                    <a:pt x="0" y="22158"/>
                  </a:lnTo>
                  <a:cubicBezTo>
                    <a:pt x="0" y="9921"/>
                    <a:pt x="9921" y="0"/>
                    <a:pt x="22158" y="0"/>
                  </a:cubicBezTo>
                  <a:close/>
                </a:path>
              </a:pathLst>
            </a:custGeom>
            <a:blipFill>
              <a:blip r:embed="rId3"/>
              <a:stretch>
                <a:fillRect l="0" t="-2079" r="0" b="-2079"/>
              </a:stretch>
            </a:blipFill>
          </p:spPr>
        </p:sp>
      </p:grpSp>
    </p:spTree>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3391652" y="914400"/>
            <a:ext cx="13867648" cy="8372476"/>
          </a:xfrm>
          <a:prstGeom prst="rect">
            <a:avLst/>
          </a:prstGeom>
        </p:spPr>
        <p:txBody>
          <a:bodyPr anchor="t" rtlCol="false" tIns="0" lIns="0" bIns="0" rIns="0">
            <a:spAutoFit/>
          </a:bodyPr>
          <a:lstStyle/>
          <a:p>
            <a:pPr algn="l">
              <a:lnSpc>
                <a:spcPts val="7419"/>
              </a:lnSpc>
            </a:pPr>
            <a:r>
              <a:rPr lang="en-US" sz="5299">
                <a:solidFill>
                  <a:srgbClr val="373620"/>
                </a:solidFill>
                <a:latin typeface="El Messiri"/>
                <a:ea typeface="El Messiri"/>
                <a:cs typeface="El Messiri"/>
                <a:sym typeface="El Messiri"/>
              </a:rPr>
              <a:t>Si tu viens </a:t>
            </a:r>
            <a:r>
              <a:rPr lang="en-US" sz="5299">
                <a:solidFill>
                  <a:srgbClr val="B06C3F"/>
                </a:solidFill>
                <a:latin typeface="El Messiri"/>
                <a:ea typeface="El Messiri"/>
                <a:cs typeface="El Messiri"/>
                <a:sym typeface="El Messiri"/>
              </a:rPr>
              <a:t>chaque soir</a:t>
            </a:r>
            <a:r>
              <a:rPr lang="en-US" sz="5299">
                <a:solidFill>
                  <a:srgbClr val="373620"/>
                </a:solidFill>
                <a:latin typeface="El Messiri"/>
                <a:ea typeface="El Messiri"/>
                <a:cs typeface="El Messiri"/>
                <a:sym typeface="El Messiri"/>
              </a:rPr>
              <a:t> et que tu mets en </a:t>
            </a:r>
          </a:p>
          <a:p>
            <a:pPr algn="l">
              <a:lnSpc>
                <a:spcPts val="7419"/>
              </a:lnSpc>
            </a:pPr>
            <a:r>
              <a:rPr lang="en-US" sz="5299">
                <a:solidFill>
                  <a:srgbClr val="373620"/>
                </a:solidFill>
                <a:latin typeface="El Messiri"/>
                <a:ea typeface="El Messiri"/>
                <a:cs typeface="El Messiri"/>
                <a:sym typeface="El Messiri"/>
              </a:rPr>
              <a:t>application chaque mission, tu auras:</a:t>
            </a:r>
          </a:p>
          <a:p>
            <a:pPr algn="l">
              <a:lnSpc>
                <a:spcPts val="7419"/>
              </a:lnSpc>
            </a:pPr>
          </a:p>
          <a:p>
            <a:pPr algn="l">
              <a:lnSpc>
                <a:spcPts val="7419"/>
              </a:lnSpc>
            </a:pPr>
            <a:r>
              <a:rPr lang="en-US" sz="5299">
                <a:solidFill>
                  <a:srgbClr val="373620"/>
                </a:solidFill>
                <a:latin typeface="El Messiri"/>
                <a:ea typeface="El Messiri"/>
                <a:cs typeface="El Messiri"/>
                <a:sym typeface="El Messiri"/>
              </a:rPr>
              <a:t>  </a:t>
            </a:r>
            <a:r>
              <a:rPr lang="en-US" sz="5299">
                <a:solidFill>
                  <a:srgbClr val="BD9740"/>
                </a:solidFill>
                <a:latin typeface="El Messiri"/>
                <a:ea typeface="El Messiri"/>
                <a:cs typeface="El Messiri"/>
                <a:sym typeface="El Messiri"/>
              </a:rPr>
              <a:t>    </a:t>
            </a:r>
            <a:r>
              <a:rPr lang="en-US" sz="5299">
                <a:solidFill>
                  <a:srgbClr val="373620"/>
                </a:solidFill>
                <a:latin typeface="El Messiri"/>
                <a:ea typeface="El Messiri"/>
                <a:cs typeface="El Messiri"/>
                <a:sym typeface="El Messiri"/>
              </a:rPr>
              <a:t>Ton idée de business </a:t>
            </a:r>
          </a:p>
          <a:p>
            <a:pPr algn="l">
              <a:lnSpc>
                <a:spcPts val="7419"/>
              </a:lnSpc>
            </a:pPr>
            <a:r>
              <a:rPr lang="en-US" sz="5299">
                <a:solidFill>
                  <a:srgbClr val="373620"/>
                </a:solidFill>
                <a:latin typeface="El Messiri"/>
                <a:ea typeface="El Messiri"/>
                <a:cs typeface="El Messiri"/>
                <a:sym typeface="El Messiri"/>
              </a:rPr>
              <a:t>      </a:t>
            </a:r>
            <a:r>
              <a:rPr lang="en-US" sz="5299">
                <a:solidFill>
                  <a:srgbClr val="373620"/>
                </a:solidFill>
                <a:latin typeface="El Messiri"/>
                <a:ea typeface="El Messiri"/>
                <a:cs typeface="El Messiri"/>
                <a:sym typeface="El Messiri"/>
              </a:rPr>
              <a:t>T</a:t>
            </a:r>
            <a:r>
              <a:rPr lang="en-US" sz="5299">
                <a:solidFill>
                  <a:srgbClr val="373620"/>
                </a:solidFill>
                <a:latin typeface="El Messiri"/>
                <a:ea typeface="El Messiri"/>
                <a:cs typeface="El Messiri"/>
                <a:sym typeface="El Messiri"/>
              </a:rPr>
              <a:t>on plan </a:t>
            </a:r>
          </a:p>
          <a:p>
            <a:pPr algn="l">
              <a:lnSpc>
                <a:spcPts val="7419"/>
              </a:lnSpc>
            </a:pPr>
            <a:r>
              <a:rPr lang="en-US" sz="5299">
                <a:solidFill>
                  <a:srgbClr val="373620"/>
                </a:solidFill>
                <a:latin typeface="El Messiri"/>
                <a:ea typeface="El Messiri"/>
                <a:cs typeface="El Messiri"/>
                <a:sym typeface="El Messiri"/>
              </a:rPr>
              <a:t>      </a:t>
            </a:r>
            <a:r>
              <a:rPr lang="en-US" sz="5299">
                <a:solidFill>
                  <a:srgbClr val="373620"/>
                </a:solidFill>
                <a:latin typeface="El Messiri"/>
                <a:ea typeface="El Messiri"/>
                <a:cs typeface="El Messiri"/>
                <a:sym typeface="El Messiri"/>
              </a:rPr>
              <a:t>T</a:t>
            </a:r>
            <a:r>
              <a:rPr lang="en-US" sz="5299">
                <a:solidFill>
                  <a:srgbClr val="373620"/>
                </a:solidFill>
                <a:latin typeface="El Messiri"/>
                <a:ea typeface="El Messiri"/>
                <a:cs typeface="El Messiri"/>
                <a:sym typeface="El Messiri"/>
              </a:rPr>
              <a:t>a stratégie de communication </a:t>
            </a:r>
          </a:p>
          <a:p>
            <a:pPr algn="l">
              <a:lnSpc>
                <a:spcPts val="7419"/>
              </a:lnSpc>
            </a:pPr>
            <a:r>
              <a:rPr lang="en-US" sz="5299">
                <a:solidFill>
                  <a:srgbClr val="373620"/>
                </a:solidFill>
                <a:latin typeface="El Messiri"/>
                <a:ea typeface="El Messiri"/>
                <a:cs typeface="El Messiri"/>
                <a:sym typeface="El Messiri"/>
              </a:rPr>
              <a:t>      </a:t>
            </a:r>
            <a:r>
              <a:rPr lang="en-US" sz="5299">
                <a:solidFill>
                  <a:srgbClr val="373620"/>
                </a:solidFill>
                <a:latin typeface="El Messiri"/>
                <a:ea typeface="El Messiri"/>
                <a:cs typeface="El Messiri"/>
                <a:sym typeface="El Messiri"/>
              </a:rPr>
              <a:t>T</a:t>
            </a:r>
            <a:r>
              <a:rPr lang="en-US" sz="5299">
                <a:solidFill>
                  <a:srgbClr val="373620"/>
                </a:solidFill>
                <a:latin typeface="El Messiri"/>
                <a:ea typeface="El Messiri"/>
                <a:cs typeface="El Messiri"/>
                <a:sym typeface="El Messiri"/>
              </a:rPr>
              <a:t>a stratégie de différenciation </a:t>
            </a:r>
          </a:p>
          <a:p>
            <a:pPr algn="l">
              <a:lnSpc>
                <a:spcPts val="7419"/>
              </a:lnSpc>
            </a:pPr>
            <a:r>
              <a:rPr lang="en-US" sz="5299">
                <a:solidFill>
                  <a:srgbClr val="373620"/>
                </a:solidFill>
                <a:latin typeface="El Messiri"/>
                <a:ea typeface="El Messiri"/>
                <a:cs typeface="El Messiri"/>
                <a:sym typeface="El Messiri"/>
              </a:rPr>
              <a:t>      </a:t>
            </a:r>
            <a:r>
              <a:rPr lang="en-US" sz="5299">
                <a:solidFill>
                  <a:srgbClr val="373620"/>
                </a:solidFill>
                <a:latin typeface="El Messiri"/>
                <a:ea typeface="El Messiri"/>
                <a:cs typeface="El Messiri"/>
                <a:sym typeface="El Messiri"/>
              </a:rPr>
              <a:t>T</a:t>
            </a:r>
            <a:r>
              <a:rPr lang="en-US" sz="5299">
                <a:solidFill>
                  <a:srgbClr val="373620"/>
                </a:solidFill>
                <a:latin typeface="El Messiri"/>
                <a:ea typeface="El Messiri"/>
                <a:cs typeface="El Messiri"/>
                <a:sym typeface="El Messiri"/>
              </a:rPr>
              <a:t>a stratégie de vente</a:t>
            </a:r>
          </a:p>
          <a:p>
            <a:pPr algn="ctr">
              <a:lnSpc>
                <a:spcPts val="7279"/>
              </a:lnSpc>
            </a:pPr>
          </a:p>
        </p:txBody>
      </p:sp>
      <p:grpSp>
        <p:nvGrpSpPr>
          <p:cNvPr name="Group 4" id="4"/>
          <p:cNvGrpSpPr/>
          <p:nvPr/>
        </p:nvGrpSpPr>
        <p:grpSpPr>
          <a:xfrm rot="0">
            <a:off x="3391652" y="4749667"/>
            <a:ext cx="771271" cy="771271"/>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41622" t="0" r="-7631" b="0"/>
              </a:stretch>
            </a:blipFill>
          </p:spPr>
        </p:sp>
      </p:grpSp>
      <p:grpSp>
        <p:nvGrpSpPr>
          <p:cNvPr name="Group 6" id="6"/>
          <p:cNvGrpSpPr/>
          <p:nvPr/>
        </p:nvGrpSpPr>
        <p:grpSpPr>
          <a:xfrm rot="0">
            <a:off x="3391652" y="3836312"/>
            <a:ext cx="726300" cy="72630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0" t="-6258" r="0" b="-6258"/>
              </a:stretch>
            </a:blipFill>
          </p:spPr>
        </p:sp>
      </p:grpSp>
      <p:grpSp>
        <p:nvGrpSpPr>
          <p:cNvPr name="Group 8" id="8"/>
          <p:cNvGrpSpPr/>
          <p:nvPr/>
        </p:nvGrpSpPr>
        <p:grpSpPr>
          <a:xfrm rot="0">
            <a:off x="3371362" y="5711438"/>
            <a:ext cx="766880" cy="76688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0" t="-26728" r="0" b="0"/>
              </a:stretch>
            </a:blipFill>
          </p:spPr>
        </p:sp>
      </p:grpSp>
      <p:grpSp>
        <p:nvGrpSpPr>
          <p:cNvPr name="Group 10" id="10"/>
          <p:cNvGrpSpPr/>
          <p:nvPr/>
        </p:nvGrpSpPr>
        <p:grpSpPr>
          <a:xfrm rot="0">
            <a:off x="3371362" y="6668818"/>
            <a:ext cx="798165" cy="79816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52777" r="0" b="0"/>
              </a:stretch>
            </a:blipFill>
          </p:spPr>
        </p:sp>
      </p:grpSp>
      <p:grpSp>
        <p:nvGrpSpPr>
          <p:cNvPr name="Group 12" id="12"/>
          <p:cNvGrpSpPr/>
          <p:nvPr/>
        </p:nvGrpSpPr>
        <p:grpSpPr>
          <a:xfrm rot="0">
            <a:off x="3415788" y="7657483"/>
            <a:ext cx="747135" cy="747135"/>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8760" r="0" b="-8760"/>
              </a:stretch>
            </a:blipFill>
          </p:spPr>
        </p:sp>
      </p:grpSp>
      <p:sp>
        <p:nvSpPr>
          <p:cNvPr name="Freeform 14" id="14"/>
          <p:cNvSpPr/>
          <p:nvPr/>
        </p:nvSpPr>
        <p:spPr>
          <a:xfrm flipH="false" flipV="false" rot="0">
            <a:off x="0" y="0"/>
            <a:ext cx="844818" cy="663182"/>
          </a:xfrm>
          <a:custGeom>
            <a:avLst/>
            <a:gdLst/>
            <a:ahLst/>
            <a:cxnLst/>
            <a:rect r="r" b="b" t="t" l="l"/>
            <a:pathLst>
              <a:path h="663182" w="844818">
                <a:moveTo>
                  <a:pt x="0" y="0"/>
                </a:moveTo>
                <a:lnTo>
                  <a:pt x="844818" y="0"/>
                </a:lnTo>
                <a:lnTo>
                  <a:pt x="844818" y="663182"/>
                </a:lnTo>
                <a:lnTo>
                  <a:pt x="0" y="663182"/>
                </a:lnTo>
                <a:lnTo>
                  <a:pt x="0" y="0"/>
                </a:lnTo>
                <a:close/>
              </a:path>
            </a:pathLst>
          </a:custGeom>
          <a:blipFill>
            <a:blip r:embed="rId8"/>
            <a:stretch>
              <a:fillRect l="0" t="0" r="0" b="0"/>
            </a:stretch>
          </a:blipFill>
        </p:spPr>
      </p:sp>
    </p:spTree>
  </p:cSld>
  <p:clrMapOvr>
    <a:masterClrMapping/>
  </p:clrMapOvr>
</p:sld>
</file>

<file path=ppt/slides/slide9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496937" y="677269"/>
            <a:ext cx="8925814" cy="9131648"/>
          </a:xfrm>
          <a:prstGeom prst="rect">
            <a:avLst/>
          </a:prstGeom>
        </p:spPr>
        <p:txBody>
          <a:bodyPr anchor="t" rtlCol="false" tIns="0" lIns="0" bIns="0" rIns="0">
            <a:spAutoFit/>
          </a:bodyPr>
          <a:lstStyle/>
          <a:p>
            <a:pPr algn="l">
              <a:lnSpc>
                <a:spcPts val="5755"/>
              </a:lnSpc>
            </a:pPr>
            <a:r>
              <a:rPr lang="en-US" sz="4111" b="true">
                <a:solidFill>
                  <a:srgbClr val="373620"/>
                </a:solidFill>
                <a:latin typeface="El Messiri Bold"/>
                <a:ea typeface="El Messiri Bold"/>
                <a:cs typeface="El Messiri Bold"/>
                <a:sym typeface="El Messiri Bold"/>
              </a:rPr>
              <a:t>Récompense des cadeaux pour celles qui viennent tous les jours au Challenge de 5 jours : </a:t>
            </a:r>
          </a:p>
          <a:p>
            <a:pPr algn="l">
              <a:lnSpc>
                <a:spcPts val="4775"/>
              </a:lnSpc>
            </a:pPr>
          </a:p>
          <a:p>
            <a:pPr algn="l">
              <a:lnSpc>
                <a:spcPts val="5055"/>
              </a:lnSpc>
            </a:pPr>
            <a:r>
              <a:rPr lang="en-US" sz="3611">
                <a:solidFill>
                  <a:srgbClr val="373620"/>
                </a:solidFill>
                <a:latin typeface="El Messiri"/>
                <a:ea typeface="El Messiri"/>
                <a:cs typeface="El Messiri"/>
                <a:sym typeface="El Messiri"/>
              </a:rPr>
              <a:t>- un outil pour découvrir son profil entrepreneurial , </a:t>
            </a:r>
          </a:p>
          <a:p>
            <a:pPr algn="l">
              <a:lnSpc>
                <a:spcPts val="5055"/>
              </a:lnSpc>
            </a:pPr>
            <a:r>
              <a:rPr lang="en-US" sz="3611">
                <a:solidFill>
                  <a:srgbClr val="373620"/>
                </a:solidFill>
                <a:latin typeface="El Messiri"/>
                <a:ea typeface="El Messiri"/>
                <a:cs typeface="El Messiri"/>
                <a:sym typeface="El Messiri"/>
              </a:rPr>
              <a:t>- les secrets pour réaliser une étude de marché,</a:t>
            </a:r>
          </a:p>
          <a:p>
            <a:pPr algn="l">
              <a:lnSpc>
                <a:spcPts val="5055"/>
              </a:lnSpc>
            </a:pPr>
            <a:r>
              <a:rPr lang="en-US" sz="3611">
                <a:solidFill>
                  <a:srgbClr val="373620"/>
                </a:solidFill>
                <a:latin typeface="El Messiri"/>
                <a:ea typeface="El Messiri"/>
                <a:cs typeface="El Messiri"/>
                <a:sym typeface="El Messiri"/>
              </a:rPr>
              <a:t>- un workshop sur comment utiliser canva pour la création de contenu,</a:t>
            </a:r>
          </a:p>
          <a:p>
            <a:pPr algn="l">
              <a:lnSpc>
                <a:spcPts val="5055"/>
              </a:lnSpc>
            </a:pPr>
            <a:r>
              <a:rPr lang="en-US" sz="3611">
                <a:solidFill>
                  <a:srgbClr val="373620"/>
                </a:solidFill>
                <a:latin typeface="El Messiri"/>
                <a:ea typeface="El Messiri"/>
                <a:cs typeface="El Messiri"/>
                <a:sym typeface="El Messiri"/>
              </a:rPr>
              <a:t>- une séance de coaching offerte avec un mentor de notre équipe,</a:t>
            </a:r>
          </a:p>
          <a:p>
            <a:pPr algn="l">
              <a:lnSpc>
                <a:spcPts val="5055"/>
              </a:lnSpc>
            </a:pPr>
            <a:r>
              <a:rPr lang="en-US" sz="3611">
                <a:solidFill>
                  <a:srgbClr val="373620"/>
                </a:solidFill>
                <a:latin typeface="El Messiri"/>
                <a:ea typeface="El Messiri"/>
                <a:cs typeface="El Messiri"/>
                <a:sym typeface="El Messiri"/>
              </a:rPr>
              <a:t>- 1 place offerte pour notre prochaine Immersion Business à Dubaï.</a:t>
            </a:r>
          </a:p>
        </p:txBody>
      </p:sp>
      <p:sp>
        <p:nvSpPr>
          <p:cNvPr name="Freeform 4" id="4"/>
          <p:cNvSpPr/>
          <p:nvPr/>
        </p:nvSpPr>
        <p:spPr>
          <a:xfrm flipH="false" flipV="false" rot="0">
            <a:off x="9774413" y="395246"/>
            <a:ext cx="8407831" cy="8407831"/>
          </a:xfrm>
          <a:custGeom>
            <a:avLst/>
            <a:gdLst/>
            <a:ahLst/>
            <a:cxnLst/>
            <a:rect r="r" b="b" t="t" l="l"/>
            <a:pathLst>
              <a:path h="8407831" w="8407831">
                <a:moveTo>
                  <a:pt x="0" y="0"/>
                </a:moveTo>
                <a:lnTo>
                  <a:pt x="8407831" y="0"/>
                </a:lnTo>
                <a:lnTo>
                  <a:pt x="8407831" y="8407831"/>
                </a:lnTo>
                <a:lnTo>
                  <a:pt x="0" y="8407831"/>
                </a:lnTo>
                <a:lnTo>
                  <a:pt x="0" y="0"/>
                </a:lnTo>
                <a:close/>
              </a:path>
            </a:pathLst>
          </a:custGeom>
          <a:blipFill>
            <a:blip r:embed="rId3"/>
            <a:stretch>
              <a:fillRect l="0" t="0" r="0" b="0"/>
            </a:stretch>
          </a:blipFill>
        </p:spPr>
      </p:sp>
    </p:spTree>
  </p:cSld>
  <p:clrMapOvr>
    <a:masterClrMapping/>
  </p:clrMapOvr>
</p:sld>
</file>

<file path=ppt/slides/slide9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755949" y="161979"/>
            <a:ext cx="16237217" cy="9886842"/>
          </a:xfrm>
          <a:prstGeom prst="rect">
            <a:avLst/>
          </a:prstGeom>
        </p:spPr>
        <p:txBody>
          <a:bodyPr anchor="t" rtlCol="false" tIns="0" lIns="0" bIns="0" rIns="0">
            <a:spAutoFit/>
          </a:bodyPr>
          <a:lstStyle/>
          <a:p>
            <a:pPr algn="ctr">
              <a:lnSpc>
                <a:spcPts val="5990"/>
              </a:lnSpc>
            </a:pPr>
            <a:r>
              <a:rPr lang="en-US" sz="4279">
                <a:solidFill>
                  <a:srgbClr val="B06C3F"/>
                </a:solidFill>
                <a:latin typeface="El Messiri"/>
                <a:ea typeface="El Messiri"/>
                <a:cs typeface="El Messiri"/>
                <a:sym typeface="El Messiri"/>
              </a:rPr>
              <a:t>À qu</a:t>
            </a:r>
            <a:r>
              <a:rPr lang="en-US" sz="4279">
                <a:solidFill>
                  <a:srgbClr val="B06C3F"/>
                </a:solidFill>
                <a:latin typeface="El Messiri"/>
                <a:ea typeface="El Messiri"/>
                <a:cs typeface="El Messiri"/>
                <a:sym typeface="El Messiri"/>
              </a:rPr>
              <a:t>i est destiné ce c</a:t>
            </a:r>
            <a:r>
              <a:rPr lang="en-US" sz="4279">
                <a:solidFill>
                  <a:srgbClr val="B06C3F"/>
                </a:solidFill>
                <a:latin typeface="El Messiri"/>
                <a:ea typeface="El Messiri"/>
                <a:cs typeface="El Messiri"/>
                <a:sym typeface="El Messiri"/>
              </a:rPr>
              <a:t>hallenge ?</a:t>
            </a:r>
          </a:p>
          <a:p>
            <a:pPr algn="ctr">
              <a:lnSpc>
                <a:spcPts val="5570"/>
              </a:lnSpc>
            </a:pPr>
          </a:p>
          <a:p>
            <a:pPr algn="l">
              <a:lnSpc>
                <a:spcPts val="5570"/>
              </a:lnSpc>
            </a:pPr>
            <a:r>
              <a:rPr lang="en-US" sz="3979">
                <a:solidFill>
                  <a:srgbClr val="373620"/>
                </a:solidFill>
                <a:latin typeface="El Messiri"/>
                <a:ea typeface="El Messiri"/>
                <a:cs typeface="El Messiri"/>
                <a:sym typeface="El Messiri"/>
              </a:rPr>
              <a:t>À celles qui sentent qu’elles ont un potentiel qui de demande qu’à être exploité</a:t>
            </a:r>
          </a:p>
          <a:p>
            <a:pPr algn="l">
              <a:lnSpc>
                <a:spcPts val="5570"/>
              </a:lnSpc>
            </a:pPr>
          </a:p>
          <a:p>
            <a:pPr algn="l">
              <a:lnSpc>
                <a:spcPts val="5570"/>
              </a:lnSpc>
            </a:pPr>
            <a:r>
              <a:rPr lang="en-US" sz="3979">
                <a:solidFill>
                  <a:srgbClr val="373620"/>
                </a:solidFill>
                <a:latin typeface="El Messiri"/>
                <a:ea typeface="El Messiri"/>
                <a:cs typeface="El Messiri"/>
                <a:sym typeface="El Messiri"/>
              </a:rPr>
              <a:t> </a:t>
            </a:r>
          </a:p>
          <a:p>
            <a:pPr algn="l">
              <a:lnSpc>
                <a:spcPts val="5570"/>
              </a:lnSpc>
            </a:pPr>
          </a:p>
          <a:p>
            <a:pPr algn="l">
              <a:lnSpc>
                <a:spcPts val="5570"/>
              </a:lnSpc>
            </a:pPr>
          </a:p>
          <a:p>
            <a:pPr algn="l">
              <a:lnSpc>
                <a:spcPts val="5570"/>
              </a:lnSpc>
            </a:pPr>
          </a:p>
          <a:p>
            <a:pPr algn="l">
              <a:lnSpc>
                <a:spcPts val="5570"/>
              </a:lnSpc>
            </a:pPr>
          </a:p>
          <a:p>
            <a:pPr algn="l">
              <a:lnSpc>
                <a:spcPts val="5570"/>
              </a:lnSpc>
            </a:pPr>
          </a:p>
          <a:p>
            <a:pPr algn="l">
              <a:lnSpc>
                <a:spcPts val="5570"/>
              </a:lnSpc>
            </a:pPr>
          </a:p>
          <a:p>
            <a:pPr algn="l">
              <a:lnSpc>
                <a:spcPts val="5570"/>
              </a:lnSpc>
            </a:pPr>
          </a:p>
          <a:p>
            <a:pPr algn="l">
              <a:lnSpc>
                <a:spcPts val="5570"/>
              </a:lnSpc>
            </a:pPr>
          </a:p>
        </p:txBody>
      </p:sp>
      <p:sp>
        <p:nvSpPr>
          <p:cNvPr name="Freeform 4" id="4"/>
          <p:cNvSpPr/>
          <p:nvPr/>
        </p:nvSpPr>
        <p:spPr>
          <a:xfrm flipH="false" flipV="false" rot="0">
            <a:off x="565760" y="1738275"/>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755949" y="161979"/>
            <a:ext cx="16237217" cy="11296542"/>
          </a:xfrm>
          <a:prstGeom prst="rect">
            <a:avLst/>
          </a:prstGeom>
        </p:spPr>
        <p:txBody>
          <a:bodyPr anchor="t" rtlCol="false" tIns="0" lIns="0" bIns="0" rIns="0">
            <a:spAutoFit/>
          </a:bodyPr>
          <a:lstStyle/>
          <a:p>
            <a:pPr algn="ctr">
              <a:lnSpc>
                <a:spcPts val="5990"/>
              </a:lnSpc>
            </a:pPr>
            <a:r>
              <a:rPr lang="en-US" sz="4279">
                <a:solidFill>
                  <a:srgbClr val="B06C3F"/>
                </a:solidFill>
                <a:latin typeface="El Messiri"/>
                <a:ea typeface="El Messiri"/>
                <a:cs typeface="El Messiri"/>
                <a:sym typeface="El Messiri"/>
              </a:rPr>
              <a:t>À qu</a:t>
            </a:r>
            <a:r>
              <a:rPr lang="en-US" sz="4279">
                <a:solidFill>
                  <a:srgbClr val="B06C3F"/>
                </a:solidFill>
                <a:latin typeface="El Messiri"/>
                <a:ea typeface="El Messiri"/>
                <a:cs typeface="El Messiri"/>
                <a:sym typeface="El Messiri"/>
              </a:rPr>
              <a:t>i est destiné ce c</a:t>
            </a:r>
            <a:r>
              <a:rPr lang="en-US" sz="4279">
                <a:solidFill>
                  <a:srgbClr val="B06C3F"/>
                </a:solidFill>
                <a:latin typeface="El Messiri"/>
                <a:ea typeface="El Messiri"/>
                <a:cs typeface="El Messiri"/>
                <a:sym typeface="El Messiri"/>
              </a:rPr>
              <a:t>hallenge ?</a:t>
            </a:r>
          </a:p>
          <a:p>
            <a:pPr algn="ctr">
              <a:lnSpc>
                <a:spcPts val="5570"/>
              </a:lnSpc>
            </a:pPr>
          </a:p>
          <a:p>
            <a:pPr algn="l">
              <a:lnSpc>
                <a:spcPts val="5570"/>
              </a:lnSpc>
            </a:pPr>
            <a:r>
              <a:rPr lang="en-US" sz="3979">
                <a:solidFill>
                  <a:srgbClr val="373620"/>
                </a:solidFill>
                <a:latin typeface="El Messiri"/>
                <a:ea typeface="El Messiri"/>
                <a:cs typeface="El Messiri"/>
                <a:sym typeface="El Messiri"/>
              </a:rPr>
              <a:t>À celles qui sentent qu’elles ont un potentiel qui de demande qu’à être exploité</a:t>
            </a:r>
          </a:p>
          <a:p>
            <a:pPr algn="l">
              <a:lnSpc>
                <a:spcPts val="5570"/>
              </a:lnSpc>
            </a:pPr>
          </a:p>
          <a:p>
            <a:pPr algn="l">
              <a:lnSpc>
                <a:spcPts val="5570"/>
              </a:lnSpc>
            </a:pPr>
            <a:r>
              <a:rPr lang="en-US" sz="3979">
                <a:solidFill>
                  <a:srgbClr val="373620"/>
                </a:solidFill>
                <a:latin typeface="El Messiri"/>
                <a:ea typeface="El Messiri"/>
                <a:cs typeface="El Messiri"/>
                <a:sym typeface="El Messiri"/>
              </a:rPr>
              <a:t>À celles qui veulent ENTREPRENDRE en 2025 même en partant de 0</a:t>
            </a:r>
          </a:p>
          <a:p>
            <a:pPr algn="l">
              <a:lnSpc>
                <a:spcPts val="5570"/>
              </a:lnSpc>
            </a:pPr>
          </a:p>
          <a:p>
            <a:pPr algn="l">
              <a:lnSpc>
                <a:spcPts val="5570"/>
              </a:lnSpc>
            </a:pPr>
            <a:r>
              <a:rPr lang="en-US" sz="3979">
                <a:solidFill>
                  <a:srgbClr val="373620"/>
                </a:solidFill>
                <a:latin typeface="El Messiri"/>
                <a:ea typeface="El Messiri"/>
                <a:cs typeface="El Messiri"/>
                <a:sym typeface="El Messiri"/>
              </a:rPr>
              <a:t> </a:t>
            </a:r>
          </a:p>
          <a:p>
            <a:pPr algn="l">
              <a:lnSpc>
                <a:spcPts val="5570"/>
              </a:lnSpc>
            </a:pPr>
          </a:p>
          <a:p>
            <a:pPr algn="l">
              <a:lnSpc>
                <a:spcPts val="5570"/>
              </a:lnSpc>
            </a:pPr>
          </a:p>
          <a:p>
            <a:pPr algn="l">
              <a:lnSpc>
                <a:spcPts val="5570"/>
              </a:lnSpc>
            </a:pPr>
          </a:p>
          <a:p>
            <a:pPr algn="l">
              <a:lnSpc>
                <a:spcPts val="5570"/>
              </a:lnSpc>
            </a:pPr>
          </a:p>
          <a:p>
            <a:pPr algn="l">
              <a:lnSpc>
                <a:spcPts val="5570"/>
              </a:lnSpc>
            </a:pPr>
          </a:p>
          <a:p>
            <a:pPr algn="l">
              <a:lnSpc>
                <a:spcPts val="5570"/>
              </a:lnSpc>
            </a:pPr>
          </a:p>
          <a:p>
            <a:pPr algn="l">
              <a:lnSpc>
                <a:spcPts val="5570"/>
              </a:lnSpc>
            </a:pPr>
          </a:p>
          <a:p>
            <a:pPr algn="l">
              <a:lnSpc>
                <a:spcPts val="5570"/>
              </a:lnSpc>
            </a:pPr>
          </a:p>
        </p:txBody>
      </p:sp>
      <p:sp>
        <p:nvSpPr>
          <p:cNvPr name="Freeform 4" id="4"/>
          <p:cNvSpPr/>
          <p:nvPr/>
        </p:nvSpPr>
        <p:spPr>
          <a:xfrm flipH="false" flipV="false" rot="0">
            <a:off x="565760" y="1738275"/>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65760" y="3789151"/>
            <a:ext cx="647008" cy="548192"/>
          </a:xfrm>
          <a:custGeom>
            <a:avLst/>
            <a:gdLst/>
            <a:ahLst/>
            <a:cxnLst/>
            <a:rect r="r" b="b" t="t" l="l"/>
            <a:pathLst>
              <a:path h="548192" w="647008">
                <a:moveTo>
                  <a:pt x="0" y="0"/>
                </a:moveTo>
                <a:lnTo>
                  <a:pt x="647007" y="0"/>
                </a:lnTo>
                <a:lnTo>
                  <a:pt x="647007" y="548191"/>
                </a:lnTo>
                <a:lnTo>
                  <a:pt x="0" y="5481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755949" y="161979"/>
            <a:ext cx="16237217" cy="10591692"/>
          </a:xfrm>
          <a:prstGeom prst="rect">
            <a:avLst/>
          </a:prstGeom>
        </p:spPr>
        <p:txBody>
          <a:bodyPr anchor="t" rtlCol="false" tIns="0" lIns="0" bIns="0" rIns="0">
            <a:spAutoFit/>
          </a:bodyPr>
          <a:lstStyle/>
          <a:p>
            <a:pPr algn="ctr">
              <a:lnSpc>
                <a:spcPts val="5990"/>
              </a:lnSpc>
            </a:pPr>
            <a:r>
              <a:rPr lang="en-US" sz="4279">
                <a:solidFill>
                  <a:srgbClr val="B06C3F"/>
                </a:solidFill>
                <a:latin typeface="El Messiri"/>
                <a:ea typeface="El Messiri"/>
                <a:cs typeface="El Messiri"/>
                <a:sym typeface="El Messiri"/>
              </a:rPr>
              <a:t>À qu</a:t>
            </a:r>
            <a:r>
              <a:rPr lang="en-US" sz="4279">
                <a:solidFill>
                  <a:srgbClr val="B06C3F"/>
                </a:solidFill>
                <a:latin typeface="El Messiri"/>
                <a:ea typeface="El Messiri"/>
                <a:cs typeface="El Messiri"/>
                <a:sym typeface="El Messiri"/>
              </a:rPr>
              <a:t>i est destiné ce c</a:t>
            </a:r>
            <a:r>
              <a:rPr lang="en-US" sz="4279">
                <a:solidFill>
                  <a:srgbClr val="B06C3F"/>
                </a:solidFill>
                <a:latin typeface="El Messiri"/>
                <a:ea typeface="El Messiri"/>
                <a:cs typeface="El Messiri"/>
                <a:sym typeface="El Messiri"/>
              </a:rPr>
              <a:t>hallenge ?</a:t>
            </a:r>
          </a:p>
          <a:p>
            <a:pPr algn="ctr">
              <a:lnSpc>
                <a:spcPts val="5570"/>
              </a:lnSpc>
            </a:pPr>
          </a:p>
          <a:p>
            <a:pPr algn="l">
              <a:lnSpc>
                <a:spcPts val="5570"/>
              </a:lnSpc>
            </a:pPr>
            <a:r>
              <a:rPr lang="en-US" sz="3979">
                <a:solidFill>
                  <a:srgbClr val="373620"/>
                </a:solidFill>
                <a:latin typeface="El Messiri"/>
                <a:ea typeface="El Messiri"/>
                <a:cs typeface="El Messiri"/>
                <a:sym typeface="El Messiri"/>
              </a:rPr>
              <a:t>À celles qui sentent qu’elles ont un potentiel qui de demande qu’à être exploité</a:t>
            </a:r>
          </a:p>
          <a:p>
            <a:pPr algn="l">
              <a:lnSpc>
                <a:spcPts val="5570"/>
              </a:lnSpc>
            </a:pPr>
          </a:p>
          <a:p>
            <a:pPr algn="l">
              <a:lnSpc>
                <a:spcPts val="5570"/>
              </a:lnSpc>
            </a:pPr>
            <a:r>
              <a:rPr lang="en-US" sz="3979">
                <a:solidFill>
                  <a:srgbClr val="373620"/>
                </a:solidFill>
                <a:latin typeface="El Messiri"/>
                <a:ea typeface="El Messiri"/>
                <a:cs typeface="El Messiri"/>
                <a:sym typeface="El Messiri"/>
              </a:rPr>
              <a:t>À celles qui veulent ENTREPRENDRE en 2025 même en partant de 0</a:t>
            </a:r>
          </a:p>
          <a:p>
            <a:pPr algn="l">
              <a:lnSpc>
                <a:spcPts val="5570"/>
              </a:lnSpc>
            </a:pPr>
          </a:p>
          <a:p>
            <a:pPr algn="l">
              <a:lnSpc>
                <a:spcPts val="5570"/>
              </a:lnSpc>
            </a:pPr>
            <a:r>
              <a:rPr lang="en-US" sz="3979">
                <a:solidFill>
                  <a:srgbClr val="373620"/>
                </a:solidFill>
                <a:latin typeface="El Messiri"/>
                <a:ea typeface="El Messiri"/>
                <a:cs typeface="El Messiri"/>
                <a:sym typeface="El Messiri"/>
              </a:rPr>
              <a:t> À celles qui sont prêtes à remplacer leur salaire par un CA</a:t>
            </a:r>
          </a:p>
          <a:p>
            <a:pPr algn="l">
              <a:lnSpc>
                <a:spcPts val="5570"/>
              </a:lnSpc>
            </a:pPr>
          </a:p>
          <a:p>
            <a:pPr algn="l">
              <a:lnSpc>
                <a:spcPts val="5570"/>
              </a:lnSpc>
            </a:pPr>
          </a:p>
          <a:p>
            <a:pPr algn="l">
              <a:lnSpc>
                <a:spcPts val="5570"/>
              </a:lnSpc>
            </a:pPr>
          </a:p>
          <a:p>
            <a:pPr algn="l">
              <a:lnSpc>
                <a:spcPts val="5570"/>
              </a:lnSpc>
            </a:pPr>
          </a:p>
          <a:p>
            <a:pPr algn="l">
              <a:lnSpc>
                <a:spcPts val="5570"/>
              </a:lnSpc>
            </a:pPr>
          </a:p>
          <a:p>
            <a:pPr algn="l">
              <a:lnSpc>
                <a:spcPts val="5570"/>
              </a:lnSpc>
            </a:pPr>
          </a:p>
          <a:p>
            <a:pPr algn="l">
              <a:lnSpc>
                <a:spcPts val="5570"/>
              </a:lnSpc>
            </a:pPr>
          </a:p>
        </p:txBody>
      </p:sp>
      <p:sp>
        <p:nvSpPr>
          <p:cNvPr name="Freeform 4" id="4"/>
          <p:cNvSpPr/>
          <p:nvPr/>
        </p:nvSpPr>
        <p:spPr>
          <a:xfrm flipH="false" flipV="false" rot="0">
            <a:off x="565760" y="1738275"/>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65760" y="3789151"/>
            <a:ext cx="647008" cy="548192"/>
          </a:xfrm>
          <a:custGeom>
            <a:avLst/>
            <a:gdLst/>
            <a:ahLst/>
            <a:cxnLst/>
            <a:rect r="r" b="b" t="t" l="l"/>
            <a:pathLst>
              <a:path h="548192" w="647008">
                <a:moveTo>
                  <a:pt x="0" y="0"/>
                </a:moveTo>
                <a:lnTo>
                  <a:pt x="647007" y="0"/>
                </a:lnTo>
                <a:lnTo>
                  <a:pt x="647007" y="548191"/>
                </a:lnTo>
                <a:lnTo>
                  <a:pt x="0" y="5481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565760" y="5221829"/>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755949" y="161979"/>
            <a:ext cx="16237217" cy="12001392"/>
          </a:xfrm>
          <a:prstGeom prst="rect">
            <a:avLst/>
          </a:prstGeom>
        </p:spPr>
        <p:txBody>
          <a:bodyPr anchor="t" rtlCol="false" tIns="0" lIns="0" bIns="0" rIns="0">
            <a:spAutoFit/>
          </a:bodyPr>
          <a:lstStyle/>
          <a:p>
            <a:pPr algn="ctr">
              <a:lnSpc>
                <a:spcPts val="5990"/>
              </a:lnSpc>
            </a:pPr>
            <a:r>
              <a:rPr lang="en-US" sz="4279">
                <a:solidFill>
                  <a:srgbClr val="B06C3F"/>
                </a:solidFill>
                <a:latin typeface="El Messiri"/>
                <a:ea typeface="El Messiri"/>
                <a:cs typeface="El Messiri"/>
                <a:sym typeface="El Messiri"/>
              </a:rPr>
              <a:t>À qu</a:t>
            </a:r>
            <a:r>
              <a:rPr lang="en-US" sz="4279">
                <a:solidFill>
                  <a:srgbClr val="B06C3F"/>
                </a:solidFill>
                <a:latin typeface="El Messiri"/>
                <a:ea typeface="El Messiri"/>
                <a:cs typeface="El Messiri"/>
                <a:sym typeface="El Messiri"/>
              </a:rPr>
              <a:t>i est destiné ce c</a:t>
            </a:r>
            <a:r>
              <a:rPr lang="en-US" sz="4279">
                <a:solidFill>
                  <a:srgbClr val="B06C3F"/>
                </a:solidFill>
                <a:latin typeface="El Messiri"/>
                <a:ea typeface="El Messiri"/>
                <a:cs typeface="El Messiri"/>
                <a:sym typeface="El Messiri"/>
              </a:rPr>
              <a:t>hallenge ?</a:t>
            </a:r>
          </a:p>
          <a:p>
            <a:pPr algn="ctr">
              <a:lnSpc>
                <a:spcPts val="5570"/>
              </a:lnSpc>
            </a:pPr>
          </a:p>
          <a:p>
            <a:pPr algn="l">
              <a:lnSpc>
                <a:spcPts val="5570"/>
              </a:lnSpc>
            </a:pPr>
            <a:r>
              <a:rPr lang="en-US" sz="3979">
                <a:solidFill>
                  <a:srgbClr val="373620"/>
                </a:solidFill>
                <a:latin typeface="El Messiri"/>
                <a:ea typeface="El Messiri"/>
                <a:cs typeface="El Messiri"/>
                <a:sym typeface="El Messiri"/>
              </a:rPr>
              <a:t>À celles qui sentent qu’elles ont un potentiel qui de demande qu’à être exploité</a:t>
            </a:r>
          </a:p>
          <a:p>
            <a:pPr algn="l">
              <a:lnSpc>
                <a:spcPts val="5570"/>
              </a:lnSpc>
            </a:pPr>
          </a:p>
          <a:p>
            <a:pPr algn="l">
              <a:lnSpc>
                <a:spcPts val="5570"/>
              </a:lnSpc>
            </a:pPr>
            <a:r>
              <a:rPr lang="en-US" sz="3979">
                <a:solidFill>
                  <a:srgbClr val="373620"/>
                </a:solidFill>
                <a:latin typeface="El Messiri"/>
                <a:ea typeface="El Messiri"/>
                <a:cs typeface="El Messiri"/>
                <a:sym typeface="El Messiri"/>
              </a:rPr>
              <a:t>À celles qui veulent ENTREPRENDRE en 2025 même en partant de 0</a:t>
            </a:r>
          </a:p>
          <a:p>
            <a:pPr algn="l">
              <a:lnSpc>
                <a:spcPts val="5570"/>
              </a:lnSpc>
            </a:pPr>
          </a:p>
          <a:p>
            <a:pPr algn="l">
              <a:lnSpc>
                <a:spcPts val="5570"/>
              </a:lnSpc>
            </a:pPr>
            <a:r>
              <a:rPr lang="en-US" sz="3979">
                <a:solidFill>
                  <a:srgbClr val="373620"/>
                </a:solidFill>
                <a:latin typeface="El Messiri"/>
                <a:ea typeface="El Messiri"/>
                <a:cs typeface="El Messiri"/>
                <a:sym typeface="El Messiri"/>
              </a:rPr>
              <a:t> À celles qui sont prêtes à remplacer leur salaire par un CA</a:t>
            </a:r>
          </a:p>
          <a:p>
            <a:pPr algn="l">
              <a:lnSpc>
                <a:spcPts val="5570"/>
              </a:lnSpc>
            </a:pPr>
          </a:p>
          <a:p>
            <a:pPr algn="l">
              <a:lnSpc>
                <a:spcPts val="5570"/>
              </a:lnSpc>
            </a:pPr>
            <a:r>
              <a:rPr lang="en-US" sz="3979">
                <a:solidFill>
                  <a:srgbClr val="373620"/>
                </a:solidFill>
                <a:latin typeface="El Messiri"/>
                <a:ea typeface="El Messiri"/>
                <a:cs typeface="El Messiri"/>
                <a:sym typeface="El Messiri"/>
              </a:rPr>
              <a:t>À celles qui se sont déjà lancées mais se sont peut être plantées</a:t>
            </a:r>
          </a:p>
          <a:p>
            <a:pPr algn="l">
              <a:lnSpc>
                <a:spcPts val="5570"/>
              </a:lnSpc>
            </a:pPr>
          </a:p>
          <a:p>
            <a:pPr algn="l">
              <a:lnSpc>
                <a:spcPts val="5570"/>
              </a:lnSpc>
            </a:pPr>
          </a:p>
          <a:p>
            <a:pPr algn="l">
              <a:lnSpc>
                <a:spcPts val="5570"/>
              </a:lnSpc>
            </a:pPr>
          </a:p>
          <a:p>
            <a:pPr algn="l">
              <a:lnSpc>
                <a:spcPts val="5570"/>
              </a:lnSpc>
            </a:pPr>
          </a:p>
          <a:p>
            <a:pPr algn="l">
              <a:lnSpc>
                <a:spcPts val="5570"/>
              </a:lnSpc>
            </a:pPr>
          </a:p>
          <a:p>
            <a:pPr algn="l">
              <a:lnSpc>
                <a:spcPts val="5570"/>
              </a:lnSpc>
            </a:pPr>
          </a:p>
          <a:p>
            <a:pPr algn="l">
              <a:lnSpc>
                <a:spcPts val="5570"/>
              </a:lnSpc>
            </a:pPr>
          </a:p>
        </p:txBody>
      </p:sp>
      <p:sp>
        <p:nvSpPr>
          <p:cNvPr name="Freeform 4" id="4"/>
          <p:cNvSpPr/>
          <p:nvPr/>
        </p:nvSpPr>
        <p:spPr>
          <a:xfrm flipH="false" flipV="false" rot="0">
            <a:off x="565760" y="1738275"/>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65760" y="3789151"/>
            <a:ext cx="647008" cy="548192"/>
          </a:xfrm>
          <a:custGeom>
            <a:avLst/>
            <a:gdLst/>
            <a:ahLst/>
            <a:cxnLst/>
            <a:rect r="r" b="b" t="t" l="l"/>
            <a:pathLst>
              <a:path h="548192" w="647008">
                <a:moveTo>
                  <a:pt x="0" y="0"/>
                </a:moveTo>
                <a:lnTo>
                  <a:pt x="647007" y="0"/>
                </a:lnTo>
                <a:lnTo>
                  <a:pt x="647007" y="548191"/>
                </a:lnTo>
                <a:lnTo>
                  <a:pt x="0" y="5481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565760" y="5221829"/>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565760" y="6655846"/>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755949" y="161979"/>
            <a:ext cx="16237217" cy="9181992"/>
          </a:xfrm>
          <a:prstGeom prst="rect">
            <a:avLst/>
          </a:prstGeom>
        </p:spPr>
        <p:txBody>
          <a:bodyPr anchor="t" rtlCol="false" tIns="0" lIns="0" bIns="0" rIns="0">
            <a:spAutoFit/>
          </a:bodyPr>
          <a:lstStyle/>
          <a:p>
            <a:pPr algn="ctr">
              <a:lnSpc>
                <a:spcPts val="5990"/>
              </a:lnSpc>
            </a:pPr>
            <a:r>
              <a:rPr lang="en-US" sz="4279">
                <a:solidFill>
                  <a:srgbClr val="B06C3F"/>
                </a:solidFill>
                <a:latin typeface="El Messiri"/>
                <a:ea typeface="El Messiri"/>
                <a:cs typeface="El Messiri"/>
                <a:sym typeface="El Messiri"/>
              </a:rPr>
              <a:t>À qu</a:t>
            </a:r>
            <a:r>
              <a:rPr lang="en-US" sz="4279">
                <a:solidFill>
                  <a:srgbClr val="B06C3F"/>
                </a:solidFill>
                <a:latin typeface="El Messiri"/>
                <a:ea typeface="El Messiri"/>
                <a:cs typeface="El Messiri"/>
                <a:sym typeface="El Messiri"/>
              </a:rPr>
              <a:t>i est destiné ce c</a:t>
            </a:r>
            <a:r>
              <a:rPr lang="en-US" sz="4279">
                <a:solidFill>
                  <a:srgbClr val="B06C3F"/>
                </a:solidFill>
                <a:latin typeface="El Messiri"/>
                <a:ea typeface="El Messiri"/>
                <a:cs typeface="El Messiri"/>
                <a:sym typeface="El Messiri"/>
              </a:rPr>
              <a:t>hallenge ?</a:t>
            </a:r>
          </a:p>
          <a:p>
            <a:pPr algn="ctr">
              <a:lnSpc>
                <a:spcPts val="5570"/>
              </a:lnSpc>
            </a:pPr>
          </a:p>
          <a:p>
            <a:pPr algn="l">
              <a:lnSpc>
                <a:spcPts val="5570"/>
              </a:lnSpc>
            </a:pPr>
            <a:r>
              <a:rPr lang="en-US" sz="3979">
                <a:solidFill>
                  <a:srgbClr val="373620"/>
                </a:solidFill>
                <a:latin typeface="El Messiri"/>
                <a:ea typeface="El Messiri"/>
                <a:cs typeface="El Messiri"/>
                <a:sym typeface="El Messiri"/>
              </a:rPr>
              <a:t>À celles qui sentent qu’elles ont un potentiel qui de demande qu’à être exploité</a:t>
            </a:r>
          </a:p>
          <a:p>
            <a:pPr algn="l">
              <a:lnSpc>
                <a:spcPts val="5570"/>
              </a:lnSpc>
            </a:pPr>
          </a:p>
          <a:p>
            <a:pPr algn="l">
              <a:lnSpc>
                <a:spcPts val="5570"/>
              </a:lnSpc>
            </a:pPr>
            <a:r>
              <a:rPr lang="en-US" sz="3979">
                <a:solidFill>
                  <a:srgbClr val="373620"/>
                </a:solidFill>
                <a:latin typeface="El Messiri"/>
                <a:ea typeface="El Messiri"/>
                <a:cs typeface="El Messiri"/>
                <a:sym typeface="El Messiri"/>
              </a:rPr>
              <a:t>À celles qui veulent ENTREPRENDRE en 2025 même en partant de 0</a:t>
            </a:r>
          </a:p>
          <a:p>
            <a:pPr algn="l">
              <a:lnSpc>
                <a:spcPts val="5570"/>
              </a:lnSpc>
            </a:pPr>
          </a:p>
          <a:p>
            <a:pPr algn="l">
              <a:lnSpc>
                <a:spcPts val="5570"/>
              </a:lnSpc>
            </a:pPr>
            <a:r>
              <a:rPr lang="en-US" sz="3979">
                <a:solidFill>
                  <a:srgbClr val="373620"/>
                </a:solidFill>
                <a:latin typeface="El Messiri"/>
                <a:ea typeface="El Messiri"/>
                <a:cs typeface="El Messiri"/>
                <a:sym typeface="El Messiri"/>
              </a:rPr>
              <a:t> À celles qui sont prêtes à remplacer leur salaire par un CA</a:t>
            </a:r>
          </a:p>
          <a:p>
            <a:pPr algn="l">
              <a:lnSpc>
                <a:spcPts val="5570"/>
              </a:lnSpc>
            </a:pPr>
          </a:p>
          <a:p>
            <a:pPr algn="l">
              <a:lnSpc>
                <a:spcPts val="5570"/>
              </a:lnSpc>
            </a:pPr>
            <a:r>
              <a:rPr lang="en-US" sz="3979">
                <a:solidFill>
                  <a:srgbClr val="373620"/>
                </a:solidFill>
                <a:latin typeface="El Messiri"/>
                <a:ea typeface="El Messiri"/>
                <a:cs typeface="El Messiri"/>
                <a:sym typeface="El Messiri"/>
              </a:rPr>
              <a:t>À celles qui se sont déjà lancées mais se sont peut être plantées</a:t>
            </a:r>
          </a:p>
          <a:p>
            <a:pPr algn="l">
              <a:lnSpc>
                <a:spcPts val="5570"/>
              </a:lnSpc>
            </a:pPr>
          </a:p>
          <a:p>
            <a:pPr algn="l">
              <a:lnSpc>
                <a:spcPts val="5570"/>
              </a:lnSpc>
            </a:pPr>
            <a:r>
              <a:rPr lang="en-US" sz="3979">
                <a:solidFill>
                  <a:srgbClr val="373620"/>
                </a:solidFill>
                <a:latin typeface="El Messiri"/>
                <a:ea typeface="El Messiri"/>
                <a:cs typeface="El Messiri"/>
                <a:sym typeface="El Messiri"/>
              </a:rPr>
              <a:t>À celles qui n’ont fait qu’essayer sans résultats</a:t>
            </a:r>
          </a:p>
          <a:p>
            <a:pPr algn="l">
              <a:lnSpc>
                <a:spcPts val="5570"/>
              </a:lnSpc>
            </a:pPr>
          </a:p>
        </p:txBody>
      </p:sp>
      <p:sp>
        <p:nvSpPr>
          <p:cNvPr name="Freeform 4" id="4"/>
          <p:cNvSpPr/>
          <p:nvPr/>
        </p:nvSpPr>
        <p:spPr>
          <a:xfrm flipH="false" flipV="false" rot="0">
            <a:off x="565760" y="1738275"/>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65760" y="3789151"/>
            <a:ext cx="647008" cy="548192"/>
          </a:xfrm>
          <a:custGeom>
            <a:avLst/>
            <a:gdLst/>
            <a:ahLst/>
            <a:cxnLst/>
            <a:rect r="r" b="b" t="t" l="l"/>
            <a:pathLst>
              <a:path h="548192" w="647008">
                <a:moveTo>
                  <a:pt x="0" y="0"/>
                </a:moveTo>
                <a:lnTo>
                  <a:pt x="647007" y="0"/>
                </a:lnTo>
                <a:lnTo>
                  <a:pt x="647007" y="548191"/>
                </a:lnTo>
                <a:lnTo>
                  <a:pt x="0" y="5481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565760" y="5221829"/>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565760" y="6655846"/>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565760" y="7867860"/>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6356" y="9542213"/>
            <a:ext cx="1845889" cy="533409"/>
          </a:xfrm>
          <a:custGeom>
            <a:avLst/>
            <a:gdLst/>
            <a:ahLst/>
            <a:cxnLst/>
            <a:rect r="r" b="b" t="t" l="l"/>
            <a:pathLst>
              <a:path h="533409" w="1845889">
                <a:moveTo>
                  <a:pt x="0" y="0"/>
                </a:moveTo>
                <a:lnTo>
                  <a:pt x="1845888" y="0"/>
                </a:lnTo>
                <a:lnTo>
                  <a:pt x="1845888" y="533409"/>
                </a:lnTo>
                <a:lnTo>
                  <a:pt x="0" y="533409"/>
                </a:lnTo>
                <a:lnTo>
                  <a:pt x="0" y="0"/>
                </a:lnTo>
                <a:close/>
              </a:path>
            </a:pathLst>
          </a:custGeom>
          <a:blipFill>
            <a:blip r:embed="rId2"/>
            <a:stretch>
              <a:fillRect l="0" t="0" r="0" b="0"/>
            </a:stretch>
          </a:blipFill>
        </p:spPr>
      </p:sp>
      <p:sp>
        <p:nvSpPr>
          <p:cNvPr name="TextBox 3" id="3"/>
          <p:cNvSpPr txBox="true"/>
          <p:nvPr/>
        </p:nvSpPr>
        <p:spPr>
          <a:xfrm rot="0">
            <a:off x="1755949" y="161979"/>
            <a:ext cx="16237217" cy="10591692"/>
          </a:xfrm>
          <a:prstGeom prst="rect">
            <a:avLst/>
          </a:prstGeom>
        </p:spPr>
        <p:txBody>
          <a:bodyPr anchor="t" rtlCol="false" tIns="0" lIns="0" bIns="0" rIns="0">
            <a:spAutoFit/>
          </a:bodyPr>
          <a:lstStyle/>
          <a:p>
            <a:pPr algn="ctr">
              <a:lnSpc>
                <a:spcPts val="5990"/>
              </a:lnSpc>
            </a:pPr>
            <a:r>
              <a:rPr lang="en-US" sz="4279">
                <a:solidFill>
                  <a:srgbClr val="B06C3F"/>
                </a:solidFill>
                <a:latin typeface="El Messiri"/>
                <a:ea typeface="El Messiri"/>
                <a:cs typeface="El Messiri"/>
                <a:sym typeface="El Messiri"/>
              </a:rPr>
              <a:t>À qu</a:t>
            </a:r>
            <a:r>
              <a:rPr lang="en-US" sz="4279">
                <a:solidFill>
                  <a:srgbClr val="B06C3F"/>
                </a:solidFill>
                <a:latin typeface="El Messiri"/>
                <a:ea typeface="El Messiri"/>
                <a:cs typeface="El Messiri"/>
                <a:sym typeface="El Messiri"/>
              </a:rPr>
              <a:t>i est destiné ce c</a:t>
            </a:r>
            <a:r>
              <a:rPr lang="en-US" sz="4279">
                <a:solidFill>
                  <a:srgbClr val="B06C3F"/>
                </a:solidFill>
                <a:latin typeface="El Messiri"/>
                <a:ea typeface="El Messiri"/>
                <a:cs typeface="El Messiri"/>
                <a:sym typeface="El Messiri"/>
              </a:rPr>
              <a:t>hallenge ?</a:t>
            </a:r>
          </a:p>
          <a:p>
            <a:pPr algn="ctr">
              <a:lnSpc>
                <a:spcPts val="5570"/>
              </a:lnSpc>
            </a:pPr>
          </a:p>
          <a:p>
            <a:pPr algn="l">
              <a:lnSpc>
                <a:spcPts val="5570"/>
              </a:lnSpc>
            </a:pPr>
            <a:r>
              <a:rPr lang="en-US" sz="3979">
                <a:solidFill>
                  <a:srgbClr val="373620"/>
                </a:solidFill>
                <a:latin typeface="El Messiri"/>
                <a:ea typeface="El Messiri"/>
                <a:cs typeface="El Messiri"/>
                <a:sym typeface="El Messiri"/>
              </a:rPr>
              <a:t>À celles qui sentent qu’elles ont un potentiel qui de demande qu’à être exploité</a:t>
            </a:r>
          </a:p>
          <a:p>
            <a:pPr algn="l">
              <a:lnSpc>
                <a:spcPts val="5570"/>
              </a:lnSpc>
            </a:pPr>
          </a:p>
          <a:p>
            <a:pPr algn="l">
              <a:lnSpc>
                <a:spcPts val="5570"/>
              </a:lnSpc>
            </a:pPr>
            <a:r>
              <a:rPr lang="en-US" sz="3979">
                <a:solidFill>
                  <a:srgbClr val="373620"/>
                </a:solidFill>
                <a:latin typeface="El Messiri"/>
                <a:ea typeface="El Messiri"/>
                <a:cs typeface="El Messiri"/>
                <a:sym typeface="El Messiri"/>
              </a:rPr>
              <a:t>À celles qui veulent ENTREPRENDRE en 2025 même en partant de 0</a:t>
            </a:r>
          </a:p>
          <a:p>
            <a:pPr algn="l">
              <a:lnSpc>
                <a:spcPts val="5570"/>
              </a:lnSpc>
            </a:pPr>
          </a:p>
          <a:p>
            <a:pPr algn="l">
              <a:lnSpc>
                <a:spcPts val="5570"/>
              </a:lnSpc>
            </a:pPr>
            <a:r>
              <a:rPr lang="en-US" sz="3979">
                <a:solidFill>
                  <a:srgbClr val="373620"/>
                </a:solidFill>
                <a:latin typeface="El Messiri"/>
                <a:ea typeface="El Messiri"/>
                <a:cs typeface="El Messiri"/>
                <a:sym typeface="El Messiri"/>
              </a:rPr>
              <a:t> À celles qui sont prêtes à remplacer leur salaire par un CA</a:t>
            </a:r>
          </a:p>
          <a:p>
            <a:pPr algn="l">
              <a:lnSpc>
                <a:spcPts val="5570"/>
              </a:lnSpc>
            </a:pPr>
          </a:p>
          <a:p>
            <a:pPr algn="l">
              <a:lnSpc>
                <a:spcPts val="5570"/>
              </a:lnSpc>
            </a:pPr>
            <a:r>
              <a:rPr lang="en-US" sz="3979">
                <a:solidFill>
                  <a:srgbClr val="373620"/>
                </a:solidFill>
                <a:latin typeface="El Messiri"/>
                <a:ea typeface="El Messiri"/>
                <a:cs typeface="El Messiri"/>
                <a:sym typeface="El Messiri"/>
              </a:rPr>
              <a:t>À celles qui se sont déjà lancées mais se sont peut être plantées</a:t>
            </a:r>
          </a:p>
          <a:p>
            <a:pPr algn="l">
              <a:lnSpc>
                <a:spcPts val="5570"/>
              </a:lnSpc>
            </a:pPr>
          </a:p>
          <a:p>
            <a:pPr algn="l">
              <a:lnSpc>
                <a:spcPts val="5570"/>
              </a:lnSpc>
            </a:pPr>
            <a:r>
              <a:rPr lang="en-US" sz="3979">
                <a:solidFill>
                  <a:srgbClr val="373620"/>
                </a:solidFill>
                <a:latin typeface="El Messiri"/>
                <a:ea typeface="El Messiri"/>
                <a:cs typeface="El Messiri"/>
                <a:sym typeface="El Messiri"/>
              </a:rPr>
              <a:t>À celles qui n’ont fait qu’essayer sans résultats</a:t>
            </a:r>
          </a:p>
          <a:p>
            <a:pPr algn="l">
              <a:lnSpc>
                <a:spcPts val="5570"/>
              </a:lnSpc>
            </a:pPr>
          </a:p>
          <a:p>
            <a:pPr algn="l">
              <a:lnSpc>
                <a:spcPts val="5570"/>
              </a:lnSpc>
            </a:pPr>
            <a:r>
              <a:rPr lang="en-US" sz="3979">
                <a:solidFill>
                  <a:srgbClr val="373620"/>
                </a:solidFill>
                <a:latin typeface="El Messiri"/>
                <a:ea typeface="El Messiri"/>
                <a:cs typeface="El Messiri"/>
                <a:sym typeface="El Messiri"/>
              </a:rPr>
              <a:t>À celles qui sont actuellement plafonnées dans leur business</a:t>
            </a:r>
          </a:p>
          <a:p>
            <a:pPr algn="l">
              <a:lnSpc>
                <a:spcPts val="5570"/>
              </a:lnSpc>
            </a:pPr>
          </a:p>
        </p:txBody>
      </p:sp>
      <p:sp>
        <p:nvSpPr>
          <p:cNvPr name="Freeform 4" id="4"/>
          <p:cNvSpPr/>
          <p:nvPr/>
        </p:nvSpPr>
        <p:spPr>
          <a:xfrm flipH="false" flipV="false" rot="0">
            <a:off x="565760" y="1738275"/>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65760" y="3789151"/>
            <a:ext cx="647008" cy="548192"/>
          </a:xfrm>
          <a:custGeom>
            <a:avLst/>
            <a:gdLst/>
            <a:ahLst/>
            <a:cxnLst/>
            <a:rect r="r" b="b" t="t" l="l"/>
            <a:pathLst>
              <a:path h="548192" w="647008">
                <a:moveTo>
                  <a:pt x="0" y="0"/>
                </a:moveTo>
                <a:lnTo>
                  <a:pt x="647007" y="0"/>
                </a:lnTo>
                <a:lnTo>
                  <a:pt x="647007" y="548191"/>
                </a:lnTo>
                <a:lnTo>
                  <a:pt x="0" y="5481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565760" y="5221829"/>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565760" y="6655846"/>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565760" y="7867860"/>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565760" y="9301877"/>
            <a:ext cx="647008" cy="548192"/>
          </a:xfrm>
          <a:custGeom>
            <a:avLst/>
            <a:gdLst/>
            <a:ahLst/>
            <a:cxnLst/>
            <a:rect r="r" b="b" t="t" l="l"/>
            <a:pathLst>
              <a:path h="548192" w="647008">
                <a:moveTo>
                  <a:pt x="0" y="0"/>
                </a:moveTo>
                <a:lnTo>
                  <a:pt x="647007" y="0"/>
                </a:lnTo>
                <a:lnTo>
                  <a:pt x="647007" y="548192"/>
                </a:lnTo>
                <a:lnTo>
                  <a:pt x="0" y="548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DAG3JyhEYL4</dc:identifier>
  <dcterms:modified xsi:type="dcterms:W3CDTF">2011-08-01T06:04:30Z</dcterms:modified>
  <cp:revision>1</cp:revision>
  <dc:title>JOUR 1  Challenge Business de Rêve Challenge</dc:title>
</cp:coreProperties>
</file>