
<file path=[Content_Types].xml><?xml version="1.0" encoding="utf-8"?>
<Types xmlns="http://schemas.openxmlformats.org/package/2006/content-types">
  <Default Extension="bin" ContentType="image/unknown"/>
  <Default Extension="jfif" ContentType="image/jpeg"/>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20"/>
  </p:notesMasterIdLst>
  <p:sldIdLst>
    <p:sldId id="314" r:id="rId2"/>
    <p:sldId id="442" r:id="rId3"/>
    <p:sldId id="497" r:id="rId4"/>
    <p:sldId id="257" r:id="rId5"/>
    <p:sldId id="510" r:id="rId6"/>
    <p:sldId id="758" r:id="rId7"/>
    <p:sldId id="445" r:id="rId8"/>
    <p:sldId id="484" r:id="rId9"/>
    <p:sldId id="784" r:id="rId10"/>
    <p:sldId id="498" r:id="rId11"/>
    <p:sldId id="318" r:id="rId12"/>
    <p:sldId id="319" r:id="rId13"/>
    <p:sldId id="499" r:id="rId14"/>
    <p:sldId id="485" r:id="rId15"/>
    <p:sldId id="486" r:id="rId16"/>
    <p:sldId id="487" r:id="rId17"/>
    <p:sldId id="506" r:id="rId18"/>
    <p:sldId id="767" r:id="rId19"/>
    <p:sldId id="537" r:id="rId20"/>
    <p:sldId id="539" r:id="rId21"/>
    <p:sldId id="540" r:id="rId22"/>
    <p:sldId id="543" r:id="rId23"/>
    <p:sldId id="738" r:id="rId24"/>
    <p:sldId id="541" r:id="rId25"/>
    <p:sldId id="542" r:id="rId26"/>
    <p:sldId id="739" r:id="rId27"/>
    <p:sldId id="557" r:id="rId28"/>
    <p:sldId id="768" r:id="rId29"/>
    <p:sldId id="544" r:id="rId30"/>
    <p:sldId id="490" r:id="rId31"/>
    <p:sldId id="491" r:id="rId32"/>
    <p:sldId id="770" r:id="rId33"/>
    <p:sldId id="548" r:id="rId34"/>
    <p:sldId id="549" r:id="rId35"/>
    <p:sldId id="550" r:id="rId36"/>
    <p:sldId id="551" r:id="rId37"/>
    <p:sldId id="552" r:id="rId38"/>
    <p:sldId id="561" r:id="rId39"/>
    <p:sldId id="740" r:id="rId40"/>
    <p:sldId id="562" r:id="rId41"/>
    <p:sldId id="769" r:id="rId42"/>
    <p:sldId id="734" r:id="rId43"/>
    <p:sldId id="553" r:id="rId44"/>
    <p:sldId id="558" r:id="rId45"/>
    <p:sldId id="749" r:id="rId46"/>
    <p:sldId id="772" r:id="rId47"/>
    <p:sldId id="736" r:id="rId48"/>
    <p:sldId id="554" r:id="rId49"/>
    <p:sldId id="556" r:id="rId50"/>
    <p:sldId id="555" r:id="rId51"/>
    <p:sldId id="262" r:id="rId52"/>
    <p:sldId id="454" r:id="rId53"/>
    <p:sldId id="453" r:id="rId54"/>
    <p:sldId id="559" r:id="rId55"/>
    <p:sldId id="560" r:id="rId56"/>
    <p:sldId id="774" r:id="rId57"/>
    <p:sldId id="455" r:id="rId58"/>
    <p:sldId id="296" r:id="rId59"/>
    <p:sldId id="260" r:id="rId60"/>
    <p:sldId id="759" r:id="rId61"/>
    <p:sldId id="760" r:id="rId62"/>
    <p:sldId id="577" r:id="rId63"/>
    <p:sldId id="402" r:id="rId64"/>
    <p:sldId id="742" r:id="rId65"/>
    <p:sldId id="726" r:id="rId66"/>
    <p:sldId id="462" r:id="rId67"/>
    <p:sldId id="269" r:id="rId68"/>
    <p:sldId id="465" r:id="rId69"/>
    <p:sldId id="466" r:id="rId70"/>
    <p:sldId id="467" r:id="rId71"/>
    <p:sldId id="728" r:id="rId72"/>
    <p:sldId id="563" r:id="rId73"/>
    <p:sldId id="564" r:id="rId74"/>
    <p:sldId id="270" r:id="rId75"/>
    <p:sldId id="568" r:id="rId76"/>
    <p:sldId id="566" r:id="rId77"/>
    <p:sldId id="567" r:id="rId78"/>
    <p:sldId id="569" r:id="rId79"/>
    <p:sldId id="729" r:id="rId80"/>
    <p:sldId id="500" r:id="rId81"/>
    <p:sldId id="294" r:id="rId82"/>
    <p:sldId id="732" r:id="rId83"/>
    <p:sldId id="753" r:id="rId84"/>
    <p:sldId id="754" r:id="rId85"/>
    <p:sldId id="755" r:id="rId86"/>
    <p:sldId id="763" r:id="rId87"/>
    <p:sldId id="501" r:id="rId88"/>
    <p:sldId id="383" r:id="rId89"/>
    <p:sldId id="776" r:id="rId90"/>
    <p:sldId id="779" r:id="rId91"/>
    <p:sldId id="781" r:id="rId92"/>
    <p:sldId id="785" r:id="rId93"/>
    <p:sldId id="786" r:id="rId94"/>
    <p:sldId id="787" r:id="rId95"/>
    <p:sldId id="741" r:id="rId96"/>
    <p:sldId id="788" r:id="rId97"/>
    <p:sldId id="756" r:id="rId98"/>
    <p:sldId id="502" r:id="rId99"/>
    <p:sldId id="407" r:id="rId100"/>
    <p:sldId id="408" r:id="rId101"/>
    <p:sldId id="409" r:id="rId102"/>
    <p:sldId id="397" r:id="rId103"/>
    <p:sldId id="410" r:id="rId104"/>
    <p:sldId id="411" r:id="rId105"/>
    <p:sldId id="396" r:id="rId106"/>
    <p:sldId id="398" r:id="rId107"/>
    <p:sldId id="503" r:id="rId108"/>
    <p:sldId id="421" r:id="rId109"/>
    <p:sldId id="422" r:id="rId110"/>
    <p:sldId id="424" r:id="rId111"/>
    <p:sldId id="426" r:id="rId112"/>
    <p:sldId id="427" r:id="rId113"/>
    <p:sldId id="429" r:id="rId114"/>
    <p:sldId id="430" r:id="rId115"/>
    <p:sldId id="431" r:id="rId116"/>
    <p:sldId id="504" r:id="rId117"/>
    <p:sldId id="505" r:id="rId118"/>
    <p:sldId id="366" r:id="rId1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novo l440" initials="ll" lastIdx="1" clrIdx="0">
    <p:extLst>
      <p:ext uri="{19B8F6BF-5375-455C-9EA6-DF929625EA0E}">
        <p15:presenceInfo xmlns:p15="http://schemas.microsoft.com/office/powerpoint/2012/main" userId="lenovo l440"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4" autoAdjust="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commentAuthors" Target="commentAuthor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B06473-6BD8-47BA-929E-07F9C96F5A25}" type="datetimeFigureOut">
              <a:rPr lang="fr-FR" smtClean="0"/>
              <a:t>13/11/2024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4D433C-A327-4C37-A567-CD8E45BE3BFC}" type="slidenum">
              <a:rPr lang="fr-FR" smtClean="0"/>
              <a:t>‹N°›</a:t>
            </a:fld>
            <a:endParaRPr lang="fr-FR"/>
          </a:p>
        </p:txBody>
      </p:sp>
    </p:spTree>
    <p:extLst>
      <p:ext uri="{BB962C8B-B14F-4D97-AF65-F5344CB8AC3E}">
        <p14:creationId xmlns:p14="http://schemas.microsoft.com/office/powerpoint/2010/main" val="963852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FE3B65AD-0896-40C5-A2A1-BD12ECF2A6A1}" type="datetimeFigureOut">
              <a:rPr lang="fr-FR" smtClean="0"/>
              <a:t>13/11/2024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6A4FCC9-8D6A-4A11-9F8D-535AAA271793}" type="slidenum">
              <a:rPr lang="fr-FR" smtClean="0"/>
              <a:t>‹N°›</a:t>
            </a:fld>
            <a:endParaRPr lang="fr-FR"/>
          </a:p>
        </p:txBody>
      </p:sp>
    </p:spTree>
    <p:extLst>
      <p:ext uri="{BB962C8B-B14F-4D97-AF65-F5344CB8AC3E}">
        <p14:creationId xmlns:p14="http://schemas.microsoft.com/office/powerpoint/2010/main" val="2894007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E3B65AD-0896-40C5-A2A1-BD12ECF2A6A1}" type="datetimeFigureOut">
              <a:rPr lang="fr-FR" smtClean="0"/>
              <a:t>13/11/2024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6A4FCC9-8D6A-4A11-9F8D-535AAA271793}" type="slidenum">
              <a:rPr lang="fr-FR" smtClean="0"/>
              <a:t>‹N°›</a:t>
            </a:fld>
            <a:endParaRPr lang="fr-FR"/>
          </a:p>
        </p:txBody>
      </p:sp>
    </p:spTree>
    <p:extLst>
      <p:ext uri="{BB962C8B-B14F-4D97-AF65-F5344CB8AC3E}">
        <p14:creationId xmlns:p14="http://schemas.microsoft.com/office/powerpoint/2010/main" val="1139714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FE3B65AD-0896-40C5-A2A1-BD12ECF2A6A1}" type="datetimeFigureOut">
              <a:rPr lang="fr-FR" smtClean="0"/>
              <a:t>13/11/2024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6A4FCC9-8D6A-4A11-9F8D-535AAA271793}" type="slidenum">
              <a:rPr lang="fr-FR" smtClean="0"/>
              <a:t>‹N°›</a:t>
            </a:fld>
            <a:endParaRPr lang="fr-FR"/>
          </a:p>
        </p:txBody>
      </p:sp>
    </p:spTree>
    <p:extLst>
      <p:ext uri="{BB962C8B-B14F-4D97-AF65-F5344CB8AC3E}">
        <p14:creationId xmlns:p14="http://schemas.microsoft.com/office/powerpoint/2010/main" val="64122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FE3B65AD-0896-40C5-A2A1-BD12ECF2A6A1}" type="datetimeFigureOut">
              <a:rPr lang="fr-FR" smtClean="0"/>
              <a:t>13/11/2024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6A4FCC9-8D6A-4A11-9F8D-535AAA271793}" type="slidenum">
              <a:rPr lang="fr-FR" smtClean="0"/>
              <a:t>‹N°›</a:t>
            </a:fld>
            <a:endParaRPr lang="fr-FR"/>
          </a:p>
        </p:txBody>
      </p:sp>
    </p:spTree>
    <p:extLst>
      <p:ext uri="{BB962C8B-B14F-4D97-AF65-F5344CB8AC3E}">
        <p14:creationId xmlns:p14="http://schemas.microsoft.com/office/powerpoint/2010/main" val="1941231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FE3B65AD-0896-40C5-A2A1-BD12ECF2A6A1}" type="datetimeFigureOut">
              <a:rPr lang="fr-FR" smtClean="0"/>
              <a:t>13/11/2024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C6A4FCC9-8D6A-4A11-9F8D-535AAA271793}" type="slidenum">
              <a:rPr lang="fr-FR" smtClean="0"/>
              <a:t>‹N°›</a:t>
            </a:fld>
            <a:endParaRPr lang="fr-FR"/>
          </a:p>
        </p:txBody>
      </p:sp>
    </p:spTree>
    <p:extLst>
      <p:ext uri="{BB962C8B-B14F-4D97-AF65-F5344CB8AC3E}">
        <p14:creationId xmlns:p14="http://schemas.microsoft.com/office/powerpoint/2010/main" val="2496268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FE3B65AD-0896-40C5-A2A1-BD12ECF2A6A1}" type="datetimeFigureOut">
              <a:rPr lang="fr-FR" smtClean="0"/>
              <a:t>13/11/2024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C6A4FCC9-8D6A-4A11-9F8D-535AAA271793}" type="slidenum">
              <a:rPr lang="fr-FR" smtClean="0"/>
              <a:t>‹N°›</a:t>
            </a:fld>
            <a:endParaRPr lang="fr-FR"/>
          </a:p>
        </p:txBody>
      </p:sp>
    </p:spTree>
    <p:extLst>
      <p:ext uri="{BB962C8B-B14F-4D97-AF65-F5344CB8AC3E}">
        <p14:creationId xmlns:p14="http://schemas.microsoft.com/office/powerpoint/2010/main" val="3617458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E3B65AD-0896-40C5-A2A1-BD12ECF2A6A1}" type="datetimeFigureOut">
              <a:rPr lang="fr-FR" smtClean="0"/>
              <a:t>13/11/2024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C6A4FCC9-8D6A-4A11-9F8D-535AAA271793}" type="slidenum">
              <a:rPr lang="fr-FR" smtClean="0"/>
              <a:t>‹N°›</a:t>
            </a:fld>
            <a:endParaRPr lang="fr-FR"/>
          </a:p>
        </p:txBody>
      </p:sp>
    </p:spTree>
    <p:extLst>
      <p:ext uri="{BB962C8B-B14F-4D97-AF65-F5344CB8AC3E}">
        <p14:creationId xmlns:p14="http://schemas.microsoft.com/office/powerpoint/2010/main" val="3442040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FE3B65AD-0896-40C5-A2A1-BD12ECF2A6A1}" type="datetimeFigureOut">
              <a:rPr lang="fr-FR" smtClean="0"/>
              <a:t>13/11/2024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6A4FCC9-8D6A-4A11-9F8D-535AAA271793}" type="slidenum">
              <a:rPr lang="fr-FR" smtClean="0"/>
              <a:t>‹N°›</a:t>
            </a:fld>
            <a:endParaRPr lang="fr-FR"/>
          </a:p>
        </p:txBody>
      </p:sp>
    </p:spTree>
    <p:extLst>
      <p:ext uri="{BB962C8B-B14F-4D97-AF65-F5344CB8AC3E}">
        <p14:creationId xmlns:p14="http://schemas.microsoft.com/office/powerpoint/2010/main" val="508394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FE3B65AD-0896-40C5-A2A1-BD12ECF2A6A1}" type="datetimeFigureOut">
              <a:rPr lang="fr-FR" smtClean="0"/>
              <a:t>13/11/2024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6A4FCC9-8D6A-4A11-9F8D-535AAA271793}" type="slidenum">
              <a:rPr lang="fr-FR" smtClean="0"/>
              <a:t>‹N°›</a:t>
            </a:fld>
            <a:endParaRPr lang="fr-FR"/>
          </a:p>
        </p:txBody>
      </p:sp>
    </p:spTree>
    <p:extLst>
      <p:ext uri="{BB962C8B-B14F-4D97-AF65-F5344CB8AC3E}">
        <p14:creationId xmlns:p14="http://schemas.microsoft.com/office/powerpoint/2010/main" val="3856864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E3B65AD-0896-40C5-A2A1-BD12ECF2A6A1}" type="datetimeFigureOut">
              <a:rPr lang="fr-FR" smtClean="0"/>
              <a:t>13/11/2024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6A4FCC9-8D6A-4A11-9F8D-535AAA271793}" type="slidenum">
              <a:rPr lang="fr-FR" smtClean="0"/>
              <a:t>‹N°›</a:t>
            </a:fld>
            <a:endParaRPr lang="fr-FR"/>
          </a:p>
        </p:txBody>
      </p:sp>
    </p:spTree>
    <p:extLst>
      <p:ext uri="{BB962C8B-B14F-4D97-AF65-F5344CB8AC3E}">
        <p14:creationId xmlns:p14="http://schemas.microsoft.com/office/powerpoint/2010/main" val="3112482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E3B65AD-0896-40C5-A2A1-BD12ECF2A6A1}" type="datetimeFigureOut">
              <a:rPr lang="fr-FR" smtClean="0"/>
              <a:t>13/11/2024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6A4FCC9-8D6A-4A11-9F8D-535AAA271793}" type="slidenum">
              <a:rPr lang="fr-FR" smtClean="0"/>
              <a:t>‹N°›</a:t>
            </a:fld>
            <a:endParaRPr lang="fr-FR"/>
          </a:p>
        </p:txBody>
      </p:sp>
    </p:spTree>
    <p:extLst>
      <p:ext uri="{BB962C8B-B14F-4D97-AF65-F5344CB8AC3E}">
        <p14:creationId xmlns:p14="http://schemas.microsoft.com/office/powerpoint/2010/main" val="1440527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3B65AD-0896-40C5-A2A1-BD12ECF2A6A1}" type="datetimeFigureOut">
              <a:rPr lang="fr-FR" smtClean="0"/>
              <a:t>13/11/2024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A4FCC9-8D6A-4A11-9F8D-535AAA271793}" type="slidenum">
              <a:rPr lang="fr-FR" smtClean="0"/>
              <a:t>‹N°›</a:t>
            </a:fld>
            <a:endParaRPr lang="fr-FR"/>
          </a:p>
        </p:txBody>
      </p:sp>
    </p:spTree>
    <p:extLst>
      <p:ext uri="{BB962C8B-B14F-4D97-AF65-F5344CB8AC3E}">
        <p14:creationId xmlns:p14="http://schemas.microsoft.com/office/powerpoint/2010/main" val="354341150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9.jfi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0.jfif"/></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png"/><Relationship Id="rId7" Type="http://schemas.openxmlformats.org/officeDocument/2006/relationships/image" Target="../media/image20.jp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 Id="rId9" Type="http://schemas.openxmlformats.org/officeDocument/2006/relationships/image" Target="../media/image22.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6.jp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g"/><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_rels/slide4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g"/><Relationship Id="rId1" Type="http://schemas.openxmlformats.org/officeDocument/2006/relationships/slideLayout" Target="../slideLayouts/slideLayout2.xml"/><Relationship Id="rId5" Type="http://schemas.openxmlformats.org/officeDocument/2006/relationships/image" Target="../media/image89.png"/><Relationship Id="rId4" Type="http://schemas.openxmlformats.org/officeDocument/2006/relationships/image" Target="../media/image88.png"/></Relationships>
</file>

<file path=ppt/slides/_rels/slide4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87.png"/><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4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jpeg"/><Relationship Id="rId1" Type="http://schemas.openxmlformats.org/officeDocument/2006/relationships/slideLayout" Target="../slideLayouts/slideLayout2.xml"/><Relationship Id="rId5" Type="http://schemas.openxmlformats.org/officeDocument/2006/relationships/image" Target="../media/image99.png"/><Relationship Id="rId4" Type="http://schemas.openxmlformats.org/officeDocument/2006/relationships/image" Target="../media/image98.png"/></Relationships>
</file>

<file path=ppt/slides/_rels/slide5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00.bin"/><Relationship Id="rId1" Type="http://schemas.openxmlformats.org/officeDocument/2006/relationships/slideLayout" Target="../slideLayouts/slideLayout2.xml"/><Relationship Id="rId4" Type="http://schemas.openxmlformats.org/officeDocument/2006/relationships/image" Target="../media/image102.jpg"/></Relationships>
</file>

<file path=ppt/slides/_rels/slide53.xml.rels><?xml version="1.0" encoding="UTF-8" standalone="yes"?>
<Relationships xmlns="http://schemas.openxmlformats.org/package/2006/relationships"><Relationship Id="rId3" Type="http://schemas.openxmlformats.org/officeDocument/2006/relationships/image" Target="../media/image104.jfif"/><Relationship Id="rId2" Type="http://schemas.openxmlformats.org/officeDocument/2006/relationships/image" Target="../media/image103.png"/><Relationship Id="rId1" Type="http://schemas.openxmlformats.org/officeDocument/2006/relationships/slideLayout" Target="../slideLayouts/slideLayout2.xml"/><Relationship Id="rId4" Type="http://schemas.openxmlformats.org/officeDocument/2006/relationships/image" Target="../media/image105.jfif"/></Relationships>
</file>

<file path=ppt/slides/_rels/slide5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image" Target="../media/image106.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jpg"/><Relationship Id="rId1" Type="http://schemas.openxmlformats.org/officeDocument/2006/relationships/slideLayout" Target="../slideLayouts/slideLayout2.xml"/><Relationship Id="rId5" Type="http://schemas.openxmlformats.org/officeDocument/2006/relationships/image" Target="../media/image112.png"/><Relationship Id="rId4" Type="http://schemas.openxmlformats.org/officeDocument/2006/relationships/image" Target="../media/image111.png"/></Relationships>
</file>

<file path=ppt/slides/_rels/slide5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14.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 Id="rId5" Type="http://schemas.openxmlformats.org/officeDocument/2006/relationships/image" Target="../media/image118.PNG"/><Relationship Id="rId4" Type="http://schemas.openxmlformats.org/officeDocument/2006/relationships/image" Target="../media/image117.PNG"/></Relationships>
</file>

<file path=ppt/slides/_rels/slide6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 Id="rId5" Type="http://schemas.openxmlformats.org/officeDocument/2006/relationships/image" Target="../media/image122.PNG"/><Relationship Id="rId4" Type="http://schemas.openxmlformats.org/officeDocument/2006/relationships/image" Target="../media/image121.PNG"/></Relationships>
</file>

<file path=ppt/slides/_rels/slide61.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 Id="rId5" Type="http://schemas.openxmlformats.org/officeDocument/2006/relationships/image" Target="../media/image126.PNG"/><Relationship Id="rId4" Type="http://schemas.openxmlformats.org/officeDocument/2006/relationships/image" Target="../media/image125.PNG"/></Relationships>
</file>

<file path=ppt/slides/_rels/slide62.xml.rels><?xml version="1.0" encoding="UTF-8" standalone="yes"?>
<Relationships xmlns="http://schemas.openxmlformats.org/package/2006/relationships"><Relationship Id="rId8" Type="http://schemas.openxmlformats.org/officeDocument/2006/relationships/image" Target="../media/image132.png"/><Relationship Id="rId13" Type="http://schemas.openxmlformats.org/officeDocument/2006/relationships/image" Target="../media/image137.png"/><Relationship Id="rId18" Type="http://schemas.openxmlformats.org/officeDocument/2006/relationships/image" Target="../media/image142.png"/><Relationship Id="rId3" Type="http://schemas.openxmlformats.org/officeDocument/2006/relationships/image" Target="../media/image127.jpeg"/><Relationship Id="rId7" Type="http://schemas.openxmlformats.org/officeDocument/2006/relationships/image" Target="../media/image131.png"/><Relationship Id="rId12" Type="http://schemas.openxmlformats.org/officeDocument/2006/relationships/image" Target="../media/image136.png"/><Relationship Id="rId17" Type="http://schemas.openxmlformats.org/officeDocument/2006/relationships/image" Target="../media/image141.png"/><Relationship Id="rId2" Type="http://schemas.openxmlformats.org/officeDocument/2006/relationships/image" Target="../media/image100.bin"/><Relationship Id="rId16" Type="http://schemas.openxmlformats.org/officeDocument/2006/relationships/image" Target="../media/image140.png"/><Relationship Id="rId20" Type="http://schemas.openxmlformats.org/officeDocument/2006/relationships/image" Target="../media/image144.png"/><Relationship Id="rId1" Type="http://schemas.openxmlformats.org/officeDocument/2006/relationships/slideLayout" Target="../slideLayouts/slideLayout2.xml"/><Relationship Id="rId6" Type="http://schemas.openxmlformats.org/officeDocument/2006/relationships/image" Target="../media/image130.png"/><Relationship Id="rId11" Type="http://schemas.openxmlformats.org/officeDocument/2006/relationships/image" Target="../media/image135.png"/><Relationship Id="rId5" Type="http://schemas.openxmlformats.org/officeDocument/2006/relationships/image" Target="../media/image129.png"/><Relationship Id="rId15" Type="http://schemas.openxmlformats.org/officeDocument/2006/relationships/image" Target="../media/image139.png"/><Relationship Id="rId10" Type="http://schemas.openxmlformats.org/officeDocument/2006/relationships/image" Target="../media/image134.png"/><Relationship Id="rId19" Type="http://schemas.openxmlformats.org/officeDocument/2006/relationships/image" Target="../media/image143.png"/><Relationship Id="rId4" Type="http://schemas.openxmlformats.org/officeDocument/2006/relationships/image" Target="../media/image128.png"/><Relationship Id="rId9" Type="http://schemas.openxmlformats.org/officeDocument/2006/relationships/image" Target="../media/image133.png"/><Relationship Id="rId14" Type="http://schemas.openxmlformats.org/officeDocument/2006/relationships/image" Target="../media/image138.pn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45.png"/></Relationships>
</file>

<file path=ppt/slides/_rels/slide64.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47.jpg"/><Relationship Id="rId7" Type="http://schemas.openxmlformats.org/officeDocument/2006/relationships/image" Target="../media/image141.png"/><Relationship Id="rId2" Type="http://schemas.openxmlformats.org/officeDocument/2006/relationships/image" Target="../media/image146.jpg"/><Relationship Id="rId1" Type="http://schemas.openxmlformats.org/officeDocument/2006/relationships/slideLayout" Target="../slideLayouts/slideLayout2.xml"/><Relationship Id="rId6" Type="http://schemas.openxmlformats.org/officeDocument/2006/relationships/image" Target="../media/image148.jpg"/><Relationship Id="rId5" Type="http://schemas.openxmlformats.org/officeDocument/2006/relationships/image" Target="../media/image131.png"/><Relationship Id="rId4" Type="http://schemas.openxmlformats.org/officeDocument/2006/relationships/image" Target="../media/image130.png"/></Relationships>
</file>

<file path=ppt/slides/_rels/slide65.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bin"/><Relationship Id="rId1" Type="http://schemas.openxmlformats.org/officeDocument/2006/relationships/slideLayout" Target="../slideLayouts/slideLayout2.xml"/><Relationship Id="rId4" Type="http://schemas.openxmlformats.org/officeDocument/2006/relationships/image" Target="../media/image151.png"/></Relationships>
</file>

<file path=ppt/slides/_rels/slide66.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jpg"/><Relationship Id="rId1" Type="http://schemas.openxmlformats.org/officeDocument/2006/relationships/slideLayout" Target="../slideLayouts/slideLayout2.xml"/><Relationship Id="rId5" Type="http://schemas.openxmlformats.org/officeDocument/2006/relationships/image" Target="../media/image155.png"/><Relationship Id="rId4" Type="http://schemas.openxmlformats.org/officeDocument/2006/relationships/image" Target="../media/image154.png"/></Relationships>
</file>

<file path=ppt/slides/_rels/slide68.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bin"/><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63.jpg"/><Relationship Id="rId2" Type="http://schemas.openxmlformats.org/officeDocument/2006/relationships/image" Target="../media/image162.jpg"/><Relationship Id="rId1" Type="http://schemas.openxmlformats.org/officeDocument/2006/relationships/slideLayout" Target="../slideLayouts/slideLayout2.xml"/><Relationship Id="rId4" Type="http://schemas.openxmlformats.org/officeDocument/2006/relationships/image" Target="../media/image164.png"/></Relationships>
</file>

<file path=ppt/slides/_rels/slide75.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2.xml"/><Relationship Id="rId4" Type="http://schemas.openxmlformats.org/officeDocument/2006/relationships/image" Target="../media/image167.png"/></Relationships>
</file>

<file path=ppt/slides/_rels/slide76.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bin"/><Relationship Id="rId1" Type="http://schemas.openxmlformats.org/officeDocument/2006/relationships/slideLayout" Target="../slideLayouts/slideLayout2.xml"/><Relationship Id="rId4" Type="http://schemas.openxmlformats.org/officeDocument/2006/relationships/image" Target="../media/image171.png"/></Relationships>
</file>

<file path=ppt/slides/_rels/slide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6.png"/></Relationships>
</file>

<file path=ppt/slides/_rels/slide82.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76.png"/><Relationship Id="rId4" Type="http://schemas.openxmlformats.org/officeDocument/2006/relationships/image" Target="../media/image175.png"/></Relationships>
</file>

<file path=ppt/slides/_rels/slide83.xml.rels><?xml version="1.0" encoding="UTF-8" standalone="yes"?>
<Relationships xmlns="http://schemas.openxmlformats.org/package/2006/relationships"><Relationship Id="rId3" Type="http://schemas.openxmlformats.org/officeDocument/2006/relationships/image" Target="../media/image178.png"/><Relationship Id="rId7" Type="http://schemas.openxmlformats.org/officeDocument/2006/relationships/image" Target="../media/image176.png"/><Relationship Id="rId2" Type="http://schemas.openxmlformats.org/officeDocument/2006/relationships/image" Target="../media/image177.jpg"/><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138.png"/><Relationship Id="rId4" Type="http://schemas.openxmlformats.org/officeDocument/2006/relationships/image" Target="../media/image150.png"/></Relationships>
</file>

<file path=ppt/slides/_rels/slide84.xml.rels><?xml version="1.0" encoding="UTF-8" standalone="yes"?>
<Relationships xmlns="http://schemas.openxmlformats.org/package/2006/relationships"><Relationship Id="rId8" Type="http://schemas.openxmlformats.org/officeDocument/2006/relationships/image" Target="../media/image180.png"/><Relationship Id="rId3" Type="http://schemas.openxmlformats.org/officeDocument/2006/relationships/image" Target="../media/image150.png"/><Relationship Id="rId7" Type="http://schemas.openxmlformats.org/officeDocument/2006/relationships/image" Target="../media/image138.png"/><Relationship Id="rId2" Type="http://schemas.openxmlformats.org/officeDocument/2006/relationships/image" Target="../media/image177.jp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30.png"/><Relationship Id="rId10" Type="http://schemas.openxmlformats.org/officeDocument/2006/relationships/image" Target="../media/image176.png"/><Relationship Id="rId4" Type="http://schemas.openxmlformats.org/officeDocument/2006/relationships/image" Target="../media/image179.png"/><Relationship Id="rId9" Type="http://schemas.openxmlformats.org/officeDocument/2006/relationships/image" Target="../media/image46.png"/></Relationships>
</file>

<file path=ppt/slides/_rels/slide85.xml.rels><?xml version="1.0" encoding="UTF-8" standalone="yes"?>
<Relationships xmlns="http://schemas.openxmlformats.org/package/2006/relationships"><Relationship Id="rId8" Type="http://schemas.openxmlformats.org/officeDocument/2006/relationships/image" Target="../media/image155.png"/><Relationship Id="rId13" Type="http://schemas.openxmlformats.org/officeDocument/2006/relationships/image" Target="../media/image181.png"/><Relationship Id="rId18" Type="http://schemas.openxmlformats.org/officeDocument/2006/relationships/image" Target="../media/image176.png"/><Relationship Id="rId3" Type="http://schemas.openxmlformats.org/officeDocument/2006/relationships/image" Target="../media/image98.png"/><Relationship Id="rId7" Type="http://schemas.openxmlformats.org/officeDocument/2006/relationships/image" Target="../media/image58.png"/><Relationship Id="rId12" Type="http://schemas.openxmlformats.org/officeDocument/2006/relationships/image" Target="../media/image45.png"/><Relationship Id="rId17" Type="http://schemas.openxmlformats.org/officeDocument/2006/relationships/image" Target="../media/image180.png"/><Relationship Id="rId2" Type="http://schemas.openxmlformats.org/officeDocument/2006/relationships/image" Target="../media/image177.jpg"/><Relationship Id="rId16"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60.png"/><Relationship Id="rId11" Type="http://schemas.openxmlformats.org/officeDocument/2006/relationships/image" Target="../media/image32.png"/><Relationship Id="rId5" Type="http://schemas.openxmlformats.org/officeDocument/2006/relationships/image" Target="../media/image77.png"/><Relationship Id="rId15" Type="http://schemas.openxmlformats.org/officeDocument/2006/relationships/image" Target="../media/image30.png"/><Relationship Id="rId10" Type="http://schemas.openxmlformats.org/officeDocument/2006/relationships/image" Target="../media/image59.png"/><Relationship Id="rId4" Type="http://schemas.openxmlformats.org/officeDocument/2006/relationships/image" Target="../media/image150.png"/><Relationship Id="rId9" Type="http://schemas.openxmlformats.org/officeDocument/2006/relationships/image" Target="../media/image87.png"/><Relationship Id="rId14" Type="http://schemas.openxmlformats.org/officeDocument/2006/relationships/image" Target="../media/image182.png"/></Relationships>
</file>

<file path=ppt/slides/_rels/slide86.xml.rels><?xml version="1.0" encoding="UTF-8" standalone="yes"?>
<Relationships xmlns="http://schemas.openxmlformats.org/package/2006/relationships"><Relationship Id="rId3" Type="http://schemas.openxmlformats.org/officeDocument/2006/relationships/image" Target="../media/image177.jpg"/><Relationship Id="rId2" Type="http://schemas.openxmlformats.org/officeDocument/2006/relationships/image" Target="../media/image183.jpg"/><Relationship Id="rId1" Type="http://schemas.openxmlformats.org/officeDocument/2006/relationships/slideLayout" Target="../slideLayouts/slideLayout2.xml"/><Relationship Id="rId6" Type="http://schemas.openxmlformats.org/officeDocument/2006/relationships/image" Target="../media/image176.png"/><Relationship Id="rId5" Type="http://schemas.openxmlformats.org/officeDocument/2006/relationships/image" Target="../media/image175.png"/><Relationship Id="rId4" Type="http://schemas.openxmlformats.org/officeDocument/2006/relationships/image" Target="../media/image174.png"/></Relationships>
</file>

<file path=ppt/slides/_rels/slide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2.xml"/><Relationship Id="rId4" Type="http://schemas.openxmlformats.org/officeDocument/2006/relationships/image" Target="../media/image138.png"/></Relationships>
</file>

<file path=ppt/slides/_rels/slide9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88.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2.xml"/><Relationship Id="rId4" Type="http://schemas.openxmlformats.org/officeDocument/2006/relationships/image" Target="../media/image138.png"/></Relationships>
</file>

<file path=ppt/slides/_rels/slide93.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2.xml"/><Relationship Id="rId4" Type="http://schemas.openxmlformats.org/officeDocument/2006/relationships/image" Target="../media/image186.png"/></Relationships>
</file>

<file path=ppt/slides/_rels/slide94.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95.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png"/><Relationship Id="rId1" Type="http://schemas.openxmlformats.org/officeDocument/2006/relationships/slideLayout" Target="../slideLayouts/slideLayout2.xml"/><Relationship Id="rId5" Type="http://schemas.openxmlformats.org/officeDocument/2006/relationships/image" Target="../media/image193.png"/><Relationship Id="rId4" Type="http://schemas.openxmlformats.org/officeDocument/2006/relationships/image" Target="../media/image192.png"/></Relationships>
</file>

<file path=ppt/slides/_rels/slide9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94.jfif"/><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197.jpg"/><Relationship Id="rId5" Type="http://schemas.openxmlformats.org/officeDocument/2006/relationships/image" Target="../media/image196.jpg"/><Relationship Id="rId4" Type="http://schemas.openxmlformats.org/officeDocument/2006/relationships/image" Target="../media/image195.jpg"/></Relationships>
</file>

<file path=ppt/slides/_rels/slide9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199.png"/><Relationship Id="rId4" Type="http://schemas.openxmlformats.org/officeDocument/2006/relationships/image" Target="../media/image198.png"/></Relationships>
</file>

<file path=ppt/slides/_rels/slide101.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199.png"/><Relationship Id="rId4" Type="http://schemas.openxmlformats.org/officeDocument/2006/relationships/image" Target="../media/image198.png"/></Relationships>
</file>

<file path=ppt/slides/_rels/slide102.xml.rels><?xml version="1.0" encoding="UTF-8" standalone="yes"?>
<Relationships xmlns="http://schemas.openxmlformats.org/package/2006/relationships"><Relationship Id="rId3" Type="http://schemas.openxmlformats.org/officeDocument/2006/relationships/image" Target="../media/image201.jpg"/><Relationship Id="rId7" Type="http://schemas.openxmlformats.org/officeDocument/2006/relationships/image" Target="../media/image205.jpg"/><Relationship Id="rId2" Type="http://schemas.openxmlformats.org/officeDocument/2006/relationships/image" Target="../media/image200.png"/><Relationship Id="rId1" Type="http://schemas.openxmlformats.org/officeDocument/2006/relationships/slideLayout" Target="../slideLayouts/slideLayout2.xml"/><Relationship Id="rId6" Type="http://schemas.openxmlformats.org/officeDocument/2006/relationships/image" Target="../media/image204.jpg"/><Relationship Id="rId5" Type="http://schemas.openxmlformats.org/officeDocument/2006/relationships/image" Target="../media/image203.jpg"/><Relationship Id="rId4" Type="http://schemas.openxmlformats.org/officeDocument/2006/relationships/image" Target="../media/image202.jpg"/></Relationships>
</file>

<file path=ppt/slides/_rels/slide103.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1.png"/><Relationship Id="rId1" Type="http://schemas.openxmlformats.org/officeDocument/2006/relationships/slideLayout" Target="../slideLayouts/slideLayout2.xml"/><Relationship Id="rId4" Type="http://schemas.openxmlformats.org/officeDocument/2006/relationships/image" Target="../media/image199.png"/></Relationships>
</file>

<file path=ppt/slides/_rels/slide104.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1.png"/><Relationship Id="rId1" Type="http://schemas.openxmlformats.org/officeDocument/2006/relationships/slideLayout" Target="../slideLayouts/slideLayout2.xml"/><Relationship Id="rId5" Type="http://schemas.openxmlformats.org/officeDocument/2006/relationships/image" Target="../media/image206.png"/><Relationship Id="rId4" Type="http://schemas.openxmlformats.org/officeDocument/2006/relationships/image" Target="../media/image199.png"/></Relationships>
</file>

<file path=ppt/slides/_rels/slide105.xml.rels><?xml version="1.0" encoding="UTF-8" standalone="yes"?>
<Relationships xmlns="http://schemas.openxmlformats.org/package/2006/relationships"><Relationship Id="rId3" Type="http://schemas.openxmlformats.org/officeDocument/2006/relationships/image" Target="../media/image208.jpg"/><Relationship Id="rId2" Type="http://schemas.openxmlformats.org/officeDocument/2006/relationships/image" Target="../media/image207.jpg"/><Relationship Id="rId1" Type="http://schemas.openxmlformats.org/officeDocument/2006/relationships/slideLayout" Target="../slideLayouts/slideLayout2.xml"/><Relationship Id="rId6" Type="http://schemas.openxmlformats.org/officeDocument/2006/relationships/image" Target="../media/image211.jpg"/><Relationship Id="rId5" Type="http://schemas.openxmlformats.org/officeDocument/2006/relationships/image" Target="../media/image210.jpg"/><Relationship Id="rId4" Type="http://schemas.openxmlformats.org/officeDocument/2006/relationships/image" Target="../media/image209.jpg"/></Relationships>
</file>

<file path=ppt/slides/_rels/slide106.xml.rels><?xml version="1.0" encoding="UTF-8" standalone="yes"?>
<Relationships xmlns="http://schemas.openxmlformats.org/package/2006/relationships"><Relationship Id="rId2" Type="http://schemas.openxmlformats.org/officeDocument/2006/relationships/image" Target="../media/image212.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214.jpeg"/><Relationship Id="rId2" Type="http://schemas.openxmlformats.org/officeDocument/2006/relationships/image" Target="../media/image213.jpeg"/><Relationship Id="rId1" Type="http://schemas.openxmlformats.org/officeDocument/2006/relationships/slideLayout" Target="../slideLayouts/slideLayout2.xml"/><Relationship Id="rId5" Type="http://schemas.openxmlformats.org/officeDocument/2006/relationships/image" Target="../media/image216.jpeg"/><Relationship Id="rId4" Type="http://schemas.openxmlformats.org/officeDocument/2006/relationships/image" Target="../media/image215.jpeg"/></Relationships>
</file>

<file path=ppt/slides/_rels/slide109.xml.rels><?xml version="1.0" encoding="UTF-8" standalone="yes"?>
<Relationships xmlns="http://schemas.openxmlformats.org/package/2006/relationships"><Relationship Id="rId3" Type="http://schemas.openxmlformats.org/officeDocument/2006/relationships/image" Target="../media/image218.jpeg"/><Relationship Id="rId2" Type="http://schemas.openxmlformats.org/officeDocument/2006/relationships/image" Target="../media/image217.jpeg"/><Relationship Id="rId1" Type="http://schemas.openxmlformats.org/officeDocument/2006/relationships/slideLayout" Target="../slideLayouts/slideLayout2.xml"/><Relationship Id="rId4" Type="http://schemas.openxmlformats.org/officeDocument/2006/relationships/image" Target="../media/image219.jpeg"/></Relationships>
</file>

<file path=ppt/slides/_rels/slide110.xml.rels><?xml version="1.0" encoding="UTF-8" standalone="yes"?>
<Relationships xmlns="http://schemas.openxmlformats.org/package/2006/relationships"><Relationship Id="rId3" Type="http://schemas.openxmlformats.org/officeDocument/2006/relationships/image" Target="../media/image221.jpeg"/><Relationship Id="rId2" Type="http://schemas.openxmlformats.org/officeDocument/2006/relationships/image" Target="../media/image220.jpeg"/><Relationship Id="rId1" Type="http://schemas.openxmlformats.org/officeDocument/2006/relationships/slideLayout" Target="../slideLayouts/slideLayout2.xml"/><Relationship Id="rId4" Type="http://schemas.openxmlformats.org/officeDocument/2006/relationships/image" Target="../media/image222.jpeg"/></Relationships>
</file>

<file path=ppt/slides/_rels/slide111.xml.rels><?xml version="1.0" encoding="UTF-8" standalone="yes"?>
<Relationships xmlns="http://schemas.openxmlformats.org/package/2006/relationships"><Relationship Id="rId3" Type="http://schemas.openxmlformats.org/officeDocument/2006/relationships/image" Target="../media/image224.jpeg"/><Relationship Id="rId2" Type="http://schemas.openxmlformats.org/officeDocument/2006/relationships/image" Target="../media/image223.jpeg"/><Relationship Id="rId1" Type="http://schemas.openxmlformats.org/officeDocument/2006/relationships/slideLayout" Target="../slideLayouts/slideLayout2.xml"/><Relationship Id="rId4" Type="http://schemas.openxmlformats.org/officeDocument/2006/relationships/image" Target="../media/image225.jpeg"/></Relationships>
</file>

<file path=ppt/slides/_rels/slide112.xml.rels><?xml version="1.0" encoding="UTF-8" standalone="yes"?>
<Relationships xmlns="http://schemas.openxmlformats.org/package/2006/relationships"><Relationship Id="rId3" Type="http://schemas.openxmlformats.org/officeDocument/2006/relationships/image" Target="../media/image227.jpeg"/><Relationship Id="rId2" Type="http://schemas.openxmlformats.org/officeDocument/2006/relationships/image" Target="../media/image226.jpeg"/><Relationship Id="rId1" Type="http://schemas.openxmlformats.org/officeDocument/2006/relationships/slideLayout" Target="../slideLayouts/slideLayout2.xml"/><Relationship Id="rId4" Type="http://schemas.openxmlformats.org/officeDocument/2006/relationships/image" Target="../media/image228.jpeg"/></Relationships>
</file>

<file path=ppt/slides/_rels/slide113.xml.rels><?xml version="1.0" encoding="UTF-8" standalone="yes"?>
<Relationships xmlns="http://schemas.openxmlformats.org/package/2006/relationships"><Relationship Id="rId3" Type="http://schemas.openxmlformats.org/officeDocument/2006/relationships/image" Target="../media/image230.jpeg"/><Relationship Id="rId2" Type="http://schemas.openxmlformats.org/officeDocument/2006/relationships/image" Target="../media/image229.jpeg"/><Relationship Id="rId1" Type="http://schemas.openxmlformats.org/officeDocument/2006/relationships/slideLayout" Target="../slideLayouts/slideLayout2.xml"/><Relationship Id="rId4" Type="http://schemas.openxmlformats.org/officeDocument/2006/relationships/image" Target="../media/image231.jpeg"/></Relationships>
</file>

<file path=ppt/slides/_rels/slide114.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232.jpeg"/><Relationship Id="rId1" Type="http://schemas.openxmlformats.org/officeDocument/2006/relationships/slideLayout" Target="../slideLayouts/slideLayout2.xml"/><Relationship Id="rId4" Type="http://schemas.openxmlformats.org/officeDocument/2006/relationships/image" Target="../media/image234.jpeg"/></Relationships>
</file>

<file path=ppt/slides/_rels/slide115.xml.rels><?xml version="1.0" encoding="UTF-8" standalone="yes"?>
<Relationships xmlns="http://schemas.openxmlformats.org/package/2006/relationships"><Relationship Id="rId3" Type="http://schemas.openxmlformats.org/officeDocument/2006/relationships/image" Target="../media/image236.jpeg"/><Relationship Id="rId2" Type="http://schemas.openxmlformats.org/officeDocument/2006/relationships/image" Target="../media/image235.jpeg"/><Relationship Id="rId1" Type="http://schemas.openxmlformats.org/officeDocument/2006/relationships/slideLayout" Target="../slideLayouts/slideLayout2.xml"/><Relationship Id="rId4" Type="http://schemas.openxmlformats.org/officeDocument/2006/relationships/image" Target="../media/image237.jpeg"/></Relationships>
</file>

<file path=ppt/slides/_rels/slide1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38.jp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99EECDA-E4F8-41EF-B788-39A8562900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9715" y="158758"/>
            <a:ext cx="3384635" cy="3384635"/>
          </a:xfrm>
          <a:prstGeom prst="rect">
            <a:avLst/>
          </a:prstGeom>
        </p:spPr>
      </p:pic>
      <p:sp>
        <p:nvSpPr>
          <p:cNvPr id="5" name="Rectangle 4"/>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Rectangle 1">
            <a:extLst>
              <a:ext uri="{FF2B5EF4-FFF2-40B4-BE49-F238E27FC236}">
                <a16:creationId xmlns:a16="http://schemas.microsoft.com/office/drawing/2014/main" id="{F36C3A25-59EF-9133-12A6-92E75BDC71FA}"/>
              </a:ext>
            </a:extLst>
          </p:cNvPr>
          <p:cNvSpPr/>
          <p:nvPr/>
        </p:nvSpPr>
        <p:spPr>
          <a:xfrm>
            <a:off x="582960" y="3221182"/>
            <a:ext cx="10780515" cy="2923877"/>
          </a:xfrm>
          <a:prstGeom prst="rect">
            <a:avLst/>
          </a:prstGeom>
          <a:noFill/>
        </p:spPr>
        <p:txBody>
          <a:bodyPr wrap="none" lIns="91440" tIns="45720" rIns="91440" bIns="45720">
            <a:spAutoFit/>
          </a:bodyPr>
          <a:lstStyle/>
          <a:p>
            <a:pPr algn="ctr"/>
            <a:r>
              <a:rPr lang="fr-FR" sz="8800" b="1" spc="50" dirty="0">
                <a:ln w="9525" cmpd="sng">
                  <a:solidFill>
                    <a:schemeClr val="accent1"/>
                  </a:solidFill>
                  <a:prstDash val="solid"/>
                </a:ln>
                <a:solidFill>
                  <a:srgbClr val="70AD47">
                    <a:tint val="1000"/>
                  </a:srgbClr>
                </a:solidFill>
                <a:effectLst>
                  <a:glow rad="38100">
                    <a:schemeClr val="accent1">
                      <a:alpha val="40000"/>
                    </a:schemeClr>
                  </a:glow>
                </a:effectLst>
                <a:highlight>
                  <a:srgbClr val="FF0000"/>
                </a:highlight>
                <a:latin typeface="Eras Bold ITC" panose="020B0907030504020204" pitchFamily="34" charset="0"/>
              </a:rPr>
              <a:t>Bienvenue à notre</a:t>
            </a:r>
          </a:p>
          <a:p>
            <a:pPr algn="ctr"/>
            <a:r>
              <a:rPr lang="fr-FR" sz="9600" b="1" cap="none" spc="50" dirty="0">
                <a:ln w="9525" cmpd="sng">
                  <a:solidFill>
                    <a:schemeClr val="accent1"/>
                  </a:solidFill>
                  <a:prstDash val="solid"/>
                </a:ln>
                <a:solidFill>
                  <a:srgbClr val="70AD47">
                    <a:tint val="1000"/>
                  </a:srgbClr>
                </a:solidFill>
                <a:effectLst>
                  <a:glow rad="38100">
                    <a:schemeClr val="accent1">
                      <a:alpha val="40000"/>
                    </a:schemeClr>
                  </a:glow>
                </a:effectLst>
                <a:highlight>
                  <a:srgbClr val="FF0000"/>
                </a:highlight>
                <a:latin typeface="Eras Bold ITC" panose="020B0907030504020204" pitchFamily="34" charset="0"/>
              </a:rPr>
              <a:t>	</a:t>
            </a:r>
            <a:r>
              <a:rPr lang="fr-FR" sz="9600" b="1" spc="50" dirty="0">
                <a:ln w="9525" cmpd="sng">
                  <a:solidFill>
                    <a:schemeClr val="accent1"/>
                  </a:solidFill>
                  <a:prstDash val="solid"/>
                </a:ln>
                <a:solidFill>
                  <a:srgbClr val="70AD47">
                    <a:tint val="1000"/>
                  </a:srgbClr>
                </a:solidFill>
                <a:effectLst>
                  <a:glow rad="38100">
                    <a:schemeClr val="accent1">
                      <a:alpha val="40000"/>
                    </a:schemeClr>
                  </a:glow>
                </a:effectLst>
                <a:highlight>
                  <a:srgbClr val="FF0000"/>
                </a:highlight>
                <a:latin typeface="Eras Bold ITC" panose="020B0907030504020204" pitchFamily="34" charset="0"/>
              </a:rPr>
              <a:t>Formation </a:t>
            </a:r>
            <a:r>
              <a:rPr lang="fr-FR" sz="8800" b="1" cap="none" spc="50" dirty="0">
                <a:ln w="9525" cmpd="sng">
                  <a:solidFill>
                    <a:schemeClr val="accent1"/>
                  </a:solidFill>
                  <a:prstDash val="solid"/>
                </a:ln>
                <a:solidFill>
                  <a:srgbClr val="70AD47">
                    <a:tint val="1000"/>
                  </a:srgbClr>
                </a:solidFill>
                <a:effectLst>
                  <a:glow rad="38100">
                    <a:schemeClr val="accent1">
                      <a:alpha val="40000"/>
                    </a:schemeClr>
                  </a:glow>
                </a:effectLst>
                <a:highlight>
                  <a:srgbClr val="FF0000"/>
                </a:highlight>
                <a:latin typeface="Eras Bold ITC" panose="020B0907030504020204" pitchFamily="34" charset="0"/>
              </a:rPr>
              <a:t> </a:t>
            </a:r>
          </a:p>
        </p:txBody>
      </p:sp>
    </p:spTree>
    <p:extLst>
      <p:ext uri="{BB962C8B-B14F-4D97-AF65-F5344CB8AC3E}">
        <p14:creationId xmlns:p14="http://schemas.microsoft.com/office/powerpoint/2010/main" val="3280911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pic>
        <p:nvPicPr>
          <p:cNvPr id="6" name="Image 5"/>
          <p:cNvPicPr>
            <a:picLocks noChangeAspect="1"/>
          </p:cNvPicPr>
          <p:nvPr/>
        </p:nvPicPr>
        <p:blipFill>
          <a:blip r:embed="rId2"/>
          <a:stretch>
            <a:fillRect/>
          </a:stretch>
        </p:blipFill>
        <p:spPr>
          <a:xfrm>
            <a:off x="-529" y="21252"/>
            <a:ext cx="12193057" cy="1938696"/>
          </a:xfrm>
          <a:prstGeom prst="rect">
            <a:avLst/>
          </a:prstGeom>
          <a:ln>
            <a:noFill/>
          </a:ln>
        </p:spPr>
      </p:pic>
      <p:sp>
        <p:nvSpPr>
          <p:cNvPr id="7" name="ZoneTexte 6">
            <a:extLst>
              <a:ext uri="{FF2B5EF4-FFF2-40B4-BE49-F238E27FC236}">
                <a16:creationId xmlns:a16="http://schemas.microsoft.com/office/drawing/2014/main" id="{21041582-B951-4532-B6F2-B4BC9426D5C9}"/>
              </a:ext>
            </a:extLst>
          </p:cNvPr>
          <p:cNvSpPr txBox="1"/>
          <p:nvPr/>
        </p:nvSpPr>
        <p:spPr>
          <a:xfrm>
            <a:off x="-71704" y="1982072"/>
            <a:ext cx="8384432" cy="3416320"/>
          </a:xfrm>
          <a:prstGeom prst="rect">
            <a:avLst/>
          </a:prstGeom>
          <a:noFill/>
        </p:spPr>
        <p:txBody>
          <a:bodyPr wrap="square" rtlCol="0">
            <a:spAutoFit/>
          </a:bodyPr>
          <a:lstStyle/>
          <a:p>
            <a:pPr algn="ctr"/>
            <a:r>
              <a:rPr lang="fr-FR" sz="5400" dirty="0">
                <a:latin typeface="Eras Bold ITC" panose="020B0907030504020204" pitchFamily="34" charset="0"/>
              </a:rPr>
              <a:t>Les Produits VESTIGE et leur impacts sur notre Santé Physique et Financière</a:t>
            </a:r>
          </a:p>
        </p:txBody>
      </p:sp>
      <p:pic>
        <p:nvPicPr>
          <p:cNvPr id="8" name="Image 7">
            <a:extLst>
              <a:ext uri="{FF2B5EF4-FFF2-40B4-BE49-F238E27FC236}">
                <a16:creationId xmlns:a16="http://schemas.microsoft.com/office/drawing/2014/main" id="{125452C2-38C4-FD68-C4AC-5D37D7491585}"/>
              </a:ext>
            </a:extLst>
          </p:cNvPr>
          <p:cNvPicPr>
            <a:picLocks noChangeAspect="1"/>
          </p:cNvPicPr>
          <p:nvPr/>
        </p:nvPicPr>
        <p:blipFill rotWithShape="1">
          <a:blip r:embed="rId3">
            <a:extLst>
              <a:ext uri="{28A0092B-C50C-407E-A947-70E740481C1C}">
                <a14:useLocalDpi xmlns:a14="http://schemas.microsoft.com/office/drawing/2010/main" val="0"/>
              </a:ext>
            </a:extLst>
          </a:blip>
          <a:srcRect l="20075" r="20116"/>
          <a:stretch/>
        </p:blipFill>
        <p:spPr>
          <a:xfrm>
            <a:off x="8019432" y="2549989"/>
            <a:ext cx="4172568" cy="3928182"/>
          </a:xfrm>
          <a:prstGeom prst="rect">
            <a:avLst/>
          </a:prstGeom>
        </p:spPr>
      </p:pic>
      <p:sp>
        <p:nvSpPr>
          <p:cNvPr id="9" name="Rectangle 8"/>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F97848F0-BB0D-B8C6-FCF8-682B2EF9F2A7}"/>
              </a:ext>
            </a:extLst>
          </p:cNvPr>
          <p:cNvSpPr txBox="1"/>
          <p:nvPr/>
        </p:nvSpPr>
        <p:spPr>
          <a:xfrm>
            <a:off x="2008909" y="1052945"/>
            <a:ext cx="5223164" cy="769441"/>
          </a:xfrm>
          <a:prstGeom prst="rect">
            <a:avLst/>
          </a:prstGeom>
          <a:noFill/>
        </p:spPr>
        <p:txBody>
          <a:bodyPr wrap="square" rtlCol="0">
            <a:spAutoFit/>
          </a:bodyPr>
          <a:lstStyle/>
          <a:p>
            <a:r>
              <a:rPr lang="fr-FR" sz="4400" dirty="0">
                <a:solidFill>
                  <a:srgbClr val="FF0000"/>
                </a:solidFill>
                <a:latin typeface="Eras Bold ITC" panose="020B0907030504020204" pitchFamily="34" charset="0"/>
              </a:rPr>
              <a:t>THEME: </a:t>
            </a:r>
          </a:p>
        </p:txBody>
      </p:sp>
    </p:spTree>
    <p:extLst>
      <p:ext uri="{BB962C8B-B14F-4D97-AF65-F5344CB8AC3E}">
        <p14:creationId xmlns:p14="http://schemas.microsoft.com/office/powerpoint/2010/main" val="34241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80883" y="2463210"/>
            <a:ext cx="11670223" cy="1323439"/>
          </a:xfrm>
          <a:prstGeom prst="rect">
            <a:avLst/>
          </a:prstGeom>
          <a:noFill/>
        </p:spPr>
        <p:txBody>
          <a:bodyPr wrap="square" rtlCol="0">
            <a:spAutoFit/>
          </a:bodyPr>
          <a:lstStyle/>
          <a:p>
            <a:r>
              <a:rPr lang="fr-FR" sz="8000" dirty="0">
                <a:latin typeface="Eras Bold ITC" panose="020B0907030504020204" pitchFamily="34" charset="0"/>
              </a:rPr>
              <a:t>C’est quoi Vestige ?</a:t>
            </a:r>
          </a:p>
        </p:txBody>
      </p:sp>
      <p:pic>
        <p:nvPicPr>
          <p:cNvPr id="5" name="Image 4">
            <a:extLst>
              <a:ext uri="{FF2B5EF4-FFF2-40B4-BE49-F238E27FC236}">
                <a16:creationId xmlns:a16="http://schemas.microsoft.com/office/drawing/2014/main" id="{499EECDA-E4F8-41EF-B788-39A8562900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7330" y="44577"/>
            <a:ext cx="2224670" cy="2224670"/>
          </a:xfrm>
          <a:prstGeom prst="rect">
            <a:avLst/>
          </a:prstGeom>
        </p:spPr>
      </p:pic>
      <p:pic>
        <p:nvPicPr>
          <p:cNvPr id="6" name="Image 5">
            <a:extLst>
              <a:ext uri="{FF2B5EF4-FFF2-40B4-BE49-F238E27FC236}">
                <a16:creationId xmlns:a16="http://schemas.microsoft.com/office/drawing/2014/main" id="{DC9FAF30-794D-4057-9A18-4C2CD88D7E8A}"/>
              </a:ext>
            </a:extLst>
          </p:cNvPr>
          <p:cNvPicPr>
            <a:picLocks noChangeAspect="1"/>
          </p:cNvPicPr>
          <p:nvPr/>
        </p:nvPicPr>
        <p:blipFill>
          <a:blip r:embed="rId3"/>
          <a:stretch>
            <a:fillRect/>
          </a:stretch>
        </p:blipFill>
        <p:spPr>
          <a:xfrm>
            <a:off x="-529" y="21252"/>
            <a:ext cx="12193057" cy="1938696"/>
          </a:xfrm>
          <a:prstGeom prst="rect">
            <a:avLst/>
          </a:prstGeom>
          <a:ln>
            <a:noFill/>
          </a:ln>
        </p:spPr>
      </p:pic>
    </p:spTree>
    <p:extLst>
      <p:ext uri="{BB962C8B-B14F-4D97-AF65-F5344CB8AC3E}">
        <p14:creationId xmlns:p14="http://schemas.microsoft.com/office/powerpoint/2010/main" val="3523868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5D5A01-1C33-3808-65B4-56F725E7B920}"/>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C998A41F-276C-BABC-82F0-5E896B5E3A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26827"/>
          </a:xfrm>
        </p:spPr>
      </p:pic>
      <p:sp>
        <p:nvSpPr>
          <p:cNvPr id="6" name="Rectangle 5">
            <a:extLst>
              <a:ext uri="{FF2B5EF4-FFF2-40B4-BE49-F238E27FC236}">
                <a16:creationId xmlns:a16="http://schemas.microsoft.com/office/drawing/2014/main" id="{A2FB3E04-475A-22B1-C56F-038428712E52}"/>
              </a:ext>
            </a:extLst>
          </p:cNvPr>
          <p:cNvSpPr/>
          <p:nvPr/>
        </p:nvSpPr>
        <p:spPr>
          <a:xfrm>
            <a:off x="-257663" y="0"/>
            <a:ext cx="12707325" cy="3154710"/>
          </a:xfrm>
          <a:prstGeom prst="rect">
            <a:avLst/>
          </a:prstGeom>
          <a:noFill/>
        </p:spPr>
        <p:txBody>
          <a:bodyPr wrap="none" lIns="91440" tIns="45720" rIns="91440" bIns="45720">
            <a:spAutoFit/>
          </a:bodyPr>
          <a:lstStyle/>
          <a:p>
            <a:pPr algn="ctr"/>
            <a:r>
              <a:rPr lang="fr-FR" sz="19900" b="1" cap="none" spc="50" dirty="0">
                <a:ln w="9525" cmpd="sng">
                  <a:solidFill>
                    <a:schemeClr val="accent1"/>
                  </a:solidFill>
                  <a:prstDash val="solid"/>
                </a:ln>
                <a:effectLst>
                  <a:glow rad="38100">
                    <a:schemeClr val="accent1">
                      <a:alpha val="40000"/>
                    </a:schemeClr>
                  </a:glow>
                </a:effectLst>
                <a:latin typeface="Arial Black" panose="020B0A04020102020204" pitchFamily="34" charset="0"/>
              </a:rPr>
              <a:t>VESTIGE</a:t>
            </a:r>
          </a:p>
        </p:txBody>
      </p:sp>
      <p:pic>
        <p:nvPicPr>
          <p:cNvPr id="7" name="Image 6">
            <a:extLst>
              <a:ext uri="{FF2B5EF4-FFF2-40B4-BE49-F238E27FC236}">
                <a16:creationId xmlns:a16="http://schemas.microsoft.com/office/drawing/2014/main" id="{221B9940-550A-5EFE-40FF-981626A018DB}"/>
              </a:ext>
            </a:extLst>
          </p:cNvPr>
          <p:cNvPicPr>
            <a:picLocks noChangeAspect="1"/>
          </p:cNvPicPr>
          <p:nvPr/>
        </p:nvPicPr>
        <p:blipFill>
          <a:blip r:embed="rId3"/>
          <a:stretch>
            <a:fillRect/>
          </a:stretch>
        </p:blipFill>
        <p:spPr>
          <a:xfrm>
            <a:off x="6950756" y="3867703"/>
            <a:ext cx="2970334" cy="2959124"/>
          </a:xfrm>
          <a:prstGeom prst="rect">
            <a:avLst/>
          </a:prstGeom>
        </p:spPr>
      </p:pic>
      <p:sp>
        <p:nvSpPr>
          <p:cNvPr id="8" name="Rectangle 7">
            <a:extLst>
              <a:ext uri="{FF2B5EF4-FFF2-40B4-BE49-F238E27FC236}">
                <a16:creationId xmlns:a16="http://schemas.microsoft.com/office/drawing/2014/main" id="{63D8688D-5A41-1610-D991-DAE083864758}"/>
              </a:ext>
            </a:extLst>
          </p:cNvPr>
          <p:cNvSpPr/>
          <p:nvPr/>
        </p:nvSpPr>
        <p:spPr>
          <a:xfrm>
            <a:off x="446267" y="5347265"/>
            <a:ext cx="6638356" cy="1077218"/>
          </a:xfrm>
          <a:prstGeom prst="rect">
            <a:avLst/>
          </a:prstGeom>
          <a:noFill/>
        </p:spPr>
        <p:txBody>
          <a:bodyPr wrap="none" lIns="91440" tIns="45720" rIns="91440" bIns="45720">
            <a:spAutoFit/>
          </a:bodyPr>
          <a:lstStyle/>
          <a:p>
            <a:pPr algn="ctr"/>
            <a:r>
              <a:rPr lang="fr-FR" sz="3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FF0000"/>
                </a:highlight>
                <a:latin typeface="Eras Bold ITC" panose="020B0907030504020204" pitchFamily="34" charset="0"/>
              </a:rPr>
              <a:t>Le Hypermarché qui vous paye </a:t>
            </a:r>
          </a:p>
          <a:p>
            <a:pPr algn="ctr"/>
            <a:r>
              <a:rPr lang="fr-FR"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FF0000"/>
                </a:highlight>
                <a:latin typeface="Eras Bold ITC" panose="020B0907030504020204" pitchFamily="34" charset="0"/>
              </a:rPr>
              <a:t>Et vous garde en bonne Santé</a:t>
            </a:r>
            <a:endParaRPr lang="fr-FR" sz="3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FF0000"/>
              </a:highlight>
              <a:latin typeface="Eras Bold ITC" panose="020B0907030504020204" pitchFamily="34" charset="0"/>
            </a:endParaRPr>
          </a:p>
        </p:txBody>
      </p:sp>
      <p:pic>
        <p:nvPicPr>
          <p:cNvPr id="9" name="Image 8">
            <a:extLst>
              <a:ext uri="{FF2B5EF4-FFF2-40B4-BE49-F238E27FC236}">
                <a16:creationId xmlns:a16="http://schemas.microsoft.com/office/drawing/2014/main" id="{B4276B72-9818-4CE7-9DC3-E2E22118D3DD}"/>
              </a:ext>
            </a:extLst>
          </p:cNvPr>
          <p:cNvPicPr>
            <a:picLocks noChangeAspect="1"/>
          </p:cNvPicPr>
          <p:nvPr/>
        </p:nvPicPr>
        <p:blipFill>
          <a:blip r:embed="rId4"/>
          <a:stretch>
            <a:fillRect/>
          </a:stretch>
        </p:blipFill>
        <p:spPr>
          <a:xfrm>
            <a:off x="7038721" y="2516037"/>
            <a:ext cx="4269177" cy="418313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597486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par>
                                <p:cTn id="13" presetID="16" presetClass="entr" presetSubtype="2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a:stretch>
            <a:fillRect/>
          </a:stretch>
        </p:blipFill>
        <p:spPr>
          <a:xfrm>
            <a:off x="-529" y="21252"/>
            <a:ext cx="12193057" cy="1938696"/>
          </a:xfrm>
          <a:prstGeom prst="rect">
            <a:avLst/>
          </a:prstGeom>
          <a:ln>
            <a:noFill/>
          </a:ln>
        </p:spPr>
      </p:pic>
      <p:sp>
        <p:nvSpPr>
          <p:cNvPr id="6" name="Rectangle 5"/>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218540" y="1037286"/>
            <a:ext cx="7699225" cy="830997"/>
          </a:xfrm>
          <a:prstGeom prst="rect">
            <a:avLst/>
          </a:prstGeom>
          <a:noFill/>
        </p:spPr>
        <p:txBody>
          <a:bodyPr wrap="square" rtlCol="0">
            <a:spAutoFit/>
          </a:bodyPr>
          <a:lstStyle/>
          <a:p>
            <a:r>
              <a:rPr lang="fr-FR" sz="2400" dirty="0"/>
              <a:t>Depuis le 15 Février 2022 , Vestige Marketing a déposé ses valises en Afrique précisément au Ghana</a:t>
            </a:r>
          </a:p>
        </p:txBody>
      </p:sp>
      <p:pic>
        <p:nvPicPr>
          <p:cNvPr id="3" name="Image 2">
            <a:extLst>
              <a:ext uri="{FF2B5EF4-FFF2-40B4-BE49-F238E27FC236}">
                <a16:creationId xmlns:a16="http://schemas.microsoft.com/office/drawing/2014/main" id="{C17A9398-9C27-BED4-33E9-01DA5FE731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499" y="1959948"/>
            <a:ext cx="5905500" cy="3474403"/>
          </a:xfrm>
          <a:prstGeom prst="rect">
            <a:avLst/>
          </a:prstGeom>
          <a:ln>
            <a:noFill/>
          </a:ln>
          <a:effectLst>
            <a:outerShdw blurRad="292100" dist="139700" dir="2700000" algn="tl" rotWithShape="0">
              <a:srgbClr val="333333">
                <a:alpha val="65000"/>
              </a:srgbClr>
            </a:outerShdw>
          </a:effectLst>
        </p:spPr>
      </p:pic>
      <p:pic>
        <p:nvPicPr>
          <p:cNvPr id="12" name="Image 11">
            <a:extLst>
              <a:ext uri="{FF2B5EF4-FFF2-40B4-BE49-F238E27FC236}">
                <a16:creationId xmlns:a16="http://schemas.microsoft.com/office/drawing/2014/main" id="{30BE4CE2-9B7E-97A2-69DD-A36B0A3EB7A9}"/>
              </a:ext>
            </a:extLst>
          </p:cNvPr>
          <p:cNvPicPr>
            <a:picLocks noChangeAspect="1"/>
          </p:cNvPicPr>
          <p:nvPr/>
        </p:nvPicPr>
        <p:blipFill rotWithShape="1">
          <a:blip r:embed="rId4">
            <a:extLst>
              <a:ext uri="{28A0092B-C50C-407E-A947-70E740481C1C}">
                <a14:useLocalDpi xmlns:a14="http://schemas.microsoft.com/office/drawing/2010/main" val="0"/>
              </a:ext>
            </a:extLst>
          </a:blip>
          <a:srcRect l="16042" r="59271" b="31250"/>
          <a:stretch/>
        </p:blipFill>
        <p:spPr>
          <a:xfrm>
            <a:off x="8005395" y="1237276"/>
            <a:ext cx="3968065" cy="4726811"/>
          </a:xfrm>
          <a:prstGeom prst="rect">
            <a:avLst/>
          </a:prstGeom>
          <a:ln>
            <a:noFill/>
          </a:ln>
          <a:effectLst>
            <a:outerShdw blurRad="292100" dist="139700" dir="2700000" algn="tl" rotWithShape="0">
              <a:srgbClr val="333333">
                <a:alpha val="65000"/>
              </a:srgbClr>
            </a:outerShdw>
          </a:effectLst>
        </p:spPr>
      </p:pic>
      <p:sp>
        <p:nvSpPr>
          <p:cNvPr id="13" name="ZoneTexte 12">
            <a:extLst>
              <a:ext uri="{FF2B5EF4-FFF2-40B4-BE49-F238E27FC236}">
                <a16:creationId xmlns:a16="http://schemas.microsoft.com/office/drawing/2014/main" id="{999FED3C-8718-57A2-575B-8098F69059AF}"/>
              </a:ext>
            </a:extLst>
          </p:cNvPr>
          <p:cNvSpPr txBox="1"/>
          <p:nvPr/>
        </p:nvSpPr>
        <p:spPr>
          <a:xfrm>
            <a:off x="8597899" y="6005248"/>
            <a:ext cx="2894947" cy="400110"/>
          </a:xfrm>
          <a:prstGeom prst="rect">
            <a:avLst/>
          </a:prstGeom>
          <a:noFill/>
        </p:spPr>
        <p:txBody>
          <a:bodyPr wrap="square" rtlCol="0">
            <a:spAutoFit/>
          </a:bodyPr>
          <a:lstStyle/>
          <a:p>
            <a:r>
              <a:rPr lang="fr-FR" sz="2000" b="1" dirty="0"/>
              <a:t>Siege du GHANA , ACCRA</a:t>
            </a:r>
          </a:p>
        </p:txBody>
      </p:sp>
    </p:spTree>
    <p:extLst>
      <p:ext uri="{BB962C8B-B14F-4D97-AF65-F5344CB8AC3E}">
        <p14:creationId xmlns:p14="http://schemas.microsoft.com/office/powerpoint/2010/main" val="4027069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4FBF50-BA15-4BC8-8A6A-65FE0F48ACDE}"/>
              </a:ext>
            </a:extLst>
          </p:cNvPr>
          <p:cNvSpPr>
            <a:spLocks noGrp="1"/>
          </p:cNvSpPr>
          <p:nvPr>
            <p:ph type="title"/>
          </p:nvPr>
        </p:nvSpPr>
        <p:spPr/>
        <p:txBody>
          <a:bodyPr/>
          <a:lstStyle/>
          <a:p>
            <a:endParaRPr lang="fr-FR"/>
          </a:p>
        </p:txBody>
      </p:sp>
      <p:pic>
        <p:nvPicPr>
          <p:cNvPr id="5" name="Image 4">
            <a:extLst>
              <a:ext uri="{FF2B5EF4-FFF2-40B4-BE49-F238E27FC236}">
                <a16:creationId xmlns:a16="http://schemas.microsoft.com/office/drawing/2014/main" id="{C5708A18-06C4-4B84-8030-140C4E9AF0C2}"/>
              </a:ext>
            </a:extLst>
          </p:cNvPr>
          <p:cNvPicPr>
            <a:picLocks noChangeAspect="1"/>
          </p:cNvPicPr>
          <p:nvPr/>
        </p:nvPicPr>
        <p:blipFill>
          <a:blip r:embed="rId2"/>
          <a:stretch>
            <a:fillRect/>
          </a:stretch>
        </p:blipFill>
        <p:spPr>
          <a:xfrm>
            <a:off x="-529" y="21252"/>
            <a:ext cx="12193057" cy="1938696"/>
          </a:xfrm>
          <a:prstGeom prst="rect">
            <a:avLst/>
          </a:prstGeom>
          <a:ln>
            <a:noFill/>
          </a:ln>
        </p:spPr>
      </p:pic>
      <p:pic>
        <p:nvPicPr>
          <p:cNvPr id="6" name="Image 5">
            <a:extLst>
              <a:ext uri="{FF2B5EF4-FFF2-40B4-BE49-F238E27FC236}">
                <a16:creationId xmlns:a16="http://schemas.microsoft.com/office/drawing/2014/main" id="{C26118F8-E76C-444F-9297-0F9C1808F9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 y="1007194"/>
            <a:ext cx="7038109" cy="58161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Image 7">
            <a:extLst>
              <a:ext uri="{FF2B5EF4-FFF2-40B4-BE49-F238E27FC236}">
                <a16:creationId xmlns:a16="http://schemas.microsoft.com/office/drawing/2014/main" id="{537CC15F-294E-4A08-9E64-4C56722A78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6840" y="2655378"/>
            <a:ext cx="5575160" cy="41813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ZoneTexte 8">
            <a:extLst>
              <a:ext uri="{FF2B5EF4-FFF2-40B4-BE49-F238E27FC236}">
                <a16:creationId xmlns:a16="http://schemas.microsoft.com/office/drawing/2014/main" id="{06B46F92-C49C-4E0C-86CF-7DC1911D9F86}"/>
              </a:ext>
            </a:extLst>
          </p:cNvPr>
          <p:cNvSpPr txBox="1"/>
          <p:nvPr/>
        </p:nvSpPr>
        <p:spPr>
          <a:xfrm>
            <a:off x="7141753" y="1676249"/>
            <a:ext cx="4946602" cy="707886"/>
          </a:xfrm>
          <a:prstGeom prst="rect">
            <a:avLst/>
          </a:prstGeom>
          <a:noFill/>
        </p:spPr>
        <p:txBody>
          <a:bodyPr wrap="square" rtlCol="0">
            <a:spAutoFit/>
          </a:bodyPr>
          <a:lstStyle/>
          <a:p>
            <a:r>
              <a:rPr lang="fr-FR" sz="4000" dirty="0">
                <a:latin typeface="Eras Bold ITC" panose="020B0907030504020204" pitchFamily="34" charset="0"/>
              </a:rPr>
              <a:t>SIEGE VESTIGE CI</a:t>
            </a:r>
          </a:p>
        </p:txBody>
      </p:sp>
    </p:spTree>
    <p:extLst>
      <p:ext uri="{BB962C8B-B14F-4D97-AF65-F5344CB8AC3E}">
        <p14:creationId xmlns:p14="http://schemas.microsoft.com/office/powerpoint/2010/main" val="1076960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6" presetClass="entr" presetSubtype="21"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529" y="21252"/>
            <a:ext cx="12193057" cy="1938696"/>
          </a:xfrm>
          <a:prstGeom prst="rect">
            <a:avLst/>
          </a:prstGeom>
          <a:ln>
            <a:noFill/>
          </a:ln>
        </p:spPr>
      </p:pic>
      <p:sp>
        <p:nvSpPr>
          <p:cNvPr id="5" name="ZoneTexte 4"/>
          <p:cNvSpPr txBox="1"/>
          <p:nvPr/>
        </p:nvSpPr>
        <p:spPr>
          <a:xfrm>
            <a:off x="223058" y="1170521"/>
            <a:ext cx="10210800" cy="523220"/>
          </a:xfrm>
          <a:prstGeom prst="rect">
            <a:avLst/>
          </a:prstGeom>
          <a:noFill/>
        </p:spPr>
        <p:txBody>
          <a:bodyPr wrap="square" rtlCol="0">
            <a:spAutoFit/>
          </a:bodyPr>
          <a:lstStyle/>
          <a:p>
            <a:r>
              <a:rPr lang="fr-FR" sz="2800" dirty="0"/>
              <a:t>Pourquoi avons-nous choisi l’Entreprise VESTIGE?</a:t>
            </a:r>
          </a:p>
        </p:txBody>
      </p:sp>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25371"/>
            <a:ext cx="2646998" cy="3644819"/>
          </a:xfrm>
          <a:prstGeom prst="rect">
            <a:avLst/>
          </a:prstGeom>
        </p:spPr>
      </p:pic>
      <p:pic>
        <p:nvPicPr>
          <p:cNvPr id="10" name="Imag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09992" y="2633031"/>
            <a:ext cx="2631641" cy="3725503"/>
          </a:xfrm>
          <a:prstGeom prst="rect">
            <a:avLst/>
          </a:prstGeom>
        </p:spPr>
      </p:pic>
      <p:pic>
        <p:nvPicPr>
          <p:cNvPr id="11" name="Imag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01677" y="2625371"/>
            <a:ext cx="2646219" cy="3746141"/>
          </a:xfrm>
          <a:prstGeom prst="rect">
            <a:avLst/>
          </a:prstGeom>
        </p:spPr>
      </p:pic>
      <p:pic>
        <p:nvPicPr>
          <p:cNvPr id="12" name="Image 11"/>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573611" y="2389166"/>
            <a:ext cx="3028964" cy="4038618"/>
          </a:xfrm>
          <a:prstGeom prst="rect">
            <a:avLst/>
          </a:prstGeom>
        </p:spPr>
      </p:pic>
      <p:sp>
        <p:nvSpPr>
          <p:cNvPr id="2" name="ZoneTexte 1"/>
          <p:cNvSpPr txBox="1"/>
          <p:nvPr/>
        </p:nvSpPr>
        <p:spPr>
          <a:xfrm>
            <a:off x="472440" y="1990165"/>
            <a:ext cx="3709595" cy="584775"/>
          </a:xfrm>
          <a:prstGeom prst="rect">
            <a:avLst/>
          </a:prstGeom>
          <a:noFill/>
        </p:spPr>
        <p:txBody>
          <a:bodyPr wrap="square" rtlCol="0">
            <a:spAutoFit/>
          </a:bodyPr>
          <a:lstStyle/>
          <a:p>
            <a:r>
              <a:rPr lang="fr-FR" sz="3200" dirty="0">
                <a:latin typeface="Arial Black" panose="020B0A04020102020204" pitchFamily="34" charset="0"/>
              </a:rPr>
              <a:t>Les Produits </a:t>
            </a:r>
          </a:p>
        </p:txBody>
      </p:sp>
      <p:sp>
        <p:nvSpPr>
          <p:cNvPr id="13" name="Rectangle 12"/>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p:cNvSpPr txBox="1"/>
          <p:nvPr/>
        </p:nvSpPr>
        <p:spPr>
          <a:xfrm>
            <a:off x="3530991" y="2072492"/>
            <a:ext cx="5908431" cy="461665"/>
          </a:xfrm>
          <a:prstGeom prst="rect">
            <a:avLst/>
          </a:prstGeom>
          <a:noFill/>
        </p:spPr>
        <p:txBody>
          <a:bodyPr wrap="square" rtlCol="0">
            <a:spAutoFit/>
          </a:bodyPr>
          <a:lstStyle/>
          <a:p>
            <a:r>
              <a:rPr lang="fr-FR" sz="2400" dirty="0"/>
              <a:t>Produits de qualité et  moins chers</a:t>
            </a:r>
          </a:p>
        </p:txBody>
      </p:sp>
    </p:spTree>
    <p:extLst>
      <p:ext uri="{BB962C8B-B14F-4D97-AF65-F5344CB8AC3E}">
        <p14:creationId xmlns:p14="http://schemas.microsoft.com/office/powerpoint/2010/main" val="2033880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par>
                                <p:cTn id="16" presetID="16" presetClass="entr" presetSubtype="2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par>
                                <p:cTn id="19" presetID="16" presetClass="entr" presetSubtype="21"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500"/>
                                        <p:tgtEl>
                                          <p:spTgt spid="10"/>
                                        </p:tgtEl>
                                      </p:cBhvr>
                                    </p:animEffect>
                                  </p:childTnLst>
                                </p:cTn>
                              </p:par>
                              <p:par>
                                <p:cTn id="22" presetID="16" presetClass="entr" presetSubtype="21"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arn(inVertical)">
                                      <p:cBhvr>
                                        <p:cTn id="24" dur="500"/>
                                        <p:tgtEl>
                                          <p:spTgt spid="11"/>
                                        </p:tgtEl>
                                      </p:cBhvr>
                                    </p:animEffect>
                                  </p:childTnLst>
                                </p:cTn>
                              </p:par>
                              <p:par>
                                <p:cTn id="25" presetID="16" presetClass="entr" presetSubtype="21"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529" y="21252"/>
            <a:ext cx="12193057" cy="1938696"/>
          </a:xfrm>
          <a:prstGeom prst="rect">
            <a:avLst/>
          </a:prstGeom>
          <a:ln>
            <a:noFill/>
          </a:ln>
        </p:spPr>
      </p:pic>
      <p:sp>
        <p:nvSpPr>
          <p:cNvPr id="5" name="ZoneTexte 4"/>
          <p:cNvSpPr txBox="1"/>
          <p:nvPr/>
        </p:nvSpPr>
        <p:spPr>
          <a:xfrm>
            <a:off x="1083211" y="205844"/>
            <a:ext cx="6246055" cy="1200329"/>
          </a:xfrm>
          <a:prstGeom prst="rect">
            <a:avLst/>
          </a:prstGeom>
          <a:noFill/>
        </p:spPr>
        <p:txBody>
          <a:bodyPr wrap="square" rtlCol="0">
            <a:spAutoFit/>
          </a:bodyPr>
          <a:lstStyle/>
          <a:p>
            <a:endParaRPr lang="fr-FR" sz="3600" b="1" dirty="0"/>
          </a:p>
          <a:p>
            <a:r>
              <a:rPr lang="fr-FR" sz="3600" b="1" dirty="0"/>
              <a:t>La Stratégie Marketing </a:t>
            </a:r>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1674" y="1959948"/>
            <a:ext cx="6888411" cy="4345608"/>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p:cNvSpPr txBox="1"/>
          <p:nvPr/>
        </p:nvSpPr>
        <p:spPr>
          <a:xfrm>
            <a:off x="8365519" y="2686930"/>
            <a:ext cx="3577952" cy="2246769"/>
          </a:xfrm>
          <a:prstGeom prst="rect">
            <a:avLst/>
          </a:prstGeom>
          <a:noFill/>
        </p:spPr>
        <p:txBody>
          <a:bodyPr wrap="square" rtlCol="0">
            <a:spAutoFit/>
          </a:bodyPr>
          <a:lstStyle/>
          <a:p>
            <a:pPr algn="ctr"/>
            <a:r>
              <a:rPr lang="fr-FR" sz="2800" dirty="0"/>
              <a:t>Vestige vous paye en tant que consommateur et distributeur de ses produits  </a:t>
            </a:r>
          </a:p>
        </p:txBody>
      </p:sp>
    </p:spTree>
    <p:extLst>
      <p:ext uri="{BB962C8B-B14F-4D97-AF65-F5344CB8AC3E}">
        <p14:creationId xmlns:p14="http://schemas.microsoft.com/office/powerpoint/2010/main" val="1353743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Vertical)">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p:cNvPicPr>
            <a:picLocks noChangeAspect="1"/>
          </p:cNvPicPr>
          <p:nvPr/>
        </p:nvPicPr>
        <p:blipFill>
          <a:blip r:embed="rId2"/>
          <a:stretch>
            <a:fillRect/>
          </a:stretch>
        </p:blipFill>
        <p:spPr>
          <a:xfrm>
            <a:off x="-135000" y="-14894"/>
            <a:ext cx="12193057" cy="1938696"/>
          </a:xfrm>
          <a:prstGeom prst="rect">
            <a:avLst/>
          </a:prstGeom>
          <a:ln>
            <a:noFill/>
          </a:ln>
        </p:spPr>
      </p:pic>
      <p:sp>
        <p:nvSpPr>
          <p:cNvPr id="2" name="ZoneTexte 1"/>
          <p:cNvSpPr txBox="1"/>
          <p:nvPr/>
        </p:nvSpPr>
        <p:spPr>
          <a:xfrm>
            <a:off x="363071" y="1075766"/>
            <a:ext cx="7826188" cy="646331"/>
          </a:xfrm>
          <a:prstGeom prst="rect">
            <a:avLst/>
          </a:prstGeom>
          <a:noFill/>
        </p:spPr>
        <p:txBody>
          <a:bodyPr wrap="square" rtlCol="0">
            <a:spAutoFit/>
          </a:bodyPr>
          <a:lstStyle/>
          <a:p>
            <a:r>
              <a:rPr lang="fr-FR" sz="3600" b="1" dirty="0"/>
              <a:t>Le Management </a:t>
            </a:r>
          </a:p>
        </p:txBody>
      </p:sp>
      <p:pic>
        <p:nvPicPr>
          <p:cNvPr id="11" name="Image 10"/>
          <p:cNvPicPr>
            <a:picLocks noChangeAspect="1"/>
          </p:cNvPicPr>
          <p:nvPr/>
        </p:nvPicPr>
        <p:blipFill rotWithShape="1">
          <a:blip r:embed="rId3">
            <a:extLst>
              <a:ext uri="{28A0092B-C50C-407E-A947-70E740481C1C}">
                <a14:useLocalDpi xmlns:a14="http://schemas.microsoft.com/office/drawing/2010/main" val="0"/>
              </a:ext>
            </a:extLst>
          </a:blip>
          <a:srcRect l="23273" t="6241" r="21091" b="37009"/>
          <a:stretch/>
        </p:blipFill>
        <p:spPr>
          <a:xfrm>
            <a:off x="217491" y="1747892"/>
            <a:ext cx="6844556" cy="4773933"/>
          </a:xfrm>
          <a:prstGeom prst="rect">
            <a:avLst/>
          </a:prstGeom>
        </p:spPr>
      </p:pic>
      <p:pic>
        <p:nvPicPr>
          <p:cNvPr id="14" name="Imag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1279" y="4034119"/>
            <a:ext cx="1730684" cy="1961610"/>
          </a:xfrm>
          <a:prstGeom prst="rect">
            <a:avLst/>
          </a:prstGeom>
          <a:ln>
            <a:noFill/>
          </a:ln>
          <a:effectLst>
            <a:outerShdw blurRad="292100" dist="139700" dir="2700000" algn="tl" rotWithShape="0">
              <a:srgbClr val="333333">
                <a:alpha val="65000"/>
              </a:srgbClr>
            </a:outerShdw>
          </a:effectLst>
        </p:spPr>
      </p:pic>
      <p:pic>
        <p:nvPicPr>
          <p:cNvPr id="15" name="Image 14"/>
          <p:cNvPicPr>
            <a:picLocks noChangeAspect="1"/>
          </p:cNvPicPr>
          <p:nvPr/>
        </p:nvPicPr>
        <p:blipFill rotWithShape="1">
          <a:blip r:embed="rId5">
            <a:extLst>
              <a:ext uri="{28A0092B-C50C-407E-A947-70E740481C1C}">
                <a14:useLocalDpi xmlns:a14="http://schemas.microsoft.com/office/drawing/2010/main" val="0"/>
              </a:ext>
            </a:extLst>
          </a:blip>
          <a:srcRect l="10177" r="8520"/>
          <a:stretch/>
        </p:blipFill>
        <p:spPr>
          <a:xfrm>
            <a:off x="8772644" y="4047566"/>
            <a:ext cx="1580725" cy="1957708"/>
          </a:xfrm>
          <a:prstGeom prst="rect">
            <a:avLst/>
          </a:prstGeom>
          <a:ln>
            <a:noFill/>
          </a:ln>
          <a:effectLst>
            <a:outerShdw blurRad="292100" dist="139700" dir="2700000" algn="tl" rotWithShape="0">
              <a:srgbClr val="333333">
                <a:alpha val="65000"/>
              </a:srgbClr>
            </a:outerShdw>
          </a:effectLst>
        </p:spPr>
      </p:pic>
      <p:pic>
        <p:nvPicPr>
          <p:cNvPr id="16" name="Imag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77611" y="3985171"/>
            <a:ext cx="1653552" cy="2020103"/>
          </a:xfrm>
          <a:prstGeom prst="rect">
            <a:avLst/>
          </a:prstGeom>
          <a:ln>
            <a:noFill/>
          </a:ln>
          <a:effectLst>
            <a:outerShdw blurRad="292100" dist="139700" dir="2700000" algn="tl" rotWithShape="0">
              <a:srgbClr val="333333">
                <a:alpha val="65000"/>
              </a:srgbClr>
            </a:outerShdw>
          </a:effectLst>
        </p:spPr>
      </p:pic>
      <p:pic>
        <p:nvPicPr>
          <p:cNvPr id="17" name="Image 16"/>
          <p:cNvPicPr>
            <a:picLocks noChangeAspect="1"/>
          </p:cNvPicPr>
          <p:nvPr/>
        </p:nvPicPr>
        <p:blipFill rotWithShape="1">
          <a:blip r:embed="rId7">
            <a:extLst>
              <a:ext uri="{28A0092B-C50C-407E-A947-70E740481C1C}">
                <a14:useLocalDpi xmlns:a14="http://schemas.microsoft.com/office/drawing/2010/main" val="0"/>
              </a:ext>
            </a:extLst>
          </a:blip>
          <a:srcRect l="8823" r="9244"/>
          <a:stretch/>
        </p:blipFill>
        <p:spPr>
          <a:xfrm>
            <a:off x="6961278" y="1793098"/>
            <a:ext cx="1748117" cy="2143125"/>
          </a:xfrm>
          <a:prstGeom prst="rect">
            <a:avLst/>
          </a:prstGeom>
          <a:ln>
            <a:noFill/>
          </a:ln>
          <a:effectLst>
            <a:outerShdw blurRad="292100" dist="139700" dir="2700000" algn="tl" rotWithShape="0">
              <a:srgbClr val="333333">
                <a:alpha val="65000"/>
              </a:srgbClr>
            </a:outerShdw>
          </a:effectLst>
        </p:spPr>
      </p:pic>
      <p:pic>
        <p:nvPicPr>
          <p:cNvPr id="18" name="Image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75089" y="1793097"/>
            <a:ext cx="1636015" cy="2143125"/>
          </a:xfrm>
          <a:prstGeom prst="rect">
            <a:avLst/>
          </a:prstGeom>
        </p:spPr>
      </p:pic>
      <p:pic>
        <p:nvPicPr>
          <p:cNvPr id="19" name="Image 1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76592" y="1834589"/>
            <a:ext cx="1635253" cy="1997748"/>
          </a:xfrm>
          <a:prstGeom prst="rect">
            <a:avLst/>
          </a:prstGeom>
          <a:ln>
            <a:noFill/>
          </a:ln>
          <a:effectLst>
            <a:outerShdw blurRad="292100" dist="139700" dir="2700000" algn="tl" rotWithShape="0">
              <a:srgbClr val="333333">
                <a:alpha val="65000"/>
              </a:srgbClr>
            </a:outerShdw>
          </a:effectLst>
        </p:spPr>
      </p:pic>
      <p:sp>
        <p:nvSpPr>
          <p:cNvPr id="20" name="Rectangle 19"/>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Rectangle 20"/>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480495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99EECDA-E4F8-41EF-B788-39A8562900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7330" y="44577"/>
            <a:ext cx="2224670" cy="2224670"/>
          </a:xfrm>
          <a:prstGeom prst="rect">
            <a:avLst/>
          </a:prstGeom>
        </p:spPr>
      </p:pic>
      <p:sp>
        <p:nvSpPr>
          <p:cNvPr id="5" name="ZoneTexte 4"/>
          <p:cNvSpPr txBox="1"/>
          <p:nvPr/>
        </p:nvSpPr>
        <p:spPr>
          <a:xfrm>
            <a:off x="0" y="1830678"/>
            <a:ext cx="11468746" cy="3416320"/>
          </a:xfrm>
          <a:prstGeom prst="rect">
            <a:avLst/>
          </a:prstGeom>
          <a:noFill/>
        </p:spPr>
        <p:txBody>
          <a:bodyPr wrap="square" rtlCol="0">
            <a:spAutoFit/>
          </a:bodyPr>
          <a:lstStyle/>
          <a:p>
            <a:pPr algn="ctr"/>
            <a:r>
              <a:rPr lang="fr-FR" sz="5400" dirty="0">
                <a:latin typeface="Eras Bold ITC" panose="020B0907030504020204" pitchFamily="34" charset="0"/>
              </a:rPr>
              <a:t>Quelles sont les catégories de produits que nous avons dans le Hyper Marché de Vestige Marketing ?</a:t>
            </a:r>
          </a:p>
        </p:txBody>
      </p:sp>
      <p:pic>
        <p:nvPicPr>
          <p:cNvPr id="6" name="Image 5">
            <a:extLst>
              <a:ext uri="{FF2B5EF4-FFF2-40B4-BE49-F238E27FC236}">
                <a16:creationId xmlns:a16="http://schemas.microsoft.com/office/drawing/2014/main" id="{C04F97CF-30D8-43C3-BB06-61220833EF59}"/>
              </a:ext>
            </a:extLst>
          </p:cNvPr>
          <p:cNvPicPr>
            <a:picLocks noChangeAspect="1"/>
          </p:cNvPicPr>
          <p:nvPr/>
        </p:nvPicPr>
        <p:blipFill>
          <a:blip r:embed="rId3"/>
          <a:stretch>
            <a:fillRect/>
          </a:stretch>
        </p:blipFill>
        <p:spPr>
          <a:xfrm>
            <a:off x="-529" y="21252"/>
            <a:ext cx="12193057" cy="1938696"/>
          </a:xfrm>
          <a:prstGeom prst="rect">
            <a:avLst/>
          </a:prstGeom>
          <a:ln>
            <a:noFill/>
          </a:ln>
        </p:spPr>
      </p:pic>
    </p:spTree>
    <p:extLst>
      <p:ext uri="{BB962C8B-B14F-4D97-AF65-F5344CB8AC3E}">
        <p14:creationId xmlns:p14="http://schemas.microsoft.com/office/powerpoint/2010/main" val="1054253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D3CF694A-0925-4F64-8DEE-B098E780B3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948" y="1204644"/>
            <a:ext cx="9695330" cy="5659776"/>
          </a:xfrm>
          <a:prstGeom prst="rect">
            <a:avLst/>
          </a:prstGeom>
          <a:ln>
            <a:noFill/>
          </a:ln>
          <a:effectLst>
            <a:outerShdw blurRad="292100" dist="139700" dir="2700000" algn="tl" rotWithShape="0">
              <a:srgbClr val="333333">
                <a:alpha val="65000"/>
              </a:srgbClr>
            </a:outerShdw>
          </a:effectLst>
        </p:spPr>
      </p:pic>
      <p:sp>
        <p:nvSpPr>
          <p:cNvPr id="7" name="ZoneTexte 6">
            <a:extLst>
              <a:ext uri="{FF2B5EF4-FFF2-40B4-BE49-F238E27FC236}">
                <a16:creationId xmlns:a16="http://schemas.microsoft.com/office/drawing/2014/main" id="{11F1F897-13E3-4307-931F-AEC9B1574FD0}"/>
              </a:ext>
            </a:extLst>
          </p:cNvPr>
          <p:cNvSpPr txBox="1"/>
          <p:nvPr/>
        </p:nvSpPr>
        <p:spPr>
          <a:xfrm>
            <a:off x="2557850" y="2062576"/>
            <a:ext cx="6413157" cy="769441"/>
          </a:xfrm>
          <a:prstGeom prst="rect">
            <a:avLst/>
          </a:prstGeom>
          <a:noFill/>
        </p:spPr>
        <p:txBody>
          <a:bodyPr wrap="square" rtlCol="0">
            <a:spAutoFit/>
          </a:bodyPr>
          <a:lstStyle/>
          <a:p>
            <a:r>
              <a:rPr lang="fr-FR" sz="4400" b="1" dirty="0">
                <a:latin typeface="Bradley Hand ITC" panose="03070402050302030203" pitchFamily="66" charset="0"/>
              </a:rPr>
              <a:t>Plus de 300 Produits </a:t>
            </a:r>
          </a:p>
        </p:txBody>
      </p:sp>
      <p:pic>
        <p:nvPicPr>
          <p:cNvPr id="8" name="Image 7"/>
          <p:cNvPicPr>
            <a:picLocks noChangeAspect="1"/>
          </p:cNvPicPr>
          <p:nvPr/>
        </p:nvPicPr>
        <p:blipFill>
          <a:blip r:embed="rId3"/>
          <a:stretch>
            <a:fillRect/>
          </a:stretch>
        </p:blipFill>
        <p:spPr>
          <a:xfrm>
            <a:off x="-529" y="21252"/>
            <a:ext cx="12193057" cy="1938696"/>
          </a:xfrm>
          <a:prstGeom prst="rect">
            <a:avLst/>
          </a:prstGeom>
          <a:ln>
            <a:noFill/>
          </a:ln>
        </p:spPr>
      </p:pic>
      <p:sp>
        <p:nvSpPr>
          <p:cNvPr id="10" name="Rectangle 9"/>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ZoneTexte 1"/>
          <p:cNvSpPr txBox="1"/>
          <p:nvPr/>
        </p:nvSpPr>
        <p:spPr>
          <a:xfrm>
            <a:off x="642355" y="1055382"/>
            <a:ext cx="7032812" cy="830997"/>
          </a:xfrm>
          <a:prstGeom prst="rect">
            <a:avLst/>
          </a:prstGeom>
          <a:noFill/>
        </p:spPr>
        <p:txBody>
          <a:bodyPr wrap="square" rtlCol="0">
            <a:spAutoFit/>
          </a:bodyPr>
          <a:lstStyle/>
          <a:p>
            <a:r>
              <a:rPr lang="fr-FR" sz="4800" dirty="0">
                <a:solidFill>
                  <a:srgbClr val="0070C0"/>
                </a:solidFill>
                <a:latin typeface="Arial Black" panose="020B0A04020102020204" pitchFamily="34" charset="0"/>
              </a:rPr>
              <a:t>Nos Produits </a:t>
            </a:r>
          </a:p>
        </p:txBody>
      </p:sp>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0911" y="1959948"/>
            <a:ext cx="5836130" cy="4474773"/>
          </a:xfrm>
          <a:prstGeom prst="rect">
            <a:avLst/>
          </a:prstGeom>
        </p:spPr>
      </p:pic>
    </p:spTree>
    <p:extLst>
      <p:ext uri="{BB962C8B-B14F-4D97-AF65-F5344CB8AC3E}">
        <p14:creationId xmlns:p14="http://schemas.microsoft.com/office/powerpoint/2010/main" val="3206780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F93F3D6-5311-41C3-B190-4B94E62269A8}"/>
              </a:ext>
            </a:extLst>
          </p:cNvPr>
          <p:cNvSpPr/>
          <p:nvPr/>
        </p:nvSpPr>
        <p:spPr>
          <a:xfrm>
            <a:off x="807309" y="2387365"/>
            <a:ext cx="8587946" cy="5066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latin typeface="Arial Black" panose="020B0A04020102020204" pitchFamily="34" charset="0"/>
              </a:rPr>
              <a:t>Compléments Alimentaires</a:t>
            </a:r>
          </a:p>
        </p:txBody>
      </p:sp>
      <p:sp>
        <p:nvSpPr>
          <p:cNvPr id="7" name="Triangle isocèle 6">
            <a:extLst>
              <a:ext uri="{FF2B5EF4-FFF2-40B4-BE49-F238E27FC236}">
                <a16:creationId xmlns:a16="http://schemas.microsoft.com/office/drawing/2014/main" id="{8F1FA436-D293-474E-8771-1FE98E219E36}"/>
              </a:ext>
            </a:extLst>
          </p:cNvPr>
          <p:cNvSpPr/>
          <p:nvPr/>
        </p:nvSpPr>
        <p:spPr>
          <a:xfrm>
            <a:off x="393358" y="2370525"/>
            <a:ext cx="827902" cy="52348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7">
            <a:extLst>
              <a:ext uri="{FF2B5EF4-FFF2-40B4-BE49-F238E27FC236}">
                <a16:creationId xmlns:a16="http://schemas.microsoft.com/office/drawing/2014/main" id="{682D66F7-838C-42B4-979F-B6ABD314E576}"/>
              </a:ext>
            </a:extLst>
          </p:cNvPr>
          <p:cNvSpPr/>
          <p:nvPr/>
        </p:nvSpPr>
        <p:spPr>
          <a:xfrm>
            <a:off x="1313936" y="2943416"/>
            <a:ext cx="8081319" cy="5066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latin typeface="Arial Black" panose="020B0A04020102020204" pitchFamily="34" charset="0"/>
              </a:rPr>
              <a:t>Aliments Diététiques </a:t>
            </a:r>
          </a:p>
        </p:txBody>
      </p:sp>
      <p:sp>
        <p:nvSpPr>
          <p:cNvPr id="9" name="Triangle isocèle 8">
            <a:extLst>
              <a:ext uri="{FF2B5EF4-FFF2-40B4-BE49-F238E27FC236}">
                <a16:creationId xmlns:a16="http://schemas.microsoft.com/office/drawing/2014/main" id="{58C261FC-FBFE-495B-9264-720FFAC053F4}"/>
              </a:ext>
            </a:extLst>
          </p:cNvPr>
          <p:cNvSpPr/>
          <p:nvPr/>
        </p:nvSpPr>
        <p:spPr>
          <a:xfrm>
            <a:off x="1013254" y="2943416"/>
            <a:ext cx="601363" cy="50664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a:extLst>
              <a:ext uri="{FF2B5EF4-FFF2-40B4-BE49-F238E27FC236}">
                <a16:creationId xmlns:a16="http://schemas.microsoft.com/office/drawing/2014/main" id="{39610E5B-7A7D-4986-B07A-744B9B1CA11E}"/>
              </a:ext>
            </a:extLst>
          </p:cNvPr>
          <p:cNvSpPr/>
          <p:nvPr/>
        </p:nvSpPr>
        <p:spPr>
          <a:xfrm>
            <a:off x="1709354" y="3536548"/>
            <a:ext cx="7685901" cy="5066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bg2"/>
                </a:solidFill>
                <a:latin typeface="Arial Black" panose="020B0A04020102020204" pitchFamily="34" charset="0"/>
              </a:rPr>
              <a:t>Produits Cosmétiques </a:t>
            </a:r>
          </a:p>
        </p:txBody>
      </p:sp>
      <p:sp>
        <p:nvSpPr>
          <p:cNvPr id="11" name="Triangle isocèle 10">
            <a:extLst>
              <a:ext uri="{FF2B5EF4-FFF2-40B4-BE49-F238E27FC236}">
                <a16:creationId xmlns:a16="http://schemas.microsoft.com/office/drawing/2014/main" id="{968A7AE7-9928-41DC-8E08-ABF9A8D3D5EF}"/>
              </a:ext>
            </a:extLst>
          </p:cNvPr>
          <p:cNvSpPr/>
          <p:nvPr/>
        </p:nvSpPr>
        <p:spPr>
          <a:xfrm>
            <a:off x="1485903" y="3536548"/>
            <a:ext cx="446902" cy="50664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BC4AE08D-3F16-4B37-B8FA-E53B2DA74319}"/>
              </a:ext>
            </a:extLst>
          </p:cNvPr>
          <p:cNvSpPr/>
          <p:nvPr/>
        </p:nvSpPr>
        <p:spPr>
          <a:xfrm>
            <a:off x="950410" y="4117317"/>
            <a:ext cx="7241059" cy="5066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latin typeface="Arial Black" panose="020B0A04020102020204" pitchFamily="34" charset="0"/>
              </a:rPr>
              <a:t>Produits d’entretien de Maison</a:t>
            </a:r>
          </a:p>
        </p:txBody>
      </p:sp>
      <p:sp>
        <p:nvSpPr>
          <p:cNvPr id="13" name="Triangle isocèle 12">
            <a:extLst>
              <a:ext uri="{FF2B5EF4-FFF2-40B4-BE49-F238E27FC236}">
                <a16:creationId xmlns:a16="http://schemas.microsoft.com/office/drawing/2014/main" id="{48D91CBA-BC3C-4D4E-9A38-7A3E38B35CA6}"/>
              </a:ext>
            </a:extLst>
          </p:cNvPr>
          <p:cNvSpPr/>
          <p:nvPr/>
        </p:nvSpPr>
        <p:spPr>
          <a:xfrm>
            <a:off x="701215" y="4104994"/>
            <a:ext cx="498389" cy="518965"/>
          </a:xfrm>
          <a:prstGeom prst="triangle">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a:extLst>
              <a:ext uri="{FF2B5EF4-FFF2-40B4-BE49-F238E27FC236}">
                <a16:creationId xmlns:a16="http://schemas.microsoft.com/office/drawing/2014/main" id="{1C7CD55C-8C36-4673-9F49-9F9DF83AB703}"/>
              </a:ext>
            </a:extLst>
          </p:cNvPr>
          <p:cNvSpPr/>
          <p:nvPr/>
        </p:nvSpPr>
        <p:spPr>
          <a:xfrm>
            <a:off x="2185089" y="4747539"/>
            <a:ext cx="7129848" cy="38305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latin typeface="Arial Black" panose="020B0A04020102020204" pitchFamily="34" charset="0"/>
              </a:rPr>
              <a:t>Produits d’Hygiène Femme</a:t>
            </a:r>
          </a:p>
        </p:txBody>
      </p:sp>
      <p:sp>
        <p:nvSpPr>
          <p:cNvPr id="16" name="Triangle isocèle 15">
            <a:extLst>
              <a:ext uri="{FF2B5EF4-FFF2-40B4-BE49-F238E27FC236}">
                <a16:creationId xmlns:a16="http://schemas.microsoft.com/office/drawing/2014/main" id="{0AEA85A8-8369-4C35-BA3F-CA0E54D594F1}"/>
              </a:ext>
            </a:extLst>
          </p:cNvPr>
          <p:cNvSpPr/>
          <p:nvPr/>
        </p:nvSpPr>
        <p:spPr>
          <a:xfrm>
            <a:off x="1932806" y="4685763"/>
            <a:ext cx="501478" cy="469515"/>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Rectangle 16">
            <a:extLst>
              <a:ext uri="{FF2B5EF4-FFF2-40B4-BE49-F238E27FC236}">
                <a16:creationId xmlns:a16="http://schemas.microsoft.com/office/drawing/2014/main" id="{AA413698-F39C-4142-8C3C-2E01B6599DF8}"/>
              </a:ext>
            </a:extLst>
          </p:cNvPr>
          <p:cNvSpPr/>
          <p:nvPr/>
        </p:nvSpPr>
        <p:spPr>
          <a:xfrm>
            <a:off x="3050062" y="5229449"/>
            <a:ext cx="6264875" cy="40778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latin typeface="Arial Black" panose="020B0A04020102020204" pitchFamily="34" charset="0"/>
              </a:rPr>
              <a:t>Produits Agricoles </a:t>
            </a:r>
          </a:p>
        </p:txBody>
      </p:sp>
      <p:sp>
        <p:nvSpPr>
          <p:cNvPr id="18" name="Triangle isocèle 17">
            <a:extLst>
              <a:ext uri="{FF2B5EF4-FFF2-40B4-BE49-F238E27FC236}">
                <a16:creationId xmlns:a16="http://schemas.microsoft.com/office/drawing/2014/main" id="{09D674FC-51BF-4749-9F02-228082977F8E}"/>
              </a:ext>
            </a:extLst>
          </p:cNvPr>
          <p:cNvSpPr/>
          <p:nvPr/>
        </p:nvSpPr>
        <p:spPr>
          <a:xfrm>
            <a:off x="2734964" y="5229446"/>
            <a:ext cx="630195" cy="407781"/>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 name="Image 19">
            <a:extLst>
              <a:ext uri="{FF2B5EF4-FFF2-40B4-BE49-F238E27FC236}">
                <a16:creationId xmlns:a16="http://schemas.microsoft.com/office/drawing/2014/main" id="{49C6CB65-0C02-49EC-B1DA-757E2CFBD4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7319" y="1916552"/>
            <a:ext cx="5593492" cy="4213651"/>
          </a:xfrm>
          <a:prstGeom prst="rect">
            <a:avLst/>
          </a:prstGeom>
        </p:spPr>
      </p:pic>
      <p:sp>
        <p:nvSpPr>
          <p:cNvPr id="2" name="Rectangle 1">
            <a:extLst>
              <a:ext uri="{FF2B5EF4-FFF2-40B4-BE49-F238E27FC236}">
                <a16:creationId xmlns:a16="http://schemas.microsoft.com/office/drawing/2014/main" id="{9632006D-5D98-402E-96C1-F4DAE11FA5C0}"/>
              </a:ext>
            </a:extLst>
          </p:cNvPr>
          <p:cNvSpPr/>
          <p:nvPr/>
        </p:nvSpPr>
        <p:spPr>
          <a:xfrm>
            <a:off x="3531975" y="5723725"/>
            <a:ext cx="5782962" cy="40778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latin typeface="Arial Black" panose="020B0A04020102020204" pitchFamily="34" charset="0"/>
              </a:rPr>
              <a:t>Produits Buco Dentaires</a:t>
            </a:r>
          </a:p>
        </p:txBody>
      </p:sp>
      <p:sp>
        <p:nvSpPr>
          <p:cNvPr id="3" name="Triangle isocèle 2">
            <a:extLst>
              <a:ext uri="{FF2B5EF4-FFF2-40B4-BE49-F238E27FC236}">
                <a16:creationId xmlns:a16="http://schemas.microsoft.com/office/drawing/2014/main" id="{C6B12667-1D5B-48ED-B118-FC7C85397DCB}"/>
              </a:ext>
            </a:extLst>
          </p:cNvPr>
          <p:cNvSpPr/>
          <p:nvPr/>
        </p:nvSpPr>
        <p:spPr>
          <a:xfrm>
            <a:off x="3260124" y="5736077"/>
            <a:ext cx="543698" cy="407781"/>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2" name="Image 51"/>
          <p:cNvPicPr>
            <a:picLocks noChangeAspect="1"/>
          </p:cNvPicPr>
          <p:nvPr/>
        </p:nvPicPr>
        <p:blipFill>
          <a:blip r:embed="rId3"/>
          <a:stretch>
            <a:fillRect/>
          </a:stretch>
        </p:blipFill>
        <p:spPr>
          <a:xfrm>
            <a:off x="-135000" y="-14894"/>
            <a:ext cx="12193057" cy="1938696"/>
          </a:xfrm>
          <a:prstGeom prst="rect">
            <a:avLst/>
          </a:prstGeom>
          <a:ln>
            <a:noFill/>
          </a:ln>
        </p:spPr>
      </p:pic>
      <p:sp>
        <p:nvSpPr>
          <p:cNvPr id="53" name="ZoneTexte 52">
            <a:extLst>
              <a:ext uri="{FF2B5EF4-FFF2-40B4-BE49-F238E27FC236}">
                <a16:creationId xmlns:a16="http://schemas.microsoft.com/office/drawing/2014/main" id="{D2B72EA0-07BF-414C-B0D3-5126ABB22F7E}"/>
              </a:ext>
            </a:extLst>
          </p:cNvPr>
          <p:cNvSpPr txBox="1"/>
          <p:nvPr/>
        </p:nvSpPr>
        <p:spPr>
          <a:xfrm>
            <a:off x="-436099" y="1319634"/>
            <a:ext cx="11578281" cy="1077218"/>
          </a:xfrm>
          <a:prstGeom prst="rect">
            <a:avLst/>
          </a:prstGeom>
          <a:noFill/>
        </p:spPr>
        <p:txBody>
          <a:bodyPr wrap="square" rtlCol="0">
            <a:spAutoFit/>
          </a:bodyPr>
          <a:lstStyle/>
          <a:p>
            <a:pPr algn="ctr"/>
            <a:r>
              <a:rPr lang="fr-FR" sz="3200" dirty="0"/>
              <a:t>Vestige nous propose un HYPER MARCHE avec plusieurs  </a:t>
            </a:r>
          </a:p>
          <a:p>
            <a:pPr algn="ctr"/>
            <a:r>
              <a:rPr lang="fr-FR" sz="3200" dirty="0"/>
              <a:t>catégories de produits </a:t>
            </a:r>
          </a:p>
        </p:txBody>
      </p:sp>
      <p:sp>
        <p:nvSpPr>
          <p:cNvPr id="54" name="Rectangle 53"/>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5" name="Rectangle 54"/>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6" name="Image 55">
            <a:extLst>
              <a:ext uri="{FF2B5EF4-FFF2-40B4-BE49-F238E27FC236}">
                <a16:creationId xmlns:a16="http://schemas.microsoft.com/office/drawing/2014/main" id="{EDF32B31-B6DE-4A5C-9B03-F11E94CD2C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8865" y="5095466"/>
            <a:ext cx="1447799" cy="1447799"/>
          </a:xfrm>
          <a:prstGeom prst="rect">
            <a:avLst/>
          </a:prstGeom>
        </p:spPr>
      </p:pic>
    </p:spTree>
    <p:extLst>
      <p:ext uri="{BB962C8B-B14F-4D97-AF65-F5344CB8AC3E}">
        <p14:creationId xmlns:p14="http://schemas.microsoft.com/office/powerpoint/2010/main" val="1116134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500"/>
                                        <p:tgtEl>
                                          <p:spTgt spid="9"/>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arn(inVertical)">
                                      <p:cBhvr>
                                        <p:cTn id="28" dur="500"/>
                                        <p:tgtEl>
                                          <p:spTgt spid="11"/>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inVertical)">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barn(inVertical)">
                                      <p:cBhvr>
                                        <p:cTn id="36" dur="500"/>
                                        <p:tgtEl>
                                          <p:spTgt spid="13"/>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inVertical)">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barn(inVertical)">
                                      <p:cBhvr>
                                        <p:cTn id="44" dur="500"/>
                                        <p:tgtEl>
                                          <p:spTgt spid="16"/>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arn(inVertical)">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barn(inVertical)">
                                      <p:cBhvr>
                                        <p:cTn id="52" dur="500"/>
                                        <p:tgtEl>
                                          <p:spTgt spid="18"/>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barn(inVertical)">
                                      <p:cBhvr>
                                        <p:cTn id="55" dur="500"/>
                                        <p:tgtEl>
                                          <p:spTgt spid="17"/>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barn(inVertical)">
                                      <p:cBhvr>
                                        <p:cTn id="60" dur="500"/>
                                        <p:tgtEl>
                                          <p:spTgt spid="3"/>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barn(inVertical)">
                                      <p:cBhvr>
                                        <p:cTn id="6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73606" y="2102839"/>
            <a:ext cx="11065790" cy="3785652"/>
          </a:xfrm>
          <a:prstGeom prst="rect">
            <a:avLst/>
          </a:prstGeom>
          <a:noFill/>
        </p:spPr>
        <p:txBody>
          <a:bodyPr wrap="square" rtlCol="0">
            <a:spAutoFit/>
          </a:bodyPr>
          <a:lstStyle/>
          <a:p>
            <a:pPr algn="ctr"/>
            <a:r>
              <a:rPr lang="fr-FR" sz="4800" dirty="0">
                <a:latin typeface="Eras Bold ITC" panose="020B0907030504020204" pitchFamily="34" charset="0"/>
              </a:rPr>
              <a:t>Plusieurs Compagnies proposent déjà des Compléments Alimentaires , Quelle est la particularité de ceux de Vestige Marketing? </a:t>
            </a:r>
          </a:p>
        </p:txBody>
      </p:sp>
      <p:sp>
        <p:nvSpPr>
          <p:cNvPr id="6" name="Rectangle 5"/>
          <p:cNvSpPr/>
          <p:nvPr/>
        </p:nvSpPr>
        <p:spPr>
          <a:xfrm>
            <a:off x="4370294" y="6441141"/>
            <a:ext cx="8148918"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Image 7">
            <a:extLst>
              <a:ext uri="{FF2B5EF4-FFF2-40B4-BE49-F238E27FC236}">
                <a16:creationId xmlns:a16="http://schemas.microsoft.com/office/drawing/2014/main" id="{414968D6-E6ED-46DF-860E-425EF2622415}"/>
              </a:ext>
            </a:extLst>
          </p:cNvPr>
          <p:cNvPicPr>
            <a:picLocks noChangeAspect="1"/>
          </p:cNvPicPr>
          <p:nvPr/>
        </p:nvPicPr>
        <p:blipFill>
          <a:blip r:embed="rId2"/>
          <a:stretch>
            <a:fillRect/>
          </a:stretch>
        </p:blipFill>
        <p:spPr>
          <a:xfrm>
            <a:off x="-529" y="21252"/>
            <a:ext cx="12193057" cy="1938696"/>
          </a:xfrm>
          <a:prstGeom prst="rect">
            <a:avLst/>
          </a:prstGeom>
          <a:ln>
            <a:noFill/>
          </a:ln>
        </p:spPr>
      </p:pic>
    </p:spTree>
    <p:extLst>
      <p:ext uri="{BB962C8B-B14F-4D97-AF65-F5344CB8AC3E}">
        <p14:creationId xmlns:p14="http://schemas.microsoft.com/office/powerpoint/2010/main" val="2232198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3" y="0"/>
            <a:ext cx="12202043" cy="6858000"/>
          </a:xfrm>
          <a:prstGeom prst="rect">
            <a:avLst/>
          </a:prstGeom>
        </p:spPr>
      </p:pic>
    </p:spTree>
    <p:extLst>
      <p:ext uri="{BB962C8B-B14F-4D97-AF65-F5344CB8AC3E}">
        <p14:creationId xmlns:p14="http://schemas.microsoft.com/office/powerpoint/2010/main" val="3510201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576775" y="295422"/>
            <a:ext cx="10592973" cy="707886"/>
          </a:xfrm>
          <a:prstGeom prst="rect">
            <a:avLst/>
          </a:prstGeom>
          <a:noFill/>
        </p:spPr>
        <p:txBody>
          <a:bodyPr wrap="square" rtlCol="0">
            <a:spAutoFit/>
          </a:bodyPr>
          <a:lstStyle/>
          <a:p>
            <a:r>
              <a:rPr lang="fr-FR" sz="4000" b="1" dirty="0">
                <a:solidFill>
                  <a:srgbClr val="00B050"/>
                </a:solidFill>
              </a:rPr>
              <a:t>Pourquoi les Compléments Alimentaires </a:t>
            </a:r>
          </a:p>
        </p:txBody>
      </p:sp>
      <p:sp>
        <p:nvSpPr>
          <p:cNvPr id="6" name="ZoneTexte 5"/>
          <p:cNvSpPr txBox="1"/>
          <p:nvPr/>
        </p:nvSpPr>
        <p:spPr>
          <a:xfrm>
            <a:off x="422030" y="3338109"/>
            <a:ext cx="11240087" cy="2246769"/>
          </a:xfrm>
          <a:prstGeom prst="rect">
            <a:avLst/>
          </a:prstGeom>
          <a:noFill/>
        </p:spPr>
        <p:txBody>
          <a:bodyPr wrap="square" rtlCol="0">
            <a:spAutoFit/>
          </a:bodyPr>
          <a:lstStyle/>
          <a:p>
            <a:r>
              <a:rPr lang="fr-FR" sz="2800" dirty="0"/>
              <a:t> les populations entre 15 et 24 ans veulent être en forme, vivre en bonne santé et avoir l'air bien.</a:t>
            </a:r>
          </a:p>
          <a:p>
            <a:endParaRPr lang="fr-FR" sz="2800" dirty="0"/>
          </a:p>
          <a:p>
            <a:r>
              <a:rPr lang="fr-FR" sz="2800" dirty="0"/>
              <a:t>les populations entre 25 et 64 ans ne veulent pas tomber dans le "piège de la maladie"</a:t>
            </a:r>
          </a:p>
        </p:txBody>
      </p:sp>
      <p:sp>
        <p:nvSpPr>
          <p:cNvPr id="7" name="ZoneTexte 6"/>
          <p:cNvSpPr txBox="1"/>
          <p:nvPr/>
        </p:nvSpPr>
        <p:spPr>
          <a:xfrm>
            <a:off x="422030" y="1160108"/>
            <a:ext cx="11366696" cy="523220"/>
          </a:xfrm>
          <a:prstGeom prst="rect">
            <a:avLst/>
          </a:prstGeom>
          <a:noFill/>
        </p:spPr>
        <p:txBody>
          <a:bodyPr wrap="square" rtlCol="0">
            <a:spAutoFit/>
          </a:bodyPr>
          <a:lstStyle/>
          <a:p>
            <a:r>
              <a:rPr lang="fr-FR" sz="2800" dirty="0"/>
              <a:t>La Santé de notre Corps dépend de la qualité de notre Alimentation. </a:t>
            </a:r>
          </a:p>
        </p:txBody>
      </p:sp>
      <p:sp>
        <p:nvSpPr>
          <p:cNvPr id="8" name="ZoneTexte 7"/>
          <p:cNvSpPr txBox="1"/>
          <p:nvPr/>
        </p:nvSpPr>
        <p:spPr>
          <a:xfrm>
            <a:off x="576775" y="1683328"/>
            <a:ext cx="10592973" cy="954107"/>
          </a:xfrm>
          <a:prstGeom prst="rect">
            <a:avLst/>
          </a:prstGeom>
          <a:noFill/>
        </p:spPr>
        <p:txBody>
          <a:bodyPr wrap="square" rtlCol="0">
            <a:spAutoFit/>
          </a:bodyPr>
          <a:lstStyle/>
          <a:p>
            <a:r>
              <a:rPr lang="fr-FR" sz="2800" dirty="0"/>
              <a:t>Malheureusement notre Alimentation n’est pas saine , elle n’est pas équilibrée.</a:t>
            </a:r>
          </a:p>
        </p:txBody>
      </p:sp>
      <p:sp>
        <p:nvSpPr>
          <p:cNvPr id="9" name="ZoneTexte 8"/>
          <p:cNvSpPr txBox="1"/>
          <p:nvPr/>
        </p:nvSpPr>
        <p:spPr>
          <a:xfrm>
            <a:off x="1955409" y="2688280"/>
            <a:ext cx="7230794" cy="523220"/>
          </a:xfrm>
          <a:prstGeom prst="rect">
            <a:avLst/>
          </a:prstGeom>
          <a:noFill/>
        </p:spPr>
        <p:txBody>
          <a:bodyPr wrap="square" rtlCol="0">
            <a:spAutoFit/>
          </a:bodyPr>
          <a:lstStyle/>
          <a:p>
            <a:r>
              <a:rPr lang="fr-FR" sz="2800" b="1" dirty="0"/>
              <a:t>          il y a un fort besoin de Bien Etre </a:t>
            </a:r>
          </a:p>
        </p:txBody>
      </p:sp>
      <p:sp>
        <p:nvSpPr>
          <p:cNvPr id="11" name="Rectangle 10"/>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Image 12">
            <a:extLst>
              <a:ext uri="{FF2B5EF4-FFF2-40B4-BE49-F238E27FC236}">
                <a16:creationId xmlns:a16="http://schemas.microsoft.com/office/drawing/2014/main" id="{02EDCB80-1F06-4767-B937-53A8B74EFC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45848" y="85872"/>
            <a:ext cx="1447799" cy="1447799"/>
          </a:xfrm>
          <a:prstGeom prst="rect">
            <a:avLst/>
          </a:prstGeom>
        </p:spPr>
      </p:pic>
    </p:spTree>
    <p:extLst>
      <p:ext uri="{BB962C8B-B14F-4D97-AF65-F5344CB8AC3E}">
        <p14:creationId xmlns:p14="http://schemas.microsoft.com/office/powerpoint/2010/main" val="3504191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5421" y="366991"/>
            <a:ext cx="9945858" cy="2677656"/>
          </a:xfrm>
          <a:prstGeom prst="rect">
            <a:avLst/>
          </a:prstGeom>
        </p:spPr>
        <p:txBody>
          <a:bodyPr wrap="square">
            <a:spAutoFit/>
          </a:bodyPr>
          <a:lstStyle/>
          <a:p>
            <a:r>
              <a:rPr lang="fr-FR" sz="2800" b="1" dirty="0"/>
              <a:t>LES GENS RECHERCHENT DES PRODUITS </a:t>
            </a:r>
          </a:p>
          <a:p>
            <a:pPr marL="342900" indent="-342900">
              <a:buFontTx/>
              <a:buChar char="-"/>
            </a:pPr>
            <a:r>
              <a:rPr lang="fr-FR" sz="2800" dirty="0"/>
              <a:t>résolvent les problèmes de santé </a:t>
            </a:r>
          </a:p>
          <a:p>
            <a:pPr marL="342900" indent="-342900">
              <a:buFontTx/>
              <a:buChar char="-"/>
            </a:pPr>
            <a:r>
              <a:rPr lang="fr-FR" sz="2800" dirty="0"/>
              <a:t>- faciles et sûrs à utiliser</a:t>
            </a:r>
          </a:p>
          <a:p>
            <a:pPr marL="342900" indent="-342900">
              <a:buFontTx/>
              <a:buChar char="-"/>
            </a:pPr>
            <a:r>
              <a:rPr lang="fr-FR" sz="2800" dirty="0"/>
              <a:t> - répondent aux besoins quotidiens de la famille à un coût abordable.</a:t>
            </a:r>
          </a:p>
          <a:p>
            <a:pPr marL="342900" indent="-342900">
              <a:buFontTx/>
              <a:buChar char="-"/>
            </a:pPr>
            <a:r>
              <a:rPr lang="fr-FR" sz="2800" dirty="0"/>
              <a:t>- scientifiquement approuvés et de haute qualité </a:t>
            </a:r>
          </a:p>
        </p:txBody>
      </p:sp>
      <p:sp>
        <p:nvSpPr>
          <p:cNvPr id="5" name="ZoneTexte 4"/>
          <p:cNvSpPr txBox="1"/>
          <p:nvPr/>
        </p:nvSpPr>
        <p:spPr>
          <a:xfrm>
            <a:off x="295421" y="3094893"/>
            <a:ext cx="11408899" cy="1815882"/>
          </a:xfrm>
          <a:prstGeom prst="rect">
            <a:avLst/>
          </a:prstGeom>
          <a:noFill/>
        </p:spPr>
        <p:txBody>
          <a:bodyPr wrap="square" rtlCol="0">
            <a:spAutoFit/>
          </a:bodyPr>
          <a:lstStyle/>
          <a:p>
            <a:r>
              <a:rPr lang="fr-FR" sz="2800" dirty="0"/>
              <a:t>Vestige répond a ce besoin en mettant  à leur Disposition des Complémentaires Alimentaires axés sur une </a:t>
            </a:r>
            <a:r>
              <a:rPr lang="fr-FR" sz="2800" b="1" dirty="0"/>
              <a:t>Technologie d’Alimentation Cellulaire.</a:t>
            </a:r>
          </a:p>
          <a:p>
            <a:endParaRPr lang="fr-FR" sz="2800" b="1" dirty="0"/>
          </a:p>
        </p:txBody>
      </p:sp>
      <p:sp>
        <p:nvSpPr>
          <p:cNvPr id="6" name="Rectangle 5"/>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p:cNvSpPr txBox="1"/>
          <p:nvPr/>
        </p:nvSpPr>
        <p:spPr>
          <a:xfrm>
            <a:off x="436098" y="4796153"/>
            <a:ext cx="10213145" cy="1815882"/>
          </a:xfrm>
          <a:prstGeom prst="rect">
            <a:avLst/>
          </a:prstGeom>
          <a:noFill/>
        </p:spPr>
        <p:txBody>
          <a:bodyPr wrap="square" rtlCol="0">
            <a:spAutoFit/>
          </a:bodyPr>
          <a:lstStyle/>
          <a:p>
            <a:r>
              <a:rPr lang="fr-FR" sz="2800" b="1" dirty="0"/>
              <a:t>Il s’agit ici de concevoir des produits qui vont prévenir dans notre Organisme,  toutes carences Nutritionnelles qui seraient la cause de maladies.</a:t>
            </a:r>
          </a:p>
          <a:p>
            <a:endParaRPr lang="fr-FR" sz="2800" dirty="0"/>
          </a:p>
        </p:txBody>
      </p:sp>
      <p:pic>
        <p:nvPicPr>
          <p:cNvPr id="9" name="Image 8">
            <a:extLst>
              <a:ext uri="{FF2B5EF4-FFF2-40B4-BE49-F238E27FC236}">
                <a16:creationId xmlns:a16="http://schemas.microsoft.com/office/drawing/2014/main" id="{02EDCB80-1F06-4767-B937-53A8B74EFC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72508" y="63521"/>
            <a:ext cx="1447799" cy="1447799"/>
          </a:xfrm>
          <a:prstGeom prst="rect">
            <a:avLst/>
          </a:prstGeom>
        </p:spPr>
      </p:pic>
    </p:spTree>
    <p:extLst>
      <p:ext uri="{BB962C8B-B14F-4D97-AF65-F5344CB8AC3E}">
        <p14:creationId xmlns:p14="http://schemas.microsoft.com/office/powerpoint/2010/main" val="4159739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8186" y="2575776"/>
            <a:ext cx="10947043" cy="3416320"/>
          </a:xfrm>
          <a:prstGeom prst="rect">
            <a:avLst/>
          </a:prstGeom>
        </p:spPr>
        <p:txBody>
          <a:bodyPr wrap="square">
            <a:spAutoFit/>
          </a:bodyPr>
          <a:lstStyle/>
          <a:p>
            <a:r>
              <a:rPr lang="fr-FR" sz="5400" dirty="0">
                <a:latin typeface="Eras Bold ITC" panose="020B0907030504020204" pitchFamily="34" charset="0"/>
              </a:rPr>
              <a:t>Présentez nous la gammes des compléments alimentaires de Vestige et leur avantages sur la Santé </a:t>
            </a:r>
          </a:p>
        </p:txBody>
      </p:sp>
      <p:sp>
        <p:nvSpPr>
          <p:cNvPr id="4" name="Rectangle 3"/>
          <p:cNvSpPr/>
          <p:nvPr/>
        </p:nvSpPr>
        <p:spPr>
          <a:xfrm>
            <a:off x="4370294" y="6441141"/>
            <a:ext cx="8148918"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Image 7">
            <a:extLst>
              <a:ext uri="{FF2B5EF4-FFF2-40B4-BE49-F238E27FC236}">
                <a16:creationId xmlns:a16="http://schemas.microsoft.com/office/drawing/2014/main" id="{5042B209-6E30-4BC7-B2FC-4A1C37141AAC}"/>
              </a:ext>
            </a:extLst>
          </p:cNvPr>
          <p:cNvPicPr>
            <a:picLocks noChangeAspect="1"/>
          </p:cNvPicPr>
          <p:nvPr/>
        </p:nvPicPr>
        <p:blipFill>
          <a:blip r:embed="rId2"/>
          <a:stretch>
            <a:fillRect/>
          </a:stretch>
        </p:blipFill>
        <p:spPr>
          <a:xfrm>
            <a:off x="-529" y="21252"/>
            <a:ext cx="12193057" cy="1938696"/>
          </a:xfrm>
          <a:prstGeom prst="rect">
            <a:avLst/>
          </a:prstGeom>
          <a:ln>
            <a:noFill/>
          </a:ln>
        </p:spPr>
      </p:pic>
    </p:spTree>
    <p:extLst>
      <p:ext uri="{BB962C8B-B14F-4D97-AF65-F5344CB8AC3E}">
        <p14:creationId xmlns:p14="http://schemas.microsoft.com/office/powerpoint/2010/main" val="369227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1E1EC4-33FE-4D05-8418-0A776056C29A}"/>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61F3232F-382C-4C36-BDA5-0DA99CE4C2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9745" cy="6858000"/>
          </a:xfrm>
        </p:spPr>
      </p:pic>
      <p:pic>
        <p:nvPicPr>
          <p:cNvPr id="6" name="Image 5">
            <a:extLst>
              <a:ext uri="{FF2B5EF4-FFF2-40B4-BE49-F238E27FC236}">
                <a16:creationId xmlns:a16="http://schemas.microsoft.com/office/drawing/2014/main" id="{7D9F535E-0C3E-4CC4-8BDE-08103CA493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1746"/>
            <a:ext cx="4181379" cy="4181379"/>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3DC79D8D-EA4E-4663-9C3B-543AF0EA780B}"/>
              </a:ext>
            </a:extLst>
          </p:cNvPr>
          <p:cNvPicPr>
            <a:picLocks noChangeAspect="1"/>
          </p:cNvPicPr>
          <p:nvPr/>
        </p:nvPicPr>
        <p:blipFill rotWithShape="1">
          <a:blip r:embed="rId4">
            <a:extLst>
              <a:ext uri="{28A0092B-C50C-407E-A947-70E740481C1C}">
                <a14:useLocalDpi xmlns:a14="http://schemas.microsoft.com/office/drawing/2010/main" val="0"/>
              </a:ext>
            </a:extLst>
          </a:blip>
          <a:srcRect l="22567" r="21091" b="5398"/>
          <a:stretch/>
        </p:blipFill>
        <p:spPr>
          <a:xfrm>
            <a:off x="7617609" y="3389242"/>
            <a:ext cx="1960605" cy="3291946"/>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EB633EDF-1D21-40F8-B177-F75BB508A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4729" y="3901546"/>
            <a:ext cx="1619250" cy="2819400"/>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CDC535F0-AE29-4882-AF80-F88161F259FC}"/>
              </a:ext>
            </a:extLst>
          </p:cNvPr>
          <p:cNvPicPr>
            <a:picLocks noChangeAspect="1"/>
          </p:cNvPicPr>
          <p:nvPr/>
        </p:nvPicPr>
        <p:blipFill rotWithShape="1">
          <a:blip r:embed="rId6">
            <a:extLst>
              <a:ext uri="{28A0092B-C50C-407E-A947-70E740481C1C}">
                <a14:useLocalDpi xmlns:a14="http://schemas.microsoft.com/office/drawing/2010/main" val="0"/>
              </a:ext>
            </a:extLst>
          </a:blip>
          <a:srcRect l="13338" r="20930" b="16050"/>
          <a:stretch/>
        </p:blipFill>
        <p:spPr>
          <a:xfrm>
            <a:off x="5386482" y="3892734"/>
            <a:ext cx="2311126" cy="3226271"/>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6AC5CCB8-C7DB-4617-A20E-0F073F7EE669}"/>
              </a:ext>
            </a:extLst>
          </p:cNvPr>
          <p:cNvSpPr/>
          <p:nvPr/>
        </p:nvSpPr>
        <p:spPr>
          <a:xfrm>
            <a:off x="1095532" y="104120"/>
            <a:ext cx="9470862" cy="923330"/>
          </a:xfrm>
          <a:prstGeom prst="rect">
            <a:avLst/>
          </a:prstGeom>
          <a:noFill/>
        </p:spPr>
        <p:txBody>
          <a:bodyPr wrap="none" lIns="91440" tIns="45720" rIns="91440" bIns="45720">
            <a:spAutoFit/>
          </a:bodyPr>
          <a:lstStyle/>
          <a:p>
            <a:pPr algn="ctr"/>
            <a:r>
              <a:rPr lang="fr-FR" sz="5400" b="1" spc="50" dirty="0">
                <a:ln w="9525" cmpd="sng">
                  <a:solidFill>
                    <a:schemeClr val="accent1"/>
                  </a:solidFill>
                  <a:prstDash val="solid"/>
                </a:ln>
                <a:solidFill>
                  <a:srgbClr val="70AD47">
                    <a:tint val="1000"/>
                  </a:srgbClr>
                </a:solidFill>
                <a:effectLst>
                  <a:glow rad="38100">
                    <a:schemeClr val="accent1">
                      <a:alpha val="40000"/>
                    </a:schemeClr>
                  </a:glow>
                </a:effectLst>
                <a:highlight>
                  <a:srgbClr val="FF0000"/>
                </a:highlight>
                <a:latin typeface="Eras Bold ITC" panose="020B0907030504020204" pitchFamily="34" charset="0"/>
              </a:rPr>
              <a:t>Gamme </a:t>
            </a:r>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highlight>
                  <a:srgbClr val="FF0000"/>
                </a:highlight>
                <a:latin typeface="Eras Bold ITC" panose="020B0907030504020204" pitchFamily="34" charset="0"/>
              </a:rPr>
              <a:t> Cardio Vasculaire</a:t>
            </a:r>
          </a:p>
        </p:txBody>
      </p:sp>
    </p:spTree>
    <p:extLst>
      <p:ext uri="{BB962C8B-B14F-4D97-AF65-F5344CB8AC3E}">
        <p14:creationId xmlns:p14="http://schemas.microsoft.com/office/powerpoint/2010/main" val="40003473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600891" y="209006"/>
            <a:ext cx="10933612" cy="1323439"/>
          </a:xfrm>
          <a:prstGeom prst="rect">
            <a:avLst/>
          </a:prstGeom>
          <a:noFill/>
        </p:spPr>
        <p:txBody>
          <a:bodyPr wrap="square" rtlCol="0">
            <a:spAutoFit/>
          </a:bodyPr>
          <a:lstStyle/>
          <a:p>
            <a:r>
              <a:rPr lang="fr-CI" sz="4000" b="1" dirty="0"/>
              <a:t>Taux de Morbidité et de prévalence des maladies cardiaques </a:t>
            </a:r>
            <a:endParaRPr lang="en-US" sz="4000" b="1" dirty="0"/>
          </a:p>
        </p:txBody>
      </p:sp>
      <p:sp>
        <p:nvSpPr>
          <p:cNvPr id="7" name="ZoneTexte 6"/>
          <p:cNvSpPr txBox="1"/>
          <p:nvPr/>
        </p:nvSpPr>
        <p:spPr>
          <a:xfrm>
            <a:off x="182882" y="1972491"/>
            <a:ext cx="6741250" cy="2862322"/>
          </a:xfrm>
          <a:prstGeom prst="rect">
            <a:avLst/>
          </a:prstGeom>
          <a:noFill/>
        </p:spPr>
        <p:txBody>
          <a:bodyPr wrap="square" rtlCol="0">
            <a:spAutoFit/>
          </a:bodyPr>
          <a:lstStyle/>
          <a:p>
            <a:r>
              <a:rPr lang="fr-FR" sz="3600" dirty="0"/>
              <a:t>d'ici 2030, les maladies cardiovasculaires seront la principale cause de décès en Afrique, représentant plus de 35 % de tous les décès.</a:t>
            </a:r>
            <a:endParaRPr lang="en-US" sz="3600" dirty="0"/>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4131" y="1148715"/>
            <a:ext cx="5172075" cy="4743450"/>
          </a:xfrm>
          <a:prstGeom prst="rect">
            <a:avLst/>
          </a:prstGeom>
          <a:ln>
            <a:noFill/>
          </a:ln>
          <a:effectLst>
            <a:softEdge rad="112500"/>
          </a:effectLst>
        </p:spPr>
      </p:pic>
      <p:sp>
        <p:nvSpPr>
          <p:cNvPr id="9" name="Rectangle 8"/>
          <p:cNvSpPr/>
          <p:nvPr/>
        </p:nvSpPr>
        <p:spPr>
          <a:xfrm>
            <a:off x="4370294" y="6441141"/>
            <a:ext cx="8148918"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635561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87383" y="1404483"/>
            <a:ext cx="8255725" cy="3539430"/>
          </a:xfrm>
          <a:prstGeom prst="rect">
            <a:avLst/>
          </a:prstGeom>
          <a:noFill/>
        </p:spPr>
        <p:txBody>
          <a:bodyPr wrap="square" rtlCol="0">
            <a:spAutoFit/>
          </a:bodyPr>
          <a:lstStyle/>
          <a:p>
            <a:r>
              <a:rPr lang="fr-FR" sz="3200" dirty="0"/>
              <a:t>.  </a:t>
            </a:r>
          </a:p>
          <a:p>
            <a:pPr marL="457200" indent="-457200">
              <a:buFont typeface="Wingdings" panose="05000000000000000000" pitchFamily="2" charset="2"/>
              <a:buChar char="ü"/>
            </a:pPr>
            <a:r>
              <a:rPr lang="fr-FR" sz="3200" dirty="0"/>
              <a:t>- Durcissement des artères </a:t>
            </a:r>
          </a:p>
          <a:p>
            <a:pPr marL="457200" indent="-457200">
              <a:buFont typeface="Wingdings" panose="05000000000000000000" pitchFamily="2" charset="2"/>
              <a:buChar char="ü"/>
            </a:pPr>
            <a:r>
              <a:rPr lang="fr-FR" sz="3200" dirty="0"/>
              <a:t>- Formation de plaque </a:t>
            </a:r>
          </a:p>
          <a:p>
            <a:pPr marL="457200" indent="-457200">
              <a:buFont typeface="Wingdings" panose="05000000000000000000" pitchFamily="2" charset="2"/>
              <a:buChar char="ü"/>
            </a:pPr>
            <a:r>
              <a:rPr lang="fr-FR" sz="3200" dirty="0"/>
              <a:t>- Réduction du flux sanguin . </a:t>
            </a:r>
          </a:p>
          <a:p>
            <a:r>
              <a:rPr lang="fr-FR" sz="3200" dirty="0"/>
              <a:t> Ceux ci entraînent une insuffisance cardiaque , un rythme cardiaque anormal , une crise cardiaque , l’Hypertension artérielle.</a:t>
            </a:r>
            <a:endParaRPr lang="en-US" sz="3200" dirty="0"/>
          </a:p>
        </p:txBody>
      </p:sp>
      <p:sp>
        <p:nvSpPr>
          <p:cNvPr id="6" name="ZoneTexte 5"/>
          <p:cNvSpPr txBox="1"/>
          <p:nvPr/>
        </p:nvSpPr>
        <p:spPr>
          <a:xfrm>
            <a:off x="-901929" y="5442964"/>
            <a:ext cx="7972950" cy="584775"/>
          </a:xfrm>
          <a:prstGeom prst="rect">
            <a:avLst/>
          </a:prstGeom>
          <a:noFill/>
        </p:spPr>
        <p:txBody>
          <a:bodyPr wrap="square" rtlCol="0">
            <a:spAutoFit/>
          </a:bodyPr>
          <a:lstStyle/>
          <a:p>
            <a:r>
              <a:rPr lang="fr-CI" sz="3200" b="1" dirty="0"/>
              <a:t>                 MIEUX VAUT PREVENIR QUE GUERIR </a:t>
            </a:r>
            <a:endParaRPr lang="en-US" sz="3200" b="1" dirty="0"/>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9892" y="3571815"/>
            <a:ext cx="4309174" cy="2872783"/>
          </a:xfrm>
          <a:prstGeom prst="rect">
            <a:avLst/>
          </a:prstGeom>
        </p:spPr>
      </p:pic>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6703" y="192354"/>
            <a:ext cx="2849222" cy="3391931"/>
          </a:xfrm>
          <a:prstGeom prst="rect">
            <a:avLst/>
          </a:prstGeom>
        </p:spPr>
      </p:pic>
      <p:sp>
        <p:nvSpPr>
          <p:cNvPr id="3" name="ZoneTexte 2"/>
          <p:cNvSpPr txBox="1"/>
          <p:nvPr/>
        </p:nvSpPr>
        <p:spPr>
          <a:xfrm>
            <a:off x="349624" y="255494"/>
            <a:ext cx="6884894" cy="1077218"/>
          </a:xfrm>
          <a:prstGeom prst="rect">
            <a:avLst/>
          </a:prstGeom>
          <a:noFill/>
        </p:spPr>
        <p:txBody>
          <a:bodyPr wrap="square" rtlCol="0">
            <a:spAutoFit/>
          </a:bodyPr>
          <a:lstStyle/>
          <a:p>
            <a:r>
              <a:rPr lang="fr-CI" sz="3200" dirty="0"/>
              <a:t>Les causes principales  des Problèmes Cardiaques sont  du :</a:t>
            </a:r>
            <a:endParaRPr lang="en-US" sz="3200" dirty="0"/>
          </a:p>
        </p:txBody>
      </p:sp>
      <p:sp>
        <p:nvSpPr>
          <p:cNvPr id="8" name="Rectangle 7"/>
          <p:cNvSpPr/>
          <p:nvPr/>
        </p:nvSpPr>
        <p:spPr>
          <a:xfrm>
            <a:off x="4370294" y="6441141"/>
            <a:ext cx="8148918"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696878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26825"/>
            <a:ext cx="3259999" cy="4863056"/>
          </a:xfrm>
          <a:prstGeom prst="rect">
            <a:avLst/>
          </a:prstGeom>
          <a:ln>
            <a:noFill/>
          </a:ln>
          <a:effectLst>
            <a:outerShdw blurRad="292100" dist="139700" dir="2700000" algn="tl" rotWithShape="0">
              <a:srgbClr val="333333">
                <a:alpha val="65000"/>
              </a:srgbClr>
            </a:outerShdw>
          </a:effectLst>
        </p:spPr>
      </p:pic>
      <p:pic>
        <p:nvPicPr>
          <p:cNvPr id="5" name="Image 4">
            <a:extLst>
              <a:ext uri="{FF2B5EF4-FFF2-40B4-BE49-F238E27FC236}">
                <a16:creationId xmlns:a16="http://schemas.microsoft.com/office/drawing/2014/main" id="{AD6E53BF-5F1C-0C92-C7DB-DC1B10DBBF46}"/>
              </a:ext>
            </a:extLst>
          </p:cNvPr>
          <p:cNvPicPr>
            <a:picLocks noChangeAspect="1"/>
          </p:cNvPicPr>
          <p:nvPr/>
        </p:nvPicPr>
        <p:blipFill rotWithShape="1">
          <a:blip r:embed="rId3">
            <a:extLst>
              <a:ext uri="{28A0092B-C50C-407E-A947-70E740481C1C}">
                <a14:useLocalDpi xmlns:a14="http://schemas.microsoft.com/office/drawing/2010/main" val="0"/>
              </a:ext>
            </a:extLst>
          </a:blip>
          <a:srcRect l="22567" r="21091" b="5398"/>
          <a:stretch/>
        </p:blipFill>
        <p:spPr>
          <a:xfrm>
            <a:off x="3194887" y="2463610"/>
            <a:ext cx="2350814" cy="3947125"/>
          </a:xfrm>
          <a:prstGeom prst="rect">
            <a:avLst/>
          </a:prstGeom>
          <a:ln>
            <a:noFill/>
          </a:ln>
          <a:effectLst>
            <a:outerShdw blurRad="292100" dist="139700" dir="2700000" algn="tl" rotWithShape="0">
              <a:srgbClr val="333333">
                <a:alpha val="65000"/>
              </a:srgbClr>
            </a:outerShdw>
          </a:effectLst>
        </p:spPr>
      </p:pic>
      <p:pic>
        <p:nvPicPr>
          <p:cNvPr id="6" name="Image 5">
            <a:extLst>
              <a:ext uri="{FF2B5EF4-FFF2-40B4-BE49-F238E27FC236}">
                <a16:creationId xmlns:a16="http://schemas.microsoft.com/office/drawing/2014/main" id="{83C2F870-F617-2DC1-221E-058D4D63F9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5408130" y="4530846"/>
            <a:ext cx="4443182" cy="2577046"/>
          </a:xfrm>
          <a:prstGeom prst="rect">
            <a:avLst/>
          </a:prstGeom>
          <a:ln>
            <a:noFill/>
          </a:ln>
          <a:effectLst>
            <a:outerShdw blurRad="292100" dist="139700" dir="2700000" algn="tl" rotWithShape="0">
              <a:srgbClr val="333333">
                <a:alpha val="65000"/>
              </a:srgbClr>
            </a:outerShdw>
          </a:effectLst>
        </p:spPr>
      </p:pic>
      <p:sp>
        <p:nvSpPr>
          <p:cNvPr id="7" name="ZoneTexte 6"/>
          <p:cNvSpPr txBox="1"/>
          <p:nvPr/>
        </p:nvSpPr>
        <p:spPr>
          <a:xfrm>
            <a:off x="294301" y="407962"/>
            <a:ext cx="6380820" cy="923330"/>
          </a:xfrm>
          <a:prstGeom prst="rect">
            <a:avLst/>
          </a:prstGeom>
          <a:noFill/>
        </p:spPr>
        <p:txBody>
          <a:bodyPr wrap="square" rtlCol="0">
            <a:spAutoFit/>
          </a:bodyPr>
          <a:lstStyle/>
          <a:p>
            <a:r>
              <a:rPr lang="fr-CI" sz="5400" dirty="0">
                <a:latin typeface="Eras Bold ITC" panose="020B0907030504020204" pitchFamily="34" charset="0"/>
              </a:rPr>
              <a:t>Vestige Flax Oil </a:t>
            </a:r>
            <a:endParaRPr lang="en-US" sz="5400" dirty="0">
              <a:latin typeface="Eras Bold ITC" panose="020B0907030504020204" pitchFamily="34" charset="0"/>
            </a:endParaRPr>
          </a:p>
        </p:txBody>
      </p:sp>
      <p:sp>
        <p:nvSpPr>
          <p:cNvPr id="9" name="Rectangle 8"/>
          <p:cNvSpPr/>
          <p:nvPr/>
        </p:nvSpPr>
        <p:spPr>
          <a:xfrm>
            <a:off x="4370294" y="6441141"/>
            <a:ext cx="8148918"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305ADF45-A365-0029-CDE8-45E37B4AF3AB}"/>
              </a:ext>
            </a:extLst>
          </p:cNvPr>
          <p:cNvSpPr txBox="1"/>
          <p:nvPr/>
        </p:nvSpPr>
        <p:spPr>
          <a:xfrm>
            <a:off x="6519426" y="802611"/>
            <a:ext cx="4721388" cy="5324535"/>
          </a:xfrm>
          <a:prstGeom prst="rect">
            <a:avLst/>
          </a:prstGeom>
          <a:noFill/>
        </p:spPr>
        <p:txBody>
          <a:bodyPr wrap="square" rtlCol="0">
            <a:spAutoFit/>
          </a:bodyPr>
          <a:lstStyle/>
          <a:p>
            <a:pPr marL="285750" indent="-285750">
              <a:buFontTx/>
              <a:buChar char="-"/>
            </a:pPr>
            <a:r>
              <a:rPr lang="fr-FR" sz="2000" dirty="0">
                <a:latin typeface="Arial" panose="020B0604020202020204" pitchFamily="34" charset="0"/>
                <a:cs typeface="Arial" panose="020B0604020202020204" pitchFamily="34" charset="0"/>
              </a:rPr>
              <a:t>Empêche les dépôt de mauvais Cholestérol dans les artères </a:t>
            </a:r>
          </a:p>
          <a:p>
            <a:pPr marL="285750" indent="-285750">
              <a:buFontTx/>
              <a:buChar char="-"/>
            </a:pPr>
            <a:r>
              <a:rPr lang="fr-FR" sz="2000" dirty="0">
                <a:latin typeface="Arial" panose="020B0604020202020204" pitchFamily="34" charset="0"/>
                <a:cs typeface="Arial" panose="020B0604020202020204" pitchFamily="34" charset="0"/>
              </a:rPr>
              <a:t>Anti Inflammatoire </a:t>
            </a:r>
          </a:p>
          <a:p>
            <a:pPr marL="285750" indent="-285750">
              <a:buFontTx/>
              <a:buChar char="-"/>
            </a:pPr>
            <a:r>
              <a:rPr lang="fr-FR" sz="2000" dirty="0">
                <a:latin typeface="Arial" panose="020B0604020202020204" pitchFamily="34" charset="0"/>
                <a:cs typeface="Arial" panose="020B0604020202020204" pitchFamily="34" charset="0"/>
              </a:rPr>
              <a:t>Protège la peau et les cheveux </a:t>
            </a:r>
          </a:p>
          <a:p>
            <a:pPr marL="285750" indent="-285750">
              <a:buFontTx/>
              <a:buChar char="-"/>
            </a:pPr>
            <a:r>
              <a:rPr lang="fr-FR" sz="2000" dirty="0">
                <a:latin typeface="Arial" panose="020B0604020202020204" pitchFamily="34" charset="0"/>
                <a:cs typeface="Arial" panose="020B0604020202020204" pitchFamily="34" charset="0"/>
              </a:rPr>
              <a:t>Bonne pour la santé mentale et cognitive ( Alzheimer)</a:t>
            </a:r>
          </a:p>
          <a:p>
            <a:pPr marL="285750" indent="-285750">
              <a:buFontTx/>
              <a:buChar char="-"/>
            </a:pPr>
            <a:r>
              <a:rPr lang="fr-FR" sz="2000" dirty="0">
                <a:latin typeface="Arial" panose="020B0604020202020204" pitchFamily="34" charset="0"/>
                <a:cs typeface="Arial" panose="020B0604020202020204" pitchFamily="34" charset="0"/>
              </a:rPr>
              <a:t>Protège le cerveau </a:t>
            </a:r>
          </a:p>
          <a:p>
            <a:pPr marL="285750" indent="-285750">
              <a:buFontTx/>
              <a:buChar char="-"/>
            </a:pPr>
            <a:r>
              <a:rPr lang="fr-FR" sz="2000" dirty="0">
                <a:latin typeface="Arial" panose="020B0604020202020204" pitchFamily="34" charset="0"/>
                <a:cs typeface="Arial" panose="020B0604020202020204" pitchFamily="34" charset="0"/>
              </a:rPr>
              <a:t>Hypertension </a:t>
            </a:r>
          </a:p>
          <a:p>
            <a:pPr marL="285750" indent="-285750">
              <a:buFontTx/>
              <a:buChar char="-"/>
            </a:pPr>
            <a:r>
              <a:rPr lang="fr-FR" sz="2000" dirty="0">
                <a:latin typeface="Arial" panose="020B0604020202020204" pitchFamily="34" charset="0"/>
                <a:cs typeface="Arial" panose="020B0604020202020204" pitchFamily="34" charset="0"/>
              </a:rPr>
              <a:t>Hypercholestérolémie </a:t>
            </a:r>
          </a:p>
          <a:p>
            <a:pPr marL="285750" indent="-285750">
              <a:buFontTx/>
              <a:buChar char="-"/>
            </a:pPr>
            <a:r>
              <a:rPr lang="fr-FR" sz="2000" dirty="0">
                <a:latin typeface="Arial" panose="020B0604020202020204" pitchFamily="34" charset="0"/>
                <a:cs typeface="Arial" panose="020B0604020202020204" pitchFamily="34" charset="0"/>
              </a:rPr>
              <a:t>Agit sur la régulation  Hormonale ( Ménopause , Post) </a:t>
            </a:r>
          </a:p>
          <a:p>
            <a:pPr marL="285750" indent="-285750">
              <a:buFontTx/>
              <a:buChar char="-"/>
            </a:pPr>
            <a:r>
              <a:rPr lang="fr-FR" sz="2000" dirty="0">
                <a:latin typeface="Arial" panose="020B0604020202020204" pitchFamily="34" charset="0"/>
                <a:cs typeface="Arial" panose="020B0604020202020204" pitchFamily="34" charset="0"/>
              </a:rPr>
              <a:t>Prévient le cancer grâce aux Omega 3 </a:t>
            </a:r>
          </a:p>
          <a:p>
            <a:pPr marL="285750" indent="-285750">
              <a:buFontTx/>
              <a:buChar char="-"/>
            </a:pPr>
            <a:r>
              <a:rPr lang="fr-FR" sz="2000" dirty="0">
                <a:latin typeface="Arial" panose="020B0604020202020204" pitchFamily="34" charset="0"/>
                <a:cs typeface="Arial" panose="020B0604020202020204" pitchFamily="34" charset="0"/>
              </a:rPr>
              <a:t>Réduire les risque de AVC</a:t>
            </a:r>
          </a:p>
          <a:p>
            <a:pPr marL="285750" indent="-285750">
              <a:buFontTx/>
              <a:buChar char="-"/>
            </a:pPr>
            <a:endParaRPr lang="fr-FR" sz="2000" dirty="0">
              <a:latin typeface="Arial" panose="020B0604020202020204" pitchFamily="34" charset="0"/>
              <a:cs typeface="Arial" panose="020B0604020202020204" pitchFamily="34" charset="0"/>
            </a:endParaRPr>
          </a:p>
          <a:p>
            <a:pPr marL="285750" indent="-285750">
              <a:buFontTx/>
              <a:buChar char="-"/>
            </a:pPr>
            <a:endParaRPr lang="fr-FR" sz="2000" dirty="0">
              <a:latin typeface="Arial" panose="020B0604020202020204" pitchFamily="34" charset="0"/>
              <a:cs typeface="Arial" panose="020B0604020202020204" pitchFamily="34" charset="0"/>
            </a:endParaRPr>
          </a:p>
          <a:p>
            <a:pPr marL="285750" indent="-285750">
              <a:buFontTx/>
              <a:buChar char="-"/>
            </a:pPr>
            <a:endParaRPr lang="fr-F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5404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a:p>
        </p:txBody>
      </p:sp>
      <p:pic>
        <p:nvPicPr>
          <p:cNvPr id="4" name="VID-20221112-WA0035">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67172"/>
            <a:ext cx="12192000" cy="6705111"/>
          </a:xfrm>
        </p:spPr>
      </p:pic>
    </p:spTree>
    <p:extLst>
      <p:ext uri="{BB962C8B-B14F-4D97-AF65-F5344CB8AC3E}">
        <p14:creationId xmlns:p14="http://schemas.microsoft.com/office/powerpoint/2010/main" val="2886831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44490" y="1870173"/>
            <a:ext cx="9701939" cy="2677656"/>
          </a:xfrm>
          <a:prstGeom prst="rect">
            <a:avLst/>
          </a:prstGeom>
          <a:noFill/>
        </p:spPr>
        <p:txBody>
          <a:bodyPr wrap="square" rtlCol="0">
            <a:spAutoFit/>
          </a:bodyPr>
          <a:lstStyle/>
          <a:p>
            <a:r>
              <a:rPr lang="fr-FR" sz="2400" dirty="0"/>
              <a:t>La coenzyme Q10 , également connue sous le nom de CoQ10 , est un composé qui  aide à générer de l'énergie dans les cellules </a:t>
            </a:r>
          </a:p>
          <a:p>
            <a:endParaRPr lang="fr-FR" sz="2400" dirty="0"/>
          </a:p>
          <a:p>
            <a:r>
              <a:rPr lang="fr-FR" sz="2400" dirty="0"/>
              <a:t>Le corps produit naturellement le Q10, mais sa production a tendance à diminuer avec l'âge. </a:t>
            </a:r>
          </a:p>
          <a:p>
            <a:endParaRPr lang="fr-FR" sz="2400" dirty="0"/>
          </a:p>
          <a:p>
            <a:endParaRPr lang="fr-FR" sz="2400" dirty="0"/>
          </a:p>
        </p:txBody>
      </p:sp>
      <p:sp>
        <p:nvSpPr>
          <p:cNvPr id="5" name="ZoneTexte 4"/>
          <p:cNvSpPr txBox="1"/>
          <p:nvPr/>
        </p:nvSpPr>
        <p:spPr>
          <a:xfrm>
            <a:off x="526942" y="4479010"/>
            <a:ext cx="10802319" cy="2677656"/>
          </a:xfrm>
          <a:prstGeom prst="rect">
            <a:avLst/>
          </a:prstGeom>
          <a:noFill/>
        </p:spPr>
        <p:txBody>
          <a:bodyPr wrap="square" rtlCol="0">
            <a:spAutoFit/>
          </a:bodyPr>
          <a:lstStyle/>
          <a:p>
            <a:r>
              <a:rPr lang="fr-FR" sz="2400" dirty="0"/>
              <a:t>Cependant une carence en Q10 peut entrainer :</a:t>
            </a:r>
          </a:p>
          <a:p>
            <a:pPr marL="571500" indent="-571500">
              <a:buFont typeface="Wingdings" panose="05000000000000000000" pitchFamily="2" charset="2"/>
              <a:buChar char="Ø"/>
            </a:pPr>
            <a:r>
              <a:rPr lang="fr-FR" sz="2400" dirty="0"/>
              <a:t> Les maladies cardiaques,</a:t>
            </a:r>
          </a:p>
          <a:p>
            <a:pPr marL="571500" indent="-571500">
              <a:buFont typeface="Wingdings" panose="05000000000000000000" pitchFamily="2" charset="2"/>
              <a:buChar char="Ø"/>
            </a:pPr>
            <a:r>
              <a:rPr lang="fr-FR" sz="2400" dirty="0"/>
              <a:t> les troubles cérébraux,</a:t>
            </a:r>
          </a:p>
          <a:p>
            <a:pPr marL="571500" indent="-571500">
              <a:buFont typeface="Wingdings" panose="05000000000000000000" pitchFamily="2" charset="2"/>
              <a:buChar char="Ø"/>
            </a:pPr>
            <a:r>
              <a:rPr lang="fr-FR" sz="2400" dirty="0"/>
              <a:t> Trouble rénaux et</a:t>
            </a:r>
          </a:p>
          <a:p>
            <a:pPr marL="571500" indent="-571500">
              <a:buFont typeface="Wingdings" panose="05000000000000000000" pitchFamily="2" charset="2"/>
              <a:buChar char="Ø"/>
            </a:pPr>
            <a:r>
              <a:rPr lang="fr-FR" sz="2400" dirty="0"/>
              <a:t> le cancer </a:t>
            </a:r>
          </a:p>
          <a:p>
            <a:r>
              <a:rPr lang="fr-FR" sz="2400" dirty="0"/>
              <a:t>ont été associés à de faibles niveaux de CoQ10</a:t>
            </a:r>
            <a:endParaRPr lang="en-US" sz="2400" dirty="0"/>
          </a:p>
          <a:p>
            <a:r>
              <a:rPr lang="fr-FR" sz="2400" dirty="0"/>
              <a:t>	</a:t>
            </a:r>
          </a:p>
        </p:txBody>
      </p:sp>
      <p:sp>
        <p:nvSpPr>
          <p:cNvPr id="6" name="ZoneTexte 5"/>
          <p:cNvSpPr txBox="1"/>
          <p:nvPr/>
        </p:nvSpPr>
        <p:spPr>
          <a:xfrm>
            <a:off x="0" y="0"/>
            <a:ext cx="8566928" cy="1938992"/>
          </a:xfrm>
          <a:prstGeom prst="rect">
            <a:avLst/>
          </a:prstGeom>
          <a:noFill/>
        </p:spPr>
        <p:txBody>
          <a:bodyPr wrap="square" rtlCol="0">
            <a:spAutoFit/>
          </a:bodyPr>
          <a:lstStyle/>
          <a:p>
            <a:pPr algn="ctr"/>
            <a:r>
              <a:rPr lang="fr-CI" sz="6000" dirty="0">
                <a:latin typeface="Eras Bold ITC" panose="020B0907030504020204" pitchFamily="34" charset="0"/>
              </a:rPr>
              <a:t>Vestige Coenzyme</a:t>
            </a:r>
          </a:p>
          <a:p>
            <a:pPr algn="ctr"/>
            <a:r>
              <a:rPr lang="fr-CI" sz="6000" dirty="0">
                <a:latin typeface="Eras Bold ITC" panose="020B0907030504020204" pitchFamily="34" charset="0"/>
              </a:rPr>
              <a:t> Q10 </a:t>
            </a:r>
            <a:endParaRPr lang="en-US" sz="6000" dirty="0">
              <a:latin typeface="Eras Bold ITC" panose="020B0907030504020204" pitchFamily="34" charset="0"/>
            </a:endParaRPr>
          </a:p>
        </p:txBody>
      </p:sp>
      <p:pic>
        <p:nvPicPr>
          <p:cNvPr id="7" name="Image 6">
            <a:extLst>
              <a:ext uri="{FF2B5EF4-FFF2-40B4-BE49-F238E27FC236}">
                <a16:creationId xmlns:a16="http://schemas.microsoft.com/office/drawing/2014/main" id="{780BBF1C-9FAF-0854-94E1-F067DB0722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9503623" y="4277980"/>
            <a:ext cx="2550896" cy="2550896"/>
          </a:xfrm>
          <a:prstGeom prst="rect">
            <a:avLst/>
          </a:prstGeom>
        </p:spPr>
      </p:pic>
      <p:pic>
        <p:nvPicPr>
          <p:cNvPr id="8" name="Image 7">
            <a:extLst>
              <a:ext uri="{FF2B5EF4-FFF2-40B4-BE49-F238E27FC236}">
                <a16:creationId xmlns:a16="http://schemas.microsoft.com/office/drawing/2014/main" id="{70D79C2D-5496-95EE-0820-804C74500348}"/>
              </a:ext>
            </a:extLst>
          </p:cNvPr>
          <p:cNvPicPr>
            <a:picLocks noChangeAspect="1"/>
          </p:cNvPicPr>
          <p:nvPr/>
        </p:nvPicPr>
        <p:blipFill rotWithShape="1">
          <a:blip r:embed="rId3">
            <a:extLst>
              <a:ext uri="{28A0092B-C50C-407E-A947-70E740481C1C}">
                <a14:useLocalDpi xmlns:a14="http://schemas.microsoft.com/office/drawing/2010/main" val="0"/>
              </a:ext>
            </a:extLst>
          </a:blip>
          <a:srcRect l="13338" r="20930" b="16050"/>
          <a:stretch/>
        </p:blipFill>
        <p:spPr>
          <a:xfrm>
            <a:off x="9583800" y="1291962"/>
            <a:ext cx="2390542" cy="33371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12236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780BBF1C-9FAF-0854-94E1-F067DB0722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0555" y="3419421"/>
            <a:ext cx="2550896" cy="2550896"/>
          </a:xfrm>
          <a:prstGeom prst="rect">
            <a:avLst/>
          </a:prstGeom>
        </p:spPr>
      </p:pic>
      <p:pic>
        <p:nvPicPr>
          <p:cNvPr id="5" name="Image 4">
            <a:extLst>
              <a:ext uri="{FF2B5EF4-FFF2-40B4-BE49-F238E27FC236}">
                <a16:creationId xmlns:a16="http://schemas.microsoft.com/office/drawing/2014/main" id="{70D79C2D-5496-95EE-0820-804C74500348}"/>
              </a:ext>
            </a:extLst>
          </p:cNvPr>
          <p:cNvPicPr>
            <a:picLocks noChangeAspect="1"/>
          </p:cNvPicPr>
          <p:nvPr/>
        </p:nvPicPr>
        <p:blipFill rotWithShape="1">
          <a:blip r:embed="rId3">
            <a:extLst>
              <a:ext uri="{28A0092B-C50C-407E-A947-70E740481C1C}">
                <a14:useLocalDpi xmlns:a14="http://schemas.microsoft.com/office/drawing/2010/main" val="0"/>
              </a:ext>
            </a:extLst>
          </a:blip>
          <a:srcRect l="13338" r="20930" b="16050"/>
          <a:stretch/>
        </p:blipFill>
        <p:spPr>
          <a:xfrm>
            <a:off x="-22403" y="2261458"/>
            <a:ext cx="3052986" cy="4261888"/>
          </a:xfrm>
          <a:prstGeom prst="rect">
            <a:avLst/>
          </a:prstGeom>
          <a:ln>
            <a:noFill/>
          </a:ln>
          <a:effectLst>
            <a:outerShdw blurRad="292100" dist="139700" dir="2700000" algn="tl" rotWithShape="0">
              <a:srgbClr val="333333">
                <a:alpha val="65000"/>
              </a:srgbClr>
            </a:outerShdw>
          </a:effectLst>
        </p:spPr>
      </p:pic>
      <p:sp>
        <p:nvSpPr>
          <p:cNvPr id="6" name="ZoneTexte 5"/>
          <p:cNvSpPr txBox="1"/>
          <p:nvPr/>
        </p:nvSpPr>
        <p:spPr>
          <a:xfrm>
            <a:off x="-477461" y="322466"/>
            <a:ext cx="8566928" cy="1938992"/>
          </a:xfrm>
          <a:prstGeom prst="rect">
            <a:avLst/>
          </a:prstGeom>
          <a:noFill/>
        </p:spPr>
        <p:txBody>
          <a:bodyPr wrap="square" rtlCol="0">
            <a:spAutoFit/>
          </a:bodyPr>
          <a:lstStyle/>
          <a:p>
            <a:pPr algn="ctr"/>
            <a:r>
              <a:rPr lang="fr-CI" sz="6000" dirty="0">
                <a:latin typeface="Eras Bold ITC" panose="020B0907030504020204" pitchFamily="34" charset="0"/>
              </a:rPr>
              <a:t>Vestige Coenzyme</a:t>
            </a:r>
          </a:p>
          <a:p>
            <a:pPr algn="ctr"/>
            <a:r>
              <a:rPr lang="fr-CI" sz="6000" dirty="0">
                <a:latin typeface="Eras Bold ITC" panose="020B0907030504020204" pitchFamily="34" charset="0"/>
              </a:rPr>
              <a:t> Q10 </a:t>
            </a:r>
            <a:endParaRPr lang="en-US" sz="6000" dirty="0">
              <a:latin typeface="Eras Bold ITC" panose="020B0907030504020204" pitchFamily="34" charset="0"/>
            </a:endParaRPr>
          </a:p>
        </p:txBody>
      </p:sp>
      <p:sp>
        <p:nvSpPr>
          <p:cNvPr id="7" name="ZoneTexte 6">
            <a:extLst>
              <a:ext uri="{FF2B5EF4-FFF2-40B4-BE49-F238E27FC236}">
                <a16:creationId xmlns:a16="http://schemas.microsoft.com/office/drawing/2014/main" id="{E8354A61-18CF-DCBA-E731-5E3CCBC720A9}"/>
              </a:ext>
            </a:extLst>
          </p:cNvPr>
          <p:cNvSpPr txBox="1"/>
          <p:nvPr/>
        </p:nvSpPr>
        <p:spPr>
          <a:xfrm>
            <a:off x="7156329" y="1291962"/>
            <a:ext cx="3982537" cy="5262979"/>
          </a:xfrm>
          <a:prstGeom prst="rect">
            <a:avLst/>
          </a:prstGeom>
          <a:noFill/>
        </p:spPr>
        <p:txBody>
          <a:bodyPr wrap="square" rtlCol="0">
            <a:spAutoFit/>
          </a:bodyPr>
          <a:lstStyle/>
          <a:p>
            <a:r>
              <a:rPr lang="fr-FR" sz="2400" dirty="0"/>
              <a:t>Puissant Anti Oxydant </a:t>
            </a:r>
          </a:p>
          <a:p>
            <a:r>
              <a:rPr lang="fr-FR" sz="2400" dirty="0"/>
              <a:t>- Ralentit le vieillissement cellulaire et prévient les maladies liés à l'Age </a:t>
            </a:r>
          </a:p>
          <a:p>
            <a:pPr marL="285750" indent="-285750">
              <a:buFontTx/>
              <a:buChar char="-"/>
            </a:pPr>
            <a:r>
              <a:rPr lang="fr-FR" sz="2400" dirty="0"/>
              <a:t>Améliore la performance du cœur </a:t>
            </a:r>
          </a:p>
          <a:p>
            <a:pPr marL="285750" indent="-285750">
              <a:buFontTx/>
              <a:buChar char="-"/>
            </a:pPr>
            <a:r>
              <a:rPr lang="fr-FR" sz="2400" dirty="0"/>
              <a:t>Baisse la tension artérielle </a:t>
            </a:r>
          </a:p>
          <a:p>
            <a:pPr marL="285750" indent="-285750">
              <a:buFontTx/>
              <a:buChar char="-"/>
            </a:pPr>
            <a:r>
              <a:rPr lang="fr-FR" sz="2400" dirty="0"/>
              <a:t>Prévient les infarctus</a:t>
            </a:r>
          </a:p>
          <a:p>
            <a:pPr marL="285750" indent="-285750">
              <a:buFontTx/>
              <a:buChar char="-"/>
            </a:pPr>
            <a:r>
              <a:rPr lang="fr-FR" sz="2400" dirty="0"/>
              <a:t>Prévient le Diabète , Pakistan , Alzheimer ,  </a:t>
            </a:r>
          </a:p>
          <a:p>
            <a:pPr marL="285750" indent="-285750">
              <a:buFontTx/>
              <a:buChar char="-"/>
            </a:pPr>
            <a:r>
              <a:rPr lang="fr-FR" sz="2400" dirty="0"/>
              <a:t>Améliore la performance physique et la récupération après l’effort </a:t>
            </a:r>
          </a:p>
          <a:p>
            <a:pPr marL="285750" indent="-285750">
              <a:buFontTx/>
              <a:buChar char="-"/>
            </a:pPr>
            <a:endParaRPr lang="fr-FR" sz="2400" dirty="0"/>
          </a:p>
        </p:txBody>
      </p:sp>
    </p:spTree>
    <p:extLst>
      <p:ext uri="{BB962C8B-B14F-4D97-AF65-F5344CB8AC3E}">
        <p14:creationId xmlns:p14="http://schemas.microsoft.com/office/powerpoint/2010/main" val="112784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4167153-E468-B665-35E8-F19E1F2C5F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152" y="2728362"/>
            <a:ext cx="2008503" cy="3497158"/>
          </a:xfrm>
          <a:prstGeom prst="rect">
            <a:avLst/>
          </a:prstGeom>
          <a:ln>
            <a:noFill/>
          </a:ln>
          <a:effectLst>
            <a:outerShdw blurRad="292100" dist="139700" dir="2700000" algn="tl" rotWithShape="0">
              <a:srgbClr val="333333">
                <a:alpha val="65000"/>
              </a:srgbClr>
            </a:outerShdw>
          </a:effectLst>
        </p:spPr>
      </p:pic>
      <p:pic>
        <p:nvPicPr>
          <p:cNvPr id="5" name="Image 4">
            <a:extLst>
              <a:ext uri="{FF2B5EF4-FFF2-40B4-BE49-F238E27FC236}">
                <a16:creationId xmlns:a16="http://schemas.microsoft.com/office/drawing/2014/main" id="{5201CECF-01EB-7948-3F47-58996F52C6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73381" y="2935119"/>
            <a:ext cx="3526973" cy="1645277"/>
          </a:xfrm>
          <a:prstGeom prst="rect">
            <a:avLst/>
          </a:prstGeom>
        </p:spPr>
      </p:pic>
      <p:sp>
        <p:nvSpPr>
          <p:cNvPr id="7" name="ZoneTexte 6">
            <a:extLst>
              <a:ext uri="{FF2B5EF4-FFF2-40B4-BE49-F238E27FC236}">
                <a16:creationId xmlns:a16="http://schemas.microsoft.com/office/drawing/2014/main" id="{2DD6CA1E-2485-77FE-A845-745C00E7747A}"/>
              </a:ext>
            </a:extLst>
          </p:cNvPr>
          <p:cNvSpPr txBox="1"/>
          <p:nvPr/>
        </p:nvSpPr>
        <p:spPr>
          <a:xfrm>
            <a:off x="6844934" y="1672043"/>
            <a:ext cx="5222375" cy="4832092"/>
          </a:xfrm>
          <a:prstGeom prst="rect">
            <a:avLst/>
          </a:prstGeom>
          <a:noFill/>
        </p:spPr>
        <p:txBody>
          <a:bodyPr wrap="square" rtlCol="0">
            <a:spAutoFit/>
          </a:bodyPr>
          <a:lstStyle/>
          <a:p>
            <a:pPr marL="285750" indent="-285750">
              <a:buFontTx/>
              <a:buChar char="-"/>
            </a:pPr>
            <a:r>
              <a:rPr lang="fr-FR" sz="2800" dirty="0"/>
              <a:t>Réduit la tension artériel </a:t>
            </a:r>
          </a:p>
          <a:p>
            <a:pPr marL="285750" indent="-285750">
              <a:buFontTx/>
              <a:buChar char="-"/>
            </a:pPr>
            <a:r>
              <a:rPr lang="fr-FR" sz="2800" dirty="0"/>
              <a:t>Diminue le taux de mauvais cholestérol </a:t>
            </a:r>
          </a:p>
          <a:p>
            <a:pPr marL="285750" indent="-285750">
              <a:buFontTx/>
              <a:buChar char="-"/>
            </a:pPr>
            <a:r>
              <a:rPr lang="fr-FR" sz="2800" dirty="0"/>
              <a:t>Régule</a:t>
            </a:r>
          </a:p>
          <a:p>
            <a:pPr marL="285750" indent="-285750">
              <a:buFontTx/>
              <a:buChar char="-"/>
            </a:pPr>
            <a:r>
              <a:rPr lang="fr-FR" sz="2800" dirty="0"/>
              <a:t>  le taux de glycémie </a:t>
            </a:r>
          </a:p>
          <a:p>
            <a:pPr marL="285750" indent="-285750">
              <a:buFontTx/>
              <a:buChar char="-"/>
            </a:pPr>
            <a:r>
              <a:rPr lang="fr-FR" sz="2800" dirty="0"/>
              <a:t>Arthrose , Arthrite</a:t>
            </a:r>
          </a:p>
          <a:p>
            <a:pPr marL="285750" indent="-285750">
              <a:buFontTx/>
              <a:buChar char="-"/>
            </a:pPr>
            <a:r>
              <a:rPr lang="fr-FR" sz="2800" dirty="0"/>
              <a:t>Asthme </a:t>
            </a:r>
          </a:p>
          <a:p>
            <a:pPr marL="285750" indent="-285750">
              <a:buFontTx/>
              <a:buChar char="-"/>
            </a:pPr>
            <a:r>
              <a:rPr lang="fr-FR" sz="2800" dirty="0"/>
              <a:t>Prévient certains cancer  </a:t>
            </a:r>
          </a:p>
          <a:p>
            <a:pPr marL="285750" indent="-285750">
              <a:buFontTx/>
              <a:buChar char="-"/>
            </a:pPr>
            <a:r>
              <a:rPr lang="fr-FR" sz="2800" dirty="0"/>
              <a:t>Débarrasser des caillot de sang </a:t>
            </a:r>
          </a:p>
          <a:p>
            <a:pPr marL="285750" indent="-285750">
              <a:buFontTx/>
              <a:buChar char="-"/>
            </a:pPr>
            <a:r>
              <a:rPr lang="fr-FR" sz="2800" dirty="0"/>
              <a:t>Améliore la santé oculaire </a:t>
            </a:r>
          </a:p>
          <a:p>
            <a:pPr marL="285750" indent="-285750">
              <a:buFontTx/>
              <a:buChar char="-"/>
            </a:pPr>
            <a:endParaRPr lang="fr-FR" sz="2800" dirty="0"/>
          </a:p>
        </p:txBody>
      </p:sp>
      <p:sp>
        <p:nvSpPr>
          <p:cNvPr id="8" name="ZoneTexte 7"/>
          <p:cNvSpPr txBox="1"/>
          <p:nvPr/>
        </p:nvSpPr>
        <p:spPr>
          <a:xfrm>
            <a:off x="0" y="534432"/>
            <a:ext cx="7119257" cy="2123658"/>
          </a:xfrm>
          <a:prstGeom prst="rect">
            <a:avLst/>
          </a:prstGeom>
          <a:noFill/>
        </p:spPr>
        <p:txBody>
          <a:bodyPr wrap="square" rtlCol="0">
            <a:spAutoFit/>
          </a:bodyPr>
          <a:lstStyle/>
          <a:p>
            <a:pPr algn="ctr"/>
            <a:r>
              <a:rPr lang="fr-CI" sz="6600" dirty="0">
                <a:latin typeface="Eras Bold ITC" panose="020B0907030504020204" pitchFamily="34" charset="0"/>
              </a:rPr>
              <a:t>Vestige Krill</a:t>
            </a:r>
          </a:p>
          <a:p>
            <a:pPr algn="ctr"/>
            <a:r>
              <a:rPr lang="fr-CI" sz="6600" dirty="0">
                <a:latin typeface="Eras Bold ITC" panose="020B0907030504020204" pitchFamily="34" charset="0"/>
              </a:rPr>
              <a:t> oïl </a:t>
            </a:r>
            <a:endParaRPr lang="en-US" sz="6600" dirty="0">
              <a:latin typeface="Eras Bold ITC" panose="020B0907030504020204" pitchFamily="34" charset="0"/>
            </a:endParaRPr>
          </a:p>
        </p:txBody>
      </p:sp>
      <p:pic>
        <p:nvPicPr>
          <p:cNvPr id="9" name="Imag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1606" y="4456014"/>
            <a:ext cx="4098200" cy="2066918"/>
          </a:xfrm>
          <a:prstGeom prst="rect">
            <a:avLst/>
          </a:prstGeom>
        </p:spPr>
      </p:pic>
      <p:sp>
        <p:nvSpPr>
          <p:cNvPr id="10" name="Rectangle 9"/>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49947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F403F2A1-EC72-35CA-41A3-18ED440DBD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1783"/>
            <a:ext cx="4362760" cy="4362760"/>
          </a:xfrm>
          <a:prstGeom prst="rect">
            <a:avLst/>
          </a:prstGeom>
          <a:ln>
            <a:noFill/>
          </a:ln>
          <a:effectLst>
            <a:outerShdw blurRad="292100" dist="139700" dir="2700000" algn="tl" rotWithShape="0">
              <a:srgbClr val="333333">
                <a:alpha val="65000"/>
              </a:srgbClr>
            </a:outerShdw>
          </a:effectLst>
        </p:spPr>
      </p:pic>
      <p:sp>
        <p:nvSpPr>
          <p:cNvPr id="5" name="ZoneTexte 4">
            <a:extLst>
              <a:ext uri="{FF2B5EF4-FFF2-40B4-BE49-F238E27FC236}">
                <a16:creationId xmlns:a16="http://schemas.microsoft.com/office/drawing/2014/main" id="{B7573CF1-4E11-700D-0666-AE8E35FBA654}"/>
              </a:ext>
            </a:extLst>
          </p:cNvPr>
          <p:cNvSpPr txBox="1"/>
          <p:nvPr/>
        </p:nvSpPr>
        <p:spPr>
          <a:xfrm>
            <a:off x="-193964" y="0"/>
            <a:ext cx="8520545" cy="1107996"/>
          </a:xfrm>
          <a:prstGeom prst="rect">
            <a:avLst/>
          </a:prstGeom>
          <a:noFill/>
        </p:spPr>
        <p:txBody>
          <a:bodyPr wrap="square" rtlCol="0">
            <a:spAutoFit/>
          </a:bodyPr>
          <a:lstStyle/>
          <a:p>
            <a:pPr algn="ctr"/>
            <a:r>
              <a:rPr lang="fr-CI" sz="6600" dirty="0">
                <a:latin typeface="Eras Bold ITC" panose="020B0907030504020204" pitchFamily="34" charset="0"/>
              </a:rPr>
              <a:t>Vestige L-Arginine</a:t>
            </a:r>
          </a:p>
        </p:txBody>
      </p:sp>
      <p:sp>
        <p:nvSpPr>
          <p:cNvPr id="6" name="ZoneTexte 5">
            <a:extLst>
              <a:ext uri="{FF2B5EF4-FFF2-40B4-BE49-F238E27FC236}">
                <a16:creationId xmlns:a16="http://schemas.microsoft.com/office/drawing/2014/main" id="{16A9DA6C-7E63-F284-B984-67C2105AD2DC}"/>
              </a:ext>
            </a:extLst>
          </p:cNvPr>
          <p:cNvSpPr txBox="1"/>
          <p:nvPr/>
        </p:nvSpPr>
        <p:spPr>
          <a:xfrm>
            <a:off x="387927" y="1233055"/>
            <a:ext cx="10418618" cy="2308324"/>
          </a:xfrm>
          <a:prstGeom prst="rect">
            <a:avLst/>
          </a:prstGeom>
          <a:noFill/>
        </p:spPr>
        <p:txBody>
          <a:bodyPr wrap="square" rtlCol="0">
            <a:spAutoFit/>
          </a:bodyPr>
          <a:lstStyle/>
          <a:p>
            <a:r>
              <a:rPr lang="fr-FR" sz="2400" dirty="0"/>
              <a:t>C’est un Acide aminé , il fait partie des nos 20 Protéines.</a:t>
            </a:r>
          </a:p>
          <a:p>
            <a:r>
              <a:rPr lang="fr-FR" sz="2400" dirty="0"/>
              <a:t>Il permet un e bonne communication entre nos cellules nerveuses et les cellules du musculaire.</a:t>
            </a:r>
          </a:p>
          <a:p>
            <a:r>
              <a:rPr lang="fr-FR" sz="2400" dirty="0"/>
              <a:t>La consommation de L Arginine dégage un gaz ( Le monoxyde d’azote ) qui permet la dilation de nos artères</a:t>
            </a:r>
          </a:p>
          <a:p>
            <a:endParaRPr lang="fr-FR" sz="2400" dirty="0"/>
          </a:p>
        </p:txBody>
      </p:sp>
    </p:spTree>
    <p:extLst>
      <p:ext uri="{BB962C8B-B14F-4D97-AF65-F5344CB8AC3E}">
        <p14:creationId xmlns:p14="http://schemas.microsoft.com/office/powerpoint/2010/main" val="39176218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573004E-EE43-CEA0-8BAF-75F59EBF38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1783"/>
            <a:ext cx="4362760" cy="4362760"/>
          </a:xfrm>
          <a:prstGeom prst="rect">
            <a:avLst/>
          </a:prstGeom>
          <a:ln>
            <a:noFill/>
          </a:ln>
          <a:effectLst>
            <a:outerShdw blurRad="292100" dist="139700" dir="2700000" algn="tl" rotWithShape="0">
              <a:srgbClr val="333333">
                <a:alpha val="65000"/>
              </a:srgbClr>
            </a:outerShdw>
          </a:effectLst>
        </p:spPr>
      </p:pic>
      <p:pic>
        <p:nvPicPr>
          <p:cNvPr id="5" name="Image 4">
            <a:extLst>
              <a:ext uri="{FF2B5EF4-FFF2-40B4-BE49-F238E27FC236}">
                <a16:creationId xmlns:a16="http://schemas.microsoft.com/office/drawing/2014/main" id="{8758E256-D7BF-9CCA-FFC9-6AABC2064B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5309" y="3300431"/>
            <a:ext cx="2151368" cy="3557569"/>
          </a:xfrm>
          <a:prstGeom prst="rect">
            <a:avLst/>
          </a:prstGeom>
        </p:spPr>
      </p:pic>
      <p:sp>
        <p:nvSpPr>
          <p:cNvPr id="6" name="ZoneTexte 5">
            <a:extLst>
              <a:ext uri="{FF2B5EF4-FFF2-40B4-BE49-F238E27FC236}">
                <a16:creationId xmlns:a16="http://schemas.microsoft.com/office/drawing/2014/main" id="{9F966FC8-4A11-CDFD-BA77-D1EABFFD1670}"/>
              </a:ext>
            </a:extLst>
          </p:cNvPr>
          <p:cNvSpPr txBox="1"/>
          <p:nvPr/>
        </p:nvSpPr>
        <p:spPr>
          <a:xfrm>
            <a:off x="-193964" y="0"/>
            <a:ext cx="8520545" cy="1107996"/>
          </a:xfrm>
          <a:prstGeom prst="rect">
            <a:avLst/>
          </a:prstGeom>
          <a:noFill/>
        </p:spPr>
        <p:txBody>
          <a:bodyPr wrap="square" rtlCol="0">
            <a:spAutoFit/>
          </a:bodyPr>
          <a:lstStyle/>
          <a:p>
            <a:pPr algn="ctr"/>
            <a:r>
              <a:rPr lang="fr-CI" sz="6600" dirty="0">
                <a:latin typeface="Eras Bold ITC" panose="020B0907030504020204" pitchFamily="34" charset="0"/>
              </a:rPr>
              <a:t>Vestige L-Arginine</a:t>
            </a:r>
          </a:p>
        </p:txBody>
      </p:sp>
      <p:sp>
        <p:nvSpPr>
          <p:cNvPr id="7" name="ZoneTexte 6">
            <a:extLst>
              <a:ext uri="{FF2B5EF4-FFF2-40B4-BE49-F238E27FC236}">
                <a16:creationId xmlns:a16="http://schemas.microsoft.com/office/drawing/2014/main" id="{569E85F8-5C63-D826-EDA1-B02CC0A30625}"/>
              </a:ext>
            </a:extLst>
          </p:cNvPr>
          <p:cNvSpPr txBox="1"/>
          <p:nvPr/>
        </p:nvSpPr>
        <p:spPr>
          <a:xfrm>
            <a:off x="5874325" y="791013"/>
            <a:ext cx="6175217" cy="5693866"/>
          </a:xfrm>
          <a:prstGeom prst="rect">
            <a:avLst/>
          </a:prstGeom>
          <a:noFill/>
        </p:spPr>
        <p:txBody>
          <a:bodyPr wrap="square" rtlCol="0">
            <a:spAutoFit/>
          </a:bodyPr>
          <a:lstStyle/>
          <a:p>
            <a:endParaRPr lang="fr-FR" sz="2800" dirty="0"/>
          </a:p>
          <a:p>
            <a:pPr marL="457200" indent="-457200">
              <a:buFont typeface="Wingdings" panose="05000000000000000000" pitchFamily="2" charset="2"/>
              <a:buChar char="Ø"/>
            </a:pPr>
            <a:r>
              <a:rPr lang="fr-FR" sz="2800" dirty="0"/>
              <a:t> Aide à réguler les niveaux de cholestérol sanguin et la tension artérielle</a:t>
            </a:r>
          </a:p>
          <a:p>
            <a:pPr marL="457200" indent="-457200">
              <a:buFont typeface="Wingdings" panose="05000000000000000000" pitchFamily="2" charset="2"/>
              <a:buChar char="Ø"/>
            </a:pPr>
            <a:r>
              <a:rPr lang="fr-FR" sz="2800" dirty="0"/>
              <a:t> Prévient le vieillissement cardiovasculaire prématuré</a:t>
            </a:r>
          </a:p>
          <a:p>
            <a:pPr marL="457200" indent="-457200">
              <a:buFont typeface="Wingdings" panose="05000000000000000000" pitchFamily="2" charset="2"/>
              <a:buChar char="Ø"/>
            </a:pPr>
            <a:r>
              <a:rPr lang="fr-FR" sz="2800" dirty="0"/>
              <a:t> Aide à maintenir une glycémie saine</a:t>
            </a:r>
          </a:p>
          <a:p>
            <a:pPr marL="457200" indent="-457200">
              <a:buFont typeface="Wingdings" panose="05000000000000000000" pitchFamily="2" charset="2"/>
              <a:buChar char="Ø"/>
            </a:pPr>
            <a:r>
              <a:rPr lang="fr-FR" sz="2800" dirty="0"/>
              <a:t> Renforce l'immunité</a:t>
            </a:r>
          </a:p>
          <a:p>
            <a:pPr marL="457200" indent="-457200">
              <a:buFont typeface="Wingdings" panose="05000000000000000000" pitchFamily="2" charset="2"/>
              <a:buChar char="Ø"/>
            </a:pPr>
            <a:r>
              <a:rPr lang="fr-FR" sz="2800" dirty="0"/>
              <a:t> Améliore le fonctionnement sexuel</a:t>
            </a:r>
          </a:p>
          <a:p>
            <a:pPr marL="457200" indent="-457200">
              <a:buFont typeface="Wingdings" panose="05000000000000000000" pitchFamily="2" charset="2"/>
              <a:buChar char="Ø"/>
            </a:pPr>
            <a:r>
              <a:rPr lang="fr-FR" sz="2800" dirty="0"/>
              <a:t> Améliore la condition physique et l’endurance</a:t>
            </a:r>
          </a:p>
          <a:p>
            <a:pPr marL="457200" indent="-457200">
              <a:buFont typeface="Wingdings" panose="05000000000000000000" pitchFamily="2" charset="2"/>
              <a:buChar char="Ø"/>
            </a:pPr>
            <a:r>
              <a:rPr lang="fr-FR" sz="2800" dirty="0"/>
              <a:t> Fournit des avantages anti-âge</a:t>
            </a:r>
          </a:p>
          <a:p>
            <a:pPr marL="457200" indent="-457200">
              <a:buFont typeface="Wingdings" panose="05000000000000000000" pitchFamily="2" charset="2"/>
              <a:buChar char="Ø"/>
            </a:pPr>
            <a:r>
              <a:rPr lang="fr-FR" sz="2800" dirty="0"/>
              <a:t> Soulage les douleurs chroniques</a:t>
            </a:r>
          </a:p>
        </p:txBody>
      </p:sp>
    </p:spTree>
    <p:extLst>
      <p:ext uri="{BB962C8B-B14F-4D97-AF65-F5344CB8AC3E}">
        <p14:creationId xmlns:p14="http://schemas.microsoft.com/office/powerpoint/2010/main" val="254797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6C54C0-76C2-46EB-A163-AEF2DD4B151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58E6A35-8C7F-4B39-AF66-BA4293B89351}"/>
              </a:ext>
            </a:extLst>
          </p:cNvPr>
          <p:cNvSpPr>
            <a:spLocks noGrp="1"/>
          </p:cNvSpPr>
          <p:nvPr>
            <p:ph idx="1"/>
          </p:nvPr>
        </p:nvSpPr>
        <p:spPr/>
        <p:txBody>
          <a:bodyPr/>
          <a:lstStyle/>
          <a:p>
            <a:endParaRPr lang="fr-FR"/>
          </a:p>
        </p:txBody>
      </p:sp>
      <p:pic>
        <p:nvPicPr>
          <p:cNvPr id="4" name="Espace réservé du contenu 8">
            <a:extLst>
              <a:ext uri="{FF2B5EF4-FFF2-40B4-BE49-F238E27FC236}">
                <a16:creationId xmlns:a16="http://schemas.microsoft.com/office/drawing/2014/main" id="{2F74BBDD-6BE7-4916-93A4-251C33192D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706"/>
            <a:ext cx="12192000" cy="6920706"/>
          </a:xfrm>
          <a:prstGeom prst="rect">
            <a:avLst/>
          </a:prstGeom>
        </p:spPr>
      </p:pic>
      <p:pic>
        <p:nvPicPr>
          <p:cNvPr id="5" name="Image 4">
            <a:extLst>
              <a:ext uri="{FF2B5EF4-FFF2-40B4-BE49-F238E27FC236}">
                <a16:creationId xmlns:a16="http://schemas.microsoft.com/office/drawing/2014/main" id="{2CCEA9EE-B8B8-4448-8C55-A7A7093229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509" y="3397647"/>
            <a:ext cx="1870906" cy="3441856"/>
          </a:xfrm>
          <a:prstGeom prst="rect">
            <a:avLst/>
          </a:prstGeom>
          <a:ln>
            <a:noFill/>
          </a:ln>
          <a:effectLst>
            <a:outerShdw blurRad="292100" dist="139700" dir="2700000" algn="tl" rotWithShape="0">
              <a:srgbClr val="333333">
                <a:alpha val="65000"/>
              </a:srgbClr>
            </a:outerShdw>
          </a:effectLst>
        </p:spPr>
      </p:pic>
      <p:pic>
        <p:nvPicPr>
          <p:cNvPr id="6" name="Image 5">
            <a:extLst>
              <a:ext uri="{FF2B5EF4-FFF2-40B4-BE49-F238E27FC236}">
                <a16:creationId xmlns:a16="http://schemas.microsoft.com/office/drawing/2014/main" id="{70926A03-5C6D-4ABC-BC74-1A0493C76309}"/>
              </a:ext>
            </a:extLst>
          </p:cNvPr>
          <p:cNvPicPr>
            <a:picLocks noChangeAspect="1"/>
          </p:cNvPicPr>
          <p:nvPr/>
        </p:nvPicPr>
        <p:blipFill rotWithShape="1">
          <a:blip r:embed="rId4">
            <a:extLst>
              <a:ext uri="{28A0092B-C50C-407E-A947-70E740481C1C}">
                <a14:useLocalDpi xmlns:a14="http://schemas.microsoft.com/office/drawing/2010/main" val="0"/>
              </a:ext>
            </a:extLst>
          </a:blip>
          <a:srcRect l="25006" t="9913" r="25957" b="8876"/>
          <a:stretch/>
        </p:blipFill>
        <p:spPr>
          <a:xfrm>
            <a:off x="2555752" y="3977556"/>
            <a:ext cx="1733725" cy="2871196"/>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B3F0C837-C028-41F7-8DFA-26D33557E22E}"/>
              </a:ext>
            </a:extLst>
          </p:cNvPr>
          <p:cNvSpPr/>
          <p:nvPr/>
        </p:nvSpPr>
        <p:spPr>
          <a:xfrm>
            <a:off x="1872004" y="-133023"/>
            <a:ext cx="9785051" cy="1200329"/>
          </a:xfrm>
          <a:prstGeom prst="rect">
            <a:avLst/>
          </a:prstGeom>
          <a:noFill/>
        </p:spPr>
        <p:txBody>
          <a:bodyPr wrap="none" lIns="91440" tIns="45720" rIns="91440" bIns="45720">
            <a:spAutoFit/>
          </a:bodyPr>
          <a:lstStyle/>
          <a:p>
            <a:pPr algn="ctr"/>
            <a:r>
              <a:rPr lang="fr-FR" sz="7200" b="1" spc="50" dirty="0">
                <a:ln w="9525" cmpd="sng">
                  <a:solidFill>
                    <a:schemeClr val="accent1"/>
                  </a:solidFill>
                  <a:prstDash val="solid"/>
                </a:ln>
                <a:solidFill>
                  <a:srgbClr val="70AD47">
                    <a:tint val="1000"/>
                  </a:srgbClr>
                </a:solidFill>
                <a:effectLst>
                  <a:glow rad="38100">
                    <a:schemeClr val="accent1">
                      <a:alpha val="40000"/>
                    </a:schemeClr>
                  </a:glow>
                </a:effectLst>
                <a:highlight>
                  <a:srgbClr val="FF0000"/>
                </a:highlight>
                <a:latin typeface="Eras Bold ITC" panose="020B0907030504020204" pitchFamily="34" charset="0"/>
              </a:rPr>
              <a:t>Gamme</a:t>
            </a:r>
            <a:r>
              <a:rPr lang="fr-FR" sz="7200" b="1" cap="none" spc="50" dirty="0">
                <a:ln w="9525" cmpd="sng">
                  <a:solidFill>
                    <a:schemeClr val="accent1"/>
                  </a:solidFill>
                  <a:prstDash val="solid"/>
                </a:ln>
                <a:solidFill>
                  <a:srgbClr val="70AD47">
                    <a:tint val="1000"/>
                  </a:srgbClr>
                </a:solidFill>
                <a:effectLst>
                  <a:glow rad="38100">
                    <a:schemeClr val="accent1">
                      <a:alpha val="40000"/>
                    </a:schemeClr>
                  </a:glow>
                </a:effectLst>
                <a:highlight>
                  <a:srgbClr val="FF0000"/>
                </a:highlight>
                <a:latin typeface="Eras Bold ITC" panose="020B0907030504020204" pitchFamily="34" charset="0"/>
              </a:rPr>
              <a:t> Glycémique </a:t>
            </a:r>
          </a:p>
        </p:txBody>
      </p:sp>
      <p:pic>
        <p:nvPicPr>
          <p:cNvPr id="8" name="Image 7">
            <a:extLst>
              <a:ext uri="{FF2B5EF4-FFF2-40B4-BE49-F238E27FC236}">
                <a16:creationId xmlns:a16="http://schemas.microsoft.com/office/drawing/2014/main" id="{E41629FE-1684-4763-BDFD-B84495569DE1}"/>
              </a:ext>
            </a:extLst>
          </p:cNvPr>
          <p:cNvPicPr>
            <a:picLocks noChangeAspect="1"/>
          </p:cNvPicPr>
          <p:nvPr/>
        </p:nvPicPr>
        <p:blipFill rotWithShape="1">
          <a:blip r:embed="rId5">
            <a:extLst>
              <a:ext uri="{28A0092B-C50C-407E-A947-70E740481C1C}">
                <a14:useLocalDpi xmlns:a14="http://schemas.microsoft.com/office/drawing/2010/main" val="0"/>
              </a:ext>
            </a:extLst>
          </a:blip>
          <a:srcRect l="33304" r="34464"/>
          <a:stretch/>
        </p:blipFill>
        <p:spPr>
          <a:xfrm>
            <a:off x="4064196" y="3800783"/>
            <a:ext cx="1842053" cy="3333750"/>
          </a:xfrm>
          <a:prstGeom prst="rect">
            <a:avLst/>
          </a:prstGeom>
        </p:spPr>
      </p:pic>
      <p:pic>
        <p:nvPicPr>
          <p:cNvPr id="9" name="Image 8">
            <a:extLst>
              <a:ext uri="{FF2B5EF4-FFF2-40B4-BE49-F238E27FC236}">
                <a16:creationId xmlns:a16="http://schemas.microsoft.com/office/drawing/2014/main" id="{221261E6-48A2-4C19-9D55-8F9C0182BB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73182" y="3498189"/>
            <a:ext cx="2729810" cy="3333750"/>
          </a:xfrm>
          <a:prstGeom prst="rect">
            <a:avLst/>
          </a:prstGeom>
        </p:spPr>
      </p:pic>
    </p:spTree>
    <p:extLst>
      <p:ext uri="{BB962C8B-B14F-4D97-AF65-F5344CB8AC3E}">
        <p14:creationId xmlns:p14="http://schemas.microsoft.com/office/powerpoint/2010/main" val="27719738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692331" y="91438"/>
            <a:ext cx="10437223" cy="707886"/>
          </a:xfrm>
          <a:prstGeom prst="rect">
            <a:avLst/>
          </a:prstGeom>
          <a:noFill/>
        </p:spPr>
        <p:txBody>
          <a:bodyPr wrap="square" rtlCol="0">
            <a:spAutoFit/>
          </a:bodyPr>
          <a:lstStyle/>
          <a:p>
            <a:r>
              <a:rPr lang="fr-CI" sz="4000" b="1" dirty="0"/>
              <a:t>      Taux de Morbidité du Diabète en Afrique</a:t>
            </a:r>
            <a:endParaRPr lang="en-US" sz="4000" b="1" dirty="0"/>
          </a:p>
        </p:txBody>
      </p:sp>
      <p:sp>
        <p:nvSpPr>
          <p:cNvPr id="5" name="ZoneTexte 4"/>
          <p:cNvSpPr txBox="1"/>
          <p:nvPr/>
        </p:nvSpPr>
        <p:spPr>
          <a:xfrm>
            <a:off x="334964" y="3939789"/>
            <a:ext cx="6439988" cy="1938992"/>
          </a:xfrm>
          <a:prstGeom prst="rect">
            <a:avLst/>
          </a:prstGeom>
          <a:noFill/>
        </p:spPr>
        <p:txBody>
          <a:bodyPr wrap="square" rtlCol="0">
            <a:spAutoFit/>
          </a:bodyPr>
          <a:lstStyle/>
          <a:p>
            <a:pPr marL="457200" indent="-457200">
              <a:buFontTx/>
              <a:buChar char="-"/>
            </a:pPr>
            <a:r>
              <a:rPr lang="fr-FR" sz="2400" dirty="0"/>
              <a:t>Environs 24 Millions de personnes vivent avec le Diabète en Afrique en 2021 , selon la Fédération Internationale du Diabète.</a:t>
            </a:r>
          </a:p>
          <a:p>
            <a:pPr marL="457200" indent="-457200">
              <a:buFontTx/>
              <a:buChar char="-"/>
            </a:pPr>
            <a:endParaRPr lang="fr-FR" sz="2400" dirty="0"/>
          </a:p>
          <a:p>
            <a:endParaRPr lang="en-US" sz="2400" dirty="0"/>
          </a:p>
        </p:txBody>
      </p:sp>
      <p:sp>
        <p:nvSpPr>
          <p:cNvPr id="6" name="ZoneTexte 5"/>
          <p:cNvSpPr txBox="1"/>
          <p:nvPr/>
        </p:nvSpPr>
        <p:spPr>
          <a:xfrm>
            <a:off x="692331" y="5234654"/>
            <a:ext cx="6466111" cy="1569660"/>
          </a:xfrm>
          <a:prstGeom prst="rect">
            <a:avLst/>
          </a:prstGeom>
          <a:noFill/>
        </p:spPr>
        <p:txBody>
          <a:bodyPr wrap="square" rtlCol="0">
            <a:spAutoFit/>
          </a:bodyPr>
          <a:lstStyle/>
          <a:p>
            <a:r>
              <a:rPr lang="fr-FR" sz="2400" dirty="0"/>
              <a:t>Le nombre d’Africain souffrant de Diabète devrait atteindre 55 millions d’ici 2045 , soit une augmentation  de 134% . </a:t>
            </a:r>
          </a:p>
          <a:p>
            <a:endParaRPr lang="en-US" sz="2400" dirty="0"/>
          </a:p>
        </p:txBody>
      </p:sp>
      <p:sp>
        <p:nvSpPr>
          <p:cNvPr id="7" name="ZoneTexte 6"/>
          <p:cNvSpPr txBox="1"/>
          <p:nvPr/>
        </p:nvSpPr>
        <p:spPr>
          <a:xfrm>
            <a:off x="692331" y="768584"/>
            <a:ext cx="6126480" cy="1569660"/>
          </a:xfrm>
          <a:prstGeom prst="rect">
            <a:avLst/>
          </a:prstGeom>
          <a:noFill/>
        </p:spPr>
        <p:txBody>
          <a:bodyPr wrap="square" rtlCol="0">
            <a:spAutoFit/>
          </a:bodyPr>
          <a:lstStyle/>
          <a:p>
            <a:r>
              <a:rPr lang="fr-FR" sz="2400" dirty="0"/>
              <a:t>Le Diabète est une condition qui survient lorsque le corps ne peut pas utiliser le glucose normalement.</a:t>
            </a:r>
          </a:p>
          <a:p>
            <a:endParaRPr lang="en-US" sz="2400" dirty="0"/>
          </a:p>
        </p:txBody>
      </p:sp>
      <p:sp>
        <p:nvSpPr>
          <p:cNvPr id="8" name="Rectangle 7"/>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p:cNvSpPr txBox="1"/>
          <p:nvPr/>
        </p:nvSpPr>
        <p:spPr>
          <a:xfrm>
            <a:off x="587830" y="2129245"/>
            <a:ext cx="10162903" cy="1938992"/>
          </a:xfrm>
          <a:prstGeom prst="rect">
            <a:avLst/>
          </a:prstGeom>
          <a:noFill/>
        </p:spPr>
        <p:txBody>
          <a:bodyPr wrap="square" rtlCol="0">
            <a:spAutoFit/>
          </a:bodyPr>
          <a:lstStyle/>
          <a:p>
            <a:r>
              <a:rPr lang="fr-FR" sz="2400" dirty="0"/>
              <a:t>Le diabète est de 2 types. </a:t>
            </a:r>
          </a:p>
          <a:p>
            <a:r>
              <a:rPr lang="fr-FR" sz="2400" dirty="0"/>
              <a:t> </a:t>
            </a:r>
            <a:r>
              <a:rPr lang="fr-FR" sz="2400" b="1" dirty="0"/>
              <a:t>Diabète de type 1</a:t>
            </a:r>
            <a:r>
              <a:rPr lang="fr-FR" sz="2400" dirty="0"/>
              <a:t>.  Le pancréas ne fabrique pas assez d'insuline. </a:t>
            </a:r>
          </a:p>
          <a:p>
            <a:r>
              <a:rPr lang="fr-FR" sz="2400" dirty="0"/>
              <a:t> </a:t>
            </a:r>
            <a:r>
              <a:rPr lang="fr-FR" sz="2400" b="1" dirty="0"/>
              <a:t>Le Diabète de type 2</a:t>
            </a:r>
            <a:r>
              <a:rPr lang="fr-FR" sz="2400" dirty="0"/>
              <a:t>.   Le corps ne peut pas répondre normalement à l'insuline disponible  provoquant ainsi une élévation du taux de glucose dans le sang.  </a:t>
            </a:r>
          </a:p>
          <a:p>
            <a:endParaRPr lang="en-US" sz="2400" dirty="0"/>
          </a:p>
        </p:txBody>
      </p:sp>
      <p:pic>
        <p:nvPicPr>
          <p:cNvPr id="13" name="Imag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9681" y="3671048"/>
            <a:ext cx="4571725" cy="2770094"/>
          </a:xfrm>
          <a:prstGeom prst="rect">
            <a:avLst/>
          </a:prstGeom>
        </p:spPr>
      </p:pic>
    </p:spTree>
    <p:extLst>
      <p:ext uri="{BB962C8B-B14F-4D97-AF65-F5344CB8AC3E}">
        <p14:creationId xmlns:p14="http://schemas.microsoft.com/office/powerpoint/2010/main" val="16040190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F71F618-193A-053D-ED72-AA26BEDE7BD0}"/>
              </a:ext>
            </a:extLst>
          </p:cNvPr>
          <p:cNvSpPr txBox="1"/>
          <p:nvPr/>
        </p:nvSpPr>
        <p:spPr>
          <a:xfrm>
            <a:off x="5352192" y="449627"/>
            <a:ext cx="5463717" cy="5078313"/>
          </a:xfrm>
          <a:prstGeom prst="rect">
            <a:avLst/>
          </a:prstGeom>
          <a:noFill/>
        </p:spPr>
        <p:txBody>
          <a:bodyPr wrap="square" rtlCol="0">
            <a:spAutoFit/>
          </a:bodyPr>
          <a:lstStyle/>
          <a:p>
            <a:pPr algn="just"/>
            <a:endParaRPr lang="fr-FR" sz="3600" b="1" i="0" dirty="0">
              <a:effectLst/>
            </a:endParaRPr>
          </a:p>
          <a:p>
            <a:pPr algn="l"/>
            <a:r>
              <a:rPr lang="fr-FR" sz="2400" dirty="0">
                <a:solidFill>
                  <a:srgbClr val="504E4A"/>
                </a:solidFill>
              </a:rPr>
              <a:t>1-A</a:t>
            </a:r>
            <a:r>
              <a:rPr lang="fr-FR" sz="2400" b="0" i="0" dirty="0">
                <a:solidFill>
                  <a:srgbClr val="504E4A"/>
                </a:solidFill>
                <a:effectLst/>
              </a:rPr>
              <a:t>ide le corps à maintenir une santé glycémique normale.</a:t>
            </a:r>
          </a:p>
          <a:p>
            <a:pPr algn="l">
              <a:buFont typeface="+mj-lt"/>
              <a:buAutoNum type="arabicPeriod"/>
            </a:pPr>
            <a:r>
              <a:rPr lang="fr-FR" sz="2400" dirty="0">
                <a:solidFill>
                  <a:srgbClr val="504E4A"/>
                </a:solidFill>
              </a:rPr>
              <a:t>R</a:t>
            </a:r>
            <a:r>
              <a:rPr lang="fr-FR" sz="2400" b="0" i="0" dirty="0">
                <a:solidFill>
                  <a:srgbClr val="504E4A"/>
                </a:solidFill>
                <a:effectLst/>
              </a:rPr>
              <a:t>enforce le pancréas.</a:t>
            </a:r>
          </a:p>
          <a:p>
            <a:pPr algn="l">
              <a:buFont typeface="+mj-lt"/>
              <a:buAutoNum type="arabicPeriod"/>
            </a:pPr>
            <a:r>
              <a:rPr lang="fr-FR" sz="2400" dirty="0">
                <a:solidFill>
                  <a:srgbClr val="504E4A"/>
                </a:solidFill>
              </a:rPr>
              <a:t>A</a:t>
            </a:r>
            <a:r>
              <a:rPr lang="fr-FR" sz="2400" b="0" i="0" dirty="0">
                <a:solidFill>
                  <a:srgbClr val="504E4A"/>
                </a:solidFill>
                <a:effectLst/>
              </a:rPr>
              <a:t>ide à optimiser la sécrétion d'insuline.</a:t>
            </a:r>
          </a:p>
          <a:p>
            <a:pPr algn="l">
              <a:buFont typeface="+mj-lt"/>
              <a:buAutoNum type="arabicPeriod"/>
            </a:pPr>
            <a:r>
              <a:rPr lang="fr-FR" sz="2400" dirty="0">
                <a:solidFill>
                  <a:srgbClr val="504E4A"/>
                </a:solidFill>
              </a:rPr>
              <a:t> F</a:t>
            </a:r>
            <a:r>
              <a:rPr lang="fr-FR" sz="2400" b="0" i="0" dirty="0">
                <a:solidFill>
                  <a:srgbClr val="504E4A"/>
                </a:solidFill>
                <a:effectLst/>
              </a:rPr>
              <a:t>acilite l'absorption progressive du glucose.</a:t>
            </a:r>
          </a:p>
          <a:p>
            <a:pPr algn="l">
              <a:buFont typeface="+mj-lt"/>
              <a:buAutoNum type="arabicPeriod"/>
            </a:pPr>
            <a:r>
              <a:rPr lang="fr-FR" sz="2400" dirty="0">
                <a:solidFill>
                  <a:srgbClr val="504E4A"/>
                </a:solidFill>
              </a:rPr>
              <a:t>A</a:t>
            </a:r>
            <a:r>
              <a:rPr lang="fr-FR" sz="2400" b="0" i="0" dirty="0">
                <a:solidFill>
                  <a:srgbClr val="504E4A"/>
                </a:solidFill>
                <a:effectLst/>
              </a:rPr>
              <a:t>ide à prévenir les dommages oxydatifs.</a:t>
            </a:r>
          </a:p>
          <a:p>
            <a:pPr algn="l">
              <a:buFont typeface="+mj-lt"/>
              <a:buAutoNum type="arabicPeriod"/>
            </a:pPr>
            <a:r>
              <a:rPr lang="fr-FR" sz="2400" b="0" i="0" dirty="0">
                <a:solidFill>
                  <a:srgbClr val="504E4A"/>
                </a:solidFill>
                <a:effectLst/>
              </a:rPr>
              <a:t>Régule l'appétit pour maintenir un poids corporel sain.</a:t>
            </a:r>
          </a:p>
          <a:p>
            <a:pPr algn="l">
              <a:buFont typeface="+mj-lt"/>
              <a:buAutoNum type="arabicPeriod"/>
            </a:pPr>
            <a:r>
              <a:rPr lang="fr-FR" sz="2400" b="0" i="0" dirty="0">
                <a:solidFill>
                  <a:srgbClr val="504E4A"/>
                </a:solidFill>
                <a:effectLst/>
              </a:rPr>
              <a:t>Aide à fournir de la force pour garder le corps exempt de maladies chroniques.</a:t>
            </a:r>
          </a:p>
          <a:p>
            <a:endParaRPr lang="fr-FR" sz="2400" dirty="0"/>
          </a:p>
        </p:txBody>
      </p:sp>
      <p:pic>
        <p:nvPicPr>
          <p:cNvPr id="7" name="Image 6">
            <a:extLst>
              <a:ext uri="{FF2B5EF4-FFF2-40B4-BE49-F238E27FC236}">
                <a16:creationId xmlns:a16="http://schemas.microsoft.com/office/drawing/2014/main" id="{D361F505-E4F4-681B-4179-3D80B9B7AC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817" y="2620420"/>
            <a:ext cx="1895128" cy="3486416"/>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4370294" y="6441141"/>
            <a:ext cx="8148918"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p:cNvSpPr txBox="1"/>
          <p:nvPr/>
        </p:nvSpPr>
        <p:spPr>
          <a:xfrm>
            <a:off x="289111" y="188259"/>
            <a:ext cx="10313894" cy="769441"/>
          </a:xfrm>
          <a:prstGeom prst="rect">
            <a:avLst/>
          </a:prstGeom>
          <a:noFill/>
        </p:spPr>
        <p:txBody>
          <a:bodyPr wrap="square" rtlCol="0">
            <a:spAutoFit/>
          </a:bodyPr>
          <a:lstStyle/>
          <a:p>
            <a:r>
              <a:rPr lang="fr-FR" sz="4400" dirty="0">
                <a:latin typeface="Eras Bold ITC" panose="020B0907030504020204" pitchFamily="34" charset="0"/>
              </a:rPr>
              <a:t>Ayusan</a:t>
            </a:r>
            <a:r>
              <a:rPr lang="fr-FR" sz="4400" dirty="0">
                <a:solidFill>
                  <a:srgbClr val="FFFF00"/>
                </a:solidFill>
                <a:latin typeface="Eras Bold ITC" panose="020B0907030504020204" pitchFamily="34" charset="0"/>
              </a:rPr>
              <a:t>té</a:t>
            </a:r>
            <a:r>
              <a:rPr lang="fr-FR" sz="4400" dirty="0">
                <a:latin typeface="Eras Bold ITC" panose="020B0907030504020204" pitchFamily="34" charset="0"/>
              </a:rPr>
              <a:t> GLUCO HEALTH</a:t>
            </a:r>
            <a:endParaRPr lang="en-US" sz="4400" dirty="0">
              <a:latin typeface="Eras Bold ITC" panose="020B0907030504020204" pitchFamily="34" charset="0"/>
            </a:endParaRPr>
          </a:p>
        </p:txBody>
      </p:sp>
      <p:pic>
        <p:nvPicPr>
          <p:cNvPr id="11" name="Imag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5960" y="2500056"/>
            <a:ext cx="4505862" cy="4505862"/>
          </a:xfrm>
          <a:prstGeom prst="rect">
            <a:avLst/>
          </a:prstGeom>
        </p:spPr>
      </p:pic>
      <p:pic>
        <p:nvPicPr>
          <p:cNvPr id="12" name="Imag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4478" y="5172893"/>
            <a:ext cx="2623069" cy="1559419"/>
          </a:xfrm>
          <a:prstGeom prst="rect">
            <a:avLst/>
          </a:prstGeom>
        </p:spPr>
      </p:pic>
      <p:pic>
        <p:nvPicPr>
          <p:cNvPr id="13" name="Imag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480467">
            <a:off x="1815006" y="2302787"/>
            <a:ext cx="2634684" cy="1407453"/>
          </a:xfrm>
          <a:prstGeom prst="rect">
            <a:avLst/>
          </a:prstGeom>
        </p:spPr>
      </p:pic>
      <p:pic>
        <p:nvPicPr>
          <p:cNvPr id="14" name="Imag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97547" y="4668744"/>
            <a:ext cx="2478895" cy="1980826"/>
          </a:xfrm>
          <a:prstGeom prst="rect">
            <a:avLst/>
          </a:prstGeom>
        </p:spPr>
      </p:pic>
      <p:pic>
        <p:nvPicPr>
          <p:cNvPr id="15" name="Imag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99593" y="0"/>
            <a:ext cx="2104465" cy="1426103"/>
          </a:xfrm>
          <a:prstGeom prst="rect">
            <a:avLst/>
          </a:prstGeom>
        </p:spPr>
      </p:pic>
    </p:spTree>
    <p:extLst>
      <p:ext uri="{BB962C8B-B14F-4D97-AF65-F5344CB8AC3E}">
        <p14:creationId xmlns:p14="http://schemas.microsoft.com/office/powerpoint/2010/main" val="3274366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370294" y="6441141"/>
            <a:ext cx="8148918"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Image 10">
            <a:extLst>
              <a:ext uri="{FF2B5EF4-FFF2-40B4-BE49-F238E27FC236}">
                <a16:creationId xmlns:a16="http://schemas.microsoft.com/office/drawing/2014/main" id="{F63AB5BD-8023-83E4-6AEA-CF1CC5A73415}"/>
              </a:ext>
            </a:extLst>
          </p:cNvPr>
          <p:cNvPicPr>
            <a:picLocks noChangeAspect="1"/>
          </p:cNvPicPr>
          <p:nvPr/>
        </p:nvPicPr>
        <p:blipFill rotWithShape="1">
          <a:blip r:embed="rId2">
            <a:extLst>
              <a:ext uri="{28A0092B-C50C-407E-A947-70E740481C1C}">
                <a14:useLocalDpi xmlns:a14="http://schemas.microsoft.com/office/drawing/2010/main" val="0"/>
              </a:ext>
            </a:extLst>
          </a:blip>
          <a:srcRect l="25006" t="9913" r="25957" b="8876"/>
          <a:stretch/>
        </p:blipFill>
        <p:spPr>
          <a:xfrm>
            <a:off x="2868602" y="2953032"/>
            <a:ext cx="2163406" cy="3582784"/>
          </a:xfrm>
          <a:prstGeom prst="rect">
            <a:avLst/>
          </a:prstGeom>
          <a:ln>
            <a:noFill/>
          </a:ln>
          <a:effectLst>
            <a:outerShdw blurRad="292100" dist="139700" dir="2700000" algn="tl" rotWithShape="0">
              <a:srgbClr val="333333">
                <a:alpha val="65000"/>
              </a:srgbClr>
            </a:outerShdw>
          </a:effectLst>
        </p:spPr>
      </p:pic>
      <p:sp>
        <p:nvSpPr>
          <p:cNvPr id="8" name="ZoneTexte 7"/>
          <p:cNvSpPr txBox="1"/>
          <p:nvPr/>
        </p:nvSpPr>
        <p:spPr>
          <a:xfrm>
            <a:off x="140620" y="606270"/>
            <a:ext cx="6408101" cy="1446550"/>
          </a:xfrm>
          <a:prstGeom prst="rect">
            <a:avLst/>
          </a:prstGeom>
          <a:noFill/>
        </p:spPr>
        <p:txBody>
          <a:bodyPr wrap="square" rtlCol="0">
            <a:spAutoFit/>
          </a:bodyPr>
          <a:lstStyle/>
          <a:p>
            <a:r>
              <a:rPr lang="fr-FR" sz="4400" dirty="0">
                <a:latin typeface="Eras Bold ITC" panose="020B0907030504020204" pitchFamily="34" charset="0"/>
              </a:rPr>
              <a:t>Vestige </a:t>
            </a:r>
            <a:r>
              <a:rPr lang="fr-FR" sz="4400" dirty="0" err="1">
                <a:latin typeface="Eras Bold ITC" panose="020B0907030504020204" pitchFamily="34" charset="0"/>
              </a:rPr>
              <a:t>Neem</a:t>
            </a:r>
            <a:r>
              <a:rPr lang="fr-FR" sz="4400" dirty="0">
                <a:latin typeface="Eras Bold ITC" panose="020B0907030504020204" pitchFamily="34" charset="0"/>
              </a:rPr>
              <a:t> Capsule</a:t>
            </a:r>
            <a:endParaRPr lang="en-US" sz="4400" dirty="0">
              <a:latin typeface="Eras Bold ITC" panose="020B0907030504020204" pitchFamily="34" charset="0"/>
            </a:endParaRPr>
          </a:p>
        </p:txBody>
      </p:sp>
      <p:pic>
        <p:nvPicPr>
          <p:cNvPr id="12" name="Imag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1677" y="4561445"/>
            <a:ext cx="3219841" cy="2420471"/>
          </a:xfrm>
          <a:prstGeom prst="rect">
            <a:avLst/>
          </a:prstGeom>
          <a:ln>
            <a:noFill/>
          </a:ln>
          <a:effectLst>
            <a:outerShdw blurRad="292100" dist="139700" dir="2700000" algn="tl" rotWithShape="0">
              <a:srgbClr val="333333">
                <a:alpha val="65000"/>
              </a:srgbClr>
            </a:outerShdw>
          </a:effectLst>
        </p:spPr>
      </p:pic>
      <p:sp>
        <p:nvSpPr>
          <p:cNvPr id="13" name="ZoneTexte 12"/>
          <p:cNvSpPr txBox="1"/>
          <p:nvPr/>
        </p:nvSpPr>
        <p:spPr>
          <a:xfrm>
            <a:off x="5328378" y="181917"/>
            <a:ext cx="3003924" cy="5262979"/>
          </a:xfrm>
          <a:prstGeom prst="rect">
            <a:avLst/>
          </a:prstGeom>
          <a:noFill/>
        </p:spPr>
        <p:txBody>
          <a:bodyPr wrap="square" rtlCol="0">
            <a:spAutoFit/>
          </a:bodyPr>
          <a:lstStyle/>
          <a:p>
            <a:pPr marL="457200" indent="-457200">
              <a:buFont typeface="Wingdings" panose="05000000000000000000" pitchFamily="2" charset="2"/>
              <a:buChar char="ü"/>
            </a:pPr>
            <a:r>
              <a:rPr lang="fr-FR" sz="2400" dirty="0"/>
              <a:t>Toux </a:t>
            </a:r>
          </a:p>
          <a:p>
            <a:pPr marL="457200" indent="-457200">
              <a:buFont typeface="Wingdings" panose="05000000000000000000" pitchFamily="2" charset="2"/>
              <a:buChar char="ü"/>
            </a:pPr>
            <a:r>
              <a:rPr lang="fr-FR" sz="2400" dirty="0"/>
              <a:t>Vaginite  </a:t>
            </a:r>
          </a:p>
          <a:p>
            <a:pPr marL="457200" indent="-457200">
              <a:buFont typeface="Wingdings" panose="05000000000000000000" pitchFamily="2" charset="2"/>
              <a:buChar char="ü"/>
            </a:pPr>
            <a:r>
              <a:rPr lang="fr-FR" sz="2400" dirty="0"/>
              <a:t>Problème Dentaire  </a:t>
            </a:r>
          </a:p>
          <a:p>
            <a:pPr marL="342900" indent="-342900">
              <a:buFont typeface="Wingdings" panose="05000000000000000000" pitchFamily="2" charset="2"/>
              <a:buChar char="ü"/>
            </a:pPr>
            <a:r>
              <a:rPr lang="fr-FR" sz="2400" dirty="0"/>
              <a:t>Diabète </a:t>
            </a:r>
          </a:p>
          <a:p>
            <a:pPr marL="457200" indent="-457200">
              <a:buFont typeface="Wingdings" panose="05000000000000000000" pitchFamily="2" charset="2"/>
              <a:buChar char="ü"/>
            </a:pPr>
            <a:r>
              <a:rPr lang="fr-FR" sz="2400" dirty="0"/>
              <a:t>Infections des Glandes  </a:t>
            </a:r>
          </a:p>
          <a:p>
            <a:pPr marL="457200" indent="-457200">
              <a:buFont typeface="Wingdings" panose="05000000000000000000" pitchFamily="2" charset="2"/>
              <a:buChar char="ü"/>
            </a:pPr>
            <a:r>
              <a:rPr lang="fr-FR" sz="2400" dirty="0"/>
              <a:t>Inflammation </a:t>
            </a:r>
          </a:p>
          <a:p>
            <a:pPr marL="457200" indent="-457200">
              <a:buFont typeface="Wingdings" panose="05000000000000000000" pitchFamily="2" charset="2"/>
              <a:buChar char="ü"/>
            </a:pPr>
            <a:r>
              <a:rPr lang="fr-FR" sz="2400" dirty="0"/>
              <a:t>Douleur articulaire  </a:t>
            </a:r>
          </a:p>
          <a:p>
            <a:pPr marL="457200" indent="-457200">
              <a:buFont typeface="Wingdings" panose="05000000000000000000" pitchFamily="2" charset="2"/>
              <a:buChar char="ü"/>
            </a:pPr>
            <a:r>
              <a:rPr lang="fr-FR" sz="2400" dirty="0"/>
              <a:t>Problème rénale</a:t>
            </a:r>
          </a:p>
          <a:p>
            <a:pPr marL="457200" indent="-457200">
              <a:buFont typeface="Wingdings" panose="05000000000000000000" pitchFamily="2" charset="2"/>
              <a:buChar char="ü"/>
            </a:pPr>
            <a:r>
              <a:rPr lang="fr-FR" sz="2400" dirty="0"/>
              <a:t>Grippe </a:t>
            </a:r>
          </a:p>
          <a:p>
            <a:pPr marL="457200" indent="-457200">
              <a:buFont typeface="Wingdings" panose="05000000000000000000" pitchFamily="2" charset="2"/>
              <a:buChar char="ü"/>
            </a:pPr>
            <a:r>
              <a:rPr lang="fr-FR" sz="2400" dirty="0"/>
              <a:t>Insomnie </a:t>
            </a:r>
          </a:p>
          <a:p>
            <a:pPr marL="457200" indent="-457200">
              <a:buFont typeface="Wingdings" panose="05000000000000000000" pitchFamily="2" charset="2"/>
              <a:buChar char="ü"/>
            </a:pPr>
            <a:r>
              <a:rPr lang="fr-FR" sz="2400" dirty="0"/>
              <a:t>Indigestion </a:t>
            </a:r>
          </a:p>
          <a:p>
            <a:endParaRPr lang="fr-FR" sz="2400" dirty="0"/>
          </a:p>
          <a:p>
            <a:r>
              <a:rPr lang="fr-FR" sz="2400" dirty="0"/>
              <a:t>	</a:t>
            </a:r>
            <a:endParaRPr lang="en-US" sz="2400" dirty="0"/>
          </a:p>
        </p:txBody>
      </p:sp>
      <p:sp>
        <p:nvSpPr>
          <p:cNvPr id="14" name="ZoneTexte 13"/>
          <p:cNvSpPr txBox="1"/>
          <p:nvPr/>
        </p:nvSpPr>
        <p:spPr>
          <a:xfrm>
            <a:off x="8278404" y="406461"/>
            <a:ext cx="4316506" cy="4154984"/>
          </a:xfrm>
          <a:prstGeom prst="rect">
            <a:avLst/>
          </a:prstGeom>
          <a:noFill/>
        </p:spPr>
        <p:txBody>
          <a:bodyPr wrap="square" rtlCol="0">
            <a:spAutoFit/>
          </a:bodyPr>
          <a:lstStyle/>
          <a:p>
            <a:pPr marL="457200" indent="-457200">
              <a:buFont typeface="Wingdings" panose="05000000000000000000" pitchFamily="2" charset="2"/>
              <a:buChar char="ü"/>
            </a:pPr>
            <a:r>
              <a:rPr lang="fr-FR" sz="2400" dirty="0"/>
              <a:t>Calcul Urinaire </a:t>
            </a:r>
          </a:p>
          <a:p>
            <a:pPr marL="457200" indent="-457200">
              <a:buFont typeface="Wingdings" panose="05000000000000000000" pitchFamily="2" charset="2"/>
              <a:buChar char="ü"/>
            </a:pPr>
            <a:r>
              <a:rPr lang="fr-FR" sz="2400" dirty="0"/>
              <a:t>Blessure</a:t>
            </a:r>
          </a:p>
          <a:p>
            <a:pPr marL="457200" indent="-457200">
              <a:buFont typeface="Wingdings" panose="05000000000000000000" pitchFamily="2" charset="2"/>
              <a:buChar char="ü"/>
            </a:pPr>
            <a:r>
              <a:rPr lang="fr-FR" sz="2400" dirty="0"/>
              <a:t> Verrue ( Tumeur cutanée) </a:t>
            </a:r>
          </a:p>
          <a:p>
            <a:pPr marL="457200" indent="-457200">
              <a:buFont typeface="Wingdings" panose="05000000000000000000" pitchFamily="2" charset="2"/>
              <a:buChar char="ü"/>
            </a:pPr>
            <a:r>
              <a:rPr lang="fr-FR" sz="2400" dirty="0"/>
              <a:t>Les Poux </a:t>
            </a:r>
          </a:p>
          <a:p>
            <a:pPr marL="457200" indent="-457200">
              <a:buFont typeface="Wingdings" panose="05000000000000000000" pitchFamily="2" charset="2"/>
              <a:buChar char="ü"/>
            </a:pPr>
            <a:r>
              <a:rPr lang="fr-FR" sz="2400" dirty="0"/>
              <a:t> Leucoderme ( Absence de pigmentation) </a:t>
            </a:r>
          </a:p>
          <a:p>
            <a:pPr marL="457200" indent="-457200">
              <a:buFont typeface="Wingdings" panose="05000000000000000000" pitchFamily="2" charset="2"/>
              <a:buChar char="ü"/>
            </a:pPr>
            <a:r>
              <a:rPr lang="fr-FR" sz="2400" dirty="0"/>
              <a:t>Peau Sèche </a:t>
            </a:r>
          </a:p>
          <a:p>
            <a:pPr marL="457200" indent="-457200">
              <a:buFont typeface="Wingdings" panose="05000000000000000000" pitchFamily="2" charset="2"/>
              <a:buChar char="ü"/>
            </a:pPr>
            <a:r>
              <a:rPr lang="fr-FR" sz="2400" dirty="0"/>
              <a:t>Vers intestinaux</a:t>
            </a:r>
          </a:p>
          <a:p>
            <a:pPr marL="457200" indent="-457200">
              <a:buFont typeface="Wingdings" panose="05000000000000000000" pitchFamily="2" charset="2"/>
              <a:buChar char="ü"/>
            </a:pPr>
            <a:r>
              <a:rPr lang="fr-FR" sz="2400" dirty="0"/>
              <a:t>Infection Urinaire</a:t>
            </a:r>
          </a:p>
          <a:p>
            <a:pPr marL="457200" indent="-457200">
              <a:buFont typeface="Wingdings" panose="05000000000000000000" pitchFamily="2" charset="2"/>
              <a:buChar char="ü"/>
            </a:pPr>
            <a:r>
              <a:rPr lang="fr-FR" sz="2400" dirty="0"/>
              <a:t>Infection Urétrale   </a:t>
            </a:r>
          </a:p>
          <a:p>
            <a:pPr marL="457200" indent="-457200">
              <a:buFont typeface="Wingdings" panose="05000000000000000000" pitchFamily="2" charset="2"/>
              <a:buChar char="ü"/>
            </a:pPr>
            <a:r>
              <a:rPr lang="fr-FR" sz="2400" dirty="0"/>
              <a:t>Ulcère </a:t>
            </a:r>
            <a:endParaRPr lang="en-US" sz="2400" dirty="0"/>
          </a:p>
        </p:txBody>
      </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5" y="1985939"/>
            <a:ext cx="2974283" cy="4455202"/>
          </a:xfrm>
          <a:prstGeom prst="rect">
            <a:avLst/>
          </a:prstGeom>
        </p:spPr>
      </p:pic>
    </p:spTree>
    <p:extLst>
      <p:ext uri="{BB962C8B-B14F-4D97-AF65-F5344CB8AC3E}">
        <p14:creationId xmlns:p14="http://schemas.microsoft.com/office/powerpoint/2010/main" val="3978285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AA75D3-74D7-417F-B970-A269E37BAFC0}"/>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060E5833-4B3A-402A-862E-7986240B04A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2706"/>
            <a:ext cx="12192000" cy="6920706"/>
          </a:xfrm>
        </p:spPr>
      </p:pic>
      <p:sp>
        <p:nvSpPr>
          <p:cNvPr id="7" name="Rectangle 6">
            <a:extLst>
              <a:ext uri="{FF2B5EF4-FFF2-40B4-BE49-F238E27FC236}">
                <a16:creationId xmlns:a16="http://schemas.microsoft.com/office/drawing/2014/main" id="{34414FC7-A994-41CA-B13C-DDD451C73CEC}"/>
              </a:ext>
            </a:extLst>
          </p:cNvPr>
          <p:cNvSpPr/>
          <p:nvPr/>
        </p:nvSpPr>
        <p:spPr>
          <a:xfrm>
            <a:off x="1087260" y="0"/>
            <a:ext cx="10017486" cy="1754326"/>
          </a:xfrm>
          <a:prstGeom prst="rect">
            <a:avLst/>
          </a:prstGeom>
          <a:noFill/>
        </p:spPr>
        <p:txBody>
          <a:bodyPr wrap="none" lIns="91440" tIns="45720" rIns="91440" bIns="45720">
            <a:spAutoFit/>
          </a:bodyPr>
          <a:lstStyle/>
          <a:p>
            <a:pPr algn="ctr"/>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highlight>
                  <a:srgbClr val="FF0000"/>
                </a:highlight>
                <a:latin typeface="Eras Bold ITC" panose="020B0907030504020204" pitchFamily="34" charset="0"/>
              </a:rPr>
              <a:t>Gamme pour Boostez votre </a:t>
            </a:r>
          </a:p>
          <a:p>
            <a:pPr algn="ctr"/>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highlight>
                  <a:srgbClr val="FF0000"/>
                </a:highlight>
                <a:latin typeface="Eras Bold ITC" panose="020B0907030504020204" pitchFamily="34" charset="0"/>
              </a:rPr>
              <a:t>Système immunitaire</a:t>
            </a:r>
          </a:p>
        </p:txBody>
      </p:sp>
      <p:pic>
        <p:nvPicPr>
          <p:cNvPr id="8" name="Image 7">
            <a:extLst>
              <a:ext uri="{FF2B5EF4-FFF2-40B4-BE49-F238E27FC236}">
                <a16:creationId xmlns:a16="http://schemas.microsoft.com/office/drawing/2014/main" id="{04928BEC-15EE-4048-A358-19E2AACE91F4}"/>
              </a:ext>
            </a:extLst>
          </p:cNvPr>
          <p:cNvPicPr>
            <a:picLocks noChangeAspect="1"/>
          </p:cNvPicPr>
          <p:nvPr/>
        </p:nvPicPr>
        <p:blipFill rotWithShape="1">
          <a:blip r:embed="rId3">
            <a:extLst>
              <a:ext uri="{28A0092B-C50C-407E-A947-70E740481C1C}">
                <a14:useLocalDpi xmlns:a14="http://schemas.microsoft.com/office/drawing/2010/main" val="0"/>
              </a:ext>
            </a:extLst>
          </a:blip>
          <a:srcRect r="52876"/>
          <a:stretch/>
        </p:blipFill>
        <p:spPr>
          <a:xfrm>
            <a:off x="4922807" y="3388995"/>
            <a:ext cx="2503585" cy="3612687"/>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6DD7BD28-2CA8-4DDE-B20E-B7296D499F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6153" y="4096418"/>
            <a:ext cx="2761582" cy="2761582"/>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F676E597-CA9B-4A4B-A553-71468C00D6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8809" y="3586624"/>
            <a:ext cx="1834013" cy="3303195"/>
          </a:xfrm>
          <a:prstGeom prst="rect">
            <a:avLst/>
          </a:prstGeom>
          <a:ln>
            <a:noFill/>
          </a:ln>
          <a:effectLst>
            <a:outerShdw blurRad="292100" dist="139700" dir="2700000" algn="tl" rotWithShape="0">
              <a:srgbClr val="333333">
                <a:alpha val="65000"/>
              </a:srgbClr>
            </a:outerShdw>
          </a:effectLst>
        </p:spPr>
      </p:pic>
      <p:pic>
        <p:nvPicPr>
          <p:cNvPr id="11" name="Image 10">
            <a:extLst>
              <a:ext uri="{FF2B5EF4-FFF2-40B4-BE49-F238E27FC236}">
                <a16:creationId xmlns:a16="http://schemas.microsoft.com/office/drawing/2014/main" id="{BEFF86E9-4E85-49BC-9EEC-C74FE5BAE9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83395" y="3979727"/>
            <a:ext cx="2077052" cy="29096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31828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12357" y="1762717"/>
            <a:ext cx="7145382" cy="1077218"/>
          </a:xfrm>
          <a:prstGeom prst="rect">
            <a:avLst/>
          </a:prstGeom>
          <a:noFill/>
        </p:spPr>
        <p:txBody>
          <a:bodyPr wrap="square" rtlCol="0">
            <a:spAutoFit/>
          </a:bodyPr>
          <a:lstStyle/>
          <a:p>
            <a:r>
              <a:rPr lang="fr-FR" sz="3200" dirty="0"/>
              <a:t>C’est la  capacité globale de l'organisme à  lutter contre les organismes pathogènes .</a:t>
            </a:r>
            <a:endParaRPr lang="en-US" sz="3200" dirty="0"/>
          </a:p>
        </p:txBody>
      </p:sp>
      <p:sp>
        <p:nvSpPr>
          <p:cNvPr id="6" name="ZoneTexte 5"/>
          <p:cNvSpPr txBox="1"/>
          <p:nvPr/>
        </p:nvSpPr>
        <p:spPr>
          <a:xfrm>
            <a:off x="561703" y="496389"/>
            <a:ext cx="10110651" cy="923330"/>
          </a:xfrm>
          <a:prstGeom prst="rect">
            <a:avLst/>
          </a:prstGeom>
          <a:noFill/>
        </p:spPr>
        <p:txBody>
          <a:bodyPr wrap="square" rtlCol="0">
            <a:spAutoFit/>
          </a:bodyPr>
          <a:lstStyle/>
          <a:p>
            <a:r>
              <a:rPr lang="fr-FR" sz="5400" b="1" dirty="0"/>
              <a:t>Qu'est-ce que l'immunité ?</a:t>
            </a:r>
            <a:endParaRPr lang="en-US" sz="5400" b="1" dirty="0"/>
          </a:p>
        </p:txBody>
      </p:sp>
      <p:pic>
        <p:nvPicPr>
          <p:cNvPr id="7" name="Image 6"/>
          <p:cNvPicPr>
            <a:picLocks noChangeAspect="1"/>
          </p:cNvPicPr>
          <p:nvPr/>
        </p:nvPicPr>
        <p:blipFill rotWithShape="1">
          <a:blip r:embed="rId2">
            <a:extLst>
              <a:ext uri="{28A0092B-C50C-407E-A947-70E740481C1C}">
                <a14:useLocalDpi xmlns:a14="http://schemas.microsoft.com/office/drawing/2010/main" val="0"/>
              </a:ext>
            </a:extLst>
          </a:blip>
          <a:srcRect l="18551" r="13709"/>
          <a:stretch/>
        </p:blipFill>
        <p:spPr>
          <a:xfrm>
            <a:off x="7557247" y="1572368"/>
            <a:ext cx="4370294" cy="4868773"/>
          </a:xfrm>
          <a:prstGeom prst="rect">
            <a:avLst/>
          </a:prstGeom>
        </p:spPr>
      </p:pic>
      <p:sp>
        <p:nvSpPr>
          <p:cNvPr id="8" name="Rectangle 7"/>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312357" y="3578709"/>
            <a:ext cx="7511143" cy="2123658"/>
          </a:xfrm>
          <a:prstGeom prst="rect">
            <a:avLst/>
          </a:prstGeom>
          <a:noFill/>
        </p:spPr>
        <p:txBody>
          <a:bodyPr wrap="square" rtlCol="0">
            <a:spAutoFit/>
          </a:bodyPr>
          <a:lstStyle/>
          <a:p>
            <a:pPr algn="ctr"/>
            <a:r>
              <a:rPr lang="fr-FR" sz="4400" b="1" dirty="0">
                <a:latin typeface="Eras Bold ITC" panose="020B0907030504020204" pitchFamily="34" charset="0"/>
              </a:rPr>
              <a:t>LES MALADIES SONT DES SIGNES VISIBLES D'UNE MAUVAISE IMMUNITÉ.</a:t>
            </a:r>
            <a:endParaRPr lang="en-US" sz="4400" b="1" dirty="0">
              <a:latin typeface="Eras Bold ITC" panose="020B0907030504020204" pitchFamily="34" charset="0"/>
            </a:endParaRPr>
          </a:p>
        </p:txBody>
      </p:sp>
    </p:spTree>
    <p:extLst>
      <p:ext uri="{BB962C8B-B14F-4D97-AF65-F5344CB8AC3E}">
        <p14:creationId xmlns:p14="http://schemas.microsoft.com/office/powerpoint/2010/main" val="9506234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F9596D8-6746-DF82-0D66-012EE8933BE3}"/>
              </a:ext>
            </a:extLst>
          </p:cNvPr>
          <p:cNvPicPr>
            <a:picLocks noChangeAspect="1"/>
          </p:cNvPicPr>
          <p:nvPr/>
        </p:nvPicPr>
        <p:blipFill rotWithShape="1">
          <a:blip r:embed="rId2">
            <a:extLst>
              <a:ext uri="{28A0092B-C50C-407E-A947-70E740481C1C}">
                <a14:useLocalDpi xmlns:a14="http://schemas.microsoft.com/office/drawing/2010/main" val="0"/>
              </a:ext>
            </a:extLst>
          </a:blip>
          <a:srcRect l="20496" r="17103"/>
          <a:stretch/>
        </p:blipFill>
        <p:spPr>
          <a:xfrm>
            <a:off x="0" y="3099684"/>
            <a:ext cx="2071897" cy="3320335"/>
          </a:xfrm>
          <a:prstGeom prst="rect">
            <a:avLst/>
          </a:prstGeom>
        </p:spPr>
      </p:pic>
      <p:pic>
        <p:nvPicPr>
          <p:cNvPr id="6" name="Image 5"/>
          <p:cNvPicPr>
            <a:picLocks noChangeAspect="1"/>
          </p:cNvPicPr>
          <p:nvPr/>
        </p:nvPicPr>
        <p:blipFill>
          <a:blip r:embed="rId3"/>
          <a:stretch>
            <a:fillRect/>
          </a:stretch>
        </p:blipFill>
        <p:spPr>
          <a:xfrm>
            <a:off x="1501847" y="2743812"/>
            <a:ext cx="5297883" cy="3676207"/>
          </a:xfrm>
          <a:prstGeom prst="rect">
            <a:avLst/>
          </a:prstGeom>
        </p:spPr>
      </p:pic>
      <p:sp>
        <p:nvSpPr>
          <p:cNvPr id="7" name="ZoneTexte 6"/>
          <p:cNvSpPr txBox="1"/>
          <p:nvPr/>
        </p:nvSpPr>
        <p:spPr>
          <a:xfrm>
            <a:off x="211414" y="618991"/>
            <a:ext cx="5810179" cy="1446550"/>
          </a:xfrm>
          <a:prstGeom prst="rect">
            <a:avLst/>
          </a:prstGeom>
          <a:noFill/>
        </p:spPr>
        <p:txBody>
          <a:bodyPr wrap="square" rtlCol="0">
            <a:spAutoFit/>
          </a:bodyPr>
          <a:lstStyle/>
          <a:p>
            <a:r>
              <a:rPr lang="fr-CI" sz="4400" dirty="0">
                <a:latin typeface="Eras Bold ITC" panose="020B0907030504020204" pitchFamily="34" charset="0"/>
              </a:rPr>
              <a:t>Capsules Vestige AMLA</a:t>
            </a:r>
            <a:endParaRPr lang="en-US" sz="4400" dirty="0">
              <a:latin typeface="Eras Bold ITC" panose="020B0907030504020204" pitchFamily="34" charset="0"/>
            </a:endParaRPr>
          </a:p>
        </p:txBody>
      </p:sp>
      <p:sp>
        <p:nvSpPr>
          <p:cNvPr id="8" name="ZoneTexte 7">
            <a:extLst>
              <a:ext uri="{FF2B5EF4-FFF2-40B4-BE49-F238E27FC236}">
                <a16:creationId xmlns:a16="http://schemas.microsoft.com/office/drawing/2014/main" id="{01CD93DB-E47D-6C8F-EBAF-6240953F621F}"/>
              </a:ext>
            </a:extLst>
          </p:cNvPr>
          <p:cNvSpPr txBox="1"/>
          <p:nvPr/>
        </p:nvSpPr>
        <p:spPr>
          <a:xfrm>
            <a:off x="6799730" y="0"/>
            <a:ext cx="2949878" cy="6740307"/>
          </a:xfrm>
          <a:prstGeom prst="rect">
            <a:avLst/>
          </a:prstGeom>
          <a:noFill/>
        </p:spPr>
        <p:txBody>
          <a:bodyPr wrap="square" rtlCol="0">
            <a:spAutoFit/>
          </a:bodyPr>
          <a:lstStyle/>
          <a:p>
            <a:r>
              <a:rPr lang="fr-FR" dirty="0">
                <a:latin typeface="Arial" panose="020B0604020202020204" pitchFamily="34" charset="0"/>
                <a:cs typeface="Arial" panose="020B0604020202020204" pitchFamily="34" charset="0"/>
              </a:rPr>
              <a:t>- Améliore et boost les défense immunitaires </a:t>
            </a:r>
          </a:p>
          <a:p>
            <a:pPr marL="285750" indent="-285750">
              <a:buFontTx/>
              <a:buChar char="-"/>
            </a:pPr>
            <a:r>
              <a:rPr lang="fr-FR" dirty="0">
                <a:latin typeface="Arial" panose="020B0604020202020204" pitchFamily="34" charset="0"/>
                <a:cs typeface="Arial" panose="020B0604020202020204" pitchFamily="34" charset="0"/>
              </a:rPr>
              <a:t>Réduit le taux de cholestérol </a:t>
            </a:r>
          </a:p>
          <a:p>
            <a:pPr marL="285750" indent="-285750">
              <a:buFontTx/>
              <a:buChar char="-"/>
            </a:pPr>
            <a:r>
              <a:rPr lang="fr-FR" dirty="0">
                <a:latin typeface="Arial" panose="020B0604020202020204" pitchFamily="34" charset="0"/>
                <a:cs typeface="Arial" panose="020B0604020202020204" pitchFamily="34" charset="0"/>
              </a:rPr>
              <a:t>Réduit le taux de sucre dans le sang </a:t>
            </a:r>
          </a:p>
          <a:p>
            <a:pPr marL="285750" indent="-285750">
              <a:buFontTx/>
              <a:buChar char="-"/>
            </a:pPr>
            <a:r>
              <a:rPr lang="fr-FR" dirty="0">
                <a:latin typeface="Arial" panose="020B0604020202020204" pitchFamily="34" charset="0"/>
                <a:cs typeface="Arial" panose="020B0604020202020204" pitchFamily="34" charset="0"/>
              </a:rPr>
              <a:t>Améliore la santé et le fonctionnement du cerveau </a:t>
            </a:r>
          </a:p>
          <a:p>
            <a:pPr marL="285750" indent="-285750">
              <a:buFontTx/>
              <a:buChar char="-"/>
            </a:pPr>
            <a:r>
              <a:rPr lang="fr-FR" dirty="0">
                <a:latin typeface="Arial" panose="020B0604020202020204" pitchFamily="34" charset="0"/>
                <a:cs typeface="Arial" panose="020B0604020202020204" pitchFamily="34" charset="0"/>
              </a:rPr>
              <a:t>Réduit les effets du vieillissement prématuré </a:t>
            </a:r>
          </a:p>
          <a:p>
            <a:pPr marL="285750" indent="-285750">
              <a:buFontTx/>
              <a:buChar char="-"/>
            </a:pPr>
            <a:r>
              <a:rPr lang="fr-FR" dirty="0">
                <a:latin typeface="Arial" panose="020B0604020202020204" pitchFamily="34" charset="0"/>
                <a:cs typeface="Arial" panose="020B0604020202020204" pitchFamily="34" charset="0"/>
              </a:rPr>
              <a:t>Réduit </a:t>
            </a:r>
            <a:r>
              <a:rPr lang="fr-FR" dirty="0" err="1">
                <a:latin typeface="Arial" panose="020B0604020202020204" pitchFamily="34" charset="0"/>
                <a:cs typeface="Arial" panose="020B0604020202020204" pitchFamily="34" charset="0"/>
              </a:rPr>
              <a:t>ja</a:t>
            </a:r>
            <a:r>
              <a:rPr lang="fr-FR" dirty="0">
                <a:latin typeface="Arial" panose="020B0604020202020204" pitchFamily="34" charset="0"/>
                <a:cs typeface="Arial" panose="020B0604020202020204" pitchFamily="34" charset="0"/>
              </a:rPr>
              <a:t> congestion des sinus </a:t>
            </a:r>
          </a:p>
          <a:p>
            <a:pPr marL="285750" indent="-285750">
              <a:buFontTx/>
              <a:buChar char="-"/>
            </a:pPr>
            <a:r>
              <a:rPr lang="fr-FR" dirty="0">
                <a:latin typeface="Arial" panose="020B0604020202020204" pitchFamily="34" charset="0"/>
                <a:cs typeface="Arial" panose="020B0604020202020204" pitchFamily="34" charset="0"/>
              </a:rPr>
              <a:t>Réduit le temps de récupération en cas de rhume , grippe </a:t>
            </a:r>
          </a:p>
          <a:p>
            <a:pPr marL="285750" indent="-285750">
              <a:buFontTx/>
              <a:buChar char="-"/>
            </a:pPr>
            <a:r>
              <a:rPr lang="fr-FR" dirty="0">
                <a:latin typeface="Arial" panose="020B0604020202020204" pitchFamily="34" charset="0"/>
                <a:cs typeface="Arial" panose="020B0604020202020204" pitchFamily="34" charset="0"/>
              </a:rPr>
              <a:t>Améliore la santé urinaire </a:t>
            </a:r>
          </a:p>
          <a:p>
            <a:pPr marL="285750" indent="-285750">
              <a:buFontTx/>
              <a:buChar char="-"/>
            </a:pPr>
            <a:r>
              <a:rPr lang="fr-FR" dirty="0">
                <a:latin typeface="Arial" panose="020B0604020202020204" pitchFamily="34" charset="0"/>
                <a:cs typeface="Arial" panose="020B0604020202020204" pitchFamily="34" charset="0"/>
              </a:rPr>
              <a:t>Améliore la fertilité masculine </a:t>
            </a:r>
          </a:p>
          <a:p>
            <a:pPr marL="285750" indent="-285750">
              <a:buFontTx/>
              <a:buChar char="-"/>
            </a:pPr>
            <a:r>
              <a:rPr lang="fr-FR" dirty="0">
                <a:latin typeface="Arial" panose="020B0604020202020204" pitchFamily="34" charset="0"/>
                <a:cs typeface="Arial" panose="020B0604020202020204" pitchFamily="34" charset="0"/>
              </a:rPr>
              <a:t>Améliore les performance sexuelles</a:t>
            </a:r>
          </a:p>
          <a:p>
            <a:pPr marL="285750" indent="-285750">
              <a:buFontTx/>
              <a:buChar char="-"/>
            </a:pPr>
            <a:r>
              <a:rPr lang="fr-FR" dirty="0">
                <a:latin typeface="Arial" panose="020B0604020202020204" pitchFamily="34" charset="0"/>
                <a:cs typeface="Arial" panose="020B0604020202020204" pitchFamily="34" charset="0"/>
              </a:rPr>
              <a:t>- Puissant détox </a:t>
            </a:r>
          </a:p>
          <a:p>
            <a:pPr marL="285750" indent="-285750">
              <a:buFontTx/>
              <a:buChar char="-"/>
            </a:pPr>
            <a:endParaRPr lang="fr-FR" dirty="0">
              <a:latin typeface="Arial" panose="020B0604020202020204" pitchFamily="34" charset="0"/>
              <a:cs typeface="Arial" panose="020B0604020202020204" pitchFamily="34" charset="0"/>
            </a:endParaRPr>
          </a:p>
        </p:txBody>
      </p:sp>
      <p:pic>
        <p:nvPicPr>
          <p:cNvPr id="9" name="Image 8">
            <a:extLst>
              <a:ext uri="{FF2B5EF4-FFF2-40B4-BE49-F238E27FC236}">
                <a16:creationId xmlns:a16="http://schemas.microsoft.com/office/drawing/2014/main" id="{0C72F9EB-75B5-9E42-267A-29D54CFB66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79159" y="0"/>
            <a:ext cx="2466975" cy="1847850"/>
          </a:xfrm>
          <a:prstGeom prst="rect">
            <a:avLst/>
          </a:prstGeom>
        </p:spPr>
      </p:pic>
      <p:sp>
        <p:nvSpPr>
          <p:cNvPr id="10" name="Rectangle 9"/>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871835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F7CC2A9-317B-471A-BE83-02020A7792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391" y="2232465"/>
            <a:ext cx="2290893" cy="4126071"/>
          </a:xfrm>
          <a:prstGeom prst="rect">
            <a:avLst/>
          </a:prstGeom>
          <a:ln>
            <a:noFill/>
          </a:ln>
          <a:effectLst>
            <a:outerShdw blurRad="292100" dist="139700" dir="2700000" algn="tl" rotWithShape="0">
              <a:srgbClr val="333333">
                <a:alpha val="65000"/>
              </a:srgbClr>
            </a:outerShdw>
          </a:effectLst>
        </p:spPr>
      </p:pic>
      <p:sp>
        <p:nvSpPr>
          <p:cNvPr id="5" name="ZoneTexte 4">
            <a:extLst>
              <a:ext uri="{FF2B5EF4-FFF2-40B4-BE49-F238E27FC236}">
                <a16:creationId xmlns:a16="http://schemas.microsoft.com/office/drawing/2014/main" id="{38740DBE-5FCF-0DC4-CEB9-33B963C25F64}"/>
              </a:ext>
            </a:extLst>
          </p:cNvPr>
          <p:cNvSpPr txBox="1"/>
          <p:nvPr/>
        </p:nvSpPr>
        <p:spPr>
          <a:xfrm>
            <a:off x="7788280" y="384773"/>
            <a:ext cx="2761582" cy="6217087"/>
          </a:xfrm>
          <a:prstGeom prst="rect">
            <a:avLst/>
          </a:prstGeom>
          <a:noFill/>
        </p:spPr>
        <p:txBody>
          <a:bodyPr wrap="square" rtlCol="0">
            <a:spAutoFit/>
          </a:bodyPr>
          <a:lstStyle/>
          <a:p>
            <a:pPr marL="285750" indent="-285750">
              <a:buFontTx/>
              <a:buChar char="-"/>
            </a:pPr>
            <a:r>
              <a:rPr lang="fr-FR" sz="2000" dirty="0">
                <a:latin typeface="Arial" panose="020B0604020202020204" pitchFamily="34" charset="0"/>
                <a:cs typeface="Arial" panose="020B0604020202020204" pitchFamily="34" charset="0"/>
              </a:rPr>
              <a:t>Renforce les défenses immunitaires de l’Organisme et sa vitalité </a:t>
            </a:r>
          </a:p>
          <a:p>
            <a:pPr marL="285750" indent="-285750">
              <a:buFontTx/>
              <a:buChar char="-"/>
            </a:pPr>
            <a:r>
              <a:rPr lang="fr-FR" sz="2000" dirty="0">
                <a:latin typeface="Arial" panose="020B0604020202020204" pitchFamily="34" charset="0"/>
                <a:cs typeface="Arial" panose="020B0604020202020204" pitchFamily="34" charset="0"/>
              </a:rPr>
              <a:t>Améliore l’endurance et la résistance</a:t>
            </a:r>
          </a:p>
          <a:p>
            <a:pPr marL="285750" indent="-285750">
              <a:buFontTx/>
              <a:buChar char="-"/>
            </a:pPr>
            <a:r>
              <a:rPr lang="fr-FR" sz="2000" dirty="0">
                <a:latin typeface="Arial" panose="020B0604020202020204" pitchFamily="34" charset="0"/>
                <a:cs typeface="Arial" panose="020B0604020202020204" pitchFamily="34" charset="0"/>
              </a:rPr>
              <a:t>Donne du tonus été l'Energie </a:t>
            </a:r>
          </a:p>
          <a:p>
            <a:pPr marL="285750" indent="-285750">
              <a:buFontTx/>
              <a:buChar char="-"/>
            </a:pPr>
            <a:r>
              <a:rPr lang="fr-FR" sz="2000" dirty="0">
                <a:latin typeface="Arial" panose="020B0604020202020204" pitchFamily="34" charset="0"/>
                <a:cs typeface="Arial" panose="020B0604020202020204" pitchFamily="34" charset="0"/>
              </a:rPr>
              <a:t>  Aide à contrôler le poids et le niveau normal du sucre dans le sang </a:t>
            </a:r>
          </a:p>
          <a:p>
            <a:pPr marL="285750" indent="-285750">
              <a:buFontTx/>
              <a:buChar char="-"/>
            </a:pPr>
            <a:r>
              <a:rPr lang="fr-FR" sz="2000" dirty="0">
                <a:latin typeface="Arial" panose="020B0604020202020204" pitchFamily="34" charset="0"/>
                <a:cs typeface="Arial" panose="020B0604020202020204" pitchFamily="34" charset="0"/>
              </a:rPr>
              <a:t>Lutte contre la fatigue </a:t>
            </a:r>
          </a:p>
          <a:p>
            <a:pPr marL="285750" indent="-285750">
              <a:buFontTx/>
              <a:buChar char="-"/>
            </a:pPr>
            <a:r>
              <a:rPr lang="fr-FR" sz="2000" dirty="0">
                <a:latin typeface="Arial" panose="020B0604020202020204" pitchFamily="34" charset="0"/>
                <a:cs typeface="Arial" panose="020B0604020202020204" pitchFamily="34" charset="0"/>
              </a:rPr>
              <a:t>Contre le stress </a:t>
            </a:r>
          </a:p>
          <a:p>
            <a:pPr marL="285750" indent="-285750">
              <a:buFontTx/>
              <a:buChar char="-"/>
            </a:pPr>
            <a:r>
              <a:rPr lang="fr-FR" sz="2000" dirty="0">
                <a:latin typeface="Arial" panose="020B0604020202020204" pitchFamily="34" charset="0"/>
                <a:cs typeface="Arial" panose="020B0604020202020204" pitchFamily="34" charset="0"/>
              </a:rPr>
              <a:t>Lutte contre les  inflammations  </a:t>
            </a:r>
          </a:p>
          <a:p>
            <a:pPr marL="285750" indent="-285750">
              <a:buFontTx/>
              <a:buChar char="-"/>
            </a:pPr>
            <a:endParaRPr lang="fr-FR" sz="2000" dirty="0">
              <a:latin typeface="Arial" panose="020B0604020202020204" pitchFamily="34" charset="0"/>
              <a:cs typeface="Arial" panose="020B0604020202020204" pitchFamily="34" charset="0"/>
            </a:endParaRPr>
          </a:p>
        </p:txBody>
      </p:sp>
      <p:pic>
        <p:nvPicPr>
          <p:cNvPr id="6" name="Image 5">
            <a:extLst>
              <a:ext uri="{FF2B5EF4-FFF2-40B4-BE49-F238E27FC236}">
                <a16:creationId xmlns:a16="http://schemas.microsoft.com/office/drawing/2014/main" id="{CD020CC9-2800-4DA0-2C45-DCD8660E4B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2170199" y="3521333"/>
            <a:ext cx="5786745" cy="3258302"/>
          </a:xfrm>
          <a:prstGeom prst="rect">
            <a:avLst/>
          </a:prstGeom>
        </p:spPr>
      </p:pic>
      <p:sp>
        <p:nvSpPr>
          <p:cNvPr id="7" name="ZoneTexte 6"/>
          <p:cNvSpPr txBox="1"/>
          <p:nvPr/>
        </p:nvSpPr>
        <p:spPr>
          <a:xfrm>
            <a:off x="96434" y="231917"/>
            <a:ext cx="7312896" cy="1015663"/>
          </a:xfrm>
          <a:prstGeom prst="rect">
            <a:avLst/>
          </a:prstGeom>
          <a:noFill/>
        </p:spPr>
        <p:txBody>
          <a:bodyPr wrap="square" rtlCol="0">
            <a:spAutoFit/>
          </a:bodyPr>
          <a:lstStyle/>
          <a:p>
            <a:r>
              <a:rPr lang="fr-CI" sz="6000" dirty="0">
                <a:latin typeface="Eras Bold ITC" panose="020B0907030504020204" pitchFamily="34" charset="0"/>
              </a:rPr>
              <a:t>Vestige Spiruline </a:t>
            </a:r>
            <a:endParaRPr lang="en-US" sz="6000" dirty="0">
              <a:latin typeface="Eras Bold ITC" panose="020B0907030504020204" pitchFamily="34" charset="0"/>
            </a:endParaRPr>
          </a:p>
        </p:txBody>
      </p:sp>
      <p:sp>
        <p:nvSpPr>
          <p:cNvPr id="8" name="ZoneTexte 7"/>
          <p:cNvSpPr txBox="1"/>
          <p:nvPr/>
        </p:nvSpPr>
        <p:spPr>
          <a:xfrm>
            <a:off x="290073" y="1216802"/>
            <a:ext cx="7119257" cy="1077218"/>
          </a:xfrm>
          <a:prstGeom prst="rect">
            <a:avLst/>
          </a:prstGeom>
          <a:noFill/>
        </p:spPr>
        <p:txBody>
          <a:bodyPr wrap="square" rtlCol="0">
            <a:spAutoFit/>
          </a:bodyPr>
          <a:lstStyle/>
          <a:p>
            <a:r>
              <a:rPr lang="fr-FR" sz="3200" dirty="0">
                <a:latin typeface="Eras Bold ITC" panose="020B0907030504020204" pitchFamily="34" charset="0"/>
              </a:rPr>
              <a:t>Boostez votre Système Immunitaire</a:t>
            </a:r>
            <a:endParaRPr lang="en-US" sz="3200" dirty="0">
              <a:latin typeface="Eras Bold ITC" panose="020B0907030504020204" pitchFamily="34" charset="0"/>
            </a:endParaRPr>
          </a:p>
        </p:txBody>
      </p:sp>
      <p:sp>
        <p:nvSpPr>
          <p:cNvPr id="9" name="Rectangle 8"/>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73321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ACB73F3-66CB-F250-D692-0D95DA5C58D2}"/>
              </a:ext>
            </a:extLst>
          </p:cNvPr>
          <p:cNvPicPr>
            <a:picLocks noChangeAspect="1"/>
          </p:cNvPicPr>
          <p:nvPr/>
        </p:nvPicPr>
        <p:blipFill rotWithShape="1">
          <a:blip r:embed="rId2">
            <a:extLst>
              <a:ext uri="{28A0092B-C50C-407E-A947-70E740481C1C}">
                <a14:useLocalDpi xmlns:a14="http://schemas.microsoft.com/office/drawing/2010/main" val="0"/>
              </a:ext>
            </a:extLst>
          </a:blip>
          <a:srcRect r="52876"/>
          <a:stretch/>
        </p:blipFill>
        <p:spPr>
          <a:xfrm>
            <a:off x="259144" y="2486615"/>
            <a:ext cx="2928193" cy="4225399"/>
          </a:xfrm>
          <a:prstGeom prst="rect">
            <a:avLst/>
          </a:prstGeom>
          <a:ln>
            <a:noFill/>
          </a:ln>
          <a:effectLst>
            <a:outerShdw blurRad="292100" dist="139700" dir="2700000" algn="tl" rotWithShape="0">
              <a:srgbClr val="333333">
                <a:alpha val="65000"/>
              </a:srgbClr>
            </a:outerShdw>
          </a:effectLst>
        </p:spPr>
      </p:pic>
      <p:pic>
        <p:nvPicPr>
          <p:cNvPr id="5" name="Image 4">
            <a:extLst>
              <a:ext uri="{FF2B5EF4-FFF2-40B4-BE49-F238E27FC236}">
                <a16:creationId xmlns:a16="http://schemas.microsoft.com/office/drawing/2014/main" id="{54E530DC-8553-E488-51C0-6DB28FB534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0379" y="4424003"/>
            <a:ext cx="4178875" cy="2175305"/>
          </a:xfrm>
          <a:prstGeom prst="rect">
            <a:avLst/>
          </a:prstGeom>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2596" y="3913434"/>
            <a:ext cx="3409404" cy="2511507"/>
          </a:xfrm>
          <a:prstGeom prst="rect">
            <a:avLst/>
          </a:prstGeom>
        </p:spPr>
      </p:pic>
      <p:sp>
        <p:nvSpPr>
          <p:cNvPr id="7" name="ZoneTexte 6">
            <a:extLst>
              <a:ext uri="{FF2B5EF4-FFF2-40B4-BE49-F238E27FC236}">
                <a16:creationId xmlns:a16="http://schemas.microsoft.com/office/drawing/2014/main" id="{97296813-4227-555B-D167-53ACB4C75D62}"/>
              </a:ext>
            </a:extLst>
          </p:cNvPr>
          <p:cNvSpPr txBox="1"/>
          <p:nvPr/>
        </p:nvSpPr>
        <p:spPr>
          <a:xfrm>
            <a:off x="6367261" y="287383"/>
            <a:ext cx="3586637" cy="7109639"/>
          </a:xfrm>
          <a:prstGeom prst="rect">
            <a:avLst/>
          </a:prstGeom>
          <a:noFill/>
        </p:spPr>
        <p:txBody>
          <a:bodyPr wrap="square" rtlCol="0">
            <a:spAutoFit/>
          </a:bodyPr>
          <a:lstStyle/>
          <a:p>
            <a:pPr marL="285750" indent="-285750">
              <a:buFontTx/>
              <a:buChar char="-"/>
            </a:pPr>
            <a:r>
              <a:rPr lang="fr-FR" sz="2400" dirty="0"/>
              <a:t>Rhumatisme, arthrite </a:t>
            </a:r>
          </a:p>
          <a:p>
            <a:pPr marL="285750" indent="-285750">
              <a:buFontTx/>
              <a:buChar char="-"/>
            </a:pPr>
            <a:r>
              <a:rPr lang="fr-FR" sz="2400" dirty="0"/>
              <a:t>Trouble menstruels </a:t>
            </a:r>
          </a:p>
          <a:p>
            <a:pPr marL="285750" indent="-285750">
              <a:buFontTx/>
              <a:buChar char="-"/>
            </a:pPr>
            <a:r>
              <a:rPr lang="fr-FR" sz="2400" dirty="0"/>
              <a:t> Maux de gorges </a:t>
            </a:r>
          </a:p>
          <a:p>
            <a:pPr marL="285750" indent="-285750">
              <a:buFontTx/>
              <a:buChar char="-"/>
            </a:pPr>
            <a:r>
              <a:rPr lang="fr-FR" sz="2400" dirty="0"/>
              <a:t>Diarrhée </a:t>
            </a:r>
          </a:p>
          <a:p>
            <a:pPr marL="285750" indent="-285750">
              <a:buFontTx/>
              <a:buChar char="-"/>
            </a:pPr>
            <a:r>
              <a:rPr lang="fr-FR" sz="2400" dirty="0"/>
              <a:t>Renforce le système immunitaire </a:t>
            </a:r>
          </a:p>
          <a:p>
            <a:pPr marL="285750" indent="-285750">
              <a:buFontTx/>
              <a:buChar char="-"/>
            </a:pPr>
            <a:r>
              <a:rPr lang="fr-FR" sz="2400" dirty="0"/>
              <a:t>Infection pulmonaires </a:t>
            </a:r>
          </a:p>
          <a:p>
            <a:pPr marL="285750" indent="-285750">
              <a:buFontTx/>
              <a:buChar char="-"/>
            </a:pPr>
            <a:r>
              <a:rPr lang="fr-FR" sz="2400" dirty="0"/>
              <a:t>Céphalées, maux de tète</a:t>
            </a:r>
          </a:p>
          <a:p>
            <a:pPr marL="285750" indent="-285750">
              <a:buFontTx/>
              <a:buChar char="-"/>
            </a:pPr>
            <a:r>
              <a:rPr lang="fr-FR" sz="2400" dirty="0"/>
              <a:t>Trouble oculaires </a:t>
            </a:r>
          </a:p>
          <a:p>
            <a:pPr marL="285750" indent="-285750">
              <a:buFontTx/>
              <a:buChar char="-"/>
            </a:pPr>
            <a:r>
              <a:rPr lang="fr-FR" sz="2400" dirty="0"/>
              <a:t>Toux </a:t>
            </a:r>
          </a:p>
          <a:p>
            <a:pPr marL="285750" indent="-285750">
              <a:buFontTx/>
              <a:buChar char="-"/>
            </a:pPr>
            <a:r>
              <a:rPr lang="fr-FR" sz="2400" dirty="0"/>
              <a:t>Brulures </a:t>
            </a:r>
          </a:p>
          <a:p>
            <a:pPr marL="285750" indent="-285750">
              <a:buFontTx/>
              <a:buChar char="-"/>
            </a:pPr>
            <a:r>
              <a:rPr lang="fr-FR" sz="2400" dirty="0"/>
              <a:t>Fièvre </a:t>
            </a:r>
          </a:p>
          <a:p>
            <a:pPr marL="285750" indent="-285750">
              <a:buFontTx/>
              <a:buChar char="-"/>
            </a:pPr>
            <a:r>
              <a:rPr lang="fr-FR" sz="2400" dirty="0"/>
              <a:t>Maux de dent </a:t>
            </a:r>
          </a:p>
          <a:p>
            <a:pPr marL="285750" indent="-285750">
              <a:buFontTx/>
              <a:buChar char="-"/>
            </a:pPr>
            <a:r>
              <a:rPr lang="fr-FR" sz="2400" dirty="0"/>
              <a:t>Tumeur </a:t>
            </a:r>
          </a:p>
          <a:p>
            <a:pPr marL="285750" indent="-285750">
              <a:buFontTx/>
              <a:buChar char="-"/>
            </a:pPr>
            <a:r>
              <a:rPr lang="fr-FR" sz="2400" dirty="0"/>
              <a:t>Cancer </a:t>
            </a:r>
          </a:p>
          <a:p>
            <a:pPr marL="285750" indent="-285750">
              <a:buFontTx/>
              <a:buChar char="-"/>
            </a:pPr>
            <a:r>
              <a:rPr lang="fr-FR" sz="2400" dirty="0"/>
              <a:t>Trouble urinaires  </a:t>
            </a:r>
          </a:p>
          <a:p>
            <a:pPr marL="285750" indent="-285750">
              <a:buFontTx/>
              <a:buChar char="-"/>
            </a:pPr>
            <a:endParaRPr lang="fr-FR" sz="2400" dirty="0"/>
          </a:p>
          <a:p>
            <a:pPr marL="285750" indent="-285750">
              <a:buFontTx/>
              <a:buChar char="-"/>
            </a:pPr>
            <a:endParaRPr lang="fr-FR" sz="2400" dirty="0"/>
          </a:p>
          <a:p>
            <a:pPr marL="285750" indent="-285750">
              <a:buFontTx/>
              <a:buChar char="-"/>
            </a:pPr>
            <a:endParaRPr lang="fr-FR" sz="2400" dirty="0"/>
          </a:p>
        </p:txBody>
      </p:sp>
      <p:sp>
        <p:nvSpPr>
          <p:cNvPr id="8" name="ZoneTexte 7"/>
          <p:cNvSpPr txBox="1"/>
          <p:nvPr/>
        </p:nvSpPr>
        <p:spPr>
          <a:xfrm>
            <a:off x="259144" y="378823"/>
            <a:ext cx="6270172" cy="1569660"/>
          </a:xfrm>
          <a:prstGeom prst="rect">
            <a:avLst/>
          </a:prstGeom>
          <a:noFill/>
        </p:spPr>
        <p:txBody>
          <a:bodyPr wrap="square" rtlCol="0">
            <a:spAutoFit/>
          </a:bodyPr>
          <a:lstStyle/>
          <a:p>
            <a:r>
              <a:rPr lang="fr-FR" sz="4800" dirty="0">
                <a:latin typeface="Eras Bold ITC" panose="020B0907030504020204" pitchFamily="34" charset="0"/>
              </a:rPr>
              <a:t>Capsules Vestige NONI</a:t>
            </a:r>
            <a:endParaRPr lang="en-US" sz="4800" dirty="0">
              <a:latin typeface="Eras Bold ITC" panose="020B0907030504020204" pitchFamily="34" charset="0"/>
            </a:endParaRPr>
          </a:p>
        </p:txBody>
      </p:sp>
      <p:sp>
        <p:nvSpPr>
          <p:cNvPr id="9" name="Rectangle 8"/>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68485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22403" y="6441141"/>
            <a:ext cx="4392697"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17E9B5DD-7DD5-4146-2B96-5C20F6D9BC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4880" y="2921191"/>
            <a:ext cx="2661524" cy="3728380"/>
          </a:xfrm>
          <a:prstGeom prst="rect">
            <a:avLst/>
          </a:prstGeom>
          <a:ln>
            <a:noFill/>
          </a:ln>
          <a:effectLst>
            <a:outerShdw blurRad="292100" dist="139700" dir="2700000" algn="tl" rotWithShape="0">
              <a:srgbClr val="333333">
                <a:alpha val="65000"/>
              </a:srgbClr>
            </a:outerShdw>
          </a:effectLst>
        </p:spPr>
      </p:pic>
      <p:sp>
        <p:nvSpPr>
          <p:cNvPr id="7" name="ZoneTexte 6">
            <a:extLst>
              <a:ext uri="{FF2B5EF4-FFF2-40B4-BE49-F238E27FC236}">
                <a16:creationId xmlns:a16="http://schemas.microsoft.com/office/drawing/2014/main" id="{4B607EC6-0EC9-7CC1-ADDD-C58C30934852}"/>
              </a:ext>
            </a:extLst>
          </p:cNvPr>
          <p:cNvSpPr txBox="1"/>
          <p:nvPr/>
        </p:nvSpPr>
        <p:spPr>
          <a:xfrm>
            <a:off x="8281147" y="278595"/>
            <a:ext cx="3213353" cy="6370975"/>
          </a:xfrm>
          <a:prstGeom prst="rect">
            <a:avLst/>
          </a:prstGeom>
          <a:noFill/>
        </p:spPr>
        <p:txBody>
          <a:bodyPr wrap="square" rtlCol="0">
            <a:spAutoFit/>
          </a:bodyPr>
          <a:lstStyle/>
          <a:p>
            <a:pPr marL="285750" indent="-285750">
              <a:buFontTx/>
              <a:buChar char="-"/>
            </a:pPr>
            <a:r>
              <a:rPr lang="fr-FR" sz="2400" dirty="0">
                <a:latin typeface="Arial" panose="020B0604020202020204" pitchFamily="34" charset="0"/>
                <a:cs typeface="Arial" panose="020B0604020202020204" pitchFamily="34" charset="0"/>
              </a:rPr>
              <a:t>Apaise les ulcère </a:t>
            </a:r>
          </a:p>
          <a:p>
            <a:pPr marL="285750" indent="-285750">
              <a:buFontTx/>
              <a:buChar char="-"/>
            </a:pPr>
            <a:r>
              <a:rPr lang="fr-FR" sz="2400" dirty="0">
                <a:latin typeface="Arial" panose="020B0604020202020204" pitchFamily="34" charset="0"/>
                <a:cs typeface="Arial" panose="020B0604020202020204" pitchFamily="34" charset="0"/>
              </a:rPr>
              <a:t>Soigne les coup et blessures  </a:t>
            </a:r>
          </a:p>
          <a:p>
            <a:pPr marL="285750" indent="-285750">
              <a:buFontTx/>
              <a:buChar char="-"/>
            </a:pPr>
            <a:r>
              <a:rPr lang="fr-FR" sz="2400" dirty="0">
                <a:latin typeface="Arial" panose="020B0604020202020204" pitchFamily="34" charset="0"/>
                <a:cs typeface="Arial" panose="020B0604020202020204" pitchFamily="34" charset="0"/>
              </a:rPr>
              <a:t>Nettoie le système digestif et le voie urinaires </a:t>
            </a:r>
          </a:p>
          <a:p>
            <a:pPr marL="285750" indent="-285750">
              <a:buFontTx/>
              <a:buChar char="-"/>
            </a:pPr>
            <a:r>
              <a:rPr lang="fr-FR" sz="2400" dirty="0">
                <a:latin typeface="Arial" panose="020B0604020202020204" pitchFamily="34" charset="0"/>
                <a:cs typeface="Arial" panose="020B0604020202020204" pitchFamily="34" charset="0"/>
              </a:rPr>
              <a:t>Renforce les défense de l’organisme </a:t>
            </a:r>
          </a:p>
          <a:p>
            <a:pPr marL="285750" indent="-285750">
              <a:buFontTx/>
              <a:buChar char="-"/>
            </a:pPr>
            <a:r>
              <a:rPr lang="fr-FR" sz="2400" dirty="0">
                <a:latin typeface="Arial" panose="020B0604020202020204" pitchFamily="34" charset="0"/>
                <a:cs typeface="Arial" panose="020B0604020202020204" pitchFamily="34" charset="0"/>
              </a:rPr>
              <a:t>Anti vieillissement , anti Age </a:t>
            </a:r>
          </a:p>
          <a:p>
            <a:pPr marL="285750" indent="-285750">
              <a:buFontTx/>
              <a:buChar char="-"/>
            </a:pPr>
            <a:r>
              <a:rPr lang="fr-FR" sz="2400" dirty="0">
                <a:latin typeface="Arial" panose="020B0604020202020204" pitchFamily="34" charset="0"/>
                <a:cs typeface="Arial" panose="020B0604020202020204" pitchFamily="34" charset="0"/>
              </a:rPr>
              <a:t>Traite les problème de peau </a:t>
            </a:r>
          </a:p>
          <a:p>
            <a:pPr marL="285750" indent="-285750">
              <a:buFontTx/>
              <a:buChar char="-"/>
            </a:pPr>
            <a:r>
              <a:rPr lang="fr-FR" sz="2400" dirty="0">
                <a:latin typeface="Arial" panose="020B0604020202020204" pitchFamily="34" charset="0"/>
                <a:cs typeface="Arial" panose="020B0604020202020204" pitchFamily="34" charset="0"/>
              </a:rPr>
              <a:t>Traite le problème de cheveux </a:t>
            </a:r>
          </a:p>
          <a:p>
            <a:pPr marL="285750" indent="-285750">
              <a:buFontTx/>
              <a:buChar char="-"/>
            </a:pPr>
            <a:endParaRPr lang="fr-FR" sz="2400" dirty="0">
              <a:latin typeface="Arial" panose="020B0604020202020204" pitchFamily="34" charset="0"/>
              <a:cs typeface="Arial" panose="020B0604020202020204" pitchFamily="34" charset="0"/>
            </a:endParaRPr>
          </a:p>
          <a:p>
            <a:pPr marL="285750" indent="-285750">
              <a:buFontTx/>
              <a:buChar char="-"/>
            </a:pPr>
            <a:endParaRPr lang="fr-FR" sz="2400" dirty="0">
              <a:latin typeface="Arial" panose="020B0604020202020204" pitchFamily="34" charset="0"/>
              <a:cs typeface="Arial" panose="020B0604020202020204" pitchFamily="34" charset="0"/>
            </a:endParaRPr>
          </a:p>
        </p:txBody>
      </p:sp>
      <p:pic>
        <p:nvPicPr>
          <p:cNvPr id="8" name="Image 7">
            <a:extLst>
              <a:ext uri="{FF2B5EF4-FFF2-40B4-BE49-F238E27FC236}">
                <a16:creationId xmlns:a16="http://schemas.microsoft.com/office/drawing/2014/main" id="{A81A6F4B-7403-5CC4-A17D-B79ABAF580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25" y="4156322"/>
            <a:ext cx="3429009" cy="2388745"/>
          </a:xfrm>
          <a:prstGeom prst="rect">
            <a:avLst/>
          </a:prstGeom>
        </p:spPr>
      </p:pic>
      <p:sp>
        <p:nvSpPr>
          <p:cNvPr id="9" name="ZoneTexte 8"/>
          <p:cNvSpPr txBox="1"/>
          <p:nvPr/>
        </p:nvSpPr>
        <p:spPr>
          <a:xfrm>
            <a:off x="209006" y="745718"/>
            <a:ext cx="5787551" cy="830997"/>
          </a:xfrm>
          <a:prstGeom prst="rect">
            <a:avLst/>
          </a:prstGeom>
          <a:noFill/>
        </p:spPr>
        <p:txBody>
          <a:bodyPr wrap="square" rtlCol="0">
            <a:spAutoFit/>
          </a:bodyPr>
          <a:lstStyle/>
          <a:p>
            <a:r>
              <a:rPr lang="fr-CI" sz="4800" dirty="0">
                <a:latin typeface="Eras Bold ITC" panose="020B0907030504020204" pitchFamily="34" charset="0"/>
              </a:rPr>
              <a:t>Vestige </a:t>
            </a:r>
            <a:r>
              <a:rPr lang="fr-CI" sz="4800" dirty="0" err="1">
                <a:latin typeface="Eras Bold ITC" panose="020B0907030504020204" pitchFamily="34" charset="0"/>
              </a:rPr>
              <a:t>Aloe</a:t>
            </a:r>
            <a:r>
              <a:rPr lang="fr-CI" sz="4800" dirty="0">
                <a:latin typeface="Eras Bold ITC" panose="020B0907030504020204" pitchFamily="34" charset="0"/>
              </a:rPr>
              <a:t> Vera </a:t>
            </a:r>
            <a:endParaRPr lang="en-US" sz="4800" dirty="0">
              <a:latin typeface="Eras Bold ITC" panose="020B0907030504020204" pitchFamily="34" charset="0"/>
            </a:endParaRPr>
          </a:p>
        </p:txBody>
      </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1328" y="4627857"/>
            <a:ext cx="3351308" cy="2230143"/>
          </a:xfrm>
          <a:prstGeom prst="rect">
            <a:avLst/>
          </a:prstGeom>
        </p:spPr>
      </p:pic>
    </p:spTree>
    <p:extLst>
      <p:ext uri="{BB962C8B-B14F-4D97-AF65-F5344CB8AC3E}">
        <p14:creationId xmlns:p14="http://schemas.microsoft.com/office/powerpoint/2010/main" val="3313813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B12EDAE-3A1B-58A8-3DB1-06917A9793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788727" cy="6891327"/>
          </a:xfrm>
          <a:prstGeom prst="rect">
            <a:avLst/>
          </a:prstGeom>
        </p:spPr>
      </p:pic>
      <p:sp>
        <p:nvSpPr>
          <p:cNvPr id="6" name="ZoneTexte 5">
            <a:extLst>
              <a:ext uri="{FF2B5EF4-FFF2-40B4-BE49-F238E27FC236}">
                <a16:creationId xmlns:a16="http://schemas.microsoft.com/office/drawing/2014/main" id="{2E78F568-CCB5-97E7-6927-C011BC7C175E}"/>
              </a:ext>
            </a:extLst>
          </p:cNvPr>
          <p:cNvSpPr txBox="1"/>
          <p:nvPr/>
        </p:nvSpPr>
        <p:spPr>
          <a:xfrm>
            <a:off x="6897615" y="104397"/>
            <a:ext cx="4842456" cy="2308324"/>
          </a:xfrm>
          <a:prstGeom prst="rect">
            <a:avLst/>
          </a:prstGeom>
          <a:noFill/>
        </p:spPr>
        <p:txBody>
          <a:bodyPr wrap="square" rtlCol="0">
            <a:spAutoFit/>
          </a:bodyPr>
          <a:lstStyle/>
          <a:p>
            <a:r>
              <a:rPr lang="fr-FR" sz="4800" b="1" dirty="0">
                <a:solidFill>
                  <a:srgbClr val="002060"/>
                </a:solidFill>
                <a:latin typeface="Verdana" panose="020B0604030504040204" pitchFamily="34" charset="0"/>
                <a:ea typeface="Verdana" panose="020B0604030504040204" pitchFamily="34" charset="0"/>
              </a:rPr>
              <a:t>Gamme digestive et nutritive </a:t>
            </a:r>
          </a:p>
        </p:txBody>
      </p:sp>
      <p:pic>
        <p:nvPicPr>
          <p:cNvPr id="8" name="Image 7">
            <a:extLst>
              <a:ext uri="{FF2B5EF4-FFF2-40B4-BE49-F238E27FC236}">
                <a16:creationId xmlns:a16="http://schemas.microsoft.com/office/drawing/2014/main" id="{B4D12AC4-34AF-1352-2699-DE270673A9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3844" y="3086100"/>
            <a:ext cx="6000750" cy="3771900"/>
          </a:xfrm>
          <a:prstGeom prst="rect">
            <a:avLst/>
          </a:prstGeom>
        </p:spPr>
      </p:pic>
    </p:spTree>
    <p:extLst>
      <p:ext uri="{BB962C8B-B14F-4D97-AF65-F5344CB8AC3E}">
        <p14:creationId xmlns:p14="http://schemas.microsoft.com/office/powerpoint/2010/main" val="26949067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5D08645-6B6A-9357-4860-4269BDEA9D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356" y="0"/>
            <a:ext cx="6000750" cy="6858000"/>
          </a:xfrm>
          <a:prstGeom prst="rect">
            <a:avLst/>
          </a:prstGeom>
        </p:spPr>
      </p:pic>
      <p:sp>
        <p:nvSpPr>
          <p:cNvPr id="5" name="ZoneTexte 4">
            <a:extLst>
              <a:ext uri="{FF2B5EF4-FFF2-40B4-BE49-F238E27FC236}">
                <a16:creationId xmlns:a16="http://schemas.microsoft.com/office/drawing/2014/main" id="{B25A4898-8E2D-C6D4-99DB-6DBD18C47E40}"/>
              </a:ext>
            </a:extLst>
          </p:cNvPr>
          <p:cNvSpPr txBox="1"/>
          <p:nvPr/>
        </p:nvSpPr>
        <p:spPr>
          <a:xfrm>
            <a:off x="4126057" y="322890"/>
            <a:ext cx="7758545" cy="3046988"/>
          </a:xfrm>
          <a:prstGeom prst="rect">
            <a:avLst/>
          </a:prstGeom>
          <a:noFill/>
        </p:spPr>
        <p:txBody>
          <a:bodyPr wrap="square" rtlCol="0">
            <a:spAutoFit/>
          </a:bodyPr>
          <a:lstStyle/>
          <a:p>
            <a:r>
              <a:rPr lang="fr-FR" sz="2400" dirty="0"/>
              <a:t>Notre Organisme comprend plus de Bactéries , que cellules humaines( Microbiote) .</a:t>
            </a:r>
          </a:p>
          <a:p>
            <a:r>
              <a:rPr lang="fr-FR" sz="2400" dirty="0"/>
              <a:t> On estime à plus de 100 milliards de bactéries dans notre Organisme .</a:t>
            </a:r>
          </a:p>
          <a:p>
            <a:r>
              <a:rPr lang="fr-FR" sz="2400" dirty="0"/>
              <a:t>Le plus grand nombre de ces bactéries la , se trouvent dans notre flore intestinale. Pour maintenir notre santé il faut absolument que les bonne bactéries (Probiotique) Prennent le dessus sur les mauvaises </a:t>
            </a:r>
            <a:r>
              <a:rPr lang="fr-FR" sz="2400" dirty="0" err="1"/>
              <a:t>bacteries</a:t>
            </a:r>
            <a:endParaRPr lang="fr-FR" sz="2400" dirty="0"/>
          </a:p>
        </p:txBody>
      </p:sp>
      <p:pic>
        <p:nvPicPr>
          <p:cNvPr id="7" name="Image 6">
            <a:extLst>
              <a:ext uri="{FF2B5EF4-FFF2-40B4-BE49-F238E27FC236}">
                <a16:creationId xmlns:a16="http://schemas.microsoft.com/office/drawing/2014/main" id="{23842EE6-5938-F37C-F14E-AF9C3CAA44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305" y="3357094"/>
            <a:ext cx="3452379" cy="3503450"/>
          </a:xfrm>
          <a:prstGeom prst="rect">
            <a:avLst/>
          </a:prstGeom>
        </p:spPr>
      </p:pic>
    </p:spTree>
    <p:extLst>
      <p:ext uri="{BB962C8B-B14F-4D97-AF65-F5344CB8AC3E}">
        <p14:creationId xmlns:p14="http://schemas.microsoft.com/office/powerpoint/2010/main" val="19304142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F91E2B69-E97F-ACBC-1CC3-F1C38CCC4E0E}"/>
              </a:ext>
            </a:extLst>
          </p:cNvPr>
          <p:cNvSpPr txBox="1"/>
          <p:nvPr/>
        </p:nvSpPr>
        <p:spPr>
          <a:xfrm>
            <a:off x="182286" y="232727"/>
            <a:ext cx="6492241" cy="830997"/>
          </a:xfrm>
          <a:prstGeom prst="rect">
            <a:avLst/>
          </a:prstGeom>
          <a:noFill/>
        </p:spPr>
        <p:txBody>
          <a:bodyPr wrap="square" rtlCol="0">
            <a:spAutoFit/>
          </a:bodyPr>
          <a:lstStyle/>
          <a:p>
            <a:r>
              <a:rPr lang="fr-FR" sz="4800" dirty="0">
                <a:latin typeface="Eras Bold ITC" panose="020B0907030504020204" pitchFamily="34" charset="0"/>
              </a:rPr>
              <a:t>Vestige Combiotic</a:t>
            </a:r>
            <a:endParaRPr lang="en-US" sz="4800" dirty="0">
              <a:latin typeface="Eras Bold ITC" panose="020B0907030504020204" pitchFamily="34" charset="0"/>
            </a:endParaRPr>
          </a:p>
        </p:txBody>
      </p:sp>
      <p:pic>
        <p:nvPicPr>
          <p:cNvPr id="5" name="Image 4">
            <a:extLst>
              <a:ext uri="{FF2B5EF4-FFF2-40B4-BE49-F238E27FC236}">
                <a16:creationId xmlns:a16="http://schemas.microsoft.com/office/drawing/2014/main" id="{2B980254-C986-2A52-AF78-86E0A3B3AE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58192"/>
            <a:ext cx="3643745" cy="4449882"/>
          </a:xfrm>
          <a:prstGeom prst="rect">
            <a:avLst/>
          </a:prstGeom>
          <a:ln>
            <a:noFill/>
          </a:ln>
          <a:effectLst>
            <a:outerShdw blurRad="292100" dist="139700" dir="2700000" algn="tl" rotWithShape="0">
              <a:srgbClr val="333333">
                <a:alpha val="65000"/>
              </a:srgbClr>
            </a:outerShdw>
          </a:effectLst>
        </p:spPr>
      </p:pic>
      <p:pic>
        <p:nvPicPr>
          <p:cNvPr id="6" name="Image 5">
            <a:extLst>
              <a:ext uri="{FF2B5EF4-FFF2-40B4-BE49-F238E27FC236}">
                <a16:creationId xmlns:a16="http://schemas.microsoft.com/office/drawing/2014/main" id="{DEF8CAD8-4EED-2061-A7FD-EBDF8FE68D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541" y="3148931"/>
            <a:ext cx="4425459" cy="3436793"/>
          </a:xfrm>
          <a:prstGeom prst="rect">
            <a:avLst/>
          </a:prstGeom>
        </p:spPr>
      </p:pic>
      <p:sp>
        <p:nvSpPr>
          <p:cNvPr id="7" name="ZoneTexte 6">
            <a:extLst>
              <a:ext uri="{FF2B5EF4-FFF2-40B4-BE49-F238E27FC236}">
                <a16:creationId xmlns:a16="http://schemas.microsoft.com/office/drawing/2014/main" id="{3B064943-412A-8414-9442-47C606C23BA2}"/>
              </a:ext>
            </a:extLst>
          </p:cNvPr>
          <p:cNvSpPr txBox="1"/>
          <p:nvPr/>
        </p:nvSpPr>
        <p:spPr>
          <a:xfrm>
            <a:off x="6438368" y="232727"/>
            <a:ext cx="4219777" cy="6740307"/>
          </a:xfrm>
          <a:prstGeom prst="rect">
            <a:avLst/>
          </a:prstGeom>
          <a:noFill/>
        </p:spPr>
        <p:txBody>
          <a:bodyPr wrap="square" rtlCol="0">
            <a:spAutoFit/>
          </a:bodyPr>
          <a:lstStyle/>
          <a:p>
            <a:endParaRPr lang="fr-FR" sz="2400" dirty="0"/>
          </a:p>
          <a:p>
            <a:pPr marL="457200" indent="-457200">
              <a:buFont typeface="Wingdings" panose="05000000000000000000" pitchFamily="2" charset="2"/>
              <a:buChar char="Ø"/>
            </a:pPr>
            <a:r>
              <a:rPr lang="fr-FR" sz="2400" dirty="0"/>
              <a:t> IL Maintient  le bien-être au quotidien</a:t>
            </a:r>
          </a:p>
          <a:p>
            <a:pPr marL="457200" indent="-457200">
              <a:buFont typeface="Wingdings" panose="05000000000000000000" pitchFamily="2" charset="2"/>
              <a:buChar char="Ø"/>
            </a:pPr>
            <a:endParaRPr lang="fr-FR" sz="2400" dirty="0"/>
          </a:p>
          <a:p>
            <a:pPr marL="457200" indent="-457200">
              <a:buFont typeface="Wingdings" panose="05000000000000000000" pitchFamily="2" charset="2"/>
              <a:buChar char="Ø"/>
            </a:pPr>
            <a:r>
              <a:rPr lang="fr-FR" sz="2400" dirty="0"/>
              <a:t> IL Améliore la vitalité</a:t>
            </a:r>
          </a:p>
          <a:p>
            <a:pPr marL="457200" indent="-457200">
              <a:buFont typeface="Wingdings" panose="05000000000000000000" pitchFamily="2" charset="2"/>
              <a:buChar char="Ø"/>
            </a:pPr>
            <a:endParaRPr lang="fr-FR" sz="2400" dirty="0"/>
          </a:p>
          <a:p>
            <a:pPr marL="457200" indent="-457200">
              <a:buFont typeface="Wingdings" panose="05000000000000000000" pitchFamily="2" charset="2"/>
              <a:buChar char="Ø"/>
            </a:pPr>
            <a:r>
              <a:rPr lang="fr-FR" sz="2400" dirty="0"/>
              <a:t> IL Renforce le système immunitaire</a:t>
            </a:r>
          </a:p>
          <a:p>
            <a:pPr marL="457200" indent="-457200">
              <a:buFont typeface="Wingdings" panose="05000000000000000000" pitchFamily="2" charset="2"/>
              <a:buChar char="Ø"/>
            </a:pPr>
            <a:endParaRPr lang="fr-FR" sz="2400" dirty="0"/>
          </a:p>
          <a:p>
            <a:pPr marL="457200" indent="-457200">
              <a:buFont typeface="Wingdings" panose="05000000000000000000" pitchFamily="2" charset="2"/>
              <a:buChar char="Ø"/>
            </a:pPr>
            <a:r>
              <a:rPr lang="fr-FR" sz="2400" dirty="0"/>
              <a:t> IL Favoriser bonne  digestion</a:t>
            </a:r>
          </a:p>
          <a:p>
            <a:pPr marL="457200" indent="-457200">
              <a:buFont typeface="Wingdings" panose="05000000000000000000" pitchFamily="2" charset="2"/>
              <a:buChar char="Ø"/>
            </a:pPr>
            <a:endParaRPr lang="fr-FR" sz="2400" dirty="0"/>
          </a:p>
          <a:p>
            <a:pPr marL="457200" indent="-457200">
              <a:buFont typeface="Wingdings" panose="05000000000000000000" pitchFamily="2" charset="2"/>
              <a:buChar char="Ø"/>
            </a:pPr>
            <a:r>
              <a:rPr lang="fr-FR" sz="2400" dirty="0"/>
              <a:t>Améliore l’appétit chez les enfants et adultes</a:t>
            </a:r>
          </a:p>
          <a:p>
            <a:pPr marL="457200" indent="-457200">
              <a:buFont typeface="Wingdings" panose="05000000000000000000" pitchFamily="2" charset="2"/>
              <a:buChar char="Ø"/>
            </a:pPr>
            <a:endParaRPr lang="fr-FR" sz="2400" dirty="0"/>
          </a:p>
          <a:p>
            <a:pPr marL="457200" indent="-457200">
              <a:buFont typeface="Wingdings" panose="05000000000000000000" pitchFamily="2" charset="2"/>
              <a:buChar char="Ø"/>
            </a:pPr>
            <a:r>
              <a:rPr lang="fr-FR" sz="2400" dirty="0"/>
              <a:t>Compense les carences en terme de vitamine et minéraux </a:t>
            </a:r>
          </a:p>
        </p:txBody>
      </p:sp>
    </p:spTree>
    <p:extLst>
      <p:ext uri="{BB962C8B-B14F-4D97-AF65-F5344CB8AC3E}">
        <p14:creationId xmlns:p14="http://schemas.microsoft.com/office/powerpoint/2010/main" val="4758731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E95BA9-278B-4A3F-8219-D19AFC85C7D6}"/>
              </a:ext>
            </a:extLst>
          </p:cNvPr>
          <p:cNvSpPr>
            <a:spLocks noGrp="1"/>
          </p:cNvSpPr>
          <p:nvPr>
            <p:ph type="title"/>
          </p:nvPr>
        </p:nvSpPr>
        <p:spPr/>
        <p:txBody>
          <a:bodyPr/>
          <a:lstStyle/>
          <a:p>
            <a:endParaRPr lang="fr-FR"/>
          </a:p>
        </p:txBody>
      </p:sp>
      <p:pic>
        <p:nvPicPr>
          <p:cNvPr id="10" name="Espace réservé du contenu 9">
            <a:extLst>
              <a:ext uri="{FF2B5EF4-FFF2-40B4-BE49-F238E27FC236}">
                <a16:creationId xmlns:a16="http://schemas.microsoft.com/office/drawing/2014/main" id="{37869DB3-383D-4BFD-903A-62DC2C52E1F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12" y="13254"/>
            <a:ext cx="12196611" cy="6818242"/>
          </a:xfrm>
        </p:spPr>
      </p:pic>
      <p:pic>
        <p:nvPicPr>
          <p:cNvPr id="13" name="Image 12">
            <a:extLst>
              <a:ext uri="{FF2B5EF4-FFF2-40B4-BE49-F238E27FC236}">
                <a16:creationId xmlns:a16="http://schemas.microsoft.com/office/drawing/2014/main" id="{A1507599-58B7-4704-9975-B02F3ED97A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01639"/>
            <a:ext cx="3916870" cy="4023210"/>
          </a:xfrm>
          <a:prstGeom prst="rect">
            <a:avLst/>
          </a:prstGeom>
          <a:ln>
            <a:noFill/>
          </a:ln>
          <a:effectLst>
            <a:outerShdw blurRad="292100" dist="139700" dir="2700000" algn="tl" rotWithShape="0">
              <a:srgbClr val="333333">
                <a:alpha val="65000"/>
              </a:srgbClr>
            </a:outerShdw>
          </a:effectLst>
        </p:spPr>
      </p:pic>
      <p:pic>
        <p:nvPicPr>
          <p:cNvPr id="14" name="Image 13">
            <a:extLst>
              <a:ext uri="{FF2B5EF4-FFF2-40B4-BE49-F238E27FC236}">
                <a16:creationId xmlns:a16="http://schemas.microsoft.com/office/drawing/2014/main" id="{BF9BE39A-1F0F-4AAA-A090-DE54BCC2BBA0}"/>
              </a:ext>
            </a:extLst>
          </p:cNvPr>
          <p:cNvPicPr>
            <a:picLocks noChangeAspect="1"/>
          </p:cNvPicPr>
          <p:nvPr/>
        </p:nvPicPr>
        <p:blipFill rotWithShape="1">
          <a:blip r:embed="rId4">
            <a:extLst>
              <a:ext uri="{28A0092B-C50C-407E-A947-70E740481C1C}">
                <a14:useLocalDpi xmlns:a14="http://schemas.microsoft.com/office/drawing/2010/main" val="0"/>
              </a:ext>
            </a:extLst>
          </a:blip>
          <a:srcRect l="11867" r="16405"/>
          <a:stretch/>
        </p:blipFill>
        <p:spPr>
          <a:xfrm>
            <a:off x="3571945" y="3367577"/>
            <a:ext cx="2103340" cy="3581136"/>
          </a:xfrm>
          <a:prstGeom prst="rect">
            <a:avLst/>
          </a:prstGeom>
          <a:ln>
            <a:noFill/>
          </a:ln>
          <a:effectLst>
            <a:outerShdw blurRad="292100" dist="139700" dir="2700000" algn="tl" rotWithShape="0">
              <a:srgbClr val="333333">
                <a:alpha val="65000"/>
              </a:srgbClr>
            </a:outerShdw>
          </a:effectLst>
        </p:spPr>
      </p:pic>
      <p:pic>
        <p:nvPicPr>
          <p:cNvPr id="15" name="Image 14">
            <a:extLst>
              <a:ext uri="{FF2B5EF4-FFF2-40B4-BE49-F238E27FC236}">
                <a16:creationId xmlns:a16="http://schemas.microsoft.com/office/drawing/2014/main" id="{D169B682-25A9-4B8E-90FC-B6F7C04CE2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69279" y="4051457"/>
            <a:ext cx="1666875" cy="2857500"/>
          </a:xfrm>
          <a:prstGeom prst="rect">
            <a:avLst/>
          </a:prstGeom>
        </p:spPr>
      </p:pic>
      <p:sp>
        <p:nvSpPr>
          <p:cNvPr id="16" name="Rectangle 15">
            <a:extLst>
              <a:ext uri="{FF2B5EF4-FFF2-40B4-BE49-F238E27FC236}">
                <a16:creationId xmlns:a16="http://schemas.microsoft.com/office/drawing/2014/main" id="{D3480C0B-74D2-4A02-B0D8-6F9C094766EB}"/>
              </a:ext>
            </a:extLst>
          </p:cNvPr>
          <p:cNvSpPr/>
          <p:nvPr/>
        </p:nvSpPr>
        <p:spPr>
          <a:xfrm>
            <a:off x="1565901" y="39758"/>
            <a:ext cx="8424102" cy="1200329"/>
          </a:xfrm>
          <a:prstGeom prst="rect">
            <a:avLst/>
          </a:prstGeom>
          <a:noFill/>
        </p:spPr>
        <p:txBody>
          <a:bodyPr wrap="none" lIns="91440" tIns="45720" rIns="91440" bIns="45720">
            <a:spAutoFit/>
          </a:bodyPr>
          <a:lstStyle/>
          <a:p>
            <a:pPr algn="ctr"/>
            <a:r>
              <a:rPr lang="fr-FR" sz="7200" b="1" dirty="0">
                <a:ln w="6600">
                  <a:solidFill>
                    <a:schemeClr val="accent2"/>
                  </a:solidFill>
                  <a:prstDash val="solid"/>
                </a:ln>
                <a:solidFill>
                  <a:srgbClr val="FFFFFF"/>
                </a:solidFill>
                <a:effectLst>
                  <a:outerShdw dist="38100" dir="2700000" algn="tl" rotWithShape="0">
                    <a:schemeClr val="accent2"/>
                  </a:outerShdw>
                </a:effectLst>
                <a:highlight>
                  <a:srgbClr val="FF0000"/>
                </a:highlight>
                <a:latin typeface="Eras Bold ITC" panose="020B0907030504020204" pitchFamily="34" charset="0"/>
              </a:rPr>
              <a:t>Gamme de </a:t>
            </a:r>
            <a:r>
              <a:rPr lang="fr-FR" sz="7200" b="1" cap="none" spc="0" dirty="0">
                <a:ln w="6600">
                  <a:solidFill>
                    <a:schemeClr val="accent2"/>
                  </a:solidFill>
                  <a:prstDash val="solid"/>
                </a:ln>
                <a:solidFill>
                  <a:srgbClr val="FFFFFF"/>
                </a:solidFill>
                <a:effectLst>
                  <a:outerShdw dist="38100" dir="2700000" algn="tl" rotWithShape="0">
                    <a:schemeClr val="accent2"/>
                  </a:outerShdw>
                </a:effectLst>
                <a:highlight>
                  <a:srgbClr val="FF0000"/>
                </a:highlight>
                <a:latin typeface="Eras Bold ITC" panose="020B0907030504020204" pitchFamily="34" charset="0"/>
              </a:rPr>
              <a:t> Détox</a:t>
            </a:r>
          </a:p>
        </p:txBody>
      </p:sp>
    </p:spTree>
    <p:extLst>
      <p:ext uri="{BB962C8B-B14F-4D97-AF65-F5344CB8AC3E}">
        <p14:creationId xmlns:p14="http://schemas.microsoft.com/office/powerpoint/2010/main" val="12907487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311900"/>
            <a:ext cx="12192000" cy="546100"/>
          </a:xfrm>
          <a:prstGeom prst="rect">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ZoneTexte 4"/>
          <p:cNvSpPr txBox="1"/>
          <p:nvPr/>
        </p:nvSpPr>
        <p:spPr>
          <a:xfrm>
            <a:off x="156754" y="1149532"/>
            <a:ext cx="7942217" cy="5693866"/>
          </a:xfrm>
          <a:prstGeom prst="rect">
            <a:avLst/>
          </a:prstGeom>
          <a:noFill/>
        </p:spPr>
        <p:txBody>
          <a:bodyPr wrap="square" rtlCol="0">
            <a:spAutoFit/>
          </a:bodyPr>
          <a:lstStyle/>
          <a:p>
            <a:r>
              <a:rPr lang="fr-FR" sz="2800" dirty="0"/>
              <a:t>La désintoxication aide le corps à se débarrasser des toxines.</a:t>
            </a:r>
          </a:p>
          <a:p>
            <a:endParaRPr lang="fr-FR" sz="2800" dirty="0"/>
          </a:p>
          <a:p>
            <a:r>
              <a:rPr lang="fr-FR" sz="2800" dirty="0"/>
              <a:t>Le corps humain a de nombreuses voies naturelles pour permettre sa désintoxication.  Le foie, la sueur, l'urine, les matières fécales et plus encore. </a:t>
            </a:r>
          </a:p>
          <a:p>
            <a:endParaRPr lang="fr-FR" sz="2800" dirty="0"/>
          </a:p>
          <a:p>
            <a:r>
              <a:rPr lang="fr-FR" sz="2800" dirty="0"/>
              <a:t> Mais l'urbanisation rapide et l'exposition aux polluants, aux métaux lourds, aux conservateurs et aux pesticides ont porté la consommation moyenne de toxines par l'être humain à un niveau record.</a:t>
            </a:r>
          </a:p>
          <a:p>
            <a:endParaRPr lang="fr-FR" sz="2800" dirty="0"/>
          </a:p>
          <a:p>
            <a:r>
              <a:rPr lang="fr-FR" sz="2800" dirty="0"/>
              <a:t>  </a:t>
            </a:r>
            <a:endParaRPr lang="en-US" sz="2800" dirty="0"/>
          </a:p>
        </p:txBody>
      </p:sp>
      <p:sp>
        <p:nvSpPr>
          <p:cNvPr id="6" name="ZoneTexte 5"/>
          <p:cNvSpPr txBox="1"/>
          <p:nvPr/>
        </p:nvSpPr>
        <p:spPr>
          <a:xfrm>
            <a:off x="418010" y="195943"/>
            <a:ext cx="11773989" cy="707886"/>
          </a:xfrm>
          <a:prstGeom prst="rect">
            <a:avLst/>
          </a:prstGeom>
          <a:noFill/>
        </p:spPr>
        <p:txBody>
          <a:bodyPr wrap="square" rtlCol="0">
            <a:spAutoFit/>
          </a:bodyPr>
          <a:lstStyle/>
          <a:p>
            <a:r>
              <a:rPr lang="fr-FR" sz="4000" b="1" dirty="0"/>
              <a:t>          </a:t>
            </a:r>
            <a:r>
              <a:rPr lang="fr-FR" sz="4000" dirty="0"/>
              <a:t> La désintoxication est la clé de la santé</a:t>
            </a:r>
            <a:endParaRPr lang="en-US" sz="4000"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7149" y="3017520"/>
            <a:ext cx="4975627" cy="3567430"/>
          </a:xfrm>
          <a:prstGeom prst="rect">
            <a:avLst/>
          </a:prstGeom>
        </p:spPr>
      </p:pic>
    </p:spTree>
    <p:extLst>
      <p:ext uri="{BB962C8B-B14F-4D97-AF65-F5344CB8AC3E}">
        <p14:creationId xmlns:p14="http://schemas.microsoft.com/office/powerpoint/2010/main" val="34495552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927463"/>
            <a:ext cx="7511142" cy="830997"/>
          </a:xfrm>
          <a:prstGeom prst="rect">
            <a:avLst/>
          </a:prstGeom>
          <a:noFill/>
        </p:spPr>
        <p:txBody>
          <a:bodyPr wrap="square" rtlCol="0">
            <a:spAutoFit/>
          </a:bodyPr>
          <a:lstStyle/>
          <a:p>
            <a:r>
              <a:rPr lang="fr-CI" sz="4800" dirty="0">
                <a:latin typeface="Eras Bold ITC" panose="020B0907030504020204" pitchFamily="34" charset="0"/>
              </a:rPr>
              <a:t>Vestige GANODERMA </a:t>
            </a:r>
            <a:endParaRPr lang="en-US" sz="4800" dirty="0">
              <a:latin typeface="Eras Bold ITC" panose="020B0907030504020204" pitchFamily="34" charset="0"/>
            </a:endParaRPr>
          </a:p>
        </p:txBody>
      </p:sp>
      <p:pic>
        <p:nvPicPr>
          <p:cNvPr id="5" name="Image 4">
            <a:extLst>
              <a:ext uri="{FF2B5EF4-FFF2-40B4-BE49-F238E27FC236}">
                <a16:creationId xmlns:a16="http://schemas.microsoft.com/office/drawing/2014/main" id="{513EACC3-C849-2A63-8B82-96D3EA6FD1BA}"/>
              </a:ext>
            </a:extLst>
          </p:cNvPr>
          <p:cNvPicPr>
            <a:picLocks noChangeAspect="1"/>
          </p:cNvPicPr>
          <p:nvPr/>
        </p:nvPicPr>
        <p:blipFill>
          <a:blip r:embed="rId2"/>
          <a:stretch>
            <a:fillRect/>
          </a:stretch>
        </p:blipFill>
        <p:spPr>
          <a:xfrm>
            <a:off x="-178182" y="1342961"/>
            <a:ext cx="3539660" cy="5477663"/>
          </a:xfrm>
          <a:prstGeom prst="rect">
            <a:avLst/>
          </a:prstGeom>
        </p:spPr>
      </p:pic>
      <p:pic>
        <p:nvPicPr>
          <p:cNvPr id="6" name="Image 5">
            <a:extLst>
              <a:ext uri="{FF2B5EF4-FFF2-40B4-BE49-F238E27FC236}">
                <a16:creationId xmlns:a16="http://schemas.microsoft.com/office/drawing/2014/main" id="{D4C5F83B-F39C-1379-5F6D-B2DCC20FB5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1648" y="3086599"/>
            <a:ext cx="5980952" cy="3780952"/>
          </a:xfrm>
          <a:prstGeom prst="rect">
            <a:avLst/>
          </a:prstGeom>
        </p:spPr>
      </p:pic>
      <p:sp>
        <p:nvSpPr>
          <p:cNvPr id="7" name="ZoneTexte 6">
            <a:extLst>
              <a:ext uri="{FF2B5EF4-FFF2-40B4-BE49-F238E27FC236}">
                <a16:creationId xmlns:a16="http://schemas.microsoft.com/office/drawing/2014/main" id="{1749BB0D-C305-A321-17B0-963BAC780DDC}"/>
              </a:ext>
            </a:extLst>
          </p:cNvPr>
          <p:cNvSpPr txBox="1"/>
          <p:nvPr/>
        </p:nvSpPr>
        <p:spPr>
          <a:xfrm>
            <a:off x="7335199" y="421243"/>
            <a:ext cx="4698848" cy="5940088"/>
          </a:xfrm>
          <a:prstGeom prst="rect">
            <a:avLst/>
          </a:prstGeom>
          <a:noFill/>
        </p:spPr>
        <p:txBody>
          <a:bodyPr wrap="square" rtlCol="0">
            <a:spAutoFit/>
          </a:bodyPr>
          <a:lstStyle/>
          <a:p>
            <a:pPr marL="285750" indent="-285750" algn="l">
              <a:buFontTx/>
              <a:buChar char="-"/>
            </a:pPr>
            <a:r>
              <a:rPr lang="fr-FR" sz="2000" b="0" i="0" dirty="0">
                <a:solidFill>
                  <a:srgbClr val="000000"/>
                </a:solidFill>
                <a:effectLst/>
                <a:latin typeface="Arial" panose="020B0604020202020204" pitchFamily="34" charset="0"/>
                <a:cs typeface="Arial" panose="020B0604020202020204" pitchFamily="34" charset="0"/>
              </a:rPr>
              <a:t>Tonifie le  cœur</a:t>
            </a:r>
          </a:p>
          <a:p>
            <a:pPr algn="l"/>
            <a:r>
              <a:rPr lang="fr-FR" sz="2000" dirty="0">
                <a:solidFill>
                  <a:srgbClr val="000000"/>
                </a:solidFill>
                <a:latin typeface="Arial" panose="020B0604020202020204" pitchFamily="34" charset="0"/>
                <a:cs typeface="Arial" panose="020B0604020202020204" pitchFamily="34" charset="0"/>
              </a:rPr>
              <a:t> - </a:t>
            </a:r>
            <a:r>
              <a:rPr lang="fr-FR" sz="2000" b="0" i="0" dirty="0">
                <a:solidFill>
                  <a:srgbClr val="000000"/>
                </a:solidFill>
                <a:effectLst/>
                <a:latin typeface="Arial" panose="020B0604020202020204" pitchFamily="34" charset="0"/>
                <a:cs typeface="Arial" panose="020B0604020202020204" pitchFamily="34" charset="0"/>
              </a:rPr>
              <a:t>lutte contre toutes les maladies cardiaques </a:t>
            </a:r>
          </a:p>
          <a:p>
            <a:pPr algn="l"/>
            <a:r>
              <a:rPr lang="fr-FR" sz="2000" b="0" i="0" dirty="0">
                <a:solidFill>
                  <a:srgbClr val="000000"/>
                </a:solidFill>
                <a:effectLst/>
                <a:latin typeface="Arial" panose="020B0604020202020204" pitchFamily="34" charset="0"/>
                <a:cs typeface="Arial" panose="020B0604020202020204" pitchFamily="34" charset="0"/>
              </a:rPr>
              <a:t>- Renforce LE  système immunitaire.</a:t>
            </a:r>
          </a:p>
          <a:p>
            <a:pPr algn="l"/>
            <a:r>
              <a:rPr lang="fr-FR" sz="2000" b="0" i="0" dirty="0">
                <a:solidFill>
                  <a:srgbClr val="000000"/>
                </a:solidFill>
                <a:effectLst/>
                <a:latin typeface="Arial" panose="020B0604020202020204" pitchFamily="34" charset="0"/>
                <a:cs typeface="Arial" panose="020B0604020202020204" pitchFamily="34" charset="0"/>
              </a:rPr>
              <a:t>- Régularise  la pression artérielle.</a:t>
            </a:r>
          </a:p>
          <a:p>
            <a:pPr algn="l"/>
            <a:r>
              <a:rPr lang="fr-FR" sz="2000" b="0" i="0" dirty="0">
                <a:solidFill>
                  <a:srgbClr val="000000"/>
                </a:solidFill>
                <a:effectLst/>
                <a:latin typeface="Arial" panose="020B0604020202020204" pitchFamily="34" charset="0"/>
                <a:cs typeface="Arial" panose="020B0604020202020204" pitchFamily="34" charset="0"/>
              </a:rPr>
              <a:t>-  Arthrite, neurasthénie, d’affection des bronches, d’asthme, de lésions gastriques et d’allergies).</a:t>
            </a:r>
          </a:p>
          <a:p>
            <a:pPr algn="l"/>
            <a:r>
              <a:rPr lang="fr-FR" sz="2000" b="0" i="0" dirty="0">
                <a:solidFill>
                  <a:srgbClr val="000000"/>
                </a:solidFill>
                <a:effectLst/>
                <a:latin typeface="Arial" panose="020B0604020202020204" pitchFamily="34" charset="0"/>
                <a:cs typeface="Arial" panose="020B0604020202020204" pitchFamily="34" charset="0"/>
              </a:rPr>
              <a:t>- Combat la migraine</a:t>
            </a:r>
          </a:p>
          <a:p>
            <a:pPr algn="l"/>
            <a:r>
              <a:rPr lang="fr-FR" sz="2000" b="0" i="0" dirty="0">
                <a:solidFill>
                  <a:srgbClr val="000000"/>
                </a:solidFill>
                <a:effectLst/>
                <a:latin typeface="Arial" panose="020B0604020202020204" pitchFamily="34" charset="0"/>
                <a:cs typeface="Arial" panose="020B0604020202020204" pitchFamily="34" charset="0"/>
              </a:rPr>
              <a:t>- Il favorise une détoxication du foie</a:t>
            </a:r>
          </a:p>
          <a:p>
            <a:pPr algn="l"/>
            <a:r>
              <a:rPr lang="fr-FR" sz="2000" b="0" i="0" dirty="0">
                <a:solidFill>
                  <a:srgbClr val="000000"/>
                </a:solidFill>
                <a:effectLst/>
                <a:latin typeface="Arial" panose="020B0604020202020204" pitchFamily="34" charset="0"/>
                <a:cs typeface="Arial" panose="020B0604020202020204" pitchFamily="34" charset="0"/>
              </a:rPr>
              <a:t>- Il procure une amélioration du sommeil</a:t>
            </a:r>
          </a:p>
          <a:p>
            <a:pPr algn="l"/>
            <a:r>
              <a:rPr lang="fr-FR" sz="2000" b="0" i="0" dirty="0">
                <a:solidFill>
                  <a:srgbClr val="000000"/>
                </a:solidFill>
                <a:effectLst/>
                <a:latin typeface="Arial" panose="020B0604020202020204" pitchFamily="34" charset="0"/>
                <a:cs typeface="Arial" panose="020B0604020202020204" pitchFamily="34" charset="0"/>
              </a:rPr>
              <a:t>- Il augmente la force musculaire</a:t>
            </a:r>
          </a:p>
          <a:p>
            <a:pPr algn="l"/>
            <a:r>
              <a:rPr lang="fr-FR" sz="2000" b="0" i="0" dirty="0">
                <a:solidFill>
                  <a:srgbClr val="000000"/>
                </a:solidFill>
                <a:effectLst/>
                <a:latin typeface="Arial" panose="020B0604020202020204" pitchFamily="34" charset="0"/>
                <a:cs typeface="Arial" panose="020B0604020202020204" pitchFamily="34" charset="0"/>
              </a:rPr>
              <a:t>- Il Renforce l’organisme pour lutter contre les rhumes et les grippes</a:t>
            </a:r>
          </a:p>
          <a:p>
            <a:pPr algn="l"/>
            <a:r>
              <a:rPr lang="fr-FR" sz="2000" b="0" i="0" dirty="0">
                <a:solidFill>
                  <a:srgbClr val="000000"/>
                </a:solidFill>
                <a:effectLst/>
                <a:latin typeface="Arial" panose="020B0604020202020204" pitchFamily="34" charset="0"/>
                <a:cs typeface="Arial" panose="020B0604020202020204" pitchFamily="34" charset="0"/>
              </a:rPr>
              <a:t>- Il a une action reconnue contre le cholestérol</a:t>
            </a:r>
          </a:p>
          <a:p>
            <a:pPr algn="l"/>
            <a:r>
              <a:rPr lang="fr-FR" sz="2000" b="0" i="0" dirty="0">
                <a:solidFill>
                  <a:srgbClr val="000000"/>
                </a:solidFill>
                <a:effectLst/>
                <a:latin typeface="Arial" panose="020B0604020202020204" pitchFamily="34" charset="0"/>
                <a:cs typeface="Arial" panose="020B0604020202020204" pitchFamily="34" charset="0"/>
              </a:rPr>
              <a:t>- Il Régularise la glycémie </a:t>
            </a:r>
          </a:p>
          <a:p>
            <a:endParaRPr lang="fr-FR" sz="2000" dirty="0">
              <a:latin typeface="Arial" panose="020B0604020202020204" pitchFamily="34" charset="0"/>
              <a:cs typeface="Arial" panose="020B0604020202020204" pitchFamily="34" charset="0"/>
            </a:endParaRPr>
          </a:p>
        </p:txBody>
      </p:sp>
      <p:sp>
        <p:nvSpPr>
          <p:cNvPr id="8" name="Rectangle 7"/>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1" y="6441141"/>
            <a:ext cx="4632314"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470108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D9CADD2-7132-229C-520D-5E3B6561B4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0069" y="3429000"/>
            <a:ext cx="3730951" cy="3730951"/>
          </a:xfrm>
          <a:prstGeom prst="rect">
            <a:avLst/>
          </a:prstGeom>
        </p:spPr>
      </p:pic>
      <p:pic>
        <p:nvPicPr>
          <p:cNvPr id="6" name="Image 5">
            <a:extLst>
              <a:ext uri="{FF2B5EF4-FFF2-40B4-BE49-F238E27FC236}">
                <a16:creationId xmlns:a16="http://schemas.microsoft.com/office/drawing/2014/main" id="{FD5B3F44-1C3C-E06C-724E-8BC9E1BB21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481" y="2918449"/>
            <a:ext cx="4734790" cy="5191656"/>
          </a:xfrm>
          <a:prstGeom prst="rect">
            <a:avLst/>
          </a:prstGeom>
        </p:spPr>
      </p:pic>
      <p:sp>
        <p:nvSpPr>
          <p:cNvPr id="8" name="ZoneTexte 7">
            <a:extLst>
              <a:ext uri="{FF2B5EF4-FFF2-40B4-BE49-F238E27FC236}">
                <a16:creationId xmlns:a16="http://schemas.microsoft.com/office/drawing/2014/main" id="{0D57A080-1157-9AE2-EE26-10C4600FD8BE}"/>
              </a:ext>
            </a:extLst>
          </p:cNvPr>
          <p:cNvSpPr txBox="1"/>
          <p:nvPr/>
        </p:nvSpPr>
        <p:spPr>
          <a:xfrm>
            <a:off x="166255" y="398635"/>
            <a:ext cx="7511142" cy="1569660"/>
          </a:xfrm>
          <a:prstGeom prst="rect">
            <a:avLst/>
          </a:prstGeom>
          <a:noFill/>
        </p:spPr>
        <p:txBody>
          <a:bodyPr wrap="square" rtlCol="0">
            <a:spAutoFit/>
          </a:bodyPr>
          <a:lstStyle/>
          <a:p>
            <a:r>
              <a:rPr lang="fr-CI" sz="4800" dirty="0">
                <a:latin typeface="Eras Bold ITC" panose="020B0907030504020204" pitchFamily="34" charset="0"/>
              </a:rPr>
              <a:t>Vestige Foot Détox Patches </a:t>
            </a:r>
            <a:endParaRPr lang="en-US" sz="4800" dirty="0">
              <a:latin typeface="Eras Bold ITC" panose="020B0907030504020204" pitchFamily="34" charset="0"/>
            </a:endParaRPr>
          </a:p>
        </p:txBody>
      </p:sp>
      <p:sp>
        <p:nvSpPr>
          <p:cNvPr id="9" name="ZoneTexte 8">
            <a:extLst>
              <a:ext uri="{FF2B5EF4-FFF2-40B4-BE49-F238E27FC236}">
                <a16:creationId xmlns:a16="http://schemas.microsoft.com/office/drawing/2014/main" id="{35DC78E5-1E04-6431-2544-EB2DE143F54A}"/>
              </a:ext>
            </a:extLst>
          </p:cNvPr>
          <p:cNvSpPr txBox="1"/>
          <p:nvPr/>
        </p:nvSpPr>
        <p:spPr>
          <a:xfrm>
            <a:off x="7431020" y="502403"/>
            <a:ext cx="4461162" cy="4832092"/>
          </a:xfrm>
          <a:prstGeom prst="rect">
            <a:avLst/>
          </a:prstGeom>
          <a:noFill/>
        </p:spPr>
        <p:txBody>
          <a:bodyPr wrap="square" rtlCol="0">
            <a:spAutoFit/>
          </a:bodyPr>
          <a:lstStyle/>
          <a:p>
            <a:r>
              <a:rPr lang="fr-FR" sz="2800" dirty="0"/>
              <a:t>- Travaille sur le principe de la réflexologie plantaire</a:t>
            </a:r>
          </a:p>
          <a:p>
            <a:endParaRPr lang="fr-FR" sz="2800" dirty="0"/>
          </a:p>
          <a:p>
            <a:r>
              <a:rPr lang="fr-FR" sz="2800" dirty="0"/>
              <a:t>-Désintoxifie  les organes du Corps</a:t>
            </a:r>
          </a:p>
          <a:p>
            <a:r>
              <a:rPr lang="fr-FR" sz="2800" dirty="0"/>
              <a:t> </a:t>
            </a:r>
          </a:p>
          <a:p>
            <a:r>
              <a:rPr lang="fr-FR" sz="2800" dirty="0"/>
              <a:t>-Améliore le système immunitaire du Corps</a:t>
            </a:r>
          </a:p>
          <a:p>
            <a:endParaRPr lang="fr-FR" sz="2800" dirty="0"/>
          </a:p>
          <a:p>
            <a:r>
              <a:rPr lang="fr-FR" sz="2800" dirty="0"/>
              <a:t>-Favorise une meilleure santé et la longévité  </a:t>
            </a:r>
          </a:p>
        </p:txBody>
      </p:sp>
    </p:spTree>
    <p:extLst>
      <p:ext uri="{BB962C8B-B14F-4D97-AF65-F5344CB8AC3E}">
        <p14:creationId xmlns:p14="http://schemas.microsoft.com/office/powerpoint/2010/main" val="21410213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6355B53-8542-5D62-AD9D-51F76FD271F3}"/>
              </a:ext>
            </a:extLst>
          </p:cNvPr>
          <p:cNvPicPr>
            <a:picLocks noChangeAspect="1"/>
          </p:cNvPicPr>
          <p:nvPr/>
        </p:nvPicPr>
        <p:blipFill rotWithShape="1">
          <a:blip r:embed="rId2">
            <a:extLst>
              <a:ext uri="{28A0092B-C50C-407E-A947-70E740481C1C}">
                <a14:useLocalDpi xmlns:a14="http://schemas.microsoft.com/office/drawing/2010/main" val="0"/>
              </a:ext>
            </a:extLst>
          </a:blip>
          <a:srcRect r="25454"/>
          <a:stretch/>
        </p:blipFill>
        <p:spPr>
          <a:xfrm>
            <a:off x="0" y="0"/>
            <a:ext cx="5112327" cy="6858000"/>
          </a:xfrm>
          <a:prstGeom prst="rect">
            <a:avLst/>
          </a:prstGeom>
        </p:spPr>
      </p:pic>
      <p:sp>
        <p:nvSpPr>
          <p:cNvPr id="6" name="ZoneTexte 5">
            <a:extLst>
              <a:ext uri="{FF2B5EF4-FFF2-40B4-BE49-F238E27FC236}">
                <a16:creationId xmlns:a16="http://schemas.microsoft.com/office/drawing/2014/main" id="{B4B98E8C-FAC5-8AE3-F5DC-1C4451564331}"/>
              </a:ext>
            </a:extLst>
          </p:cNvPr>
          <p:cNvSpPr txBox="1"/>
          <p:nvPr/>
        </p:nvSpPr>
        <p:spPr>
          <a:xfrm>
            <a:off x="6130664" y="586240"/>
            <a:ext cx="5969751" cy="1323439"/>
          </a:xfrm>
          <a:prstGeom prst="rect">
            <a:avLst/>
          </a:prstGeom>
          <a:noFill/>
        </p:spPr>
        <p:txBody>
          <a:bodyPr wrap="square" rtlCol="0">
            <a:spAutoFit/>
          </a:bodyPr>
          <a:lstStyle/>
          <a:p>
            <a:pPr algn="ctr"/>
            <a:r>
              <a:rPr lang="fr-CI" sz="4000" dirty="0">
                <a:solidFill>
                  <a:schemeClr val="bg1"/>
                </a:solidFill>
                <a:latin typeface="Eras Bold ITC" panose="020B0907030504020204" pitchFamily="34" charset="0"/>
              </a:rPr>
              <a:t>Vestige  Support </a:t>
            </a:r>
          </a:p>
          <a:p>
            <a:pPr algn="ctr"/>
            <a:r>
              <a:rPr lang="fr-CI" sz="4000" dirty="0">
                <a:solidFill>
                  <a:schemeClr val="bg1"/>
                </a:solidFill>
                <a:latin typeface="Eras Bold ITC" panose="020B0907030504020204" pitchFamily="34" charset="0"/>
              </a:rPr>
              <a:t>Eye</a:t>
            </a:r>
            <a:endParaRPr lang="en-US" sz="4000" dirty="0">
              <a:solidFill>
                <a:schemeClr val="bg1"/>
              </a:solidFill>
              <a:latin typeface="Eras Bold ITC" panose="020B0907030504020204" pitchFamily="34" charset="0"/>
            </a:endParaRPr>
          </a:p>
        </p:txBody>
      </p:sp>
      <p:pic>
        <p:nvPicPr>
          <p:cNvPr id="7" name="Image 6">
            <a:extLst>
              <a:ext uri="{FF2B5EF4-FFF2-40B4-BE49-F238E27FC236}">
                <a16:creationId xmlns:a16="http://schemas.microsoft.com/office/drawing/2014/main" id="{F25A65B5-89F6-E82E-8CDA-08DB46E399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9901" y="1376613"/>
            <a:ext cx="2472349" cy="4456151"/>
          </a:xfrm>
          <a:prstGeom prst="rect">
            <a:avLst/>
          </a:prstGeom>
          <a:ln>
            <a:noFill/>
          </a:ln>
          <a:effectLst>
            <a:outerShdw blurRad="292100" dist="139700" dir="2700000" algn="tl" rotWithShape="0">
              <a:srgbClr val="333333">
                <a:alpha val="65000"/>
              </a:srgbClr>
            </a:outerShdw>
          </a:effectLst>
        </p:spPr>
      </p:pic>
      <p:sp>
        <p:nvSpPr>
          <p:cNvPr id="8" name="ZoneTexte 7">
            <a:extLst>
              <a:ext uri="{FF2B5EF4-FFF2-40B4-BE49-F238E27FC236}">
                <a16:creationId xmlns:a16="http://schemas.microsoft.com/office/drawing/2014/main" id="{789337E0-3279-356A-B420-201DA72F98CF}"/>
              </a:ext>
            </a:extLst>
          </p:cNvPr>
          <p:cNvSpPr txBox="1"/>
          <p:nvPr/>
        </p:nvSpPr>
        <p:spPr>
          <a:xfrm>
            <a:off x="6222250" y="855683"/>
            <a:ext cx="5831205" cy="6370975"/>
          </a:xfrm>
          <a:prstGeom prst="rect">
            <a:avLst/>
          </a:prstGeom>
          <a:noFill/>
        </p:spPr>
        <p:txBody>
          <a:bodyPr wrap="square" rtlCol="0">
            <a:spAutoFit/>
          </a:bodyPr>
          <a:lstStyle/>
          <a:p>
            <a:pPr algn="ctr" rtl="0"/>
            <a:r>
              <a:rPr lang="fr-FR" sz="2400" b="1" i="0" dirty="0">
                <a:solidFill>
                  <a:srgbClr val="000000"/>
                </a:solidFill>
                <a:effectLst/>
              </a:rPr>
              <a:t>LUTEINE ET ZEAXANTINE </a:t>
            </a:r>
          </a:p>
          <a:p>
            <a:pPr algn="ctr" rtl="0"/>
            <a:r>
              <a:rPr lang="fr-FR" sz="2400" b="0" i="0" dirty="0">
                <a:solidFill>
                  <a:srgbClr val="000000"/>
                </a:solidFill>
                <a:effectLst/>
              </a:rPr>
              <a:t>• Aide au maintien d'une vision normale</a:t>
            </a:r>
          </a:p>
          <a:p>
            <a:pPr algn="ctr" rtl="0"/>
            <a:r>
              <a:rPr lang="fr-FR" sz="2400" b="0" i="0" dirty="0">
                <a:solidFill>
                  <a:srgbClr val="000000"/>
                </a:solidFill>
                <a:effectLst/>
              </a:rPr>
              <a:t>• Aide à améliorer la vue et la vision nocturne</a:t>
            </a:r>
          </a:p>
          <a:p>
            <a:pPr algn="ctr" rtl="0"/>
            <a:r>
              <a:rPr lang="fr-FR" sz="2400" b="0" i="0" dirty="0">
                <a:solidFill>
                  <a:srgbClr val="000000"/>
                </a:solidFill>
                <a:effectLst/>
              </a:rPr>
              <a:t>• Aide à apaiser les irritations oculaires</a:t>
            </a:r>
            <a:br>
              <a:rPr lang="fr-FR" sz="2400" b="0" i="0" dirty="0">
                <a:solidFill>
                  <a:srgbClr val="000000"/>
                </a:solidFill>
                <a:effectLst/>
              </a:rPr>
            </a:br>
            <a:endParaRPr lang="fr-FR" sz="2400" b="0" i="0" dirty="0">
              <a:solidFill>
                <a:srgbClr val="000000"/>
              </a:solidFill>
              <a:effectLst/>
            </a:endParaRPr>
          </a:p>
          <a:p>
            <a:pPr algn="ctr" rtl="0"/>
            <a:r>
              <a:rPr lang="fr-FR" sz="2400" b="0" i="0" dirty="0">
                <a:solidFill>
                  <a:srgbClr val="000000"/>
                </a:solidFill>
                <a:effectLst/>
              </a:rPr>
              <a:t>•Il aide également dans les troubles oculaires comme la dégénérescence maculaire, l'inflammation oculaire et d'autres complications liées à la </a:t>
            </a:r>
            <a:r>
              <a:rPr lang="fr-FR" sz="2400" b="0" i="0" dirty="0" err="1">
                <a:solidFill>
                  <a:srgbClr val="000000"/>
                </a:solidFill>
                <a:effectLst/>
              </a:rPr>
              <a:t>réitine</a:t>
            </a:r>
            <a:r>
              <a:rPr lang="fr-FR" sz="2400" b="0" i="0" dirty="0">
                <a:solidFill>
                  <a:srgbClr val="000000"/>
                </a:solidFill>
                <a:effectLst/>
              </a:rPr>
              <a:t>.</a:t>
            </a:r>
            <a:br>
              <a:rPr lang="fr-FR" sz="2400" b="0" i="0" dirty="0">
                <a:solidFill>
                  <a:srgbClr val="000000"/>
                </a:solidFill>
                <a:effectLst/>
              </a:rPr>
            </a:br>
            <a:endParaRPr lang="fr-FR" sz="2400" b="0" i="0" dirty="0">
              <a:solidFill>
                <a:srgbClr val="000000"/>
              </a:solidFill>
              <a:effectLst/>
            </a:endParaRPr>
          </a:p>
          <a:p>
            <a:pPr algn="ctr" rtl="0"/>
            <a:r>
              <a:rPr lang="fr-FR" sz="2400" b="0" i="0" dirty="0">
                <a:solidFill>
                  <a:srgbClr val="000000"/>
                </a:solidFill>
                <a:effectLst/>
              </a:rPr>
              <a:t>• En raison de ses propriétés antioxydantes, il aide à prévenir les dommages causés par les radicaux libres.</a:t>
            </a:r>
          </a:p>
          <a:p>
            <a:pPr algn="ctr" rtl="0"/>
            <a:r>
              <a:rPr lang="fr-FR" sz="2400" b="0" i="0" dirty="0">
                <a:solidFill>
                  <a:srgbClr val="000000"/>
                </a:solidFill>
                <a:effectLst/>
              </a:rPr>
              <a:t>Il aide à réduire l’inflammation oculaire et la conjonctivite</a:t>
            </a:r>
          </a:p>
          <a:p>
            <a:endParaRPr lang="fr-FR" sz="2400" dirty="0"/>
          </a:p>
        </p:txBody>
      </p:sp>
      <p:sp>
        <p:nvSpPr>
          <p:cNvPr id="10" name="ZoneTexte 9">
            <a:extLst>
              <a:ext uri="{FF2B5EF4-FFF2-40B4-BE49-F238E27FC236}">
                <a16:creationId xmlns:a16="http://schemas.microsoft.com/office/drawing/2014/main" id="{6BFE3B86-8C57-800D-9EA0-D56A9B01D084}"/>
              </a:ext>
            </a:extLst>
          </p:cNvPr>
          <p:cNvSpPr txBox="1"/>
          <p:nvPr/>
        </p:nvSpPr>
        <p:spPr>
          <a:xfrm>
            <a:off x="5624945" y="221673"/>
            <a:ext cx="6262255" cy="646331"/>
          </a:xfrm>
          <a:prstGeom prst="rect">
            <a:avLst/>
          </a:prstGeom>
          <a:noFill/>
        </p:spPr>
        <p:txBody>
          <a:bodyPr wrap="square" rtlCol="0">
            <a:spAutoFit/>
          </a:bodyPr>
          <a:lstStyle/>
          <a:p>
            <a:r>
              <a:rPr lang="fr-FR" sz="3600" b="1" dirty="0">
                <a:latin typeface="Eras Bold ITC" panose="020B0907030504020204" pitchFamily="34" charset="0"/>
              </a:rPr>
              <a:t>VESTIGE SUPPORT EYES</a:t>
            </a:r>
          </a:p>
        </p:txBody>
      </p:sp>
    </p:spTree>
    <p:extLst>
      <p:ext uri="{BB962C8B-B14F-4D97-AF65-F5344CB8AC3E}">
        <p14:creationId xmlns:p14="http://schemas.microsoft.com/office/powerpoint/2010/main" val="25647894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0456E7-6146-422B-958A-51852F57AE2E}"/>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B179D450-6478-4AD4-8CD0-CFAE67DD33B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7786"/>
            <a:ext cx="12192000" cy="6908590"/>
          </a:xfrm>
        </p:spPr>
      </p:pic>
      <p:pic>
        <p:nvPicPr>
          <p:cNvPr id="6" name="Image 5">
            <a:extLst>
              <a:ext uri="{FF2B5EF4-FFF2-40B4-BE49-F238E27FC236}">
                <a16:creationId xmlns:a16="http://schemas.microsoft.com/office/drawing/2014/main" id="{4D8C54CB-BF12-44AB-AF4B-DD1E85F8944B}"/>
              </a:ext>
            </a:extLst>
          </p:cNvPr>
          <p:cNvPicPr>
            <a:picLocks noChangeAspect="1"/>
          </p:cNvPicPr>
          <p:nvPr/>
        </p:nvPicPr>
        <p:blipFill rotWithShape="1">
          <a:blip r:embed="rId3">
            <a:extLst>
              <a:ext uri="{28A0092B-C50C-407E-A947-70E740481C1C}">
                <a14:useLocalDpi xmlns:a14="http://schemas.microsoft.com/office/drawing/2010/main" val="0"/>
              </a:ext>
            </a:extLst>
          </a:blip>
          <a:srcRect l="17520" r="16750"/>
          <a:stretch/>
        </p:blipFill>
        <p:spPr>
          <a:xfrm>
            <a:off x="3857973" y="3598079"/>
            <a:ext cx="2115744" cy="3218852"/>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51B27C0B-9D74-4144-BE8C-8D87E078D6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4209" y="3228117"/>
            <a:ext cx="2429532" cy="3612687"/>
          </a:xfrm>
          <a:prstGeom prst="rect">
            <a:avLst/>
          </a:prstGeom>
          <a:ln>
            <a:noFill/>
          </a:ln>
          <a:effectLst>
            <a:outerShdw blurRad="292100" dist="139700" dir="2700000" algn="tl" rotWithShape="0">
              <a:srgbClr val="333333">
                <a:alpha val="65000"/>
              </a:srgbClr>
            </a:outerShdw>
          </a:effectLst>
        </p:spPr>
      </p:pic>
      <p:sp>
        <p:nvSpPr>
          <p:cNvPr id="8" name="Rectangle 7">
            <a:extLst>
              <a:ext uri="{FF2B5EF4-FFF2-40B4-BE49-F238E27FC236}">
                <a16:creationId xmlns:a16="http://schemas.microsoft.com/office/drawing/2014/main" id="{2E9AC3B3-37C2-412E-BEAE-A3798C44593B}"/>
              </a:ext>
            </a:extLst>
          </p:cNvPr>
          <p:cNvSpPr/>
          <p:nvPr/>
        </p:nvSpPr>
        <p:spPr>
          <a:xfrm>
            <a:off x="748590" y="107429"/>
            <a:ext cx="10270761" cy="923330"/>
          </a:xfrm>
          <a:prstGeom prst="rect">
            <a:avLst/>
          </a:prstGeom>
          <a:noFill/>
        </p:spPr>
        <p:txBody>
          <a:bodyPr wrap="none" lIns="91440" tIns="45720" rIns="91440" bIns="45720">
            <a:spAutoFit/>
          </a:bodyPr>
          <a:lstStyle/>
          <a:p>
            <a:pPr algn="ctr"/>
            <a:r>
              <a:rPr lang="fr-FR" sz="5400" b="1" spc="50" dirty="0">
                <a:ln w="9525" cmpd="sng">
                  <a:solidFill>
                    <a:schemeClr val="accent1"/>
                  </a:solidFill>
                  <a:prstDash val="solid"/>
                </a:ln>
                <a:solidFill>
                  <a:srgbClr val="70AD47">
                    <a:tint val="1000"/>
                  </a:srgbClr>
                </a:solidFill>
                <a:effectLst>
                  <a:glow rad="38100">
                    <a:schemeClr val="accent1">
                      <a:alpha val="40000"/>
                    </a:schemeClr>
                  </a:glow>
                </a:effectLst>
                <a:highlight>
                  <a:srgbClr val="FF0000"/>
                </a:highlight>
                <a:latin typeface="Eras Bold ITC" panose="020B0907030504020204" pitchFamily="34" charset="0"/>
              </a:rPr>
              <a:t>Gammes </a:t>
            </a:r>
            <a:r>
              <a:rPr lang="fr-FR" sz="5400" b="1" cap="none" spc="50" dirty="0">
                <a:ln w="9525" cmpd="sng">
                  <a:solidFill>
                    <a:schemeClr val="accent1"/>
                  </a:solidFill>
                  <a:prstDash val="solid"/>
                </a:ln>
                <a:solidFill>
                  <a:srgbClr val="70AD47">
                    <a:tint val="1000"/>
                  </a:srgbClr>
                </a:solidFill>
                <a:effectLst>
                  <a:glow rad="38100">
                    <a:schemeClr val="accent1">
                      <a:alpha val="40000"/>
                    </a:schemeClr>
                  </a:glow>
                </a:effectLst>
                <a:highlight>
                  <a:srgbClr val="FF0000"/>
                </a:highlight>
                <a:latin typeface="Eras Bold ITC" panose="020B0907030504020204" pitchFamily="34" charset="0"/>
              </a:rPr>
              <a:t> Os et Articulations</a:t>
            </a:r>
          </a:p>
        </p:txBody>
      </p:sp>
      <p:pic>
        <p:nvPicPr>
          <p:cNvPr id="10" name="Image 9">
            <a:extLst>
              <a:ext uri="{FF2B5EF4-FFF2-40B4-BE49-F238E27FC236}">
                <a16:creationId xmlns:a16="http://schemas.microsoft.com/office/drawing/2014/main" id="{E5E3AA73-EC17-47A2-8ACF-1F3C4DABC2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4446" y="2565216"/>
            <a:ext cx="4614655" cy="5635596"/>
          </a:xfrm>
          <a:prstGeom prst="rect">
            <a:avLst/>
          </a:prstGeom>
        </p:spPr>
      </p:pic>
    </p:spTree>
    <p:extLst>
      <p:ext uri="{BB962C8B-B14F-4D97-AF65-F5344CB8AC3E}">
        <p14:creationId xmlns:p14="http://schemas.microsoft.com/office/powerpoint/2010/main" val="12598737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248400"/>
            <a:ext cx="12192000" cy="609600"/>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ZoneTexte 4"/>
          <p:cNvSpPr txBox="1"/>
          <p:nvPr/>
        </p:nvSpPr>
        <p:spPr>
          <a:xfrm>
            <a:off x="193963" y="1371600"/>
            <a:ext cx="8506691" cy="4524315"/>
          </a:xfrm>
          <a:prstGeom prst="rect">
            <a:avLst/>
          </a:prstGeom>
          <a:noFill/>
        </p:spPr>
        <p:txBody>
          <a:bodyPr wrap="square" rtlCol="0">
            <a:spAutoFit/>
          </a:bodyPr>
          <a:lstStyle/>
          <a:p>
            <a:r>
              <a:rPr lang="fr-FR" sz="2400" dirty="0"/>
              <a:t>Les Os soutiennent notre corps et nous permettent  de marcher .</a:t>
            </a:r>
          </a:p>
          <a:p>
            <a:r>
              <a:rPr lang="fr-FR" sz="2400" dirty="0"/>
              <a:t>Plusieurs facteurs  sont à la base de la faiblesse osseuses: </a:t>
            </a:r>
          </a:p>
          <a:p>
            <a:endParaRPr lang="fr-FR" sz="2400" dirty="0"/>
          </a:p>
          <a:p>
            <a:r>
              <a:rPr lang="fr-FR" sz="2400" b="1" dirty="0"/>
              <a:t>L ’Age   </a:t>
            </a:r>
            <a:r>
              <a:rPr lang="fr-FR" sz="2400" dirty="0"/>
              <a:t>: avec le vieillissement, le corps peut réabsorber le phosphate de calcium de vos os au lieu de garder ces minéraux dans les os. </a:t>
            </a:r>
          </a:p>
          <a:p>
            <a:endParaRPr lang="fr-FR" sz="2400" b="1" dirty="0"/>
          </a:p>
          <a:p>
            <a:r>
              <a:rPr lang="fr-FR" sz="2400" b="1" dirty="0"/>
              <a:t> Mode de vie </a:t>
            </a:r>
            <a:r>
              <a:rPr lang="fr-FR" sz="2400" dirty="0"/>
              <a:t>: Le corps a besoin de calcium et de vitamine D et de suffisamment d'exercice pour construire et conserver des os solides.  Certaines habitudes peuvent affecter vos os. </a:t>
            </a:r>
          </a:p>
          <a:p>
            <a:pPr marL="342900" indent="-342900">
              <a:buFontTx/>
              <a:buChar char="-"/>
            </a:pPr>
            <a:r>
              <a:rPr lang="fr-FR" sz="2400" dirty="0"/>
              <a:t>Boire de l'alcool et fumer</a:t>
            </a:r>
          </a:p>
          <a:p>
            <a:pPr marL="342900" indent="-342900">
              <a:buFontTx/>
              <a:buChar char="-"/>
            </a:pPr>
            <a:r>
              <a:rPr lang="fr-FR" sz="2400" dirty="0"/>
              <a:t>Ne pas faire d’exercice physique </a:t>
            </a:r>
            <a:endParaRPr lang="en-US" sz="2400" dirty="0"/>
          </a:p>
        </p:txBody>
      </p:sp>
      <p:sp>
        <p:nvSpPr>
          <p:cNvPr id="6" name="ZoneTexte 5"/>
          <p:cNvSpPr txBox="1"/>
          <p:nvPr/>
        </p:nvSpPr>
        <p:spPr>
          <a:xfrm>
            <a:off x="332509" y="207818"/>
            <a:ext cx="9130146" cy="646331"/>
          </a:xfrm>
          <a:prstGeom prst="rect">
            <a:avLst/>
          </a:prstGeom>
          <a:noFill/>
        </p:spPr>
        <p:txBody>
          <a:bodyPr wrap="square" rtlCol="0">
            <a:spAutoFit/>
          </a:bodyPr>
          <a:lstStyle/>
          <a:p>
            <a:r>
              <a:rPr lang="fr-FR" sz="3600" b="1" dirty="0"/>
              <a:t>Les  causes de la faiblesse osseuse?</a:t>
            </a:r>
            <a:endParaRPr lang="en-US" sz="3600" b="1" dirty="0"/>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3165" y="552450"/>
            <a:ext cx="3971925" cy="5695950"/>
          </a:xfrm>
          <a:prstGeom prst="rect">
            <a:avLst/>
          </a:prstGeom>
        </p:spPr>
      </p:pic>
    </p:spTree>
    <p:extLst>
      <p:ext uri="{BB962C8B-B14F-4D97-AF65-F5344CB8AC3E}">
        <p14:creationId xmlns:p14="http://schemas.microsoft.com/office/powerpoint/2010/main" val="37878777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6F7C271-838B-E63E-7F16-0F9ED890E1C9}"/>
              </a:ext>
            </a:extLst>
          </p:cNvPr>
          <p:cNvPicPr>
            <a:picLocks noChangeAspect="1"/>
          </p:cNvPicPr>
          <p:nvPr/>
        </p:nvPicPr>
        <p:blipFill rotWithShape="1">
          <a:blip r:embed="rId2">
            <a:extLst>
              <a:ext uri="{28A0092B-C50C-407E-A947-70E740481C1C}">
                <a14:useLocalDpi xmlns:a14="http://schemas.microsoft.com/office/drawing/2010/main" val="0"/>
              </a:ext>
            </a:extLst>
          </a:blip>
          <a:srcRect l="17520" r="16750"/>
          <a:stretch/>
        </p:blipFill>
        <p:spPr>
          <a:xfrm>
            <a:off x="344925" y="2923564"/>
            <a:ext cx="2058641" cy="3131977"/>
          </a:xfrm>
          <a:prstGeom prst="rect">
            <a:avLst/>
          </a:prstGeom>
          <a:ln>
            <a:noFill/>
          </a:ln>
          <a:effectLst>
            <a:outerShdw blurRad="292100" dist="139700" dir="2700000" algn="tl" rotWithShape="0">
              <a:srgbClr val="333333">
                <a:alpha val="65000"/>
              </a:srgbClr>
            </a:outerShdw>
          </a:effectLst>
        </p:spPr>
      </p:pic>
      <p:pic>
        <p:nvPicPr>
          <p:cNvPr id="5" name="Image 4"/>
          <p:cNvPicPr>
            <a:picLocks noChangeAspect="1"/>
          </p:cNvPicPr>
          <p:nvPr/>
        </p:nvPicPr>
        <p:blipFill rotWithShape="1">
          <a:blip r:embed="rId3">
            <a:extLst>
              <a:ext uri="{28A0092B-C50C-407E-A947-70E740481C1C}">
                <a14:useLocalDpi xmlns:a14="http://schemas.microsoft.com/office/drawing/2010/main" val="0"/>
              </a:ext>
            </a:extLst>
          </a:blip>
          <a:srcRect l="56386"/>
          <a:stretch/>
        </p:blipFill>
        <p:spPr>
          <a:xfrm>
            <a:off x="1936667" y="2214374"/>
            <a:ext cx="2593175" cy="4550355"/>
          </a:xfrm>
          <a:prstGeom prst="rect">
            <a:avLst/>
          </a:prstGeom>
        </p:spPr>
      </p:pic>
      <p:sp>
        <p:nvSpPr>
          <p:cNvPr id="8" name="ZoneTexte 7"/>
          <p:cNvSpPr txBox="1"/>
          <p:nvPr/>
        </p:nvSpPr>
        <p:spPr>
          <a:xfrm>
            <a:off x="4164082" y="1114524"/>
            <a:ext cx="5437118" cy="5262979"/>
          </a:xfrm>
          <a:prstGeom prst="rect">
            <a:avLst/>
          </a:prstGeom>
          <a:noFill/>
        </p:spPr>
        <p:txBody>
          <a:bodyPr wrap="square" rtlCol="0">
            <a:spAutoFit/>
          </a:bodyPr>
          <a:lstStyle/>
          <a:p>
            <a:r>
              <a:rPr lang="fr-FR" sz="2400" dirty="0"/>
              <a:t>le calcium est nécessaire pour : </a:t>
            </a:r>
          </a:p>
          <a:p>
            <a:endParaRPr lang="fr-FR" sz="2400" dirty="0"/>
          </a:p>
          <a:p>
            <a:pPr marL="342900" indent="-342900">
              <a:buFont typeface="Wingdings" panose="05000000000000000000" pitchFamily="2" charset="2"/>
              <a:buChar char="ü"/>
            </a:pPr>
            <a:r>
              <a:rPr lang="fr-FR" sz="2400" dirty="0"/>
              <a:t>Construire et maintenir des os sains et solides. </a:t>
            </a:r>
          </a:p>
          <a:p>
            <a:pPr marL="342900" indent="-342900">
              <a:buFont typeface="Wingdings" panose="05000000000000000000" pitchFamily="2" charset="2"/>
              <a:buChar char="ü"/>
            </a:pPr>
            <a:r>
              <a:rPr lang="fr-FR" sz="2400" dirty="0"/>
              <a:t> Contraction musculaire. </a:t>
            </a:r>
          </a:p>
          <a:p>
            <a:pPr marL="342900" indent="-342900">
              <a:buFont typeface="Wingdings" panose="05000000000000000000" pitchFamily="2" charset="2"/>
              <a:buChar char="ü"/>
            </a:pPr>
            <a:r>
              <a:rPr lang="fr-FR" sz="2400" dirty="0"/>
              <a:t> Contraction et dilatation des vaisseaux sanguins.  </a:t>
            </a:r>
          </a:p>
          <a:p>
            <a:pPr marL="342900" indent="-342900">
              <a:buFont typeface="Wingdings" panose="05000000000000000000" pitchFamily="2" charset="2"/>
              <a:buChar char="ü"/>
            </a:pPr>
            <a:r>
              <a:rPr lang="fr-FR" sz="2400" dirty="0"/>
              <a:t>Sécrétion d'hormones et d'enzymes.  </a:t>
            </a:r>
          </a:p>
          <a:p>
            <a:pPr marL="342900" indent="-342900">
              <a:buFont typeface="Wingdings" panose="05000000000000000000" pitchFamily="2" charset="2"/>
              <a:buChar char="ü"/>
            </a:pPr>
            <a:r>
              <a:rPr lang="fr-FR" sz="2400" dirty="0"/>
              <a:t>Envoyer un message par le système nerveux.  </a:t>
            </a:r>
          </a:p>
          <a:p>
            <a:pPr marL="342900" indent="-342900">
              <a:buFont typeface="Wingdings" panose="05000000000000000000" pitchFamily="2" charset="2"/>
              <a:buChar char="ü"/>
            </a:pPr>
            <a:r>
              <a:rPr lang="fr-FR" sz="2400" dirty="0"/>
              <a:t>Améliore la fonction musculaire et la force. </a:t>
            </a:r>
          </a:p>
          <a:p>
            <a:pPr marL="342900" indent="-342900">
              <a:buFont typeface="Wingdings" panose="05000000000000000000" pitchFamily="2" charset="2"/>
              <a:buChar char="ü"/>
            </a:pPr>
            <a:r>
              <a:rPr lang="fr-FR" sz="2400" dirty="0"/>
              <a:t> Construire et soutenir l'immunité.  </a:t>
            </a:r>
          </a:p>
          <a:p>
            <a:pPr marL="342900" indent="-342900">
              <a:buFont typeface="Wingdings" panose="05000000000000000000" pitchFamily="2" charset="2"/>
              <a:buChar char="ü"/>
            </a:pPr>
            <a:r>
              <a:rPr lang="fr-FR" sz="2400" dirty="0"/>
              <a:t>Réduit le risque de maladie cardiaque</a:t>
            </a:r>
            <a:endParaRPr lang="en-US" sz="2400" dirty="0"/>
          </a:p>
        </p:txBody>
      </p:sp>
      <p:pic>
        <p:nvPicPr>
          <p:cNvPr id="9" name="Imag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03128" y="140350"/>
            <a:ext cx="4946072" cy="5566427"/>
          </a:xfrm>
          <a:prstGeom prst="rect">
            <a:avLst/>
          </a:prstGeom>
        </p:spPr>
      </p:pic>
      <p:sp>
        <p:nvSpPr>
          <p:cNvPr id="10" name="ZoneTexte 9"/>
          <p:cNvSpPr txBox="1"/>
          <p:nvPr/>
        </p:nvSpPr>
        <p:spPr>
          <a:xfrm>
            <a:off x="281246" y="255773"/>
            <a:ext cx="7765671" cy="1015663"/>
          </a:xfrm>
          <a:prstGeom prst="rect">
            <a:avLst/>
          </a:prstGeom>
          <a:noFill/>
        </p:spPr>
        <p:txBody>
          <a:bodyPr wrap="square" rtlCol="0">
            <a:spAutoFit/>
          </a:bodyPr>
          <a:lstStyle/>
          <a:p>
            <a:r>
              <a:rPr lang="fr-CI" sz="6000" dirty="0">
                <a:latin typeface="Eras Bold ITC" panose="020B0907030504020204" pitchFamily="34" charset="0"/>
              </a:rPr>
              <a:t>Vestige Calcium </a:t>
            </a:r>
            <a:endParaRPr lang="en-US" sz="6000" dirty="0">
              <a:latin typeface="Eras Bold ITC" panose="020B0907030504020204" pitchFamily="34" charset="0"/>
            </a:endParaRPr>
          </a:p>
        </p:txBody>
      </p:sp>
      <p:sp>
        <p:nvSpPr>
          <p:cNvPr id="11" name="Rectangle 10"/>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1" y="6441141"/>
            <a:ext cx="4632314"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27858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512618" y="263236"/>
            <a:ext cx="10681855" cy="769441"/>
          </a:xfrm>
          <a:prstGeom prst="rect">
            <a:avLst/>
          </a:prstGeom>
          <a:noFill/>
        </p:spPr>
        <p:txBody>
          <a:bodyPr wrap="square" rtlCol="0">
            <a:spAutoFit/>
          </a:bodyPr>
          <a:lstStyle/>
          <a:p>
            <a:r>
              <a:rPr lang="fr-FR" sz="4400" b="1" dirty="0"/>
              <a:t>          Les Articulations du Corps </a:t>
            </a:r>
            <a:endParaRPr lang="en-US" sz="4400" b="1" dirty="0"/>
          </a:p>
        </p:txBody>
      </p:sp>
      <p:sp>
        <p:nvSpPr>
          <p:cNvPr id="8" name="ZoneTexte 7"/>
          <p:cNvSpPr txBox="1"/>
          <p:nvPr/>
        </p:nvSpPr>
        <p:spPr>
          <a:xfrm>
            <a:off x="247751" y="1314562"/>
            <a:ext cx="5605794" cy="4524315"/>
          </a:xfrm>
          <a:prstGeom prst="rect">
            <a:avLst/>
          </a:prstGeom>
          <a:noFill/>
        </p:spPr>
        <p:txBody>
          <a:bodyPr wrap="square" rtlCol="0">
            <a:spAutoFit/>
          </a:bodyPr>
          <a:lstStyle/>
          <a:p>
            <a:r>
              <a:rPr lang="fr-FR" sz="2400" dirty="0"/>
              <a:t>Une articulation est l'endroit où deux ou plusieurs os sont joints.</a:t>
            </a:r>
          </a:p>
          <a:p>
            <a:r>
              <a:rPr lang="fr-FR" sz="2400" dirty="0"/>
              <a:t>  Les articulations peuvent être rigides, comme les os du crâne, ou mobiles, comme les genoux, les hanches et les épaules.  </a:t>
            </a:r>
          </a:p>
          <a:p>
            <a:r>
              <a:rPr lang="fr-FR" sz="2400" dirty="0"/>
              <a:t>De nombreuses articulations ont du cartilage aux extrémités des os où elles se rejoignent. </a:t>
            </a:r>
          </a:p>
          <a:p>
            <a:endParaRPr lang="fr-FR" sz="2400" dirty="0"/>
          </a:p>
          <a:p>
            <a:r>
              <a:rPr lang="fr-FR" sz="2400" dirty="0"/>
              <a:t> Un cartilage sain aide à bouger en permettant aux os de glisser les uns sur les autres.</a:t>
            </a:r>
            <a:endParaRPr lang="en-US" sz="2400" dirty="0"/>
          </a:p>
        </p:txBody>
      </p:sp>
      <p:pic>
        <p:nvPicPr>
          <p:cNvPr id="9" name="Image 8"/>
          <p:cNvPicPr>
            <a:picLocks noChangeAspect="1"/>
          </p:cNvPicPr>
          <p:nvPr/>
        </p:nvPicPr>
        <p:blipFill rotWithShape="1">
          <a:blip r:embed="rId2">
            <a:extLst>
              <a:ext uri="{28A0092B-C50C-407E-A947-70E740481C1C}">
                <a14:useLocalDpi xmlns:a14="http://schemas.microsoft.com/office/drawing/2010/main" val="0"/>
              </a:ext>
            </a:extLst>
          </a:blip>
          <a:srcRect r="30588"/>
          <a:stretch/>
        </p:blipFill>
        <p:spPr>
          <a:xfrm>
            <a:off x="5645039" y="1806516"/>
            <a:ext cx="2705585" cy="3897890"/>
          </a:xfrm>
          <a:prstGeom prst="rect">
            <a:avLst/>
          </a:prstGeom>
        </p:spPr>
      </p:pic>
      <p:pic>
        <p:nvPicPr>
          <p:cNvPr id="6" name="Image 5"/>
          <p:cNvPicPr>
            <a:picLocks noChangeAspect="1"/>
          </p:cNvPicPr>
          <p:nvPr/>
        </p:nvPicPr>
        <p:blipFill rotWithShape="1">
          <a:blip r:embed="rId3">
            <a:extLst>
              <a:ext uri="{28A0092B-C50C-407E-A947-70E740481C1C}">
                <a14:useLocalDpi xmlns:a14="http://schemas.microsoft.com/office/drawing/2010/main" val="0"/>
              </a:ext>
            </a:extLst>
          </a:blip>
          <a:srcRect l="42992" t="1981" r="-8612" b="-1981"/>
          <a:stretch/>
        </p:blipFill>
        <p:spPr>
          <a:xfrm>
            <a:off x="8606118" y="822730"/>
            <a:ext cx="3585882" cy="4750964"/>
          </a:xfrm>
          <a:prstGeom prst="rect">
            <a:avLst/>
          </a:prstGeom>
        </p:spPr>
      </p:pic>
      <p:sp>
        <p:nvSpPr>
          <p:cNvPr id="10" name="Rectangle 9"/>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1" y="6441141"/>
            <a:ext cx="4632314"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727010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1500FE3-A375-4976-AC90-C9049B2784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044" y="2255605"/>
            <a:ext cx="2790161" cy="4148938"/>
          </a:xfrm>
          <a:prstGeom prst="rect">
            <a:avLst/>
          </a:prstGeom>
          <a:ln>
            <a:noFill/>
          </a:ln>
          <a:effectLst>
            <a:outerShdw blurRad="292100" dist="139700" dir="2700000" algn="tl" rotWithShape="0">
              <a:srgbClr val="333333">
                <a:alpha val="65000"/>
              </a:srgbClr>
            </a:outerShdw>
          </a:effectLst>
        </p:spPr>
      </p:pic>
      <p:sp>
        <p:nvSpPr>
          <p:cNvPr id="6" name="ZoneTexte 5"/>
          <p:cNvSpPr txBox="1"/>
          <p:nvPr/>
        </p:nvSpPr>
        <p:spPr>
          <a:xfrm>
            <a:off x="162044" y="281187"/>
            <a:ext cx="6330196" cy="1754326"/>
          </a:xfrm>
          <a:prstGeom prst="rect">
            <a:avLst/>
          </a:prstGeom>
          <a:noFill/>
        </p:spPr>
        <p:txBody>
          <a:bodyPr wrap="square" rtlCol="0">
            <a:spAutoFit/>
          </a:bodyPr>
          <a:lstStyle/>
          <a:p>
            <a:r>
              <a:rPr lang="fr-FR" sz="5400" dirty="0">
                <a:latin typeface="Eras Bold ITC" panose="020B0907030504020204" pitchFamily="34" charset="0"/>
              </a:rPr>
              <a:t>Vestige Glucosamine</a:t>
            </a:r>
            <a:endParaRPr lang="en-US" sz="5400" dirty="0">
              <a:latin typeface="Eras Bold ITC" panose="020B0907030504020204" pitchFamily="34" charset="0"/>
            </a:endParaRPr>
          </a:p>
        </p:txBody>
      </p:sp>
      <p:sp>
        <p:nvSpPr>
          <p:cNvPr id="7" name="ZoneTexte 6"/>
          <p:cNvSpPr txBox="1"/>
          <p:nvPr/>
        </p:nvSpPr>
        <p:spPr>
          <a:xfrm>
            <a:off x="6251962" y="0"/>
            <a:ext cx="4720838" cy="6370975"/>
          </a:xfrm>
          <a:prstGeom prst="rect">
            <a:avLst/>
          </a:prstGeom>
          <a:noFill/>
        </p:spPr>
        <p:txBody>
          <a:bodyPr wrap="square" rtlCol="0">
            <a:spAutoFit/>
          </a:bodyPr>
          <a:lstStyle/>
          <a:p>
            <a:endParaRPr lang="fr-FR" sz="2400" dirty="0"/>
          </a:p>
          <a:p>
            <a:pPr marL="342900" indent="-342900">
              <a:buFont typeface="Wingdings" panose="05000000000000000000" pitchFamily="2" charset="2"/>
              <a:buChar char="ü"/>
            </a:pPr>
            <a:r>
              <a:rPr lang="fr-FR" sz="2400" dirty="0"/>
              <a:t> il donne de l'élasticité au cartilage et empêche sa destruction.  </a:t>
            </a:r>
          </a:p>
          <a:p>
            <a:r>
              <a:rPr lang="fr-FR" sz="2400" dirty="0"/>
              <a:t>Il améliorer les propriétés d'absorption des chocs du cartilage articulaire </a:t>
            </a:r>
          </a:p>
          <a:p>
            <a:pPr marL="342900" indent="-342900">
              <a:buFont typeface="Wingdings" panose="05000000000000000000" pitchFamily="2" charset="2"/>
              <a:buChar char="ü"/>
            </a:pPr>
            <a:r>
              <a:rPr lang="fr-FR" sz="2400" dirty="0"/>
              <a:t> Il bloque les enzymes qui décomposent  le cartilage.  </a:t>
            </a:r>
          </a:p>
          <a:p>
            <a:endParaRPr lang="fr-FR" sz="2400" dirty="0"/>
          </a:p>
          <a:p>
            <a:pPr marL="342900" indent="-342900">
              <a:buFont typeface="Wingdings" panose="05000000000000000000" pitchFamily="2" charset="2"/>
              <a:buChar char="ü"/>
            </a:pPr>
            <a:r>
              <a:rPr lang="fr-FR" sz="2400" dirty="0"/>
              <a:t>La combinaison de glucosamine  a fait ses preuves dans les cas d'arthrose et de raideurs articulaires.</a:t>
            </a:r>
          </a:p>
          <a:p>
            <a:endParaRPr lang="fr-FR" sz="2400" dirty="0"/>
          </a:p>
          <a:p>
            <a:pPr marL="342900" indent="-342900">
              <a:buFont typeface="Wingdings" panose="05000000000000000000" pitchFamily="2" charset="2"/>
              <a:buChar char="ü"/>
            </a:pPr>
            <a:r>
              <a:rPr lang="fr-FR" sz="2400" dirty="0"/>
              <a:t>  il aide à réparer le cartilage et à prévenir d'autres dommages.</a:t>
            </a:r>
            <a:endParaRPr lang="en-US" sz="2400" dirty="0"/>
          </a:p>
        </p:txBody>
      </p:sp>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0299" y="2034951"/>
            <a:ext cx="4791941" cy="4383217"/>
          </a:xfrm>
          <a:prstGeom prst="rect">
            <a:avLst/>
          </a:prstGeom>
        </p:spPr>
      </p:pic>
      <p:sp>
        <p:nvSpPr>
          <p:cNvPr id="9" name="Rectangle 8"/>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1" y="6441141"/>
            <a:ext cx="4632314"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417812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DB7209-E942-4500-9315-280D22388F10}"/>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DD727AB7-8F8C-472D-AA8A-A18340036B7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7" name="Image 6">
            <a:extLst>
              <a:ext uri="{FF2B5EF4-FFF2-40B4-BE49-F238E27FC236}">
                <a16:creationId xmlns:a16="http://schemas.microsoft.com/office/drawing/2014/main" id="{7C7F99E0-1A20-43CB-BD05-32EB97B477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0076" y="3360655"/>
            <a:ext cx="2862746" cy="3497345"/>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8475302C-AB93-4AEA-B2A8-7D1492A3B0DB}"/>
              </a:ext>
            </a:extLst>
          </p:cNvPr>
          <p:cNvPicPr>
            <a:picLocks noChangeAspect="1"/>
          </p:cNvPicPr>
          <p:nvPr/>
        </p:nvPicPr>
        <p:blipFill rotWithShape="1">
          <a:blip r:embed="rId4">
            <a:extLst>
              <a:ext uri="{28A0092B-C50C-407E-A947-70E740481C1C}">
                <a14:useLocalDpi xmlns:a14="http://schemas.microsoft.com/office/drawing/2010/main" val="0"/>
              </a:ext>
            </a:extLst>
          </a:blip>
          <a:srcRect l="37628" r="34904" b="19899"/>
          <a:stretch/>
        </p:blipFill>
        <p:spPr>
          <a:xfrm>
            <a:off x="1733841" y="2375475"/>
            <a:ext cx="2862745" cy="4869921"/>
          </a:xfrm>
          <a:prstGeom prst="rect">
            <a:avLst/>
          </a:prstGeom>
          <a:ln>
            <a:noFill/>
          </a:ln>
          <a:effectLst>
            <a:outerShdw blurRad="292100" dist="139700" dir="2700000" algn="tl" rotWithShape="0">
              <a:srgbClr val="333333">
                <a:alpha val="65000"/>
              </a:srgbClr>
            </a:outerShdw>
          </a:effectLst>
        </p:spPr>
      </p:pic>
      <p:pic>
        <p:nvPicPr>
          <p:cNvPr id="11" name="Image 10">
            <a:extLst>
              <a:ext uri="{FF2B5EF4-FFF2-40B4-BE49-F238E27FC236}">
                <a16:creationId xmlns:a16="http://schemas.microsoft.com/office/drawing/2014/main" id="{F1036698-F14D-46F2-B6FC-A2A672028B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5526" y="3724923"/>
            <a:ext cx="3631499" cy="3631499"/>
          </a:xfrm>
          <a:prstGeom prst="rect">
            <a:avLst/>
          </a:prstGeom>
          <a:ln>
            <a:noFill/>
          </a:ln>
          <a:effectLst>
            <a:outerShdw blurRad="292100" dist="139700" dir="2700000" algn="tl" rotWithShape="0">
              <a:srgbClr val="333333">
                <a:alpha val="65000"/>
              </a:srgbClr>
            </a:outerShdw>
          </a:effectLst>
        </p:spPr>
      </p:pic>
      <p:sp>
        <p:nvSpPr>
          <p:cNvPr id="12" name="Rectangle 11">
            <a:extLst>
              <a:ext uri="{FF2B5EF4-FFF2-40B4-BE49-F238E27FC236}">
                <a16:creationId xmlns:a16="http://schemas.microsoft.com/office/drawing/2014/main" id="{BC0C2DAF-3C12-4C73-B39D-89DD4EE7BEB5}"/>
              </a:ext>
            </a:extLst>
          </p:cNvPr>
          <p:cNvSpPr/>
          <p:nvPr/>
        </p:nvSpPr>
        <p:spPr>
          <a:xfrm>
            <a:off x="722506" y="0"/>
            <a:ext cx="11282256" cy="1200329"/>
          </a:xfrm>
          <a:prstGeom prst="rect">
            <a:avLst/>
          </a:prstGeom>
          <a:noFill/>
        </p:spPr>
        <p:txBody>
          <a:bodyPr wrap="none" lIns="91440" tIns="45720" rIns="91440" bIns="45720">
            <a:spAutoFit/>
          </a:bodyPr>
          <a:lstStyle/>
          <a:p>
            <a:pPr algn="ctr"/>
            <a:r>
              <a:rPr lang="fr-FR"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FF0000"/>
                </a:highlight>
                <a:latin typeface="Eras Bold ITC" panose="020B0907030504020204" pitchFamily="34" charset="0"/>
              </a:rPr>
              <a:t>Gamme Perte de Poids </a:t>
            </a:r>
            <a:r>
              <a:rPr lang="fr-FR" sz="7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FF0000"/>
                </a:highlight>
                <a:latin typeface="Eras Bold ITC" panose="020B0907030504020204" pitchFamily="34" charset="0"/>
              </a:rPr>
              <a:t>  </a:t>
            </a:r>
          </a:p>
        </p:txBody>
      </p:sp>
    </p:spTree>
    <p:extLst>
      <p:ext uri="{BB962C8B-B14F-4D97-AF65-F5344CB8AC3E}">
        <p14:creationId xmlns:p14="http://schemas.microsoft.com/office/powerpoint/2010/main" val="36946880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7" name="Image 6">
            <a:extLst>
              <a:ext uri="{FF2B5EF4-FFF2-40B4-BE49-F238E27FC236}">
                <a16:creationId xmlns:a16="http://schemas.microsoft.com/office/drawing/2014/main" id="{5210D632-8EA2-93A8-8904-6314D20F55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3" y="19318"/>
            <a:ext cx="12192000" cy="6858000"/>
          </a:xfrm>
          <a:prstGeom prst="rect">
            <a:avLst/>
          </a:prstGeom>
        </p:spPr>
      </p:pic>
      <p:pic>
        <p:nvPicPr>
          <p:cNvPr id="10" name="Espace réservé du contenu 9"/>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7201" y="19318"/>
            <a:ext cx="6999668" cy="6999668"/>
          </a:xfrm>
        </p:spPr>
      </p:pic>
      <p:pic>
        <p:nvPicPr>
          <p:cNvPr id="11" name="Imag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9668" y="2163651"/>
            <a:ext cx="5176233" cy="5176233"/>
          </a:xfrm>
          <a:prstGeom prst="rect">
            <a:avLst/>
          </a:prstGeom>
        </p:spPr>
      </p:pic>
      <p:sp>
        <p:nvSpPr>
          <p:cNvPr id="12" name="ZoneTexte 11"/>
          <p:cNvSpPr txBox="1"/>
          <p:nvPr/>
        </p:nvSpPr>
        <p:spPr>
          <a:xfrm>
            <a:off x="7340960" y="450761"/>
            <a:ext cx="4842456" cy="1569660"/>
          </a:xfrm>
          <a:prstGeom prst="rect">
            <a:avLst/>
          </a:prstGeom>
          <a:noFill/>
        </p:spPr>
        <p:txBody>
          <a:bodyPr wrap="square" rtlCol="0">
            <a:spAutoFit/>
          </a:bodyPr>
          <a:lstStyle/>
          <a:p>
            <a:r>
              <a:rPr lang="fr-FR" sz="4800" b="1" dirty="0">
                <a:solidFill>
                  <a:srgbClr val="002060"/>
                </a:solidFill>
                <a:latin typeface="Verdana" panose="020B0604030504040204" pitchFamily="34" charset="0"/>
                <a:ea typeface="Verdana" panose="020B0604030504040204" pitchFamily="34" charset="0"/>
              </a:rPr>
              <a:t>Santé du Foie</a:t>
            </a:r>
          </a:p>
        </p:txBody>
      </p:sp>
    </p:spTree>
    <p:extLst>
      <p:ext uri="{BB962C8B-B14F-4D97-AF65-F5344CB8AC3E}">
        <p14:creationId xmlns:p14="http://schemas.microsoft.com/office/powerpoint/2010/main" val="29618356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29F9C69A-8D62-4C75-B659-08145212B3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3238" y="2048186"/>
            <a:ext cx="3766457" cy="4601384"/>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1" y="6441141"/>
            <a:ext cx="4632314"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154577" y="478526"/>
            <a:ext cx="6492241" cy="1569660"/>
          </a:xfrm>
          <a:prstGeom prst="rect">
            <a:avLst/>
          </a:prstGeom>
          <a:noFill/>
        </p:spPr>
        <p:txBody>
          <a:bodyPr wrap="square" rtlCol="0">
            <a:spAutoFit/>
          </a:bodyPr>
          <a:lstStyle/>
          <a:p>
            <a:r>
              <a:rPr lang="fr-FR" sz="4800" dirty="0">
                <a:latin typeface="Eras Bold ITC" panose="020B0907030504020204" pitchFamily="34" charset="0"/>
              </a:rPr>
              <a:t>Ayusant</a:t>
            </a:r>
            <a:r>
              <a:rPr lang="fr-FR" sz="4800" dirty="0">
                <a:solidFill>
                  <a:srgbClr val="FFFF00"/>
                </a:solidFill>
                <a:latin typeface="Eras Bold ITC" panose="020B0907030504020204" pitchFamily="34" charset="0"/>
              </a:rPr>
              <a:t>e</a:t>
            </a:r>
            <a:r>
              <a:rPr lang="fr-FR" sz="4800" dirty="0">
                <a:latin typeface="Eras Bold ITC" panose="020B0907030504020204" pitchFamily="34" charset="0"/>
              </a:rPr>
              <a:t> Liver Heath</a:t>
            </a:r>
            <a:endParaRPr lang="en-US" sz="4800" dirty="0">
              <a:latin typeface="Eras Bold ITC" panose="020B0907030504020204" pitchFamily="34" charset="0"/>
            </a:endParaRPr>
          </a:p>
        </p:txBody>
      </p:sp>
      <p:sp>
        <p:nvSpPr>
          <p:cNvPr id="2" name="ZoneTexte 1"/>
          <p:cNvSpPr txBox="1"/>
          <p:nvPr/>
        </p:nvSpPr>
        <p:spPr>
          <a:xfrm>
            <a:off x="5425444" y="485050"/>
            <a:ext cx="4519749" cy="6124754"/>
          </a:xfrm>
          <a:prstGeom prst="rect">
            <a:avLst/>
          </a:prstGeom>
          <a:noFill/>
        </p:spPr>
        <p:txBody>
          <a:bodyPr wrap="square" rtlCol="0">
            <a:spAutoFit/>
          </a:bodyPr>
          <a:lstStyle/>
          <a:p>
            <a:r>
              <a:rPr lang="fr-FR" sz="2800" dirty="0"/>
              <a:t>-Aide à rajeunir les cellules hépatiques endommagées.  </a:t>
            </a:r>
          </a:p>
          <a:p>
            <a:endParaRPr lang="fr-FR" sz="2800" dirty="0"/>
          </a:p>
          <a:p>
            <a:pPr marL="457200" indent="-457200">
              <a:buFont typeface="Wingdings" panose="05000000000000000000" pitchFamily="2" charset="2"/>
              <a:buChar char="ü"/>
            </a:pPr>
            <a:r>
              <a:rPr lang="fr-FR" sz="2800" dirty="0"/>
              <a:t>Montrer une action anti-inflammatoire dans l'hépatite. </a:t>
            </a:r>
          </a:p>
          <a:p>
            <a:pPr marL="342900" indent="-342900">
              <a:buFontTx/>
              <a:buChar char="-"/>
            </a:pPr>
            <a:endParaRPr lang="fr-FR" sz="2800" dirty="0"/>
          </a:p>
          <a:p>
            <a:pPr marL="457200" indent="-457200">
              <a:buFont typeface="Wingdings" panose="05000000000000000000" pitchFamily="2" charset="2"/>
              <a:buChar char="ü"/>
            </a:pPr>
            <a:r>
              <a:rPr lang="fr-FR" sz="2800" dirty="0"/>
              <a:t>Stimule la régénération en limitant la fibrose.  </a:t>
            </a:r>
          </a:p>
          <a:p>
            <a:pPr marL="342900" indent="-342900">
              <a:buFontTx/>
              <a:buChar char="-"/>
            </a:pPr>
            <a:endParaRPr lang="fr-FR" sz="2800" dirty="0"/>
          </a:p>
          <a:p>
            <a:pPr marL="457200" indent="-457200">
              <a:buFont typeface="Wingdings" panose="05000000000000000000" pitchFamily="2" charset="2"/>
              <a:buChar char="ü"/>
            </a:pPr>
            <a:r>
              <a:rPr lang="fr-FR" sz="2800" dirty="0"/>
              <a:t> Utile dans le traitement des maladies chroniques du foie</a:t>
            </a:r>
            <a:endParaRPr lang="en-US" sz="2800" dirty="0"/>
          </a:p>
          <a:p>
            <a:endParaRPr lang="en-US" sz="2800" dirty="0"/>
          </a:p>
        </p:txBody>
      </p:sp>
      <p:pic>
        <p:nvPicPr>
          <p:cNvPr id="10" name="Imag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6472" y="4950358"/>
            <a:ext cx="2219971" cy="1490783"/>
          </a:xfrm>
          <a:prstGeom prst="rect">
            <a:avLst/>
          </a:prstGeom>
        </p:spPr>
      </p:pic>
      <p:pic>
        <p:nvPicPr>
          <p:cNvPr id="11" name="Imag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1513" y="4800034"/>
            <a:ext cx="2975425" cy="1791432"/>
          </a:xfrm>
          <a:prstGeom prst="rect">
            <a:avLst/>
          </a:prstGeom>
          <a:ln>
            <a:noFill/>
          </a:ln>
          <a:effectLst>
            <a:softEdge rad="112500"/>
          </a:effectLst>
        </p:spPr>
      </p:pic>
    </p:spTree>
    <p:extLst>
      <p:ext uri="{BB962C8B-B14F-4D97-AF65-F5344CB8AC3E}">
        <p14:creationId xmlns:p14="http://schemas.microsoft.com/office/powerpoint/2010/main" val="17493258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0F7ABEF8-A574-6751-7BBC-8D7886A356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sp>
        <p:nvSpPr>
          <p:cNvPr id="6" name="ZoneTexte 5">
            <a:extLst>
              <a:ext uri="{FF2B5EF4-FFF2-40B4-BE49-F238E27FC236}">
                <a16:creationId xmlns:a16="http://schemas.microsoft.com/office/drawing/2014/main" id="{6BD14555-8217-D845-D4EC-D0B22A458888}"/>
              </a:ext>
            </a:extLst>
          </p:cNvPr>
          <p:cNvSpPr txBox="1"/>
          <p:nvPr/>
        </p:nvSpPr>
        <p:spPr>
          <a:xfrm>
            <a:off x="7340960" y="450761"/>
            <a:ext cx="4842456" cy="1569660"/>
          </a:xfrm>
          <a:prstGeom prst="rect">
            <a:avLst/>
          </a:prstGeom>
          <a:noFill/>
        </p:spPr>
        <p:txBody>
          <a:bodyPr wrap="square" rtlCol="0">
            <a:spAutoFit/>
          </a:bodyPr>
          <a:lstStyle/>
          <a:p>
            <a:r>
              <a:rPr lang="fr-FR" sz="4800" b="1" dirty="0">
                <a:solidFill>
                  <a:srgbClr val="002060"/>
                </a:solidFill>
                <a:latin typeface="Verdana" panose="020B0604030504040204" pitchFamily="34" charset="0"/>
                <a:ea typeface="Verdana" panose="020B0604030504040204" pitchFamily="34" charset="0"/>
              </a:rPr>
              <a:t>Santé de la Prostate </a:t>
            </a:r>
          </a:p>
        </p:txBody>
      </p:sp>
      <p:pic>
        <p:nvPicPr>
          <p:cNvPr id="8" name="Image 7">
            <a:extLst>
              <a:ext uri="{FF2B5EF4-FFF2-40B4-BE49-F238E27FC236}">
                <a16:creationId xmlns:a16="http://schemas.microsoft.com/office/drawing/2014/main" id="{817FA33D-46E2-C1B2-3044-B92E363C19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2660073"/>
            <a:ext cx="5432408" cy="4079674"/>
          </a:xfrm>
          <a:prstGeom prst="rect">
            <a:avLst/>
          </a:prstGeom>
        </p:spPr>
      </p:pic>
    </p:spTree>
    <p:extLst>
      <p:ext uri="{BB962C8B-B14F-4D97-AF65-F5344CB8AC3E}">
        <p14:creationId xmlns:p14="http://schemas.microsoft.com/office/powerpoint/2010/main" val="38234334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FAB9C96C-481E-322D-CB32-E2897B99E317}"/>
              </a:ext>
            </a:extLst>
          </p:cNvPr>
          <p:cNvSpPr txBox="1"/>
          <p:nvPr/>
        </p:nvSpPr>
        <p:spPr>
          <a:xfrm>
            <a:off x="182286" y="232727"/>
            <a:ext cx="6492241" cy="1569660"/>
          </a:xfrm>
          <a:prstGeom prst="rect">
            <a:avLst/>
          </a:prstGeom>
          <a:noFill/>
        </p:spPr>
        <p:txBody>
          <a:bodyPr wrap="square" rtlCol="0">
            <a:spAutoFit/>
          </a:bodyPr>
          <a:lstStyle/>
          <a:p>
            <a:r>
              <a:rPr lang="fr-FR" sz="4800" dirty="0">
                <a:latin typeface="Eras Bold ITC" panose="020B0907030504020204" pitchFamily="34" charset="0"/>
              </a:rPr>
              <a:t>Ayusant</a:t>
            </a:r>
            <a:r>
              <a:rPr lang="fr-FR" sz="4800" dirty="0">
                <a:solidFill>
                  <a:srgbClr val="FFFF00"/>
                </a:solidFill>
                <a:latin typeface="Eras Bold ITC" panose="020B0907030504020204" pitchFamily="34" charset="0"/>
              </a:rPr>
              <a:t>e</a:t>
            </a:r>
            <a:r>
              <a:rPr lang="fr-FR" sz="4800" dirty="0">
                <a:latin typeface="Eras Bold ITC" panose="020B0907030504020204" pitchFamily="34" charset="0"/>
              </a:rPr>
              <a:t> Prostate Care</a:t>
            </a:r>
            <a:endParaRPr lang="en-US" sz="4800" dirty="0">
              <a:latin typeface="Eras Bold ITC" panose="020B0907030504020204" pitchFamily="34" charset="0"/>
            </a:endParaRPr>
          </a:p>
        </p:txBody>
      </p:sp>
      <p:pic>
        <p:nvPicPr>
          <p:cNvPr id="5" name="Image 4">
            <a:extLst>
              <a:ext uri="{FF2B5EF4-FFF2-40B4-BE49-F238E27FC236}">
                <a16:creationId xmlns:a16="http://schemas.microsoft.com/office/drawing/2014/main" id="{8B60F3DF-1D93-9F92-A2A3-70F4EE541A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41418"/>
            <a:ext cx="3237690" cy="4211741"/>
          </a:xfrm>
          <a:prstGeom prst="rect">
            <a:avLst/>
          </a:prstGeom>
          <a:ln>
            <a:noFill/>
          </a:ln>
          <a:effectLst>
            <a:outerShdw blurRad="292100" dist="139700" dir="2700000" algn="tl" rotWithShape="0">
              <a:srgbClr val="333333">
                <a:alpha val="65000"/>
              </a:srgbClr>
            </a:outerShdw>
          </a:effectLst>
        </p:spPr>
      </p:pic>
      <p:sp>
        <p:nvSpPr>
          <p:cNvPr id="6" name="ZoneTexte 5">
            <a:extLst>
              <a:ext uri="{FF2B5EF4-FFF2-40B4-BE49-F238E27FC236}">
                <a16:creationId xmlns:a16="http://schemas.microsoft.com/office/drawing/2014/main" id="{0F8B727B-34EB-6C40-0120-9CB015271532}"/>
              </a:ext>
            </a:extLst>
          </p:cNvPr>
          <p:cNvSpPr txBox="1"/>
          <p:nvPr/>
        </p:nvSpPr>
        <p:spPr>
          <a:xfrm>
            <a:off x="2729346" y="1263356"/>
            <a:ext cx="4378038" cy="5632311"/>
          </a:xfrm>
          <a:prstGeom prst="rect">
            <a:avLst/>
          </a:prstGeom>
          <a:noFill/>
        </p:spPr>
        <p:txBody>
          <a:bodyPr wrap="square" rtlCol="0">
            <a:spAutoFit/>
          </a:bodyPr>
          <a:lstStyle/>
          <a:p>
            <a:pPr marL="457200" indent="-457200" algn="l">
              <a:buFont typeface="Wingdings" panose="05000000000000000000" pitchFamily="2" charset="2"/>
              <a:buChar char="ü"/>
            </a:pPr>
            <a:r>
              <a:rPr lang="fr-FR" sz="2400" b="0" i="0" dirty="0">
                <a:solidFill>
                  <a:srgbClr val="1C1E21"/>
                </a:solidFill>
                <a:effectLst/>
                <a:latin typeface="inherit"/>
              </a:rPr>
              <a:t>Cela contribuera à réduire le PSA, sensation de bonne miction et un jet urinaire solide.  </a:t>
            </a:r>
          </a:p>
          <a:p>
            <a:pPr algn="l"/>
            <a:endParaRPr lang="fr-FR" sz="2400" dirty="0">
              <a:solidFill>
                <a:srgbClr val="1C1E21"/>
              </a:solidFill>
              <a:latin typeface="inherit"/>
            </a:endParaRPr>
          </a:p>
          <a:p>
            <a:pPr marL="457200" indent="-457200" algn="l">
              <a:buFont typeface="Wingdings" panose="05000000000000000000" pitchFamily="2" charset="2"/>
              <a:buChar char="ü"/>
            </a:pPr>
            <a:r>
              <a:rPr lang="fr-FR" sz="2400" b="0" i="0" dirty="0">
                <a:solidFill>
                  <a:srgbClr val="1C1E21"/>
                </a:solidFill>
                <a:effectLst/>
                <a:latin typeface="inherit"/>
              </a:rPr>
              <a:t>Cela réduira les symptômes d’une hypertrophie de la prostate.</a:t>
            </a:r>
          </a:p>
          <a:p>
            <a:pPr algn="l"/>
            <a:endParaRPr lang="fr-FR" sz="2400" dirty="0">
              <a:solidFill>
                <a:srgbClr val="1C1E21"/>
              </a:solidFill>
              <a:latin typeface="inherit"/>
            </a:endParaRPr>
          </a:p>
          <a:p>
            <a:pPr marL="457200" indent="-457200" algn="l">
              <a:buFont typeface="Wingdings" panose="05000000000000000000" pitchFamily="2" charset="2"/>
              <a:buChar char="ü"/>
            </a:pPr>
            <a:r>
              <a:rPr lang="fr-FR" sz="2400" b="0" i="0" dirty="0">
                <a:solidFill>
                  <a:srgbClr val="1C1E21"/>
                </a:solidFill>
                <a:effectLst/>
                <a:latin typeface="inherit"/>
              </a:rPr>
              <a:t> Il favorise l’écoulement normal de l’urine </a:t>
            </a:r>
          </a:p>
          <a:p>
            <a:pPr algn="l"/>
            <a:endParaRPr lang="fr-FR" sz="2400" dirty="0">
              <a:solidFill>
                <a:srgbClr val="1C1E21"/>
              </a:solidFill>
              <a:latin typeface="inherit"/>
            </a:endParaRPr>
          </a:p>
          <a:p>
            <a:pPr marL="457200" indent="-457200" algn="l">
              <a:buFont typeface="Wingdings" panose="05000000000000000000" pitchFamily="2" charset="2"/>
              <a:buChar char="ü"/>
            </a:pPr>
            <a:r>
              <a:rPr lang="fr-FR" sz="2400" b="0" i="0" dirty="0">
                <a:solidFill>
                  <a:srgbClr val="1C1E21"/>
                </a:solidFill>
                <a:effectLst/>
                <a:latin typeface="inherit"/>
              </a:rPr>
              <a:t> Il améliore la miction avec la rétention d’urine. </a:t>
            </a:r>
            <a:br>
              <a:rPr lang="fr-FR" sz="2400" b="0" i="0" dirty="0">
                <a:solidFill>
                  <a:srgbClr val="1C1E21"/>
                </a:solidFill>
                <a:effectLst/>
                <a:latin typeface="inherit"/>
              </a:rPr>
            </a:br>
            <a:endParaRPr lang="fr-FR" sz="2400" dirty="0"/>
          </a:p>
        </p:txBody>
      </p:sp>
      <p:sp>
        <p:nvSpPr>
          <p:cNvPr id="7" name="ZoneTexte 6">
            <a:extLst>
              <a:ext uri="{FF2B5EF4-FFF2-40B4-BE49-F238E27FC236}">
                <a16:creationId xmlns:a16="http://schemas.microsoft.com/office/drawing/2014/main" id="{AC6BF7C6-AE78-C3CE-2378-235FA5913184}"/>
              </a:ext>
            </a:extLst>
          </p:cNvPr>
          <p:cNvSpPr txBox="1"/>
          <p:nvPr/>
        </p:nvSpPr>
        <p:spPr>
          <a:xfrm>
            <a:off x="7212678" y="0"/>
            <a:ext cx="4017818" cy="7478970"/>
          </a:xfrm>
          <a:prstGeom prst="rect">
            <a:avLst/>
          </a:prstGeom>
          <a:noFill/>
        </p:spPr>
        <p:txBody>
          <a:bodyPr wrap="square" rtlCol="0">
            <a:spAutoFit/>
          </a:bodyPr>
          <a:lstStyle/>
          <a:p>
            <a:pPr marL="457200" indent="-457200">
              <a:buFont typeface="Wingdings" panose="05000000000000000000" pitchFamily="2" charset="2"/>
              <a:buChar char="ü"/>
            </a:pPr>
            <a:r>
              <a:rPr lang="fr-FR" sz="2400" b="0" i="0" dirty="0">
                <a:solidFill>
                  <a:srgbClr val="1C1E21"/>
                </a:solidFill>
                <a:effectLst/>
                <a:latin typeface="inherit"/>
              </a:rPr>
              <a:t> Maintient la taille et le poids standard de la prostate et empêche la progression de l'élargissement de la prostate. </a:t>
            </a:r>
          </a:p>
          <a:p>
            <a:endParaRPr lang="fr-FR" sz="2400" dirty="0">
              <a:solidFill>
                <a:srgbClr val="1C1E21"/>
              </a:solidFill>
              <a:latin typeface="inherit"/>
            </a:endParaRPr>
          </a:p>
          <a:p>
            <a:pPr marL="457200" indent="-457200">
              <a:buFont typeface="Wingdings" panose="05000000000000000000" pitchFamily="2" charset="2"/>
              <a:buChar char="ü"/>
            </a:pPr>
            <a:r>
              <a:rPr lang="fr-FR" sz="2400" b="0" i="0" dirty="0">
                <a:solidFill>
                  <a:srgbClr val="1C1E21"/>
                </a:solidFill>
                <a:effectLst/>
                <a:latin typeface="inherit"/>
              </a:rPr>
              <a:t> Il soutiendra un niveau de PSA sain. </a:t>
            </a:r>
            <a:endParaRPr lang="fr-FR" sz="2400" dirty="0">
              <a:solidFill>
                <a:srgbClr val="1C1E21"/>
              </a:solidFill>
              <a:latin typeface="inherit"/>
            </a:endParaRPr>
          </a:p>
          <a:p>
            <a:endParaRPr lang="fr-FR" sz="2400" b="0" i="0" dirty="0">
              <a:solidFill>
                <a:srgbClr val="1C1E21"/>
              </a:solidFill>
              <a:effectLst/>
              <a:latin typeface="inherit"/>
            </a:endParaRPr>
          </a:p>
          <a:p>
            <a:pPr marL="457200" indent="-457200">
              <a:buFont typeface="Wingdings" panose="05000000000000000000" pitchFamily="2" charset="2"/>
              <a:buChar char="ü"/>
            </a:pPr>
            <a:r>
              <a:rPr lang="fr-FR" sz="2400" dirty="0">
                <a:solidFill>
                  <a:srgbClr val="1C1E21"/>
                </a:solidFill>
                <a:latin typeface="inherit"/>
              </a:rPr>
              <a:t>Améliore la </a:t>
            </a:r>
            <a:r>
              <a:rPr lang="fr-FR" sz="2400" b="0" i="0" dirty="0">
                <a:solidFill>
                  <a:srgbClr val="1C1E21"/>
                </a:solidFill>
                <a:effectLst/>
                <a:latin typeface="inherit"/>
              </a:rPr>
              <a:t> Fonction des voies urinaires. </a:t>
            </a:r>
            <a:endParaRPr lang="fr-FR" sz="2400" dirty="0">
              <a:solidFill>
                <a:srgbClr val="1C1E21"/>
              </a:solidFill>
              <a:latin typeface="inherit"/>
            </a:endParaRPr>
          </a:p>
          <a:p>
            <a:endParaRPr lang="fr-FR" sz="2400" b="0" i="0" dirty="0">
              <a:solidFill>
                <a:srgbClr val="1C1E21"/>
              </a:solidFill>
              <a:effectLst/>
              <a:latin typeface="inherit"/>
            </a:endParaRPr>
          </a:p>
          <a:p>
            <a:pPr marL="457200" indent="-457200">
              <a:buFont typeface="Wingdings" panose="05000000000000000000" pitchFamily="2" charset="2"/>
              <a:buChar char="ü"/>
            </a:pPr>
            <a:r>
              <a:rPr lang="fr-FR" sz="2400" dirty="0">
                <a:solidFill>
                  <a:srgbClr val="1C1E21"/>
                </a:solidFill>
                <a:latin typeface="inherit"/>
              </a:rPr>
              <a:t>R</a:t>
            </a:r>
            <a:r>
              <a:rPr lang="fr-FR" sz="2400" b="0" i="0" dirty="0">
                <a:solidFill>
                  <a:srgbClr val="1C1E21"/>
                </a:solidFill>
                <a:effectLst/>
                <a:latin typeface="inherit"/>
              </a:rPr>
              <a:t>estaure l’énergie masculine. </a:t>
            </a:r>
            <a:endParaRPr lang="fr-FR" sz="2400" dirty="0">
              <a:solidFill>
                <a:srgbClr val="1C1E21"/>
              </a:solidFill>
              <a:latin typeface="inherit"/>
            </a:endParaRPr>
          </a:p>
          <a:p>
            <a:pPr marL="457200" indent="-457200">
              <a:buFont typeface="Wingdings" panose="05000000000000000000" pitchFamily="2" charset="2"/>
              <a:buChar char="ü"/>
            </a:pPr>
            <a:r>
              <a:rPr lang="fr-FR" sz="2400" b="0" i="0" dirty="0">
                <a:solidFill>
                  <a:srgbClr val="1C1E21"/>
                </a:solidFill>
                <a:effectLst/>
                <a:latin typeface="inherit"/>
              </a:rPr>
              <a:t> Il soutiendra une prostate saine et une fonction urogénitale masculine normale.</a:t>
            </a:r>
          </a:p>
          <a:p>
            <a:endParaRPr lang="fr-FR" sz="2400" dirty="0"/>
          </a:p>
        </p:txBody>
      </p:sp>
    </p:spTree>
    <p:extLst>
      <p:ext uri="{BB962C8B-B14F-4D97-AF65-F5344CB8AC3E}">
        <p14:creationId xmlns:p14="http://schemas.microsoft.com/office/powerpoint/2010/main" val="5225930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2727FE-0E91-485A-BD3B-E18F3B070CCE}"/>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93D394E5-C878-4EFE-BD98-8E5F4934B4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45301"/>
          </a:xfrm>
        </p:spPr>
      </p:pic>
      <p:sp>
        <p:nvSpPr>
          <p:cNvPr id="6" name="Rectangle 5">
            <a:extLst>
              <a:ext uri="{FF2B5EF4-FFF2-40B4-BE49-F238E27FC236}">
                <a16:creationId xmlns:a16="http://schemas.microsoft.com/office/drawing/2014/main" id="{83446EE3-380A-495F-AFFB-06C9D34039D8}"/>
              </a:ext>
            </a:extLst>
          </p:cNvPr>
          <p:cNvSpPr/>
          <p:nvPr/>
        </p:nvSpPr>
        <p:spPr>
          <a:xfrm>
            <a:off x="3100992" y="144622"/>
            <a:ext cx="7500772" cy="1200329"/>
          </a:xfrm>
          <a:prstGeom prst="rect">
            <a:avLst/>
          </a:prstGeom>
          <a:noFill/>
        </p:spPr>
        <p:txBody>
          <a:bodyPr wrap="none" lIns="91440" tIns="45720" rIns="91440" bIns="45720">
            <a:spAutoFit/>
          </a:bodyPr>
          <a:lstStyle/>
          <a:p>
            <a:pPr algn="ctr"/>
            <a:r>
              <a:rPr lang="fr-FR" sz="7200" b="1" cap="none" spc="50" dirty="0">
                <a:ln w="9525" cmpd="sng">
                  <a:solidFill>
                    <a:schemeClr val="accent1"/>
                  </a:solidFill>
                  <a:prstDash val="solid"/>
                </a:ln>
                <a:solidFill>
                  <a:srgbClr val="70AD47">
                    <a:tint val="1000"/>
                  </a:srgbClr>
                </a:solidFill>
                <a:effectLst>
                  <a:glow rad="38100">
                    <a:schemeClr val="accent1">
                      <a:alpha val="40000"/>
                    </a:schemeClr>
                  </a:glow>
                </a:effectLst>
                <a:highlight>
                  <a:srgbClr val="FF0000"/>
                </a:highlight>
                <a:latin typeface="Eras Bold ITC" panose="020B0907030504020204" pitchFamily="34" charset="0"/>
              </a:rPr>
              <a:t>Santé Féminine</a:t>
            </a:r>
          </a:p>
        </p:txBody>
      </p:sp>
      <p:pic>
        <p:nvPicPr>
          <p:cNvPr id="7" name="Espace réservé du contenu 10">
            <a:extLst>
              <a:ext uri="{FF2B5EF4-FFF2-40B4-BE49-F238E27FC236}">
                <a16:creationId xmlns:a16="http://schemas.microsoft.com/office/drawing/2014/main" id="{4710C467-9B54-497F-9DD4-A6C28F0A7CE1}"/>
              </a:ext>
            </a:extLst>
          </p:cNvPr>
          <p:cNvPicPr>
            <a:picLocks noChangeAspect="1"/>
          </p:cNvPicPr>
          <p:nvPr/>
        </p:nvPicPr>
        <p:blipFill rotWithShape="1">
          <a:blip r:embed="rId3">
            <a:extLst>
              <a:ext uri="{28A0092B-C50C-407E-A947-70E740481C1C}">
                <a14:useLocalDpi xmlns:a14="http://schemas.microsoft.com/office/drawing/2010/main" val="0"/>
              </a:ext>
            </a:extLst>
          </a:blip>
          <a:srcRect l="17225" r="19355" b="22025"/>
          <a:stretch/>
        </p:blipFill>
        <p:spPr>
          <a:xfrm>
            <a:off x="2884922" y="4093386"/>
            <a:ext cx="1978899" cy="2972418"/>
          </a:xfrm>
          <a:prstGeom prst="rect">
            <a:avLst/>
          </a:prstGeom>
        </p:spPr>
      </p:pic>
      <p:pic>
        <p:nvPicPr>
          <p:cNvPr id="9" name="Image 8">
            <a:extLst>
              <a:ext uri="{FF2B5EF4-FFF2-40B4-BE49-F238E27FC236}">
                <a16:creationId xmlns:a16="http://schemas.microsoft.com/office/drawing/2014/main" id="{C0FBB4BA-7ED0-45B5-95BE-6B0568488C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9493" y="3377788"/>
            <a:ext cx="3749493" cy="3832984"/>
          </a:xfrm>
          <a:prstGeom prst="rect">
            <a:avLst/>
          </a:prstGeom>
        </p:spPr>
      </p:pic>
      <p:pic>
        <p:nvPicPr>
          <p:cNvPr id="11" name="Image 10">
            <a:extLst>
              <a:ext uri="{FF2B5EF4-FFF2-40B4-BE49-F238E27FC236}">
                <a16:creationId xmlns:a16="http://schemas.microsoft.com/office/drawing/2014/main" id="{DCBDCBB4-A1B3-4D69-BAC2-FA8D0FAFAE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33762" y="2325989"/>
            <a:ext cx="2829961" cy="4387389"/>
          </a:xfrm>
          <a:prstGeom prst="rect">
            <a:avLst/>
          </a:prstGeom>
        </p:spPr>
      </p:pic>
    </p:spTree>
    <p:extLst>
      <p:ext uri="{BB962C8B-B14F-4D97-AF65-F5344CB8AC3E}">
        <p14:creationId xmlns:p14="http://schemas.microsoft.com/office/powerpoint/2010/main" val="5121864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4670740" y="557110"/>
            <a:ext cx="7329366" cy="5570756"/>
          </a:xfrm>
          <a:prstGeom prst="rect">
            <a:avLst/>
          </a:prstGeom>
          <a:noFill/>
        </p:spPr>
        <p:txBody>
          <a:bodyPr wrap="square" rtlCol="0">
            <a:spAutoFit/>
          </a:bodyPr>
          <a:lstStyle/>
          <a:p>
            <a:r>
              <a:rPr lang="fr-FR" sz="2800" b="1" dirty="0">
                <a:latin typeface="Calibri" panose="020F0502020204030204" pitchFamily="34" charset="0"/>
                <a:ea typeface="Verdana" panose="020B0604030504040204" pitchFamily="34" charset="0"/>
                <a:cs typeface="Calibri" panose="020F0502020204030204" pitchFamily="34" charset="0"/>
              </a:rPr>
              <a:t>Bénéfices des gélules Vestige Folic et </a:t>
            </a:r>
            <a:r>
              <a:rPr lang="fr-FR" sz="2800" b="1" dirty="0" err="1">
                <a:latin typeface="Calibri" panose="020F0502020204030204" pitchFamily="34" charset="0"/>
                <a:ea typeface="Verdana" panose="020B0604030504040204" pitchFamily="34" charset="0"/>
                <a:cs typeface="Calibri" panose="020F0502020204030204" pitchFamily="34" charset="0"/>
              </a:rPr>
              <a:t>Iron</a:t>
            </a:r>
            <a:r>
              <a:rPr lang="fr-FR" sz="2800" b="1" dirty="0">
                <a:latin typeface="Calibri" panose="020F0502020204030204" pitchFamily="34" charset="0"/>
                <a:ea typeface="Verdana" panose="020B0604030504040204" pitchFamily="34" charset="0"/>
                <a:cs typeface="Calibri" panose="020F0502020204030204" pitchFamily="34" charset="0"/>
              </a:rPr>
              <a:t> Plus</a:t>
            </a:r>
          </a:p>
          <a:p>
            <a:endParaRPr lang="fr-FR" sz="2800" b="1" dirty="0">
              <a:latin typeface="Calibri" panose="020F0502020204030204" pitchFamily="34" charset="0"/>
              <a:ea typeface="Verdana" panose="020B0604030504040204" pitchFamily="34" charset="0"/>
              <a:cs typeface="Calibri" panose="020F0502020204030204" pitchFamily="34" charset="0"/>
            </a:endParaRPr>
          </a:p>
          <a:p>
            <a:r>
              <a:rPr lang="fr-FR" sz="2000" b="1" dirty="0">
                <a:latin typeface="Calibri" panose="020F0502020204030204" pitchFamily="34" charset="0"/>
                <a:ea typeface="Verdana" panose="020B0604030504040204" pitchFamily="34" charset="0"/>
                <a:cs typeface="Calibri" panose="020F0502020204030204" pitchFamily="34" charset="0"/>
              </a:rPr>
              <a:t>FER</a:t>
            </a:r>
            <a:r>
              <a:rPr lang="fr-FR" sz="2000" dirty="0">
                <a:latin typeface="Calibri" panose="020F0502020204030204" pitchFamily="34" charset="0"/>
                <a:ea typeface="Verdana" panose="020B0604030504040204" pitchFamily="34" charset="0"/>
                <a:cs typeface="Calibri" panose="020F0502020204030204" pitchFamily="34" charset="0"/>
              </a:rPr>
              <a:t> : Un minéral important dont le corps a besoin pour produire des globules rouges (GR) et qui, à son tour, améliore les niveaux d'hémoglobine.</a:t>
            </a:r>
          </a:p>
          <a:p>
            <a:r>
              <a:rPr lang="fr-FR" sz="2000" b="1" dirty="0">
                <a:latin typeface="Calibri" panose="020F0502020204030204" pitchFamily="34" charset="0"/>
                <a:ea typeface="Verdana" panose="020B0604030504040204" pitchFamily="34" charset="0"/>
                <a:cs typeface="Calibri" panose="020F0502020204030204" pitchFamily="34" charset="0"/>
              </a:rPr>
              <a:t>ACIDE FOLIQUE </a:t>
            </a:r>
            <a:r>
              <a:rPr lang="fr-FR" sz="2000" dirty="0">
                <a:latin typeface="Calibri" panose="020F0502020204030204" pitchFamily="34" charset="0"/>
                <a:ea typeface="Verdana" panose="020B0604030504040204" pitchFamily="34" charset="0"/>
                <a:cs typeface="Calibri" panose="020F0502020204030204" pitchFamily="34" charset="0"/>
              </a:rPr>
              <a:t>: Nécessaire pour former des cellules saines, en particulier les globules rouges. Les femmes en âge de procréer doivent maintenir des quantités adéquates d'acide folique par le biais de suppléments ou d'un régime alimentaire pour prévenir les malformations congénitales.</a:t>
            </a:r>
          </a:p>
          <a:p>
            <a:r>
              <a:rPr lang="fr-FR" sz="2000" b="1" dirty="0">
                <a:latin typeface="Calibri" panose="020F0502020204030204" pitchFamily="34" charset="0"/>
                <a:ea typeface="Verdana" panose="020B0604030504040204" pitchFamily="34" charset="0"/>
                <a:cs typeface="Calibri" panose="020F0502020204030204" pitchFamily="34" charset="0"/>
              </a:rPr>
              <a:t>VITAMINE C </a:t>
            </a:r>
            <a:r>
              <a:rPr lang="fr-FR" sz="2000" dirty="0">
                <a:latin typeface="Calibri" panose="020F0502020204030204" pitchFamily="34" charset="0"/>
                <a:ea typeface="Verdana" panose="020B0604030504040204" pitchFamily="34" charset="0"/>
                <a:cs typeface="Calibri" panose="020F0502020204030204" pitchFamily="34" charset="0"/>
              </a:rPr>
              <a:t>: Améliore l'absorption du fer de l'estomac.</a:t>
            </a:r>
          </a:p>
          <a:p>
            <a:r>
              <a:rPr lang="fr-FR" sz="2000" b="1" dirty="0">
                <a:latin typeface="Calibri" panose="020F0502020204030204" pitchFamily="34" charset="0"/>
                <a:ea typeface="Verdana" panose="020B0604030504040204" pitchFamily="34" charset="0"/>
                <a:cs typeface="Calibri" panose="020F0502020204030204" pitchFamily="34" charset="0"/>
              </a:rPr>
              <a:t>VITAMINE B12 </a:t>
            </a:r>
            <a:r>
              <a:rPr lang="fr-FR" sz="2000" dirty="0">
                <a:latin typeface="Calibri" panose="020F0502020204030204" pitchFamily="34" charset="0"/>
                <a:ea typeface="Verdana" panose="020B0604030504040204" pitchFamily="34" charset="0"/>
                <a:cs typeface="Calibri" panose="020F0502020204030204" pitchFamily="34" charset="0"/>
              </a:rPr>
              <a:t>: Aide au maintien de la santé des cellules nerveuses et à la synthèse des globules rouges.</a:t>
            </a:r>
          </a:p>
          <a:p>
            <a:r>
              <a:rPr lang="fr-FR" sz="2000" b="1" dirty="0">
                <a:latin typeface="Calibri" panose="020F0502020204030204" pitchFamily="34" charset="0"/>
                <a:ea typeface="Verdana" panose="020B0604030504040204" pitchFamily="34" charset="0"/>
                <a:cs typeface="Calibri" panose="020F0502020204030204" pitchFamily="34" charset="0"/>
              </a:rPr>
              <a:t>ZINC </a:t>
            </a:r>
            <a:r>
              <a:rPr lang="fr-FR" sz="2000" dirty="0">
                <a:latin typeface="Calibri" panose="020F0502020204030204" pitchFamily="34" charset="0"/>
                <a:ea typeface="Verdana" panose="020B0604030504040204" pitchFamily="34" charset="0"/>
                <a:cs typeface="Calibri" panose="020F0502020204030204" pitchFamily="34" charset="0"/>
              </a:rPr>
              <a:t>: Peut aider à prévenir l'ostéoporose chez les femmes pendant la ménopause, il aide également à renforcer le système immunitaire.</a:t>
            </a:r>
          </a:p>
          <a:p>
            <a:r>
              <a:rPr lang="fr-FR" sz="2000" dirty="0">
                <a:latin typeface="Calibri" panose="020F0502020204030204" pitchFamily="34" charset="0"/>
                <a:ea typeface="Verdana" panose="020B0604030504040204" pitchFamily="34" charset="0"/>
                <a:cs typeface="Calibri" panose="020F0502020204030204" pitchFamily="34" charset="0"/>
              </a:rPr>
              <a:t>Cette combinaison joue un rôle important dans la croissance et le développement global.</a:t>
            </a:r>
          </a:p>
        </p:txBody>
      </p:sp>
      <p:pic>
        <p:nvPicPr>
          <p:cNvPr id="6" name="Espace réservé du contenu 10"/>
          <p:cNvPicPr>
            <a:picLocks noGrp="1" noChangeAspect="1"/>
          </p:cNvPicPr>
          <p:nvPr>
            <p:ph idx="1"/>
          </p:nvPr>
        </p:nvPicPr>
        <p:blipFill rotWithShape="1">
          <a:blip r:embed="rId2">
            <a:extLst>
              <a:ext uri="{28A0092B-C50C-407E-A947-70E740481C1C}">
                <a14:useLocalDpi xmlns:a14="http://schemas.microsoft.com/office/drawing/2010/main" val="0"/>
              </a:ext>
            </a:extLst>
          </a:blip>
          <a:srcRect l="17225" r="19355" b="22025"/>
          <a:stretch/>
        </p:blipFill>
        <p:spPr>
          <a:xfrm>
            <a:off x="-249914" y="3200400"/>
            <a:ext cx="2435061" cy="3657600"/>
          </a:xfrm>
        </p:spPr>
      </p:pic>
      <p:sp>
        <p:nvSpPr>
          <p:cNvPr id="7" name="Rectangle 6"/>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1" y="6441141"/>
            <a:ext cx="4632314"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p:cNvPicPr>
            <a:picLocks noChangeAspect="1"/>
          </p:cNvPicPr>
          <p:nvPr/>
        </p:nvPicPr>
        <p:blipFill rotWithShape="1">
          <a:blip r:embed="rId3">
            <a:extLst>
              <a:ext uri="{28A0092B-C50C-407E-A947-70E740481C1C}">
                <a14:useLocalDpi xmlns:a14="http://schemas.microsoft.com/office/drawing/2010/main" val="0"/>
              </a:ext>
            </a:extLst>
          </a:blip>
          <a:srcRect l="37696" r="5801"/>
          <a:stretch/>
        </p:blipFill>
        <p:spPr>
          <a:xfrm>
            <a:off x="1371600" y="2025895"/>
            <a:ext cx="3735977" cy="4415246"/>
          </a:xfrm>
          <a:prstGeom prst="rect">
            <a:avLst/>
          </a:prstGeom>
          <a:ln>
            <a:noFill/>
          </a:ln>
          <a:effectLst>
            <a:outerShdw blurRad="292100" dist="139700" dir="2700000" algn="tl" rotWithShape="0">
              <a:srgbClr val="333333">
                <a:alpha val="65000"/>
              </a:srgbClr>
            </a:outerShdw>
          </a:effectLst>
        </p:spPr>
      </p:pic>
      <p:sp>
        <p:nvSpPr>
          <p:cNvPr id="10" name="ZoneTexte 9"/>
          <p:cNvSpPr txBox="1"/>
          <p:nvPr/>
        </p:nvSpPr>
        <p:spPr>
          <a:xfrm>
            <a:off x="339635" y="518201"/>
            <a:ext cx="4532812" cy="2123658"/>
          </a:xfrm>
          <a:prstGeom prst="rect">
            <a:avLst/>
          </a:prstGeom>
          <a:noFill/>
        </p:spPr>
        <p:txBody>
          <a:bodyPr wrap="square" rtlCol="0">
            <a:spAutoFit/>
          </a:bodyPr>
          <a:lstStyle/>
          <a:p>
            <a:r>
              <a:rPr lang="fr-CI" sz="4400" dirty="0">
                <a:latin typeface="Eras Bold ITC" panose="020B0907030504020204" pitchFamily="34" charset="0"/>
              </a:rPr>
              <a:t>Vestige Capsule </a:t>
            </a:r>
            <a:r>
              <a:rPr lang="fr-CI" sz="4400" dirty="0" err="1">
                <a:latin typeface="Eras Bold ITC" panose="020B0907030504020204" pitchFamily="34" charset="0"/>
              </a:rPr>
              <a:t>Folic</a:t>
            </a:r>
            <a:r>
              <a:rPr lang="fr-CI" sz="4400" dirty="0">
                <a:latin typeface="Eras Bold ITC" panose="020B0907030504020204" pitchFamily="34" charset="0"/>
              </a:rPr>
              <a:t> &amp; </a:t>
            </a:r>
            <a:r>
              <a:rPr lang="fr-CI" sz="4400" dirty="0" err="1">
                <a:latin typeface="Eras Bold ITC" panose="020B0907030504020204" pitchFamily="34" charset="0"/>
              </a:rPr>
              <a:t>Iron</a:t>
            </a:r>
            <a:r>
              <a:rPr lang="fr-CI" sz="4400" dirty="0">
                <a:latin typeface="Eras Bold ITC" panose="020B0907030504020204" pitchFamily="34" charset="0"/>
              </a:rPr>
              <a:t> plus </a:t>
            </a:r>
            <a:endParaRPr lang="en-US" sz="4400" dirty="0">
              <a:latin typeface="Eras Bold ITC" panose="020B0907030504020204" pitchFamily="34" charset="0"/>
            </a:endParaRPr>
          </a:p>
        </p:txBody>
      </p:sp>
    </p:spTree>
    <p:extLst>
      <p:ext uri="{BB962C8B-B14F-4D97-AF65-F5344CB8AC3E}">
        <p14:creationId xmlns:p14="http://schemas.microsoft.com/office/powerpoint/2010/main" val="15535516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60643A-589C-4364-BA21-6B93140908AC}"/>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023BFA7D-E0FA-4368-8302-A4ED251B18C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26" y="0"/>
            <a:ext cx="12185073" cy="6858000"/>
          </a:xfrm>
        </p:spPr>
      </p:pic>
      <p:pic>
        <p:nvPicPr>
          <p:cNvPr id="6" name="Image 5">
            <a:extLst>
              <a:ext uri="{FF2B5EF4-FFF2-40B4-BE49-F238E27FC236}">
                <a16:creationId xmlns:a16="http://schemas.microsoft.com/office/drawing/2014/main" id="{DB4DE800-CCBC-4D65-9293-FAEDAB6687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30708" y="-214826"/>
            <a:ext cx="2254366" cy="2254366"/>
          </a:xfrm>
          <a:prstGeom prst="rect">
            <a:avLst/>
          </a:prstGeom>
        </p:spPr>
      </p:pic>
      <p:sp>
        <p:nvSpPr>
          <p:cNvPr id="8" name="Triangle isocèle 7">
            <a:extLst>
              <a:ext uri="{FF2B5EF4-FFF2-40B4-BE49-F238E27FC236}">
                <a16:creationId xmlns:a16="http://schemas.microsoft.com/office/drawing/2014/main" id="{0DFF8263-B2A1-430D-AFFD-EFAD0B6255AC}"/>
              </a:ext>
            </a:extLst>
          </p:cNvPr>
          <p:cNvSpPr/>
          <p:nvPr/>
        </p:nvSpPr>
        <p:spPr>
          <a:xfrm>
            <a:off x="668481" y="4011108"/>
            <a:ext cx="775855" cy="94882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D77A0AF9-C3FB-4729-AC4F-23A2DE4AEB48}"/>
              </a:ext>
            </a:extLst>
          </p:cNvPr>
          <p:cNvSpPr/>
          <p:nvPr/>
        </p:nvSpPr>
        <p:spPr>
          <a:xfrm>
            <a:off x="1039091" y="4011108"/>
            <a:ext cx="6636327" cy="9488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91984B8E-69BA-420A-99EC-CC68A5AEE8BB}"/>
              </a:ext>
            </a:extLst>
          </p:cNvPr>
          <p:cNvSpPr txBox="1"/>
          <p:nvPr/>
        </p:nvSpPr>
        <p:spPr>
          <a:xfrm>
            <a:off x="2247437" y="2703366"/>
            <a:ext cx="5220163" cy="1200329"/>
          </a:xfrm>
          <a:prstGeom prst="rect">
            <a:avLst/>
          </a:prstGeom>
          <a:solidFill>
            <a:srgbClr val="00B050"/>
          </a:solidFill>
        </p:spPr>
        <p:txBody>
          <a:bodyPr wrap="square" rtlCol="0">
            <a:spAutoFit/>
          </a:bodyPr>
          <a:lstStyle/>
          <a:p>
            <a:r>
              <a:rPr lang="fr-FR" sz="7200" dirty="0">
                <a:solidFill>
                  <a:schemeClr val="bg1"/>
                </a:solidFill>
                <a:latin typeface="Eras Bold ITC" panose="020B0907030504020204" pitchFamily="34" charset="0"/>
              </a:rPr>
              <a:t>Nos Kits </a:t>
            </a:r>
          </a:p>
        </p:txBody>
      </p:sp>
      <p:sp>
        <p:nvSpPr>
          <p:cNvPr id="11" name="ZoneTexte 10">
            <a:extLst>
              <a:ext uri="{FF2B5EF4-FFF2-40B4-BE49-F238E27FC236}">
                <a16:creationId xmlns:a16="http://schemas.microsoft.com/office/drawing/2014/main" id="{574EC031-202B-4D5B-BFA1-C62AF9E0DFA9}"/>
              </a:ext>
            </a:extLst>
          </p:cNvPr>
          <p:cNvSpPr txBox="1"/>
          <p:nvPr/>
        </p:nvSpPr>
        <p:spPr>
          <a:xfrm>
            <a:off x="838200" y="3816820"/>
            <a:ext cx="6837218" cy="1107996"/>
          </a:xfrm>
          <a:prstGeom prst="rect">
            <a:avLst/>
          </a:prstGeom>
          <a:noFill/>
        </p:spPr>
        <p:txBody>
          <a:bodyPr wrap="square" rtlCol="0">
            <a:spAutoFit/>
          </a:bodyPr>
          <a:lstStyle/>
          <a:p>
            <a:r>
              <a:rPr lang="fr-FR" sz="6600" dirty="0">
                <a:solidFill>
                  <a:schemeClr val="bg1"/>
                </a:solidFill>
                <a:latin typeface="Eras Bold ITC" panose="020B0907030504020204" pitchFamily="34" charset="0"/>
              </a:rPr>
              <a:t>De Traitements </a:t>
            </a:r>
          </a:p>
        </p:txBody>
      </p:sp>
      <p:sp>
        <p:nvSpPr>
          <p:cNvPr id="12" name="ZoneTexte 11">
            <a:extLst>
              <a:ext uri="{FF2B5EF4-FFF2-40B4-BE49-F238E27FC236}">
                <a16:creationId xmlns:a16="http://schemas.microsoft.com/office/drawing/2014/main" id="{64B3C563-7477-42DA-B8AB-D0F64B1D2C16}"/>
              </a:ext>
            </a:extLst>
          </p:cNvPr>
          <p:cNvSpPr txBox="1"/>
          <p:nvPr/>
        </p:nvSpPr>
        <p:spPr>
          <a:xfrm>
            <a:off x="2400647" y="5737439"/>
            <a:ext cx="9485868" cy="584775"/>
          </a:xfrm>
          <a:prstGeom prst="rect">
            <a:avLst/>
          </a:prstGeom>
          <a:noFill/>
        </p:spPr>
        <p:txBody>
          <a:bodyPr wrap="square" rtlCol="0">
            <a:spAutoFit/>
          </a:bodyPr>
          <a:lstStyle/>
          <a:p>
            <a:r>
              <a:rPr lang="fr-FR" sz="3200" dirty="0"/>
              <a:t>Réalisé par DR MAKARAND en Inde</a:t>
            </a:r>
          </a:p>
        </p:txBody>
      </p:sp>
    </p:spTree>
    <p:extLst>
      <p:ext uri="{BB962C8B-B14F-4D97-AF65-F5344CB8AC3E}">
        <p14:creationId xmlns:p14="http://schemas.microsoft.com/office/powerpoint/2010/main" val="3179402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Espace réservé du contenu 14">
            <a:extLst>
              <a:ext uri="{FF2B5EF4-FFF2-40B4-BE49-F238E27FC236}">
                <a16:creationId xmlns:a16="http://schemas.microsoft.com/office/drawing/2014/main" id="{9C8DD530-9BDC-48E8-B1F3-E4BCA895BC0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4690" y="285676"/>
            <a:ext cx="5514109" cy="3101687"/>
          </a:xfrm>
        </p:spPr>
      </p:pic>
      <p:pic>
        <p:nvPicPr>
          <p:cNvPr id="17" name="Image 16">
            <a:extLst>
              <a:ext uri="{FF2B5EF4-FFF2-40B4-BE49-F238E27FC236}">
                <a16:creationId xmlns:a16="http://schemas.microsoft.com/office/drawing/2014/main" id="{C0820C8B-E529-4966-9F6C-6EE326185B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690" y="3609974"/>
            <a:ext cx="5527964" cy="3109480"/>
          </a:xfrm>
          <a:prstGeom prst="rect">
            <a:avLst/>
          </a:prstGeom>
        </p:spPr>
      </p:pic>
      <p:pic>
        <p:nvPicPr>
          <p:cNvPr id="19" name="Image 18">
            <a:extLst>
              <a:ext uri="{FF2B5EF4-FFF2-40B4-BE49-F238E27FC236}">
                <a16:creationId xmlns:a16="http://schemas.microsoft.com/office/drawing/2014/main" id="{E1B71668-4D2F-4D35-A3C4-EE6A2D00FD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5999" y="293899"/>
            <a:ext cx="5514109" cy="3101686"/>
          </a:xfrm>
          <a:prstGeom prst="rect">
            <a:avLst/>
          </a:prstGeom>
        </p:spPr>
      </p:pic>
      <p:pic>
        <p:nvPicPr>
          <p:cNvPr id="21" name="Image 20">
            <a:extLst>
              <a:ext uri="{FF2B5EF4-FFF2-40B4-BE49-F238E27FC236}">
                <a16:creationId xmlns:a16="http://schemas.microsoft.com/office/drawing/2014/main" id="{318A070E-9E49-499A-86D1-74B5C3E32F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5999" y="3651539"/>
            <a:ext cx="5514109" cy="3045292"/>
          </a:xfrm>
          <a:prstGeom prst="rect">
            <a:avLst/>
          </a:prstGeom>
        </p:spPr>
      </p:pic>
    </p:spTree>
    <p:extLst>
      <p:ext uri="{BB962C8B-B14F-4D97-AF65-F5344CB8AC3E}">
        <p14:creationId xmlns:p14="http://schemas.microsoft.com/office/powerpoint/2010/main" val="37773131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D82CAE23-F2F2-440F-96B8-904833B933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255" y="151534"/>
            <a:ext cx="5444836" cy="3062720"/>
          </a:xfrm>
          <a:prstGeom prst="rect">
            <a:avLst/>
          </a:prstGeom>
        </p:spPr>
      </p:pic>
      <p:pic>
        <p:nvPicPr>
          <p:cNvPr id="9" name="Image 8">
            <a:extLst>
              <a:ext uri="{FF2B5EF4-FFF2-40B4-BE49-F238E27FC236}">
                <a16:creationId xmlns:a16="http://schemas.microsoft.com/office/drawing/2014/main" id="{C6CFAF0A-FCB5-41AF-8805-91B1D02AD1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5891" y="151534"/>
            <a:ext cx="5791200" cy="3062720"/>
          </a:xfrm>
          <a:prstGeom prst="rect">
            <a:avLst/>
          </a:prstGeom>
        </p:spPr>
      </p:pic>
      <p:pic>
        <p:nvPicPr>
          <p:cNvPr id="11" name="Image 10">
            <a:extLst>
              <a:ext uri="{FF2B5EF4-FFF2-40B4-BE49-F238E27FC236}">
                <a16:creationId xmlns:a16="http://schemas.microsoft.com/office/drawing/2014/main" id="{D1D6FCE1-6EF7-4A1B-AAEA-BC6E5B539E1E}"/>
              </a:ext>
            </a:extLst>
          </p:cNvPr>
          <p:cNvPicPr>
            <a:picLocks noChangeAspect="1"/>
          </p:cNvPicPr>
          <p:nvPr/>
        </p:nvPicPr>
        <p:blipFill rotWithShape="1">
          <a:blip r:embed="rId4">
            <a:extLst>
              <a:ext uri="{28A0092B-C50C-407E-A947-70E740481C1C}">
                <a14:useLocalDpi xmlns:a14="http://schemas.microsoft.com/office/drawing/2010/main" val="0"/>
              </a:ext>
            </a:extLst>
          </a:blip>
          <a:srcRect l="3241"/>
          <a:stretch/>
        </p:blipFill>
        <p:spPr>
          <a:xfrm>
            <a:off x="5915891" y="3485284"/>
            <a:ext cx="5791200" cy="3062720"/>
          </a:xfrm>
          <a:prstGeom prst="rect">
            <a:avLst/>
          </a:prstGeom>
        </p:spPr>
      </p:pic>
      <p:pic>
        <p:nvPicPr>
          <p:cNvPr id="6" name="Image 5">
            <a:extLst>
              <a:ext uri="{FF2B5EF4-FFF2-40B4-BE49-F238E27FC236}">
                <a16:creationId xmlns:a16="http://schemas.microsoft.com/office/drawing/2014/main" id="{6A80E85B-CEB5-46D2-B64A-60BE132B4D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8655" y="3589626"/>
            <a:ext cx="5292436" cy="2854036"/>
          </a:xfrm>
          <a:prstGeom prst="rect">
            <a:avLst/>
          </a:prstGeom>
        </p:spPr>
      </p:pic>
    </p:spTree>
    <p:extLst>
      <p:ext uri="{BB962C8B-B14F-4D97-AF65-F5344CB8AC3E}">
        <p14:creationId xmlns:p14="http://schemas.microsoft.com/office/powerpoint/2010/main" val="8229083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22EDD4D3-4C27-419E-9F04-8649F0A7E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158" y="3429000"/>
            <a:ext cx="5292436" cy="2976995"/>
          </a:xfrm>
          <a:prstGeom prst="rect">
            <a:avLst/>
          </a:prstGeom>
        </p:spPr>
      </p:pic>
      <p:pic>
        <p:nvPicPr>
          <p:cNvPr id="9" name="Image 8">
            <a:extLst>
              <a:ext uri="{FF2B5EF4-FFF2-40B4-BE49-F238E27FC236}">
                <a16:creationId xmlns:a16="http://schemas.microsoft.com/office/drawing/2014/main" id="{9C6BDF4E-908A-45D2-ACB6-2D05304732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46339"/>
            <a:ext cx="5292436" cy="2976995"/>
          </a:xfrm>
          <a:prstGeom prst="rect">
            <a:avLst/>
          </a:prstGeom>
        </p:spPr>
      </p:pic>
      <p:pic>
        <p:nvPicPr>
          <p:cNvPr id="11" name="Image 10">
            <a:extLst>
              <a:ext uri="{FF2B5EF4-FFF2-40B4-BE49-F238E27FC236}">
                <a16:creationId xmlns:a16="http://schemas.microsoft.com/office/drawing/2014/main" id="{684D8CDC-1192-4824-A39B-F1570D4374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5999" y="3429000"/>
            <a:ext cx="5292435" cy="2976995"/>
          </a:xfrm>
          <a:prstGeom prst="rect">
            <a:avLst/>
          </a:prstGeom>
        </p:spPr>
      </p:pic>
      <p:pic>
        <p:nvPicPr>
          <p:cNvPr id="3" name="Image 2">
            <a:extLst>
              <a:ext uri="{FF2B5EF4-FFF2-40B4-BE49-F238E27FC236}">
                <a16:creationId xmlns:a16="http://schemas.microsoft.com/office/drawing/2014/main" id="{582BC1B1-0F44-43CA-AB14-3202BA059E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0158" y="146339"/>
            <a:ext cx="5292436" cy="2976995"/>
          </a:xfrm>
          <a:prstGeom prst="rect">
            <a:avLst/>
          </a:prstGeom>
        </p:spPr>
      </p:pic>
    </p:spTree>
    <p:extLst>
      <p:ext uri="{BB962C8B-B14F-4D97-AF65-F5344CB8AC3E}">
        <p14:creationId xmlns:p14="http://schemas.microsoft.com/office/powerpoint/2010/main" val="8928810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Image 3">
            <a:extLst>
              <a:ext uri="{FF2B5EF4-FFF2-40B4-BE49-F238E27FC236}">
                <a16:creationId xmlns:a16="http://schemas.microsoft.com/office/drawing/2014/main" id="{9F0CCECC-664C-3979-0340-3813FE2F96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Espace réservé du contenu 8"/>
          <p:cNvPicPr>
            <a:picLocks noGrp="1" noChangeAspect="1"/>
          </p:cNvPicPr>
          <p:nvPr>
            <p:ph idx="1"/>
          </p:nvPr>
        </p:nvPicPr>
        <p:blipFill rotWithShape="1">
          <a:blip r:embed="rId3">
            <a:extLst>
              <a:ext uri="{28A0092B-C50C-407E-A947-70E740481C1C}">
                <a14:useLocalDpi xmlns:a14="http://schemas.microsoft.com/office/drawing/2010/main" val="0"/>
              </a:ext>
            </a:extLst>
          </a:blip>
          <a:srcRect l="24234"/>
          <a:stretch/>
        </p:blipFill>
        <p:spPr>
          <a:xfrm>
            <a:off x="0" y="49250"/>
            <a:ext cx="12192000" cy="6759499"/>
          </a:xfrm>
          <a:prstGeom prst="rect">
            <a:avLst/>
          </a:prstGeom>
          <a:ln>
            <a:noFill/>
          </a:ln>
          <a:effectLst>
            <a:outerShdw blurRad="292100" dist="139700" dir="2700000" algn="tl" rotWithShape="0">
              <a:srgbClr val="333333">
                <a:alpha val="65000"/>
              </a:srgbClr>
            </a:outerShdw>
          </a:effectLst>
        </p:spPr>
      </p:pic>
      <p:sp>
        <p:nvSpPr>
          <p:cNvPr id="15" name="Rectangle 14"/>
          <p:cNvSpPr/>
          <p:nvPr/>
        </p:nvSpPr>
        <p:spPr>
          <a:xfrm>
            <a:off x="677333" y="220430"/>
            <a:ext cx="8952441" cy="707886"/>
          </a:xfrm>
          <a:prstGeom prst="rect">
            <a:avLst/>
          </a:prstGeom>
        </p:spPr>
        <p:txBody>
          <a:bodyPr wrap="square">
            <a:spAutoFit/>
          </a:bodyPr>
          <a:lstStyle/>
          <a:p>
            <a:r>
              <a:rPr lang="fr-FR" sz="4000" dirty="0">
                <a:solidFill>
                  <a:srgbClr val="00B050"/>
                </a:solidFill>
                <a:latin typeface="Arial Black" panose="020B0A04020102020204" pitchFamily="34" charset="0"/>
              </a:rPr>
              <a:t>Produits </a:t>
            </a:r>
            <a:r>
              <a:rPr lang="fr-FR" sz="4000" dirty="0">
                <a:solidFill>
                  <a:schemeClr val="accent5"/>
                </a:solidFill>
                <a:latin typeface="Arial Black" panose="020B0A04020102020204" pitchFamily="34" charset="0"/>
              </a:rPr>
              <a:t>Cosmétiques</a:t>
            </a:r>
            <a:r>
              <a:rPr lang="fr-FR" sz="4000" dirty="0">
                <a:solidFill>
                  <a:srgbClr val="00B050"/>
                </a:solidFill>
                <a:latin typeface="Arial Black" panose="020B0A04020102020204" pitchFamily="34" charset="0"/>
              </a:rPr>
              <a:t> </a:t>
            </a:r>
          </a:p>
        </p:txBody>
      </p:sp>
      <p:sp>
        <p:nvSpPr>
          <p:cNvPr id="16" name="ZoneTexte 15"/>
          <p:cNvSpPr txBox="1"/>
          <p:nvPr/>
        </p:nvSpPr>
        <p:spPr>
          <a:xfrm>
            <a:off x="288059" y="974835"/>
            <a:ext cx="4743450" cy="584775"/>
          </a:xfrm>
          <a:prstGeom prst="rect">
            <a:avLst/>
          </a:prstGeom>
          <a:noFill/>
        </p:spPr>
        <p:txBody>
          <a:bodyPr wrap="square" rtlCol="0">
            <a:spAutoFit/>
          </a:bodyPr>
          <a:lstStyle/>
          <a:p>
            <a:pPr marL="457200" indent="-457200">
              <a:buFont typeface="Wingdings" panose="05000000000000000000" pitchFamily="2" charset="2"/>
              <a:buChar char="ü"/>
            </a:pPr>
            <a:r>
              <a:rPr lang="fr-FR" sz="32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Savons de bains</a:t>
            </a:r>
          </a:p>
        </p:txBody>
      </p:sp>
      <p:sp>
        <p:nvSpPr>
          <p:cNvPr id="17" name="Rectangle 16"/>
          <p:cNvSpPr/>
          <p:nvPr/>
        </p:nvSpPr>
        <p:spPr>
          <a:xfrm>
            <a:off x="269488" y="3029308"/>
            <a:ext cx="1957587" cy="584775"/>
          </a:xfrm>
          <a:prstGeom prst="rect">
            <a:avLst/>
          </a:prstGeom>
        </p:spPr>
        <p:txBody>
          <a:bodyPr wrap="none">
            <a:spAutoFit/>
          </a:bodyPr>
          <a:lstStyle/>
          <a:p>
            <a:pPr marL="342900" indent="-342900" algn="ctr">
              <a:buFont typeface="Wingdings" panose="05000000000000000000" pitchFamily="2" charset="2"/>
              <a:buChar char="ü"/>
            </a:pPr>
            <a:r>
              <a:rPr lang="fr-FR" sz="32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Crèmes</a:t>
            </a:r>
          </a:p>
        </p:txBody>
      </p:sp>
      <p:sp>
        <p:nvSpPr>
          <p:cNvPr id="18" name="Rectangle 17"/>
          <p:cNvSpPr/>
          <p:nvPr/>
        </p:nvSpPr>
        <p:spPr>
          <a:xfrm>
            <a:off x="189056" y="1458972"/>
            <a:ext cx="3196709" cy="584775"/>
          </a:xfrm>
          <a:prstGeom prst="rect">
            <a:avLst/>
          </a:prstGeom>
        </p:spPr>
        <p:txBody>
          <a:bodyPr wrap="none">
            <a:spAutoFit/>
          </a:bodyPr>
          <a:lstStyle/>
          <a:p>
            <a:pPr marL="342900" indent="-342900" algn="ctr">
              <a:buFont typeface="Wingdings" panose="05000000000000000000" pitchFamily="2" charset="2"/>
              <a:buChar char="ü"/>
            </a:pPr>
            <a:r>
              <a:rPr lang="fr-FR" sz="32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Démaquillant </a:t>
            </a:r>
          </a:p>
        </p:txBody>
      </p:sp>
      <p:sp>
        <p:nvSpPr>
          <p:cNvPr id="19" name="ZoneTexte 18"/>
          <p:cNvSpPr txBox="1"/>
          <p:nvPr/>
        </p:nvSpPr>
        <p:spPr>
          <a:xfrm>
            <a:off x="292496" y="1988750"/>
            <a:ext cx="4088765" cy="646331"/>
          </a:xfrm>
          <a:prstGeom prst="rect">
            <a:avLst/>
          </a:prstGeom>
          <a:noFill/>
        </p:spPr>
        <p:txBody>
          <a:bodyPr wrap="square" rtlCol="0">
            <a:spAutoFit/>
          </a:bodyPr>
          <a:lstStyle/>
          <a:p>
            <a:pPr marL="571500" indent="-571500">
              <a:buFont typeface="Wingdings" panose="05000000000000000000" pitchFamily="2" charset="2"/>
              <a:buChar char="ü"/>
            </a:pPr>
            <a:r>
              <a:rPr lang="fr-FR" sz="36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Lotion </a:t>
            </a:r>
          </a:p>
        </p:txBody>
      </p:sp>
      <p:sp>
        <p:nvSpPr>
          <p:cNvPr id="20" name="ZoneTexte 19"/>
          <p:cNvSpPr txBox="1"/>
          <p:nvPr/>
        </p:nvSpPr>
        <p:spPr>
          <a:xfrm>
            <a:off x="233015" y="2496562"/>
            <a:ext cx="4088765" cy="646331"/>
          </a:xfrm>
          <a:prstGeom prst="rect">
            <a:avLst/>
          </a:prstGeom>
          <a:noFill/>
        </p:spPr>
        <p:txBody>
          <a:bodyPr wrap="square" rtlCol="0">
            <a:spAutoFit/>
          </a:bodyPr>
          <a:lstStyle/>
          <a:p>
            <a:pPr marL="571500" indent="-571500">
              <a:buFont typeface="Wingdings" panose="05000000000000000000" pitchFamily="2" charset="2"/>
              <a:buChar char="ü"/>
            </a:pPr>
            <a:r>
              <a:rPr lang="fr-FR" sz="36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Parfums </a:t>
            </a:r>
          </a:p>
        </p:txBody>
      </p:sp>
      <p:pic>
        <p:nvPicPr>
          <p:cNvPr id="21" name="Image 20"/>
          <p:cNvPicPr>
            <a:picLocks noChangeAspect="1"/>
          </p:cNvPicPr>
          <p:nvPr/>
        </p:nvPicPr>
        <p:blipFill>
          <a:blip r:embed="rId4"/>
          <a:stretch>
            <a:fillRect/>
          </a:stretch>
        </p:blipFill>
        <p:spPr>
          <a:xfrm>
            <a:off x="786645" y="4904979"/>
            <a:ext cx="1450974" cy="1444877"/>
          </a:xfrm>
          <a:prstGeom prst="rect">
            <a:avLst/>
          </a:prstGeom>
        </p:spPr>
      </p:pic>
      <p:pic>
        <p:nvPicPr>
          <p:cNvPr id="12" name="Image 11">
            <a:extLst>
              <a:ext uri="{FF2B5EF4-FFF2-40B4-BE49-F238E27FC236}">
                <a16:creationId xmlns:a16="http://schemas.microsoft.com/office/drawing/2014/main" id="{4DEBC15F-3FB2-4D00-AC4D-DF32746CC8CE}"/>
              </a:ext>
            </a:extLst>
          </p:cNvPr>
          <p:cNvPicPr>
            <a:picLocks noChangeAspect="1"/>
          </p:cNvPicPr>
          <p:nvPr/>
        </p:nvPicPr>
        <p:blipFill rotWithShape="1">
          <a:blip r:embed="rId5">
            <a:extLst>
              <a:ext uri="{28A0092B-C50C-407E-A947-70E740481C1C}">
                <a14:useLocalDpi xmlns:a14="http://schemas.microsoft.com/office/drawing/2010/main" val="0"/>
              </a:ext>
            </a:extLst>
          </a:blip>
          <a:srcRect l="21267" r="21842"/>
          <a:stretch/>
        </p:blipFill>
        <p:spPr>
          <a:xfrm>
            <a:off x="7989022" y="2802976"/>
            <a:ext cx="1806645" cy="4220067"/>
          </a:xfrm>
          <a:prstGeom prst="rect">
            <a:avLst/>
          </a:prstGeom>
          <a:ln>
            <a:noFill/>
          </a:ln>
          <a:effectLst>
            <a:outerShdw blurRad="292100" dist="139700" dir="2700000" algn="tl" rotWithShape="0">
              <a:srgbClr val="333333">
                <a:alpha val="65000"/>
              </a:srgbClr>
            </a:outerShdw>
          </a:effectLst>
        </p:spPr>
      </p:pic>
      <p:pic>
        <p:nvPicPr>
          <p:cNvPr id="13" name="Image 12">
            <a:extLst>
              <a:ext uri="{FF2B5EF4-FFF2-40B4-BE49-F238E27FC236}">
                <a16:creationId xmlns:a16="http://schemas.microsoft.com/office/drawing/2014/main" id="{882DEE6E-05CC-AD7E-4888-A4C57B422E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96046" y="2873165"/>
            <a:ext cx="3057754" cy="4061080"/>
          </a:xfrm>
          <a:prstGeom prst="rect">
            <a:avLst/>
          </a:prstGeom>
          <a:ln>
            <a:noFill/>
          </a:ln>
          <a:effectLst>
            <a:outerShdw blurRad="292100" dist="139700" dir="2700000" algn="tl" rotWithShape="0">
              <a:srgbClr val="333333">
                <a:alpha val="65000"/>
              </a:srgbClr>
            </a:outerShdw>
          </a:effectLst>
        </p:spPr>
      </p:pic>
      <p:pic>
        <p:nvPicPr>
          <p:cNvPr id="14" name="Image 13"/>
          <p:cNvPicPr>
            <a:picLocks noChangeAspect="1"/>
          </p:cNvPicPr>
          <p:nvPr/>
        </p:nvPicPr>
        <p:blipFill rotWithShape="1">
          <a:blip r:embed="rId7">
            <a:extLst>
              <a:ext uri="{28A0092B-C50C-407E-A947-70E740481C1C}">
                <a14:useLocalDpi xmlns:a14="http://schemas.microsoft.com/office/drawing/2010/main" val="0"/>
              </a:ext>
            </a:extLst>
          </a:blip>
          <a:srcRect l="21932" r="23279" b="6779"/>
          <a:stretch/>
        </p:blipFill>
        <p:spPr>
          <a:xfrm>
            <a:off x="10029224" y="3428999"/>
            <a:ext cx="1652037" cy="3433941"/>
          </a:xfrm>
          <a:prstGeom prst="rect">
            <a:avLst/>
          </a:prstGeom>
          <a:ln>
            <a:noFill/>
          </a:ln>
          <a:effectLst>
            <a:outerShdw blurRad="292100" dist="139700" dir="2700000" algn="tl" rotWithShape="0">
              <a:srgbClr val="333333">
                <a:alpha val="65000"/>
              </a:srgbClr>
            </a:outerShdw>
          </a:effectLst>
        </p:spPr>
      </p:pic>
      <p:pic>
        <p:nvPicPr>
          <p:cNvPr id="22" name="Image 21">
            <a:extLst>
              <a:ext uri="{FF2B5EF4-FFF2-40B4-BE49-F238E27FC236}">
                <a16:creationId xmlns:a16="http://schemas.microsoft.com/office/drawing/2014/main" id="{1BF1F733-A38E-9817-817E-E85C1DD6ECB1}"/>
              </a:ext>
            </a:extLst>
          </p:cNvPr>
          <p:cNvPicPr>
            <a:picLocks noChangeAspect="1"/>
          </p:cNvPicPr>
          <p:nvPr/>
        </p:nvPicPr>
        <p:blipFill rotWithShape="1">
          <a:blip r:embed="rId8">
            <a:extLst>
              <a:ext uri="{28A0092B-C50C-407E-A947-70E740481C1C}">
                <a14:useLocalDpi xmlns:a14="http://schemas.microsoft.com/office/drawing/2010/main" val="0"/>
              </a:ext>
            </a:extLst>
          </a:blip>
          <a:srcRect l="15103" r="20698"/>
          <a:stretch/>
        </p:blipFill>
        <p:spPr>
          <a:xfrm>
            <a:off x="11049333" y="3947015"/>
            <a:ext cx="1447135" cy="2993983"/>
          </a:xfrm>
          <a:prstGeom prst="rect">
            <a:avLst/>
          </a:prstGeom>
          <a:ln>
            <a:noFill/>
          </a:ln>
          <a:effectLst>
            <a:outerShdw blurRad="292100" dist="139700" dir="2700000" algn="tl" rotWithShape="0">
              <a:srgbClr val="333333">
                <a:alpha val="65000"/>
              </a:srgbClr>
            </a:outerShdw>
          </a:effectLst>
        </p:spPr>
      </p:pic>
      <p:pic>
        <p:nvPicPr>
          <p:cNvPr id="23" name="Image 22">
            <a:extLst>
              <a:ext uri="{FF2B5EF4-FFF2-40B4-BE49-F238E27FC236}">
                <a16:creationId xmlns:a16="http://schemas.microsoft.com/office/drawing/2014/main" id="{40FD401B-BD29-EA30-BCE6-77F1BF690A5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34509" y="4142025"/>
            <a:ext cx="1192407" cy="2782284"/>
          </a:xfrm>
          <a:prstGeom prst="rect">
            <a:avLst/>
          </a:prstGeom>
          <a:ln>
            <a:noFill/>
          </a:ln>
          <a:effectLst>
            <a:outerShdw blurRad="292100" dist="139700" dir="2700000" algn="tl" rotWithShape="0">
              <a:srgbClr val="333333">
                <a:alpha val="65000"/>
              </a:srgbClr>
            </a:outerShdw>
          </a:effectLst>
        </p:spPr>
      </p:pic>
      <p:pic>
        <p:nvPicPr>
          <p:cNvPr id="24" name="Image 23">
            <a:extLst>
              <a:ext uri="{FF2B5EF4-FFF2-40B4-BE49-F238E27FC236}">
                <a16:creationId xmlns:a16="http://schemas.microsoft.com/office/drawing/2014/main" id="{958553C7-A6B9-44AA-DBAA-56A1782B2EF6}"/>
              </a:ext>
            </a:extLst>
          </p:cNvPr>
          <p:cNvPicPr>
            <a:picLocks noChangeAspect="1"/>
          </p:cNvPicPr>
          <p:nvPr/>
        </p:nvPicPr>
        <p:blipFill rotWithShape="1">
          <a:blip r:embed="rId10">
            <a:extLst>
              <a:ext uri="{28A0092B-C50C-407E-A947-70E740481C1C}">
                <a14:useLocalDpi xmlns:a14="http://schemas.microsoft.com/office/drawing/2010/main" val="0"/>
              </a:ext>
            </a:extLst>
          </a:blip>
          <a:srcRect l="19875" r="11709"/>
          <a:stretch/>
        </p:blipFill>
        <p:spPr>
          <a:xfrm>
            <a:off x="6791762" y="3947014"/>
            <a:ext cx="1604568" cy="3115059"/>
          </a:xfrm>
          <a:prstGeom prst="rect">
            <a:avLst/>
          </a:prstGeom>
          <a:ln>
            <a:noFill/>
          </a:ln>
          <a:effectLst>
            <a:outerShdw blurRad="292100" dist="139700" dir="2700000" algn="tl" rotWithShape="0">
              <a:srgbClr val="333333">
                <a:alpha val="65000"/>
              </a:srgbClr>
            </a:outerShdw>
          </a:effectLst>
        </p:spPr>
      </p:pic>
      <p:pic>
        <p:nvPicPr>
          <p:cNvPr id="26" name="Image 25">
            <a:extLst>
              <a:ext uri="{FF2B5EF4-FFF2-40B4-BE49-F238E27FC236}">
                <a16:creationId xmlns:a16="http://schemas.microsoft.com/office/drawing/2014/main" id="{08015ABD-D5F2-59A1-144B-AEC9BAB56E57}"/>
              </a:ext>
            </a:extLst>
          </p:cNvPr>
          <p:cNvPicPr>
            <a:picLocks noChangeAspect="1"/>
          </p:cNvPicPr>
          <p:nvPr/>
        </p:nvPicPr>
        <p:blipFill rotWithShape="1">
          <a:blip r:embed="rId11">
            <a:extLst>
              <a:ext uri="{28A0092B-C50C-407E-A947-70E740481C1C}">
                <a14:useLocalDpi xmlns:a14="http://schemas.microsoft.com/office/drawing/2010/main" val="0"/>
              </a:ext>
            </a:extLst>
          </a:blip>
          <a:srcRect l="34232" r="36289"/>
          <a:stretch/>
        </p:blipFill>
        <p:spPr>
          <a:xfrm>
            <a:off x="-33189" y="4066768"/>
            <a:ext cx="829859" cy="2815088"/>
          </a:xfrm>
          <a:prstGeom prst="rect">
            <a:avLst/>
          </a:prstGeom>
        </p:spPr>
      </p:pic>
      <p:pic>
        <p:nvPicPr>
          <p:cNvPr id="27" name="Image 26">
            <a:extLst>
              <a:ext uri="{FF2B5EF4-FFF2-40B4-BE49-F238E27FC236}">
                <a16:creationId xmlns:a16="http://schemas.microsoft.com/office/drawing/2014/main" id="{D0CE81B5-73F4-121A-1489-9D65C7C7EFA3}"/>
              </a:ext>
            </a:extLst>
          </p:cNvPr>
          <p:cNvPicPr>
            <a:picLocks noChangeAspect="1"/>
          </p:cNvPicPr>
          <p:nvPr/>
        </p:nvPicPr>
        <p:blipFill rotWithShape="1">
          <a:blip r:embed="rId12">
            <a:extLst>
              <a:ext uri="{28A0092B-C50C-407E-A947-70E740481C1C}">
                <a14:useLocalDpi xmlns:a14="http://schemas.microsoft.com/office/drawing/2010/main" val="0"/>
              </a:ext>
            </a:extLst>
          </a:blip>
          <a:srcRect l="28328" r="33447"/>
          <a:stretch/>
        </p:blipFill>
        <p:spPr>
          <a:xfrm>
            <a:off x="1047154" y="3866088"/>
            <a:ext cx="1137316" cy="2985454"/>
          </a:xfrm>
          <a:prstGeom prst="rect">
            <a:avLst/>
          </a:prstGeom>
        </p:spPr>
      </p:pic>
      <p:pic>
        <p:nvPicPr>
          <p:cNvPr id="28" name="Image 27">
            <a:extLst>
              <a:ext uri="{FF2B5EF4-FFF2-40B4-BE49-F238E27FC236}">
                <a16:creationId xmlns:a16="http://schemas.microsoft.com/office/drawing/2014/main" id="{94629DB0-3EAC-0B9B-D9F4-0CA50E3E43E4}"/>
              </a:ext>
            </a:extLst>
          </p:cNvPr>
          <p:cNvPicPr>
            <a:picLocks noChangeAspect="1"/>
          </p:cNvPicPr>
          <p:nvPr/>
        </p:nvPicPr>
        <p:blipFill rotWithShape="1">
          <a:blip r:embed="rId13">
            <a:extLst>
              <a:ext uri="{28A0092B-C50C-407E-A947-70E740481C1C}">
                <a14:useLocalDpi xmlns:a14="http://schemas.microsoft.com/office/drawing/2010/main" val="0"/>
              </a:ext>
            </a:extLst>
          </a:blip>
          <a:srcRect l="26008" r="29898"/>
          <a:stretch/>
        </p:blipFill>
        <p:spPr>
          <a:xfrm>
            <a:off x="233015" y="3984271"/>
            <a:ext cx="1436600" cy="2980810"/>
          </a:xfrm>
          <a:prstGeom prst="rect">
            <a:avLst/>
          </a:prstGeom>
        </p:spPr>
      </p:pic>
      <p:pic>
        <p:nvPicPr>
          <p:cNvPr id="30" name="Image 29">
            <a:extLst>
              <a:ext uri="{FF2B5EF4-FFF2-40B4-BE49-F238E27FC236}">
                <a16:creationId xmlns:a16="http://schemas.microsoft.com/office/drawing/2014/main" id="{B1E1D7CC-BF11-4133-BDFB-D71A826E5C3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381261" y="4506326"/>
            <a:ext cx="3287952" cy="3157305"/>
          </a:xfrm>
          <a:prstGeom prst="rect">
            <a:avLst/>
          </a:prstGeom>
        </p:spPr>
      </p:pic>
      <p:pic>
        <p:nvPicPr>
          <p:cNvPr id="31" name="Espace réservé du contenu 16"/>
          <p:cNvPicPr>
            <a:picLocks noChangeAspect="1"/>
          </p:cNvPicPr>
          <p:nvPr/>
        </p:nvPicPr>
        <p:blipFill rotWithShape="1">
          <a:blip r:embed="rId15">
            <a:extLst>
              <a:ext uri="{28A0092B-C50C-407E-A947-70E740481C1C}">
                <a14:useLocalDpi xmlns:a14="http://schemas.microsoft.com/office/drawing/2010/main" val="0"/>
              </a:ext>
            </a:extLst>
          </a:blip>
          <a:srcRect t="46667" r="16606" b="7689"/>
          <a:stretch/>
        </p:blipFill>
        <p:spPr>
          <a:xfrm>
            <a:off x="5175574" y="5898823"/>
            <a:ext cx="1975248" cy="1081106"/>
          </a:xfrm>
          <a:prstGeom prst="rect">
            <a:avLst/>
          </a:prstGeom>
        </p:spPr>
      </p:pic>
      <p:pic>
        <p:nvPicPr>
          <p:cNvPr id="3" name="Image 2"/>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978783" y="5114221"/>
            <a:ext cx="2282501" cy="1843559"/>
          </a:xfrm>
          <a:prstGeom prst="rect">
            <a:avLst/>
          </a:prstGeom>
        </p:spPr>
      </p:pic>
      <p:pic>
        <p:nvPicPr>
          <p:cNvPr id="34" name="Image 33"/>
          <p:cNvPicPr>
            <a:picLocks noChangeAspect="1"/>
          </p:cNvPicPr>
          <p:nvPr/>
        </p:nvPicPr>
        <p:blipFill rotWithShape="1">
          <a:blip r:embed="rId17">
            <a:extLst>
              <a:ext uri="{28A0092B-C50C-407E-A947-70E740481C1C}">
                <a14:useLocalDpi xmlns:a14="http://schemas.microsoft.com/office/drawing/2010/main" val="0"/>
              </a:ext>
            </a:extLst>
          </a:blip>
          <a:srcRect l="56634" t="7848" r="1996" b="4605"/>
          <a:stretch/>
        </p:blipFill>
        <p:spPr>
          <a:xfrm rot="21144704">
            <a:off x="3425939" y="5858674"/>
            <a:ext cx="1167553" cy="1194089"/>
          </a:xfrm>
          <a:prstGeom prst="rect">
            <a:avLst/>
          </a:prstGeom>
        </p:spPr>
      </p:pic>
      <p:pic>
        <p:nvPicPr>
          <p:cNvPr id="35" name="Image 34">
            <a:extLst>
              <a:ext uri="{FF2B5EF4-FFF2-40B4-BE49-F238E27FC236}">
                <a16:creationId xmlns:a16="http://schemas.microsoft.com/office/drawing/2014/main" id="{D26500DA-0FE5-4343-AA50-9B3CADDA467C}"/>
              </a:ext>
            </a:extLst>
          </p:cNvPr>
          <p:cNvPicPr>
            <a:picLocks noChangeAspect="1"/>
          </p:cNvPicPr>
          <p:nvPr/>
        </p:nvPicPr>
        <p:blipFill rotWithShape="1">
          <a:blip r:embed="rId18">
            <a:extLst>
              <a:ext uri="{28A0092B-C50C-407E-A947-70E740481C1C}">
                <a14:useLocalDpi xmlns:a14="http://schemas.microsoft.com/office/drawing/2010/main" val="0"/>
              </a:ext>
            </a:extLst>
          </a:blip>
          <a:srcRect l="27474" r="32280"/>
          <a:stretch/>
        </p:blipFill>
        <p:spPr>
          <a:xfrm>
            <a:off x="9879470" y="4713137"/>
            <a:ext cx="891475" cy="2289558"/>
          </a:xfrm>
          <a:prstGeom prst="rect">
            <a:avLst/>
          </a:prstGeom>
          <a:ln>
            <a:noFill/>
          </a:ln>
          <a:effectLst>
            <a:outerShdw blurRad="292100" dist="139700" dir="2700000" algn="tl" rotWithShape="0">
              <a:srgbClr val="333333">
                <a:alpha val="65000"/>
              </a:srgbClr>
            </a:outerShdw>
          </a:effectLst>
        </p:spPr>
      </p:pic>
      <p:pic>
        <p:nvPicPr>
          <p:cNvPr id="36" name="Image 35">
            <a:extLst>
              <a:ext uri="{FF2B5EF4-FFF2-40B4-BE49-F238E27FC236}">
                <a16:creationId xmlns:a16="http://schemas.microsoft.com/office/drawing/2014/main" id="{618A3FB0-38C9-173A-9FCF-17AC85334647}"/>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677734" y="5413199"/>
            <a:ext cx="944422" cy="1554250"/>
          </a:xfrm>
          <a:prstGeom prst="rect">
            <a:avLst/>
          </a:prstGeom>
        </p:spPr>
      </p:pic>
      <p:pic>
        <p:nvPicPr>
          <p:cNvPr id="37" name="Image 36">
            <a:extLst>
              <a:ext uri="{FF2B5EF4-FFF2-40B4-BE49-F238E27FC236}">
                <a16:creationId xmlns:a16="http://schemas.microsoft.com/office/drawing/2014/main" id="{4B711610-4D27-30CD-19A6-FC229ED118A0}"/>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300751" y="5339367"/>
            <a:ext cx="1333842" cy="1695789"/>
          </a:xfrm>
          <a:prstGeom prst="rect">
            <a:avLst/>
          </a:prstGeom>
        </p:spPr>
      </p:pic>
    </p:spTree>
    <p:extLst>
      <p:ext uri="{BB962C8B-B14F-4D97-AF65-F5344CB8AC3E}">
        <p14:creationId xmlns:p14="http://schemas.microsoft.com/office/powerpoint/2010/main" val="752935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6" presetClass="entr" presetSubtype="21"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barn(inVertical)">
                                      <p:cBhvr>
                                        <p:cTn id="10" dur="500"/>
                                        <p:tgtEl>
                                          <p:spTgt spid="30"/>
                                        </p:tgtEl>
                                      </p:cBhvr>
                                    </p:animEffect>
                                  </p:childTnLst>
                                </p:cTn>
                              </p:par>
                              <p:par>
                                <p:cTn id="11" presetID="16" presetClass="entr" presetSubtype="21"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barn(inVertical)">
                                      <p:cBhvr>
                                        <p:cTn id="1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5B6B73-C01F-A96A-3D1D-EDA4BAB1F8CE}"/>
              </a:ext>
            </a:extLst>
          </p:cNvPr>
          <p:cNvSpPr>
            <a:spLocks noGrp="1"/>
          </p:cNvSpPr>
          <p:nvPr>
            <p:ph type="title"/>
          </p:nvPr>
        </p:nvSpPr>
        <p:spPr>
          <a:xfrm>
            <a:off x="1394026" y="-224256"/>
            <a:ext cx="8596668" cy="1320800"/>
          </a:xfrm>
        </p:spPr>
        <p:txBody>
          <a:bodyPr>
            <a:normAutofit/>
          </a:bodyPr>
          <a:lstStyle/>
          <a:p>
            <a:r>
              <a:rPr lang="fr-FR" sz="2800" dirty="0">
                <a:solidFill>
                  <a:srgbClr val="00B050"/>
                </a:solidFill>
                <a:latin typeface="Arial Black" panose="020B0A04020102020204" pitchFamily="34" charset="0"/>
              </a:rPr>
              <a:t>VIDEO DE DOMONSTRATION DES SAVONS </a:t>
            </a:r>
          </a:p>
        </p:txBody>
      </p:sp>
      <p:pic>
        <p:nvPicPr>
          <p:cNvPr id="4" name="VID-20220613-WA0156 (1)">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29994" y="733374"/>
            <a:ext cx="10199077" cy="5553075"/>
          </a:xfrm>
        </p:spPr>
      </p:pic>
    </p:spTree>
    <p:extLst>
      <p:ext uri="{BB962C8B-B14F-4D97-AF65-F5344CB8AC3E}">
        <p14:creationId xmlns:p14="http://schemas.microsoft.com/office/powerpoint/2010/main" val="22674658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t="8046" b="4828"/>
          <a:stretch/>
        </p:blipFill>
        <p:spPr>
          <a:xfrm>
            <a:off x="520253" y="90690"/>
            <a:ext cx="3610303" cy="6602689"/>
          </a:xfrm>
          <a:prstGeom prst="rect">
            <a:avLst/>
          </a:prstGeom>
          <a:ln>
            <a:noFill/>
          </a:ln>
          <a:effectLst>
            <a:outerShdw blurRad="292100" dist="139700" dir="2700000" algn="tl" rotWithShape="0">
              <a:srgbClr val="333333">
                <a:alpha val="65000"/>
              </a:srgbClr>
            </a:outerShdw>
          </a:effectLst>
        </p:spPr>
      </p:pic>
      <p:pic>
        <p:nvPicPr>
          <p:cNvPr id="5" name="Image 4"/>
          <p:cNvPicPr>
            <a:picLocks noChangeAspect="1"/>
          </p:cNvPicPr>
          <p:nvPr/>
        </p:nvPicPr>
        <p:blipFill rotWithShape="1">
          <a:blip r:embed="rId3">
            <a:extLst>
              <a:ext uri="{28A0092B-C50C-407E-A947-70E740481C1C}">
                <a14:useLocalDpi xmlns:a14="http://schemas.microsoft.com/office/drawing/2010/main" val="0"/>
              </a:ext>
            </a:extLst>
          </a:blip>
          <a:srcRect t="3886" b="5540"/>
          <a:stretch/>
        </p:blipFill>
        <p:spPr>
          <a:xfrm>
            <a:off x="4265656" y="90690"/>
            <a:ext cx="3585562" cy="6679682"/>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821909" y="5347928"/>
            <a:ext cx="2160913" cy="923330"/>
          </a:xfrm>
          <a:prstGeom prst="rect">
            <a:avLst/>
          </a:prstGeom>
          <a:noFill/>
        </p:spPr>
        <p:txBody>
          <a:bodyPr wrap="none" lIns="91440" tIns="45720" rIns="91440" bIns="45720">
            <a:spAutoFit/>
          </a:bodyPr>
          <a:lstStyle/>
          <a:p>
            <a:pPr algn="ctr"/>
            <a:r>
              <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AVANT</a:t>
            </a:r>
          </a:p>
        </p:txBody>
      </p:sp>
      <p:sp>
        <p:nvSpPr>
          <p:cNvPr id="7" name="Rectangle 6"/>
          <p:cNvSpPr/>
          <p:nvPr/>
        </p:nvSpPr>
        <p:spPr>
          <a:xfrm>
            <a:off x="5047744" y="5347928"/>
            <a:ext cx="2021387" cy="923330"/>
          </a:xfrm>
          <a:prstGeom prst="rect">
            <a:avLst/>
          </a:prstGeom>
          <a:noFill/>
        </p:spPr>
        <p:txBody>
          <a:bodyPr wrap="none" lIns="91440" tIns="45720" rIns="91440" bIns="45720">
            <a:spAutoFit/>
          </a:bodyPr>
          <a:lstStyle/>
          <a:p>
            <a:pPr algn="ctr"/>
            <a:r>
              <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APRES</a:t>
            </a:r>
          </a:p>
        </p:txBody>
      </p:sp>
      <p:pic>
        <p:nvPicPr>
          <p:cNvPr id="8" name="Image 7">
            <a:extLst>
              <a:ext uri="{FF2B5EF4-FFF2-40B4-BE49-F238E27FC236}">
                <a16:creationId xmlns:a16="http://schemas.microsoft.com/office/drawing/2014/main" id="{882DEE6E-05CC-AD7E-4888-A4C57B422E52}"/>
              </a:ext>
            </a:extLst>
          </p:cNvPr>
          <p:cNvPicPr>
            <a:picLocks noChangeAspect="1"/>
          </p:cNvPicPr>
          <p:nvPr/>
        </p:nvPicPr>
        <p:blipFill rotWithShape="1">
          <a:blip r:embed="rId4">
            <a:extLst>
              <a:ext uri="{28A0092B-C50C-407E-A947-70E740481C1C}">
                <a14:useLocalDpi xmlns:a14="http://schemas.microsoft.com/office/drawing/2010/main" val="0"/>
              </a:ext>
            </a:extLst>
          </a:blip>
          <a:srcRect l="21170" r="20052"/>
          <a:stretch/>
        </p:blipFill>
        <p:spPr>
          <a:xfrm>
            <a:off x="7851218" y="1870710"/>
            <a:ext cx="2207172" cy="4987290"/>
          </a:xfrm>
          <a:prstGeom prst="rect">
            <a:avLst/>
          </a:prstGeom>
          <a:ln>
            <a:noFill/>
          </a:ln>
          <a:effectLst>
            <a:outerShdw blurRad="292100" dist="139700" dir="2700000" algn="tl" rotWithShape="0">
              <a:srgbClr val="333333">
                <a:alpha val="65000"/>
              </a:srgbClr>
            </a:outerShdw>
          </a:effectLst>
        </p:spPr>
      </p:pic>
      <p:pic>
        <p:nvPicPr>
          <p:cNvPr id="9" name="Image 8"/>
          <p:cNvPicPr>
            <a:picLocks noChangeAspect="1"/>
          </p:cNvPicPr>
          <p:nvPr/>
        </p:nvPicPr>
        <p:blipFill rotWithShape="1">
          <a:blip r:embed="rId5">
            <a:extLst>
              <a:ext uri="{28A0092B-C50C-407E-A947-70E740481C1C}">
                <a14:useLocalDpi xmlns:a14="http://schemas.microsoft.com/office/drawing/2010/main" val="0"/>
              </a:ext>
            </a:extLst>
          </a:blip>
          <a:srcRect l="21932" r="23279" b="6779"/>
          <a:stretch/>
        </p:blipFill>
        <p:spPr>
          <a:xfrm>
            <a:off x="9188440" y="3392034"/>
            <a:ext cx="1652037" cy="3433941"/>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0832378E-30A3-4F6B-979B-9CBAAA91F8B7}"/>
              </a:ext>
            </a:extLst>
          </p:cNvPr>
          <p:cNvPicPr>
            <a:picLocks noChangeAspect="1"/>
          </p:cNvPicPr>
          <p:nvPr/>
        </p:nvPicPr>
        <p:blipFill rotWithShape="1">
          <a:blip r:embed="rId6">
            <a:extLst>
              <a:ext uri="{28A0092B-C50C-407E-A947-70E740481C1C}">
                <a14:useLocalDpi xmlns:a14="http://schemas.microsoft.com/office/drawing/2010/main" val="0"/>
              </a:ext>
            </a:extLst>
          </a:blip>
          <a:srcRect t="10748" b="11151"/>
          <a:stretch/>
        </p:blipFill>
        <p:spPr>
          <a:xfrm>
            <a:off x="8178509" y="315310"/>
            <a:ext cx="2409825" cy="1718442"/>
          </a:xfrm>
          <a:prstGeom prst="rect">
            <a:avLst/>
          </a:prstGeom>
        </p:spPr>
      </p:pic>
      <p:pic>
        <p:nvPicPr>
          <p:cNvPr id="11" name="Image 10"/>
          <p:cNvPicPr>
            <a:picLocks noChangeAspect="1"/>
          </p:cNvPicPr>
          <p:nvPr/>
        </p:nvPicPr>
        <p:blipFill rotWithShape="1">
          <a:blip r:embed="rId7">
            <a:extLst>
              <a:ext uri="{28A0092B-C50C-407E-A947-70E740481C1C}">
                <a14:useLocalDpi xmlns:a14="http://schemas.microsoft.com/office/drawing/2010/main" val="0"/>
              </a:ext>
            </a:extLst>
          </a:blip>
          <a:srcRect l="56634" t="7848" r="1996" b="4605"/>
          <a:stretch/>
        </p:blipFill>
        <p:spPr>
          <a:xfrm>
            <a:off x="10232025" y="706659"/>
            <a:ext cx="1367200" cy="1398273"/>
          </a:xfrm>
          <a:prstGeom prst="rect">
            <a:avLst/>
          </a:prstGeom>
        </p:spPr>
      </p:pic>
      <p:pic>
        <p:nvPicPr>
          <p:cNvPr id="13" name="Image 12">
            <a:extLst>
              <a:ext uri="{FF2B5EF4-FFF2-40B4-BE49-F238E27FC236}">
                <a16:creationId xmlns:a16="http://schemas.microsoft.com/office/drawing/2014/main" id="{40FD401B-BD29-EA30-BCE6-77F1BF690A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99409" y="3937901"/>
            <a:ext cx="1213916" cy="28324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57191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par>
                                <p:cTn id="24" presetID="16" presetClass="entr" presetSubtype="21"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arn(inVertical)">
                                      <p:cBhvr>
                                        <p:cTn id="26" dur="500"/>
                                        <p:tgtEl>
                                          <p:spTgt spid="11"/>
                                        </p:tgtEl>
                                      </p:cBhvr>
                                    </p:animEffect>
                                  </p:childTnLst>
                                </p:cTn>
                              </p:par>
                              <p:par>
                                <p:cTn id="27" presetID="16" presetClass="entr" presetSubtype="21"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par>
                                <p:cTn id="30" presetID="16" presetClass="entr" presetSubtype="21"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2706"/>
            <a:ext cx="12192000" cy="6920706"/>
          </a:xfrm>
        </p:spPr>
      </p:pic>
      <p:sp>
        <p:nvSpPr>
          <p:cNvPr id="5" name="ZoneTexte 4"/>
          <p:cNvSpPr txBox="1"/>
          <p:nvPr/>
        </p:nvSpPr>
        <p:spPr>
          <a:xfrm>
            <a:off x="4834686" y="494213"/>
            <a:ext cx="7503459" cy="1569660"/>
          </a:xfrm>
          <a:prstGeom prst="rect">
            <a:avLst/>
          </a:prstGeom>
          <a:noFill/>
        </p:spPr>
        <p:txBody>
          <a:bodyPr wrap="square" rtlCol="0">
            <a:spAutoFit/>
          </a:bodyPr>
          <a:lstStyle/>
          <a:p>
            <a:r>
              <a:rPr lang="fr-FR" sz="4800" dirty="0">
                <a:latin typeface="Arial Black" panose="020B0A04020102020204" pitchFamily="34" charset="0"/>
              </a:rPr>
              <a:t>Produits Bucco Dentaire</a:t>
            </a:r>
          </a:p>
        </p:txBody>
      </p:sp>
      <p:pic>
        <p:nvPicPr>
          <p:cNvPr id="3" name="Image 2">
            <a:extLst>
              <a:ext uri="{FF2B5EF4-FFF2-40B4-BE49-F238E27FC236}">
                <a16:creationId xmlns:a16="http://schemas.microsoft.com/office/drawing/2014/main" id="{A976372B-44E9-DD7E-C5F6-59BEF98747AB}"/>
              </a:ext>
            </a:extLst>
          </p:cNvPr>
          <p:cNvPicPr>
            <a:picLocks noChangeAspect="1"/>
          </p:cNvPicPr>
          <p:nvPr/>
        </p:nvPicPr>
        <p:blipFill rotWithShape="1">
          <a:blip r:embed="rId3">
            <a:extLst>
              <a:ext uri="{28A0092B-C50C-407E-A947-70E740481C1C}">
                <a14:useLocalDpi xmlns:a14="http://schemas.microsoft.com/office/drawing/2010/main" val="0"/>
              </a:ext>
            </a:extLst>
          </a:blip>
          <a:srcRect l="27473" r="25611" b="9104"/>
          <a:stretch/>
        </p:blipFill>
        <p:spPr>
          <a:xfrm>
            <a:off x="1071048" y="2110514"/>
            <a:ext cx="1971178" cy="4676994"/>
          </a:xfrm>
          <a:prstGeom prst="rect">
            <a:avLst/>
          </a:prstGeom>
        </p:spPr>
      </p:pic>
      <p:pic>
        <p:nvPicPr>
          <p:cNvPr id="7" name="Image 6">
            <a:extLst>
              <a:ext uri="{FF2B5EF4-FFF2-40B4-BE49-F238E27FC236}">
                <a16:creationId xmlns:a16="http://schemas.microsoft.com/office/drawing/2014/main" id="{1AAD40AD-0B1E-EDC8-31AD-96C3B8FC27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01813" y="3730277"/>
            <a:ext cx="4629445" cy="3474090"/>
          </a:xfrm>
          <a:prstGeom prst="rect">
            <a:avLst/>
          </a:prstGeom>
        </p:spPr>
      </p:pic>
    </p:spTree>
    <p:extLst>
      <p:ext uri="{BB962C8B-B14F-4D97-AF65-F5344CB8AC3E}">
        <p14:creationId xmlns:p14="http://schemas.microsoft.com/office/powerpoint/2010/main" val="3530801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E2DDDB04-CBF8-4DEF-85C5-B43FFE17EEE7}"/>
              </a:ext>
            </a:extLst>
          </p:cNvPr>
          <p:cNvPicPr>
            <a:picLocks noChangeAspect="1"/>
          </p:cNvPicPr>
          <p:nvPr/>
        </p:nvPicPr>
        <p:blipFill rotWithShape="1">
          <a:blip r:embed="rId2">
            <a:extLst>
              <a:ext uri="{28A0092B-C50C-407E-A947-70E740481C1C}">
                <a14:useLocalDpi xmlns:a14="http://schemas.microsoft.com/office/drawing/2010/main" val="0"/>
              </a:ext>
            </a:extLst>
          </a:blip>
          <a:srcRect l="27473" r="25611" b="9104"/>
          <a:stretch/>
        </p:blipFill>
        <p:spPr>
          <a:xfrm>
            <a:off x="212062" y="1764147"/>
            <a:ext cx="1971178" cy="4676994"/>
          </a:xfrm>
          <a:prstGeom prst="rect">
            <a:avLst/>
          </a:prstGeom>
        </p:spPr>
      </p:pic>
      <p:sp>
        <p:nvSpPr>
          <p:cNvPr id="7" name="Rectangle 6"/>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1" y="6441141"/>
            <a:ext cx="4632314"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2827" y="3383910"/>
            <a:ext cx="4629445" cy="3474090"/>
          </a:xfrm>
          <a:prstGeom prst="rect">
            <a:avLst/>
          </a:prstGeom>
        </p:spPr>
      </p:pic>
      <p:sp>
        <p:nvSpPr>
          <p:cNvPr id="2" name="ZoneTexte 1"/>
          <p:cNvSpPr txBox="1"/>
          <p:nvPr/>
        </p:nvSpPr>
        <p:spPr>
          <a:xfrm>
            <a:off x="6100351" y="509450"/>
            <a:ext cx="5643154" cy="5632311"/>
          </a:xfrm>
          <a:prstGeom prst="rect">
            <a:avLst/>
          </a:prstGeom>
          <a:noFill/>
        </p:spPr>
        <p:txBody>
          <a:bodyPr wrap="square" rtlCol="0">
            <a:spAutoFit/>
          </a:bodyPr>
          <a:lstStyle/>
          <a:p>
            <a:pPr marL="457200" indent="-457200">
              <a:buFont typeface="Wingdings" panose="05000000000000000000" pitchFamily="2" charset="2"/>
              <a:buChar char="ü"/>
            </a:pPr>
            <a:r>
              <a:rPr lang="fr-FR" sz="2400" dirty="0"/>
              <a:t>il aide à rafraîchir la bouche.  </a:t>
            </a:r>
          </a:p>
          <a:p>
            <a:pPr marL="457200" indent="-457200">
              <a:buFont typeface="Wingdings" panose="05000000000000000000" pitchFamily="2" charset="2"/>
              <a:buChar char="ü"/>
            </a:pPr>
            <a:r>
              <a:rPr lang="fr-FR" sz="2400" dirty="0"/>
              <a:t>Il a une propriété antibactérienne.  </a:t>
            </a:r>
          </a:p>
          <a:p>
            <a:pPr marL="457200" indent="-457200">
              <a:buFont typeface="Wingdings" panose="05000000000000000000" pitchFamily="2" charset="2"/>
              <a:buChar char="ü"/>
            </a:pPr>
            <a:r>
              <a:rPr lang="fr-FR" sz="2400" dirty="0"/>
              <a:t>Il laisse une odeur fraîche en bouche. </a:t>
            </a:r>
          </a:p>
          <a:p>
            <a:pPr marL="457200" indent="-457200">
              <a:buFont typeface="Wingdings" panose="05000000000000000000" pitchFamily="2" charset="2"/>
              <a:buChar char="ü"/>
            </a:pPr>
            <a:r>
              <a:rPr lang="fr-FR" sz="2400" dirty="0"/>
              <a:t> Il aide à blanchir les dents. </a:t>
            </a:r>
          </a:p>
          <a:p>
            <a:pPr marL="457200" indent="-457200">
              <a:buFont typeface="Wingdings" panose="05000000000000000000" pitchFamily="2" charset="2"/>
              <a:buChar char="ü"/>
            </a:pPr>
            <a:r>
              <a:rPr lang="fr-FR" sz="2400" dirty="0"/>
              <a:t> Il Déconstipe , </a:t>
            </a:r>
          </a:p>
          <a:p>
            <a:pPr marL="457200" indent="-457200">
              <a:buFont typeface="Wingdings" panose="05000000000000000000" pitchFamily="2" charset="2"/>
              <a:buChar char="ü"/>
            </a:pPr>
            <a:r>
              <a:rPr lang="fr-FR" sz="2400" dirty="0"/>
              <a:t> Il favorise la santé des gencives en prévenant les infections. </a:t>
            </a:r>
          </a:p>
          <a:p>
            <a:pPr marL="457200" indent="-457200">
              <a:buFont typeface="Wingdings" panose="05000000000000000000" pitchFamily="2" charset="2"/>
              <a:buChar char="ü"/>
            </a:pPr>
            <a:r>
              <a:rPr lang="fr-FR" sz="2400" dirty="0"/>
              <a:t> Il prévient la mauvaise haleine ainsi que la formation de plaque dentaire.</a:t>
            </a:r>
          </a:p>
          <a:p>
            <a:pPr marL="457200" indent="-457200">
              <a:buFont typeface="Wingdings" panose="05000000000000000000" pitchFamily="2" charset="2"/>
              <a:buChar char="ü"/>
            </a:pPr>
            <a:r>
              <a:rPr lang="fr-FR" sz="2400" dirty="0"/>
              <a:t>  il est conçu pour prévenir la carie dentaire, la mauvaise haleine, les cancer de bouches  et les maladies des gencives tout en gardant votre bouche fraîche.</a:t>
            </a:r>
            <a:endParaRPr lang="en-US" sz="2400" dirty="0"/>
          </a:p>
          <a:p>
            <a:endParaRPr lang="en-US" sz="2400" dirty="0"/>
          </a:p>
        </p:txBody>
      </p:sp>
      <p:sp>
        <p:nvSpPr>
          <p:cNvPr id="3" name="ZoneTexte 2"/>
          <p:cNvSpPr txBox="1"/>
          <p:nvPr/>
        </p:nvSpPr>
        <p:spPr>
          <a:xfrm>
            <a:off x="212062" y="326571"/>
            <a:ext cx="5927478" cy="1446550"/>
          </a:xfrm>
          <a:prstGeom prst="rect">
            <a:avLst/>
          </a:prstGeom>
          <a:noFill/>
        </p:spPr>
        <p:txBody>
          <a:bodyPr wrap="square" rtlCol="0">
            <a:spAutoFit/>
          </a:bodyPr>
          <a:lstStyle/>
          <a:p>
            <a:r>
              <a:rPr lang="fr-CI" sz="4400" dirty="0">
                <a:latin typeface="Eras Bold ITC" panose="020B0907030504020204" pitchFamily="34" charset="0"/>
              </a:rPr>
              <a:t>Vestige Dentifrice GANODERMA</a:t>
            </a:r>
            <a:endParaRPr lang="en-US" sz="4400" dirty="0">
              <a:latin typeface="Eras Bold ITC" panose="020B0907030504020204" pitchFamily="34" charset="0"/>
            </a:endParaRPr>
          </a:p>
        </p:txBody>
      </p:sp>
    </p:spTree>
    <p:extLst>
      <p:ext uri="{BB962C8B-B14F-4D97-AF65-F5344CB8AC3E}">
        <p14:creationId xmlns:p14="http://schemas.microsoft.com/office/powerpoint/2010/main" val="3905246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435EA4-4B5F-7B6E-8B38-23B89C376A3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7348258-CF00-5F1E-052A-20EA256434AA}"/>
              </a:ext>
            </a:extLst>
          </p:cNvPr>
          <p:cNvSpPr>
            <a:spLocks noGrp="1"/>
          </p:cNvSpPr>
          <p:nvPr>
            <p:ph idx="1"/>
          </p:nvPr>
        </p:nvSpPr>
        <p:spPr/>
        <p:txBody>
          <a:bodyPr/>
          <a:lstStyle/>
          <a:p>
            <a:endParaRPr lang="fr-FR"/>
          </a:p>
        </p:txBody>
      </p:sp>
      <p:pic>
        <p:nvPicPr>
          <p:cNvPr id="4" name="Espace réservé du contenu 4">
            <a:extLst>
              <a:ext uri="{FF2B5EF4-FFF2-40B4-BE49-F238E27FC236}">
                <a16:creationId xmlns:a16="http://schemas.microsoft.com/office/drawing/2014/main" id="{94D5A275-7504-A3FD-BC73-3B367C5DDB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246825" cy="6858000"/>
          </a:xfrm>
          <a:prstGeom prst="rect">
            <a:avLst/>
          </a:prstGeom>
        </p:spPr>
      </p:pic>
      <p:pic>
        <p:nvPicPr>
          <p:cNvPr id="5" name="Image 4">
            <a:extLst>
              <a:ext uri="{FF2B5EF4-FFF2-40B4-BE49-F238E27FC236}">
                <a16:creationId xmlns:a16="http://schemas.microsoft.com/office/drawing/2014/main" id="{D438E93C-75A5-1C54-2A74-55CB9589693A}"/>
              </a:ext>
            </a:extLst>
          </p:cNvPr>
          <p:cNvPicPr>
            <a:picLocks noChangeAspect="1"/>
          </p:cNvPicPr>
          <p:nvPr/>
        </p:nvPicPr>
        <p:blipFill rotWithShape="1">
          <a:blip r:embed="rId3">
            <a:extLst>
              <a:ext uri="{28A0092B-C50C-407E-A947-70E740481C1C}">
                <a14:useLocalDpi xmlns:a14="http://schemas.microsoft.com/office/drawing/2010/main" val="0"/>
              </a:ext>
            </a:extLst>
          </a:blip>
          <a:srcRect l="36624" r="27930"/>
          <a:stretch/>
        </p:blipFill>
        <p:spPr>
          <a:xfrm>
            <a:off x="712002" y="1239782"/>
            <a:ext cx="1828006" cy="5685688"/>
          </a:xfrm>
          <a:prstGeom prst="rect">
            <a:avLst/>
          </a:prstGeom>
          <a:ln>
            <a:noFill/>
          </a:ln>
          <a:effectLst>
            <a:outerShdw blurRad="292100" dist="139700" dir="2700000" algn="tl" rotWithShape="0">
              <a:srgbClr val="333333">
                <a:alpha val="65000"/>
              </a:srgbClr>
            </a:outerShdw>
          </a:effectLst>
        </p:spPr>
      </p:pic>
      <p:pic>
        <p:nvPicPr>
          <p:cNvPr id="6" name="Image 5">
            <a:extLst>
              <a:ext uri="{FF2B5EF4-FFF2-40B4-BE49-F238E27FC236}">
                <a16:creationId xmlns:a16="http://schemas.microsoft.com/office/drawing/2014/main" id="{96C92F8E-955A-550D-B789-FE43D7E5D186}"/>
              </a:ext>
            </a:extLst>
          </p:cNvPr>
          <p:cNvPicPr>
            <a:picLocks noChangeAspect="1"/>
          </p:cNvPicPr>
          <p:nvPr/>
        </p:nvPicPr>
        <p:blipFill rotWithShape="1">
          <a:blip r:embed="rId4">
            <a:extLst>
              <a:ext uri="{28A0092B-C50C-407E-A947-70E740481C1C}">
                <a14:useLocalDpi xmlns:a14="http://schemas.microsoft.com/office/drawing/2010/main" val="0"/>
              </a:ext>
            </a:extLst>
          </a:blip>
          <a:srcRect l="26507" r="21368"/>
          <a:stretch/>
        </p:blipFill>
        <p:spPr>
          <a:xfrm>
            <a:off x="3282770" y="2185208"/>
            <a:ext cx="1860312" cy="4740262"/>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72A70033-0C70-E411-3356-8064027A9C98}"/>
              </a:ext>
            </a:extLst>
          </p:cNvPr>
          <p:cNvPicPr>
            <a:picLocks noChangeAspect="1"/>
          </p:cNvPicPr>
          <p:nvPr/>
        </p:nvPicPr>
        <p:blipFill rotWithShape="1">
          <a:blip r:embed="rId5">
            <a:extLst>
              <a:ext uri="{28A0092B-C50C-407E-A947-70E740481C1C}">
                <a14:useLocalDpi xmlns:a14="http://schemas.microsoft.com/office/drawing/2010/main" val="0"/>
              </a:ext>
            </a:extLst>
          </a:blip>
          <a:srcRect l="29333" r="34360"/>
          <a:stretch/>
        </p:blipFill>
        <p:spPr>
          <a:xfrm>
            <a:off x="1875514" y="2185208"/>
            <a:ext cx="1828006" cy="4606451"/>
          </a:xfrm>
          <a:prstGeom prst="rect">
            <a:avLst/>
          </a:prstGeom>
          <a:ln>
            <a:noFill/>
          </a:ln>
          <a:effectLst>
            <a:outerShdw blurRad="292100" dist="139700" dir="2700000" algn="tl" rotWithShape="0">
              <a:srgbClr val="333333">
                <a:alpha val="65000"/>
              </a:srgbClr>
            </a:outerShdw>
          </a:effectLst>
        </p:spPr>
      </p:pic>
      <p:sp>
        <p:nvSpPr>
          <p:cNvPr id="8" name="ZoneTexte 7">
            <a:extLst>
              <a:ext uri="{FF2B5EF4-FFF2-40B4-BE49-F238E27FC236}">
                <a16:creationId xmlns:a16="http://schemas.microsoft.com/office/drawing/2014/main" id="{810583EB-0472-B2A3-F09C-2CEEA79564E9}"/>
              </a:ext>
            </a:extLst>
          </p:cNvPr>
          <p:cNvSpPr txBox="1"/>
          <p:nvPr/>
        </p:nvSpPr>
        <p:spPr>
          <a:xfrm>
            <a:off x="311727" y="379075"/>
            <a:ext cx="11353800" cy="1446550"/>
          </a:xfrm>
          <a:prstGeom prst="rect">
            <a:avLst/>
          </a:prstGeom>
          <a:noFill/>
        </p:spPr>
        <p:txBody>
          <a:bodyPr wrap="square" rtlCol="0">
            <a:spAutoFit/>
          </a:bodyPr>
          <a:lstStyle/>
          <a:p>
            <a:r>
              <a:rPr lang="fr-FR" sz="4400" b="1" dirty="0">
                <a:latin typeface="Eras Bold ITC" panose="020B0907030504020204" pitchFamily="34" charset="0"/>
              </a:rPr>
              <a:t>GAMME HYVEST DE SOINS À DOMICILE</a:t>
            </a:r>
          </a:p>
          <a:p>
            <a:endParaRPr lang="fr-FR" sz="4400" b="1" dirty="0">
              <a:latin typeface="Eras Bold ITC" panose="020B0907030504020204" pitchFamily="34" charset="0"/>
            </a:endParaRPr>
          </a:p>
        </p:txBody>
      </p:sp>
    </p:spTree>
    <p:extLst>
      <p:ext uri="{BB962C8B-B14F-4D97-AF65-F5344CB8AC3E}">
        <p14:creationId xmlns:p14="http://schemas.microsoft.com/office/powerpoint/2010/main" val="2921386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106581" y="1182567"/>
            <a:ext cx="8873543" cy="1384995"/>
          </a:xfrm>
          <a:prstGeom prst="rect">
            <a:avLst/>
          </a:prstGeom>
          <a:noFill/>
        </p:spPr>
        <p:txBody>
          <a:bodyPr wrap="square" rtlCol="0">
            <a:spAutoFit/>
          </a:bodyPr>
          <a:lstStyle/>
          <a:p>
            <a:r>
              <a:rPr lang="fr-FR" sz="1400" dirty="0">
                <a:latin typeface="Verdana" panose="020B0604030504040204" pitchFamily="34" charset="0"/>
                <a:ea typeface="Verdana" panose="020B0604030504040204" pitchFamily="34" charset="0"/>
              </a:rPr>
              <a:t>Hyvest ultra wash est le meilleur détergent liquide pour tous les types de tissus. Il s'agit d'une formule antibactérienne concentrée avec une technologie d'enzymes actives qui est résistante aux taches et douce pour les mains. Maintenant, il est disponible au Ghana. Ses propriétés de nettoyage supérieures éliminent efficacement la saleté, la crasse et les odeurs des vêtements. Ce détergent doux et antibactérien laisse le tissu doux et sans germes, ce qui le rend sans danger pour les vêtements de bébé.</a:t>
            </a:r>
          </a:p>
        </p:txBody>
      </p:sp>
      <p:sp>
        <p:nvSpPr>
          <p:cNvPr id="5" name="ZoneTexte 4"/>
          <p:cNvSpPr txBox="1"/>
          <p:nvPr/>
        </p:nvSpPr>
        <p:spPr>
          <a:xfrm>
            <a:off x="3106581" y="2677582"/>
            <a:ext cx="8873543" cy="3662541"/>
          </a:xfrm>
          <a:prstGeom prst="rect">
            <a:avLst/>
          </a:prstGeom>
          <a:noFill/>
        </p:spPr>
        <p:txBody>
          <a:bodyPr wrap="square" rtlCol="0">
            <a:spAutoFit/>
          </a:bodyPr>
          <a:lstStyle/>
          <a:p>
            <a:r>
              <a:rPr lang="fr-FR" b="1" dirty="0">
                <a:latin typeface="Verdana" panose="020B0604030504040204" pitchFamily="34" charset="0"/>
                <a:ea typeface="Verdana" panose="020B0604030504040204" pitchFamily="34" charset="0"/>
              </a:rPr>
              <a:t>Avantages de Hyvest Ultra Wash</a:t>
            </a:r>
          </a:p>
          <a:p>
            <a:endParaRPr lang="fr-FR" b="1" dirty="0">
              <a:latin typeface="Verdana" panose="020B0604030504040204" pitchFamily="34" charset="0"/>
              <a:ea typeface="Verdana" panose="020B0604030504040204" pitchFamily="34" charset="0"/>
            </a:endParaRPr>
          </a:p>
          <a:p>
            <a:r>
              <a:rPr lang="fr-FR" sz="1400" dirty="0">
                <a:latin typeface="Verdana" panose="020B0604030504040204" pitchFamily="34" charset="0"/>
                <a:ea typeface="Verdana" panose="020B0604030504040204" pitchFamily="34" charset="0"/>
              </a:rPr>
              <a:t>IL éliminent efficacement la saleté, la crasse et les odeurs désagréables de tous les types de vêtements.</a:t>
            </a:r>
          </a:p>
          <a:p>
            <a:r>
              <a:rPr lang="fr-FR" sz="1400" dirty="0">
                <a:latin typeface="Verdana" panose="020B0604030504040204" pitchFamily="34" charset="0"/>
                <a:ea typeface="Verdana" panose="020B0604030504040204" pitchFamily="34" charset="0"/>
              </a:rPr>
              <a:t>Efficace pour le lavage en machine et à la main.</a:t>
            </a:r>
          </a:p>
          <a:p>
            <a:endParaRPr lang="fr-FR" sz="1400" dirty="0">
              <a:latin typeface="Verdana" panose="020B0604030504040204" pitchFamily="34" charset="0"/>
              <a:ea typeface="Verdana" panose="020B0604030504040204" pitchFamily="34" charset="0"/>
            </a:endParaRPr>
          </a:p>
          <a:p>
            <a:r>
              <a:rPr lang="fr-FR" sz="1400" dirty="0">
                <a:latin typeface="Verdana" panose="020B0604030504040204" pitchFamily="34" charset="0"/>
                <a:ea typeface="Verdana" panose="020B0604030504040204" pitchFamily="34" charset="0"/>
              </a:rPr>
              <a:t>Protège les vêtements colorés et ravive les vêtements blancs.</a:t>
            </a:r>
          </a:p>
          <a:p>
            <a:endParaRPr lang="fr-FR" sz="1400" dirty="0">
              <a:latin typeface="Verdana" panose="020B0604030504040204" pitchFamily="34" charset="0"/>
              <a:ea typeface="Verdana" panose="020B0604030504040204" pitchFamily="34" charset="0"/>
            </a:endParaRPr>
          </a:p>
          <a:p>
            <a:r>
              <a:rPr lang="fr-FR" sz="1400" dirty="0">
                <a:latin typeface="Verdana" panose="020B0604030504040204" pitchFamily="34" charset="0"/>
                <a:ea typeface="Verdana" panose="020B0604030504040204" pitchFamily="34" charset="0"/>
              </a:rPr>
              <a:t>C'est une formule antibactérienne concentrée avec une technologie d'enzymes actives qui est résistante aux taches et douce pour les vêtements et les mains.</a:t>
            </a:r>
          </a:p>
          <a:p>
            <a:endParaRPr lang="fr-FR" sz="1400" dirty="0">
              <a:latin typeface="Verdana" panose="020B0604030504040204" pitchFamily="34" charset="0"/>
              <a:ea typeface="Verdana" panose="020B0604030504040204" pitchFamily="34" charset="0"/>
            </a:endParaRPr>
          </a:p>
          <a:p>
            <a:r>
              <a:rPr lang="fr-FR" sz="1400" dirty="0">
                <a:latin typeface="Verdana" panose="020B0604030504040204" pitchFamily="34" charset="0"/>
                <a:ea typeface="Verdana" panose="020B0604030504040204" pitchFamily="34" charset="0"/>
              </a:rPr>
              <a:t>Nécessite moins d'eau pour le lavage par rapport aux détergents en poudre et liquides populaires.</a:t>
            </a:r>
          </a:p>
          <a:p>
            <a:endParaRPr lang="fr-FR" sz="1400" dirty="0">
              <a:latin typeface="Verdana" panose="020B0604030504040204" pitchFamily="34" charset="0"/>
              <a:ea typeface="Verdana" panose="020B0604030504040204" pitchFamily="34" charset="0"/>
            </a:endParaRPr>
          </a:p>
          <a:p>
            <a:r>
              <a:rPr lang="fr-FR" sz="1400" dirty="0">
                <a:latin typeface="Verdana" panose="020B0604030504040204" pitchFamily="34" charset="0"/>
                <a:ea typeface="Verdana" panose="020B0604030504040204" pitchFamily="34" charset="0"/>
              </a:rPr>
              <a:t>Protège et laisse le tissu doux et brillant comme neuf.</a:t>
            </a:r>
          </a:p>
          <a:p>
            <a:r>
              <a:rPr lang="fr-FR" sz="1400" dirty="0">
                <a:latin typeface="Verdana" panose="020B0604030504040204" pitchFamily="34" charset="0"/>
                <a:ea typeface="Verdana" panose="020B0604030504040204" pitchFamily="34" charset="0"/>
              </a:rPr>
              <a:t>Enrichi en extrait de </a:t>
            </a:r>
            <a:r>
              <a:rPr lang="fr-FR" sz="1400" dirty="0" err="1">
                <a:latin typeface="Verdana" panose="020B0604030504040204" pitchFamily="34" charset="0"/>
                <a:ea typeface="Verdana" panose="020B0604030504040204" pitchFamily="34" charset="0"/>
              </a:rPr>
              <a:t>Neem</a:t>
            </a:r>
            <a:r>
              <a:rPr lang="fr-FR" sz="1400" dirty="0">
                <a:latin typeface="Verdana" panose="020B0604030504040204" pitchFamily="34" charset="0"/>
                <a:ea typeface="Verdana" panose="020B0604030504040204" pitchFamily="34" charset="0"/>
              </a:rPr>
              <a:t> antibactérien.</a:t>
            </a:r>
          </a:p>
        </p:txBody>
      </p:sp>
      <p:pic>
        <p:nvPicPr>
          <p:cNvPr id="6" name="Image 5">
            <a:extLst>
              <a:ext uri="{FF2B5EF4-FFF2-40B4-BE49-F238E27FC236}">
                <a16:creationId xmlns:a16="http://schemas.microsoft.com/office/drawing/2014/main" id="{A889FD79-3ABC-4A09-B091-65E5B87567CF}"/>
              </a:ext>
            </a:extLst>
          </p:cNvPr>
          <p:cNvPicPr>
            <a:picLocks noChangeAspect="1"/>
          </p:cNvPicPr>
          <p:nvPr/>
        </p:nvPicPr>
        <p:blipFill rotWithShape="1">
          <a:blip r:embed="rId2">
            <a:extLst>
              <a:ext uri="{28A0092B-C50C-407E-A947-70E740481C1C}">
                <a14:useLocalDpi xmlns:a14="http://schemas.microsoft.com/office/drawing/2010/main" val="0"/>
              </a:ext>
            </a:extLst>
          </a:blip>
          <a:srcRect l="29333" r="34360"/>
          <a:stretch/>
        </p:blipFill>
        <p:spPr>
          <a:xfrm>
            <a:off x="400459" y="1727895"/>
            <a:ext cx="1495617" cy="3768854"/>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A889FD79-3ABC-4A09-B091-65E5B87567CF}"/>
              </a:ext>
            </a:extLst>
          </p:cNvPr>
          <p:cNvPicPr>
            <a:picLocks noChangeAspect="1"/>
          </p:cNvPicPr>
          <p:nvPr/>
        </p:nvPicPr>
        <p:blipFill rotWithShape="1">
          <a:blip r:embed="rId2">
            <a:extLst>
              <a:ext uri="{28A0092B-C50C-407E-A947-70E740481C1C}">
                <a14:useLocalDpi xmlns:a14="http://schemas.microsoft.com/office/drawing/2010/main" val="0"/>
              </a:ext>
            </a:extLst>
          </a:blip>
          <a:srcRect l="29333" r="34360"/>
          <a:stretch/>
        </p:blipFill>
        <p:spPr>
          <a:xfrm>
            <a:off x="1148267" y="956656"/>
            <a:ext cx="1841100" cy="4639448"/>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1" y="6441141"/>
            <a:ext cx="4632314"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3106581" y="487772"/>
            <a:ext cx="5975797" cy="584775"/>
          </a:xfrm>
          <a:prstGeom prst="rect">
            <a:avLst/>
          </a:prstGeom>
          <a:noFill/>
        </p:spPr>
        <p:txBody>
          <a:bodyPr wrap="square" rtlCol="0">
            <a:spAutoFit/>
          </a:bodyPr>
          <a:lstStyle/>
          <a:p>
            <a:r>
              <a:rPr lang="fr-FR" sz="3200" b="1" dirty="0"/>
              <a:t>Détergent de lessive Vestige </a:t>
            </a:r>
          </a:p>
        </p:txBody>
      </p:sp>
    </p:spTree>
    <p:extLst>
      <p:ext uri="{BB962C8B-B14F-4D97-AF65-F5344CB8AC3E}">
        <p14:creationId xmlns:p14="http://schemas.microsoft.com/office/powerpoint/2010/main" val="17843078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941910" y="1542337"/>
            <a:ext cx="8257736" cy="1384995"/>
          </a:xfrm>
          <a:prstGeom prst="rect">
            <a:avLst/>
          </a:prstGeom>
          <a:noFill/>
        </p:spPr>
        <p:txBody>
          <a:bodyPr wrap="square" rtlCol="0">
            <a:spAutoFit/>
          </a:bodyPr>
          <a:lstStyle/>
          <a:p>
            <a:r>
              <a:rPr lang="fr-FR" sz="1400" dirty="0">
                <a:latin typeface="Verdana" panose="020B0604030504040204" pitchFamily="34" charset="0"/>
                <a:ea typeface="Verdana" panose="020B0604030504040204" pitchFamily="34" charset="0"/>
              </a:rPr>
              <a:t>Le nettoyant pour toilettes Hyvest Ultra Guard est une formule épaisse avancée qui nettoie et désinfecte puissamment les toilettes. Il dissout efficacement les taches les plus tenaces, l'accumulation de calcaire et les résidus, laissant derrière lui une salle de bain étincelante de propreté avec un parfum rafraîchissant. L'utilisation régulière d'Ultra Guard empêche l'accumulation de taches dans la cuvette des toilettes et la maintient visiblement propre grâce à une élimination efficace des germes.</a:t>
            </a:r>
          </a:p>
        </p:txBody>
      </p:sp>
      <p:sp>
        <p:nvSpPr>
          <p:cNvPr id="5" name="ZoneTexte 4"/>
          <p:cNvSpPr txBox="1"/>
          <p:nvPr/>
        </p:nvSpPr>
        <p:spPr>
          <a:xfrm>
            <a:off x="3148854" y="3243221"/>
            <a:ext cx="7189754" cy="2092881"/>
          </a:xfrm>
          <a:prstGeom prst="rect">
            <a:avLst/>
          </a:prstGeom>
          <a:noFill/>
        </p:spPr>
        <p:txBody>
          <a:bodyPr wrap="square" rtlCol="0">
            <a:spAutoFit/>
          </a:bodyPr>
          <a:lstStyle/>
          <a:p>
            <a:r>
              <a:rPr lang="fr-FR" sz="1600" b="1" dirty="0">
                <a:latin typeface="Verdana" panose="020B0604030504040204" pitchFamily="34" charset="0"/>
                <a:ea typeface="Verdana" panose="020B0604030504040204" pitchFamily="34" charset="0"/>
              </a:rPr>
              <a:t>Avantages du nettoyant pour toilettes Hyvest Ultra Guard</a:t>
            </a:r>
          </a:p>
          <a:p>
            <a:endParaRPr lang="fr-FR" sz="1600" b="1" dirty="0">
              <a:latin typeface="Verdana" panose="020B0604030504040204" pitchFamily="34" charset="0"/>
              <a:ea typeface="Verdana" panose="020B0604030504040204" pitchFamily="34" charset="0"/>
            </a:endParaRPr>
          </a:p>
          <a:p>
            <a:r>
              <a:rPr lang="fr-FR" sz="1400" dirty="0">
                <a:latin typeface="Verdana" panose="020B0604030504040204" pitchFamily="34" charset="0"/>
                <a:ea typeface="Verdana" panose="020B0604030504040204" pitchFamily="34" charset="0"/>
              </a:rPr>
              <a:t>ÉLIMINATION DES TACHES DURES.</a:t>
            </a:r>
          </a:p>
          <a:p>
            <a:endParaRPr lang="fr-FR" sz="1400" dirty="0">
              <a:latin typeface="Verdana" panose="020B0604030504040204" pitchFamily="34" charset="0"/>
              <a:ea typeface="Verdana" panose="020B0604030504040204" pitchFamily="34" charset="0"/>
            </a:endParaRPr>
          </a:p>
          <a:p>
            <a:r>
              <a:rPr lang="fr-FR" sz="1400" dirty="0">
                <a:latin typeface="Verdana" panose="020B0604030504040204" pitchFamily="34" charset="0"/>
                <a:ea typeface="Verdana" panose="020B0604030504040204" pitchFamily="34" charset="0"/>
              </a:rPr>
              <a:t>TUE 99,9 % DES GERMES.</a:t>
            </a:r>
          </a:p>
          <a:p>
            <a:endParaRPr lang="fr-FR" sz="1400" dirty="0">
              <a:latin typeface="Verdana" panose="020B0604030504040204" pitchFamily="34" charset="0"/>
              <a:ea typeface="Verdana" panose="020B0604030504040204" pitchFamily="34" charset="0"/>
            </a:endParaRPr>
          </a:p>
          <a:p>
            <a:r>
              <a:rPr lang="fr-FR" sz="1400" dirty="0">
                <a:latin typeface="Verdana" panose="020B0604030504040204" pitchFamily="34" charset="0"/>
                <a:ea typeface="Verdana" panose="020B0604030504040204" pitchFamily="34" charset="0"/>
              </a:rPr>
              <a:t>MOINS DE FROTTEMENT NÉCESSAIRE.</a:t>
            </a:r>
          </a:p>
          <a:p>
            <a:endParaRPr lang="fr-FR" sz="1400" dirty="0">
              <a:latin typeface="Verdana" panose="020B0604030504040204" pitchFamily="34" charset="0"/>
              <a:ea typeface="Verdana" panose="020B0604030504040204" pitchFamily="34" charset="0"/>
            </a:endParaRPr>
          </a:p>
          <a:p>
            <a:r>
              <a:rPr lang="fr-FR" sz="1400" dirty="0">
                <a:latin typeface="Verdana" panose="020B0604030504040204" pitchFamily="34" charset="0"/>
                <a:ea typeface="Verdana" panose="020B0604030504040204" pitchFamily="34" charset="0"/>
              </a:rPr>
              <a:t>REDONNE LA BRILLANCE A VOS TOILLETES</a:t>
            </a:r>
          </a:p>
        </p:txBody>
      </p:sp>
      <p:pic>
        <p:nvPicPr>
          <p:cNvPr id="6" name="Image 5">
            <a:extLst>
              <a:ext uri="{FF2B5EF4-FFF2-40B4-BE49-F238E27FC236}">
                <a16:creationId xmlns:a16="http://schemas.microsoft.com/office/drawing/2014/main" id="{3E690A03-F5C1-4FFB-8343-FC730A7374E9}"/>
              </a:ext>
            </a:extLst>
          </p:cNvPr>
          <p:cNvPicPr>
            <a:picLocks noChangeAspect="1"/>
          </p:cNvPicPr>
          <p:nvPr/>
        </p:nvPicPr>
        <p:blipFill rotWithShape="1">
          <a:blip r:embed="rId2">
            <a:extLst>
              <a:ext uri="{28A0092B-C50C-407E-A947-70E740481C1C}">
                <a14:useLocalDpi xmlns:a14="http://schemas.microsoft.com/office/drawing/2010/main" val="0"/>
              </a:ext>
            </a:extLst>
          </a:blip>
          <a:srcRect l="26507" r="21368"/>
          <a:stretch/>
        </p:blipFill>
        <p:spPr>
          <a:xfrm>
            <a:off x="387881" y="430388"/>
            <a:ext cx="2091549" cy="5329476"/>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3E690A03-F5C1-4FFB-8343-FC730A7374E9}"/>
              </a:ext>
            </a:extLst>
          </p:cNvPr>
          <p:cNvPicPr>
            <a:picLocks noChangeAspect="1"/>
          </p:cNvPicPr>
          <p:nvPr/>
        </p:nvPicPr>
        <p:blipFill rotWithShape="1">
          <a:blip r:embed="rId2">
            <a:extLst>
              <a:ext uri="{28A0092B-C50C-407E-A947-70E740481C1C}">
                <a14:useLocalDpi xmlns:a14="http://schemas.microsoft.com/office/drawing/2010/main" val="0"/>
              </a:ext>
            </a:extLst>
          </a:blip>
          <a:srcRect l="26507" r="21368"/>
          <a:stretch/>
        </p:blipFill>
        <p:spPr>
          <a:xfrm>
            <a:off x="1298298" y="1444597"/>
            <a:ext cx="1643612" cy="4188088"/>
          </a:xfrm>
          <a:prstGeom prst="rect">
            <a:avLst/>
          </a:prstGeom>
          <a:ln>
            <a:noFill/>
          </a:ln>
          <a:effectLst>
            <a:outerShdw blurRad="292100" dist="139700" dir="2700000" algn="tl" rotWithShape="0">
              <a:srgbClr val="333333">
                <a:alpha val="65000"/>
              </a:srgbClr>
            </a:outerShdw>
          </a:effectLst>
        </p:spPr>
      </p:pic>
      <p:sp>
        <p:nvSpPr>
          <p:cNvPr id="8" name="ZoneTexte 7"/>
          <p:cNvSpPr txBox="1"/>
          <p:nvPr/>
        </p:nvSpPr>
        <p:spPr>
          <a:xfrm>
            <a:off x="3148854" y="760958"/>
            <a:ext cx="6453261" cy="523220"/>
          </a:xfrm>
          <a:prstGeom prst="rect">
            <a:avLst/>
          </a:prstGeom>
          <a:noFill/>
        </p:spPr>
        <p:txBody>
          <a:bodyPr wrap="square" rtlCol="0">
            <a:spAutoFit/>
          </a:bodyPr>
          <a:lstStyle/>
          <a:p>
            <a:r>
              <a:rPr lang="fr-FR" sz="2800" b="1" dirty="0"/>
              <a:t>Nettoyeur pour toilette Ultra Guard </a:t>
            </a:r>
          </a:p>
        </p:txBody>
      </p:sp>
      <p:sp>
        <p:nvSpPr>
          <p:cNvPr id="9" name="Rectangle 8"/>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1" y="6441141"/>
            <a:ext cx="4632314"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144240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377440" y="1603717"/>
            <a:ext cx="8778240" cy="1077218"/>
          </a:xfrm>
          <a:prstGeom prst="rect">
            <a:avLst/>
          </a:prstGeom>
          <a:noFill/>
        </p:spPr>
        <p:txBody>
          <a:bodyPr wrap="square" rtlCol="0">
            <a:spAutoFit/>
          </a:bodyPr>
          <a:lstStyle/>
          <a:p>
            <a:r>
              <a:rPr lang="fr-FR" sz="1600" dirty="0">
                <a:latin typeface="Verdana" panose="020B0604030504040204" pitchFamily="34" charset="0"/>
                <a:ea typeface="Verdana" panose="020B0604030504040204" pitchFamily="34" charset="0"/>
              </a:rPr>
              <a:t>Hyvest ultra scrub est un bon choix pour une cuisine saine. C'est une formule concentrée pour nettoyer la vaisselle et les ustensiles. Sa propriété supérieure d'élimination de l'huile et de la graisse aide à éliminer efficacement la graisse tenace des ustensiles, les laissant briller comme neufs.</a:t>
            </a:r>
          </a:p>
        </p:txBody>
      </p:sp>
      <p:sp>
        <p:nvSpPr>
          <p:cNvPr id="5" name="ZoneTexte 4"/>
          <p:cNvSpPr txBox="1"/>
          <p:nvPr/>
        </p:nvSpPr>
        <p:spPr>
          <a:xfrm>
            <a:off x="2488668" y="3058521"/>
            <a:ext cx="6500466" cy="2616101"/>
          </a:xfrm>
          <a:prstGeom prst="rect">
            <a:avLst/>
          </a:prstGeom>
          <a:noFill/>
        </p:spPr>
        <p:txBody>
          <a:bodyPr wrap="square" rtlCol="0">
            <a:spAutoFit/>
          </a:bodyPr>
          <a:lstStyle/>
          <a:p>
            <a:r>
              <a:rPr lang="fr-FR" b="1" dirty="0">
                <a:latin typeface="Verdana" panose="020B0604030504040204" pitchFamily="34" charset="0"/>
                <a:ea typeface="Verdana" panose="020B0604030504040204" pitchFamily="34" charset="0"/>
              </a:rPr>
              <a:t>Avantages de Hyvest Ultra Scrub</a:t>
            </a:r>
          </a:p>
          <a:p>
            <a:endParaRPr lang="fr-FR" b="1" dirty="0">
              <a:latin typeface="Verdana" panose="020B0604030504040204" pitchFamily="34" charset="0"/>
              <a:ea typeface="Verdana" panose="020B0604030504040204" pitchFamily="34" charset="0"/>
            </a:endParaRPr>
          </a:p>
          <a:p>
            <a:r>
              <a:rPr lang="fr-FR" sz="1600" dirty="0">
                <a:latin typeface="Verdana" panose="020B0604030504040204" pitchFamily="34" charset="0"/>
                <a:ea typeface="Verdana" panose="020B0604030504040204" pitchFamily="34" charset="0"/>
              </a:rPr>
              <a:t>-C'est doux pour les mains.</a:t>
            </a:r>
          </a:p>
          <a:p>
            <a:r>
              <a:rPr lang="fr-FR" sz="1600" dirty="0">
                <a:latin typeface="Verdana" panose="020B0604030504040204" pitchFamily="34" charset="0"/>
                <a:ea typeface="Verdana" panose="020B0604030504040204" pitchFamily="34" charset="0"/>
              </a:rPr>
              <a:t>-Élimine facilement et efficacement la graisse tenace des ustensiles en fer et en acier, les laissant briller comme neufs.</a:t>
            </a:r>
          </a:p>
          <a:p>
            <a:r>
              <a:rPr lang="fr-FR" sz="1600" dirty="0">
                <a:latin typeface="Verdana" panose="020B0604030504040204" pitchFamily="34" charset="0"/>
                <a:ea typeface="Verdana" panose="020B0604030504040204" pitchFamily="34" charset="0"/>
              </a:rPr>
              <a:t>-Pouvoir dégraissant élevé avec la puissance des citrons.</a:t>
            </a:r>
          </a:p>
          <a:p>
            <a:r>
              <a:rPr lang="fr-FR" sz="1600" dirty="0">
                <a:latin typeface="Verdana" panose="020B0604030504040204" pitchFamily="34" charset="0"/>
                <a:ea typeface="Verdana" panose="020B0604030504040204" pitchFamily="34" charset="0"/>
              </a:rPr>
              <a:t>Vous débarrasse des résidus de graisse et d'huile les plus tenaces.</a:t>
            </a:r>
          </a:p>
          <a:p>
            <a:r>
              <a:rPr lang="fr-FR" sz="1600" dirty="0">
                <a:latin typeface="Verdana" panose="020B0604030504040204" pitchFamily="34" charset="0"/>
                <a:ea typeface="Verdana" panose="020B0604030504040204" pitchFamily="34" charset="0"/>
              </a:rPr>
              <a:t>-Supprime les odeurs de nourriture.</a:t>
            </a:r>
          </a:p>
          <a:p>
            <a:r>
              <a:rPr lang="fr-FR" sz="1600" dirty="0">
                <a:latin typeface="Verdana" panose="020B0604030504040204" pitchFamily="34" charset="0"/>
                <a:ea typeface="Verdana" panose="020B0604030504040204" pitchFamily="34" charset="0"/>
              </a:rPr>
              <a:t>-Laisse les ustensiles d'une propreté étincelante.</a:t>
            </a:r>
          </a:p>
        </p:txBody>
      </p:sp>
      <p:sp>
        <p:nvSpPr>
          <p:cNvPr id="6" name="ZoneTexte 5"/>
          <p:cNvSpPr txBox="1"/>
          <p:nvPr/>
        </p:nvSpPr>
        <p:spPr>
          <a:xfrm>
            <a:off x="2377440" y="759655"/>
            <a:ext cx="6231988" cy="584775"/>
          </a:xfrm>
          <a:prstGeom prst="rect">
            <a:avLst/>
          </a:prstGeom>
          <a:noFill/>
        </p:spPr>
        <p:txBody>
          <a:bodyPr wrap="square" rtlCol="0">
            <a:spAutoFit/>
          </a:bodyPr>
          <a:lstStyle/>
          <a:p>
            <a:r>
              <a:rPr lang="fr-FR" sz="3200" b="1" dirty="0"/>
              <a:t>Nettoyeur de Vaisselles</a:t>
            </a:r>
          </a:p>
        </p:txBody>
      </p:sp>
      <p:pic>
        <p:nvPicPr>
          <p:cNvPr id="7" name="Image 6">
            <a:extLst>
              <a:ext uri="{FF2B5EF4-FFF2-40B4-BE49-F238E27FC236}">
                <a16:creationId xmlns:a16="http://schemas.microsoft.com/office/drawing/2014/main" id="{A0A83187-45FE-4CD5-90C5-17F8B61437BD}"/>
              </a:ext>
            </a:extLst>
          </p:cNvPr>
          <p:cNvPicPr>
            <a:picLocks noChangeAspect="1"/>
          </p:cNvPicPr>
          <p:nvPr/>
        </p:nvPicPr>
        <p:blipFill rotWithShape="1">
          <a:blip r:embed="rId2">
            <a:extLst>
              <a:ext uri="{28A0092B-C50C-407E-A947-70E740481C1C}">
                <a14:useLocalDpi xmlns:a14="http://schemas.microsoft.com/office/drawing/2010/main" val="0"/>
              </a:ext>
            </a:extLst>
          </a:blip>
          <a:srcRect l="36624" r="27930"/>
          <a:stretch/>
        </p:blipFill>
        <p:spPr>
          <a:xfrm>
            <a:off x="457030" y="609600"/>
            <a:ext cx="1347070" cy="4189822"/>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A0A83187-45FE-4CD5-90C5-17F8B61437BD}"/>
              </a:ext>
            </a:extLst>
          </p:cNvPr>
          <p:cNvPicPr>
            <a:picLocks noChangeAspect="1"/>
          </p:cNvPicPr>
          <p:nvPr/>
        </p:nvPicPr>
        <p:blipFill rotWithShape="1">
          <a:blip r:embed="rId2">
            <a:extLst>
              <a:ext uri="{28A0092B-C50C-407E-A947-70E740481C1C}">
                <a14:useLocalDpi xmlns:a14="http://schemas.microsoft.com/office/drawing/2010/main" val="0"/>
              </a:ext>
            </a:extLst>
          </a:blip>
          <a:srcRect l="36624" r="27930"/>
          <a:stretch/>
        </p:blipFill>
        <p:spPr>
          <a:xfrm>
            <a:off x="1453080" y="1578409"/>
            <a:ext cx="1035588" cy="3221013"/>
          </a:xfrm>
          <a:prstGeom prst="rect">
            <a:avLst/>
          </a:prstGeom>
          <a:ln>
            <a:noFill/>
          </a:ln>
          <a:effectLst>
            <a:outerShdw blurRad="292100" dist="139700" dir="2700000" algn="tl" rotWithShape="0">
              <a:srgbClr val="333333">
                <a:alpha val="65000"/>
              </a:srgbClr>
            </a:outerShdw>
          </a:effectLst>
        </p:spPr>
      </p:pic>
      <p:sp>
        <p:nvSpPr>
          <p:cNvPr id="9" name="Rectangle 8"/>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1" y="6441141"/>
            <a:ext cx="4632314"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95089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2706"/>
            <a:ext cx="12192000" cy="6929718"/>
          </a:xfr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5720" y="2064951"/>
            <a:ext cx="11100179" cy="5229892"/>
          </a:xfrm>
          <a:prstGeom prst="rect">
            <a:avLst/>
          </a:prstGeom>
        </p:spPr>
      </p:pic>
      <p:sp>
        <p:nvSpPr>
          <p:cNvPr id="6" name="ZoneTexte 5"/>
          <p:cNvSpPr txBox="1"/>
          <p:nvPr/>
        </p:nvSpPr>
        <p:spPr>
          <a:xfrm>
            <a:off x="3937379" y="-62706"/>
            <a:ext cx="10426890" cy="1446550"/>
          </a:xfrm>
          <a:prstGeom prst="rect">
            <a:avLst/>
          </a:prstGeom>
          <a:noFill/>
        </p:spPr>
        <p:txBody>
          <a:bodyPr wrap="square" rtlCol="0">
            <a:spAutoFit/>
          </a:bodyPr>
          <a:lstStyle/>
          <a:p>
            <a:r>
              <a:rPr lang="fr-FR" sz="4400" dirty="0">
                <a:solidFill>
                  <a:schemeClr val="bg1"/>
                </a:solidFill>
                <a:highlight>
                  <a:srgbClr val="FF0000"/>
                </a:highlight>
                <a:latin typeface="Arial Black" panose="020B0A04020102020204" pitchFamily="34" charset="0"/>
              </a:rPr>
              <a:t>Gamme Alimentaires et  Diététiques</a:t>
            </a:r>
          </a:p>
        </p:txBody>
      </p:sp>
    </p:spTree>
    <p:extLst>
      <p:ext uri="{BB962C8B-B14F-4D97-AF65-F5344CB8AC3E}">
        <p14:creationId xmlns:p14="http://schemas.microsoft.com/office/powerpoint/2010/main" val="28554448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D819784C-F6C7-21C6-9BE4-A6B39B9C43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525490" cy="6858000"/>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6DB45F41-1FDB-AC43-CE56-C0A1425D69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5490" y="1763410"/>
            <a:ext cx="5375564" cy="4919009"/>
          </a:xfrm>
          <a:prstGeom prst="rect">
            <a:avLst/>
          </a:prstGeom>
        </p:spPr>
      </p:pic>
      <p:sp>
        <p:nvSpPr>
          <p:cNvPr id="9" name="ZoneTexte 8">
            <a:extLst>
              <a:ext uri="{FF2B5EF4-FFF2-40B4-BE49-F238E27FC236}">
                <a16:creationId xmlns:a16="http://schemas.microsoft.com/office/drawing/2014/main" id="{F46DA6EA-4241-E968-B19C-53E807BAF378}"/>
              </a:ext>
            </a:extLst>
          </p:cNvPr>
          <p:cNvSpPr txBox="1"/>
          <p:nvPr/>
        </p:nvSpPr>
        <p:spPr>
          <a:xfrm>
            <a:off x="6654426" y="520534"/>
            <a:ext cx="5927478" cy="769441"/>
          </a:xfrm>
          <a:prstGeom prst="rect">
            <a:avLst/>
          </a:prstGeom>
          <a:noFill/>
        </p:spPr>
        <p:txBody>
          <a:bodyPr wrap="square" rtlCol="0">
            <a:spAutoFit/>
          </a:bodyPr>
          <a:lstStyle/>
          <a:p>
            <a:r>
              <a:rPr lang="fr-CI" sz="4400" dirty="0">
                <a:latin typeface="Eras Bold ITC" panose="020B0907030504020204" pitchFamily="34" charset="0"/>
              </a:rPr>
              <a:t>Santé Diététique</a:t>
            </a:r>
            <a:endParaRPr lang="en-US" sz="4400" dirty="0">
              <a:latin typeface="Eras Bold ITC" panose="020B0907030504020204" pitchFamily="34" charset="0"/>
            </a:endParaRPr>
          </a:p>
        </p:txBody>
      </p:sp>
    </p:spTree>
    <p:extLst>
      <p:ext uri="{BB962C8B-B14F-4D97-AF65-F5344CB8AC3E}">
        <p14:creationId xmlns:p14="http://schemas.microsoft.com/office/powerpoint/2010/main" val="1630521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EB63301B-33A4-15F7-4E28-A9C3BB10B639}"/>
              </a:ext>
            </a:extLst>
          </p:cNvPr>
          <p:cNvSpPr txBox="1"/>
          <p:nvPr/>
        </p:nvSpPr>
        <p:spPr>
          <a:xfrm>
            <a:off x="205517" y="177102"/>
            <a:ext cx="5927478" cy="1446550"/>
          </a:xfrm>
          <a:prstGeom prst="rect">
            <a:avLst/>
          </a:prstGeom>
          <a:noFill/>
        </p:spPr>
        <p:txBody>
          <a:bodyPr wrap="square" rtlCol="0">
            <a:spAutoFit/>
          </a:bodyPr>
          <a:lstStyle/>
          <a:p>
            <a:r>
              <a:rPr lang="fr-CI" sz="4400" dirty="0">
                <a:latin typeface="Eras Bold ITC" panose="020B0907030504020204" pitchFamily="34" charset="0"/>
              </a:rPr>
              <a:t>Vestige Huile de Son de Riz</a:t>
            </a:r>
            <a:endParaRPr lang="en-US" sz="4400" dirty="0">
              <a:latin typeface="Eras Bold ITC" panose="020B0907030504020204" pitchFamily="34" charset="0"/>
            </a:endParaRPr>
          </a:p>
        </p:txBody>
      </p:sp>
      <p:sp>
        <p:nvSpPr>
          <p:cNvPr id="7" name="ZoneTexte 6">
            <a:extLst>
              <a:ext uri="{FF2B5EF4-FFF2-40B4-BE49-F238E27FC236}">
                <a16:creationId xmlns:a16="http://schemas.microsoft.com/office/drawing/2014/main" id="{E1D72A81-6DF3-9FF6-74FD-88034F837AF1}"/>
              </a:ext>
            </a:extLst>
          </p:cNvPr>
          <p:cNvSpPr txBox="1"/>
          <p:nvPr/>
        </p:nvSpPr>
        <p:spPr>
          <a:xfrm>
            <a:off x="5294739" y="177102"/>
            <a:ext cx="6691744" cy="7478970"/>
          </a:xfrm>
          <a:prstGeom prst="rect">
            <a:avLst/>
          </a:prstGeom>
          <a:noFill/>
        </p:spPr>
        <p:txBody>
          <a:bodyPr wrap="square" rtlCol="0">
            <a:spAutoFit/>
          </a:bodyPr>
          <a:lstStyle/>
          <a:p>
            <a:pPr marL="342900" indent="-342900">
              <a:buFont typeface="Wingdings" panose="05000000000000000000" pitchFamily="2" charset="2"/>
              <a:buChar char="ü"/>
            </a:pPr>
            <a:r>
              <a:rPr lang="fr-FR" sz="2400" dirty="0"/>
              <a:t>Enrichit en Vitamine E, A , D2</a:t>
            </a:r>
          </a:p>
          <a:p>
            <a:endParaRPr lang="fr-FR" sz="2400" dirty="0"/>
          </a:p>
          <a:p>
            <a:pPr marL="342900" indent="-342900">
              <a:buFont typeface="Wingdings" panose="05000000000000000000" pitchFamily="2" charset="2"/>
              <a:buChar char="ü"/>
            </a:pPr>
            <a:r>
              <a:rPr lang="fr-FR" sz="2400" dirty="0"/>
              <a:t>L’ </a:t>
            </a:r>
            <a:r>
              <a:rPr lang="fr-FR" sz="2400" dirty="0" err="1"/>
              <a:t>Oryzanol</a:t>
            </a:r>
            <a:r>
              <a:rPr lang="fr-FR" sz="2400" dirty="0"/>
              <a:t> qu’elle contient aide à augmenter le bon cholestérol dans le corps et à réduire le risque cardiaque. </a:t>
            </a:r>
          </a:p>
          <a:p>
            <a:endParaRPr lang="fr-FR" sz="2400" dirty="0"/>
          </a:p>
          <a:p>
            <a:pPr marL="342900" indent="-342900">
              <a:buFont typeface="Wingdings" panose="05000000000000000000" pitchFamily="2" charset="2"/>
              <a:buChar char="ü"/>
            </a:pPr>
            <a:r>
              <a:rPr lang="fr-FR" sz="2400" dirty="0"/>
              <a:t>Améliore le rapport HDL/LDL ( Bon </a:t>
            </a:r>
            <a:r>
              <a:rPr lang="fr-FR" sz="2400" b="1" i="1" dirty="0"/>
              <a:t>cholestérol/ Mauvais Cholestérol</a:t>
            </a:r>
            <a:r>
              <a:rPr lang="fr-FR" sz="2400" dirty="0"/>
              <a:t>)</a:t>
            </a:r>
          </a:p>
          <a:p>
            <a:endParaRPr lang="fr-FR" sz="2400" dirty="0"/>
          </a:p>
          <a:p>
            <a:pPr marL="342900" indent="-342900">
              <a:buFont typeface="Wingdings" panose="05000000000000000000" pitchFamily="2" charset="2"/>
              <a:buChar char="ü"/>
            </a:pPr>
            <a:r>
              <a:rPr lang="fr-FR" sz="2400" dirty="0"/>
              <a:t>Combat les radicaux libre </a:t>
            </a:r>
          </a:p>
          <a:p>
            <a:r>
              <a:rPr lang="fr-FR" sz="2400" dirty="0"/>
              <a:t>Renforce le système immunitaire </a:t>
            </a:r>
          </a:p>
          <a:p>
            <a:endParaRPr lang="fr-FR" sz="2400" dirty="0"/>
          </a:p>
          <a:p>
            <a:pPr marL="342900" indent="-342900">
              <a:buFont typeface="Wingdings" panose="05000000000000000000" pitchFamily="2" charset="2"/>
              <a:buChar char="ü"/>
            </a:pPr>
            <a:r>
              <a:rPr lang="fr-FR" sz="2400" dirty="0"/>
              <a:t>Maintient en bon état le Système nerveux</a:t>
            </a:r>
          </a:p>
          <a:p>
            <a:r>
              <a:rPr lang="fr-FR" sz="2400" dirty="0"/>
              <a:t>Equilibre les niveau hormonaux </a:t>
            </a:r>
          </a:p>
          <a:p>
            <a:endParaRPr lang="fr-FR" sz="2400" dirty="0"/>
          </a:p>
          <a:p>
            <a:pPr marL="342900" indent="-342900">
              <a:buFont typeface="Wingdings" panose="05000000000000000000" pitchFamily="2" charset="2"/>
              <a:buChar char="ü"/>
            </a:pPr>
            <a:r>
              <a:rPr lang="fr-FR" sz="2400" dirty="0"/>
              <a:t>Nourrit la peau et maintien un teint sain </a:t>
            </a:r>
          </a:p>
          <a:p>
            <a:r>
              <a:rPr lang="fr-FR" sz="2400" dirty="0"/>
              <a:t>Retarde le vieillissement  </a:t>
            </a:r>
          </a:p>
          <a:p>
            <a:endParaRPr lang="fr-FR" sz="2400" dirty="0"/>
          </a:p>
          <a:p>
            <a:endParaRPr lang="fr-FR" sz="2400" dirty="0"/>
          </a:p>
          <a:p>
            <a:endParaRPr lang="fr-FR" sz="2400" dirty="0"/>
          </a:p>
        </p:txBody>
      </p:sp>
      <p:pic>
        <p:nvPicPr>
          <p:cNvPr id="12" name="Image 11">
            <a:extLst>
              <a:ext uri="{FF2B5EF4-FFF2-40B4-BE49-F238E27FC236}">
                <a16:creationId xmlns:a16="http://schemas.microsoft.com/office/drawing/2014/main" id="{F1AE0C3E-BD12-02F2-F30C-36D7585E78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517" y="3722543"/>
            <a:ext cx="4856028" cy="3135457"/>
          </a:xfrm>
          <a:prstGeom prst="rect">
            <a:avLst/>
          </a:prstGeom>
        </p:spPr>
      </p:pic>
      <p:pic>
        <p:nvPicPr>
          <p:cNvPr id="13" name="Image 12">
            <a:extLst>
              <a:ext uri="{FF2B5EF4-FFF2-40B4-BE49-F238E27FC236}">
                <a16:creationId xmlns:a16="http://schemas.microsoft.com/office/drawing/2014/main" id="{C9A15BEE-A20F-B920-42A3-00EDD2F6C2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167" y="1432817"/>
            <a:ext cx="4220257" cy="5605030"/>
          </a:xfrm>
          <a:prstGeom prst="rect">
            <a:avLst/>
          </a:prstGeom>
        </p:spPr>
      </p:pic>
    </p:spTree>
    <p:extLst>
      <p:ext uri="{BB962C8B-B14F-4D97-AF65-F5344CB8AC3E}">
        <p14:creationId xmlns:p14="http://schemas.microsoft.com/office/powerpoint/2010/main" val="18678733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pace réservé du contenu 4">
            <a:extLst>
              <a:ext uri="{FF2B5EF4-FFF2-40B4-BE49-F238E27FC236}">
                <a16:creationId xmlns:a16="http://schemas.microsoft.com/office/drawing/2014/main" id="{6096C2A0-F918-8750-AE8E-8BB5A4D9F99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49083"/>
          </a:xfrm>
        </p:spPr>
      </p:pic>
      <p:pic>
        <p:nvPicPr>
          <p:cNvPr id="11" name="Image 10">
            <a:extLst>
              <a:ext uri="{FF2B5EF4-FFF2-40B4-BE49-F238E27FC236}">
                <a16:creationId xmlns:a16="http://schemas.microsoft.com/office/drawing/2014/main" id="{9A6BAB65-4013-0008-108A-AEF75D8370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4835" y="813954"/>
            <a:ext cx="6733309" cy="1424963"/>
          </a:xfrm>
          <a:prstGeom prst="rect">
            <a:avLst/>
          </a:prstGeom>
        </p:spPr>
      </p:pic>
      <p:sp>
        <p:nvSpPr>
          <p:cNvPr id="12" name="ZoneTexte 11">
            <a:extLst>
              <a:ext uri="{FF2B5EF4-FFF2-40B4-BE49-F238E27FC236}">
                <a16:creationId xmlns:a16="http://schemas.microsoft.com/office/drawing/2014/main" id="{FCF1D5EB-5D63-CE0B-9EBD-7F23FD8B3A53}"/>
              </a:ext>
            </a:extLst>
          </p:cNvPr>
          <p:cNvSpPr txBox="1"/>
          <p:nvPr/>
        </p:nvSpPr>
        <p:spPr>
          <a:xfrm>
            <a:off x="5193080" y="191193"/>
            <a:ext cx="8974182" cy="1200329"/>
          </a:xfrm>
          <a:prstGeom prst="rect">
            <a:avLst/>
          </a:prstGeom>
          <a:noFill/>
        </p:spPr>
        <p:txBody>
          <a:bodyPr wrap="square" rtlCol="0">
            <a:spAutoFit/>
          </a:bodyPr>
          <a:lstStyle/>
          <a:p>
            <a:r>
              <a:rPr lang="fr-CI" sz="7200" dirty="0">
                <a:latin typeface="Eras Bold ITC" panose="020B0907030504020204" pitchFamily="34" charset="0"/>
              </a:rPr>
              <a:t> </a:t>
            </a:r>
            <a:endParaRPr lang="en-US" sz="7200" dirty="0">
              <a:latin typeface="Eras Bold ITC" panose="020B0907030504020204" pitchFamily="34" charset="0"/>
            </a:endParaRPr>
          </a:p>
        </p:txBody>
      </p:sp>
      <p:sp>
        <p:nvSpPr>
          <p:cNvPr id="13" name="ZoneTexte 12">
            <a:extLst>
              <a:ext uri="{FF2B5EF4-FFF2-40B4-BE49-F238E27FC236}">
                <a16:creationId xmlns:a16="http://schemas.microsoft.com/office/drawing/2014/main" id="{956639B9-1BA1-8A29-8D5A-8A9861C8EBB9}"/>
              </a:ext>
            </a:extLst>
          </p:cNvPr>
          <p:cNvSpPr txBox="1"/>
          <p:nvPr/>
        </p:nvSpPr>
        <p:spPr>
          <a:xfrm>
            <a:off x="5763490" y="1037579"/>
            <a:ext cx="6206837" cy="923330"/>
          </a:xfrm>
          <a:prstGeom prst="rect">
            <a:avLst/>
          </a:prstGeom>
          <a:noFill/>
        </p:spPr>
        <p:txBody>
          <a:bodyPr wrap="square" rtlCol="0">
            <a:spAutoFit/>
          </a:bodyPr>
          <a:lstStyle/>
          <a:p>
            <a:r>
              <a:rPr lang="fr-FR" sz="5400" dirty="0">
                <a:solidFill>
                  <a:schemeClr val="bg1"/>
                </a:solidFill>
                <a:latin typeface="Eras Bold ITC" panose="020B0907030504020204" pitchFamily="34" charset="0"/>
              </a:rPr>
              <a:t>Vestige Agri</a:t>
            </a:r>
          </a:p>
        </p:txBody>
      </p:sp>
      <p:pic>
        <p:nvPicPr>
          <p:cNvPr id="14" name="Image 13">
            <a:extLst>
              <a:ext uri="{FF2B5EF4-FFF2-40B4-BE49-F238E27FC236}">
                <a16:creationId xmlns:a16="http://schemas.microsoft.com/office/drawing/2014/main" id="{D27DA3F6-0830-E626-E066-D579AE7F6DBF}"/>
              </a:ext>
            </a:extLst>
          </p:cNvPr>
          <p:cNvPicPr>
            <a:picLocks noChangeAspect="1"/>
          </p:cNvPicPr>
          <p:nvPr/>
        </p:nvPicPr>
        <p:blipFill rotWithShape="1">
          <a:blip r:embed="rId4">
            <a:extLst>
              <a:ext uri="{28A0092B-C50C-407E-A947-70E740481C1C}">
                <a14:useLocalDpi xmlns:a14="http://schemas.microsoft.com/office/drawing/2010/main" val="0"/>
              </a:ext>
            </a:extLst>
          </a:blip>
          <a:srcRect l="12041" r="11803" b="3625"/>
          <a:stretch/>
        </p:blipFill>
        <p:spPr>
          <a:xfrm>
            <a:off x="2270339" y="1526435"/>
            <a:ext cx="3352800" cy="5181600"/>
          </a:xfrm>
          <a:prstGeom prst="rect">
            <a:avLst/>
          </a:prstGeom>
        </p:spPr>
      </p:pic>
    </p:spTree>
    <p:extLst>
      <p:ext uri="{BB962C8B-B14F-4D97-AF65-F5344CB8AC3E}">
        <p14:creationId xmlns:p14="http://schemas.microsoft.com/office/powerpoint/2010/main" val="27661620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34E6D0A9-F809-3A44-0592-03AF16907B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021" y="1362722"/>
            <a:ext cx="4509554" cy="5507242"/>
          </a:xfrm>
          <a:prstGeom prst="rect">
            <a:avLst/>
          </a:prstGeom>
        </p:spPr>
      </p:pic>
      <p:pic>
        <p:nvPicPr>
          <p:cNvPr id="6" name="Image 5">
            <a:extLst>
              <a:ext uri="{FF2B5EF4-FFF2-40B4-BE49-F238E27FC236}">
                <a16:creationId xmlns:a16="http://schemas.microsoft.com/office/drawing/2014/main" id="{C878DF85-86A1-6432-1172-F9646B150C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3105" y="3964133"/>
            <a:ext cx="2250565" cy="2749459"/>
          </a:xfrm>
          <a:prstGeom prst="rect">
            <a:avLst/>
          </a:prstGeom>
        </p:spPr>
      </p:pic>
      <p:pic>
        <p:nvPicPr>
          <p:cNvPr id="7" name="Image 6">
            <a:extLst>
              <a:ext uri="{FF2B5EF4-FFF2-40B4-BE49-F238E27FC236}">
                <a16:creationId xmlns:a16="http://schemas.microsoft.com/office/drawing/2014/main" id="{52F1B38B-D048-D1FE-22C8-6A7FED5D5B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9970" y="2636822"/>
            <a:ext cx="3466269" cy="4233142"/>
          </a:xfrm>
          <a:prstGeom prst="rect">
            <a:avLst/>
          </a:prstGeom>
        </p:spPr>
      </p:pic>
      <p:sp>
        <p:nvSpPr>
          <p:cNvPr id="8" name="ZoneTexte 7">
            <a:extLst>
              <a:ext uri="{FF2B5EF4-FFF2-40B4-BE49-F238E27FC236}">
                <a16:creationId xmlns:a16="http://schemas.microsoft.com/office/drawing/2014/main" id="{EB88811D-C290-3FE9-8AF7-99B9120D5CA3}"/>
              </a:ext>
            </a:extLst>
          </p:cNvPr>
          <p:cNvSpPr txBox="1"/>
          <p:nvPr/>
        </p:nvSpPr>
        <p:spPr>
          <a:xfrm>
            <a:off x="0" y="283568"/>
            <a:ext cx="6492241" cy="830997"/>
          </a:xfrm>
          <a:prstGeom prst="rect">
            <a:avLst/>
          </a:prstGeom>
          <a:noFill/>
        </p:spPr>
        <p:txBody>
          <a:bodyPr wrap="square" rtlCol="0">
            <a:spAutoFit/>
          </a:bodyPr>
          <a:lstStyle/>
          <a:p>
            <a:r>
              <a:rPr lang="fr-FR" sz="4800" dirty="0">
                <a:latin typeface="Eras Bold ITC" panose="020B0907030504020204" pitchFamily="34" charset="0"/>
              </a:rPr>
              <a:t>Vestige 	Agri 82</a:t>
            </a:r>
            <a:endParaRPr lang="en-US" sz="4800" dirty="0">
              <a:latin typeface="Eras Bold ITC" panose="020B0907030504020204" pitchFamily="34" charset="0"/>
            </a:endParaRPr>
          </a:p>
        </p:txBody>
      </p:sp>
      <p:sp>
        <p:nvSpPr>
          <p:cNvPr id="9" name="ZoneTexte 8">
            <a:extLst>
              <a:ext uri="{FF2B5EF4-FFF2-40B4-BE49-F238E27FC236}">
                <a16:creationId xmlns:a16="http://schemas.microsoft.com/office/drawing/2014/main" id="{D88C115A-2037-0B36-4C63-125ABE01CD36}"/>
              </a:ext>
            </a:extLst>
          </p:cNvPr>
          <p:cNvSpPr txBox="1"/>
          <p:nvPr/>
        </p:nvSpPr>
        <p:spPr>
          <a:xfrm>
            <a:off x="5151139" y="20332"/>
            <a:ext cx="6392659" cy="6863417"/>
          </a:xfrm>
          <a:prstGeom prst="rect">
            <a:avLst/>
          </a:prstGeom>
          <a:noFill/>
        </p:spPr>
        <p:txBody>
          <a:bodyPr wrap="square" rtlCol="0">
            <a:spAutoFit/>
          </a:bodyPr>
          <a:lstStyle/>
          <a:p>
            <a:pPr marL="342900" indent="-342900">
              <a:buFont typeface="Wingdings" panose="05000000000000000000" pitchFamily="2" charset="2"/>
              <a:buChar char="ü"/>
            </a:pPr>
            <a:r>
              <a:rPr lang="fr-FR" sz="2000" dirty="0"/>
              <a:t>Les avantages de Vestige Agri82 sont innombrables. </a:t>
            </a:r>
          </a:p>
          <a:p>
            <a:r>
              <a:rPr lang="fr-FR" sz="2000" dirty="0"/>
              <a:t>Ce n'est pas un médicament en soi mais il agit comme un activateur. </a:t>
            </a:r>
          </a:p>
          <a:p>
            <a:endParaRPr lang="fr-FR" sz="2000" dirty="0"/>
          </a:p>
          <a:p>
            <a:pPr marL="342900" indent="-342900">
              <a:buFont typeface="Wingdings" panose="05000000000000000000" pitchFamily="2" charset="2"/>
              <a:buChar char="ü"/>
            </a:pPr>
            <a:r>
              <a:rPr lang="fr-FR" sz="2000" dirty="0"/>
              <a:t>Si vous l'utilisez en le mélangeant avec un engrais, un pesticide, un désherbant ou une substance tonique, son effet est multiplié par deux.</a:t>
            </a:r>
          </a:p>
          <a:p>
            <a:endParaRPr lang="fr-FR" sz="2000" dirty="0"/>
          </a:p>
          <a:p>
            <a:pPr marL="342900" indent="-342900">
              <a:buFont typeface="Wingdings" panose="05000000000000000000" pitchFamily="2" charset="2"/>
              <a:buChar char="ü"/>
            </a:pPr>
            <a:r>
              <a:rPr lang="fr-FR" sz="2000" dirty="0"/>
              <a:t>Avec lui, vous devrez appliquer un minimum de produits chimiques sur le terrain et votre récolte sera également bonne. Lorsque vous utilisez des engrais coûteux pour augmenter le rendement de votre culture, vous devrez utiliser moins d’engrais et votre rendement sera également bon. </a:t>
            </a:r>
          </a:p>
          <a:p>
            <a:pPr marL="342900" indent="-342900">
              <a:buFont typeface="Wingdings" panose="05000000000000000000" pitchFamily="2" charset="2"/>
              <a:buChar char="ü"/>
            </a:pPr>
            <a:r>
              <a:rPr lang="fr-FR" sz="2000" dirty="0"/>
              <a:t>Cela vous fera également économiser beaucoup d’argent. En l’utilisant pour irriguer les champs, vous n’avez pas besoin d’irriguer beaucoup. Parce qu’il maintient l’humidité dans vos champs plus longtemps.</a:t>
            </a:r>
          </a:p>
          <a:p>
            <a:endParaRPr lang="fr-FR" sz="2000" dirty="0"/>
          </a:p>
          <a:p>
            <a:pPr marL="342900" indent="-342900">
              <a:buFont typeface="Wingdings" panose="05000000000000000000" pitchFamily="2" charset="2"/>
              <a:buChar char="ü"/>
            </a:pPr>
            <a:r>
              <a:rPr lang="fr-FR" sz="2000" dirty="0"/>
              <a:t>Grâce à quoi votre culture nécessite environ 30 % d’eau en moins. Cela s'avère être un produit très utile dans les endroits où il y a un problème d'eau.</a:t>
            </a:r>
          </a:p>
        </p:txBody>
      </p:sp>
    </p:spTree>
    <p:extLst>
      <p:ext uri="{BB962C8B-B14F-4D97-AF65-F5344CB8AC3E}">
        <p14:creationId xmlns:p14="http://schemas.microsoft.com/office/powerpoint/2010/main" val="24423124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F4C80EF-8942-D272-23C5-7B3083F208C9}"/>
              </a:ext>
            </a:extLst>
          </p:cNvPr>
          <p:cNvPicPr>
            <a:picLocks noChangeAspect="1"/>
          </p:cNvPicPr>
          <p:nvPr/>
        </p:nvPicPr>
        <p:blipFill rotWithShape="1">
          <a:blip r:embed="rId2">
            <a:extLst>
              <a:ext uri="{28A0092B-C50C-407E-A947-70E740481C1C}">
                <a14:useLocalDpi xmlns:a14="http://schemas.microsoft.com/office/drawing/2010/main" val="0"/>
              </a:ext>
            </a:extLst>
          </a:blip>
          <a:srcRect l="21561" r="21695" b="6072"/>
          <a:stretch/>
        </p:blipFill>
        <p:spPr>
          <a:xfrm>
            <a:off x="458405" y="2226153"/>
            <a:ext cx="2107095" cy="4259581"/>
          </a:xfrm>
          <a:prstGeom prst="rect">
            <a:avLst/>
          </a:prstGeom>
        </p:spPr>
      </p:pic>
      <p:sp>
        <p:nvSpPr>
          <p:cNvPr id="5" name="ZoneTexte 4">
            <a:extLst>
              <a:ext uri="{FF2B5EF4-FFF2-40B4-BE49-F238E27FC236}">
                <a16:creationId xmlns:a16="http://schemas.microsoft.com/office/drawing/2014/main" id="{6DE56422-E0D9-2E53-AC02-71FE409EE42C}"/>
              </a:ext>
            </a:extLst>
          </p:cNvPr>
          <p:cNvSpPr txBox="1"/>
          <p:nvPr/>
        </p:nvSpPr>
        <p:spPr>
          <a:xfrm>
            <a:off x="265413" y="531725"/>
            <a:ext cx="6492241" cy="1569660"/>
          </a:xfrm>
          <a:prstGeom prst="rect">
            <a:avLst/>
          </a:prstGeom>
          <a:noFill/>
        </p:spPr>
        <p:txBody>
          <a:bodyPr wrap="square" rtlCol="0">
            <a:spAutoFit/>
          </a:bodyPr>
          <a:lstStyle/>
          <a:p>
            <a:r>
              <a:rPr lang="fr-FR" sz="4800" dirty="0">
                <a:latin typeface="Eras Bold ITC" panose="020B0907030504020204" pitchFamily="34" charset="0"/>
              </a:rPr>
              <a:t>Vestige Agri Humique </a:t>
            </a:r>
            <a:endParaRPr lang="en-US" sz="4800" dirty="0">
              <a:latin typeface="Eras Bold ITC" panose="020B0907030504020204" pitchFamily="34" charset="0"/>
            </a:endParaRPr>
          </a:p>
        </p:txBody>
      </p:sp>
      <p:sp>
        <p:nvSpPr>
          <p:cNvPr id="8" name="ZoneTexte 7">
            <a:extLst>
              <a:ext uri="{FF2B5EF4-FFF2-40B4-BE49-F238E27FC236}">
                <a16:creationId xmlns:a16="http://schemas.microsoft.com/office/drawing/2014/main" id="{B3E5424E-4180-0B24-5CB6-AECF0C320B14}"/>
              </a:ext>
            </a:extLst>
          </p:cNvPr>
          <p:cNvSpPr txBox="1"/>
          <p:nvPr/>
        </p:nvSpPr>
        <p:spPr>
          <a:xfrm>
            <a:off x="3851565" y="1620982"/>
            <a:ext cx="5995974" cy="5140036"/>
          </a:xfrm>
          <a:prstGeom prst="rect">
            <a:avLst/>
          </a:prstGeom>
          <a:noFill/>
        </p:spPr>
        <p:txBody>
          <a:bodyPr wrap="square" rtlCol="0">
            <a:spAutoFit/>
          </a:bodyPr>
          <a:lstStyle/>
          <a:p>
            <a:endParaRPr lang="fr-FR" dirty="0"/>
          </a:p>
        </p:txBody>
      </p:sp>
      <p:sp>
        <p:nvSpPr>
          <p:cNvPr id="11" name="ZoneTexte 10">
            <a:extLst>
              <a:ext uri="{FF2B5EF4-FFF2-40B4-BE49-F238E27FC236}">
                <a16:creationId xmlns:a16="http://schemas.microsoft.com/office/drawing/2014/main" id="{1BD475C5-AA90-00CD-FB94-017427380D69}"/>
              </a:ext>
            </a:extLst>
          </p:cNvPr>
          <p:cNvSpPr txBox="1"/>
          <p:nvPr/>
        </p:nvSpPr>
        <p:spPr>
          <a:xfrm>
            <a:off x="4783908" y="243512"/>
            <a:ext cx="6949687" cy="6370975"/>
          </a:xfrm>
          <a:prstGeom prst="rect">
            <a:avLst/>
          </a:prstGeom>
          <a:noFill/>
        </p:spPr>
        <p:txBody>
          <a:bodyPr wrap="square">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lang="fr-FR" altLang="fr-FR" sz="2400" dirty="0">
                <a:solidFill>
                  <a:srgbClr val="202124"/>
                </a:solidFill>
                <a:latin typeface="inherit"/>
              </a:rPr>
              <a:t>F</a:t>
            </a:r>
            <a:r>
              <a:rPr kumimoji="0" lang="fr-FR" altLang="fr-FR" sz="2400" b="0" i="0" u="none" strike="noStrike" cap="none" normalizeH="0" baseline="0" dirty="0">
                <a:ln>
                  <a:noFill/>
                </a:ln>
                <a:solidFill>
                  <a:srgbClr val="202124"/>
                </a:solidFill>
                <a:effectLst/>
                <a:latin typeface="inherit"/>
              </a:rPr>
              <a:t>avorisent la division cellulaire ou cytokinèse dans les racines et les pousses des plantes.</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2400" dirty="0">
              <a:solidFill>
                <a:srgbClr val="202124"/>
              </a:solidFill>
              <a:latin typeface="inheri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400" b="0" i="0" u="none" strike="noStrike" cap="none" normalizeH="0" baseline="0" dirty="0">
                <a:ln>
                  <a:noFill/>
                </a:ln>
                <a:solidFill>
                  <a:srgbClr val="202124"/>
                </a:solidFill>
                <a:effectLst/>
                <a:latin typeface="inherit"/>
              </a:rPr>
              <a:t> Ce produit accélère les processus métaboliques des plantes et améliore l'absorption des nutriments, utilisant ainsi les nutriments d'une meilleure manière, ce qui contribue à un meilleur rendement, une meilleure croissance et un meilleur développement des plantes.</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2400" dirty="0">
              <a:solidFill>
                <a:srgbClr val="202124"/>
              </a:solidFill>
              <a:latin typeface="inheri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400" b="0" i="0" u="none" strike="noStrike" cap="none" normalizeH="0" baseline="0" dirty="0">
                <a:ln>
                  <a:noFill/>
                </a:ln>
                <a:solidFill>
                  <a:srgbClr val="202124"/>
                </a:solidFill>
                <a:effectLst/>
                <a:latin typeface="inherit"/>
              </a:rPr>
              <a:t> Ce produit augmente la capacité du sol à retenir les nutriments et l'eau. Cela favorise également le développement de micro-organismes bénéfiques dans le sol.</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2400" dirty="0">
              <a:solidFill>
                <a:srgbClr val="202124"/>
              </a:solidFill>
              <a:latin typeface="inheri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sz="2400" b="0" i="0" u="none" strike="noStrike" cap="none" normalizeH="0" baseline="0" dirty="0">
                <a:ln>
                  <a:noFill/>
                </a:ln>
                <a:solidFill>
                  <a:srgbClr val="202124"/>
                </a:solidFill>
                <a:effectLst/>
                <a:latin typeface="inherit"/>
              </a:rPr>
              <a:t> AGRI-HUMIC aide également les plantes à résister aux conditions climatiques extrêmes.</a:t>
            </a:r>
            <a:r>
              <a:rPr kumimoji="0" lang="fr-FR" altLang="fr-FR" sz="1100" b="0" i="0" u="none" strike="noStrike" cap="none" normalizeH="0" baseline="0" dirty="0">
                <a:ln>
                  <a:noFill/>
                </a:ln>
                <a:solidFill>
                  <a:schemeClr val="tx1"/>
                </a:solidFill>
                <a:effectLst/>
              </a:rPr>
              <a:t> </a:t>
            </a:r>
            <a:endParaRPr kumimoji="0" lang="fr-FR" altLang="fr-FR"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536709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C28CB40-A5CB-57EE-75B1-84A14D92F15B}"/>
              </a:ext>
            </a:extLst>
          </p:cNvPr>
          <p:cNvPicPr>
            <a:picLocks noChangeAspect="1"/>
          </p:cNvPicPr>
          <p:nvPr/>
        </p:nvPicPr>
        <p:blipFill rotWithShape="1">
          <a:blip r:embed="rId2">
            <a:extLst>
              <a:ext uri="{28A0092B-C50C-407E-A947-70E740481C1C}">
                <a14:useLocalDpi xmlns:a14="http://schemas.microsoft.com/office/drawing/2010/main" val="0"/>
              </a:ext>
            </a:extLst>
          </a:blip>
          <a:srcRect l="12041" r="11803" b="3625"/>
          <a:stretch/>
        </p:blipFill>
        <p:spPr>
          <a:xfrm>
            <a:off x="265413" y="1773382"/>
            <a:ext cx="3352800" cy="5181600"/>
          </a:xfrm>
          <a:prstGeom prst="rect">
            <a:avLst/>
          </a:prstGeom>
        </p:spPr>
      </p:pic>
      <p:sp>
        <p:nvSpPr>
          <p:cNvPr id="5" name="ZoneTexte 4">
            <a:extLst>
              <a:ext uri="{FF2B5EF4-FFF2-40B4-BE49-F238E27FC236}">
                <a16:creationId xmlns:a16="http://schemas.microsoft.com/office/drawing/2014/main" id="{D5A2C8B3-1E67-99C8-3881-9C59BB267743}"/>
              </a:ext>
            </a:extLst>
          </p:cNvPr>
          <p:cNvSpPr txBox="1"/>
          <p:nvPr/>
        </p:nvSpPr>
        <p:spPr>
          <a:xfrm>
            <a:off x="265413" y="323907"/>
            <a:ext cx="8088878" cy="1569660"/>
          </a:xfrm>
          <a:prstGeom prst="rect">
            <a:avLst/>
          </a:prstGeom>
          <a:noFill/>
        </p:spPr>
        <p:txBody>
          <a:bodyPr wrap="square" rtlCol="0">
            <a:spAutoFit/>
          </a:bodyPr>
          <a:lstStyle/>
          <a:p>
            <a:r>
              <a:rPr lang="fr-FR" sz="4800" dirty="0">
                <a:latin typeface="Eras Bold ITC" panose="020B0907030504020204" pitchFamily="34" charset="0"/>
              </a:rPr>
              <a:t>Vestige Humique  granulé</a:t>
            </a:r>
            <a:endParaRPr lang="en-US" sz="4800" dirty="0">
              <a:latin typeface="Eras Bold ITC" panose="020B0907030504020204" pitchFamily="34" charset="0"/>
            </a:endParaRPr>
          </a:p>
        </p:txBody>
      </p:sp>
      <p:sp>
        <p:nvSpPr>
          <p:cNvPr id="6" name="ZoneTexte 5">
            <a:extLst>
              <a:ext uri="{FF2B5EF4-FFF2-40B4-BE49-F238E27FC236}">
                <a16:creationId xmlns:a16="http://schemas.microsoft.com/office/drawing/2014/main" id="{ABB516E7-2BF8-5B53-FBEE-3C748320999E}"/>
              </a:ext>
            </a:extLst>
          </p:cNvPr>
          <p:cNvSpPr txBox="1"/>
          <p:nvPr/>
        </p:nvSpPr>
        <p:spPr>
          <a:xfrm>
            <a:off x="5611091" y="138546"/>
            <a:ext cx="6136944" cy="7478970"/>
          </a:xfrm>
          <a:prstGeom prst="rect">
            <a:avLst/>
          </a:prstGeom>
          <a:noFill/>
        </p:spPr>
        <p:txBody>
          <a:bodyPr wrap="square" rtlCol="0">
            <a:spAutoFit/>
          </a:bodyPr>
          <a:lstStyle/>
          <a:p>
            <a:pPr marL="342900" indent="-342900">
              <a:buFont typeface="Wingdings" panose="05000000000000000000" pitchFamily="2" charset="2"/>
              <a:buChar char="ü"/>
            </a:pPr>
            <a:r>
              <a:rPr lang="fr-FR" sz="2400" dirty="0"/>
              <a:t>Avec son utilisation, le sol du champ devient fertile.</a:t>
            </a:r>
          </a:p>
          <a:p>
            <a:endParaRPr lang="fr-FR" sz="2400" dirty="0"/>
          </a:p>
          <a:p>
            <a:pPr marL="342900" indent="-342900">
              <a:buFont typeface="Wingdings" panose="05000000000000000000" pitchFamily="2" charset="2"/>
              <a:buChar char="ü"/>
            </a:pPr>
            <a:r>
              <a:rPr lang="fr-FR" sz="2400" dirty="0"/>
              <a:t>S'il est utilisé dans les champs, le sol des champs devient friable</a:t>
            </a:r>
          </a:p>
          <a:p>
            <a:r>
              <a:rPr lang="fr-FR" sz="2400" dirty="0"/>
              <a:t>.</a:t>
            </a:r>
          </a:p>
          <a:p>
            <a:pPr marL="342900" indent="-342900">
              <a:buFont typeface="Wingdings" panose="05000000000000000000" pitchFamily="2" charset="2"/>
              <a:buChar char="ü"/>
            </a:pPr>
            <a:r>
              <a:rPr lang="fr-FR" sz="2400" dirty="0"/>
              <a:t>Grâce à son utilisation, l'eau reste plus longtemps dans les champs et le sol reste humide.</a:t>
            </a:r>
          </a:p>
          <a:p>
            <a:endParaRPr lang="fr-FR" sz="2400" dirty="0"/>
          </a:p>
          <a:p>
            <a:pPr marL="342900" indent="-342900">
              <a:buFont typeface="Wingdings" panose="05000000000000000000" pitchFamily="2" charset="2"/>
              <a:buChar char="ü"/>
            </a:pPr>
            <a:r>
              <a:rPr lang="fr-FR" sz="2400" dirty="0"/>
              <a:t>Son utilisation dans les graines contribue à une germination rapide des graines.</a:t>
            </a:r>
          </a:p>
          <a:p>
            <a:endParaRPr lang="fr-FR" sz="2400" dirty="0"/>
          </a:p>
          <a:p>
            <a:pPr marL="342900" indent="-342900">
              <a:buFont typeface="Wingdings" panose="05000000000000000000" pitchFamily="2" charset="2"/>
              <a:buChar char="ü"/>
            </a:pPr>
            <a:r>
              <a:rPr lang="fr-FR" sz="2400" dirty="0"/>
              <a:t>Avec son utilisation, les racines des plantes se développent plus rapidement.</a:t>
            </a:r>
          </a:p>
          <a:p>
            <a:endParaRPr lang="fr-FR" sz="2400" dirty="0"/>
          </a:p>
          <a:p>
            <a:pPr marL="342900" indent="-342900">
              <a:buFont typeface="Wingdings" panose="05000000000000000000" pitchFamily="2" charset="2"/>
              <a:buChar char="ü"/>
            </a:pPr>
            <a:r>
              <a:rPr lang="fr-FR" sz="2400" dirty="0"/>
              <a:t>Son utilisation augmente la résistance des plantes aux maladies.</a:t>
            </a:r>
          </a:p>
          <a:p>
            <a:endParaRPr lang="fr-FR" sz="2400" dirty="0"/>
          </a:p>
          <a:p>
            <a:endParaRPr lang="fr-FR" sz="2400" dirty="0"/>
          </a:p>
        </p:txBody>
      </p:sp>
    </p:spTree>
    <p:extLst>
      <p:ext uri="{BB962C8B-B14F-4D97-AF65-F5344CB8AC3E}">
        <p14:creationId xmlns:p14="http://schemas.microsoft.com/office/powerpoint/2010/main" val="26835842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383A2B9F-C68A-7AFA-4C04-3EA66F755267}"/>
              </a:ext>
            </a:extLst>
          </p:cNvPr>
          <p:cNvSpPr txBox="1"/>
          <p:nvPr/>
        </p:nvSpPr>
        <p:spPr>
          <a:xfrm>
            <a:off x="5264727" y="797510"/>
            <a:ext cx="6733309" cy="5632311"/>
          </a:xfrm>
          <a:prstGeom prst="rect">
            <a:avLst/>
          </a:prstGeom>
          <a:noFill/>
        </p:spPr>
        <p:txBody>
          <a:bodyPr wrap="square" rtlCol="0">
            <a:spAutoFit/>
          </a:bodyPr>
          <a:lstStyle/>
          <a:p>
            <a:pPr marL="342900" indent="-342900">
              <a:buFont typeface="Wingdings" panose="05000000000000000000" pitchFamily="2" charset="2"/>
              <a:buChar char="ü"/>
            </a:pPr>
            <a:r>
              <a:rPr lang="fr-FR" sz="2400" dirty="0"/>
              <a:t>S'il est utilisé dans les racines des plantes, il nourrit les racines des plantes et évite qu'elles ne s'abîment.</a:t>
            </a:r>
          </a:p>
          <a:p>
            <a:endParaRPr lang="fr-FR" sz="2400" dirty="0"/>
          </a:p>
          <a:p>
            <a:pPr marL="342900" indent="-342900">
              <a:buFont typeface="Wingdings" panose="05000000000000000000" pitchFamily="2" charset="2"/>
              <a:buChar char="ü"/>
            </a:pPr>
            <a:r>
              <a:rPr lang="fr-FR" sz="2400" dirty="0"/>
              <a:t>Avec son utilisation, le processus de formation de nourriture dans les feuilles s'accélère et les feuilles paraissent plus brillantes et vertes.</a:t>
            </a:r>
          </a:p>
          <a:p>
            <a:endParaRPr lang="fr-FR" sz="2400" dirty="0"/>
          </a:p>
          <a:p>
            <a:pPr marL="342900" indent="-342900">
              <a:buFont typeface="Wingdings" panose="05000000000000000000" pitchFamily="2" charset="2"/>
              <a:buChar char="ü"/>
            </a:pPr>
            <a:r>
              <a:rPr lang="fr-FR" sz="2400" dirty="0"/>
              <a:t>Son utilisation augmente la capacité des plantes à résister aux stress climatiques.</a:t>
            </a:r>
          </a:p>
          <a:p>
            <a:endParaRPr lang="fr-FR" sz="2400" dirty="0"/>
          </a:p>
          <a:p>
            <a:pPr marL="342900" indent="-342900">
              <a:buFont typeface="Wingdings" panose="05000000000000000000" pitchFamily="2" charset="2"/>
              <a:buChar char="ü"/>
            </a:pPr>
            <a:r>
              <a:rPr lang="fr-FR" sz="2400" dirty="0"/>
              <a:t>Si vous l'utilisez dans vos cultures de temps en temps, cela augmente le rendement de vos cultures de (5-20) %.</a:t>
            </a:r>
          </a:p>
          <a:p>
            <a:endParaRPr lang="fr-FR" sz="2400" dirty="0"/>
          </a:p>
        </p:txBody>
      </p:sp>
      <p:pic>
        <p:nvPicPr>
          <p:cNvPr id="5" name="Image 4">
            <a:extLst>
              <a:ext uri="{FF2B5EF4-FFF2-40B4-BE49-F238E27FC236}">
                <a16:creationId xmlns:a16="http://schemas.microsoft.com/office/drawing/2014/main" id="{B3AA6D57-FF0A-D954-B7DC-F80812A820F6}"/>
              </a:ext>
            </a:extLst>
          </p:cNvPr>
          <p:cNvPicPr>
            <a:picLocks noChangeAspect="1"/>
          </p:cNvPicPr>
          <p:nvPr/>
        </p:nvPicPr>
        <p:blipFill rotWithShape="1">
          <a:blip r:embed="rId2">
            <a:extLst>
              <a:ext uri="{28A0092B-C50C-407E-A947-70E740481C1C}">
                <a14:useLocalDpi xmlns:a14="http://schemas.microsoft.com/office/drawing/2010/main" val="0"/>
              </a:ext>
            </a:extLst>
          </a:blip>
          <a:srcRect l="12041" r="11803" b="3625"/>
          <a:stretch/>
        </p:blipFill>
        <p:spPr>
          <a:xfrm>
            <a:off x="265413" y="1773382"/>
            <a:ext cx="3352800" cy="5181600"/>
          </a:xfrm>
          <a:prstGeom prst="rect">
            <a:avLst/>
          </a:prstGeom>
        </p:spPr>
      </p:pic>
      <p:sp>
        <p:nvSpPr>
          <p:cNvPr id="6" name="ZoneTexte 5">
            <a:extLst>
              <a:ext uri="{FF2B5EF4-FFF2-40B4-BE49-F238E27FC236}">
                <a16:creationId xmlns:a16="http://schemas.microsoft.com/office/drawing/2014/main" id="{EBF06BA7-F694-6876-0F02-E69F65787763}"/>
              </a:ext>
            </a:extLst>
          </p:cNvPr>
          <p:cNvSpPr txBox="1"/>
          <p:nvPr/>
        </p:nvSpPr>
        <p:spPr>
          <a:xfrm>
            <a:off x="265413" y="323907"/>
            <a:ext cx="8088878" cy="1569660"/>
          </a:xfrm>
          <a:prstGeom prst="rect">
            <a:avLst/>
          </a:prstGeom>
          <a:noFill/>
        </p:spPr>
        <p:txBody>
          <a:bodyPr wrap="square" rtlCol="0">
            <a:spAutoFit/>
          </a:bodyPr>
          <a:lstStyle/>
          <a:p>
            <a:r>
              <a:rPr lang="fr-FR" sz="4800" dirty="0">
                <a:latin typeface="Eras Bold ITC" panose="020B0907030504020204" pitchFamily="34" charset="0"/>
              </a:rPr>
              <a:t>Vestige Humique  granulé</a:t>
            </a:r>
            <a:endParaRPr lang="en-US" sz="4800" dirty="0">
              <a:latin typeface="Eras Bold ITC" panose="020B0907030504020204" pitchFamily="34" charset="0"/>
            </a:endParaRPr>
          </a:p>
        </p:txBody>
      </p:sp>
    </p:spTree>
    <p:extLst>
      <p:ext uri="{BB962C8B-B14F-4D97-AF65-F5344CB8AC3E}">
        <p14:creationId xmlns:p14="http://schemas.microsoft.com/office/powerpoint/2010/main" val="18097446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2706"/>
            <a:ext cx="12192000" cy="6920706"/>
          </a:xfrm>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393" y="1559158"/>
            <a:ext cx="7947215" cy="5254999"/>
          </a:xfrm>
          <a:prstGeom prst="rect">
            <a:avLst/>
          </a:prstGeom>
        </p:spPr>
      </p:pic>
      <p:sp>
        <p:nvSpPr>
          <p:cNvPr id="7" name="ZoneTexte 6"/>
          <p:cNvSpPr txBox="1"/>
          <p:nvPr/>
        </p:nvSpPr>
        <p:spPr>
          <a:xfrm>
            <a:off x="3563772" y="235719"/>
            <a:ext cx="9047328" cy="1569660"/>
          </a:xfrm>
          <a:prstGeom prst="rect">
            <a:avLst/>
          </a:prstGeom>
          <a:noFill/>
        </p:spPr>
        <p:txBody>
          <a:bodyPr wrap="square" rtlCol="0">
            <a:spAutoFit/>
          </a:bodyPr>
          <a:lstStyle/>
          <a:p>
            <a:r>
              <a:rPr lang="fr-FR" sz="4800" dirty="0">
                <a:solidFill>
                  <a:schemeClr val="bg1"/>
                </a:solidFill>
                <a:highlight>
                  <a:srgbClr val="FF0000"/>
                </a:highlight>
                <a:latin typeface="Eras Bold ITC" panose="020B0907030504020204" pitchFamily="34" charset="0"/>
              </a:rPr>
              <a:t>Produits d’Hygiène </a:t>
            </a:r>
          </a:p>
          <a:p>
            <a:r>
              <a:rPr lang="fr-FR" sz="4800" dirty="0">
                <a:solidFill>
                  <a:schemeClr val="bg1"/>
                </a:solidFill>
                <a:highlight>
                  <a:srgbClr val="FF0000"/>
                </a:highlight>
                <a:latin typeface="Eras Bold ITC" panose="020B0907030504020204" pitchFamily="34" charset="0"/>
              </a:rPr>
              <a:t>de femme</a:t>
            </a:r>
          </a:p>
        </p:txBody>
      </p:sp>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54236">
            <a:off x="8415338" y="1986989"/>
            <a:ext cx="2657475" cy="3886200"/>
          </a:xfrm>
          <a:prstGeom prst="rect">
            <a:avLst/>
          </a:prstGeom>
        </p:spPr>
      </p:pic>
    </p:spTree>
    <p:extLst>
      <p:ext uri="{BB962C8B-B14F-4D97-AF65-F5344CB8AC3E}">
        <p14:creationId xmlns:p14="http://schemas.microsoft.com/office/powerpoint/2010/main" val="14497220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87458" y="2526223"/>
            <a:ext cx="11313763" cy="3785652"/>
          </a:xfrm>
          <a:prstGeom prst="rect">
            <a:avLst/>
          </a:prstGeom>
          <a:noFill/>
        </p:spPr>
        <p:txBody>
          <a:bodyPr wrap="square" rtlCol="0">
            <a:spAutoFit/>
          </a:bodyPr>
          <a:lstStyle/>
          <a:p>
            <a:pPr algn="ctr"/>
            <a:r>
              <a:rPr lang="fr-FR" sz="6000" dirty="0">
                <a:latin typeface="Eras Bold ITC" panose="020B0907030504020204" pitchFamily="34" charset="0"/>
              </a:rPr>
              <a:t>Comment faire pour s’Abonner et  devenir Distributeur des Produits de Vestige Marketing ?</a:t>
            </a:r>
          </a:p>
        </p:txBody>
      </p:sp>
      <p:pic>
        <p:nvPicPr>
          <p:cNvPr id="5" name="Image 4">
            <a:extLst>
              <a:ext uri="{FF2B5EF4-FFF2-40B4-BE49-F238E27FC236}">
                <a16:creationId xmlns:a16="http://schemas.microsoft.com/office/drawing/2014/main" id="{8D270458-B414-4A4B-AA54-31238F95E4AF}"/>
              </a:ext>
            </a:extLst>
          </p:cNvPr>
          <p:cNvPicPr>
            <a:picLocks noChangeAspect="1"/>
          </p:cNvPicPr>
          <p:nvPr/>
        </p:nvPicPr>
        <p:blipFill>
          <a:blip r:embed="rId2"/>
          <a:stretch>
            <a:fillRect/>
          </a:stretch>
        </p:blipFill>
        <p:spPr>
          <a:xfrm>
            <a:off x="-529" y="21252"/>
            <a:ext cx="12193057" cy="1938696"/>
          </a:xfrm>
          <a:prstGeom prst="rect">
            <a:avLst/>
          </a:prstGeom>
          <a:ln>
            <a:noFill/>
          </a:ln>
        </p:spPr>
      </p:pic>
    </p:spTree>
    <p:extLst>
      <p:ext uri="{BB962C8B-B14F-4D97-AF65-F5344CB8AC3E}">
        <p14:creationId xmlns:p14="http://schemas.microsoft.com/office/powerpoint/2010/main" val="1639609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E22877A0-A119-4EF6-9968-25E6076EA7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691" y="1513557"/>
            <a:ext cx="7964941" cy="5300306"/>
          </a:xfrm>
          <a:prstGeom prst="rect">
            <a:avLst/>
          </a:prstGeom>
        </p:spPr>
      </p:pic>
      <p:pic>
        <p:nvPicPr>
          <p:cNvPr id="10" name="Image 9">
            <a:extLst>
              <a:ext uri="{FF2B5EF4-FFF2-40B4-BE49-F238E27FC236}">
                <a16:creationId xmlns:a16="http://schemas.microsoft.com/office/drawing/2014/main" id="{0822C168-0FAD-4915-8F61-7DC138297B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735594">
            <a:off x="4391212" y="4528686"/>
            <a:ext cx="1557209" cy="1557209"/>
          </a:xfrm>
          <a:prstGeom prst="rect">
            <a:avLst/>
          </a:prstGeom>
        </p:spPr>
      </p:pic>
      <p:pic>
        <p:nvPicPr>
          <p:cNvPr id="14" name="Image 13">
            <a:extLst>
              <a:ext uri="{FF2B5EF4-FFF2-40B4-BE49-F238E27FC236}">
                <a16:creationId xmlns:a16="http://schemas.microsoft.com/office/drawing/2014/main" id="{02EDCB80-1F06-4767-B937-53A8B74EFC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52336" y="5366064"/>
            <a:ext cx="1447799" cy="1447799"/>
          </a:xfrm>
          <a:prstGeom prst="rect">
            <a:avLst/>
          </a:prstGeom>
        </p:spPr>
      </p:pic>
      <p:pic>
        <p:nvPicPr>
          <p:cNvPr id="7" name="Image 6"/>
          <p:cNvPicPr>
            <a:picLocks noChangeAspect="1"/>
          </p:cNvPicPr>
          <p:nvPr/>
        </p:nvPicPr>
        <p:blipFill>
          <a:blip r:embed="rId5"/>
          <a:stretch>
            <a:fillRect/>
          </a:stretch>
        </p:blipFill>
        <p:spPr>
          <a:xfrm>
            <a:off x="-529" y="21252"/>
            <a:ext cx="12193057" cy="1938696"/>
          </a:xfrm>
          <a:prstGeom prst="rect">
            <a:avLst/>
          </a:prstGeom>
          <a:ln>
            <a:noFill/>
          </a:ln>
        </p:spPr>
      </p:pic>
      <p:sp>
        <p:nvSpPr>
          <p:cNvPr id="2" name="ZoneTexte 1"/>
          <p:cNvSpPr txBox="1"/>
          <p:nvPr/>
        </p:nvSpPr>
        <p:spPr>
          <a:xfrm>
            <a:off x="349414" y="624528"/>
            <a:ext cx="8834510" cy="1938992"/>
          </a:xfrm>
          <a:prstGeom prst="rect">
            <a:avLst/>
          </a:prstGeom>
          <a:noFill/>
        </p:spPr>
        <p:txBody>
          <a:bodyPr wrap="square" rtlCol="0">
            <a:spAutoFit/>
          </a:bodyPr>
          <a:lstStyle/>
          <a:p>
            <a:r>
              <a:rPr lang="fr-FR" sz="6000" b="1" dirty="0">
                <a:solidFill>
                  <a:srgbClr val="6600CC"/>
                </a:solidFill>
                <a:latin typeface="Eras Bold ITC" panose="020B0907030504020204" pitchFamily="34" charset="0"/>
              </a:rPr>
              <a:t>Comment devenir Distributeur ?</a:t>
            </a:r>
          </a:p>
        </p:txBody>
      </p:sp>
    </p:spTree>
    <p:extLst>
      <p:ext uri="{BB962C8B-B14F-4D97-AF65-F5344CB8AC3E}">
        <p14:creationId xmlns:p14="http://schemas.microsoft.com/office/powerpoint/2010/main" val="2873598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660537" y="3204396"/>
            <a:ext cx="6071196" cy="818295"/>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t>KIT STANDARD : 25.000F CFA</a:t>
            </a:r>
          </a:p>
        </p:txBody>
      </p:sp>
      <p:sp>
        <p:nvSpPr>
          <p:cNvPr id="6" name="Rectangle à coins arrondis 5"/>
          <p:cNvSpPr/>
          <p:nvPr/>
        </p:nvSpPr>
        <p:spPr>
          <a:xfrm>
            <a:off x="677334" y="4028430"/>
            <a:ext cx="6071196" cy="838754"/>
          </a:xfrm>
          <a:prstGeom prst="round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solidFill>
                  <a:schemeClr val="bg1"/>
                </a:solidFill>
              </a:rPr>
              <a:t>KIT PROMOTION : 55.000 FCFA </a:t>
            </a:r>
          </a:p>
        </p:txBody>
      </p:sp>
      <p:pic>
        <p:nvPicPr>
          <p:cNvPr id="8" name="Image 7"/>
          <p:cNvPicPr>
            <a:picLocks noChangeAspect="1"/>
          </p:cNvPicPr>
          <p:nvPr/>
        </p:nvPicPr>
        <p:blipFill>
          <a:blip r:embed="rId2"/>
          <a:stretch>
            <a:fillRect/>
          </a:stretch>
        </p:blipFill>
        <p:spPr>
          <a:xfrm>
            <a:off x="-529" y="21252"/>
            <a:ext cx="12193057" cy="1938696"/>
          </a:xfrm>
          <a:prstGeom prst="rect">
            <a:avLst/>
          </a:prstGeom>
          <a:ln>
            <a:noFill/>
          </a:ln>
        </p:spPr>
      </p:pic>
      <p:sp>
        <p:nvSpPr>
          <p:cNvPr id="9" name="Rectangle 8"/>
          <p:cNvSpPr/>
          <p:nvPr/>
        </p:nvSpPr>
        <p:spPr>
          <a:xfrm>
            <a:off x="30044" y="450652"/>
            <a:ext cx="7535925" cy="3785652"/>
          </a:xfrm>
          <a:prstGeom prst="rect">
            <a:avLst/>
          </a:prstGeom>
          <a:noFill/>
        </p:spPr>
        <p:txBody>
          <a:bodyPr wrap="square" lIns="91440" tIns="45720" rIns="91440" bIns="45720">
            <a:spAutoFit/>
          </a:bodyPr>
          <a:lstStyle/>
          <a:p>
            <a:pPr algn="ctr"/>
            <a:r>
              <a:rPr lang="fr-FR" sz="8000" b="1" dirty="0">
                <a:ln w="9525">
                  <a:solidFill>
                    <a:schemeClr val="bg1"/>
                  </a:solidFill>
                  <a:prstDash val="solid"/>
                </a:ln>
                <a:solidFill>
                  <a:srgbClr val="6600CC"/>
                </a:solidFill>
                <a:effectLst>
                  <a:outerShdw blurRad="12700" dist="38100" dir="2700000" algn="tl" rotWithShape="0">
                    <a:schemeClr val="bg1">
                      <a:lumMod val="50000"/>
                    </a:schemeClr>
                  </a:outerShdw>
                </a:effectLst>
                <a:latin typeface="Eras Bold ITC" panose="020B0907030504020204" pitchFamily="34" charset="0"/>
              </a:rPr>
              <a:t>Nos Kits Distributeurs</a:t>
            </a:r>
          </a:p>
          <a:p>
            <a:pPr algn="ctr"/>
            <a:endParaRPr lang="fr-FR" sz="8000" b="1" cap="none" spc="0" dirty="0">
              <a:ln w="9525">
                <a:solidFill>
                  <a:schemeClr val="bg1"/>
                </a:solidFill>
                <a:prstDash val="solid"/>
              </a:ln>
              <a:solidFill>
                <a:srgbClr val="6600CC"/>
              </a:solidFill>
              <a:effectLst>
                <a:outerShdw blurRad="12700" dist="38100" dir="2700000" algn="tl" rotWithShape="0">
                  <a:schemeClr val="bg1">
                    <a:lumMod val="50000"/>
                  </a:schemeClr>
                </a:outerShdw>
              </a:effectLst>
              <a:latin typeface="Eras Bold ITC" panose="020B0907030504020204" pitchFamily="34" charset="0"/>
            </a:endParaRPr>
          </a:p>
        </p:txBody>
      </p:sp>
      <p:sp>
        <p:nvSpPr>
          <p:cNvPr id="12" name="Rectangle à coins arrondis 11"/>
          <p:cNvSpPr/>
          <p:nvPr/>
        </p:nvSpPr>
        <p:spPr>
          <a:xfrm>
            <a:off x="677335" y="4867184"/>
            <a:ext cx="6071195" cy="778862"/>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p:cNvSpPr txBox="1"/>
          <p:nvPr/>
        </p:nvSpPr>
        <p:spPr>
          <a:xfrm>
            <a:off x="657126" y="4976092"/>
            <a:ext cx="6663820" cy="523220"/>
          </a:xfrm>
          <a:prstGeom prst="rect">
            <a:avLst/>
          </a:prstGeom>
          <a:noFill/>
        </p:spPr>
        <p:txBody>
          <a:bodyPr wrap="square" rtlCol="0">
            <a:spAutoFit/>
          </a:bodyPr>
          <a:lstStyle/>
          <a:p>
            <a:r>
              <a:rPr lang="fr-FR" sz="2800" b="1" dirty="0">
                <a:solidFill>
                  <a:schemeClr val="bg1"/>
                </a:solidFill>
              </a:rPr>
              <a:t>KIT SENIOR DISTRIBUTEUR: 145.000 FCFA </a:t>
            </a:r>
          </a:p>
        </p:txBody>
      </p:sp>
      <p:pic>
        <p:nvPicPr>
          <p:cNvPr id="14" name="Image 13">
            <a:extLst>
              <a:ext uri="{FF2B5EF4-FFF2-40B4-BE49-F238E27FC236}">
                <a16:creationId xmlns:a16="http://schemas.microsoft.com/office/drawing/2014/main" id="{483BD3AB-DBBA-48A4-9610-DD29348079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7917" y="1002823"/>
            <a:ext cx="3272704" cy="4643223"/>
          </a:xfrm>
          <a:prstGeom prst="rect">
            <a:avLst/>
          </a:prstGeom>
        </p:spPr>
      </p:pic>
      <p:pic>
        <p:nvPicPr>
          <p:cNvPr id="15" name="Espace réservé du contenu 9">
            <a:extLst>
              <a:ext uri="{FF2B5EF4-FFF2-40B4-BE49-F238E27FC236}">
                <a16:creationId xmlns:a16="http://schemas.microsoft.com/office/drawing/2014/main" id="{F68ADE8C-3D6A-4D3C-A821-4BD68DDB513F}"/>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6299055" y="3327126"/>
            <a:ext cx="5892945" cy="3300049"/>
          </a:xfrm>
        </p:spPr>
      </p:pic>
      <p:pic>
        <p:nvPicPr>
          <p:cNvPr id="16" name="Image 15">
            <a:extLst>
              <a:ext uri="{FF2B5EF4-FFF2-40B4-BE49-F238E27FC236}">
                <a16:creationId xmlns:a16="http://schemas.microsoft.com/office/drawing/2014/main" id="{E6B98984-C11E-48E6-8B3D-796912E5434D}"/>
              </a:ext>
            </a:extLst>
          </p:cNvPr>
          <p:cNvPicPr>
            <a:picLocks noChangeAspect="1"/>
          </p:cNvPicPr>
          <p:nvPr/>
        </p:nvPicPr>
        <p:blipFill>
          <a:blip r:embed="rId5"/>
          <a:stretch>
            <a:fillRect/>
          </a:stretch>
        </p:blipFill>
        <p:spPr>
          <a:xfrm>
            <a:off x="8202965" y="4867184"/>
            <a:ext cx="1811453" cy="1811453"/>
          </a:xfrm>
          <a:prstGeom prst="rect">
            <a:avLst/>
          </a:prstGeom>
        </p:spPr>
      </p:pic>
      <p:sp>
        <p:nvSpPr>
          <p:cNvPr id="3" name="Rectangle : coins arrondis 2">
            <a:extLst>
              <a:ext uri="{FF2B5EF4-FFF2-40B4-BE49-F238E27FC236}">
                <a16:creationId xmlns:a16="http://schemas.microsoft.com/office/drawing/2014/main" id="{DBD680DF-5AED-4101-A0D7-FBA5E1184F4D}"/>
              </a:ext>
            </a:extLst>
          </p:cNvPr>
          <p:cNvSpPr/>
          <p:nvPr/>
        </p:nvSpPr>
        <p:spPr>
          <a:xfrm>
            <a:off x="677334" y="5646046"/>
            <a:ext cx="6091405" cy="74803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13CDDAE9-A3B2-41B0-A859-318515E36082}"/>
              </a:ext>
            </a:extLst>
          </p:cNvPr>
          <p:cNvSpPr txBox="1"/>
          <p:nvPr/>
        </p:nvSpPr>
        <p:spPr>
          <a:xfrm>
            <a:off x="747021" y="5768776"/>
            <a:ext cx="5875452" cy="584775"/>
          </a:xfrm>
          <a:prstGeom prst="rect">
            <a:avLst/>
          </a:prstGeom>
          <a:noFill/>
        </p:spPr>
        <p:txBody>
          <a:bodyPr wrap="square" rtlCol="0">
            <a:spAutoFit/>
          </a:bodyPr>
          <a:lstStyle/>
          <a:p>
            <a:r>
              <a:rPr lang="fr-FR" sz="3200" dirty="0">
                <a:solidFill>
                  <a:schemeClr val="bg1"/>
                </a:solidFill>
                <a:latin typeface="Eras Bold ITC" panose="020B0907030504020204" pitchFamily="34" charset="0"/>
              </a:rPr>
              <a:t>           KIT BOUTIQUE </a:t>
            </a:r>
          </a:p>
        </p:txBody>
      </p:sp>
    </p:spTree>
    <p:extLst>
      <p:ext uri="{BB962C8B-B14F-4D97-AF65-F5344CB8AC3E}">
        <p14:creationId xmlns:p14="http://schemas.microsoft.com/office/powerpoint/2010/main" val="402732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par>
                                <p:cTn id="18" presetID="16" presetClass="entr" presetSubtype="21"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barn(inVertical)">
                                      <p:cBhvr>
                                        <p:cTn id="20" dur="500"/>
                                        <p:tgtEl>
                                          <p:spTgt spid="15"/>
                                        </p:tgtEl>
                                      </p:cBhvr>
                                    </p:animEffect>
                                  </p:childTnLst>
                                </p:cTn>
                              </p:par>
                              <p:par>
                                <p:cTn id="21" presetID="16" presetClass="entr" presetSubtype="21"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arn(inVertical)">
                                      <p:cBhvr>
                                        <p:cTn id="23" dur="500"/>
                                        <p:tgtEl>
                                          <p:spTgt spid="16"/>
                                        </p:tgtEl>
                                      </p:cBhvr>
                                    </p:animEffect>
                                  </p:childTnLst>
                                </p:cTn>
                              </p:par>
                              <p:par>
                                <p:cTn id="24" presetID="16" presetClass="entr" presetSubtype="21"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inVertical)">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barn(inVertical)">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barn(inVertical)">
                                      <p:cBhvr>
                                        <p:cTn id="39" dur="500"/>
                                        <p:tgtEl>
                                          <p:spTgt spid="4"/>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barn(inVertical)">
                                      <p:cBhvr>
                                        <p:cTn id="4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p:bldP spid="12" grpId="0" animBg="1"/>
      <p:bldP spid="13" grpId="0"/>
      <p:bldP spid="3" grpId="0" animBg="1"/>
      <p:bldP spid="4"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950D90-CF20-4995-9316-CA971A417CD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2D41AC4-5A01-4819-85A5-AF6D123A811D}"/>
              </a:ext>
            </a:extLst>
          </p:cNvPr>
          <p:cNvSpPr>
            <a:spLocks noGrp="1"/>
          </p:cNvSpPr>
          <p:nvPr>
            <p:ph idx="1"/>
          </p:nvPr>
        </p:nvSpPr>
        <p:spPr/>
        <p:txBody>
          <a:bodyPr/>
          <a:lstStyle/>
          <a:p>
            <a:endParaRPr lang="fr-FR"/>
          </a:p>
        </p:txBody>
      </p:sp>
      <p:pic>
        <p:nvPicPr>
          <p:cNvPr id="4" name="Espace réservé du contenu 22">
            <a:extLst>
              <a:ext uri="{FF2B5EF4-FFF2-40B4-BE49-F238E27FC236}">
                <a16:creationId xmlns:a16="http://schemas.microsoft.com/office/drawing/2014/main" id="{891902B1-3D0F-4492-AE5F-A3B02E641F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570019" y="-2549234"/>
            <a:ext cx="6747164" cy="11887201"/>
          </a:xfrm>
          <a:prstGeom prst="rect">
            <a:avLst/>
          </a:prstGeom>
        </p:spPr>
      </p:pic>
      <p:pic>
        <p:nvPicPr>
          <p:cNvPr id="5" name="Espace réservé du contenu 16">
            <a:extLst>
              <a:ext uri="{FF2B5EF4-FFF2-40B4-BE49-F238E27FC236}">
                <a16:creationId xmlns:a16="http://schemas.microsoft.com/office/drawing/2014/main" id="{5CFEFDE2-7522-487E-AE6A-A229501315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1770" y="3238866"/>
            <a:ext cx="1933575" cy="2362200"/>
          </a:xfrm>
          <a:prstGeom prst="rect">
            <a:avLst/>
          </a:prstGeom>
        </p:spPr>
      </p:pic>
      <p:pic>
        <p:nvPicPr>
          <p:cNvPr id="6" name="Image 5">
            <a:extLst>
              <a:ext uri="{FF2B5EF4-FFF2-40B4-BE49-F238E27FC236}">
                <a16:creationId xmlns:a16="http://schemas.microsoft.com/office/drawing/2014/main" id="{0A3E4145-2DEE-4D64-BD0D-A8147660BF87}"/>
              </a:ext>
            </a:extLst>
          </p:cNvPr>
          <p:cNvPicPr>
            <a:picLocks noChangeAspect="1"/>
          </p:cNvPicPr>
          <p:nvPr/>
        </p:nvPicPr>
        <p:blipFill rotWithShape="1">
          <a:blip r:embed="rId4">
            <a:extLst>
              <a:ext uri="{28A0092B-C50C-407E-A947-70E740481C1C}">
                <a14:useLocalDpi xmlns:a14="http://schemas.microsoft.com/office/drawing/2010/main" val="0"/>
              </a:ext>
            </a:extLst>
          </a:blip>
          <a:srcRect l="27473"/>
          <a:stretch/>
        </p:blipFill>
        <p:spPr>
          <a:xfrm>
            <a:off x="7121554" y="1589349"/>
            <a:ext cx="3047210" cy="5145411"/>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F5381A56-A5F5-4116-8851-82C88E93CA5B}"/>
              </a:ext>
            </a:extLst>
          </p:cNvPr>
          <p:cNvPicPr>
            <a:picLocks noChangeAspect="1"/>
          </p:cNvPicPr>
          <p:nvPr/>
        </p:nvPicPr>
        <p:blipFill rotWithShape="1">
          <a:blip r:embed="rId5">
            <a:extLst>
              <a:ext uri="{28A0092B-C50C-407E-A947-70E740481C1C}">
                <a14:useLocalDpi xmlns:a14="http://schemas.microsoft.com/office/drawing/2010/main" val="0"/>
              </a:ext>
            </a:extLst>
          </a:blip>
          <a:srcRect l="8114" t="18341" r="14430" b="21513"/>
          <a:stretch/>
        </p:blipFill>
        <p:spPr>
          <a:xfrm>
            <a:off x="4778686" y="1840106"/>
            <a:ext cx="2228045" cy="1661375"/>
          </a:xfrm>
          <a:prstGeom prst="rect">
            <a:avLst/>
          </a:prstGeom>
          <a:ln>
            <a:noFill/>
          </a:ln>
          <a:effectLst>
            <a:outerShdw blurRad="292100" dist="139700" dir="2700000" algn="tl" rotWithShape="0">
              <a:srgbClr val="333333">
                <a:alpha val="65000"/>
              </a:srgbClr>
            </a:outerShdw>
          </a:effectLst>
        </p:spPr>
      </p:pic>
      <p:sp>
        <p:nvSpPr>
          <p:cNvPr id="8" name="ZoneTexte 7">
            <a:extLst>
              <a:ext uri="{FF2B5EF4-FFF2-40B4-BE49-F238E27FC236}">
                <a16:creationId xmlns:a16="http://schemas.microsoft.com/office/drawing/2014/main" id="{215E296E-D12D-4517-9231-57A153BBC97C}"/>
              </a:ext>
            </a:extLst>
          </p:cNvPr>
          <p:cNvSpPr txBox="1"/>
          <p:nvPr/>
        </p:nvSpPr>
        <p:spPr>
          <a:xfrm>
            <a:off x="3795345" y="265458"/>
            <a:ext cx="1841679" cy="707886"/>
          </a:xfrm>
          <a:prstGeom prst="rect">
            <a:avLst/>
          </a:prstGeom>
          <a:noFill/>
        </p:spPr>
        <p:txBody>
          <a:bodyPr wrap="square" rtlCol="0">
            <a:spAutoFit/>
          </a:bodyPr>
          <a:lstStyle/>
          <a:p>
            <a:r>
              <a:rPr lang="fr-FR" sz="4000" dirty="0">
                <a:solidFill>
                  <a:srgbClr val="6600CC"/>
                </a:solidFill>
                <a:latin typeface="Arial Black" panose="020B0A04020102020204" pitchFamily="34" charset="0"/>
              </a:rPr>
              <a:t>KIT A</a:t>
            </a:r>
          </a:p>
        </p:txBody>
      </p:sp>
      <p:pic>
        <p:nvPicPr>
          <p:cNvPr id="10" name="Image 9">
            <a:extLst>
              <a:ext uri="{FF2B5EF4-FFF2-40B4-BE49-F238E27FC236}">
                <a16:creationId xmlns:a16="http://schemas.microsoft.com/office/drawing/2014/main" id="{3B279E39-CA94-4F93-804E-894EE753AA51}"/>
              </a:ext>
            </a:extLst>
          </p:cNvPr>
          <p:cNvPicPr>
            <a:picLocks noChangeAspect="1"/>
          </p:cNvPicPr>
          <p:nvPr/>
        </p:nvPicPr>
        <p:blipFill rotWithShape="1">
          <a:blip r:embed="rId6">
            <a:extLst>
              <a:ext uri="{28A0092B-C50C-407E-A947-70E740481C1C}">
                <a14:useLocalDpi xmlns:a14="http://schemas.microsoft.com/office/drawing/2010/main" val="0"/>
              </a:ext>
            </a:extLst>
          </a:blip>
          <a:srcRect l="17520" r="16750"/>
          <a:stretch/>
        </p:blipFill>
        <p:spPr>
          <a:xfrm>
            <a:off x="1718520" y="3243854"/>
            <a:ext cx="1737066" cy="2642739"/>
          </a:xfrm>
          <a:prstGeom prst="rect">
            <a:avLst/>
          </a:prstGeom>
          <a:ln>
            <a:noFill/>
          </a:ln>
          <a:effectLst>
            <a:outerShdw blurRad="292100" dist="139700" dir="2700000" algn="tl" rotWithShape="0">
              <a:srgbClr val="333333">
                <a:alpha val="65000"/>
              </a:srgbClr>
            </a:outerShdw>
          </a:effectLst>
        </p:spPr>
      </p:pic>
      <p:pic>
        <p:nvPicPr>
          <p:cNvPr id="11" name="Image 10">
            <a:extLst>
              <a:ext uri="{FF2B5EF4-FFF2-40B4-BE49-F238E27FC236}">
                <a16:creationId xmlns:a16="http://schemas.microsoft.com/office/drawing/2014/main" id="{AE52E912-0258-48D9-B909-9A585CF621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354" y="3102973"/>
            <a:ext cx="2410601" cy="2944971"/>
          </a:xfrm>
          <a:prstGeom prst="rect">
            <a:avLst/>
          </a:prstGeom>
          <a:ln>
            <a:noFill/>
          </a:ln>
          <a:effectLst>
            <a:outerShdw blurRad="292100" dist="139700" dir="2700000" algn="tl" rotWithShape="0">
              <a:srgbClr val="333333">
                <a:alpha val="65000"/>
              </a:srgbClr>
            </a:outerShdw>
          </a:effectLst>
        </p:spPr>
      </p:pic>
      <p:sp>
        <p:nvSpPr>
          <p:cNvPr id="12" name="ZoneTexte 11">
            <a:extLst>
              <a:ext uri="{FF2B5EF4-FFF2-40B4-BE49-F238E27FC236}">
                <a16:creationId xmlns:a16="http://schemas.microsoft.com/office/drawing/2014/main" id="{CA6F1CB7-C148-4BF5-BA9E-00054C637115}"/>
              </a:ext>
            </a:extLst>
          </p:cNvPr>
          <p:cNvSpPr txBox="1"/>
          <p:nvPr/>
        </p:nvSpPr>
        <p:spPr>
          <a:xfrm>
            <a:off x="2806029" y="5893198"/>
            <a:ext cx="5460642" cy="830997"/>
          </a:xfrm>
          <a:prstGeom prst="rect">
            <a:avLst/>
          </a:prstGeom>
          <a:noFill/>
        </p:spPr>
        <p:txBody>
          <a:bodyPr wrap="square" rtlCol="0">
            <a:spAutoFit/>
          </a:bodyPr>
          <a:lstStyle/>
          <a:p>
            <a:r>
              <a:rPr lang="fr-FR" sz="4800" b="1" dirty="0">
                <a:solidFill>
                  <a:srgbClr val="6600CC"/>
                </a:solidFill>
                <a:latin typeface="Arial Black" panose="020B0A04020102020204" pitchFamily="34" charset="0"/>
              </a:rPr>
              <a:t>     25.000F CFA </a:t>
            </a:r>
          </a:p>
        </p:txBody>
      </p:sp>
      <p:sp>
        <p:nvSpPr>
          <p:cNvPr id="13" name="Ellipse 12">
            <a:extLst>
              <a:ext uri="{FF2B5EF4-FFF2-40B4-BE49-F238E27FC236}">
                <a16:creationId xmlns:a16="http://schemas.microsoft.com/office/drawing/2014/main" id="{7FF0D805-80FB-420D-8E79-59444885CAB6}"/>
              </a:ext>
            </a:extLst>
          </p:cNvPr>
          <p:cNvSpPr/>
          <p:nvPr/>
        </p:nvSpPr>
        <p:spPr>
          <a:xfrm>
            <a:off x="2192670" y="1463331"/>
            <a:ext cx="1918952" cy="1816968"/>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6600CC"/>
                </a:solidFill>
              </a:rPr>
              <a:t>30</a:t>
            </a:r>
          </a:p>
        </p:txBody>
      </p:sp>
      <p:sp>
        <p:nvSpPr>
          <p:cNvPr id="14" name="ZoneTexte 13">
            <a:extLst>
              <a:ext uri="{FF2B5EF4-FFF2-40B4-BE49-F238E27FC236}">
                <a16:creationId xmlns:a16="http://schemas.microsoft.com/office/drawing/2014/main" id="{BDA77AC4-A25F-4399-A2CD-78B0C1BF4B44}"/>
              </a:ext>
            </a:extLst>
          </p:cNvPr>
          <p:cNvSpPr txBox="1"/>
          <p:nvPr/>
        </p:nvSpPr>
        <p:spPr>
          <a:xfrm>
            <a:off x="2351102" y="1960869"/>
            <a:ext cx="1756519" cy="769441"/>
          </a:xfrm>
          <a:prstGeom prst="rect">
            <a:avLst/>
          </a:prstGeom>
          <a:noFill/>
        </p:spPr>
        <p:txBody>
          <a:bodyPr wrap="square" rtlCol="0">
            <a:spAutoFit/>
          </a:bodyPr>
          <a:lstStyle/>
          <a:p>
            <a:r>
              <a:rPr lang="fr-FR" sz="4400" b="1" dirty="0">
                <a:solidFill>
                  <a:schemeClr val="bg1"/>
                </a:solidFill>
              </a:rPr>
              <a:t>30PV</a:t>
            </a:r>
          </a:p>
        </p:txBody>
      </p:sp>
      <p:pic>
        <p:nvPicPr>
          <p:cNvPr id="15" name="Image 14">
            <a:extLst>
              <a:ext uri="{FF2B5EF4-FFF2-40B4-BE49-F238E27FC236}">
                <a16:creationId xmlns:a16="http://schemas.microsoft.com/office/drawing/2014/main" id="{F85D43FD-205C-4FF7-BDB4-FA7C4F17923B}"/>
              </a:ext>
            </a:extLst>
          </p:cNvPr>
          <p:cNvPicPr>
            <a:picLocks noChangeAspect="1"/>
          </p:cNvPicPr>
          <p:nvPr/>
        </p:nvPicPr>
        <p:blipFill>
          <a:blip r:embed="rId7"/>
          <a:stretch>
            <a:fillRect/>
          </a:stretch>
        </p:blipFill>
        <p:spPr>
          <a:xfrm>
            <a:off x="10105137" y="184020"/>
            <a:ext cx="1450974" cy="1450974"/>
          </a:xfrm>
          <a:prstGeom prst="rect">
            <a:avLst/>
          </a:prstGeom>
        </p:spPr>
      </p:pic>
      <p:pic>
        <p:nvPicPr>
          <p:cNvPr id="16" name="Image 15">
            <a:extLst>
              <a:ext uri="{FF2B5EF4-FFF2-40B4-BE49-F238E27FC236}">
                <a16:creationId xmlns:a16="http://schemas.microsoft.com/office/drawing/2014/main" id="{63398FFC-3F25-4D4E-BEBD-B9FE4536C5D8}"/>
              </a:ext>
            </a:extLst>
          </p:cNvPr>
          <p:cNvPicPr>
            <a:picLocks noChangeAspect="1"/>
          </p:cNvPicPr>
          <p:nvPr/>
        </p:nvPicPr>
        <p:blipFill rotWithShape="1">
          <a:blip r:embed="rId5">
            <a:extLst>
              <a:ext uri="{28A0092B-C50C-407E-A947-70E740481C1C}">
                <a14:useLocalDpi xmlns:a14="http://schemas.microsoft.com/office/drawing/2010/main" val="0"/>
              </a:ext>
            </a:extLst>
          </a:blip>
          <a:srcRect l="8114" t="18341" r="14430" b="21513"/>
          <a:stretch/>
        </p:blipFill>
        <p:spPr>
          <a:xfrm>
            <a:off x="5171189" y="4225218"/>
            <a:ext cx="2228045" cy="1661375"/>
          </a:xfrm>
          <a:prstGeom prst="rect">
            <a:avLst/>
          </a:prstGeom>
          <a:ln>
            <a:noFill/>
          </a:ln>
          <a:effectLst>
            <a:outerShdw blurRad="292100" dist="139700" dir="2700000" algn="tl" rotWithShape="0">
              <a:srgbClr val="333333">
                <a:alpha val="65000"/>
              </a:srgbClr>
            </a:outerShdw>
          </a:effectLst>
        </p:spPr>
      </p:pic>
      <p:pic>
        <p:nvPicPr>
          <p:cNvPr id="17" name="Image 16">
            <a:extLst>
              <a:ext uri="{FF2B5EF4-FFF2-40B4-BE49-F238E27FC236}">
                <a16:creationId xmlns:a16="http://schemas.microsoft.com/office/drawing/2014/main" id="{23886A9F-5206-47EC-B071-5703C17FF269}"/>
              </a:ext>
            </a:extLst>
          </p:cNvPr>
          <p:cNvPicPr>
            <a:picLocks noChangeAspect="1"/>
          </p:cNvPicPr>
          <p:nvPr/>
        </p:nvPicPr>
        <p:blipFill rotWithShape="1">
          <a:blip r:embed="rId5">
            <a:extLst>
              <a:ext uri="{28A0092B-C50C-407E-A947-70E740481C1C}">
                <a14:useLocalDpi xmlns:a14="http://schemas.microsoft.com/office/drawing/2010/main" val="0"/>
              </a:ext>
            </a:extLst>
          </a:blip>
          <a:srcRect l="8114" t="18341" r="14430" b="21513"/>
          <a:stretch/>
        </p:blipFill>
        <p:spPr>
          <a:xfrm>
            <a:off x="3292060" y="4395556"/>
            <a:ext cx="2228045" cy="1661375"/>
          </a:xfrm>
          <a:prstGeom prst="rect">
            <a:avLst/>
          </a:prstGeom>
          <a:ln>
            <a:noFill/>
          </a:ln>
          <a:effectLst>
            <a:outerShdw blurRad="292100" dist="139700" dir="2700000" algn="tl" rotWithShape="0">
              <a:srgbClr val="333333">
                <a:alpha val="65000"/>
              </a:srgbClr>
            </a:outerShdw>
          </a:effectLst>
        </p:spPr>
      </p:pic>
      <p:pic>
        <p:nvPicPr>
          <p:cNvPr id="18" name="Image 17">
            <a:extLst>
              <a:ext uri="{FF2B5EF4-FFF2-40B4-BE49-F238E27FC236}">
                <a16:creationId xmlns:a16="http://schemas.microsoft.com/office/drawing/2014/main" id="{29D1195E-65EE-4093-AB60-7F66C77A12E3}"/>
              </a:ext>
            </a:extLst>
          </p:cNvPr>
          <p:cNvPicPr>
            <a:picLocks noChangeAspect="1"/>
          </p:cNvPicPr>
          <p:nvPr/>
        </p:nvPicPr>
        <p:blipFill rotWithShape="1">
          <a:blip r:embed="rId5">
            <a:extLst>
              <a:ext uri="{28A0092B-C50C-407E-A947-70E740481C1C}">
                <a14:useLocalDpi xmlns:a14="http://schemas.microsoft.com/office/drawing/2010/main" val="0"/>
              </a:ext>
            </a:extLst>
          </a:blip>
          <a:srcRect l="8114" t="18341" r="14430" b="21513"/>
          <a:stretch/>
        </p:blipFill>
        <p:spPr>
          <a:xfrm>
            <a:off x="5285464" y="2930787"/>
            <a:ext cx="2228045" cy="1661375"/>
          </a:xfrm>
          <a:prstGeom prst="rect">
            <a:avLst/>
          </a:prstGeom>
          <a:ln>
            <a:noFill/>
          </a:ln>
          <a:effectLst>
            <a:outerShdw blurRad="292100" dist="139700" dir="2700000" algn="tl" rotWithShape="0">
              <a:srgbClr val="333333">
                <a:alpha val="65000"/>
              </a:srgbClr>
            </a:outerShdw>
          </a:effectLst>
        </p:spPr>
      </p:pic>
      <p:pic>
        <p:nvPicPr>
          <p:cNvPr id="19" name="Image 18">
            <a:extLst>
              <a:ext uri="{FF2B5EF4-FFF2-40B4-BE49-F238E27FC236}">
                <a16:creationId xmlns:a16="http://schemas.microsoft.com/office/drawing/2014/main" id="{48FBAF02-E421-4857-986F-17F7CAD2498F}"/>
              </a:ext>
            </a:extLst>
          </p:cNvPr>
          <p:cNvPicPr>
            <a:picLocks noChangeAspect="1"/>
          </p:cNvPicPr>
          <p:nvPr/>
        </p:nvPicPr>
        <p:blipFill rotWithShape="1">
          <a:blip r:embed="rId5">
            <a:extLst>
              <a:ext uri="{28A0092B-C50C-407E-A947-70E740481C1C}">
                <a14:useLocalDpi xmlns:a14="http://schemas.microsoft.com/office/drawing/2010/main" val="0"/>
              </a:ext>
            </a:extLst>
          </a:blip>
          <a:srcRect l="8114" t="18341" r="14430" b="21513"/>
          <a:stretch/>
        </p:blipFill>
        <p:spPr>
          <a:xfrm>
            <a:off x="3262347" y="3250075"/>
            <a:ext cx="2228045" cy="1661375"/>
          </a:xfrm>
          <a:prstGeom prst="rect">
            <a:avLst/>
          </a:prstGeom>
          <a:ln>
            <a:noFill/>
          </a:ln>
          <a:effectLst>
            <a:outerShdw blurRad="292100" dist="139700" dir="2700000" algn="tl" rotWithShape="0">
              <a:srgbClr val="333333">
                <a:alpha val="65000"/>
              </a:srgbClr>
            </a:outerShdw>
          </a:effectLst>
        </p:spPr>
      </p:pic>
      <p:sp>
        <p:nvSpPr>
          <p:cNvPr id="20" name="ZoneTexte 19">
            <a:extLst>
              <a:ext uri="{FF2B5EF4-FFF2-40B4-BE49-F238E27FC236}">
                <a16:creationId xmlns:a16="http://schemas.microsoft.com/office/drawing/2014/main" id="{CDC15B3D-E736-4F3A-8759-41A03E156416}"/>
              </a:ext>
            </a:extLst>
          </p:cNvPr>
          <p:cNvSpPr txBox="1"/>
          <p:nvPr/>
        </p:nvSpPr>
        <p:spPr>
          <a:xfrm>
            <a:off x="5547973" y="330906"/>
            <a:ext cx="3219719" cy="646331"/>
          </a:xfrm>
          <a:prstGeom prst="rect">
            <a:avLst/>
          </a:prstGeom>
          <a:noFill/>
        </p:spPr>
        <p:txBody>
          <a:bodyPr wrap="square" rtlCol="0">
            <a:spAutoFit/>
          </a:bodyPr>
          <a:lstStyle/>
          <a:p>
            <a:r>
              <a:rPr lang="fr-FR" sz="3600" dirty="0"/>
              <a:t>(8 Produits) </a:t>
            </a:r>
          </a:p>
        </p:txBody>
      </p:sp>
      <p:sp>
        <p:nvSpPr>
          <p:cNvPr id="21" name="ZoneTexte 20">
            <a:extLst>
              <a:ext uri="{FF2B5EF4-FFF2-40B4-BE49-F238E27FC236}">
                <a16:creationId xmlns:a16="http://schemas.microsoft.com/office/drawing/2014/main" id="{0C3FDD46-F09D-420D-ABFB-74D30BB35A45}"/>
              </a:ext>
            </a:extLst>
          </p:cNvPr>
          <p:cNvSpPr txBox="1"/>
          <p:nvPr/>
        </p:nvSpPr>
        <p:spPr>
          <a:xfrm>
            <a:off x="8988423" y="2930787"/>
            <a:ext cx="3855496" cy="1815882"/>
          </a:xfrm>
          <a:prstGeom prst="rect">
            <a:avLst/>
          </a:prstGeom>
          <a:noFill/>
        </p:spPr>
        <p:txBody>
          <a:bodyPr wrap="square" rtlCol="0">
            <a:spAutoFit/>
          </a:bodyPr>
          <a:lstStyle/>
          <a:p>
            <a:r>
              <a:rPr lang="fr-FR" sz="2800" dirty="0">
                <a:latin typeface="Arial Narrow" panose="020B0606020202030204" pitchFamily="34" charset="0"/>
                <a:ea typeface="Verdana" panose="020B0604030504040204" pitchFamily="34" charset="0"/>
              </a:rPr>
              <a:t>5 Savons Assure Soap </a:t>
            </a:r>
          </a:p>
          <a:p>
            <a:r>
              <a:rPr lang="fr-FR" sz="2800" dirty="0">
                <a:latin typeface="Arial Narrow" panose="020B0606020202030204" pitchFamily="34" charset="0"/>
                <a:ea typeface="Verdana" panose="020B0604030504040204" pitchFamily="34" charset="0"/>
              </a:rPr>
              <a:t>1 Pate dentifrice</a:t>
            </a:r>
          </a:p>
          <a:p>
            <a:r>
              <a:rPr lang="fr-FR" sz="2800" dirty="0">
                <a:latin typeface="Arial Narrow" panose="020B0606020202030204" pitchFamily="34" charset="0"/>
                <a:ea typeface="Verdana" panose="020B0604030504040204" pitchFamily="34" charset="0"/>
              </a:rPr>
              <a:t>1 Boite de Calcium </a:t>
            </a:r>
          </a:p>
          <a:p>
            <a:r>
              <a:rPr lang="fr-FR" sz="2800" dirty="0">
                <a:latin typeface="Arial Narrow" panose="020B0606020202030204" pitchFamily="34" charset="0"/>
                <a:ea typeface="Verdana" panose="020B0604030504040204" pitchFamily="34" charset="0"/>
              </a:rPr>
              <a:t>1 Boite de Folic Acide </a:t>
            </a:r>
          </a:p>
        </p:txBody>
      </p:sp>
    </p:spTree>
    <p:extLst>
      <p:ext uri="{BB962C8B-B14F-4D97-AF65-F5344CB8AC3E}">
        <p14:creationId xmlns:p14="http://schemas.microsoft.com/office/powerpoint/2010/main" val="3864699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par>
                                <p:cTn id="16" presetID="16" presetClass="entr" presetSubtype="21"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inVertical)">
                                      <p:cBhvr>
                                        <p:cTn id="18" dur="500"/>
                                        <p:tgtEl>
                                          <p:spTgt spid="16"/>
                                        </p:tgtEl>
                                      </p:cBhvr>
                                    </p:animEffect>
                                  </p:childTnLst>
                                </p:cTn>
                              </p:par>
                              <p:par>
                                <p:cTn id="19" presetID="16" presetClass="entr" presetSubtype="21"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inVertical)">
                                      <p:cBhvr>
                                        <p:cTn id="21" dur="500"/>
                                        <p:tgtEl>
                                          <p:spTgt spid="17"/>
                                        </p:tgtEl>
                                      </p:cBhvr>
                                    </p:animEffect>
                                  </p:childTnLst>
                                </p:cTn>
                              </p:par>
                              <p:par>
                                <p:cTn id="22" presetID="16" presetClass="entr" presetSubtype="21"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barn(inVertical)">
                                      <p:cBhvr>
                                        <p:cTn id="24" dur="500"/>
                                        <p:tgtEl>
                                          <p:spTgt spid="18"/>
                                        </p:tgtEl>
                                      </p:cBhvr>
                                    </p:animEffect>
                                  </p:childTnLst>
                                </p:cTn>
                              </p:par>
                              <p:par>
                                <p:cTn id="25" presetID="16" presetClass="entr" presetSubtype="21"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808BD6-3192-443C-8D8A-50CA733CD47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03EA944-5BB4-499D-BB44-19EA0353AD99}"/>
              </a:ext>
            </a:extLst>
          </p:cNvPr>
          <p:cNvSpPr>
            <a:spLocks noGrp="1"/>
          </p:cNvSpPr>
          <p:nvPr>
            <p:ph idx="1"/>
          </p:nvPr>
        </p:nvSpPr>
        <p:spPr/>
        <p:txBody>
          <a:bodyPr/>
          <a:lstStyle/>
          <a:p>
            <a:endParaRPr lang="fr-FR"/>
          </a:p>
        </p:txBody>
      </p:sp>
      <p:pic>
        <p:nvPicPr>
          <p:cNvPr id="4" name="Espace réservé du contenu 22">
            <a:extLst>
              <a:ext uri="{FF2B5EF4-FFF2-40B4-BE49-F238E27FC236}">
                <a16:creationId xmlns:a16="http://schemas.microsoft.com/office/drawing/2014/main" id="{7004E8A5-0F28-499A-9875-68674E64AD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597729" y="-2521524"/>
            <a:ext cx="6747164" cy="11887201"/>
          </a:xfrm>
          <a:prstGeom prst="rect">
            <a:avLst/>
          </a:prstGeom>
        </p:spPr>
      </p:pic>
      <p:pic>
        <p:nvPicPr>
          <p:cNvPr id="5" name="Image 4">
            <a:extLst>
              <a:ext uri="{FF2B5EF4-FFF2-40B4-BE49-F238E27FC236}">
                <a16:creationId xmlns:a16="http://schemas.microsoft.com/office/drawing/2014/main" id="{20654AFF-34B5-415D-A83F-A8C83A7D37AA}"/>
              </a:ext>
            </a:extLst>
          </p:cNvPr>
          <p:cNvPicPr>
            <a:picLocks noChangeAspect="1"/>
          </p:cNvPicPr>
          <p:nvPr/>
        </p:nvPicPr>
        <p:blipFill rotWithShape="1">
          <a:blip r:embed="rId3">
            <a:extLst>
              <a:ext uri="{28A0092B-C50C-407E-A947-70E740481C1C}">
                <a14:useLocalDpi xmlns:a14="http://schemas.microsoft.com/office/drawing/2010/main" val="0"/>
              </a:ext>
            </a:extLst>
          </a:blip>
          <a:srcRect l="27473" r="24391"/>
          <a:stretch/>
        </p:blipFill>
        <p:spPr>
          <a:xfrm>
            <a:off x="96983" y="-133643"/>
            <a:ext cx="2022442" cy="5145411"/>
          </a:xfrm>
          <a:prstGeom prst="rect">
            <a:avLst/>
          </a:prstGeom>
          <a:ln>
            <a:noFill/>
          </a:ln>
          <a:effectLst>
            <a:outerShdw blurRad="292100" dist="139700" dir="2700000" algn="tl" rotWithShape="0">
              <a:srgbClr val="333333">
                <a:alpha val="65000"/>
              </a:srgbClr>
            </a:outerShdw>
          </a:effectLst>
        </p:spPr>
      </p:pic>
      <p:pic>
        <p:nvPicPr>
          <p:cNvPr id="6" name="Image 5">
            <a:extLst>
              <a:ext uri="{FF2B5EF4-FFF2-40B4-BE49-F238E27FC236}">
                <a16:creationId xmlns:a16="http://schemas.microsoft.com/office/drawing/2014/main" id="{4630B6D1-FCE6-4C8D-A4A5-50342A51F547}"/>
              </a:ext>
            </a:extLst>
          </p:cNvPr>
          <p:cNvPicPr>
            <a:picLocks noChangeAspect="1"/>
          </p:cNvPicPr>
          <p:nvPr/>
        </p:nvPicPr>
        <p:blipFill rotWithShape="1">
          <a:blip r:embed="rId3">
            <a:extLst>
              <a:ext uri="{28A0092B-C50C-407E-A947-70E740481C1C}">
                <a14:useLocalDpi xmlns:a14="http://schemas.microsoft.com/office/drawing/2010/main" val="0"/>
              </a:ext>
            </a:extLst>
          </a:blip>
          <a:srcRect l="27473" r="24391"/>
          <a:stretch/>
        </p:blipFill>
        <p:spPr>
          <a:xfrm>
            <a:off x="831274" y="-57443"/>
            <a:ext cx="2022442" cy="5145411"/>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DE839486-452B-4B89-B456-E4FEBCA629D2}"/>
              </a:ext>
            </a:extLst>
          </p:cNvPr>
          <p:cNvPicPr>
            <a:picLocks noChangeAspect="1"/>
          </p:cNvPicPr>
          <p:nvPr/>
        </p:nvPicPr>
        <p:blipFill rotWithShape="1">
          <a:blip r:embed="rId3">
            <a:extLst>
              <a:ext uri="{28A0092B-C50C-407E-A947-70E740481C1C}">
                <a14:useLocalDpi xmlns:a14="http://schemas.microsoft.com/office/drawing/2010/main" val="0"/>
              </a:ext>
            </a:extLst>
          </a:blip>
          <a:srcRect l="27473" r="24391"/>
          <a:stretch/>
        </p:blipFill>
        <p:spPr>
          <a:xfrm>
            <a:off x="1565565" y="1960"/>
            <a:ext cx="2022442" cy="5145411"/>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9813BE3B-8BBB-49EC-9EF3-91E2818D3C3F}"/>
              </a:ext>
            </a:extLst>
          </p:cNvPr>
          <p:cNvPicPr>
            <a:picLocks noChangeAspect="1"/>
          </p:cNvPicPr>
          <p:nvPr/>
        </p:nvPicPr>
        <p:blipFill rotWithShape="1">
          <a:blip r:embed="rId3">
            <a:extLst>
              <a:ext uri="{28A0092B-C50C-407E-A947-70E740481C1C}">
                <a14:useLocalDpi xmlns:a14="http://schemas.microsoft.com/office/drawing/2010/main" val="0"/>
              </a:ext>
            </a:extLst>
          </a:blip>
          <a:srcRect l="27473" r="24391"/>
          <a:stretch/>
        </p:blipFill>
        <p:spPr>
          <a:xfrm>
            <a:off x="2265220" y="86171"/>
            <a:ext cx="2022442" cy="5145411"/>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CA04D4D7-B776-410F-9E4F-EC1929551D3D}"/>
              </a:ext>
            </a:extLst>
          </p:cNvPr>
          <p:cNvPicPr>
            <a:picLocks noChangeAspect="1"/>
          </p:cNvPicPr>
          <p:nvPr/>
        </p:nvPicPr>
        <p:blipFill rotWithShape="1">
          <a:blip r:embed="rId3">
            <a:extLst>
              <a:ext uri="{28A0092B-C50C-407E-A947-70E740481C1C}">
                <a14:useLocalDpi xmlns:a14="http://schemas.microsoft.com/office/drawing/2010/main" val="0"/>
              </a:ext>
            </a:extLst>
          </a:blip>
          <a:srcRect l="27473" r="24391"/>
          <a:stretch/>
        </p:blipFill>
        <p:spPr>
          <a:xfrm>
            <a:off x="3117282" y="-133644"/>
            <a:ext cx="2022442" cy="5145411"/>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CC5DD072-F35E-41BB-8E2C-247795709BB0}"/>
              </a:ext>
            </a:extLst>
          </p:cNvPr>
          <p:cNvPicPr>
            <a:picLocks noChangeAspect="1"/>
          </p:cNvPicPr>
          <p:nvPr/>
        </p:nvPicPr>
        <p:blipFill>
          <a:blip r:embed="rId4"/>
          <a:stretch>
            <a:fillRect/>
          </a:stretch>
        </p:blipFill>
        <p:spPr>
          <a:xfrm>
            <a:off x="2654619" y="3137499"/>
            <a:ext cx="2328874" cy="3231160"/>
          </a:xfrm>
          <a:prstGeom prst="rect">
            <a:avLst/>
          </a:prstGeom>
          <a:ln>
            <a:noFill/>
          </a:ln>
          <a:effectLst>
            <a:outerShdw blurRad="292100" dist="139700" dir="2700000" algn="tl" rotWithShape="0">
              <a:srgbClr val="333333">
                <a:alpha val="65000"/>
              </a:srgbClr>
            </a:outerShdw>
          </a:effectLst>
        </p:spPr>
      </p:pic>
      <p:pic>
        <p:nvPicPr>
          <p:cNvPr id="12" name="Image 11">
            <a:extLst>
              <a:ext uri="{FF2B5EF4-FFF2-40B4-BE49-F238E27FC236}">
                <a16:creationId xmlns:a16="http://schemas.microsoft.com/office/drawing/2014/main" id="{C1E157A7-A3FD-4066-9EE4-DCE1065E536C}"/>
              </a:ext>
            </a:extLst>
          </p:cNvPr>
          <p:cNvPicPr>
            <a:picLocks noChangeAspect="1"/>
          </p:cNvPicPr>
          <p:nvPr/>
        </p:nvPicPr>
        <p:blipFill rotWithShape="1">
          <a:blip r:embed="rId5">
            <a:extLst>
              <a:ext uri="{28A0092B-C50C-407E-A947-70E740481C1C}">
                <a14:useLocalDpi xmlns:a14="http://schemas.microsoft.com/office/drawing/2010/main" val="0"/>
              </a:ext>
            </a:extLst>
          </a:blip>
          <a:srcRect l="22567" r="21091" b="5398"/>
          <a:stretch/>
        </p:blipFill>
        <p:spPr>
          <a:xfrm>
            <a:off x="-114393" y="2714062"/>
            <a:ext cx="1960605" cy="3291946"/>
          </a:xfrm>
          <a:prstGeom prst="rect">
            <a:avLst/>
          </a:prstGeom>
          <a:ln>
            <a:noFill/>
          </a:ln>
          <a:effectLst>
            <a:outerShdw blurRad="292100" dist="139700" dir="2700000" algn="tl" rotWithShape="0">
              <a:srgbClr val="333333">
                <a:alpha val="65000"/>
              </a:srgbClr>
            </a:outerShdw>
          </a:effectLst>
        </p:spPr>
      </p:pic>
      <p:pic>
        <p:nvPicPr>
          <p:cNvPr id="13" name="Image 12">
            <a:extLst>
              <a:ext uri="{FF2B5EF4-FFF2-40B4-BE49-F238E27FC236}">
                <a16:creationId xmlns:a16="http://schemas.microsoft.com/office/drawing/2014/main" id="{352ABFB4-F9E2-41C8-9AA9-9CD9BA395C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0844" y="3307166"/>
            <a:ext cx="2761582" cy="2761582"/>
          </a:xfrm>
          <a:prstGeom prst="rect">
            <a:avLst/>
          </a:prstGeom>
          <a:ln>
            <a:noFill/>
          </a:ln>
          <a:effectLst>
            <a:outerShdw blurRad="292100" dist="139700" dir="2700000" algn="tl" rotWithShape="0">
              <a:srgbClr val="333333">
                <a:alpha val="65000"/>
              </a:srgbClr>
            </a:outerShdw>
          </a:effectLst>
        </p:spPr>
      </p:pic>
      <p:pic>
        <p:nvPicPr>
          <p:cNvPr id="14" name="Image 13">
            <a:extLst>
              <a:ext uri="{FF2B5EF4-FFF2-40B4-BE49-F238E27FC236}">
                <a16:creationId xmlns:a16="http://schemas.microsoft.com/office/drawing/2014/main" id="{A7599D65-DD00-4BC5-85B1-10F2CDB154CE}"/>
              </a:ext>
            </a:extLst>
          </p:cNvPr>
          <p:cNvPicPr>
            <a:picLocks noChangeAspect="1"/>
          </p:cNvPicPr>
          <p:nvPr/>
        </p:nvPicPr>
        <p:blipFill rotWithShape="1">
          <a:blip r:embed="rId7">
            <a:extLst>
              <a:ext uri="{28A0092B-C50C-407E-A947-70E740481C1C}">
                <a14:useLocalDpi xmlns:a14="http://schemas.microsoft.com/office/drawing/2010/main" val="0"/>
              </a:ext>
            </a:extLst>
          </a:blip>
          <a:srcRect l="8114" t="18341" r="14430" b="21513"/>
          <a:stretch/>
        </p:blipFill>
        <p:spPr>
          <a:xfrm rot="5799407">
            <a:off x="4618196" y="2383680"/>
            <a:ext cx="2690883" cy="2006497"/>
          </a:xfrm>
          <a:prstGeom prst="rect">
            <a:avLst/>
          </a:prstGeom>
          <a:ln>
            <a:noFill/>
          </a:ln>
          <a:effectLst>
            <a:outerShdw blurRad="292100" dist="139700" dir="2700000" algn="tl" rotWithShape="0">
              <a:srgbClr val="333333">
                <a:alpha val="65000"/>
              </a:srgbClr>
            </a:outerShdw>
          </a:effectLst>
        </p:spPr>
      </p:pic>
      <p:pic>
        <p:nvPicPr>
          <p:cNvPr id="15" name="Image 14">
            <a:extLst>
              <a:ext uri="{FF2B5EF4-FFF2-40B4-BE49-F238E27FC236}">
                <a16:creationId xmlns:a16="http://schemas.microsoft.com/office/drawing/2014/main" id="{E91CF710-41CE-480D-8794-8184268DFAA9}"/>
              </a:ext>
            </a:extLst>
          </p:cNvPr>
          <p:cNvPicPr>
            <a:picLocks noChangeAspect="1"/>
          </p:cNvPicPr>
          <p:nvPr/>
        </p:nvPicPr>
        <p:blipFill rotWithShape="1">
          <a:blip r:embed="rId7">
            <a:extLst>
              <a:ext uri="{28A0092B-C50C-407E-A947-70E740481C1C}">
                <a14:useLocalDpi xmlns:a14="http://schemas.microsoft.com/office/drawing/2010/main" val="0"/>
              </a:ext>
            </a:extLst>
          </a:blip>
          <a:srcRect l="8114" t="18341" r="14430" b="21513"/>
          <a:stretch/>
        </p:blipFill>
        <p:spPr>
          <a:xfrm>
            <a:off x="6336331" y="2995242"/>
            <a:ext cx="2228045" cy="1661375"/>
          </a:xfrm>
          <a:prstGeom prst="rect">
            <a:avLst/>
          </a:prstGeom>
          <a:ln>
            <a:noFill/>
          </a:ln>
          <a:effectLst>
            <a:outerShdw blurRad="292100" dist="139700" dir="2700000" algn="tl" rotWithShape="0">
              <a:srgbClr val="333333">
                <a:alpha val="65000"/>
              </a:srgbClr>
            </a:outerShdw>
          </a:effectLst>
        </p:spPr>
      </p:pic>
      <p:pic>
        <p:nvPicPr>
          <p:cNvPr id="16" name="Image 15">
            <a:extLst>
              <a:ext uri="{FF2B5EF4-FFF2-40B4-BE49-F238E27FC236}">
                <a16:creationId xmlns:a16="http://schemas.microsoft.com/office/drawing/2014/main" id="{59C56A50-63BF-4336-ACD3-A4524B7D8933}"/>
              </a:ext>
            </a:extLst>
          </p:cNvPr>
          <p:cNvPicPr>
            <a:picLocks noChangeAspect="1"/>
          </p:cNvPicPr>
          <p:nvPr/>
        </p:nvPicPr>
        <p:blipFill rotWithShape="1">
          <a:blip r:embed="rId7">
            <a:extLst>
              <a:ext uri="{28A0092B-C50C-407E-A947-70E740481C1C}">
                <a14:useLocalDpi xmlns:a14="http://schemas.microsoft.com/office/drawing/2010/main" val="0"/>
              </a:ext>
            </a:extLst>
          </a:blip>
          <a:srcRect l="8114" t="18341" r="14430" b="21513"/>
          <a:stretch/>
        </p:blipFill>
        <p:spPr>
          <a:xfrm>
            <a:off x="5453760" y="4385419"/>
            <a:ext cx="2228045" cy="1661375"/>
          </a:xfrm>
          <a:prstGeom prst="rect">
            <a:avLst/>
          </a:prstGeom>
          <a:ln>
            <a:noFill/>
          </a:ln>
          <a:effectLst>
            <a:outerShdw blurRad="292100" dist="139700" dir="2700000" algn="tl" rotWithShape="0">
              <a:srgbClr val="333333">
                <a:alpha val="65000"/>
              </a:srgbClr>
            </a:outerShdw>
          </a:effectLst>
        </p:spPr>
      </p:pic>
      <p:pic>
        <p:nvPicPr>
          <p:cNvPr id="17" name="Image 16">
            <a:extLst>
              <a:ext uri="{FF2B5EF4-FFF2-40B4-BE49-F238E27FC236}">
                <a16:creationId xmlns:a16="http://schemas.microsoft.com/office/drawing/2014/main" id="{843A1227-4F4A-4EE9-A52C-5B0B6E90740C}"/>
              </a:ext>
            </a:extLst>
          </p:cNvPr>
          <p:cNvPicPr>
            <a:picLocks noChangeAspect="1"/>
          </p:cNvPicPr>
          <p:nvPr/>
        </p:nvPicPr>
        <p:blipFill rotWithShape="1">
          <a:blip r:embed="rId7">
            <a:extLst>
              <a:ext uri="{28A0092B-C50C-407E-A947-70E740481C1C}">
                <a14:useLocalDpi xmlns:a14="http://schemas.microsoft.com/office/drawing/2010/main" val="0"/>
              </a:ext>
            </a:extLst>
          </a:blip>
          <a:srcRect l="8114" t="18341" r="14430" b="21513"/>
          <a:stretch/>
        </p:blipFill>
        <p:spPr>
          <a:xfrm>
            <a:off x="6614300" y="4408896"/>
            <a:ext cx="2228045" cy="1661375"/>
          </a:xfrm>
          <a:prstGeom prst="rect">
            <a:avLst/>
          </a:prstGeom>
          <a:ln>
            <a:noFill/>
          </a:ln>
          <a:effectLst>
            <a:outerShdw blurRad="292100" dist="139700" dir="2700000" algn="tl" rotWithShape="0">
              <a:srgbClr val="333333">
                <a:alpha val="65000"/>
              </a:srgbClr>
            </a:outerShdw>
          </a:effectLst>
        </p:spPr>
      </p:pic>
      <p:pic>
        <p:nvPicPr>
          <p:cNvPr id="18" name="Image 17">
            <a:extLst>
              <a:ext uri="{FF2B5EF4-FFF2-40B4-BE49-F238E27FC236}">
                <a16:creationId xmlns:a16="http://schemas.microsoft.com/office/drawing/2014/main" id="{814B44AA-C47E-4DC3-BCA3-C81ABA8E345C}"/>
              </a:ext>
            </a:extLst>
          </p:cNvPr>
          <p:cNvPicPr>
            <a:picLocks noChangeAspect="1"/>
          </p:cNvPicPr>
          <p:nvPr/>
        </p:nvPicPr>
        <p:blipFill rotWithShape="1">
          <a:blip r:embed="rId8">
            <a:extLst>
              <a:ext uri="{28A0092B-C50C-407E-A947-70E740481C1C}">
                <a14:useLocalDpi xmlns:a14="http://schemas.microsoft.com/office/drawing/2010/main" val="0"/>
              </a:ext>
            </a:extLst>
          </a:blip>
          <a:srcRect l="18663" t="8114" r="16876" b="13208"/>
          <a:stretch/>
        </p:blipFill>
        <p:spPr>
          <a:xfrm>
            <a:off x="9258350" y="2923343"/>
            <a:ext cx="2559221" cy="1686759"/>
          </a:xfrm>
          <a:prstGeom prst="rect">
            <a:avLst/>
          </a:prstGeom>
          <a:ln>
            <a:noFill/>
          </a:ln>
          <a:effectLst>
            <a:outerShdw blurRad="292100" dist="139700" dir="2700000" algn="tl" rotWithShape="0">
              <a:srgbClr val="333333">
                <a:alpha val="65000"/>
              </a:srgbClr>
            </a:outerShdw>
          </a:effectLst>
        </p:spPr>
      </p:pic>
      <p:pic>
        <p:nvPicPr>
          <p:cNvPr id="19" name="Image 18">
            <a:extLst>
              <a:ext uri="{FF2B5EF4-FFF2-40B4-BE49-F238E27FC236}">
                <a16:creationId xmlns:a16="http://schemas.microsoft.com/office/drawing/2014/main" id="{B20C3D48-48FB-4C0B-AE6D-00AA496C4927}"/>
              </a:ext>
            </a:extLst>
          </p:cNvPr>
          <p:cNvPicPr>
            <a:picLocks noChangeAspect="1"/>
          </p:cNvPicPr>
          <p:nvPr/>
        </p:nvPicPr>
        <p:blipFill rotWithShape="1">
          <a:blip r:embed="rId8">
            <a:extLst>
              <a:ext uri="{28A0092B-C50C-407E-A947-70E740481C1C}">
                <a14:useLocalDpi xmlns:a14="http://schemas.microsoft.com/office/drawing/2010/main" val="0"/>
              </a:ext>
            </a:extLst>
          </a:blip>
          <a:srcRect l="18663" t="8114" r="16876" b="13208"/>
          <a:stretch/>
        </p:blipFill>
        <p:spPr>
          <a:xfrm rot="16200000">
            <a:off x="7358644" y="3495205"/>
            <a:ext cx="2559221" cy="1686759"/>
          </a:xfrm>
          <a:prstGeom prst="rect">
            <a:avLst/>
          </a:prstGeom>
          <a:ln>
            <a:noFill/>
          </a:ln>
          <a:effectLst>
            <a:outerShdw blurRad="292100" dist="139700" dir="2700000" algn="tl" rotWithShape="0">
              <a:srgbClr val="333333">
                <a:alpha val="65000"/>
              </a:srgbClr>
            </a:outerShdw>
          </a:effectLst>
        </p:spPr>
      </p:pic>
      <p:pic>
        <p:nvPicPr>
          <p:cNvPr id="20" name="Image 19">
            <a:extLst>
              <a:ext uri="{FF2B5EF4-FFF2-40B4-BE49-F238E27FC236}">
                <a16:creationId xmlns:a16="http://schemas.microsoft.com/office/drawing/2014/main" id="{59AD975D-4D60-4968-841B-C0E93D0F836B}"/>
              </a:ext>
            </a:extLst>
          </p:cNvPr>
          <p:cNvPicPr>
            <a:picLocks noChangeAspect="1"/>
          </p:cNvPicPr>
          <p:nvPr/>
        </p:nvPicPr>
        <p:blipFill rotWithShape="1">
          <a:blip r:embed="rId8">
            <a:extLst>
              <a:ext uri="{28A0092B-C50C-407E-A947-70E740481C1C}">
                <a14:useLocalDpi xmlns:a14="http://schemas.microsoft.com/office/drawing/2010/main" val="0"/>
              </a:ext>
            </a:extLst>
          </a:blip>
          <a:srcRect l="18663" t="8114" r="16876" b="13208"/>
          <a:stretch/>
        </p:blipFill>
        <p:spPr>
          <a:xfrm>
            <a:off x="8442498" y="4396203"/>
            <a:ext cx="2559221" cy="1686759"/>
          </a:xfrm>
          <a:prstGeom prst="rect">
            <a:avLst/>
          </a:prstGeom>
          <a:ln>
            <a:noFill/>
          </a:ln>
          <a:effectLst>
            <a:outerShdw blurRad="292100" dist="139700" dir="2700000" algn="tl" rotWithShape="0">
              <a:srgbClr val="333333">
                <a:alpha val="65000"/>
              </a:srgbClr>
            </a:outerShdw>
          </a:effectLst>
        </p:spPr>
      </p:pic>
      <p:pic>
        <p:nvPicPr>
          <p:cNvPr id="21" name="Image 20">
            <a:extLst>
              <a:ext uri="{FF2B5EF4-FFF2-40B4-BE49-F238E27FC236}">
                <a16:creationId xmlns:a16="http://schemas.microsoft.com/office/drawing/2014/main" id="{E21C10F9-2F36-40DA-BC50-8452B08FF20E}"/>
              </a:ext>
            </a:extLst>
          </p:cNvPr>
          <p:cNvPicPr>
            <a:picLocks noChangeAspect="1"/>
          </p:cNvPicPr>
          <p:nvPr/>
        </p:nvPicPr>
        <p:blipFill rotWithShape="1">
          <a:blip r:embed="rId8">
            <a:extLst>
              <a:ext uri="{28A0092B-C50C-407E-A947-70E740481C1C}">
                <a14:useLocalDpi xmlns:a14="http://schemas.microsoft.com/office/drawing/2010/main" val="0"/>
              </a:ext>
            </a:extLst>
          </a:blip>
          <a:srcRect l="18663" t="8114" r="16876" b="13208"/>
          <a:stretch/>
        </p:blipFill>
        <p:spPr>
          <a:xfrm>
            <a:off x="9723421" y="4360035"/>
            <a:ext cx="2559221" cy="1686759"/>
          </a:xfrm>
          <a:prstGeom prst="rect">
            <a:avLst/>
          </a:prstGeom>
          <a:ln>
            <a:noFill/>
          </a:ln>
          <a:effectLst>
            <a:outerShdw blurRad="292100" dist="139700" dir="2700000" algn="tl" rotWithShape="0">
              <a:srgbClr val="333333">
                <a:alpha val="65000"/>
              </a:srgbClr>
            </a:outerShdw>
          </a:effectLst>
        </p:spPr>
      </p:pic>
      <p:sp>
        <p:nvSpPr>
          <p:cNvPr id="22" name="ZoneTexte 21">
            <a:extLst>
              <a:ext uri="{FF2B5EF4-FFF2-40B4-BE49-F238E27FC236}">
                <a16:creationId xmlns:a16="http://schemas.microsoft.com/office/drawing/2014/main" id="{A94F2B3F-D09A-467A-B1A4-B624ECF356B6}"/>
              </a:ext>
            </a:extLst>
          </p:cNvPr>
          <p:cNvSpPr txBox="1"/>
          <p:nvPr/>
        </p:nvSpPr>
        <p:spPr>
          <a:xfrm>
            <a:off x="9423595" y="681037"/>
            <a:ext cx="2532670" cy="2031325"/>
          </a:xfrm>
          <a:prstGeom prst="rect">
            <a:avLst/>
          </a:prstGeom>
          <a:noFill/>
        </p:spPr>
        <p:txBody>
          <a:bodyPr wrap="square" rtlCol="0">
            <a:spAutoFit/>
          </a:bodyPr>
          <a:lstStyle/>
          <a:p>
            <a:pPr marL="285750" indent="-285750">
              <a:buFont typeface="Wingdings" panose="05000000000000000000" pitchFamily="2" charset="2"/>
              <a:buChar char="Ø"/>
            </a:pPr>
            <a:r>
              <a:rPr lang="fr-FR" dirty="0"/>
              <a:t>5 pates Dentifrices</a:t>
            </a:r>
          </a:p>
          <a:p>
            <a:pPr marL="285750" indent="-285750">
              <a:buFont typeface="Wingdings" panose="05000000000000000000" pitchFamily="2" charset="2"/>
              <a:buChar char="Ø"/>
            </a:pPr>
            <a:r>
              <a:rPr lang="fr-FR" dirty="0"/>
              <a:t>5savons Assure</a:t>
            </a:r>
          </a:p>
          <a:p>
            <a:pPr marL="285750" indent="-285750">
              <a:buFont typeface="Wingdings" panose="05000000000000000000" pitchFamily="2" charset="2"/>
              <a:buChar char="Ø"/>
            </a:pPr>
            <a:r>
              <a:rPr lang="fr-FR" dirty="0"/>
              <a:t>4 Savons Bar</a:t>
            </a:r>
          </a:p>
          <a:p>
            <a:pPr marL="285750" indent="-285750">
              <a:buFont typeface="Wingdings" panose="05000000000000000000" pitchFamily="2" charset="2"/>
              <a:buChar char="Ø"/>
            </a:pPr>
            <a:r>
              <a:rPr lang="fr-FR" dirty="0"/>
              <a:t>1 AMLA</a:t>
            </a:r>
          </a:p>
          <a:p>
            <a:pPr marL="285750" indent="-285750">
              <a:buFont typeface="Wingdings" panose="05000000000000000000" pitchFamily="2" charset="2"/>
              <a:buChar char="Ø"/>
            </a:pPr>
            <a:r>
              <a:rPr lang="fr-FR" dirty="0"/>
              <a:t>1 FLAX OIL</a:t>
            </a:r>
          </a:p>
          <a:p>
            <a:pPr marL="285750" indent="-285750">
              <a:buFont typeface="Wingdings" panose="05000000000000000000" pitchFamily="2" charset="2"/>
              <a:buChar char="Ø"/>
            </a:pPr>
            <a:r>
              <a:rPr lang="fr-FR" dirty="0"/>
              <a:t>1 NEEM</a:t>
            </a:r>
          </a:p>
          <a:p>
            <a:pPr marL="285750" indent="-285750">
              <a:buFont typeface="Wingdings" panose="05000000000000000000" pitchFamily="2" charset="2"/>
              <a:buChar char="Ø"/>
            </a:pPr>
            <a:r>
              <a:rPr lang="fr-FR" dirty="0"/>
              <a:t>1 CALCIUM</a:t>
            </a:r>
          </a:p>
        </p:txBody>
      </p:sp>
      <p:pic>
        <p:nvPicPr>
          <p:cNvPr id="24" name="Image 23">
            <a:extLst>
              <a:ext uri="{FF2B5EF4-FFF2-40B4-BE49-F238E27FC236}">
                <a16:creationId xmlns:a16="http://schemas.microsoft.com/office/drawing/2014/main" id="{B30AA528-3185-44B1-9BEF-5E88A50CB864}"/>
              </a:ext>
            </a:extLst>
          </p:cNvPr>
          <p:cNvPicPr>
            <a:picLocks noChangeAspect="1"/>
          </p:cNvPicPr>
          <p:nvPr/>
        </p:nvPicPr>
        <p:blipFill rotWithShape="1">
          <a:blip r:embed="rId7">
            <a:extLst>
              <a:ext uri="{28A0092B-C50C-407E-A947-70E740481C1C}">
                <a14:useLocalDpi xmlns:a14="http://schemas.microsoft.com/office/drawing/2010/main" val="0"/>
              </a:ext>
            </a:extLst>
          </a:blip>
          <a:srcRect l="8114" t="18341" r="14430" b="21513"/>
          <a:stretch/>
        </p:blipFill>
        <p:spPr>
          <a:xfrm>
            <a:off x="4778661" y="4562711"/>
            <a:ext cx="2333706" cy="1740163"/>
          </a:xfrm>
          <a:prstGeom prst="rect">
            <a:avLst/>
          </a:prstGeom>
          <a:ln>
            <a:noFill/>
          </a:ln>
          <a:effectLst>
            <a:outerShdw blurRad="292100" dist="139700" dir="2700000" algn="tl" rotWithShape="0">
              <a:srgbClr val="333333">
                <a:alpha val="65000"/>
              </a:srgbClr>
            </a:outerShdw>
          </a:effectLst>
        </p:spPr>
      </p:pic>
      <p:sp>
        <p:nvSpPr>
          <p:cNvPr id="25" name="Ellipse 24">
            <a:extLst>
              <a:ext uri="{FF2B5EF4-FFF2-40B4-BE49-F238E27FC236}">
                <a16:creationId xmlns:a16="http://schemas.microsoft.com/office/drawing/2014/main" id="{91F0077F-196C-4DD5-A4C0-E8C85365928A}"/>
              </a:ext>
            </a:extLst>
          </p:cNvPr>
          <p:cNvSpPr/>
          <p:nvPr/>
        </p:nvSpPr>
        <p:spPr>
          <a:xfrm>
            <a:off x="6903210" y="1463331"/>
            <a:ext cx="1918952" cy="1816968"/>
          </a:xfrm>
          <a:prstGeom prst="ellipse">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6600CC"/>
                </a:solidFill>
              </a:rPr>
              <a:t>30</a:t>
            </a:r>
          </a:p>
        </p:txBody>
      </p:sp>
      <p:sp>
        <p:nvSpPr>
          <p:cNvPr id="26" name="ZoneTexte 25">
            <a:extLst>
              <a:ext uri="{FF2B5EF4-FFF2-40B4-BE49-F238E27FC236}">
                <a16:creationId xmlns:a16="http://schemas.microsoft.com/office/drawing/2014/main" id="{08D443BD-3DE9-44A8-BFF4-6CCC2D7D6D4D}"/>
              </a:ext>
            </a:extLst>
          </p:cNvPr>
          <p:cNvSpPr txBox="1"/>
          <p:nvPr/>
        </p:nvSpPr>
        <p:spPr>
          <a:xfrm>
            <a:off x="6999956" y="1872825"/>
            <a:ext cx="2063058" cy="769441"/>
          </a:xfrm>
          <a:prstGeom prst="rect">
            <a:avLst/>
          </a:prstGeom>
          <a:noFill/>
        </p:spPr>
        <p:txBody>
          <a:bodyPr wrap="square" rtlCol="0">
            <a:spAutoFit/>
          </a:bodyPr>
          <a:lstStyle/>
          <a:p>
            <a:r>
              <a:rPr lang="fr-FR" sz="4400" b="1" dirty="0">
                <a:solidFill>
                  <a:schemeClr val="bg1"/>
                </a:solidFill>
              </a:rPr>
              <a:t>100 PV</a:t>
            </a:r>
          </a:p>
        </p:txBody>
      </p:sp>
      <p:sp>
        <p:nvSpPr>
          <p:cNvPr id="29" name="ZoneTexte 28">
            <a:extLst>
              <a:ext uri="{FF2B5EF4-FFF2-40B4-BE49-F238E27FC236}">
                <a16:creationId xmlns:a16="http://schemas.microsoft.com/office/drawing/2014/main" id="{5CCBFA3C-F54C-456F-BCB5-91BC84A89FAD}"/>
              </a:ext>
            </a:extLst>
          </p:cNvPr>
          <p:cNvSpPr txBox="1"/>
          <p:nvPr/>
        </p:nvSpPr>
        <p:spPr>
          <a:xfrm>
            <a:off x="2168717" y="5877905"/>
            <a:ext cx="7849320" cy="1015663"/>
          </a:xfrm>
          <a:prstGeom prst="rect">
            <a:avLst/>
          </a:prstGeom>
          <a:noFill/>
        </p:spPr>
        <p:txBody>
          <a:bodyPr wrap="square" rtlCol="0">
            <a:spAutoFit/>
          </a:bodyPr>
          <a:lstStyle/>
          <a:p>
            <a:r>
              <a:rPr lang="fr-FR" sz="6000" b="1" dirty="0">
                <a:solidFill>
                  <a:srgbClr val="6600CC"/>
                </a:solidFill>
                <a:latin typeface="Arial Black" panose="020B0A04020102020204" pitchFamily="34" charset="0"/>
              </a:rPr>
              <a:t>     55.000F CFA </a:t>
            </a:r>
          </a:p>
        </p:txBody>
      </p:sp>
      <p:sp>
        <p:nvSpPr>
          <p:cNvPr id="30" name="ZoneTexte 29">
            <a:extLst>
              <a:ext uri="{FF2B5EF4-FFF2-40B4-BE49-F238E27FC236}">
                <a16:creationId xmlns:a16="http://schemas.microsoft.com/office/drawing/2014/main" id="{7BF90424-2756-43F8-AA6A-DA08E3FE3D6F}"/>
              </a:ext>
            </a:extLst>
          </p:cNvPr>
          <p:cNvSpPr txBox="1"/>
          <p:nvPr/>
        </p:nvSpPr>
        <p:spPr>
          <a:xfrm>
            <a:off x="5568730" y="210038"/>
            <a:ext cx="3695531" cy="707886"/>
          </a:xfrm>
          <a:prstGeom prst="rect">
            <a:avLst/>
          </a:prstGeom>
          <a:noFill/>
        </p:spPr>
        <p:txBody>
          <a:bodyPr wrap="square" rtlCol="0">
            <a:spAutoFit/>
          </a:bodyPr>
          <a:lstStyle/>
          <a:p>
            <a:r>
              <a:rPr lang="fr-FR" sz="4000" dirty="0">
                <a:solidFill>
                  <a:srgbClr val="6600CC"/>
                </a:solidFill>
                <a:latin typeface="Arial Black" panose="020B0A04020102020204" pitchFamily="34" charset="0"/>
              </a:rPr>
              <a:t>KIT PROMO</a:t>
            </a:r>
          </a:p>
        </p:txBody>
      </p:sp>
      <p:sp>
        <p:nvSpPr>
          <p:cNvPr id="31" name="ZoneTexte 30">
            <a:extLst>
              <a:ext uri="{FF2B5EF4-FFF2-40B4-BE49-F238E27FC236}">
                <a16:creationId xmlns:a16="http://schemas.microsoft.com/office/drawing/2014/main" id="{CA306716-1649-4BE2-8023-F2023179D9D3}"/>
              </a:ext>
            </a:extLst>
          </p:cNvPr>
          <p:cNvSpPr txBox="1"/>
          <p:nvPr/>
        </p:nvSpPr>
        <p:spPr>
          <a:xfrm>
            <a:off x="9121087" y="137783"/>
            <a:ext cx="3219719" cy="646331"/>
          </a:xfrm>
          <a:prstGeom prst="rect">
            <a:avLst/>
          </a:prstGeom>
          <a:noFill/>
        </p:spPr>
        <p:txBody>
          <a:bodyPr wrap="square" rtlCol="0">
            <a:spAutoFit/>
          </a:bodyPr>
          <a:lstStyle/>
          <a:p>
            <a:r>
              <a:rPr lang="fr-FR" sz="3600" dirty="0"/>
              <a:t>(18 Produits) </a:t>
            </a:r>
          </a:p>
        </p:txBody>
      </p:sp>
      <p:pic>
        <p:nvPicPr>
          <p:cNvPr id="32" name="Image 31">
            <a:extLst>
              <a:ext uri="{FF2B5EF4-FFF2-40B4-BE49-F238E27FC236}">
                <a16:creationId xmlns:a16="http://schemas.microsoft.com/office/drawing/2014/main" id="{6E72CBD2-2776-4083-9E93-361315065758}"/>
              </a:ext>
            </a:extLst>
          </p:cNvPr>
          <p:cNvPicPr>
            <a:picLocks noChangeAspect="1"/>
          </p:cNvPicPr>
          <p:nvPr/>
        </p:nvPicPr>
        <p:blipFill rotWithShape="1">
          <a:blip r:embed="rId9">
            <a:extLst>
              <a:ext uri="{28A0092B-C50C-407E-A947-70E740481C1C}">
                <a14:useLocalDpi xmlns:a14="http://schemas.microsoft.com/office/drawing/2010/main" val="0"/>
              </a:ext>
            </a:extLst>
          </a:blip>
          <a:srcRect l="25006" t="9913" r="25957" b="8876"/>
          <a:stretch/>
        </p:blipFill>
        <p:spPr>
          <a:xfrm>
            <a:off x="4373458" y="3481063"/>
            <a:ext cx="1574361" cy="2607276"/>
          </a:xfrm>
          <a:prstGeom prst="rect">
            <a:avLst/>
          </a:prstGeom>
          <a:ln>
            <a:noFill/>
          </a:ln>
          <a:effectLst>
            <a:outerShdw blurRad="292100" dist="139700" dir="2700000" algn="tl" rotWithShape="0">
              <a:srgbClr val="333333">
                <a:alpha val="65000"/>
              </a:srgbClr>
            </a:outerShdw>
          </a:effectLst>
        </p:spPr>
      </p:pic>
      <p:pic>
        <p:nvPicPr>
          <p:cNvPr id="33" name="Image 32">
            <a:extLst>
              <a:ext uri="{FF2B5EF4-FFF2-40B4-BE49-F238E27FC236}">
                <a16:creationId xmlns:a16="http://schemas.microsoft.com/office/drawing/2014/main" id="{2271FBF4-9ADA-4E1D-B29E-699D174B450E}"/>
              </a:ext>
            </a:extLst>
          </p:cNvPr>
          <p:cNvPicPr>
            <a:picLocks noChangeAspect="1"/>
          </p:cNvPicPr>
          <p:nvPr/>
        </p:nvPicPr>
        <p:blipFill rotWithShape="1">
          <a:blip r:embed="rId8">
            <a:extLst>
              <a:ext uri="{28A0092B-C50C-407E-A947-70E740481C1C}">
                <a14:useLocalDpi xmlns:a14="http://schemas.microsoft.com/office/drawing/2010/main" val="0"/>
              </a:ext>
            </a:extLst>
          </a:blip>
          <a:srcRect l="18663" t="8114" r="16876" b="13208"/>
          <a:stretch/>
        </p:blipFill>
        <p:spPr>
          <a:xfrm rot="16200000">
            <a:off x="7732325" y="4007525"/>
            <a:ext cx="2559221" cy="1686759"/>
          </a:xfrm>
          <a:prstGeom prst="rect">
            <a:avLst/>
          </a:prstGeom>
          <a:ln>
            <a:noFill/>
          </a:ln>
          <a:effectLst>
            <a:outerShdw blurRad="292100" dist="139700" dir="2700000" algn="tl" rotWithShape="0">
              <a:srgbClr val="333333">
                <a:alpha val="65000"/>
              </a:srgbClr>
            </a:outerShdw>
          </a:effectLst>
        </p:spPr>
      </p:pic>
      <p:pic>
        <p:nvPicPr>
          <p:cNvPr id="34" name="Image 33">
            <a:extLst>
              <a:ext uri="{FF2B5EF4-FFF2-40B4-BE49-F238E27FC236}">
                <a16:creationId xmlns:a16="http://schemas.microsoft.com/office/drawing/2014/main" id="{C6222E95-A780-4E31-BB06-540995D1B218}"/>
              </a:ext>
            </a:extLst>
          </p:cNvPr>
          <p:cNvPicPr>
            <a:picLocks noChangeAspect="1"/>
          </p:cNvPicPr>
          <p:nvPr/>
        </p:nvPicPr>
        <p:blipFill>
          <a:blip r:embed="rId10"/>
          <a:stretch>
            <a:fillRect/>
          </a:stretch>
        </p:blipFill>
        <p:spPr>
          <a:xfrm>
            <a:off x="5091655" y="795514"/>
            <a:ext cx="1450974" cy="1450974"/>
          </a:xfrm>
          <a:prstGeom prst="rect">
            <a:avLst/>
          </a:prstGeom>
        </p:spPr>
      </p:pic>
    </p:spTree>
    <p:extLst>
      <p:ext uri="{BB962C8B-B14F-4D97-AF65-F5344CB8AC3E}">
        <p14:creationId xmlns:p14="http://schemas.microsoft.com/office/powerpoint/2010/main" val="3820419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par>
                                <p:cTn id="14" presetID="16" presetClass="entr" presetSubtype="21"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par>
                                <p:cTn id="17" presetID="16" presetClass="entr" presetSubtype="21"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par>
                                <p:cTn id="20" presetID="16" presetClass="entr" presetSubtype="21"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par>
                                <p:cTn id="23" presetID="16" presetClass="entr" presetSubtype="21"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inVertical)">
                                      <p:cBhvr>
                                        <p:cTn id="25" dur="500"/>
                                        <p:tgtEl>
                                          <p:spTgt spid="14"/>
                                        </p:tgtEl>
                                      </p:cBhvr>
                                    </p:animEffect>
                                  </p:childTnLst>
                                </p:cTn>
                              </p:par>
                              <p:par>
                                <p:cTn id="26" presetID="16" presetClass="entr" presetSubtype="21"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arn(inVertical)">
                                      <p:cBhvr>
                                        <p:cTn id="28" dur="500"/>
                                        <p:tgtEl>
                                          <p:spTgt spid="15"/>
                                        </p:tgtEl>
                                      </p:cBhvr>
                                    </p:animEffect>
                                  </p:childTnLst>
                                </p:cTn>
                              </p:par>
                              <p:par>
                                <p:cTn id="29" presetID="16" presetClass="entr" presetSubtype="21"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arn(inVertical)">
                                      <p:cBhvr>
                                        <p:cTn id="31" dur="500"/>
                                        <p:tgtEl>
                                          <p:spTgt spid="16"/>
                                        </p:tgtEl>
                                      </p:cBhvr>
                                    </p:animEffect>
                                  </p:childTnLst>
                                </p:cTn>
                              </p:par>
                              <p:par>
                                <p:cTn id="32" presetID="16" presetClass="entr" presetSubtype="21"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barn(inVertical)">
                                      <p:cBhvr>
                                        <p:cTn id="34" dur="500"/>
                                        <p:tgtEl>
                                          <p:spTgt spid="17"/>
                                        </p:tgtEl>
                                      </p:cBhvr>
                                    </p:animEffect>
                                  </p:childTnLst>
                                </p:cTn>
                              </p:par>
                              <p:par>
                                <p:cTn id="35" presetID="16" presetClass="entr" presetSubtype="21"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barn(inVertical)">
                                      <p:cBhvr>
                                        <p:cTn id="37" dur="500"/>
                                        <p:tgtEl>
                                          <p:spTgt spid="18"/>
                                        </p:tgtEl>
                                      </p:cBhvr>
                                    </p:animEffect>
                                  </p:childTnLst>
                                </p:cTn>
                              </p:par>
                              <p:par>
                                <p:cTn id="38" presetID="16" presetClass="entr" presetSubtype="21"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barn(inVertical)">
                                      <p:cBhvr>
                                        <p:cTn id="40" dur="500"/>
                                        <p:tgtEl>
                                          <p:spTgt spid="19"/>
                                        </p:tgtEl>
                                      </p:cBhvr>
                                    </p:animEffect>
                                  </p:childTnLst>
                                </p:cTn>
                              </p:par>
                              <p:par>
                                <p:cTn id="41" presetID="16" presetClass="entr" presetSubtype="21"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barn(inVertical)">
                                      <p:cBhvr>
                                        <p:cTn id="43" dur="500"/>
                                        <p:tgtEl>
                                          <p:spTgt spid="20"/>
                                        </p:tgtEl>
                                      </p:cBhvr>
                                    </p:animEffect>
                                  </p:childTnLst>
                                </p:cTn>
                              </p:par>
                              <p:par>
                                <p:cTn id="44" presetID="16" presetClass="entr" presetSubtype="21"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barn(inVertical)">
                                      <p:cBhvr>
                                        <p:cTn id="46" dur="500"/>
                                        <p:tgtEl>
                                          <p:spTgt spid="21"/>
                                        </p:tgtEl>
                                      </p:cBhvr>
                                    </p:animEffect>
                                  </p:childTnLst>
                                </p:cTn>
                              </p:par>
                              <p:par>
                                <p:cTn id="47" presetID="16" presetClass="entr" presetSubtype="21"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barn(inVertical)">
                                      <p:cBhvr>
                                        <p:cTn id="49" dur="500"/>
                                        <p:tgtEl>
                                          <p:spTgt spid="24"/>
                                        </p:tgtEl>
                                      </p:cBhvr>
                                    </p:animEffect>
                                  </p:childTnLst>
                                </p:cTn>
                              </p:par>
                              <p:par>
                                <p:cTn id="50" presetID="16" presetClass="entr" presetSubtype="21" fill="hold"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barn(inVertical)">
                                      <p:cBhvr>
                                        <p:cTn id="52" dur="500"/>
                                        <p:tgtEl>
                                          <p:spTgt spid="32"/>
                                        </p:tgtEl>
                                      </p:cBhvr>
                                    </p:animEffect>
                                  </p:childTnLst>
                                </p:cTn>
                              </p:par>
                              <p:par>
                                <p:cTn id="53" presetID="16" presetClass="entr" presetSubtype="21" fill="hold"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barn(inVertical)">
                                      <p:cBhvr>
                                        <p:cTn id="55" dur="500"/>
                                        <p:tgtEl>
                                          <p:spTgt spid="33"/>
                                        </p:tgtEl>
                                      </p:cBhvr>
                                    </p:animEffect>
                                  </p:childTnLst>
                                </p:cTn>
                              </p:par>
                              <p:par>
                                <p:cTn id="56" presetID="16" presetClass="entr" presetSubtype="21" fill="hold" grpId="0" nodeType="withEffect" nodePh="1">
                                  <p:stCondLst>
                                    <p:cond delay="0"/>
                                  </p:stCondLst>
                                  <p:endCondLst>
                                    <p:cond evt="begin" delay="0">
                                      <p:tn val="56"/>
                                    </p:cond>
                                  </p:endCondLst>
                                  <p:childTnLst>
                                    <p:set>
                                      <p:cBhvr>
                                        <p:cTn id="57" dur="1" fill="hold">
                                          <p:stCondLst>
                                            <p:cond delay="0"/>
                                          </p:stCondLst>
                                        </p:cTn>
                                        <p:tgtEl>
                                          <p:spTgt spid="2"/>
                                        </p:tgtEl>
                                        <p:attrNameLst>
                                          <p:attrName>style.visibility</p:attrName>
                                        </p:attrNameLst>
                                      </p:cBhvr>
                                      <p:to>
                                        <p:strVal val="visible"/>
                                      </p:to>
                                    </p:set>
                                    <p:animEffect transition="in" filter="barn(inVertical)">
                                      <p:cBhvr>
                                        <p:cTn id="58" dur="500"/>
                                        <p:tgtEl>
                                          <p:spTgt spid="2"/>
                                        </p:tgtEl>
                                      </p:cBhvr>
                                    </p:animEffect>
                                  </p:childTnLst>
                                </p:cTn>
                              </p:par>
                              <p:par>
                                <p:cTn id="59" presetID="16" presetClass="entr" presetSubtype="21" fill="hold" grpId="0" nodeType="withEffect" nodePh="1">
                                  <p:stCondLst>
                                    <p:cond delay="0"/>
                                  </p:stCondLst>
                                  <p:endCondLst>
                                    <p:cond evt="begin" delay="0">
                                      <p:tn val="59"/>
                                    </p:cond>
                                  </p:endCondLst>
                                  <p:childTnLst>
                                    <p:set>
                                      <p:cBhvr>
                                        <p:cTn id="60" dur="1" fill="hold">
                                          <p:stCondLst>
                                            <p:cond delay="0"/>
                                          </p:stCondLst>
                                        </p:cTn>
                                        <p:tgtEl>
                                          <p:spTgt spid="3">
                                            <p:txEl>
                                              <p:pRg st="0" end="0"/>
                                            </p:txEl>
                                          </p:spTgt>
                                        </p:tgtEl>
                                        <p:attrNameLst>
                                          <p:attrName>style.visibility</p:attrName>
                                        </p:attrNameLst>
                                      </p:cBhvr>
                                      <p:to>
                                        <p:strVal val="visible"/>
                                      </p:to>
                                    </p:set>
                                    <p:animEffect transition="in" filter="barn(inVertical)">
                                      <p:cBhvr>
                                        <p:cTn id="61" dur="500"/>
                                        <p:tgtEl>
                                          <p:spTgt spid="3">
                                            <p:txEl>
                                              <p:pRg st="0" end="0"/>
                                            </p:txEl>
                                          </p:spTgt>
                                        </p:tgtEl>
                                      </p:cBhvr>
                                    </p:animEffect>
                                  </p:childTnLst>
                                </p:cTn>
                              </p:par>
                              <p:par>
                                <p:cTn id="62" presetID="16" presetClass="entr" presetSubtype="21" fill="hold" nodeType="with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barn(inVertical)">
                                      <p:cBhvr>
                                        <p:cTn id="64" dur="500"/>
                                        <p:tgtEl>
                                          <p:spTgt spid="4"/>
                                        </p:tgtEl>
                                      </p:cBhvr>
                                    </p:animEffect>
                                  </p:childTnLst>
                                </p:cTn>
                              </p:par>
                              <p:par>
                                <p:cTn id="65" presetID="16" presetClass="entr" presetSubtype="21" fill="hold"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barn(inVertical)">
                                      <p:cBhvr>
                                        <p:cTn id="67" dur="500"/>
                                        <p:tgtEl>
                                          <p:spTgt spid="10"/>
                                        </p:tgtEl>
                                      </p:cBhvr>
                                    </p:animEffect>
                                  </p:childTnLst>
                                </p:cTn>
                              </p:par>
                              <p:par>
                                <p:cTn id="68" presetID="16" presetClass="entr" presetSubtype="21" fill="hold" nodeType="with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barn(inVertical)">
                                      <p:cBhvr>
                                        <p:cTn id="70" dur="500"/>
                                        <p:tgtEl>
                                          <p:spTgt spid="13"/>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barn(inVertical)">
                                      <p:cBhvr>
                                        <p:cTn id="73" dur="500"/>
                                        <p:tgtEl>
                                          <p:spTgt spid="22"/>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barn(inVertical)">
                                      <p:cBhvr>
                                        <p:cTn id="76" dur="500"/>
                                        <p:tgtEl>
                                          <p:spTgt spid="25"/>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barn(inVertical)">
                                      <p:cBhvr>
                                        <p:cTn id="79" dur="500"/>
                                        <p:tgtEl>
                                          <p:spTgt spid="26"/>
                                        </p:tgtEl>
                                      </p:cBhvr>
                                    </p:animEffect>
                                  </p:childTnLst>
                                </p:cTn>
                              </p:par>
                              <p:par>
                                <p:cTn id="80" presetID="16" presetClass="entr" presetSubtype="21"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barn(inVertical)">
                                      <p:cBhvr>
                                        <p:cTn id="82" dur="500"/>
                                        <p:tgtEl>
                                          <p:spTgt spid="29"/>
                                        </p:tgtEl>
                                      </p:cBhvr>
                                    </p:animEffect>
                                  </p:childTnLst>
                                </p:cTn>
                              </p:par>
                              <p:par>
                                <p:cTn id="83" presetID="16" presetClass="entr" presetSubtype="21" fill="hold" grpId="0" nodeType="with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barn(inVertical)">
                                      <p:cBhvr>
                                        <p:cTn id="85" dur="500"/>
                                        <p:tgtEl>
                                          <p:spTgt spid="30"/>
                                        </p:tgtEl>
                                      </p:cBhvr>
                                    </p:animEffect>
                                  </p:childTnLst>
                                </p:cTn>
                              </p:par>
                              <p:par>
                                <p:cTn id="86" presetID="16" presetClass="entr" presetSubtype="21" fill="hold" grpId="0" nodeType="with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barn(inVertical)">
                                      <p:cBhvr>
                                        <p:cTn id="88" dur="500"/>
                                        <p:tgtEl>
                                          <p:spTgt spid="31"/>
                                        </p:tgtEl>
                                      </p:cBhvr>
                                    </p:animEffect>
                                  </p:childTnLst>
                                </p:cTn>
                              </p:par>
                              <p:par>
                                <p:cTn id="89" presetID="16" presetClass="entr" presetSubtype="21" fill="hold" nodeType="with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barn(inVertical)">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22" grpId="0"/>
      <p:bldP spid="25" grpId="0" animBg="1"/>
      <p:bldP spid="26" grpId="0"/>
      <p:bldP spid="29" grpId="0"/>
      <p:bldP spid="30" grpId="0"/>
      <p:bldP spid="31"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4070D4-49AE-4F30-95B1-8E93F361C5E1}"/>
              </a:ext>
            </a:extLst>
          </p:cNvPr>
          <p:cNvSpPr>
            <a:spLocks noGrp="1"/>
          </p:cNvSpPr>
          <p:nvPr>
            <p:ph type="title"/>
          </p:nvPr>
        </p:nvSpPr>
        <p:spPr>
          <a:xfrm>
            <a:off x="838200" y="240439"/>
            <a:ext cx="10515600" cy="1325563"/>
          </a:xfrm>
        </p:spPr>
        <p:txBody>
          <a:bodyPr/>
          <a:lstStyle/>
          <a:p>
            <a:endParaRPr lang="fr-FR"/>
          </a:p>
        </p:txBody>
      </p:sp>
      <p:sp>
        <p:nvSpPr>
          <p:cNvPr id="3" name="Espace réservé du contenu 2">
            <a:extLst>
              <a:ext uri="{FF2B5EF4-FFF2-40B4-BE49-F238E27FC236}">
                <a16:creationId xmlns:a16="http://schemas.microsoft.com/office/drawing/2014/main" id="{B0CE7AA7-D03C-472E-AAF0-47242C04BA4B}"/>
              </a:ext>
            </a:extLst>
          </p:cNvPr>
          <p:cNvSpPr>
            <a:spLocks noGrp="1"/>
          </p:cNvSpPr>
          <p:nvPr>
            <p:ph idx="1"/>
          </p:nvPr>
        </p:nvSpPr>
        <p:spPr>
          <a:xfrm>
            <a:off x="838200" y="1700939"/>
            <a:ext cx="10515600" cy="4351338"/>
          </a:xfrm>
        </p:spPr>
        <p:txBody>
          <a:bodyPr/>
          <a:lstStyle/>
          <a:p>
            <a:endParaRPr lang="fr-FR"/>
          </a:p>
        </p:txBody>
      </p:sp>
      <p:pic>
        <p:nvPicPr>
          <p:cNvPr id="4" name="Espace réservé du contenu 22">
            <a:extLst>
              <a:ext uri="{FF2B5EF4-FFF2-40B4-BE49-F238E27FC236}">
                <a16:creationId xmlns:a16="http://schemas.microsoft.com/office/drawing/2014/main" id="{3B91C5CA-86F9-4BA1-8E35-3FDDE72D62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570019" y="-2549234"/>
            <a:ext cx="6747164" cy="11887201"/>
          </a:xfrm>
          <a:prstGeom prst="rect">
            <a:avLst/>
          </a:prstGeom>
        </p:spPr>
      </p:pic>
      <p:pic>
        <p:nvPicPr>
          <p:cNvPr id="5" name="Image 4">
            <a:extLst>
              <a:ext uri="{FF2B5EF4-FFF2-40B4-BE49-F238E27FC236}">
                <a16:creationId xmlns:a16="http://schemas.microsoft.com/office/drawing/2014/main" id="{4E3DC65C-89A4-4A2F-BB75-DB5D72239E16}"/>
              </a:ext>
            </a:extLst>
          </p:cNvPr>
          <p:cNvPicPr>
            <a:picLocks noChangeAspect="1"/>
          </p:cNvPicPr>
          <p:nvPr/>
        </p:nvPicPr>
        <p:blipFill rotWithShape="1">
          <a:blip r:embed="rId3">
            <a:extLst>
              <a:ext uri="{28A0092B-C50C-407E-A947-70E740481C1C}">
                <a14:useLocalDpi xmlns:a14="http://schemas.microsoft.com/office/drawing/2010/main" val="0"/>
              </a:ext>
            </a:extLst>
          </a:blip>
          <a:srcRect l="37628" r="34904" b="19899"/>
          <a:stretch/>
        </p:blipFill>
        <p:spPr>
          <a:xfrm>
            <a:off x="77432" y="1537616"/>
            <a:ext cx="2652412" cy="4944154"/>
          </a:xfrm>
          <a:prstGeom prst="rect">
            <a:avLst/>
          </a:prstGeom>
        </p:spPr>
      </p:pic>
      <p:pic>
        <p:nvPicPr>
          <p:cNvPr id="6" name="Image 5">
            <a:extLst>
              <a:ext uri="{FF2B5EF4-FFF2-40B4-BE49-F238E27FC236}">
                <a16:creationId xmlns:a16="http://schemas.microsoft.com/office/drawing/2014/main" id="{B8FBEE02-9765-487C-B4F4-C037AA3A2974}"/>
              </a:ext>
            </a:extLst>
          </p:cNvPr>
          <p:cNvPicPr>
            <a:picLocks noChangeAspect="1"/>
          </p:cNvPicPr>
          <p:nvPr/>
        </p:nvPicPr>
        <p:blipFill rotWithShape="1">
          <a:blip r:embed="rId4">
            <a:extLst>
              <a:ext uri="{28A0092B-C50C-407E-A947-70E740481C1C}">
                <a14:useLocalDpi xmlns:a14="http://schemas.microsoft.com/office/drawing/2010/main" val="0"/>
              </a:ext>
            </a:extLst>
          </a:blip>
          <a:srcRect l="27473"/>
          <a:stretch/>
        </p:blipFill>
        <p:spPr>
          <a:xfrm>
            <a:off x="2175482" y="355094"/>
            <a:ext cx="3047210" cy="5145411"/>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0D0FD0C0-2B82-4BAA-8AC3-951DC2AD121B}"/>
              </a:ext>
            </a:extLst>
          </p:cNvPr>
          <p:cNvPicPr>
            <a:picLocks noChangeAspect="1"/>
          </p:cNvPicPr>
          <p:nvPr/>
        </p:nvPicPr>
        <p:blipFill rotWithShape="1">
          <a:blip r:embed="rId4">
            <a:extLst>
              <a:ext uri="{28A0092B-C50C-407E-A947-70E740481C1C}">
                <a14:useLocalDpi xmlns:a14="http://schemas.microsoft.com/office/drawing/2010/main" val="0"/>
              </a:ext>
            </a:extLst>
          </a:blip>
          <a:srcRect l="27473"/>
          <a:stretch/>
        </p:blipFill>
        <p:spPr>
          <a:xfrm>
            <a:off x="2765502" y="355094"/>
            <a:ext cx="3047210" cy="5145411"/>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630346E2-7DB8-4316-B73F-308E504BCC81}"/>
              </a:ext>
            </a:extLst>
          </p:cNvPr>
          <p:cNvPicPr>
            <a:picLocks noChangeAspect="1"/>
          </p:cNvPicPr>
          <p:nvPr/>
        </p:nvPicPr>
        <p:blipFill rotWithShape="1">
          <a:blip r:embed="rId4">
            <a:extLst>
              <a:ext uri="{28A0092B-C50C-407E-A947-70E740481C1C}">
                <a14:useLocalDpi xmlns:a14="http://schemas.microsoft.com/office/drawing/2010/main" val="0"/>
              </a:ext>
            </a:extLst>
          </a:blip>
          <a:srcRect l="27473"/>
          <a:stretch/>
        </p:blipFill>
        <p:spPr>
          <a:xfrm>
            <a:off x="3422421" y="309714"/>
            <a:ext cx="3047210" cy="5145411"/>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07214CFB-2D69-4329-907B-881E0416D347}"/>
              </a:ext>
            </a:extLst>
          </p:cNvPr>
          <p:cNvPicPr>
            <a:picLocks noChangeAspect="1"/>
          </p:cNvPicPr>
          <p:nvPr/>
        </p:nvPicPr>
        <p:blipFill rotWithShape="1">
          <a:blip r:embed="rId4">
            <a:extLst>
              <a:ext uri="{28A0092B-C50C-407E-A947-70E740481C1C}">
                <a14:useLocalDpi xmlns:a14="http://schemas.microsoft.com/office/drawing/2010/main" val="0"/>
              </a:ext>
            </a:extLst>
          </a:blip>
          <a:srcRect l="27473"/>
          <a:stretch/>
        </p:blipFill>
        <p:spPr>
          <a:xfrm>
            <a:off x="4027547" y="309713"/>
            <a:ext cx="3047210" cy="5145411"/>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5892D302-6A0B-40A7-BB5D-1FA2A05B02F5}"/>
              </a:ext>
            </a:extLst>
          </p:cNvPr>
          <p:cNvPicPr>
            <a:picLocks noChangeAspect="1"/>
          </p:cNvPicPr>
          <p:nvPr/>
        </p:nvPicPr>
        <p:blipFill rotWithShape="1">
          <a:blip r:embed="rId4">
            <a:extLst>
              <a:ext uri="{28A0092B-C50C-407E-A947-70E740481C1C}">
                <a14:useLocalDpi xmlns:a14="http://schemas.microsoft.com/office/drawing/2010/main" val="0"/>
              </a:ext>
            </a:extLst>
          </a:blip>
          <a:srcRect l="27473"/>
          <a:stretch/>
        </p:blipFill>
        <p:spPr>
          <a:xfrm>
            <a:off x="4759703" y="332404"/>
            <a:ext cx="3047210" cy="5145411"/>
          </a:xfrm>
          <a:prstGeom prst="rect">
            <a:avLst/>
          </a:prstGeom>
          <a:ln>
            <a:noFill/>
          </a:ln>
          <a:effectLst>
            <a:outerShdw blurRad="292100" dist="139700" dir="2700000" algn="tl" rotWithShape="0">
              <a:srgbClr val="333333">
                <a:alpha val="65000"/>
              </a:srgbClr>
            </a:outerShdw>
          </a:effectLst>
        </p:spPr>
      </p:pic>
      <p:pic>
        <p:nvPicPr>
          <p:cNvPr id="12" name="Image 11">
            <a:extLst>
              <a:ext uri="{FF2B5EF4-FFF2-40B4-BE49-F238E27FC236}">
                <a16:creationId xmlns:a16="http://schemas.microsoft.com/office/drawing/2014/main" id="{9E801E27-D242-4D02-B252-A2F1A5B4832D}"/>
              </a:ext>
            </a:extLst>
          </p:cNvPr>
          <p:cNvPicPr>
            <a:picLocks noChangeAspect="1"/>
          </p:cNvPicPr>
          <p:nvPr/>
        </p:nvPicPr>
        <p:blipFill rotWithShape="1">
          <a:blip r:embed="rId5">
            <a:extLst>
              <a:ext uri="{28A0092B-C50C-407E-A947-70E740481C1C}">
                <a14:useLocalDpi xmlns:a14="http://schemas.microsoft.com/office/drawing/2010/main" val="0"/>
              </a:ext>
            </a:extLst>
          </a:blip>
          <a:srcRect l="11867" r="16405"/>
          <a:stretch/>
        </p:blipFill>
        <p:spPr>
          <a:xfrm>
            <a:off x="1397036" y="2541623"/>
            <a:ext cx="2103340" cy="3581136"/>
          </a:xfrm>
          <a:prstGeom prst="rect">
            <a:avLst/>
          </a:prstGeom>
          <a:ln>
            <a:noFill/>
          </a:ln>
          <a:effectLst>
            <a:outerShdw blurRad="292100" dist="139700" dir="2700000" algn="tl" rotWithShape="0">
              <a:srgbClr val="333333">
                <a:alpha val="65000"/>
              </a:srgbClr>
            </a:outerShdw>
          </a:effectLst>
        </p:spPr>
      </p:pic>
      <p:pic>
        <p:nvPicPr>
          <p:cNvPr id="13" name="Image 12">
            <a:extLst>
              <a:ext uri="{FF2B5EF4-FFF2-40B4-BE49-F238E27FC236}">
                <a16:creationId xmlns:a16="http://schemas.microsoft.com/office/drawing/2014/main" id="{B2263130-F481-491B-8199-9EB36BB2F4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99182" y="1584953"/>
            <a:ext cx="1834013" cy="3303195"/>
          </a:xfrm>
          <a:prstGeom prst="rect">
            <a:avLst/>
          </a:prstGeom>
          <a:ln>
            <a:noFill/>
          </a:ln>
          <a:effectLst>
            <a:outerShdw blurRad="292100" dist="139700" dir="2700000" algn="tl" rotWithShape="0">
              <a:srgbClr val="333333">
                <a:alpha val="65000"/>
              </a:srgbClr>
            </a:outerShdw>
          </a:effectLst>
        </p:spPr>
      </p:pic>
      <p:pic>
        <p:nvPicPr>
          <p:cNvPr id="14" name="Image 13">
            <a:extLst>
              <a:ext uri="{FF2B5EF4-FFF2-40B4-BE49-F238E27FC236}">
                <a16:creationId xmlns:a16="http://schemas.microsoft.com/office/drawing/2014/main" id="{BEE8EA85-32BD-4504-82BB-0C8F2A6B1A30}"/>
              </a:ext>
            </a:extLst>
          </p:cNvPr>
          <p:cNvPicPr>
            <a:picLocks noChangeAspect="1"/>
          </p:cNvPicPr>
          <p:nvPr/>
        </p:nvPicPr>
        <p:blipFill rotWithShape="1">
          <a:blip r:embed="rId7">
            <a:extLst>
              <a:ext uri="{28A0092B-C50C-407E-A947-70E740481C1C}">
                <a14:useLocalDpi xmlns:a14="http://schemas.microsoft.com/office/drawing/2010/main" val="0"/>
              </a:ext>
            </a:extLst>
          </a:blip>
          <a:srcRect r="52876"/>
          <a:stretch/>
        </p:blipFill>
        <p:spPr>
          <a:xfrm>
            <a:off x="4794981" y="1649936"/>
            <a:ext cx="2503585" cy="3612687"/>
          </a:xfrm>
          <a:prstGeom prst="rect">
            <a:avLst/>
          </a:prstGeom>
          <a:ln>
            <a:noFill/>
          </a:ln>
          <a:effectLst>
            <a:outerShdw blurRad="292100" dist="139700" dir="2700000" algn="tl" rotWithShape="0">
              <a:srgbClr val="333333">
                <a:alpha val="65000"/>
              </a:srgbClr>
            </a:outerShdw>
          </a:effectLst>
        </p:spPr>
      </p:pic>
      <p:pic>
        <p:nvPicPr>
          <p:cNvPr id="15" name="Image 14">
            <a:extLst>
              <a:ext uri="{FF2B5EF4-FFF2-40B4-BE49-F238E27FC236}">
                <a16:creationId xmlns:a16="http://schemas.microsoft.com/office/drawing/2014/main" id="{5F47133E-2B51-4ADA-A0A4-2EDCC1D0E8D5}"/>
              </a:ext>
            </a:extLst>
          </p:cNvPr>
          <p:cNvPicPr>
            <a:picLocks noChangeAspect="1"/>
          </p:cNvPicPr>
          <p:nvPr/>
        </p:nvPicPr>
        <p:blipFill rotWithShape="1">
          <a:blip r:embed="rId8">
            <a:extLst>
              <a:ext uri="{28A0092B-C50C-407E-A947-70E740481C1C}">
                <a14:useLocalDpi xmlns:a14="http://schemas.microsoft.com/office/drawing/2010/main" val="0"/>
              </a:ext>
            </a:extLst>
          </a:blip>
          <a:srcRect l="29333" r="34360"/>
          <a:stretch/>
        </p:blipFill>
        <p:spPr>
          <a:xfrm>
            <a:off x="6230474" y="516338"/>
            <a:ext cx="2414640" cy="5506683"/>
          </a:xfrm>
          <a:prstGeom prst="rect">
            <a:avLst/>
          </a:prstGeom>
          <a:ln>
            <a:noFill/>
          </a:ln>
          <a:effectLst>
            <a:outerShdw blurRad="292100" dist="139700" dir="2700000" algn="tl" rotWithShape="0">
              <a:srgbClr val="333333">
                <a:alpha val="65000"/>
              </a:srgbClr>
            </a:outerShdw>
          </a:effectLst>
        </p:spPr>
      </p:pic>
      <p:pic>
        <p:nvPicPr>
          <p:cNvPr id="20" name="Image 19">
            <a:extLst>
              <a:ext uri="{FF2B5EF4-FFF2-40B4-BE49-F238E27FC236}">
                <a16:creationId xmlns:a16="http://schemas.microsoft.com/office/drawing/2014/main" id="{5AF8D19D-E477-4BF3-B92A-E228C311523D}"/>
              </a:ext>
            </a:extLst>
          </p:cNvPr>
          <p:cNvPicPr>
            <a:picLocks noChangeAspect="1"/>
          </p:cNvPicPr>
          <p:nvPr/>
        </p:nvPicPr>
        <p:blipFill rotWithShape="1">
          <a:blip r:embed="rId9">
            <a:extLst>
              <a:ext uri="{28A0092B-C50C-407E-A947-70E740481C1C}">
                <a14:useLocalDpi xmlns:a14="http://schemas.microsoft.com/office/drawing/2010/main" val="0"/>
              </a:ext>
            </a:extLst>
          </a:blip>
          <a:srcRect l="17520" r="16750"/>
          <a:stretch/>
        </p:blipFill>
        <p:spPr>
          <a:xfrm>
            <a:off x="3036194" y="3468829"/>
            <a:ext cx="1737066" cy="2642739"/>
          </a:xfrm>
          <a:prstGeom prst="rect">
            <a:avLst/>
          </a:prstGeom>
          <a:ln>
            <a:noFill/>
          </a:ln>
          <a:effectLst>
            <a:outerShdw blurRad="292100" dist="139700" dir="2700000" algn="tl" rotWithShape="0">
              <a:srgbClr val="333333">
                <a:alpha val="65000"/>
              </a:srgbClr>
            </a:outerShdw>
          </a:effectLst>
        </p:spPr>
      </p:pic>
      <p:pic>
        <p:nvPicPr>
          <p:cNvPr id="22" name="Image 21">
            <a:extLst>
              <a:ext uri="{FF2B5EF4-FFF2-40B4-BE49-F238E27FC236}">
                <a16:creationId xmlns:a16="http://schemas.microsoft.com/office/drawing/2014/main" id="{301EB3AC-8F94-4AC1-A279-79F5C79024E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003752" y="3349986"/>
            <a:ext cx="2761582" cy="2761582"/>
          </a:xfrm>
          <a:prstGeom prst="rect">
            <a:avLst/>
          </a:prstGeom>
          <a:ln>
            <a:noFill/>
          </a:ln>
          <a:effectLst>
            <a:outerShdw blurRad="292100" dist="139700" dir="2700000" algn="tl" rotWithShape="0">
              <a:srgbClr val="333333">
                <a:alpha val="65000"/>
              </a:srgbClr>
            </a:outerShdw>
          </a:effectLst>
        </p:spPr>
      </p:pic>
      <p:pic>
        <p:nvPicPr>
          <p:cNvPr id="23" name="Image 22">
            <a:extLst>
              <a:ext uri="{FF2B5EF4-FFF2-40B4-BE49-F238E27FC236}">
                <a16:creationId xmlns:a16="http://schemas.microsoft.com/office/drawing/2014/main" id="{4B5E2153-65FB-481E-9CEF-A5139453610C}"/>
              </a:ext>
            </a:extLst>
          </p:cNvPr>
          <p:cNvPicPr>
            <a:picLocks noChangeAspect="1"/>
          </p:cNvPicPr>
          <p:nvPr/>
        </p:nvPicPr>
        <p:blipFill rotWithShape="1">
          <a:blip r:embed="rId11">
            <a:extLst>
              <a:ext uri="{28A0092B-C50C-407E-A947-70E740481C1C}">
                <a14:useLocalDpi xmlns:a14="http://schemas.microsoft.com/office/drawing/2010/main" val="0"/>
              </a:ext>
            </a:extLst>
          </a:blip>
          <a:srcRect l="13338" r="20930" b="16050"/>
          <a:stretch/>
        </p:blipFill>
        <p:spPr>
          <a:xfrm>
            <a:off x="5646218" y="3275013"/>
            <a:ext cx="2311126" cy="3226271"/>
          </a:xfrm>
          <a:prstGeom prst="rect">
            <a:avLst/>
          </a:prstGeom>
          <a:ln>
            <a:noFill/>
          </a:ln>
          <a:effectLst>
            <a:outerShdw blurRad="292100" dist="139700" dir="2700000" algn="tl" rotWithShape="0">
              <a:srgbClr val="333333">
                <a:alpha val="65000"/>
              </a:srgbClr>
            </a:outerShdw>
          </a:effectLst>
        </p:spPr>
      </p:pic>
      <p:pic>
        <p:nvPicPr>
          <p:cNvPr id="25" name="Image 24">
            <a:extLst>
              <a:ext uri="{FF2B5EF4-FFF2-40B4-BE49-F238E27FC236}">
                <a16:creationId xmlns:a16="http://schemas.microsoft.com/office/drawing/2014/main" id="{D8368F1E-6FEC-477F-AEB3-29E00E89FDC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68015" y="3349986"/>
            <a:ext cx="1578295" cy="2903548"/>
          </a:xfrm>
          <a:prstGeom prst="rect">
            <a:avLst/>
          </a:prstGeom>
          <a:ln>
            <a:noFill/>
          </a:ln>
          <a:effectLst>
            <a:outerShdw blurRad="292100" dist="139700" dir="2700000" algn="tl" rotWithShape="0">
              <a:srgbClr val="333333">
                <a:alpha val="65000"/>
              </a:srgbClr>
            </a:outerShdw>
          </a:effectLst>
        </p:spPr>
      </p:pic>
      <p:pic>
        <p:nvPicPr>
          <p:cNvPr id="26" name="Image 25">
            <a:extLst>
              <a:ext uri="{FF2B5EF4-FFF2-40B4-BE49-F238E27FC236}">
                <a16:creationId xmlns:a16="http://schemas.microsoft.com/office/drawing/2014/main" id="{381A966E-8636-4DC4-8311-55A893179508}"/>
              </a:ext>
            </a:extLst>
          </p:cNvPr>
          <p:cNvPicPr>
            <a:picLocks noChangeAspect="1"/>
          </p:cNvPicPr>
          <p:nvPr/>
        </p:nvPicPr>
        <p:blipFill>
          <a:blip r:embed="rId13"/>
          <a:stretch>
            <a:fillRect/>
          </a:stretch>
        </p:blipFill>
        <p:spPr>
          <a:xfrm>
            <a:off x="7985750" y="1468024"/>
            <a:ext cx="2822693" cy="2249619"/>
          </a:xfrm>
          <a:prstGeom prst="rect">
            <a:avLst/>
          </a:prstGeom>
        </p:spPr>
      </p:pic>
      <p:pic>
        <p:nvPicPr>
          <p:cNvPr id="27" name="Image 26">
            <a:extLst>
              <a:ext uri="{FF2B5EF4-FFF2-40B4-BE49-F238E27FC236}">
                <a16:creationId xmlns:a16="http://schemas.microsoft.com/office/drawing/2014/main" id="{6DFA9CEC-564F-4837-8EC8-F13C58B41591}"/>
              </a:ext>
            </a:extLst>
          </p:cNvPr>
          <p:cNvPicPr>
            <a:picLocks noChangeAspect="1"/>
          </p:cNvPicPr>
          <p:nvPr/>
        </p:nvPicPr>
        <p:blipFill>
          <a:blip r:embed="rId14"/>
          <a:stretch>
            <a:fillRect/>
          </a:stretch>
        </p:blipFill>
        <p:spPr>
          <a:xfrm>
            <a:off x="7997048" y="2440138"/>
            <a:ext cx="2822693" cy="2249619"/>
          </a:xfrm>
          <a:prstGeom prst="rect">
            <a:avLst/>
          </a:prstGeom>
        </p:spPr>
      </p:pic>
      <p:pic>
        <p:nvPicPr>
          <p:cNvPr id="28" name="Image 27">
            <a:extLst>
              <a:ext uri="{FF2B5EF4-FFF2-40B4-BE49-F238E27FC236}">
                <a16:creationId xmlns:a16="http://schemas.microsoft.com/office/drawing/2014/main" id="{29EFB4F3-27EE-4CB0-AE40-CF2331A471F8}"/>
              </a:ext>
            </a:extLst>
          </p:cNvPr>
          <p:cNvPicPr>
            <a:picLocks noChangeAspect="1"/>
          </p:cNvPicPr>
          <p:nvPr/>
        </p:nvPicPr>
        <p:blipFill>
          <a:blip r:embed="rId14"/>
          <a:stretch>
            <a:fillRect/>
          </a:stretch>
        </p:blipFill>
        <p:spPr>
          <a:xfrm>
            <a:off x="8005447" y="3244482"/>
            <a:ext cx="2822693" cy="2249619"/>
          </a:xfrm>
          <a:prstGeom prst="rect">
            <a:avLst/>
          </a:prstGeom>
        </p:spPr>
      </p:pic>
      <p:pic>
        <p:nvPicPr>
          <p:cNvPr id="29" name="Image 28">
            <a:extLst>
              <a:ext uri="{FF2B5EF4-FFF2-40B4-BE49-F238E27FC236}">
                <a16:creationId xmlns:a16="http://schemas.microsoft.com/office/drawing/2014/main" id="{4F73CE52-1539-4C56-BAB8-E0C62D8A0D78}"/>
              </a:ext>
            </a:extLst>
          </p:cNvPr>
          <p:cNvPicPr>
            <a:picLocks noChangeAspect="1"/>
          </p:cNvPicPr>
          <p:nvPr/>
        </p:nvPicPr>
        <p:blipFill>
          <a:blip r:embed="rId13"/>
          <a:stretch>
            <a:fillRect/>
          </a:stretch>
        </p:blipFill>
        <p:spPr>
          <a:xfrm>
            <a:off x="7995000" y="4329759"/>
            <a:ext cx="2822693" cy="2249619"/>
          </a:xfrm>
          <a:prstGeom prst="rect">
            <a:avLst/>
          </a:prstGeom>
        </p:spPr>
      </p:pic>
      <p:pic>
        <p:nvPicPr>
          <p:cNvPr id="30" name="Image 29">
            <a:extLst>
              <a:ext uri="{FF2B5EF4-FFF2-40B4-BE49-F238E27FC236}">
                <a16:creationId xmlns:a16="http://schemas.microsoft.com/office/drawing/2014/main" id="{F345844C-1590-4DC8-A135-72A6A74C9195}"/>
              </a:ext>
            </a:extLst>
          </p:cNvPr>
          <p:cNvPicPr>
            <a:picLocks noChangeAspect="1"/>
          </p:cNvPicPr>
          <p:nvPr/>
        </p:nvPicPr>
        <p:blipFill rotWithShape="1">
          <a:blip r:embed="rId15">
            <a:extLst>
              <a:ext uri="{28A0092B-C50C-407E-A947-70E740481C1C}">
                <a14:useLocalDpi xmlns:a14="http://schemas.microsoft.com/office/drawing/2010/main" val="0"/>
              </a:ext>
            </a:extLst>
          </a:blip>
          <a:srcRect l="22567" r="21091" b="5398"/>
          <a:stretch/>
        </p:blipFill>
        <p:spPr>
          <a:xfrm>
            <a:off x="7455178" y="2017292"/>
            <a:ext cx="2053049" cy="3447164"/>
          </a:xfrm>
          <a:prstGeom prst="rect">
            <a:avLst/>
          </a:prstGeom>
          <a:ln>
            <a:noFill/>
          </a:ln>
          <a:effectLst>
            <a:outerShdw blurRad="292100" dist="139700" dir="2700000" algn="tl" rotWithShape="0">
              <a:srgbClr val="333333">
                <a:alpha val="65000"/>
              </a:srgbClr>
            </a:outerShdw>
          </a:effectLst>
        </p:spPr>
      </p:pic>
      <p:pic>
        <p:nvPicPr>
          <p:cNvPr id="31" name="Image 30">
            <a:extLst>
              <a:ext uri="{FF2B5EF4-FFF2-40B4-BE49-F238E27FC236}">
                <a16:creationId xmlns:a16="http://schemas.microsoft.com/office/drawing/2014/main" id="{4E15C39E-A39C-465A-8FDE-B467DF119753}"/>
              </a:ext>
            </a:extLst>
          </p:cNvPr>
          <p:cNvPicPr>
            <a:picLocks noChangeAspect="1"/>
          </p:cNvPicPr>
          <p:nvPr/>
        </p:nvPicPr>
        <p:blipFill rotWithShape="1">
          <a:blip r:embed="rId16">
            <a:extLst>
              <a:ext uri="{28A0092B-C50C-407E-A947-70E740481C1C}">
                <a14:useLocalDpi xmlns:a14="http://schemas.microsoft.com/office/drawing/2010/main" val="0"/>
              </a:ext>
            </a:extLst>
          </a:blip>
          <a:srcRect l="25006" t="9913" r="25957" b="8876"/>
          <a:stretch/>
        </p:blipFill>
        <p:spPr>
          <a:xfrm>
            <a:off x="7218267" y="3615659"/>
            <a:ext cx="1574361" cy="2607276"/>
          </a:xfrm>
          <a:prstGeom prst="rect">
            <a:avLst/>
          </a:prstGeom>
          <a:ln>
            <a:noFill/>
          </a:ln>
          <a:effectLst>
            <a:outerShdw blurRad="292100" dist="139700" dir="2700000" algn="tl" rotWithShape="0">
              <a:srgbClr val="333333">
                <a:alpha val="65000"/>
              </a:srgbClr>
            </a:outerShdw>
          </a:effectLst>
        </p:spPr>
      </p:pic>
      <p:pic>
        <p:nvPicPr>
          <p:cNvPr id="32" name="Image 31">
            <a:extLst>
              <a:ext uri="{FF2B5EF4-FFF2-40B4-BE49-F238E27FC236}">
                <a16:creationId xmlns:a16="http://schemas.microsoft.com/office/drawing/2014/main" id="{FF60FC26-215F-416A-A5BA-BFF80CE6668C}"/>
              </a:ext>
            </a:extLst>
          </p:cNvPr>
          <p:cNvPicPr>
            <a:picLocks noChangeAspect="1"/>
          </p:cNvPicPr>
          <p:nvPr/>
        </p:nvPicPr>
        <p:blipFill rotWithShape="1">
          <a:blip r:embed="rId17">
            <a:extLst>
              <a:ext uri="{28A0092B-C50C-407E-A947-70E740481C1C}">
                <a14:useLocalDpi xmlns:a14="http://schemas.microsoft.com/office/drawing/2010/main" val="0"/>
              </a:ext>
            </a:extLst>
          </a:blip>
          <a:srcRect l="18663" t="8114" r="16876" b="13208"/>
          <a:stretch/>
        </p:blipFill>
        <p:spPr>
          <a:xfrm>
            <a:off x="9723421" y="4360035"/>
            <a:ext cx="2559221" cy="1686759"/>
          </a:xfrm>
          <a:prstGeom prst="rect">
            <a:avLst/>
          </a:prstGeom>
          <a:ln>
            <a:noFill/>
          </a:ln>
          <a:effectLst>
            <a:outerShdw blurRad="292100" dist="139700" dir="2700000" algn="tl" rotWithShape="0">
              <a:srgbClr val="333333">
                <a:alpha val="65000"/>
              </a:srgbClr>
            </a:outerShdw>
          </a:effectLst>
        </p:spPr>
      </p:pic>
      <p:pic>
        <p:nvPicPr>
          <p:cNvPr id="33" name="Image 32">
            <a:extLst>
              <a:ext uri="{FF2B5EF4-FFF2-40B4-BE49-F238E27FC236}">
                <a16:creationId xmlns:a16="http://schemas.microsoft.com/office/drawing/2014/main" id="{FE65F8C1-3430-4B9B-9D34-0A30BEE49346}"/>
              </a:ext>
            </a:extLst>
          </p:cNvPr>
          <p:cNvPicPr>
            <a:picLocks noChangeAspect="1"/>
          </p:cNvPicPr>
          <p:nvPr/>
        </p:nvPicPr>
        <p:blipFill rotWithShape="1">
          <a:blip r:embed="rId17">
            <a:extLst>
              <a:ext uri="{28A0092B-C50C-407E-A947-70E740481C1C}">
                <a14:useLocalDpi xmlns:a14="http://schemas.microsoft.com/office/drawing/2010/main" val="0"/>
              </a:ext>
            </a:extLst>
          </a:blip>
          <a:srcRect l="18663" t="8114" r="16876" b="13208"/>
          <a:stretch/>
        </p:blipFill>
        <p:spPr>
          <a:xfrm>
            <a:off x="9695712" y="3501053"/>
            <a:ext cx="2559221" cy="1686759"/>
          </a:xfrm>
          <a:prstGeom prst="rect">
            <a:avLst/>
          </a:prstGeom>
          <a:ln>
            <a:noFill/>
          </a:ln>
          <a:effectLst>
            <a:outerShdw blurRad="292100" dist="139700" dir="2700000" algn="tl" rotWithShape="0">
              <a:srgbClr val="333333">
                <a:alpha val="65000"/>
              </a:srgbClr>
            </a:outerShdw>
          </a:effectLst>
        </p:spPr>
      </p:pic>
      <p:pic>
        <p:nvPicPr>
          <p:cNvPr id="34" name="Image 33">
            <a:extLst>
              <a:ext uri="{FF2B5EF4-FFF2-40B4-BE49-F238E27FC236}">
                <a16:creationId xmlns:a16="http://schemas.microsoft.com/office/drawing/2014/main" id="{D7BC6C84-6782-4425-AF27-0E9D57138631}"/>
              </a:ext>
            </a:extLst>
          </p:cNvPr>
          <p:cNvPicPr>
            <a:picLocks noChangeAspect="1"/>
          </p:cNvPicPr>
          <p:nvPr/>
        </p:nvPicPr>
        <p:blipFill rotWithShape="1">
          <a:blip r:embed="rId17">
            <a:extLst>
              <a:ext uri="{28A0092B-C50C-407E-A947-70E740481C1C}">
                <a14:useLocalDpi xmlns:a14="http://schemas.microsoft.com/office/drawing/2010/main" val="0"/>
              </a:ext>
            </a:extLst>
          </a:blip>
          <a:srcRect l="18663" t="8114" r="16876" b="13208"/>
          <a:stretch/>
        </p:blipFill>
        <p:spPr>
          <a:xfrm>
            <a:off x="8422542" y="4521987"/>
            <a:ext cx="2559221" cy="1686759"/>
          </a:xfrm>
          <a:prstGeom prst="rect">
            <a:avLst/>
          </a:prstGeom>
          <a:ln>
            <a:noFill/>
          </a:ln>
          <a:effectLst>
            <a:outerShdw blurRad="292100" dist="139700" dir="2700000" algn="tl" rotWithShape="0">
              <a:srgbClr val="333333">
                <a:alpha val="65000"/>
              </a:srgbClr>
            </a:outerShdw>
          </a:effectLst>
        </p:spPr>
      </p:pic>
      <p:sp>
        <p:nvSpPr>
          <p:cNvPr id="35" name="ZoneTexte 34">
            <a:extLst>
              <a:ext uri="{FF2B5EF4-FFF2-40B4-BE49-F238E27FC236}">
                <a16:creationId xmlns:a16="http://schemas.microsoft.com/office/drawing/2014/main" id="{0189AA0D-090E-41C1-A8BB-4725636AFBB3}"/>
              </a:ext>
            </a:extLst>
          </p:cNvPr>
          <p:cNvSpPr txBox="1"/>
          <p:nvPr/>
        </p:nvSpPr>
        <p:spPr>
          <a:xfrm>
            <a:off x="5679570" y="99198"/>
            <a:ext cx="3695531" cy="707886"/>
          </a:xfrm>
          <a:prstGeom prst="rect">
            <a:avLst/>
          </a:prstGeom>
          <a:noFill/>
        </p:spPr>
        <p:txBody>
          <a:bodyPr wrap="square" rtlCol="0">
            <a:spAutoFit/>
          </a:bodyPr>
          <a:lstStyle/>
          <a:p>
            <a:r>
              <a:rPr lang="fr-FR" sz="4000" dirty="0">
                <a:solidFill>
                  <a:srgbClr val="6600CC"/>
                </a:solidFill>
                <a:latin typeface="Arial Black" panose="020B0A04020102020204" pitchFamily="34" charset="0"/>
              </a:rPr>
              <a:t>KIT SD</a:t>
            </a:r>
          </a:p>
        </p:txBody>
      </p:sp>
      <p:sp>
        <p:nvSpPr>
          <p:cNvPr id="36" name="ZoneTexte 35">
            <a:extLst>
              <a:ext uri="{FF2B5EF4-FFF2-40B4-BE49-F238E27FC236}">
                <a16:creationId xmlns:a16="http://schemas.microsoft.com/office/drawing/2014/main" id="{BF7165ED-CC81-4FE1-A742-59BEB256459D}"/>
              </a:ext>
            </a:extLst>
          </p:cNvPr>
          <p:cNvSpPr txBox="1"/>
          <p:nvPr/>
        </p:nvSpPr>
        <p:spPr>
          <a:xfrm>
            <a:off x="7723138" y="123084"/>
            <a:ext cx="3219719" cy="646331"/>
          </a:xfrm>
          <a:prstGeom prst="rect">
            <a:avLst/>
          </a:prstGeom>
          <a:noFill/>
        </p:spPr>
        <p:txBody>
          <a:bodyPr wrap="square" rtlCol="0">
            <a:spAutoFit/>
          </a:bodyPr>
          <a:lstStyle/>
          <a:p>
            <a:r>
              <a:rPr lang="fr-FR" sz="3600" dirty="0"/>
              <a:t>(25 Produits) </a:t>
            </a:r>
          </a:p>
        </p:txBody>
      </p:sp>
      <p:sp>
        <p:nvSpPr>
          <p:cNvPr id="37" name="Ellipse 36">
            <a:extLst>
              <a:ext uri="{FF2B5EF4-FFF2-40B4-BE49-F238E27FC236}">
                <a16:creationId xmlns:a16="http://schemas.microsoft.com/office/drawing/2014/main" id="{4D74477E-5085-49C4-A300-EC005DB6ED65}"/>
              </a:ext>
            </a:extLst>
          </p:cNvPr>
          <p:cNvSpPr/>
          <p:nvPr/>
        </p:nvSpPr>
        <p:spPr>
          <a:xfrm>
            <a:off x="405432" y="327251"/>
            <a:ext cx="1918952" cy="181696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6600CC"/>
                </a:solidFill>
              </a:rPr>
              <a:t>30</a:t>
            </a:r>
          </a:p>
        </p:txBody>
      </p:sp>
      <p:sp>
        <p:nvSpPr>
          <p:cNvPr id="38" name="ZoneTexte 37">
            <a:extLst>
              <a:ext uri="{FF2B5EF4-FFF2-40B4-BE49-F238E27FC236}">
                <a16:creationId xmlns:a16="http://schemas.microsoft.com/office/drawing/2014/main" id="{4B4CB09B-C144-4C67-A712-BC6D25BFBA53}"/>
              </a:ext>
            </a:extLst>
          </p:cNvPr>
          <p:cNvSpPr txBox="1"/>
          <p:nvPr/>
        </p:nvSpPr>
        <p:spPr>
          <a:xfrm>
            <a:off x="502178" y="806018"/>
            <a:ext cx="2063058" cy="769441"/>
          </a:xfrm>
          <a:prstGeom prst="rect">
            <a:avLst/>
          </a:prstGeom>
          <a:noFill/>
        </p:spPr>
        <p:txBody>
          <a:bodyPr wrap="square" rtlCol="0">
            <a:spAutoFit/>
          </a:bodyPr>
          <a:lstStyle/>
          <a:p>
            <a:r>
              <a:rPr lang="fr-FR" sz="4400" b="1" dirty="0">
                <a:solidFill>
                  <a:schemeClr val="bg1"/>
                </a:solidFill>
              </a:rPr>
              <a:t>300 PV</a:t>
            </a:r>
          </a:p>
        </p:txBody>
      </p:sp>
      <p:sp>
        <p:nvSpPr>
          <p:cNvPr id="39" name="ZoneTexte 38">
            <a:extLst>
              <a:ext uri="{FF2B5EF4-FFF2-40B4-BE49-F238E27FC236}">
                <a16:creationId xmlns:a16="http://schemas.microsoft.com/office/drawing/2014/main" id="{8C8D5BD4-A5EE-4CD4-AF76-ABD94FEBBE15}"/>
              </a:ext>
            </a:extLst>
          </p:cNvPr>
          <p:cNvSpPr txBox="1"/>
          <p:nvPr/>
        </p:nvSpPr>
        <p:spPr>
          <a:xfrm>
            <a:off x="1669949" y="5919470"/>
            <a:ext cx="7849320" cy="1015663"/>
          </a:xfrm>
          <a:prstGeom prst="rect">
            <a:avLst/>
          </a:prstGeom>
          <a:noFill/>
        </p:spPr>
        <p:txBody>
          <a:bodyPr wrap="square" rtlCol="0">
            <a:spAutoFit/>
          </a:bodyPr>
          <a:lstStyle/>
          <a:p>
            <a:r>
              <a:rPr lang="fr-FR" sz="6000" b="1" dirty="0">
                <a:solidFill>
                  <a:srgbClr val="6600CC"/>
                </a:solidFill>
                <a:latin typeface="Arial Black" panose="020B0A04020102020204" pitchFamily="34" charset="0"/>
              </a:rPr>
              <a:t>     145.000F CFA </a:t>
            </a:r>
          </a:p>
        </p:txBody>
      </p:sp>
      <p:sp>
        <p:nvSpPr>
          <p:cNvPr id="40" name="ZoneTexte 39">
            <a:extLst>
              <a:ext uri="{FF2B5EF4-FFF2-40B4-BE49-F238E27FC236}">
                <a16:creationId xmlns:a16="http://schemas.microsoft.com/office/drawing/2014/main" id="{E8994E79-52B3-4D51-A1EA-692C4490925C}"/>
              </a:ext>
            </a:extLst>
          </p:cNvPr>
          <p:cNvSpPr txBox="1"/>
          <p:nvPr/>
        </p:nvSpPr>
        <p:spPr>
          <a:xfrm>
            <a:off x="10074565" y="542617"/>
            <a:ext cx="2310288" cy="4708981"/>
          </a:xfrm>
          <a:prstGeom prst="rect">
            <a:avLst/>
          </a:prstGeom>
          <a:noFill/>
        </p:spPr>
        <p:txBody>
          <a:bodyPr wrap="square" rtlCol="0">
            <a:spAutoFit/>
          </a:bodyPr>
          <a:lstStyle/>
          <a:p>
            <a:r>
              <a:rPr lang="fr-FR" sz="2000" dirty="0"/>
              <a:t>5 Pates dentifrices</a:t>
            </a:r>
          </a:p>
          <a:p>
            <a:r>
              <a:rPr lang="fr-FR" sz="2000" dirty="0"/>
              <a:t>5 savons assure </a:t>
            </a:r>
          </a:p>
          <a:p>
            <a:r>
              <a:rPr lang="fr-FR" sz="2000" dirty="0"/>
              <a:t>4 Savons bars</a:t>
            </a:r>
          </a:p>
          <a:p>
            <a:r>
              <a:rPr lang="fr-FR" sz="2000" dirty="0"/>
              <a:t>1 Iltra Wash</a:t>
            </a:r>
          </a:p>
          <a:p>
            <a:r>
              <a:rPr lang="fr-FR" sz="2000" dirty="0"/>
              <a:t>1 Veslim Shake</a:t>
            </a:r>
          </a:p>
          <a:p>
            <a:r>
              <a:rPr lang="fr-FR" sz="2000" dirty="0"/>
              <a:t>1 Gluco Health</a:t>
            </a:r>
          </a:p>
          <a:p>
            <a:r>
              <a:rPr lang="fr-FR" sz="2000" dirty="0"/>
              <a:t>1 Calcium</a:t>
            </a:r>
          </a:p>
          <a:p>
            <a:r>
              <a:rPr lang="fr-FR" sz="2000" dirty="0"/>
              <a:t>1 Q10</a:t>
            </a:r>
          </a:p>
          <a:p>
            <a:r>
              <a:rPr lang="fr-FR" sz="2000" dirty="0"/>
              <a:t>1 Amla </a:t>
            </a:r>
          </a:p>
          <a:p>
            <a:r>
              <a:rPr lang="fr-FR" sz="2000" dirty="0"/>
              <a:t>1 Neem</a:t>
            </a:r>
          </a:p>
          <a:p>
            <a:r>
              <a:rPr lang="fr-FR" sz="2000" dirty="0"/>
              <a:t>1 Folic Acid </a:t>
            </a:r>
          </a:p>
          <a:p>
            <a:r>
              <a:rPr lang="fr-FR" sz="2000" dirty="0"/>
              <a:t>1 Flax Oil </a:t>
            </a:r>
          </a:p>
          <a:p>
            <a:r>
              <a:rPr lang="fr-FR" sz="2000" dirty="0"/>
              <a:t>1 Spiruline</a:t>
            </a:r>
          </a:p>
          <a:p>
            <a:r>
              <a:rPr lang="fr-FR" sz="2000" dirty="0"/>
              <a:t>1 </a:t>
            </a:r>
            <a:r>
              <a:rPr lang="fr-FR" sz="2000" dirty="0" err="1"/>
              <a:t>Noni</a:t>
            </a:r>
            <a:r>
              <a:rPr lang="fr-FR" sz="2000" dirty="0"/>
              <a:t> </a:t>
            </a:r>
          </a:p>
          <a:p>
            <a:endParaRPr lang="fr-FR" sz="2000" dirty="0"/>
          </a:p>
        </p:txBody>
      </p:sp>
      <p:pic>
        <p:nvPicPr>
          <p:cNvPr id="41" name="Image 40">
            <a:extLst>
              <a:ext uri="{FF2B5EF4-FFF2-40B4-BE49-F238E27FC236}">
                <a16:creationId xmlns:a16="http://schemas.microsoft.com/office/drawing/2014/main" id="{1E19E255-A658-42E2-AF18-A0B6AF60DAD9}"/>
              </a:ext>
            </a:extLst>
          </p:cNvPr>
          <p:cNvPicPr>
            <a:picLocks noChangeAspect="1"/>
          </p:cNvPicPr>
          <p:nvPr/>
        </p:nvPicPr>
        <p:blipFill>
          <a:blip r:embed="rId18"/>
          <a:stretch>
            <a:fillRect/>
          </a:stretch>
        </p:blipFill>
        <p:spPr>
          <a:xfrm>
            <a:off x="8137793" y="558095"/>
            <a:ext cx="1450974" cy="1450974"/>
          </a:xfrm>
          <a:prstGeom prst="rect">
            <a:avLst/>
          </a:prstGeom>
        </p:spPr>
      </p:pic>
    </p:spTree>
    <p:extLst>
      <p:ext uri="{BB962C8B-B14F-4D97-AF65-F5344CB8AC3E}">
        <p14:creationId xmlns:p14="http://schemas.microsoft.com/office/powerpoint/2010/main" val="1071373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par>
                                <p:cTn id="14" presetID="16" presetClass="entr" presetSubtype="21"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par>
                                <p:cTn id="17" presetID="16" presetClass="entr" presetSubtype="21"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par>
                                <p:cTn id="20" presetID="16" presetClass="entr" presetSubtype="21"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par>
                                <p:cTn id="28" presetID="16" presetClass="entr" presetSubtype="21"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barn(inVertical)">
                                      <p:cBhvr>
                                        <p:cTn id="35" dur="500"/>
                                        <p:tgtEl>
                                          <p:spTgt spid="20"/>
                                        </p:tgtEl>
                                      </p:cBhvr>
                                    </p:animEffect>
                                  </p:childTnLst>
                                </p:cTn>
                              </p:par>
                              <p:par>
                                <p:cTn id="36" presetID="16" presetClass="entr" presetSubtype="21" fill="hold"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barn(inVertical)">
                                      <p:cBhvr>
                                        <p:cTn id="38" dur="500"/>
                                        <p:tgtEl>
                                          <p:spTgt spid="30"/>
                                        </p:tgtEl>
                                      </p:cBhvr>
                                    </p:animEffect>
                                  </p:childTnLst>
                                </p:cTn>
                              </p:par>
                              <p:par>
                                <p:cTn id="39" presetID="16" presetClass="entr" presetSubtype="21" fill="hold"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barn(inVertical)">
                                      <p:cBhvr>
                                        <p:cTn id="41" dur="500"/>
                                        <p:tgtEl>
                                          <p:spTgt spid="31"/>
                                        </p:tgtEl>
                                      </p:cBhvr>
                                    </p:animEffect>
                                  </p:childTnLst>
                                </p:cTn>
                              </p:par>
                              <p:par>
                                <p:cTn id="42" presetID="16" presetClass="entr" presetSubtype="21" fill="hold"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barn(inVertical)">
                                      <p:cBhvr>
                                        <p:cTn id="44" dur="500"/>
                                        <p:tgtEl>
                                          <p:spTgt spid="32"/>
                                        </p:tgtEl>
                                      </p:cBhvr>
                                    </p:animEffect>
                                  </p:childTnLst>
                                </p:cTn>
                              </p:par>
                              <p:par>
                                <p:cTn id="45" presetID="16" presetClass="entr" presetSubtype="21" fill="hold" nodeType="with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inVertical)">
                                      <p:cBhvr>
                                        <p:cTn id="47" dur="500"/>
                                        <p:tgtEl>
                                          <p:spTgt spid="33"/>
                                        </p:tgtEl>
                                      </p:cBhvr>
                                    </p:animEffect>
                                  </p:childTnLst>
                                </p:cTn>
                              </p:par>
                              <p:par>
                                <p:cTn id="48" presetID="16" presetClass="entr" presetSubtype="21" fill="hold"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barn(inVertical)">
                                      <p:cBhvr>
                                        <p:cTn id="50" dur="500"/>
                                        <p:tgtEl>
                                          <p:spTgt spid="34"/>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barn(inVertical)">
                                      <p:cBhvr>
                                        <p:cTn id="53" dur="500"/>
                                        <p:tgtEl>
                                          <p:spTgt spid="35"/>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barn(inVertical)">
                                      <p:cBhvr>
                                        <p:cTn id="56" dur="500"/>
                                        <p:tgtEl>
                                          <p:spTgt spid="37"/>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barn(inVertical)">
                                      <p:cBhvr>
                                        <p:cTn id="59" dur="500"/>
                                        <p:tgtEl>
                                          <p:spTgt spid="38"/>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barn(inVertical)">
                                      <p:cBhvr>
                                        <p:cTn id="6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animBg="1"/>
      <p:bldP spid="38" grpId="0"/>
      <p:bldP spid="39"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1D5791-06E7-47C2-828D-2E9F4C108F62}"/>
              </a:ext>
            </a:extLst>
          </p:cNvPr>
          <p:cNvSpPr>
            <a:spLocks noGrp="1"/>
          </p:cNvSpPr>
          <p:nvPr>
            <p:ph type="title"/>
          </p:nvPr>
        </p:nvSpPr>
        <p:spPr/>
        <p:txBody>
          <a:bodyPr/>
          <a:lstStyle/>
          <a:p>
            <a:endParaRPr lang="fr-FR"/>
          </a:p>
        </p:txBody>
      </p:sp>
      <p:pic>
        <p:nvPicPr>
          <p:cNvPr id="6" name="Espace réservé du contenu 5">
            <a:extLst>
              <a:ext uri="{FF2B5EF4-FFF2-40B4-BE49-F238E27FC236}">
                <a16:creationId xmlns:a16="http://schemas.microsoft.com/office/drawing/2014/main" id="{F6BC357E-DC89-4D6A-9E7A-B8E93FF4CB5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47256" y="3353594"/>
            <a:ext cx="3057525" cy="1495425"/>
          </a:xfrm>
        </p:spPr>
      </p:pic>
      <p:pic>
        <p:nvPicPr>
          <p:cNvPr id="4" name="Espace réservé du contenu 22">
            <a:extLst>
              <a:ext uri="{FF2B5EF4-FFF2-40B4-BE49-F238E27FC236}">
                <a16:creationId xmlns:a16="http://schemas.microsoft.com/office/drawing/2014/main" id="{4B946531-3C4E-43FC-80F5-F14BB92607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77392" y="-2656608"/>
            <a:ext cx="6837217" cy="12192001"/>
          </a:xfrm>
          <a:prstGeom prst="rect">
            <a:avLst/>
          </a:prstGeom>
        </p:spPr>
      </p:pic>
      <p:pic>
        <p:nvPicPr>
          <p:cNvPr id="8" name="Image 7">
            <a:extLst>
              <a:ext uri="{FF2B5EF4-FFF2-40B4-BE49-F238E27FC236}">
                <a16:creationId xmlns:a16="http://schemas.microsoft.com/office/drawing/2014/main" id="{AFE445E9-C315-4EB5-A49E-C5E0E84971A0}"/>
              </a:ext>
            </a:extLst>
          </p:cNvPr>
          <p:cNvPicPr>
            <a:picLocks noChangeAspect="1"/>
          </p:cNvPicPr>
          <p:nvPr/>
        </p:nvPicPr>
        <p:blipFill rotWithShape="1">
          <a:blip r:embed="rId2">
            <a:extLst>
              <a:ext uri="{28A0092B-C50C-407E-A947-70E740481C1C}">
                <a14:useLocalDpi xmlns:a14="http://schemas.microsoft.com/office/drawing/2010/main" val="0"/>
              </a:ext>
            </a:extLst>
          </a:blip>
          <a:srcRect l="8061"/>
          <a:stretch/>
        </p:blipFill>
        <p:spPr>
          <a:xfrm>
            <a:off x="3715363" y="867869"/>
            <a:ext cx="8293095" cy="4411737"/>
          </a:xfrm>
          <a:prstGeom prst="rect">
            <a:avLst/>
          </a:prstGeom>
        </p:spPr>
      </p:pic>
      <p:sp>
        <p:nvSpPr>
          <p:cNvPr id="9" name="Rectangle 8">
            <a:extLst>
              <a:ext uri="{FF2B5EF4-FFF2-40B4-BE49-F238E27FC236}">
                <a16:creationId xmlns:a16="http://schemas.microsoft.com/office/drawing/2014/main" id="{DEBD0CB3-7607-4434-B747-492AAADCCC41}"/>
              </a:ext>
            </a:extLst>
          </p:cNvPr>
          <p:cNvSpPr/>
          <p:nvPr/>
        </p:nvSpPr>
        <p:spPr>
          <a:xfrm>
            <a:off x="4830855" y="2750292"/>
            <a:ext cx="6700838" cy="98583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0" name="ZoneTexte 9">
            <a:extLst>
              <a:ext uri="{FF2B5EF4-FFF2-40B4-BE49-F238E27FC236}">
                <a16:creationId xmlns:a16="http://schemas.microsoft.com/office/drawing/2014/main" id="{3A2B89E6-D05B-4B68-8D51-7770B709614A}"/>
              </a:ext>
            </a:extLst>
          </p:cNvPr>
          <p:cNvSpPr txBox="1"/>
          <p:nvPr/>
        </p:nvSpPr>
        <p:spPr>
          <a:xfrm>
            <a:off x="4062413" y="2766157"/>
            <a:ext cx="8129587" cy="954107"/>
          </a:xfrm>
          <a:prstGeom prst="rect">
            <a:avLst/>
          </a:prstGeom>
          <a:noFill/>
        </p:spPr>
        <p:txBody>
          <a:bodyPr wrap="square" rtlCol="0">
            <a:spAutoFit/>
          </a:bodyPr>
          <a:lstStyle/>
          <a:p>
            <a:pPr algn="ctr"/>
            <a:r>
              <a:rPr lang="fr-FR" sz="2800" dirty="0">
                <a:latin typeface="Eras Bold ITC" panose="020B0907030504020204" pitchFamily="34" charset="0"/>
              </a:rPr>
              <a:t>Le Distributeur fait le choix de produits d’une valeur de 4.500 PV </a:t>
            </a:r>
          </a:p>
        </p:txBody>
      </p:sp>
      <p:pic>
        <p:nvPicPr>
          <p:cNvPr id="11" name="Image 10">
            <a:extLst>
              <a:ext uri="{FF2B5EF4-FFF2-40B4-BE49-F238E27FC236}">
                <a16:creationId xmlns:a16="http://schemas.microsoft.com/office/drawing/2014/main" id="{8628E447-8F57-4F56-991E-E7F3213FC0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349" y="-232773"/>
            <a:ext cx="3272704" cy="4643223"/>
          </a:xfrm>
          <a:prstGeom prst="rect">
            <a:avLst/>
          </a:prstGeom>
        </p:spPr>
      </p:pic>
      <p:pic>
        <p:nvPicPr>
          <p:cNvPr id="12" name="Espace réservé du contenu 9">
            <a:extLst>
              <a:ext uri="{FF2B5EF4-FFF2-40B4-BE49-F238E27FC236}">
                <a16:creationId xmlns:a16="http://schemas.microsoft.com/office/drawing/2014/main" id="{A7151161-D6C1-4219-BDC3-1D2740266A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3277" y="3369990"/>
            <a:ext cx="5892945" cy="3300049"/>
          </a:xfrm>
          <a:prstGeom prst="rect">
            <a:avLst/>
          </a:prstGeom>
        </p:spPr>
      </p:pic>
      <p:pic>
        <p:nvPicPr>
          <p:cNvPr id="13" name="Image 12">
            <a:extLst>
              <a:ext uri="{FF2B5EF4-FFF2-40B4-BE49-F238E27FC236}">
                <a16:creationId xmlns:a16="http://schemas.microsoft.com/office/drawing/2014/main" id="{EB82A7B0-D656-40B5-B0E4-C86E2F4D87F4}"/>
              </a:ext>
            </a:extLst>
          </p:cNvPr>
          <p:cNvPicPr>
            <a:picLocks noChangeAspect="1"/>
          </p:cNvPicPr>
          <p:nvPr/>
        </p:nvPicPr>
        <p:blipFill>
          <a:blip r:embed="rId6"/>
          <a:stretch>
            <a:fillRect/>
          </a:stretch>
        </p:blipFill>
        <p:spPr>
          <a:xfrm>
            <a:off x="1130633" y="4910048"/>
            <a:ext cx="1811453" cy="1811453"/>
          </a:xfrm>
          <a:prstGeom prst="rect">
            <a:avLst/>
          </a:prstGeom>
        </p:spPr>
      </p:pic>
      <p:sp>
        <p:nvSpPr>
          <p:cNvPr id="14" name="Ellipse 13">
            <a:extLst>
              <a:ext uri="{FF2B5EF4-FFF2-40B4-BE49-F238E27FC236}">
                <a16:creationId xmlns:a16="http://schemas.microsoft.com/office/drawing/2014/main" id="{6D8E0821-3CF6-4187-B713-E5C96BA0A2BA}"/>
              </a:ext>
            </a:extLst>
          </p:cNvPr>
          <p:cNvSpPr/>
          <p:nvPr/>
        </p:nvSpPr>
        <p:spPr>
          <a:xfrm>
            <a:off x="3950038" y="507192"/>
            <a:ext cx="2442368" cy="205513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a:extLst>
              <a:ext uri="{FF2B5EF4-FFF2-40B4-BE49-F238E27FC236}">
                <a16:creationId xmlns:a16="http://schemas.microsoft.com/office/drawing/2014/main" id="{45828AB6-06DE-43D2-826A-4F060722C687}"/>
              </a:ext>
            </a:extLst>
          </p:cNvPr>
          <p:cNvSpPr txBox="1"/>
          <p:nvPr/>
        </p:nvSpPr>
        <p:spPr>
          <a:xfrm>
            <a:off x="4154184" y="1213864"/>
            <a:ext cx="2329993" cy="646331"/>
          </a:xfrm>
          <a:prstGeom prst="rect">
            <a:avLst/>
          </a:prstGeom>
          <a:noFill/>
        </p:spPr>
        <p:txBody>
          <a:bodyPr wrap="square" rtlCol="0">
            <a:spAutoFit/>
          </a:bodyPr>
          <a:lstStyle/>
          <a:p>
            <a:r>
              <a:rPr lang="fr-FR" sz="3600" dirty="0">
                <a:solidFill>
                  <a:schemeClr val="bg1"/>
                </a:solidFill>
                <a:latin typeface="Eras Bold ITC" panose="020B0907030504020204" pitchFamily="34" charset="0"/>
              </a:rPr>
              <a:t>4500 PV</a:t>
            </a:r>
          </a:p>
        </p:txBody>
      </p:sp>
      <p:sp>
        <p:nvSpPr>
          <p:cNvPr id="16" name="ZoneTexte 15">
            <a:extLst>
              <a:ext uri="{FF2B5EF4-FFF2-40B4-BE49-F238E27FC236}">
                <a16:creationId xmlns:a16="http://schemas.microsoft.com/office/drawing/2014/main" id="{6C21727A-91F2-4A44-BD44-B2D5C20CAACD}"/>
              </a:ext>
            </a:extLst>
          </p:cNvPr>
          <p:cNvSpPr txBox="1"/>
          <p:nvPr/>
        </p:nvSpPr>
        <p:spPr>
          <a:xfrm>
            <a:off x="6674590" y="384792"/>
            <a:ext cx="5235226" cy="707886"/>
          </a:xfrm>
          <a:prstGeom prst="rect">
            <a:avLst/>
          </a:prstGeom>
          <a:noFill/>
        </p:spPr>
        <p:txBody>
          <a:bodyPr wrap="square" rtlCol="0">
            <a:spAutoFit/>
          </a:bodyPr>
          <a:lstStyle/>
          <a:p>
            <a:r>
              <a:rPr lang="fr-FR" sz="4000" dirty="0">
                <a:solidFill>
                  <a:srgbClr val="6600CC"/>
                </a:solidFill>
                <a:latin typeface="Arial Black" panose="020B0A04020102020204" pitchFamily="34" charset="0"/>
              </a:rPr>
              <a:t>KIT BOUTIQUE</a:t>
            </a:r>
          </a:p>
        </p:txBody>
      </p:sp>
      <p:sp>
        <p:nvSpPr>
          <p:cNvPr id="3" name="ZoneTexte 2">
            <a:extLst>
              <a:ext uri="{FF2B5EF4-FFF2-40B4-BE49-F238E27FC236}">
                <a16:creationId xmlns:a16="http://schemas.microsoft.com/office/drawing/2014/main" id="{160DC2F5-1E67-463D-A712-3975D9FDAACB}"/>
              </a:ext>
            </a:extLst>
          </p:cNvPr>
          <p:cNvSpPr txBox="1"/>
          <p:nvPr/>
        </p:nvSpPr>
        <p:spPr>
          <a:xfrm>
            <a:off x="5320145" y="5500255"/>
            <a:ext cx="6033655" cy="523220"/>
          </a:xfrm>
          <a:prstGeom prst="rect">
            <a:avLst/>
          </a:prstGeom>
          <a:noFill/>
        </p:spPr>
        <p:txBody>
          <a:bodyPr wrap="square" rtlCol="0">
            <a:spAutoFit/>
          </a:bodyPr>
          <a:lstStyle/>
          <a:p>
            <a:r>
              <a:rPr lang="fr-FR" sz="2800" dirty="0">
                <a:solidFill>
                  <a:srgbClr val="FF0000"/>
                </a:solidFill>
                <a:latin typeface="Eras Bold ITC" panose="020B0907030504020204" pitchFamily="34" charset="0"/>
              </a:rPr>
              <a:t>Entre 2000.000 FCFA et plus </a:t>
            </a:r>
          </a:p>
        </p:txBody>
      </p:sp>
    </p:spTree>
    <p:extLst>
      <p:ext uri="{BB962C8B-B14F-4D97-AF65-F5344CB8AC3E}">
        <p14:creationId xmlns:p14="http://schemas.microsoft.com/office/powerpoint/2010/main" val="4284004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6" presetClass="entr" presetSubtype="2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arn(inVertical)">
                                      <p:cBhvr>
                                        <p:cTn id="13" dur="500"/>
                                        <p:tgtEl>
                                          <p:spTgt spid="1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Vertical)">
                                      <p:cBhvr>
                                        <p:cTn id="16" dur="500"/>
                                        <p:tgtEl>
                                          <p:spTgt spid="10"/>
                                        </p:tgtEl>
                                      </p:cBhvr>
                                    </p:animEffect>
                                  </p:childTnLst>
                                </p:cTn>
                              </p:par>
                              <p:par>
                                <p:cTn id="17" presetID="16" presetClass="entr" presetSubtype="21"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par>
                                <p:cTn id="20" presetID="16" presetClass="entr" presetSubtype="21"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60887" y="2361848"/>
            <a:ext cx="11670224" cy="3139321"/>
          </a:xfrm>
          <a:prstGeom prst="rect">
            <a:avLst/>
          </a:prstGeom>
          <a:noFill/>
        </p:spPr>
        <p:txBody>
          <a:bodyPr wrap="square" rtlCol="0">
            <a:spAutoFit/>
          </a:bodyPr>
          <a:lstStyle/>
          <a:p>
            <a:pPr algn="ctr"/>
            <a:r>
              <a:rPr lang="fr-FR" sz="6600" dirty="0">
                <a:latin typeface="Eras Bold ITC" panose="020B0907030504020204" pitchFamily="34" charset="0"/>
              </a:rPr>
              <a:t>Comment Gagne t’on de l’argent à Vestige Marketing?</a:t>
            </a:r>
          </a:p>
        </p:txBody>
      </p:sp>
      <p:pic>
        <p:nvPicPr>
          <p:cNvPr id="6" name="Image 5">
            <a:extLst>
              <a:ext uri="{FF2B5EF4-FFF2-40B4-BE49-F238E27FC236}">
                <a16:creationId xmlns:a16="http://schemas.microsoft.com/office/drawing/2014/main" id="{AC7A06DA-64D2-400B-B117-5547D7F4F45F}"/>
              </a:ext>
            </a:extLst>
          </p:cNvPr>
          <p:cNvPicPr>
            <a:picLocks noChangeAspect="1"/>
          </p:cNvPicPr>
          <p:nvPr/>
        </p:nvPicPr>
        <p:blipFill>
          <a:blip r:embed="rId2"/>
          <a:stretch>
            <a:fillRect/>
          </a:stretch>
        </p:blipFill>
        <p:spPr>
          <a:xfrm>
            <a:off x="-529" y="21252"/>
            <a:ext cx="12193057" cy="1938696"/>
          </a:xfrm>
          <a:prstGeom prst="rect">
            <a:avLst/>
          </a:prstGeom>
          <a:ln>
            <a:noFill/>
          </a:ln>
        </p:spPr>
      </p:pic>
    </p:spTree>
    <p:extLst>
      <p:ext uri="{BB962C8B-B14F-4D97-AF65-F5344CB8AC3E}">
        <p14:creationId xmlns:p14="http://schemas.microsoft.com/office/powerpoint/2010/main" val="401372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FD3FD3B-AE0C-07FC-A651-264B28BFD0B2}"/>
              </a:ext>
            </a:extLst>
          </p:cNvPr>
          <p:cNvPicPr>
            <a:picLocks noChangeAspect="1"/>
          </p:cNvPicPr>
          <p:nvPr/>
        </p:nvPicPr>
        <p:blipFill rotWithShape="1">
          <a:blip r:embed="rId2">
            <a:extLst>
              <a:ext uri="{28A0092B-C50C-407E-A947-70E740481C1C}">
                <a14:useLocalDpi xmlns:a14="http://schemas.microsoft.com/office/drawing/2010/main" val="0"/>
              </a:ext>
            </a:extLst>
          </a:blip>
          <a:srcRect r="33330" b="41763"/>
          <a:stretch/>
        </p:blipFill>
        <p:spPr>
          <a:xfrm>
            <a:off x="7193280" y="1148986"/>
            <a:ext cx="4762684" cy="5301049"/>
          </a:xfrm>
          <a:prstGeom prst="rect">
            <a:avLst/>
          </a:prstGeom>
        </p:spPr>
      </p:pic>
      <p:pic>
        <p:nvPicPr>
          <p:cNvPr id="6" name="Image 5"/>
          <p:cNvPicPr>
            <a:picLocks noChangeAspect="1"/>
          </p:cNvPicPr>
          <p:nvPr/>
        </p:nvPicPr>
        <p:blipFill>
          <a:blip r:embed="rId3"/>
          <a:stretch>
            <a:fillRect/>
          </a:stretch>
        </p:blipFill>
        <p:spPr>
          <a:xfrm>
            <a:off x="-529" y="21252"/>
            <a:ext cx="12193057" cy="1938696"/>
          </a:xfrm>
          <a:prstGeom prst="rect">
            <a:avLst/>
          </a:prstGeom>
          <a:ln>
            <a:noFill/>
          </a:ln>
        </p:spPr>
      </p:pic>
      <p:sp>
        <p:nvSpPr>
          <p:cNvPr id="7" name="ZoneTexte 6">
            <a:extLst>
              <a:ext uri="{FF2B5EF4-FFF2-40B4-BE49-F238E27FC236}">
                <a16:creationId xmlns:a16="http://schemas.microsoft.com/office/drawing/2014/main" id="{6B73E026-C9FC-8370-D66B-558DDE3CC61A}"/>
              </a:ext>
            </a:extLst>
          </p:cNvPr>
          <p:cNvSpPr txBox="1"/>
          <p:nvPr/>
        </p:nvSpPr>
        <p:spPr>
          <a:xfrm>
            <a:off x="-314477" y="741021"/>
            <a:ext cx="7821706" cy="2800767"/>
          </a:xfrm>
          <a:prstGeom prst="rect">
            <a:avLst/>
          </a:prstGeom>
          <a:noFill/>
        </p:spPr>
        <p:txBody>
          <a:bodyPr wrap="square" rtlCol="0">
            <a:spAutoFit/>
          </a:bodyPr>
          <a:lstStyle/>
          <a:p>
            <a:pPr lvl="1"/>
            <a:endParaRPr lang="fr-FR" sz="4400" b="1" dirty="0">
              <a:latin typeface="Eras Bold ITC" panose="020B0907030504020204" pitchFamily="34" charset="0"/>
            </a:endParaRPr>
          </a:p>
          <a:p>
            <a:pPr lvl="1"/>
            <a:endParaRPr lang="fr-FR" sz="4400" b="1" dirty="0">
              <a:latin typeface="Eras Bold ITC" panose="020B0907030504020204" pitchFamily="34" charset="0"/>
            </a:endParaRPr>
          </a:p>
          <a:p>
            <a:pPr lvl="1"/>
            <a:r>
              <a:rPr lang="fr-FR" sz="4400" b="1" dirty="0">
                <a:latin typeface="Eras Bold ITC" panose="020B0907030504020204" pitchFamily="34" charset="0"/>
              </a:rPr>
              <a:t> VESTIGE vous paye de 03 manières générales</a:t>
            </a:r>
          </a:p>
        </p:txBody>
      </p:sp>
      <p:sp>
        <p:nvSpPr>
          <p:cNvPr id="8" name="Rectangle 7"/>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1" y="6441141"/>
            <a:ext cx="4632314"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9033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CBE640-D68A-EB64-AC49-EE5540E9C552}"/>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6CEEA35D-1FB3-4860-37CF-BE412E5DB0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936510"/>
          </a:xfrm>
        </p:spPr>
      </p:pic>
      <p:sp>
        <p:nvSpPr>
          <p:cNvPr id="7" name="Rectangle 6">
            <a:extLst>
              <a:ext uri="{FF2B5EF4-FFF2-40B4-BE49-F238E27FC236}">
                <a16:creationId xmlns:a16="http://schemas.microsoft.com/office/drawing/2014/main" id="{62546BA7-3D03-6E13-ABAD-B76FA3C224E1}"/>
              </a:ext>
            </a:extLst>
          </p:cNvPr>
          <p:cNvSpPr/>
          <p:nvPr/>
        </p:nvSpPr>
        <p:spPr>
          <a:xfrm>
            <a:off x="1269776" y="353733"/>
            <a:ext cx="10012677" cy="1754326"/>
          </a:xfrm>
          <a:prstGeom prst="rect">
            <a:avLst/>
          </a:prstGeom>
          <a:noFill/>
        </p:spPr>
        <p:txBody>
          <a:bodyPr wrap="none" lIns="91440" tIns="45720" rIns="91440" bIns="45720">
            <a:spAutoFit/>
          </a:bodyPr>
          <a:lstStyle/>
          <a:p>
            <a:pPr algn="ctr"/>
            <a:r>
              <a:rPr lang="fr-FR"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FF0000"/>
                </a:highlight>
                <a:latin typeface="Eras Bold ITC" panose="020B0907030504020204" pitchFamily="34" charset="0"/>
              </a:rPr>
              <a:t>1-Vous gagnez sur votre </a:t>
            </a:r>
          </a:p>
          <a:p>
            <a:pPr algn="ctr"/>
            <a:r>
              <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FF0000"/>
                </a:highlight>
                <a:latin typeface="Eras Bold ITC" panose="020B0907030504020204" pitchFamily="34" charset="0"/>
              </a:rPr>
              <a:t>Co</a:t>
            </a:r>
            <a:r>
              <a:rPr lang="fr-FR"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FF0000"/>
                </a:highlight>
                <a:latin typeface="Eras Bold ITC" panose="020B0907030504020204" pitchFamily="34" charset="0"/>
              </a:rPr>
              <a:t>nsommation des produits</a:t>
            </a:r>
            <a:endPar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FF0000"/>
              </a:highlight>
              <a:latin typeface="Eras Bold ITC" panose="020B0907030504020204" pitchFamily="34" charset="0"/>
            </a:endParaRPr>
          </a:p>
        </p:txBody>
      </p:sp>
      <p:pic>
        <p:nvPicPr>
          <p:cNvPr id="12" name="Image 11">
            <a:extLst>
              <a:ext uri="{FF2B5EF4-FFF2-40B4-BE49-F238E27FC236}">
                <a16:creationId xmlns:a16="http://schemas.microsoft.com/office/drawing/2014/main" id="{C1C5CF8C-C34B-C760-C6F3-377C507305BA}"/>
              </a:ext>
            </a:extLst>
          </p:cNvPr>
          <p:cNvPicPr>
            <a:picLocks noChangeAspect="1"/>
          </p:cNvPicPr>
          <p:nvPr/>
        </p:nvPicPr>
        <p:blipFill>
          <a:blip r:embed="rId3"/>
          <a:stretch>
            <a:fillRect/>
          </a:stretch>
        </p:blipFill>
        <p:spPr>
          <a:xfrm>
            <a:off x="6437801" y="2668178"/>
            <a:ext cx="1654302" cy="4189822"/>
          </a:xfrm>
          <a:prstGeom prst="rect">
            <a:avLst/>
          </a:prstGeom>
          <a:ln>
            <a:noFill/>
          </a:ln>
          <a:effectLst>
            <a:outerShdw blurRad="292100" dist="139700" dir="2700000" algn="tl" rotWithShape="0">
              <a:srgbClr val="333333">
                <a:alpha val="65000"/>
              </a:srgbClr>
            </a:outerShdw>
          </a:effectLst>
        </p:spPr>
      </p:pic>
      <p:sp>
        <p:nvSpPr>
          <p:cNvPr id="14" name="ZoneTexte 13">
            <a:extLst>
              <a:ext uri="{FF2B5EF4-FFF2-40B4-BE49-F238E27FC236}">
                <a16:creationId xmlns:a16="http://schemas.microsoft.com/office/drawing/2014/main" id="{B680138B-704C-CA1C-886C-4821184F7921}"/>
              </a:ext>
            </a:extLst>
          </p:cNvPr>
          <p:cNvSpPr txBox="1"/>
          <p:nvPr/>
        </p:nvSpPr>
        <p:spPr>
          <a:xfrm>
            <a:off x="6304872" y="6343135"/>
            <a:ext cx="2092037" cy="646331"/>
          </a:xfrm>
          <a:prstGeom prst="rect">
            <a:avLst/>
          </a:prstGeom>
          <a:noFill/>
        </p:spPr>
        <p:txBody>
          <a:bodyPr wrap="square" rtlCol="0">
            <a:spAutoFit/>
          </a:bodyPr>
          <a:lstStyle/>
          <a:p>
            <a:r>
              <a:rPr lang="fr-FR" sz="3600" dirty="0">
                <a:latin typeface="Eras Bold ITC" panose="020B0907030504020204" pitchFamily="34" charset="0"/>
              </a:rPr>
              <a:t>5,68 PV</a:t>
            </a:r>
          </a:p>
        </p:txBody>
      </p:sp>
      <p:pic>
        <p:nvPicPr>
          <p:cNvPr id="15" name="Image 14">
            <a:extLst>
              <a:ext uri="{FF2B5EF4-FFF2-40B4-BE49-F238E27FC236}">
                <a16:creationId xmlns:a16="http://schemas.microsoft.com/office/drawing/2014/main" id="{0BB0764C-90CA-C745-732E-DB1C8D97C72F}"/>
              </a:ext>
            </a:extLst>
          </p:cNvPr>
          <p:cNvPicPr>
            <a:picLocks noChangeAspect="1"/>
          </p:cNvPicPr>
          <p:nvPr/>
        </p:nvPicPr>
        <p:blipFill rotWithShape="1">
          <a:blip r:embed="rId4">
            <a:extLst>
              <a:ext uri="{28A0092B-C50C-407E-A947-70E740481C1C}">
                <a14:useLocalDpi xmlns:a14="http://schemas.microsoft.com/office/drawing/2010/main" val="0"/>
              </a:ext>
            </a:extLst>
          </a:blip>
          <a:srcRect l="10018" t="14428" r="5573" b="21725"/>
          <a:stretch/>
        </p:blipFill>
        <p:spPr>
          <a:xfrm>
            <a:off x="8432854" y="4248544"/>
            <a:ext cx="3190350" cy="2317332"/>
          </a:xfrm>
          <a:prstGeom prst="rect">
            <a:avLst/>
          </a:prstGeom>
          <a:ln>
            <a:noFill/>
          </a:ln>
          <a:effectLst>
            <a:outerShdw blurRad="292100" dist="139700" dir="2700000" algn="tl" rotWithShape="0">
              <a:srgbClr val="333333">
                <a:alpha val="65000"/>
              </a:srgbClr>
            </a:outerShdw>
          </a:effectLst>
        </p:spPr>
      </p:pic>
      <p:sp>
        <p:nvSpPr>
          <p:cNvPr id="16" name="ZoneTexte 15">
            <a:extLst>
              <a:ext uri="{FF2B5EF4-FFF2-40B4-BE49-F238E27FC236}">
                <a16:creationId xmlns:a16="http://schemas.microsoft.com/office/drawing/2014/main" id="{139D340F-D7D8-0788-8689-AD12BE93B8E9}"/>
              </a:ext>
            </a:extLst>
          </p:cNvPr>
          <p:cNvSpPr txBox="1"/>
          <p:nvPr/>
        </p:nvSpPr>
        <p:spPr>
          <a:xfrm>
            <a:off x="8860127" y="6315038"/>
            <a:ext cx="2092037" cy="646331"/>
          </a:xfrm>
          <a:prstGeom prst="rect">
            <a:avLst/>
          </a:prstGeom>
          <a:noFill/>
        </p:spPr>
        <p:txBody>
          <a:bodyPr wrap="square" rtlCol="0">
            <a:spAutoFit/>
          </a:bodyPr>
          <a:lstStyle/>
          <a:p>
            <a:r>
              <a:rPr lang="fr-FR" sz="3600" dirty="0">
                <a:latin typeface="Eras Bold ITC" panose="020B0907030504020204" pitchFamily="34" charset="0"/>
              </a:rPr>
              <a:t>1,63 PV</a:t>
            </a:r>
          </a:p>
        </p:txBody>
      </p:sp>
      <p:sp>
        <p:nvSpPr>
          <p:cNvPr id="3" name="ZoneTexte 2">
            <a:extLst>
              <a:ext uri="{FF2B5EF4-FFF2-40B4-BE49-F238E27FC236}">
                <a16:creationId xmlns:a16="http://schemas.microsoft.com/office/drawing/2014/main" id="{58E3FAE8-9977-42FE-849B-6BCF56C3E76A}"/>
              </a:ext>
            </a:extLst>
          </p:cNvPr>
          <p:cNvSpPr txBox="1"/>
          <p:nvPr/>
        </p:nvSpPr>
        <p:spPr>
          <a:xfrm>
            <a:off x="7073906" y="2108059"/>
            <a:ext cx="5383138" cy="769441"/>
          </a:xfrm>
          <a:prstGeom prst="rect">
            <a:avLst/>
          </a:prstGeom>
          <a:noFill/>
        </p:spPr>
        <p:txBody>
          <a:bodyPr wrap="square" rtlCol="0">
            <a:spAutoFit/>
          </a:bodyPr>
          <a:lstStyle/>
          <a:p>
            <a:r>
              <a:rPr lang="fr-FR" sz="4400" dirty="0">
                <a:solidFill>
                  <a:schemeClr val="bg1"/>
                </a:solidFill>
                <a:latin typeface="Eras Bold ITC" panose="020B0907030504020204" pitchFamily="34" charset="0"/>
              </a:rPr>
              <a:t>Entre 5 et 16%</a:t>
            </a:r>
          </a:p>
        </p:txBody>
      </p:sp>
    </p:spTree>
    <p:extLst>
      <p:ext uri="{BB962C8B-B14F-4D97-AF65-F5344CB8AC3E}">
        <p14:creationId xmlns:p14="http://schemas.microsoft.com/office/powerpoint/2010/main" val="2016194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par>
                                <p:cTn id="16" presetID="16" presetClass="entr" presetSubtype="21"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inVertical)">
                                      <p:cBhvr>
                                        <p:cTn id="21" dur="500"/>
                                        <p:tgtEl>
                                          <p:spTgt spid="16"/>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barn(inVertical)">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6" grpId="0"/>
      <p:bldP spid="3"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775F59-EE88-A670-3BDC-F2BDDCED55FA}"/>
              </a:ext>
            </a:extLst>
          </p:cNvPr>
          <p:cNvSpPr>
            <a:spLocks noGrp="1"/>
          </p:cNvSpPr>
          <p:nvPr>
            <p:ph type="title"/>
          </p:nvPr>
        </p:nvSpPr>
        <p:spPr/>
        <p:txBody>
          <a:bodyPr/>
          <a:lstStyle/>
          <a:p>
            <a:endParaRPr lang="fr-FR"/>
          </a:p>
        </p:txBody>
      </p:sp>
      <p:pic>
        <p:nvPicPr>
          <p:cNvPr id="6" name="Espace réservé du contenu 5">
            <a:extLst>
              <a:ext uri="{FF2B5EF4-FFF2-40B4-BE49-F238E27FC236}">
                <a16:creationId xmlns:a16="http://schemas.microsoft.com/office/drawing/2014/main" id="{A8803B6B-9A71-F16D-E13E-E6635679FB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1" cy="6858000"/>
          </a:xfrm>
        </p:spPr>
      </p:pic>
      <p:sp>
        <p:nvSpPr>
          <p:cNvPr id="7" name="Rectangle 6">
            <a:extLst>
              <a:ext uri="{FF2B5EF4-FFF2-40B4-BE49-F238E27FC236}">
                <a16:creationId xmlns:a16="http://schemas.microsoft.com/office/drawing/2014/main" id="{ED537DC6-7ECD-937C-8F4B-5BEA3623A23D}"/>
              </a:ext>
            </a:extLst>
          </p:cNvPr>
          <p:cNvSpPr/>
          <p:nvPr/>
        </p:nvSpPr>
        <p:spPr>
          <a:xfrm>
            <a:off x="-102590" y="150743"/>
            <a:ext cx="12601527" cy="2585323"/>
          </a:xfrm>
          <a:prstGeom prst="rect">
            <a:avLst/>
          </a:prstGeom>
          <a:noFill/>
        </p:spPr>
        <p:txBody>
          <a:bodyPr wrap="none" lIns="91440" tIns="45720" rIns="91440" bIns="45720">
            <a:spAutoFit/>
          </a:bodyPr>
          <a:lstStyle/>
          <a:p>
            <a:pPr algn="ctr"/>
            <a:r>
              <a:rPr lang="fr-FR"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FF0000"/>
                </a:highlight>
                <a:latin typeface="Eras Bold ITC" panose="020B0907030504020204" pitchFamily="34" charset="0"/>
              </a:rPr>
              <a:t>2-Vous gagnez quand vous décidez </a:t>
            </a:r>
          </a:p>
          <a:p>
            <a:pPr algn="ctr"/>
            <a:r>
              <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FF0000"/>
                </a:highlight>
                <a:latin typeface="Eras Bold ITC" panose="020B0907030504020204" pitchFamily="34" charset="0"/>
              </a:rPr>
              <a:t>De vendre </a:t>
            </a:r>
            <a:r>
              <a:rPr lang="fr-FR"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FF0000"/>
                </a:highlight>
                <a:latin typeface="Eras Bold ITC" panose="020B0907030504020204" pitchFamily="34" charset="0"/>
              </a:rPr>
              <a:t> nos produits </a:t>
            </a:r>
          </a:p>
          <a:p>
            <a:pPr algn="ctr"/>
            <a:r>
              <a:rPr lang="fr-FR"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FF0000"/>
                </a:highlight>
                <a:latin typeface="Eras Bold ITC" panose="020B0907030504020204" pitchFamily="34" charset="0"/>
              </a:rPr>
              <a:t>Ou Kits de Traitements </a:t>
            </a:r>
          </a:p>
        </p:txBody>
      </p:sp>
      <p:pic>
        <p:nvPicPr>
          <p:cNvPr id="8" name="Image 7">
            <a:extLst>
              <a:ext uri="{FF2B5EF4-FFF2-40B4-BE49-F238E27FC236}">
                <a16:creationId xmlns:a16="http://schemas.microsoft.com/office/drawing/2014/main" id="{CA9FCAC2-EF0F-1E05-D6FE-95E0C0F75722}"/>
              </a:ext>
            </a:extLst>
          </p:cNvPr>
          <p:cNvPicPr>
            <a:picLocks noChangeAspect="1"/>
          </p:cNvPicPr>
          <p:nvPr/>
        </p:nvPicPr>
        <p:blipFill rotWithShape="1">
          <a:blip r:embed="rId3">
            <a:extLst>
              <a:ext uri="{28A0092B-C50C-407E-A947-70E740481C1C}">
                <a14:useLocalDpi xmlns:a14="http://schemas.microsoft.com/office/drawing/2010/main" val="0"/>
              </a:ext>
            </a:extLst>
          </a:blip>
          <a:srcRect l="17520" r="16750"/>
          <a:stretch/>
        </p:blipFill>
        <p:spPr>
          <a:xfrm>
            <a:off x="480350" y="2736066"/>
            <a:ext cx="2276705" cy="3463736"/>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4BF89C5A-B378-B325-479C-48823D6C6374}"/>
              </a:ext>
            </a:extLst>
          </p:cNvPr>
          <p:cNvPicPr>
            <a:picLocks noChangeAspect="1"/>
          </p:cNvPicPr>
          <p:nvPr/>
        </p:nvPicPr>
        <p:blipFill rotWithShape="1">
          <a:blip r:embed="rId3">
            <a:extLst>
              <a:ext uri="{28A0092B-C50C-407E-A947-70E740481C1C}">
                <a14:useLocalDpi xmlns:a14="http://schemas.microsoft.com/office/drawing/2010/main" val="0"/>
              </a:ext>
            </a:extLst>
          </a:blip>
          <a:srcRect l="17520" r="16750"/>
          <a:stretch/>
        </p:blipFill>
        <p:spPr>
          <a:xfrm>
            <a:off x="2886548" y="2736066"/>
            <a:ext cx="2276705" cy="3463736"/>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1DBAE951-C64B-57CF-CFFF-8ACAF19D18DE}"/>
              </a:ext>
            </a:extLst>
          </p:cNvPr>
          <p:cNvSpPr/>
          <p:nvPr/>
        </p:nvSpPr>
        <p:spPr>
          <a:xfrm>
            <a:off x="433923" y="5944125"/>
            <a:ext cx="2369558" cy="584775"/>
          </a:xfrm>
          <a:prstGeom prst="rect">
            <a:avLst/>
          </a:prstGeom>
          <a:noFill/>
        </p:spPr>
        <p:txBody>
          <a:bodyPr wrap="none" lIns="91440" tIns="45720" rIns="91440" bIns="45720">
            <a:spAutoFit/>
          </a:bodyPr>
          <a:lstStyle/>
          <a:p>
            <a:pPr algn="ctr"/>
            <a:r>
              <a:rPr lang="fr-FR"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800000"/>
                </a:highlight>
                <a:latin typeface="Eras Bold ITC" panose="020B0907030504020204" pitchFamily="34" charset="0"/>
              </a:rPr>
              <a:t>4000FCFA</a:t>
            </a:r>
            <a:endParaRPr lang="fr-FR" sz="3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800000"/>
              </a:highlight>
              <a:latin typeface="Eras Bold ITC" panose="020B0907030504020204" pitchFamily="34" charset="0"/>
            </a:endParaRPr>
          </a:p>
        </p:txBody>
      </p:sp>
      <p:sp>
        <p:nvSpPr>
          <p:cNvPr id="12" name="Rectangle 11">
            <a:extLst>
              <a:ext uri="{FF2B5EF4-FFF2-40B4-BE49-F238E27FC236}">
                <a16:creationId xmlns:a16="http://schemas.microsoft.com/office/drawing/2014/main" id="{B17707AF-70A8-92C7-C791-C375950B56C2}"/>
              </a:ext>
            </a:extLst>
          </p:cNvPr>
          <p:cNvSpPr/>
          <p:nvPr/>
        </p:nvSpPr>
        <p:spPr>
          <a:xfrm>
            <a:off x="2838559" y="6122482"/>
            <a:ext cx="2369559" cy="584775"/>
          </a:xfrm>
          <a:prstGeom prst="rect">
            <a:avLst/>
          </a:prstGeom>
          <a:noFill/>
        </p:spPr>
        <p:txBody>
          <a:bodyPr wrap="none" lIns="91440" tIns="45720" rIns="91440" bIns="45720">
            <a:spAutoFit/>
          </a:bodyPr>
          <a:lstStyle/>
          <a:p>
            <a:pPr algn="ctr"/>
            <a:r>
              <a:rPr lang="fr-FR"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FF0000"/>
                </a:highlight>
                <a:latin typeface="Eras Bold ITC" panose="020B0907030504020204" pitchFamily="34" charset="0"/>
              </a:rPr>
              <a:t>9000FCFA</a:t>
            </a:r>
            <a:endParaRPr lang="fr-FR" sz="32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FF0000"/>
              </a:highlight>
              <a:latin typeface="Eras Bold ITC" panose="020B0907030504020204" pitchFamily="34" charset="0"/>
            </a:endParaRPr>
          </a:p>
        </p:txBody>
      </p:sp>
      <p:sp>
        <p:nvSpPr>
          <p:cNvPr id="3" name="Rectangle 2">
            <a:extLst>
              <a:ext uri="{FF2B5EF4-FFF2-40B4-BE49-F238E27FC236}">
                <a16:creationId xmlns:a16="http://schemas.microsoft.com/office/drawing/2014/main" id="{4A0DA36E-709C-4D7F-AFE9-604F6E495C88}"/>
              </a:ext>
            </a:extLst>
          </p:cNvPr>
          <p:cNvSpPr/>
          <p:nvPr/>
        </p:nvSpPr>
        <p:spPr>
          <a:xfrm>
            <a:off x="838200" y="6414869"/>
            <a:ext cx="1353127" cy="523220"/>
          </a:xfrm>
          <a:prstGeom prst="rect">
            <a:avLst/>
          </a:prstGeom>
          <a:noFill/>
        </p:spPr>
        <p:txBody>
          <a:bodyPr wrap="none" lIns="91440" tIns="45720" rIns="91440" bIns="45720">
            <a:spAutoFit/>
          </a:bodyPr>
          <a:lstStyle/>
          <a:p>
            <a:pPr algn="ctr"/>
            <a:r>
              <a:rPr lang="fr-FR" sz="2800" b="1" cap="none" spc="50" dirty="0">
                <a:ln w="9525" cmpd="sng">
                  <a:solidFill>
                    <a:schemeClr val="accent1"/>
                  </a:solidFill>
                  <a:prstDash val="solid"/>
                </a:ln>
                <a:solidFill>
                  <a:srgbClr val="70AD47">
                    <a:tint val="1000"/>
                  </a:srgbClr>
                </a:solidFill>
                <a:effectLst>
                  <a:glow rad="38100">
                    <a:schemeClr val="accent1">
                      <a:alpha val="40000"/>
                    </a:schemeClr>
                  </a:glow>
                </a:effectLst>
                <a:highlight>
                  <a:srgbClr val="FF0000"/>
                </a:highlight>
              </a:rPr>
              <a:t>8,36 PV</a:t>
            </a:r>
          </a:p>
        </p:txBody>
      </p:sp>
      <p:sp>
        <p:nvSpPr>
          <p:cNvPr id="4" name="Rectangle 3">
            <a:extLst>
              <a:ext uri="{FF2B5EF4-FFF2-40B4-BE49-F238E27FC236}">
                <a16:creationId xmlns:a16="http://schemas.microsoft.com/office/drawing/2014/main" id="{90405062-14C8-4E50-A5E3-73F06E7A72C3}"/>
              </a:ext>
            </a:extLst>
          </p:cNvPr>
          <p:cNvSpPr/>
          <p:nvPr/>
        </p:nvSpPr>
        <p:spPr>
          <a:xfrm>
            <a:off x="6003634" y="2967335"/>
            <a:ext cx="184730" cy="923330"/>
          </a:xfrm>
          <a:prstGeom prst="rect">
            <a:avLst/>
          </a:prstGeom>
          <a:noFill/>
        </p:spPr>
        <p:txBody>
          <a:bodyPr wrap="none" lIns="91440" tIns="45720" rIns="91440" bIns="45720">
            <a:spAutoFit/>
          </a:bodyPr>
          <a:lstStyle/>
          <a:p>
            <a:pPr algn="ctr"/>
            <a:endParaRPr lang="fr-FR"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5" name="ZoneTexte 4">
            <a:extLst>
              <a:ext uri="{FF2B5EF4-FFF2-40B4-BE49-F238E27FC236}">
                <a16:creationId xmlns:a16="http://schemas.microsoft.com/office/drawing/2014/main" id="{21E81799-952D-4B90-80F6-26D4A2327DBF}"/>
              </a:ext>
            </a:extLst>
          </p:cNvPr>
          <p:cNvSpPr txBox="1"/>
          <p:nvPr/>
        </p:nvSpPr>
        <p:spPr>
          <a:xfrm>
            <a:off x="5208118" y="3255818"/>
            <a:ext cx="6503532" cy="707886"/>
          </a:xfrm>
          <a:prstGeom prst="rect">
            <a:avLst/>
          </a:prstGeom>
          <a:noFill/>
        </p:spPr>
        <p:txBody>
          <a:bodyPr wrap="square" rtlCol="0">
            <a:spAutoFit/>
          </a:bodyPr>
          <a:lstStyle/>
          <a:p>
            <a:r>
              <a:rPr lang="fr-FR" sz="4000" dirty="0">
                <a:highlight>
                  <a:srgbClr val="FFFF00"/>
                </a:highlight>
                <a:latin typeface="Eras Bold ITC" panose="020B0907030504020204" pitchFamily="34" charset="0"/>
              </a:rPr>
              <a:t>Vous gagnez ici 2 fois!</a:t>
            </a:r>
          </a:p>
        </p:txBody>
      </p:sp>
    </p:spTree>
    <p:extLst>
      <p:ext uri="{BB962C8B-B14F-4D97-AF65-F5344CB8AC3E}">
        <p14:creationId xmlns:p14="http://schemas.microsoft.com/office/powerpoint/2010/main" val="3839020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par>
                                <p:cTn id="18" presetID="16" presetClass="entr" presetSubtype="21"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500"/>
                                        <p:tgtEl>
                                          <p:spTgt spid="10"/>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arn(inVertical)">
                                      <p:cBhvr>
                                        <p:cTn id="26" dur="500"/>
                                        <p:tgtEl>
                                          <p:spTgt spid="12"/>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barn(inVertical)">
                                      <p:cBhvr>
                                        <p:cTn id="2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2" grpId="0"/>
      <p:bldP spid="3" grpId="0"/>
      <p:bldP spid="5"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D48A4E-2173-2E6E-7C47-FD1754999FA6}"/>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9EC008DD-4C21-D576-1743-F5FF47DBD54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45" y="-118886"/>
            <a:ext cx="12210089" cy="6858000"/>
          </a:xfrm>
        </p:spPr>
      </p:pic>
      <p:sp>
        <p:nvSpPr>
          <p:cNvPr id="9" name="Rectangle 8">
            <a:extLst>
              <a:ext uri="{FF2B5EF4-FFF2-40B4-BE49-F238E27FC236}">
                <a16:creationId xmlns:a16="http://schemas.microsoft.com/office/drawing/2014/main" id="{6354C4F7-FE31-9A4F-33F6-967DF05A4368}"/>
              </a:ext>
            </a:extLst>
          </p:cNvPr>
          <p:cNvSpPr/>
          <p:nvPr/>
        </p:nvSpPr>
        <p:spPr>
          <a:xfrm>
            <a:off x="967901" y="5784989"/>
            <a:ext cx="3406703" cy="707886"/>
          </a:xfrm>
          <a:prstGeom prst="rect">
            <a:avLst/>
          </a:prstGeom>
          <a:noFill/>
        </p:spPr>
        <p:txBody>
          <a:bodyPr wrap="none" lIns="91440" tIns="45720" rIns="91440" bIns="45720">
            <a:spAutoFit/>
          </a:bodyPr>
          <a:lstStyle/>
          <a:p>
            <a:pPr algn="ctr"/>
            <a:r>
              <a:rPr lang="fr-FR" sz="4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800000"/>
                </a:highlight>
                <a:latin typeface="Eras Bold ITC" panose="020B0907030504020204" pitchFamily="34" charset="0"/>
              </a:rPr>
              <a:t>49.500FCFA</a:t>
            </a:r>
          </a:p>
        </p:txBody>
      </p:sp>
      <p:sp>
        <p:nvSpPr>
          <p:cNvPr id="10" name="Rectangle 9">
            <a:extLst>
              <a:ext uri="{FF2B5EF4-FFF2-40B4-BE49-F238E27FC236}">
                <a16:creationId xmlns:a16="http://schemas.microsoft.com/office/drawing/2014/main" id="{A5887F8E-7372-15DC-475B-F83B0E9D3EB3}"/>
              </a:ext>
            </a:extLst>
          </p:cNvPr>
          <p:cNvSpPr/>
          <p:nvPr/>
        </p:nvSpPr>
        <p:spPr>
          <a:xfrm>
            <a:off x="781880" y="2388011"/>
            <a:ext cx="3778746" cy="707886"/>
          </a:xfrm>
          <a:prstGeom prst="rect">
            <a:avLst/>
          </a:prstGeom>
          <a:noFill/>
        </p:spPr>
        <p:txBody>
          <a:bodyPr wrap="square" lIns="91440" tIns="45720" rIns="91440" bIns="45720">
            <a:spAutoFit/>
          </a:bodyPr>
          <a:lstStyle/>
          <a:p>
            <a:pPr algn="ctr"/>
            <a:r>
              <a:rPr lang="fr-FR" sz="4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FFFF00"/>
                </a:highlight>
                <a:latin typeface="Eras Bold ITC" panose="020B0907030504020204" pitchFamily="34" charset="0"/>
              </a:rPr>
              <a:t>34.500FCFA</a:t>
            </a:r>
          </a:p>
        </p:txBody>
      </p:sp>
      <p:pic>
        <p:nvPicPr>
          <p:cNvPr id="11" name="Image 10">
            <a:extLst>
              <a:ext uri="{FF2B5EF4-FFF2-40B4-BE49-F238E27FC236}">
                <a16:creationId xmlns:a16="http://schemas.microsoft.com/office/drawing/2014/main" id="{8FF72F92-A96B-4CA6-82D7-0B93F75587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313" y="117640"/>
            <a:ext cx="4492487" cy="2230409"/>
          </a:xfrm>
          <a:prstGeom prst="rect">
            <a:avLst/>
          </a:prstGeom>
        </p:spPr>
      </p:pic>
      <p:pic>
        <p:nvPicPr>
          <p:cNvPr id="12" name="Image 11">
            <a:extLst>
              <a:ext uri="{FF2B5EF4-FFF2-40B4-BE49-F238E27FC236}">
                <a16:creationId xmlns:a16="http://schemas.microsoft.com/office/drawing/2014/main" id="{4222FC4B-24AA-404E-ABBD-48AF1949BB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288" y="3205686"/>
            <a:ext cx="4651512" cy="2568903"/>
          </a:xfrm>
          <a:prstGeom prst="rect">
            <a:avLst/>
          </a:prstGeom>
        </p:spPr>
      </p:pic>
      <p:sp>
        <p:nvSpPr>
          <p:cNvPr id="8" name="Rectangle 7">
            <a:extLst>
              <a:ext uri="{FF2B5EF4-FFF2-40B4-BE49-F238E27FC236}">
                <a16:creationId xmlns:a16="http://schemas.microsoft.com/office/drawing/2014/main" id="{AAE4911D-3397-4177-AD80-F57D3DF4D55F}"/>
              </a:ext>
            </a:extLst>
          </p:cNvPr>
          <p:cNvSpPr/>
          <p:nvPr/>
        </p:nvSpPr>
        <p:spPr>
          <a:xfrm>
            <a:off x="4876800" y="1219328"/>
            <a:ext cx="2096151" cy="707886"/>
          </a:xfrm>
          <a:prstGeom prst="rect">
            <a:avLst/>
          </a:prstGeom>
          <a:noFill/>
        </p:spPr>
        <p:txBody>
          <a:bodyPr wrap="none" lIns="91440" tIns="45720" rIns="91440" bIns="45720">
            <a:spAutoFit/>
          </a:bodyPr>
          <a:lstStyle/>
          <a:p>
            <a:pPr algn="ctr"/>
            <a:r>
              <a:rPr lang="fr-FR" sz="4000" b="1" cap="none" spc="50" dirty="0">
                <a:ln w="9525" cmpd="sng">
                  <a:solidFill>
                    <a:schemeClr val="accent1"/>
                  </a:solidFill>
                  <a:prstDash val="solid"/>
                </a:ln>
                <a:solidFill>
                  <a:srgbClr val="70AD47">
                    <a:tint val="1000"/>
                  </a:srgbClr>
                </a:solidFill>
                <a:effectLst>
                  <a:glow rad="38100">
                    <a:schemeClr val="accent1">
                      <a:alpha val="40000"/>
                    </a:schemeClr>
                  </a:glow>
                </a:effectLst>
                <a:highlight>
                  <a:srgbClr val="FF0000"/>
                </a:highlight>
              </a:rPr>
              <a:t>82,82 PV</a:t>
            </a:r>
          </a:p>
        </p:txBody>
      </p:sp>
      <p:sp>
        <p:nvSpPr>
          <p:cNvPr id="3" name="ZoneTexte 2">
            <a:extLst>
              <a:ext uri="{FF2B5EF4-FFF2-40B4-BE49-F238E27FC236}">
                <a16:creationId xmlns:a16="http://schemas.microsoft.com/office/drawing/2014/main" id="{02CD8E1C-CC35-43C5-B1A6-7E7E7C46A3BE}"/>
              </a:ext>
            </a:extLst>
          </p:cNvPr>
          <p:cNvSpPr txBox="1"/>
          <p:nvPr/>
        </p:nvSpPr>
        <p:spPr>
          <a:xfrm>
            <a:off x="5818909" y="4253345"/>
            <a:ext cx="5056909" cy="1323439"/>
          </a:xfrm>
          <a:prstGeom prst="rect">
            <a:avLst/>
          </a:prstGeom>
          <a:noFill/>
        </p:spPr>
        <p:txBody>
          <a:bodyPr wrap="square" rtlCol="0">
            <a:spAutoFit/>
          </a:bodyPr>
          <a:lstStyle/>
          <a:p>
            <a:r>
              <a:rPr lang="fr-FR" sz="4000" dirty="0">
                <a:highlight>
                  <a:srgbClr val="FFFF00"/>
                </a:highlight>
                <a:latin typeface="Eras Bold ITC" panose="020B0907030504020204" pitchFamily="34" charset="0"/>
              </a:rPr>
              <a:t>GAIN de 15.000FCFA</a:t>
            </a:r>
          </a:p>
        </p:txBody>
      </p:sp>
    </p:spTree>
    <p:extLst>
      <p:ext uri="{BB962C8B-B14F-4D97-AF65-F5344CB8AC3E}">
        <p14:creationId xmlns:p14="http://schemas.microsoft.com/office/powerpoint/2010/main" val="1068467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barn(inVertical)">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8" grpId="0"/>
      <p:bldP spid="3"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C7895C-28A0-4C08-81D5-AF5C7A92ACE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9250AA4-49E3-403A-AA9E-F8CB2275DD7E}"/>
              </a:ext>
            </a:extLst>
          </p:cNvPr>
          <p:cNvSpPr>
            <a:spLocks noGrp="1"/>
          </p:cNvSpPr>
          <p:nvPr>
            <p:ph idx="1"/>
          </p:nvPr>
        </p:nvSpPr>
        <p:spPr/>
        <p:txBody>
          <a:bodyPr/>
          <a:lstStyle/>
          <a:p>
            <a:endParaRPr lang="fr-FR"/>
          </a:p>
        </p:txBody>
      </p:sp>
      <p:pic>
        <p:nvPicPr>
          <p:cNvPr id="4" name="Espace réservé du contenu 4">
            <a:extLst>
              <a:ext uri="{FF2B5EF4-FFF2-40B4-BE49-F238E27FC236}">
                <a16:creationId xmlns:a16="http://schemas.microsoft.com/office/drawing/2014/main" id="{9F134813-D203-4149-BEF9-4167F666AD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653"/>
            <a:ext cx="12210089" cy="6858000"/>
          </a:xfrm>
          <a:prstGeom prst="rect">
            <a:avLst/>
          </a:prstGeom>
        </p:spPr>
      </p:pic>
      <p:pic>
        <p:nvPicPr>
          <p:cNvPr id="5" name="Espace réservé du contenu 16">
            <a:extLst>
              <a:ext uri="{FF2B5EF4-FFF2-40B4-BE49-F238E27FC236}">
                <a16:creationId xmlns:a16="http://schemas.microsoft.com/office/drawing/2014/main" id="{43C08CBB-B1B3-4D7C-AFEC-BC18061192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1463" y="496838"/>
            <a:ext cx="3583067" cy="2575728"/>
          </a:xfrm>
          <a:prstGeom prst="rect">
            <a:avLst/>
          </a:prstGeom>
        </p:spPr>
      </p:pic>
      <p:pic>
        <p:nvPicPr>
          <p:cNvPr id="6" name="Image 5">
            <a:extLst>
              <a:ext uri="{FF2B5EF4-FFF2-40B4-BE49-F238E27FC236}">
                <a16:creationId xmlns:a16="http://schemas.microsoft.com/office/drawing/2014/main" id="{CDC78B8D-2764-431D-8ADA-EDCFF8B1F370}"/>
              </a:ext>
            </a:extLst>
          </p:cNvPr>
          <p:cNvPicPr>
            <a:picLocks noChangeAspect="1"/>
          </p:cNvPicPr>
          <p:nvPr/>
        </p:nvPicPr>
        <p:blipFill rotWithShape="1">
          <a:blip r:embed="rId4">
            <a:extLst>
              <a:ext uri="{28A0092B-C50C-407E-A947-70E740481C1C}">
                <a14:useLocalDpi xmlns:a14="http://schemas.microsoft.com/office/drawing/2010/main" val="0"/>
              </a:ext>
            </a:extLst>
          </a:blip>
          <a:srcRect l="10018" t="14428" r="5573" b="21725"/>
          <a:stretch/>
        </p:blipFill>
        <p:spPr>
          <a:xfrm>
            <a:off x="3976437" y="18653"/>
            <a:ext cx="2154642" cy="1565039"/>
          </a:xfrm>
          <a:prstGeom prst="rect">
            <a:avLst/>
          </a:prstGeom>
          <a:ln>
            <a:noFill/>
          </a:ln>
          <a:effectLst>
            <a:outerShdw blurRad="292100" dist="139700" dir="2700000" algn="tl" rotWithShape="0">
              <a:srgbClr val="333333">
                <a:alpha val="65000"/>
              </a:srgbClr>
            </a:outerShdw>
          </a:effectLst>
        </p:spPr>
      </p:pic>
      <p:sp>
        <p:nvSpPr>
          <p:cNvPr id="7" name="ZoneTexte 6">
            <a:extLst>
              <a:ext uri="{FF2B5EF4-FFF2-40B4-BE49-F238E27FC236}">
                <a16:creationId xmlns:a16="http://schemas.microsoft.com/office/drawing/2014/main" id="{DD659677-3BF8-4162-A42A-F6F8BA2A493D}"/>
              </a:ext>
            </a:extLst>
          </p:cNvPr>
          <p:cNvSpPr txBox="1"/>
          <p:nvPr/>
        </p:nvSpPr>
        <p:spPr>
          <a:xfrm>
            <a:off x="298691" y="233790"/>
            <a:ext cx="3464295" cy="954107"/>
          </a:xfrm>
          <a:prstGeom prst="rect">
            <a:avLst/>
          </a:prstGeom>
          <a:noFill/>
        </p:spPr>
        <p:txBody>
          <a:bodyPr wrap="square" rtlCol="0">
            <a:spAutoFit/>
          </a:bodyPr>
          <a:lstStyle/>
          <a:p>
            <a:r>
              <a:rPr lang="fr-FR" sz="2800" b="1" dirty="0">
                <a:solidFill>
                  <a:schemeClr val="bg1"/>
                </a:solidFill>
                <a:latin typeface="Eras Bold ITC" panose="020B0907030504020204" pitchFamily="34" charset="0"/>
              </a:rPr>
              <a:t>1 Carton de Savons( 144)</a:t>
            </a:r>
          </a:p>
        </p:txBody>
      </p:sp>
      <p:sp>
        <p:nvSpPr>
          <p:cNvPr id="8" name="ZoneTexte 7">
            <a:extLst>
              <a:ext uri="{FF2B5EF4-FFF2-40B4-BE49-F238E27FC236}">
                <a16:creationId xmlns:a16="http://schemas.microsoft.com/office/drawing/2014/main" id="{01113DE7-452E-4CD8-B2C3-17715F1F209E}"/>
              </a:ext>
            </a:extLst>
          </p:cNvPr>
          <p:cNvSpPr txBox="1"/>
          <p:nvPr/>
        </p:nvSpPr>
        <p:spPr>
          <a:xfrm>
            <a:off x="262201" y="1198167"/>
            <a:ext cx="3014806" cy="954107"/>
          </a:xfrm>
          <a:prstGeom prst="rect">
            <a:avLst/>
          </a:prstGeom>
          <a:noFill/>
        </p:spPr>
        <p:txBody>
          <a:bodyPr wrap="square" rtlCol="0">
            <a:spAutoFit/>
          </a:bodyPr>
          <a:lstStyle/>
          <a:p>
            <a:r>
              <a:rPr lang="fr-FR" sz="2800" b="1" dirty="0"/>
              <a:t>PRIX:144.000 FCFA</a:t>
            </a:r>
          </a:p>
          <a:p>
            <a:r>
              <a:rPr lang="fr-FR" sz="2800" b="1" dirty="0"/>
              <a:t>PRIX UNIT= 1000F</a:t>
            </a:r>
          </a:p>
        </p:txBody>
      </p:sp>
      <p:sp>
        <p:nvSpPr>
          <p:cNvPr id="9" name="ZoneTexte 8">
            <a:extLst>
              <a:ext uri="{FF2B5EF4-FFF2-40B4-BE49-F238E27FC236}">
                <a16:creationId xmlns:a16="http://schemas.microsoft.com/office/drawing/2014/main" id="{456A7B60-2194-4D96-B9FE-3FD034C630ED}"/>
              </a:ext>
            </a:extLst>
          </p:cNvPr>
          <p:cNvSpPr txBox="1"/>
          <p:nvPr/>
        </p:nvSpPr>
        <p:spPr>
          <a:xfrm>
            <a:off x="1069206" y="2139262"/>
            <a:ext cx="1923263" cy="523220"/>
          </a:xfrm>
          <a:prstGeom prst="rect">
            <a:avLst/>
          </a:prstGeom>
          <a:noFill/>
        </p:spPr>
        <p:txBody>
          <a:bodyPr wrap="square" rtlCol="0">
            <a:spAutoFit/>
          </a:bodyPr>
          <a:lstStyle/>
          <a:p>
            <a:r>
              <a:rPr lang="fr-FR" sz="2800" b="1" dirty="0">
                <a:solidFill>
                  <a:schemeClr val="bg1"/>
                </a:solidFill>
              </a:rPr>
              <a:t>234 PV </a:t>
            </a:r>
          </a:p>
        </p:txBody>
      </p:sp>
      <p:sp>
        <p:nvSpPr>
          <p:cNvPr id="10" name="ZoneTexte 9">
            <a:extLst>
              <a:ext uri="{FF2B5EF4-FFF2-40B4-BE49-F238E27FC236}">
                <a16:creationId xmlns:a16="http://schemas.microsoft.com/office/drawing/2014/main" id="{3DF00F56-2D71-4C7D-8D3F-1902DB436138}"/>
              </a:ext>
            </a:extLst>
          </p:cNvPr>
          <p:cNvSpPr txBox="1"/>
          <p:nvPr/>
        </p:nvSpPr>
        <p:spPr>
          <a:xfrm>
            <a:off x="262201" y="3172691"/>
            <a:ext cx="5210344" cy="830997"/>
          </a:xfrm>
          <a:prstGeom prst="rect">
            <a:avLst/>
          </a:prstGeom>
          <a:noFill/>
        </p:spPr>
        <p:txBody>
          <a:bodyPr wrap="square" rtlCol="0">
            <a:spAutoFit/>
          </a:bodyPr>
          <a:lstStyle/>
          <a:p>
            <a:r>
              <a:rPr lang="fr-FR" sz="2400" dirty="0">
                <a:solidFill>
                  <a:schemeClr val="bg1"/>
                </a:solidFill>
                <a:latin typeface="Eras Bold ITC" panose="020B0907030504020204" pitchFamily="34" charset="0"/>
              </a:rPr>
              <a:t>Vous décidez de vendre vos savons en kit de 3 à 5000FCFA</a:t>
            </a:r>
          </a:p>
        </p:txBody>
      </p:sp>
      <p:sp>
        <p:nvSpPr>
          <p:cNvPr id="11" name="ZoneTexte 10">
            <a:extLst>
              <a:ext uri="{FF2B5EF4-FFF2-40B4-BE49-F238E27FC236}">
                <a16:creationId xmlns:a16="http://schemas.microsoft.com/office/drawing/2014/main" id="{EF11A14A-DD89-4874-9E7D-DF0D0FD45B25}"/>
              </a:ext>
            </a:extLst>
          </p:cNvPr>
          <p:cNvSpPr txBox="1"/>
          <p:nvPr/>
        </p:nvSpPr>
        <p:spPr>
          <a:xfrm>
            <a:off x="720436" y="4003688"/>
            <a:ext cx="4364182" cy="584775"/>
          </a:xfrm>
          <a:prstGeom prst="rect">
            <a:avLst/>
          </a:prstGeom>
          <a:noFill/>
        </p:spPr>
        <p:txBody>
          <a:bodyPr wrap="square" rtlCol="0">
            <a:spAutoFit/>
          </a:bodyPr>
          <a:lstStyle/>
          <a:p>
            <a:r>
              <a:rPr lang="fr-FR" sz="3200" b="1" dirty="0">
                <a:latin typeface="Eras Bold ITC" panose="020B0907030504020204" pitchFamily="34" charset="0"/>
              </a:rPr>
              <a:t>        48 KITS </a:t>
            </a:r>
          </a:p>
        </p:txBody>
      </p:sp>
      <p:sp>
        <p:nvSpPr>
          <p:cNvPr id="12" name="ZoneTexte 11">
            <a:extLst>
              <a:ext uri="{FF2B5EF4-FFF2-40B4-BE49-F238E27FC236}">
                <a16:creationId xmlns:a16="http://schemas.microsoft.com/office/drawing/2014/main" id="{0EE0D452-2646-4C8B-897E-1B1F00599EF2}"/>
              </a:ext>
            </a:extLst>
          </p:cNvPr>
          <p:cNvSpPr txBox="1"/>
          <p:nvPr/>
        </p:nvSpPr>
        <p:spPr>
          <a:xfrm>
            <a:off x="262201" y="4588463"/>
            <a:ext cx="5432017" cy="954107"/>
          </a:xfrm>
          <a:prstGeom prst="rect">
            <a:avLst/>
          </a:prstGeom>
          <a:noFill/>
        </p:spPr>
        <p:txBody>
          <a:bodyPr wrap="square" rtlCol="0">
            <a:spAutoFit/>
          </a:bodyPr>
          <a:lstStyle/>
          <a:p>
            <a:r>
              <a:rPr lang="fr-FR" sz="2800" dirty="0"/>
              <a:t>48 X5000FCFA = </a:t>
            </a:r>
            <a:r>
              <a:rPr lang="fr-FR" sz="2800" b="1" dirty="0"/>
              <a:t>240.000 FCFA</a:t>
            </a:r>
          </a:p>
          <a:p>
            <a:r>
              <a:rPr lang="fr-FR" sz="2800" b="1" dirty="0"/>
              <a:t>  </a:t>
            </a:r>
            <a:r>
              <a:rPr lang="fr-FR" sz="2800" b="1" dirty="0">
                <a:highlight>
                  <a:srgbClr val="FFFF00"/>
                </a:highlight>
              </a:rPr>
              <a:t>BENEFICE= 96.000F/CARTON</a:t>
            </a:r>
          </a:p>
        </p:txBody>
      </p:sp>
    </p:spTree>
    <p:extLst>
      <p:ext uri="{BB962C8B-B14F-4D97-AF65-F5344CB8AC3E}">
        <p14:creationId xmlns:p14="http://schemas.microsoft.com/office/powerpoint/2010/main" val="4252062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arn(inVertical)">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barn(inVertical)">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02F197-6B02-4376-9265-55394B8B5F9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ABB37C9-4E48-442A-BF5A-E84F827D19CE}"/>
              </a:ext>
            </a:extLst>
          </p:cNvPr>
          <p:cNvSpPr>
            <a:spLocks noGrp="1"/>
          </p:cNvSpPr>
          <p:nvPr>
            <p:ph idx="1"/>
          </p:nvPr>
        </p:nvSpPr>
        <p:spPr/>
        <p:txBody>
          <a:bodyPr/>
          <a:lstStyle/>
          <a:p>
            <a:endParaRPr lang="fr-FR"/>
          </a:p>
        </p:txBody>
      </p:sp>
      <p:pic>
        <p:nvPicPr>
          <p:cNvPr id="4" name="Espace réservé du contenu 4">
            <a:extLst>
              <a:ext uri="{FF2B5EF4-FFF2-40B4-BE49-F238E27FC236}">
                <a16:creationId xmlns:a16="http://schemas.microsoft.com/office/drawing/2014/main" id="{BD29DFDC-64C5-4792-8D23-E94A785DF0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07"/>
            <a:ext cx="12210089" cy="6858000"/>
          </a:xfrm>
          <a:prstGeom prst="rect">
            <a:avLst/>
          </a:prstGeom>
        </p:spPr>
      </p:pic>
      <p:pic>
        <p:nvPicPr>
          <p:cNvPr id="5" name="Espace réservé du contenu 16">
            <a:extLst>
              <a:ext uri="{FF2B5EF4-FFF2-40B4-BE49-F238E27FC236}">
                <a16:creationId xmlns:a16="http://schemas.microsoft.com/office/drawing/2014/main" id="{F132ADB7-F72C-44BC-AE25-64180C03FA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5488" y="1312953"/>
            <a:ext cx="3427208" cy="2463687"/>
          </a:xfrm>
          <a:prstGeom prst="rect">
            <a:avLst/>
          </a:prstGeom>
        </p:spPr>
      </p:pic>
      <p:pic>
        <p:nvPicPr>
          <p:cNvPr id="6" name="Image 5">
            <a:extLst>
              <a:ext uri="{FF2B5EF4-FFF2-40B4-BE49-F238E27FC236}">
                <a16:creationId xmlns:a16="http://schemas.microsoft.com/office/drawing/2014/main" id="{E5ABDB7F-D22B-4375-84AD-C62863CAD03C}"/>
              </a:ext>
            </a:extLst>
          </p:cNvPr>
          <p:cNvPicPr>
            <a:picLocks noChangeAspect="1"/>
          </p:cNvPicPr>
          <p:nvPr/>
        </p:nvPicPr>
        <p:blipFill rotWithShape="1">
          <a:blip r:embed="rId4"/>
          <a:srcRect b="7158"/>
          <a:stretch/>
        </p:blipFill>
        <p:spPr>
          <a:xfrm>
            <a:off x="4619275" y="-3392"/>
            <a:ext cx="1119634" cy="2632690"/>
          </a:xfrm>
          <a:prstGeom prst="rect">
            <a:avLst/>
          </a:prstGeom>
          <a:ln>
            <a:noFill/>
          </a:ln>
          <a:effectLst>
            <a:outerShdw blurRad="292100" dist="139700" dir="2700000" algn="tl" rotWithShape="0">
              <a:srgbClr val="333333">
                <a:alpha val="65000"/>
              </a:srgbClr>
            </a:outerShdw>
          </a:effectLst>
        </p:spPr>
      </p:pic>
      <p:sp>
        <p:nvSpPr>
          <p:cNvPr id="7" name="ZoneTexte 6">
            <a:extLst>
              <a:ext uri="{FF2B5EF4-FFF2-40B4-BE49-F238E27FC236}">
                <a16:creationId xmlns:a16="http://schemas.microsoft.com/office/drawing/2014/main" id="{94F4F49C-13E2-4B76-A16A-56ECCFEAE0B8}"/>
              </a:ext>
            </a:extLst>
          </p:cNvPr>
          <p:cNvSpPr txBox="1"/>
          <p:nvPr/>
        </p:nvSpPr>
        <p:spPr>
          <a:xfrm>
            <a:off x="298691" y="233790"/>
            <a:ext cx="5575636" cy="523220"/>
          </a:xfrm>
          <a:prstGeom prst="rect">
            <a:avLst/>
          </a:prstGeom>
          <a:noFill/>
        </p:spPr>
        <p:txBody>
          <a:bodyPr wrap="square" rtlCol="0">
            <a:spAutoFit/>
          </a:bodyPr>
          <a:lstStyle/>
          <a:p>
            <a:r>
              <a:rPr lang="fr-FR" sz="2800" b="1" dirty="0">
                <a:solidFill>
                  <a:schemeClr val="bg1"/>
                </a:solidFill>
                <a:latin typeface="Eras Bold ITC" panose="020B0907030504020204" pitchFamily="34" charset="0"/>
              </a:rPr>
              <a:t>1 Carton de Pâte( 144)</a:t>
            </a:r>
          </a:p>
        </p:txBody>
      </p:sp>
      <p:sp>
        <p:nvSpPr>
          <p:cNvPr id="9" name="ZoneTexte 8">
            <a:extLst>
              <a:ext uri="{FF2B5EF4-FFF2-40B4-BE49-F238E27FC236}">
                <a16:creationId xmlns:a16="http://schemas.microsoft.com/office/drawing/2014/main" id="{7A1F4EAA-8134-4E26-A7B5-83E0D51C8A8A}"/>
              </a:ext>
            </a:extLst>
          </p:cNvPr>
          <p:cNvSpPr txBox="1"/>
          <p:nvPr/>
        </p:nvSpPr>
        <p:spPr>
          <a:xfrm>
            <a:off x="766269" y="722265"/>
            <a:ext cx="3717588" cy="1384995"/>
          </a:xfrm>
          <a:prstGeom prst="rect">
            <a:avLst/>
          </a:prstGeom>
          <a:noFill/>
        </p:spPr>
        <p:txBody>
          <a:bodyPr wrap="square" rtlCol="0">
            <a:spAutoFit/>
          </a:bodyPr>
          <a:lstStyle/>
          <a:p>
            <a:r>
              <a:rPr lang="fr-FR" sz="2800" b="1" dirty="0"/>
              <a:t>PRIX: 360.000 FCFA</a:t>
            </a:r>
          </a:p>
          <a:p>
            <a:r>
              <a:rPr lang="fr-FR" sz="2800" b="1" dirty="0"/>
              <a:t>Prix unitaire	: 2.500F</a:t>
            </a:r>
          </a:p>
          <a:p>
            <a:endParaRPr lang="fr-FR" sz="2800" b="1" dirty="0"/>
          </a:p>
        </p:txBody>
      </p:sp>
      <p:sp>
        <p:nvSpPr>
          <p:cNvPr id="11" name="ZoneTexte 10">
            <a:extLst>
              <a:ext uri="{FF2B5EF4-FFF2-40B4-BE49-F238E27FC236}">
                <a16:creationId xmlns:a16="http://schemas.microsoft.com/office/drawing/2014/main" id="{7A5AFF7C-39B8-45DE-8EFD-8454E4D6DC07}"/>
              </a:ext>
            </a:extLst>
          </p:cNvPr>
          <p:cNvSpPr txBox="1"/>
          <p:nvPr/>
        </p:nvSpPr>
        <p:spPr>
          <a:xfrm>
            <a:off x="1124334" y="1614695"/>
            <a:ext cx="2050561" cy="523220"/>
          </a:xfrm>
          <a:prstGeom prst="rect">
            <a:avLst/>
          </a:prstGeom>
          <a:noFill/>
        </p:spPr>
        <p:txBody>
          <a:bodyPr wrap="none" rtlCol="0">
            <a:spAutoFit/>
          </a:bodyPr>
          <a:lstStyle/>
          <a:p>
            <a:r>
              <a:rPr lang="fr-FR" sz="2800" b="1" dirty="0">
                <a:solidFill>
                  <a:schemeClr val="bg1"/>
                </a:solidFill>
                <a:latin typeface="Eras Bold ITC" panose="020B0907030504020204" pitchFamily="34" charset="0"/>
              </a:rPr>
              <a:t>817,92 PV</a:t>
            </a:r>
          </a:p>
        </p:txBody>
      </p:sp>
      <p:sp>
        <p:nvSpPr>
          <p:cNvPr id="12" name="ZoneTexte 11">
            <a:extLst>
              <a:ext uri="{FF2B5EF4-FFF2-40B4-BE49-F238E27FC236}">
                <a16:creationId xmlns:a16="http://schemas.microsoft.com/office/drawing/2014/main" id="{8DD70E77-47F5-4FF8-B2DE-2F32A9BC558D}"/>
              </a:ext>
            </a:extLst>
          </p:cNvPr>
          <p:cNvSpPr txBox="1"/>
          <p:nvPr/>
        </p:nvSpPr>
        <p:spPr>
          <a:xfrm>
            <a:off x="217767" y="3501586"/>
            <a:ext cx="5656559" cy="461665"/>
          </a:xfrm>
          <a:prstGeom prst="rect">
            <a:avLst/>
          </a:prstGeom>
          <a:noFill/>
        </p:spPr>
        <p:txBody>
          <a:bodyPr wrap="square" rtlCol="0">
            <a:spAutoFit/>
          </a:bodyPr>
          <a:lstStyle/>
          <a:p>
            <a:r>
              <a:rPr lang="fr-FR" sz="2400" dirty="0">
                <a:solidFill>
                  <a:schemeClr val="bg1"/>
                </a:solidFill>
                <a:latin typeface="Eras Bold ITC" panose="020B0907030504020204" pitchFamily="34" charset="0"/>
              </a:rPr>
              <a:t>La pâte se vend à 3,500 F l’unité  </a:t>
            </a:r>
          </a:p>
        </p:txBody>
      </p:sp>
      <p:sp>
        <p:nvSpPr>
          <p:cNvPr id="13" name="ZoneTexte 12">
            <a:extLst>
              <a:ext uri="{FF2B5EF4-FFF2-40B4-BE49-F238E27FC236}">
                <a16:creationId xmlns:a16="http://schemas.microsoft.com/office/drawing/2014/main" id="{394F89C4-0DCD-420C-BEDC-BD2F240C254A}"/>
              </a:ext>
            </a:extLst>
          </p:cNvPr>
          <p:cNvSpPr txBox="1"/>
          <p:nvPr/>
        </p:nvSpPr>
        <p:spPr>
          <a:xfrm>
            <a:off x="217767" y="4142509"/>
            <a:ext cx="5379469" cy="461665"/>
          </a:xfrm>
          <a:prstGeom prst="rect">
            <a:avLst/>
          </a:prstGeom>
          <a:noFill/>
        </p:spPr>
        <p:txBody>
          <a:bodyPr wrap="square" rtlCol="0">
            <a:spAutoFit/>
          </a:bodyPr>
          <a:lstStyle/>
          <a:p>
            <a:r>
              <a:rPr lang="fr-FR" sz="2400" b="1" dirty="0">
                <a:latin typeface="Eras Bold ITC" panose="020B0907030504020204" pitchFamily="34" charset="0"/>
              </a:rPr>
              <a:t>3.500 X144= 504.000 FCFA</a:t>
            </a:r>
          </a:p>
        </p:txBody>
      </p:sp>
      <p:sp>
        <p:nvSpPr>
          <p:cNvPr id="14" name="ZoneTexte 13">
            <a:extLst>
              <a:ext uri="{FF2B5EF4-FFF2-40B4-BE49-F238E27FC236}">
                <a16:creationId xmlns:a16="http://schemas.microsoft.com/office/drawing/2014/main" id="{D2C8F16C-3A8B-4A52-8998-5D5E27407D80}"/>
              </a:ext>
            </a:extLst>
          </p:cNvPr>
          <p:cNvSpPr txBox="1"/>
          <p:nvPr/>
        </p:nvSpPr>
        <p:spPr>
          <a:xfrm>
            <a:off x="298691" y="4552599"/>
            <a:ext cx="5918978" cy="461665"/>
          </a:xfrm>
          <a:prstGeom prst="rect">
            <a:avLst/>
          </a:prstGeom>
          <a:noFill/>
        </p:spPr>
        <p:txBody>
          <a:bodyPr wrap="square" rtlCol="0">
            <a:spAutoFit/>
          </a:bodyPr>
          <a:lstStyle/>
          <a:p>
            <a:r>
              <a:rPr lang="fr-FR" sz="2400" b="1" dirty="0">
                <a:highlight>
                  <a:srgbClr val="FFFF00"/>
                </a:highlight>
                <a:latin typeface="Eras Bold ITC" panose="020B0907030504020204" pitchFamily="34" charset="0"/>
              </a:rPr>
              <a:t>BENEFICES = 144.000 FCFA/Carton</a:t>
            </a:r>
          </a:p>
        </p:txBody>
      </p:sp>
    </p:spTree>
    <p:extLst>
      <p:ext uri="{BB962C8B-B14F-4D97-AF65-F5344CB8AC3E}">
        <p14:creationId xmlns:p14="http://schemas.microsoft.com/office/powerpoint/2010/main" val="21481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inVertical)">
                                      <p:cBhvr>
                                        <p:cTn id="21" dur="500"/>
                                        <p:tgtEl>
                                          <p:spTgt spid="12"/>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arn(inVertical)">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500"/>
                                        <p:tgtEl>
                                          <p:spTgt spid="14"/>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2" grpId="0"/>
      <p:bldP spid="13" grpId="0"/>
      <p:bldP spid="14"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DF70BF-010D-4683-8B38-C02D4FAAED9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9B12EFA-F26D-43CF-AB74-DBF6D61C5A7B}"/>
              </a:ext>
            </a:extLst>
          </p:cNvPr>
          <p:cNvSpPr>
            <a:spLocks noGrp="1"/>
          </p:cNvSpPr>
          <p:nvPr>
            <p:ph idx="1"/>
          </p:nvPr>
        </p:nvSpPr>
        <p:spPr/>
        <p:txBody>
          <a:bodyPr/>
          <a:lstStyle/>
          <a:p>
            <a:endParaRPr lang="fr-FR"/>
          </a:p>
        </p:txBody>
      </p:sp>
      <p:pic>
        <p:nvPicPr>
          <p:cNvPr id="4" name="Espace réservé du contenu 4">
            <a:extLst>
              <a:ext uri="{FF2B5EF4-FFF2-40B4-BE49-F238E27FC236}">
                <a16:creationId xmlns:a16="http://schemas.microsoft.com/office/drawing/2014/main" id="{DB8C07F1-0E0F-4E88-93E0-4E6D8BF429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07"/>
            <a:ext cx="12210089" cy="6858000"/>
          </a:xfrm>
          <a:prstGeom prst="rect">
            <a:avLst/>
          </a:prstGeom>
        </p:spPr>
      </p:pic>
      <p:pic>
        <p:nvPicPr>
          <p:cNvPr id="6" name="Espace réservé du contenu 16">
            <a:extLst>
              <a:ext uri="{FF2B5EF4-FFF2-40B4-BE49-F238E27FC236}">
                <a16:creationId xmlns:a16="http://schemas.microsoft.com/office/drawing/2014/main" id="{84915DFA-3880-4F57-84E5-56BF0252AB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4253" y="1780502"/>
            <a:ext cx="3427208" cy="2463687"/>
          </a:xfrm>
          <a:prstGeom prst="rect">
            <a:avLst/>
          </a:prstGeom>
        </p:spPr>
      </p:pic>
      <p:pic>
        <p:nvPicPr>
          <p:cNvPr id="7" name="Image 6">
            <a:extLst>
              <a:ext uri="{FF2B5EF4-FFF2-40B4-BE49-F238E27FC236}">
                <a16:creationId xmlns:a16="http://schemas.microsoft.com/office/drawing/2014/main" id="{C85CF911-D15A-4759-9FAE-32112CAEBB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6980" y="365125"/>
            <a:ext cx="2373443" cy="2373443"/>
          </a:xfrm>
          <a:prstGeom prst="rect">
            <a:avLst/>
          </a:prstGeom>
          <a:ln>
            <a:noFill/>
          </a:ln>
          <a:effectLst>
            <a:outerShdw blurRad="292100" dist="139700" dir="2700000" algn="tl" rotWithShape="0">
              <a:srgbClr val="333333">
                <a:alpha val="65000"/>
              </a:srgbClr>
            </a:outerShdw>
          </a:effectLst>
        </p:spPr>
      </p:pic>
      <p:sp>
        <p:nvSpPr>
          <p:cNvPr id="8" name="ZoneTexte 7">
            <a:extLst>
              <a:ext uri="{FF2B5EF4-FFF2-40B4-BE49-F238E27FC236}">
                <a16:creationId xmlns:a16="http://schemas.microsoft.com/office/drawing/2014/main" id="{4C623C74-C0E1-48E9-A6DD-4E180B7EBD77}"/>
              </a:ext>
            </a:extLst>
          </p:cNvPr>
          <p:cNvSpPr txBox="1"/>
          <p:nvPr/>
        </p:nvSpPr>
        <p:spPr>
          <a:xfrm>
            <a:off x="298691" y="233790"/>
            <a:ext cx="3464295" cy="954107"/>
          </a:xfrm>
          <a:prstGeom prst="rect">
            <a:avLst/>
          </a:prstGeom>
          <a:noFill/>
        </p:spPr>
        <p:txBody>
          <a:bodyPr wrap="square" rtlCol="0">
            <a:spAutoFit/>
          </a:bodyPr>
          <a:lstStyle/>
          <a:p>
            <a:r>
              <a:rPr lang="fr-FR" sz="2800" b="1" dirty="0">
                <a:solidFill>
                  <a:schemeClr val="bg1"/>
                </a:solidFill>
                <a:latin typeface="Eras Bold ITC" panose="020B0907030504020204" pitchFamily="34" charset="0"/>
              </a:rPr>
              <a:t>1 Carton de AMLA ( 144)</a:t>
            </a:r>
          </a:p>
        </p:txBody>
      </p:sp>
      <p:sp>
        <p:nvSpPr>
          <p:cNvPr id="9" name="ZoneTexte 8">
            <a:extLst>
              <a:ext uri="{FF2B5EF4-FFF2-40B4-BE49-F238E27FC236}">
                <a16:creationId xmlns:a16="http://schemas.microsoft.com/office/drawing/2014/main" id="{E1E00F1E-B135-4C5D-957C-5206875FF275}"/>
              </a:ext>
            </a:extLst>
          </p:cNvPr>
          <p:cNvSpPr txBox="1"/>
          <p:nvPr/>
        </p:nvSpPr>
        <p:spPr>
          <a:xfrm>
            <a:off x="344089" y="1088004"/>
            <a:ext cx="3717588" cy="1384995"/>
          </a:xfrm>
          <a:prstGeom prst="rect">
            <a:avLst/>
          </a:prstGeom>
          <a:noFill/>
        </p:spPr>
        <p:txBody>
          <a:bodyPr wrap="square" rtlCol="0">
            <a:spAutoFit/>
          </a:bodyPr>
          <a:lstStyle/>
          <a:p>
            <a:r>
              <a:rPr lang="fr-FR" sz="2800" b="1" dirty="0"/>
              <a:t>PRIX: 648.000 FCFA</a:t>
            </a:r>
          </a:p>
          <a:p>
            <a:r>
              <a:rPr lang="fr-FR" sz="2800" b="1" dirty="0"/>
              <a:t>Prix unitaire	: 4.500F</a:t>
            </a:r>
          </a:p>
          <a:p>
            <a:endParaRPr lang="fr-FR" sz="2800" b="1" dirty="0"/>
          </a:p>
        </p:txBody>
      </p:sp>
      <p:sp>
        <p:nvSpPr>
          <p:cNvPr id="10" name="ZoneTexte 9">
            <a:extLst>
              <a:ext uri="{FF2B5EF4-FFF2-40B4-BE49-F238E27FC236}">
                <a16:creationId xmlns:a16="http://schemas.microsoft.com/office/drawing/2014/main" id="{96EFAF2F-634B-42E4-BFF0-6778D6320479}"/>
              </a:ext>
            </a:extLst>
          </p:cNvPr>
          <p:cNvSpPr txBox="1"/>
          <p:nvPr/>
        </p:nvSpPr>
        <p:spPr>
          <a:xfrm>
            <a:off x="138918" y="4148293"/>
            <a:ext cx="5656559" cy="461665"/>
          </a:xfrm>
          <a:prstGeom prst="rect">
            <a:avLst/>
          </a:prstGeom>
          <a:noFill/>
        </p:spPr>
        <p:txBody>
          <a:bodyPr wrap="square" rtlCol="0">
            <a:spAutoFit/>
          </a:bodyPr>
          <a:lstStyle/>
          <a:p>
            <a:r>
              <a:rPr lang="fr-FR" sz="2400" dirty="0">
                <a:solidFill>
                  <a:schemeClr val="bg1"/>
                </a:solidFill>
                <a:latin typeface="Eras Bold ITC" panose="020B0907030504020204" pitchFamily="34" charset="0"/>
              </a:rPr>
              <a:t>Le AMLA  se vend à 9,500 F l’unité  </a:t>
            </a:r>
          </a:p>
        </p:txBody>
      </p:sp>
      <p:sp>
        <p:nvSpPr>
          <p:cNvPr id="11" name="ZoneTexte 10">
            <a:extLst>
              <a:ext uri="{FF2B5EF4-FFF2-40B4-BE49-F238E27FC236}">
                <a16:creationId xmlns:a16="http://schemas.microsoft.com/office/drawing/2014/main" id="{EF11CFD8-B2CD-468F-BE6E-8584EAC146DB}"/>
              </a:ext>
            </a:extLst>
          </p:cNvPr>
          <p:cNvSpPr txBox="1"/>
          <p:nvPr/>
        </p:nvSpPr>
        <p:spPr>
          <a:xfrm>
            <a:off x="277462" y="4609958"/>
            <a:ext cx="5379469" cy="461665"/>
          </a:xfrm>
          <a:prstGeom prst="rect">
            <a:avLst/>
          </a:prstGeom>
          <a:noFill/>
        </p:spPr>
        <p:txBody>
          <a:bodyPr wrap="square" rtlCol="0">
            <a:spAutoFit/>
          </a:bodyPr>
          <a:lstStyle/>
          <a:p>
            <a:r>
              <a:rPr lang="fr-FR" sz="2400" b="1" dirty="0">
                <a:latin typeface="Eras Bold ITC" panose="020B0907030504020204" pitchFamily="34" charset="0"/>
              </a:rPr>
              <a:t>9.500 X144= 1.368.000 FCFA</a:t>
            </a:r>
          </a:p>
        </p:txBody>
      </p:sp>
      <p:sp>
        <p:nvSpPr>
          <p:cNvPr id="12" name="ZoneTexte 11">
            <a:extLst>
              <a:ext uri="{FF2B5EF4-FFF2-40B4-BE49-F238E27FC236}">
                <a16:creationId xmlns:a16="http://schemas.microsoft.com/office/drawing/2014/main" id="{08D2841E-2FCF-4E97-A7DB-DCF67B5D0017}"/>
              </a:ext>
            </a:extLst>
          </p:cNvPr>
          <p:cNvSpPr txBox="1"/>
          <p:nvPr/>
        </p:nvSpPr>
        <p:spPr>
          <a:xfrm>
            <a:off x="416008" y="5096917"/>
            <a:ext cx="5379469" cy="461665"/>
          </a:xfrm>
          <a:prstGeom prst="rect">
            <a:avLst/>
          </a:prstGeom>
          <a:noFill/>
        </p:spPr>
        <p:txBody>
          <a:bodyPr wrap="square" rtlCol="0">
            <a:spAutoFit/>
          </a:bodyPr>
          <a:lstStyle/>
          <a:p>
            <a:r>
              <a:rPr lang="fr-FR" sz="2400" b="1" dirty="0">
                <a:highlight>
                  <a:srgbClr val="FFFF00"/>
                </a:highlight>
                <a:latin typeface="Eras Bold ITC" panose="020B0907030504020204" pitchFamily="34" charset="0"/>
              </a:rPr>
              <a:t>BENEFICES = 720.000 FCFA</a:t>
            </a:r>
          </a:p>
        </p:txBody>
      </p:sp>
    </p:spTree>
    <p:extLst>
      <p:ext uri="{BB962C8B-B14F-4D97-AF65-F5344CB8AC3E}">
        <p14:creationId xmlns:p14="http://schemas.microsoft.com/office/powerpoint/2010/main" val="2016893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par>
                                <p:cTn id="19" presetID="16" presetClass="entr" presetSubtype="21"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arn(inVertical)">
                                      <p:cBhvr>
                                        <p:cTn id="26" dur="500"/>
                                        <p:tgtEl>
                                          <p:spTgt spid="11"/>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arn(inVertical)">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B3409F-E2DF-3A25-7886-890C88E846C5}"/>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B8CFA6C4-A6A5-1153-436A-8EA771F748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Rectangle 5">
            <a:extLst>
              <a:ext uri="{FF2B5EF4-FFF2-40B4-BE49-F238E27FC236}">
                <a16:creationId xmlns:a16="http://schemas.microsoft.com/office/drawing/2014/main" id="{B60E843E-BA77-6234-941A-E807B0CD0B2C}"/>
              </a:ext>
            </a:extLst>
          </p:cNvPr>
          <p:cNvSpPr/>
          <p:nvPr/>
        </p:nvSpPr>
        <p:spPr>
          <a:xfrm>
            <a:off x="153127" y="95970"/>
            <a:ext cx="12038873" cy="2308324"/>
          </a:xfrm>
          <a:prstGeom prst="rect">
            <a:avLst/>
          </a:prstGeom>
          <a:noFill/>
        </p:spPr>
        <p:txBody>
          <a:bodyPr wrap="none" lIns="91440" tIns="45720" rIns="91440" bIns="45720">
            <a:spAutoFit/>
          </a:bodyPr>
          <a:lstStyle/>
          <a:p>
            <a:pPr algn="ctr"/>
            <a:r>
              <a:rPr lang="fr-FR" sz="4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FF0000"/>
                </a:highlight>
                <a:latin typeface="Eras Bold ITC" panose="020B0907030504020204" pitchFamily="34" charset="0"/>
              </a:rPr>
              <a:t>3-Vous gagnez en créant votre chaine </a:t>
            </a:r>
          </a:p>
          <a:p>
            <a:pPr algn="ctr"/>
            <a:r>
              <a:rPr lang="fr-FR" sz="4800" b="1"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FF0000"/>
                </a:highlight>
                <a:latin typeface="Eras Bold ITC" panose="020B0907030504020204" pitchFamily="34" charset="0"/>
              </a:rPr>
              <a:t>De distribution et de consommation </a:t>
            </a:r>
          </a:p>
          <a:p>
            <a:pPr algn="ctr"/>
            <a:r>
              <a:rPr lang="fr-FR" sz="4800" b="1"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FF0000"/>
                </a:highlight>
                <a:latin typeface="Eras Bold ITC" panose="020B0907030504020204" pitchFamily="34" charset="0"/>
              </a:rPr>
              <a:t>Des produits Vestige </a:t>
            </a:r>
            <a:endParaRPr lang="fr-FR" sz="4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highlight>
                <a:srgbClr val="FF0000"/>
              </a:highlight>
              <a:latin typeface="Eras Bold ITC" panose="020B0907030504020204" pitchFamily="34" charset="0"/>
            </a:endParaRPr>
          </a:p>
        </p:txBody>
      </p:sp>
      <p:pic>
        <p:nvPicPr>
          <p:cNvPr id="7" name="Image 6">
            <a:extLst>
              <a:ext uri="{FF2B5EF4-FFF2-40B4-BE49-F238E27FC236}">
                <a16:creationId xmlns:a16="http://schemas.microsoft.com/office/drawing/2014/main" id="{4DC728CD-2490-44E5-8F54-1A7F07D678F4}"/>
              </a:ext>
            </a:extLst>
          </p:cNvPr>
          <p:cNvPicPr>
            <a:picLocks noChangeAspect="1"/>
          </p:cNvPicPr>
          <p:nvPr/>
        </p:nvPicPr>
        <p:blipFill rotWithShape="1">
          <a:blip r:embed="rId3">
            <a:extLst>
              <a:ext uri="{28A0092B-C50C-407E-A947-70E740481C1C}">
                <a14:useLocalDpi xmlns:a14="http://schemas.microsoft.com/office/drawing/2010/main" val="0"/>
              </a:ext>
            </a:extLst>
          </a:blip>
          <a:srcRect l="25494" r="18711"/>
          <a:stretch/>
        </p:blipFill>
        <p:spPr>
          <a:xfrm>
            <a:off x="1448350" y="1903477"/>
            <a:ext cx="1592829" cy="2854794"/>
          </a:xfrm>
          <a:prstGeom prst="rect">
            <a:avLst/>
          </a:prstGeom>
        </p:spPr>
      </p:pic>
      <p:sp>
        <p:nvSpPr>
          <p:cNvPr id="8" name="ZoneTexte 7">
            <a:extLst>
              <a:ext uri="{FF2B5EF4-FFF2-40B4-BE49-F238E27FC236}">
                <a16:creationId xmlns:a16="http://schemas.microsoft.com/office/drawing/2014/main" id="{57DBEE9B-F413-4386-836C-44BF6D3C0745}"/>
              </a:ext>
            </a:extLst>
          </p:cNvPr>
          <p:cNvSpPr txBox="1"/>
          <p:nvPr/>
        </p:nvSpPr>
        <p:spPr>
          <a:xfrm>
            <a:off x="1000565" y="4435659"/>
            <a:ext cx="2451513" cy="954107"/>
          </a:xfrm>
          <a:prstGeom prst="rect">
            <a:avLst/>
          </a:prstGeom>
          <a:noFill/>
        </p:spPr>
        <p:txBody>
          <a:bodyPr wrap="square" rtlCol="0">
            <a:spAutoFit/>
          </a:bodyPr>
          <a:lstStyle/>
          <a:p>
            <a:r>
              <a:rPr lang="fr-CI" sz="2400" b="1" dirty="0"/>
              <a:t>     KIT DE 55.000F </a:t>
            </a:r>
          </a:p>
          <a:p>
            <a:r>
              <a:rPr lang="fr-CI" sz="3200" b="1" dirty="0"/>
              <a:t>       100 PV </a:t>
            </a:r>
            <a:endParaRPr lang="en-US" sz="3200" b="1" dirty="0"/>
          </a:p>
        </p:txBody>
      </p:sp>
      <p:pic>
        <p:nvPicPr>
          <p:cNvPr id="9" name="Image 8">
            <a:extLst>
              <a:ext uri="{FF2B5EF4-FFF2-40B4-BE49-F238E27FC236}">
                <a16:creationId xmlns:a16="http://schemas.microsoft.com/office/drawing/2014/main" id="{014559AD-B116-4C86-8D60-F9CE9DD2416C}"/>
              </a:ext>
            </a:extLst>
          </p:cNvPr>
          <p:cNvPicPr>
            <a:picLocks noChangeAspect="1"/>
          </p:cNvPicPr>
          <p:nvPr/>
        </p:nvPicPr>
        <p:blipFill>
          <a:blip r:embed="rId4"/>
          <a:stretch>
            <a:fillRect/>
          </a:stretch>
        </p:blipFill>
        <p:spPr>
          <a:xfrm>
            <a:off x="4725254" y="2566881"/>
            <a:ext cx="1227894" cy="2311538"/>
          </a:xfrm>
          <a:prstGeom prst="rect">
            <a:avLst/>
          </a:prstGeom>
        </p:spPr>
      </p:pic>
      <p:sp>
        <p:nvSpPr>
          <p:cNvPr id="10" name="ZoneTexte 9">
            <a:extLst>
              <a:ext uri="{FF2B5EF4-FFF2-40B4-BE49-F238E27FC236}">
                <a16:creationId xmlns:a16="http://schemas.microsoft.com/office/drawing/2014/main" id="{E9BB1773-7872-4933-9F3E-67DEB45CAB22}"/>
              </a:ext>
            </a:extLst>
          </p:cNvPr>
          <p:cNvSpPr txBox="1"/>
          <p:nvPr/>
        </p:nvSpPr>
        <p:spPr>
          <a:xfrm>
            <a:off x="4025515" y="4602748"/>
            <a:ext cx="2650211" cy="830997"/>
          </a:xfrm>
          <a:prstGeom prst="rect">
            <a:avLst/>
          </a:prstGeom>
          <a:noFill/>
        </p:spPr>
        <p:txBody>
          <a:bodyPr wrap="square" rtlCol="0">
            <a:spAutoFit/>
          </a:bodyPr>
          <a:lstStyle/>
          <a:p>
            <a:pPr algn="ctr"/>
            <a:r>
              <a:rPr lang="fr-CI" sz="2400" b="1" dirty="0"/>
              <a:t>KIT DE 55000 F </a:t>
            </a:r>
          </a:p>
          <a:p>
            <a:pPr algn="ctr"/>
            <a:r>
              <a:rPr lang="fr-CI" sz="2400" b="1" dirty="0"/>
              <a:t>100 PV </a:t>
            </a:r>
            <a:endParaRPr lang="en-US" sz="2400" b="1" dirty="0"/>
          </a:p>
        </p:txBody>
      </p:sp>
      <p:sp>
        <p:nvSpPr>
          <p:cNvPr id="11" name="ZoneTexte 10">
            <a:extLst>
              <a:ext uri="{FF2B5EF4-FFF2-40B4-BE49-F238E27FC236}">
                <a16:creationId xmlns:a16="http://schemas.microsoft.com/office/drawing/2014/main" id="{26FDD364-F9DC-4599-A20B-0BF86DACE151}"/>
              </a:ext>
            </a:extLst>
          </p:cNvPr>
          <p:cNvSpPr txBox="1"/>
          <p:nvPr/>
        </p:nvSpPr>
        <p:spPr>
          <a:xfrm>
            <a:off x="1700770" y="5389766"/>
            <a:ext cx="1751308" cy="523220"/>
          </a:xfrm>
          <a:prstGeom prst="rect">
            <a:avLst/>
          </a:prstGeom>
          <a:noFill/>
        </p:spPr>
        <p:txBody>
          <a:bodyPr wrap="square" rtlCol="0">
            <a:spAutoFit/>
          </a:bodyPr>
          <a:lstStyle/>
          <a:p>
            <a:r>
              <a:rPr lang="fr-CI" sz="2800" b="1" dirty="0"/>
              <a:t>+100 PV</a:t>
            </a:r>
            <a:endParaRPr lang="en-US" sz="2800" b="1" dirty="0"/>
          </a:p>
        </p:txBody>
      </p:sp>
      <p:pic>
        <p:nvPicPr>
          <p:cNvPr id="12" name="Image 11">
            <a:extLst>
              <a:ext uri="{FF2B5EF4-FFF2-40B4-BE49-F238E27FC236}">
                <a16:creationId xmlns:a16="http://schemas.microsoft.com/office/drawing/2014/main" id="{5925B92C-2F5D-42B3-9EF1-BE5169D82945}"/>
              </a:ext>
            </a:extLst>
          </p:cNvPr>
          <p:cNvPicPr>
            <a:picLocks noChangeAspect="1"/>
          </p:cNvPicPr>
          <p:nvPr/>
        </p:nvPicPr>
        <p:blipFill>
          <a:blip r:embed="rId5"/>
          <a:stretch>
            <a:fillRect/>
          </a:stretch>
        </p:blipFill>
        <p:spPr>
          <a:xfrm>
            <a:off x="7678479" y="2733225"/>
            <a:ext cx="964009" cy="2136886"/>
          </a:xfrm>
          <a:prstGeom prst="rect">
            <a:avLst/>
          </a:prstGeom>
        </p:spPr>
      </p:pic>
      <p:sp>
        <p:nvSpPr>
          <p:cNvPr id="13" name="ZoneTexte 12">
            <a:extLst>
              <a:ext uri="{FF2B5EF4-FFF2-40B4-BE49-F238E27FC236}">
                <a16:creationId xmlns:a16="http://schemas.microsoft.com/office/drawing/2014/main" id="{55C7ED38-F4B2-408C-86CD-E9C2B2DC461D}"/>
              </a:ext>
            </a:extLst>
          </p:cNvPr>
          <p:cNvSpPr txBox="1"/>
          <p:nvPr/>
        </p:nvSpPr>
        <p:spPr>
          <a:xfrm>
            <a:off x="7450641" y="4639843"/>
            <a:ext cx="2634712" cy="830997"/>
          </a:xfrm>
          <a:prstGeom prst="rect">
            <a:avLst/>
          </a:prstGeom>
          <a:noFill/>
        </p:spPr>
        <p:txBody>
          <a:bodyPr wrap="square" rtlCol="0">
            <a:spAutoFit/>
          </a:bodyPr>
          <a:lstStyle/>
          <a:p>
            <a:r>
              <a:rPr lang="fr-CI" sz="2400" b="1" dirty="0"/>
              <a:t>KIT DE 25.000 F</a:t>
            </a:r>
          </a:p>
          <a:p>
            <a:r>
              <a:rPr lang="fr-CI" sz="2400" b="1" dirty="0"/>
              <a:t>        30 PV </a:t>
            </a:r>
            <a:endParaRPr lang="en-US" sz="2400" b="1" dirty="0"/>
          </a:p>
        </p:txBody>
      </p:sp>
      <p:sp>
        <p:nvSpPr>
          <p:cNvPr id="14" name="ZoneTexte 13">
            <a:extLst>
              <a:ext uri="{FF2B5EF4-FFF2-40B4-BE49-F238E27FC236}">
                <a16:creationId xmlns:a16="http://schemas.microsoft.com/office/drawing/2014/main" id="{FEC6B6F6-E5C0-44D5-8FB1-985CCA17D48D}"/>
              </a:ext>
            </a:extLst>
          </p:cNvPr>
          <p:cNvSpPr txBox="1"/>
          <p:nvPr/>
        </p:nvSpPr>
        <p:spPr>
          <a:xfrm>
            <a:off x="4800431" y="5470840"/>
            <a:ext cx="1425471" cy="523220"/>
          </a:xfrm>
          <a:prstGeom prst="rect">
            <a:avLst/>
          </a:prstGeom>
          <a:noFill/>
        </p:spPr>
        <p:txBody>
          <a:bodyPr wrap="square" rtlCol="0">
            <a:spAutoFit/>
          </a:bodyPr>
          <a:lstStyle/>
          <a:p>
            <a:r>
              <a:rPr lang="fr-CI" sz="2800" b="1" dirty="0"/>
              <a:t>+30 PV</a:t>
            </a:r>
            <a:endParaRPr lang="en-US" sz="2800" b="1" dirty="0"/>
          </a:p>
        </p:txBody>
      </p:sp>
      <p:sp>
        <p:nvSpPr>
          <p:cNvPr id="15" name="ZoneTexte 14">
            <a:extLst>
              <a:ext uri="{FF2B5EF4-FFF2-40B4-BE49-F238E27FC236}">
                <a16:creationId xmlns:a16="http://schemas.microsoft.com/office/drawing/2014/main" id="{EA397F4F-359E-4778-822E-43AE73CECECC}"/>
              </a:ext>
            </a:extLst>
          </p:cNvPr>
          <p:cNvSpPr txBox="1"/>
          <p:nvPr/>
        </p:nvSpPr>
        <p:spPr>
          <a:xfrm>
            <a:off x="2026607" y="5912986"/>
            <a:ext cx="1425471" cy="523220"/>
          </a:xfrm>
          <a:prstGeom prst="rect">
            <a:avLst/>
          </a:prstGeom>
          <a:noFill/>
        </p:spPr>
        <p:txBody>
          <a:bodyPr wrap="square" rtlCol="0">
            <a:spAutoFit/>
          </a:bodyPr>
          <a:lstStyle/>
          <a:p>
            <a:r>
              <a:rPr lang="fr-CI" sz="2800" b="1" dirty="0"/>
              <a:t>+30 PV</a:t>
            </a:r>
            <a:endParaRPr lang="en-US" sz="2800" b="1" dirty="0"/>
          </a:p>
        </p:txBody>
      </p:sp>
      <p:sp>
        <p:nvSpPr>
          <p:cNvPr id="16" name="ZoneTexte 15">
            <a:extLst>
              <a:ext uri="{FF2B5EF4-FFF2-40B4-BE49-F238E27FC236}">
                <a16:creationId xmlns:a16="http://schemas.microsoft.com/office/drawing/2014/main" id="{09492357-3673-4E2C-81B9-321333F24F78}"/>
              </a:ext>
            </a:extLst>
          </p:cNvPr>
          <p:cNvSpPr txBox="1"/>
          <p:nvPr/>
        </p:nvSpPr>
        <p:spPr>
          <a:xfrm>
            <a:off x="7404148" y="5651376"/>
            <a:ext cx="2929180" cy="830997"/>
          </a:xfrm>
          <a:prstGeom prst="rect">
            <a:avLst/>
          </a:prstGeom>
          <a:noFill/>
        </p:spPr>
        <p:txBody>
          <a:bodyPr wrap="square" rtlCol="0">
            <a:spAutoFit/>
          </a:bodyPr>
          <a:lstStyle/>
          <a:p>
            <a:r>
              <a:rPr lang="fr-CI" sz="2400" b="1" dirty="0"/>
              <a:t>Achat de 600 Savons </a:t>
            </a:r>
          </a:p>
          <a:p>
            <a:r>
              <a:rPr lang="fr-CI" sz="2400" b="1" dirty="0"/>
              <a:t>           978 PV</a:t>
            </a:r>
            <a:endParaRPr lang="en-US" sz="2400" b="1" dirty="0"/>
          </a:p>
        </p:txBody>
      </p:sp>
      <p:sp>
        <p:nvSpPr>
          <p:cNvPr id="17" name="ZoneTexte 16">
            <a:extLst>
              <a:ext uri="{FF2B5EF4-FFF2-40B4-BE49-F238E27FC236}">
                <a16:creationId xmlns:a16="http://schemas.microsoft.com/office/drawing/2014/main" id="{E96A6F3F-A71B-4DF4-BF99-8FCB1AFEF2B1}"/>
              </a:ext>
            </a:extLst>
          </p:cNvPr>
          <p:cNvSpPr txBox="1"/>
          <p:nvPr/>
        </p:nvSpPr>
        <p:spPr>
          <a:xfrm>
            <a:off x="4676444" y="5994060"/>
            <a:ext cx="1859797" cy="461665"/>
          </a:xfrm>
          <a:prstGeom prst="rect">
            <a:avLst/>
          </a:prstGeom>
          <a:noFill/>
        </p:spPr>
        <p:txBody>
          <a:bodyPr wrap="square" rtlCol="0">
            <a:spAutoFit/>
          </a:bodyPr>
          <a:lstStyle/>
          <a:p>
            <a:r>
              <a:rPr lang="fr-CI" sz="2400" b="1" dirty="0"/>
              <a:t>+978 PV</a:t>
            </a:r>
            <a:endParaRPr lang="en-US" sz="2400" b="1" dirty="0"/>
          </a:p>
        </p:txBody>
      </p:sp>
      <p:sp>
        <p:nvSpPr>
          <p:cNvPr id="18" name="ZoneTexte 17">
            <a:extLst>
              <a:ext uri="{FF2B5EF4-FFF2-40B4-BE49-F238E27FC236}">
                <a16:creationId xmlns:a16="http://schemas.microsoft.com/office/drawing/2014/main" id="{0903A94E-F218-4B19-8249-9AF81270895C}"/>
              </a:ext>
            </a:extLst>
          </p:cNvPr>
          <p:cNvSpPr txBox="1"/>
          <p:nvPr/>
        </p:nvSpPr>
        <p:spPr>
          <a:xfrm>
            <a:off x="1948740" y="6405428"/>
            <a:ext cx="1859797" cy="461665"/>
          </a:xfrm>
          <a:prstGeom prst="rect">
            <a:avLst/>
          </a:prstGeom>
          <a:noFill/>
        </p:spPr>
        <p:txBody>
          <a:bodyPr wrap="square" rtlCol="0">
            <a:spAutoFit/>
          </a:bodyPr>
          <a:lstStyle/>
          <a:p>
            <a:r>
              <a:rPr lang="fr-CI" sz="2400" b="1" dirty="0"/>
              <a:t>+978 PV</a:t>
            </a:r>
            <a:endParaRPr lang="en-US" sz="2400" b="1" dirty="0"/>
          </a:p>
        </p:txBody>
      </p:sp>
      <p:sp>
        <p:nvSpPr>
          <p:cNvPr id="19" name="Flèche droite 17">
            <a:extLst>
              <a:ext uri="{FF2B5EF4-FFF2-40B4-BE49-F238E27FC236}">
                <a16:creationId xmlns:a16="http://schemas.microsoft.com/office/drawing/2014/main" id="{B3FF4F5D-C02C-49FA-B3B1-5B05A18509EA}"/>
              </a:ext>
            </a:extLst>
          </p:cNvPr>
          <p:cNvSpPr/>
          <p:nvPr/>
        </p:nvSpPr>
        <p:spPr>
          <a:xfrm>
            <a:off x="2907121" y="3147669"/>
            <a:ext cx="1472342" cy="666427"/>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lèche droite 18">
            <a:extLst>
              <a:ext uri="{FF2B5EF4-FFF2-40B4-BE49-F238E27FC236}">
                <a16:creationId xmlns:a16="http://schemas.microsoft.com/office/drawing/2014/main" id="{1F441DE4-E66A-4DC9-AB0E-FB84A8CA13D7}"/>
              </a:ext>
            </a:extLst>
          </p:cNvPr>
          <p:cNvSpPr/>
          <p:nvPr/>
        </p:nvSpPr>
        <p:spPr>
          <a:xfrm>
            <a:off x="5978299" y="3315302"/>
            <a:ext cx="1472342" cy="666427"/>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00656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arn(inVertical)">
                                      <p:cBhvr>
                                        <p:cTn id="20" dur="500"/>
                                        <p:tgtEl>
                                          <p:spTgt spid="19"/>
                                        </p:tgtEl>
                                      </p:cBhvr>
                                    </p:animEffect>
                                  </p:childTnLst>
                                </p:cTn>
                              </p:par>
                              <p:par>
                                <p:cTn id="21" presetID="16" presetClass="entr" presetSubtype="2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inVertical)">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barn(inVertical)">
                                      <p:cBhvr>
                                        <p:cTn id="36" dur="500"/>
                                        <p:tgtEl>
                                          <p:spTgt spid="20"/>
                                        </p:tgtEl>
                                      </p:cBhvr>
                                    </p:animEffect>
                                  </p:childTnLst>
                                </p:cTn>
                              </p:par>
                              <p:par>
                                <p:cTn id="37" presetID="16" presetClass="entr" presetSubtype="21"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inVertical)">
                                      <p:cBhvr>
                                        <p:cTn id="39" dur="500"/>
                                        <p:tgtEl>
                                          <p:spTgt spid="12"/>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arn(inVertical)">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arn(inVertical)">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barn(inVertical)">
                                      <p:cBhvr>
                                        <p:cTn id="52" dur="50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barn(inVertical)">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barn(inVertical)">
                                      <p:cBhvr>
                                        <p:cTn id="62" dur="500"/>
                                        <p:tgtEl>
                                          <p:spTgt spid="17"/>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barn(inVertical)">
                                      <p:cBhvr>
                                        <p:cTn id="6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1" grpId="0"/>
      <p:bldP spid="13" grpId="0"/>
      <p:bldP spid="14" grpId="0"/>
      <p:bldP spid="15" grpId="0"/>
      <p:bldP spid="16" grpId="0"/>
      <p:bldP spid="17" grpId="0"/>
      <p:bldP spid="18" grpId="0"/>
      <p:bldP spid="19" grpId="0" animBg="1"/>
      <p:bldP spid="20"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7D5E70-B2A2-4CA3-AC65-A86D98DC3A27}"/>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1BB3986D-F7DA-4A97-88B9-3F269643B28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6254" y="305355"/>
            <a:ext cx="11360728" cy="6584547"/>
          </a:xfrm>
        </p:spPr>
      </p:pic>
      <p:sp>
        <p:nvSpPr>
          <p:cNvPr id="6" name="Rectangle 5">
            <a:extLst>
              <a:ext uri="{FF2B5EF4-FFF2-40B4-BE49-F238E27FC236}">
                <a16:creationId xmlns:a16="http://schemas.microsoft.com/office/drawing/2014/main" id="{519E84F0-7566-4EEF-A0FB-913C9BBA9F66}"/>
              </a:ext>
            </a:extLst>
          </p:cNvPr>
          <p:cNvSpPr/>
          <p:nvPr/>
        </p:nvSpPr>
        <p:spPr>
          <a:xfrm>
            <a:off x="2119745" y="3228109"/>
            <a:ext cx="7439891" cy="119149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0CB5B168-5B13-464B-937A-5405C64536D4}"/>
              </a:ext>
            </a:extLst>
          </p:cNvPr>
          <p:cNvSpPr/>
          <p:nvPr/>
        </p:nvSpPr>
        <p:spPr>
          <a:xfrm>
            <a:off x="3463636" y="2272580"/>
            <a:ext cx="5098473" cy="95553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8" name="Rectangle 7">
            <a:extLst>
              <a:ext uri="{FF2B5EF4-FFF2-40B4-BE49-F238E27FC236}">
                <a16:creationId xmlns:a16="http://schemas.microsoft.com/office/drawing/2014/main" id="{EBD875FF-8B7A-44EC-BD31-7D83CB4A8CC8}"/>
              </a:ext>
            </a:extLst>
          </p:cNvPr>
          <p:cNvSpPr/>
          <p:nvPr/>
        </p:nvSpPr>
        <p:spPr>
          <a:xfrm>
            <a:off x="3325091" y="4239491"/>
            <a:ext cx="4932218" cy="775854"/>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pic>
        <p:nvPicPr>
          <p:cNvPr id="9" name="Image 8">
            <a:extLst>
              <a:ext uri="{FF2B5EF4-FFF2-40B4-BE49-F238E27FC236}">
                <a16:creationId xmlns:a16="http://schemas.microsoft.com/office/drawing/2014/main" id="{BAD41614-6C54-4688-95AC-ACFFDF247E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 y="132247"/>
            <a:ext cx="1447799" cy="1447799"/>
          </a:xfrm>
          <a:prstGeom prst="rect">
            <a:avLst/>
          </a:prstGeom>
        </p:spPr>
      </p:pic>
      <p:sp>
        <p:nvSpPr>
          <p:cNvPr id="10" name="ZoneTexte 9">
            <a:extLst>
              <a:ext uri="{FF2B5EF4-FFF2-40B4-BE49-F238E27FC236}">
                <a16:creationId xmlns:a16="http://schemas.microsoft.com/office/drawing/2014/main" id="{2F26D655-B572-4CDF-B81D-3E81723B2771}"/>
              </a:ext>
            </a:extLst>
          </p:cNvPr>
          <p:cNvSpPr txBox="1"/>
          <p:nvPr/>
        </p:nvSpPr>
        <p:spPr>
          <a:xfrm>
            <a:off x="2781299" y="2678990"/>
            <a:ext cx="6331528" cy="2677656"/>
          </a:xfrm>
          <a:prstGeom prst="rect">
            <a:avLst/>
          </a:prstGeom>
          <a:noFill/>
        </p:spPr>
        <p:txBody>
          <a:bodyPr wrap="square" rtlCol="0">
            <a:spAutoFit/>
          </a:bodyPr>
          <a:lstStyle/>
          <a:p>
            <a:r>
              <a:rPr lang="fr-FR" sz="2800" dirty="0">
                <a:latin typeface="Eras Bold ITC" panose="020B0907030504020204" pitchFamily="34" charset="0"/>
              </a:rPr>
              <a:t>Créez un réseau de Distribution et de consommation  avec les personnes que vous aimez , avec les personnes qui ont testées et aimées vos produits </a:t>
            </a:r>
          </a:p>
          <a:p>
            <a:endParaRPr lang="fr-FR" sz="2800" dirty="0"/>
          </a:p>
        </p:txBody>
      </p:sp>
    </p:spTree>
    <p:extLst>
      <p:ext uri="{BB962C8B-B14F-4D97-AF65-F5344CB8AC3E}">
        <p14:creationId xmlns:p14="http://schemas.microsoft.com/office/powerpoint/2010/main" val="49654091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6894DD-2985-4174-9640-3644FF3DB2BA}"/>
              </a:ext>
            </a:extLst>
          </p:cNvPr>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6A62AC7-F4B8-47F8-A7BB-9750D8723402}"/>
              </a:ext>
            </a:extLst>
          </p:cNvPr>
          <p:cNvSpPr/>
          <p:nvPr/>
        </p:nvSpPr>
        <p:spPr>
          <a:xfrm>
            <a:off x="1" y="6441141"/>
            <a:ext cx="4632314"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C67804C5-0B69-4415-BE4B-09E6CFB916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23764" y="62975"/>
            <a:ext cx="1447799" cy="1447799"/>
          </a:xfrm>
          <a:prstGeom prst="rect">
            <a:avLst/>
          </a:prstGeom>
        </p:spPr>
      </p:pic>
      <p:sp>
        <p:nvSpPr>
          <p:cNvPr id="7" name="ZoneTexte 6">
            <a:extLst>
              <a:ext uri="{FF2B5EF4-FFF2-40B4-BE49-F238E27FC236}">
                <a16:creationId xmlns:a16="http://schemas.microsoft.com/office/drawing/2014/main" id="{CF696CA7-E383-412A-B756-4BA300C35691}"/>
              </a:ext>
            </a:extLst>
          </p:cNvPr>
          <p:cNvSpPr txBox="1"/>
          <p:nvPr/>
        </p:nvSpPr>
        <p:spPr>
          <a:xfrm>
            <a:off x="172995" y="321276"/>
            <a:ext cx="10245623" cy="646331"/>
          </a:xfrm>
          <a:prstGeom prst="rect">
            <a:avLst/>
          </a:prstGeom>
          <a:noFill/>
        </p:spPr>
        <p:txBody>
          <a:bodyPr wrap="square" rtlCol="0">
            <a:spAutoFit/>
          </a:bodyPr>
          <a:lstStyle/>
          <a:p>
            <a:pPr marL="457200" indent="-457200">
              <a:buFont typeface="Wingdings" panose="05000000000000000000" pitchFamily="2" charset="2"/>
              <a:buChar char="Ø"/>
            </a:pPr>
            <a:r>
              <a:rPr lang="fr-FR" sz="3600" dirty="0">
                <a:latin typeface="Eras Bold ITC" panose="020B0907030504020204" pitchFamily="34" charset="0"/>
              </a:rPr>
              <a:t>Bonus d’abonnement  </a:t>
            </a:r>
          </a:p>
        </p:txBody>
      </p:sp>
      <p:pic>
        <p:nvPicPr>
          <p:cNvPr id="8" name="Image 7">
            <a:extLst>
              <a:ext uri="{FF2B5EF4-FFF2-40B4-BE49-F238E27FC236}">
                <a16:creationId xmlns:a16="http://schemas.microsoft.com/office/drawing/2014/main" id="{359B2A86-EB51-4BB2-B514-DC0FAF13F364}"/>
              </a:ext>
            </a:extLst>
          </p:cNvPr>
          <p:cNvPicPr>
            <a:picLocks noChangeAspect="1"/>
          </p:cNvPicPr>
          <p:nvPr/>
        </p:nvPicPr>
        <p:blipFill rotWithShape="1">
          <a:blip r:embed="rId3">
            <a:extLst>
              <a:ext uri="{28A0092B-C50C-407E-A947-70E740481C1C}">
                <a14:useLocalDpi xmlns:a14="http://schemas.microsoft.com/office/drawing/2010/main" val="0"/>
              </a:ext>
            </a:extLst>
          </a:blip>
          <a:srcRect l="25494" r="18711"/>
          <a:stretch/>
        </p:blipFill>
        <p:spPr>
          <a:xfrm>
            <a:off x="614955" y="1892085"/>
            <a:ext cx="1841946" cy="3301281"/>
          </a:xfrm>
          <a:prstGeom prst="rect">
            <a:avLst/>
          </a:prstGeom>
        </p:spPr>
      </p:pic>
      <p:sp>
        <p:nvSpPr>
          <p:cNvPr id="15" name="ZoneTexte 14">
            <a:extLst>
              <a:ext uri="{FF2B5EF4-FFF2-40B4-BE49-F238E27FC236}">
                <a16:creationId xmlns:a16="http://schemas.microsoft.com/office/drawing/2014/main" id="{A337E2A0-779B-46AD-BF2E-347372EA52C9}"/>
              </a:ext>
            </a:extLst>
          </p:cNvPr>
          <p:cNvSpPr txBox="1"/>
          <p:nvPr/>
        </p:nvSpPr>
        <p:spPr>
          <a:xfrm>
            <a:off x="3969742" y="1771059"/>
            <a:ext cx="3567131" cy="646331"/>
          </a:xfrm>
          <a:prstGeom prst="rect">
            <a:avLst/>
          </a:prstGeom>
          <a:noFill/>
        </p:spPr>
        <p:txBody>
          <a:bodyPr wrap="square" rtlCol="0">
            <a:spAutoFit/>
          </a:bodyPr>
          <a:lstStyle/>
          <a:p>
            <a:r>
              <a:rPr lang="fr-FR" sz="3600" dirty="0">
                <a:solidFill>
                  <a:srgbClr val="FF0000"/>
                </a:solidFill>
                <a:latin typeface="Eras Bold ITC" panose="020B0907030504020204" pitchFamily="34" charset="0"/>
              </a:rPr>
              <a:t>30 PV/25000 </a:t>
            </a:r>
          </a:p>
        </p:txBody>
      </p:sp>
      <p:sp>
        <p:nvSpPr>
          <p:cNvPr id="16" name="ZoneTexte 15">
            <a:extLst>
              <a:ext uri="{FF2B5EF4-FFF2-40B4-BE49-F238E27FC236}">
                <a16:creationId xmlns:a16="http://schemas.microsoft.com/office/drawing/2014/main" id="{5E93D738-0B47-4456-9E29-8E48EA398F78}"/>
              </a:ext>
            </a:extLst>
          </p:cNvPr>
          <p:cNvSpPr txBox="1"/>
          <p:nvPr/>
        </p:nvSpPr>
        <p:spPr>
          <a:xfrm>
            <a:off x="3969741" y="2882596"/>
            <a:ext cx="3968906" cy="646331"/>
          </a:xfrm>
          <a:prstGeom prst="rect">
            <a:avLst/>
          </a:prstGeom>
          <a:noFill/>
        </p:spPr>
        <p:txBody>
          <a:bodyPr wrap="square" rtlCol="0">
            <a:spAutoFit/>
          </a:bodyPr>
          <a:lstStyle/>
          <a:p>
            <a:r>
              <a:rPr lang="fr-FR" sz="3600" dirty="0">
                <a:solidFill>
                  <a:srgbClr val="FF0000"/>
                </a:solidFill>
                <a:latin typeface="Eras Bold ITC" panose="020B0907030504020204" pitchFamily="34" charset="0"/>
              </a:rPr>
              <a:t>100 PV/55.000 </a:t>
            </a:r>
          </a:p>
        </p:txBody>
      </p:sp>
      <p:sp>
        <p:nvSpPr>
          <p:cNvPr id="17" name="ZoneTexte 16">
            <a:extLst>
              <a:ext uri="{FF2B5EF4-FFF2-40B4-BE49-F238E27FC236}">
                <a16:creationId xmlns:a16="http://schemas.microsoft.com/office/drawing/2014/main" id="{6B48724D-089D-446B-A74B-394AEBD389F0}"/>
              </a:ext>
            </a:extLst>
          </p:cNvPr>
          <p:cNvSpPr txBox="1"/>
          <p:nvPr/>
        </p:nvSpPr>
        <p:spPr>
          <a:xfrm>
            <a:off x="4052900" y="4093905"/>
            <a:ext cx="4086202" cy="646331"/>
          </a:xfrm>
          <a:prstGeom prst="rect">
            <a:avLst/>
          </a:prstGeom>
          <a:noFill/>
        </p:spPr>
        <p:txBody>
          <a:bodyPr wrap="square" rtlCol="0">
            <a:spAutoFit/>
          </a:bodyPr>
          <a:lstStyle/>
          <a:p>
            <a:r>
              <a:rPr lang="fr-FR" sz="3600" dirty="0">
                <a:solidFill>
                  <a:srgbClr val="FF0000"/>
                </a:solidFill>
                <a:latin typeface="Eras Bold ITC" panose="020B0907030504020204" pitchFamily="34" charset="0"/>
              </a:rPr>
              <a:t>300 PV/145.000 </a:t>
            </a:r>
          </a:p>
        </p:txBody>
      </p:sp>
      <p:sp>
        <p:nvSpPr>
          <p:cNvPr id="18" name="ZoneTexte 17">
            <a:extLst>
              <a:ext uri="{FF2B5EF4-FFF2-40B4-BE49-F238E27FC236}">
                <a16:creationId xmlns:a16="http://schemas.microsoft.com/office/drawing/2014/main" id="{35BD8EC2-BAC5-477F-876A-90AADB4A8083}"/>
              </a:ext>
            </a:extLst>
          </p:cNvPr>
          <p:cNvSpPr txBox="1"/>
          <p:nvPr/>
        </p:nvSpPr>
        <p:spPr>
          <a:xfrm>
            <a:off x="4052899" y="5255707"/>
            <a:ext cx="4523065" cy="646331"/>
          </a:xfrm>
          <a:prstGeom prst="rect">
            <a:avLst/>
          </a:prstGeom>
          <a:noFill/>
        </p:spPr>
        <p:txBody>
          <a:bodyPr wrap="square" rtlCol="0">
            <a:spAutoFit/>
          </a:bodyPr>
          <a:lstStyle/>
          <a:p>
            <a:r>
              <a:rPr lang="fr-FR" sz="3600" dirty="0">
                <a:solidFill>
                  <a:srgbClr val="FF0000"/>
                </a:solidFill>
                <a:latin typeface="Eras Bold ITC" panose="020B0907030504020204" pitchFamily="34" charset="0"/>
              </a:rPr>
              <a:t>4500PV/ 2.M </a:t>
            </a:r>
          </a:p>
        </p:txBody>
      </p:sp>
      <p:sp>
        <p:nvSpPr>
          <p:cNvPr id="20" name="Rectangle : coins arrondis 19">
            <a:extLst>
              <a:ext uri="{FF2B5EF4-FFF2-40B4-BE49-F238E27FC236}">
                <a16:creationId xmlns:a16="http://schemas.microsoft.com/office/drawing/2014/main" id="{80BD5E08-1D7A-46FC-8F8E-337855C5F5D1}"/>
              </a:ext>
            </a:extLst>
          </p:cNvPr>
          <p:cNvSpPr/>
          <p:nvPr/>
        </p:nvSpPr>
        <p:spPr>
          <a:xfrm>
            <a:off x="7924794" y="1537855"/>
            <a:ext cx="3200406" cy="90948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BD5B148F-FF5A-4085-AFA2-95A863E94082}"/>
              </a:ext>
            </a:extLst>
          </p:cNvPr>
          <p:cNvSpPr/>
          <p:nvPr/>
        </p:nvSpPr>
        <p:spPr>
          <a:xfrm>
            <a:off x="7924794" y="2736322"/>
            <a:ext cx="3200406" cy="90948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B11E477A-137B-4B42-A141-62308709EC93}"/>
              </a:ext>
            </a:extLst>
          </p:cNvPr>
          <p:cNvSpPr/>
          <p:nvPr/>
        </p:nvSpPr>
        <p:spPr>
          <a:xfrm>
            <a:off x="7924794" y="3932444"/>
            <a:ext cx="3200406" cy="90948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23" name="Rectangle : coins arrondis 22">
            <a:extLst>
              <a:ext uri="{FF2B5EF4-FFF2-40B4-BE49-F238E27FC236}">
                <a16:creationId xmlns:a16="http://schemas.microsoft.com/office/drawing/2014/main" id="{650FF633-A79D-4204-BD85-64ECB932AD6A}"/>
              </a:ext>
            </a:extLst>
          </p:cNvPr>
          <p:cNvSpPr/>
          <p:nvPr/>
        </p:nvSpPr>
        <p:spPr>
          <a:xfrm>
            <a:off x="7938647" y="5147764"/>
            <a:ext cx="3338953" cy="90948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7E6D2179-B5E0-465B-9926-9F373D95E895}"/>
              </a:ext>
            </a:extLst>
          </p:cNvPr>
          <p:cNvSpPr txBox="1"/>
          <p:nvPr/>
        </p:nvSpPr>
        <p:spPr>
          <a:xfrm>
            <a:off x="8312392" y="2969638"/>
            <a:ext cx="2833422" cy="584775"/>
          </a:xfrm>
          <a:prstGeom prst="rect">
            <a:avLst/>
          </a:prstGeom>
          <a:noFill/>
        </p:spPr>
        <p:txBody>
          <a:bodyPr wrap="square" rtlCol="0">
            <a:spAutoFit/>
          </a:bodyPr>
          <a:lstStyle/>
          <a:p>
            <a:r>
              <a:rPr lang="fr-FR" sz="3200" dirty="0">
                <a:latin typeface="Eras Bold ITC" panose="020B0907030504020204" pitchFamily="34" charset="0"/>
              </a:rPr>
              <a:t>5000 FCFA</a:t>
            </a:r>
          </a:p>
        </p:txBody>
      </p:sp>
      <p:sp>
        <p:nvSpPr>
          <p:cNvPr id="25" name="ZoneTexte 24">
            <a:extLst>
              <a:ext uri="{FF2B5EF4-FFF2-40B4-BE49-F238E27FC236}">
                <a16:creationId xmlns:a16="http://schemas.microsoft.com/office/drawing/2014/main" id="{87BFB8A7-CD18-4C5A-8498-2F18DBEC1B4C}"/>
              </a:ext>
            </a:extLst>
          </p:cNvPr>
          <p:cNvSpPr txBox="1"/>
          <p:nvPr/>
        </p:nvSpPr>
        <p:spPr>
          <a:xfrm>
            <a:off x="8298876" y="1803132"/>
            <a:ext cx="2833422" cy="584775"/>
          </a:xfrm>
          <a:prstGeom prst="rect">
            <a:avLst/>
          </a:prstGeom>
          <a:noFill/>
        </p:spPr>
        <p:txBody>
          <a:bodyPr wrap="square" rtlCol="0">
            <a:spAutoFit/>
          </a:bodyPr>
          <a:lstStyle/>
          <a:p>
            <a:r>
              <a:rPr lang="fr-FR" sz="3200" dirty="0">
                <a:latin typeface="Eras Bold ITC" panose="020B0907030504020204" pitchFamily="34" charset="0"/>
              </a:rPr>
              <a:t>2000 FCFA</a:t>
            </a:r>
          </a:p>
        </p:txBody>
      </p:sp>
      <p:sp>
        <p:nvSpPr>
          <p:cNvPr id="26" name="ZoneTexte 25">
            <a:extLst>
              <a:ext uri="{FF2B5EF4-FFF2-40B4-BE49-F238E27FC236}">
                <a16:creationId xmlns:a16="http://schemas.microsoft.com/office/drawing/2014/main" id="{4CB770B2-899D-459E-91B5-1450DDA73985}"/>
              </a:ext>
            </a:extLst>
          </p:cNvPr>
          <p:cNvSpPr txBox="1"/>
          <p:nvPr/>
        </p:nvSpPr>
        <p:spPr>
          <a:xfrm>
            <a:off x="8180153" y="4113765"/>
            <a:ext cx="2833422" cy="584775"/>
          </a:xfrm>
          <a:prstGeom prst="rect">
            <a:avLst/>
          </a:prstGeom>
          <a:noFill/>
        </p:spPr>
        <p:txBody>
          <a:bodyPr wrap="square" rtlCol="0">
            <a:spAutoFit/>
          </a:bodyPr>
          <a:lstStyle/>
          <a:p>
            <a:r>
              <a:rPr lang="fr-FR" sz="3200" dirty="0">
                <a:latin typeface="Eras Bold ITC" panose="020B0907030504020204" pitchFamily="34" charset="0"/>
              </a:rPr>
              <a:t>10.000 FCFA</a:t>
            </a:r>
          </a:p>
        </p:txBody>
      </p:sp>
      <p:sp>
        <p:nvSpPr>
          <p:cNvPr id="27" name="ZoneTexte 26">
            <a:extLst>
              <a:ext uri="{FF2B5EF4-FFF2-40B4-BE49-F238E27FC236}">
                <a16:creationId xmlns:a16="http://schemas.microsoft.com/office/drawing/2014/main" id="{26A17532-3F65-4770-9B2E-350DE8216E2A}"/>
              </a:ext>
            </a:extLst>
          </p:cNvPr>
          <p:cNvSpPr txBox="1"/>
          <p:nvPr/>
        </p:nvSpPr>
        <p:spPr>
          <a:xfrm>
            <a:off x="7752522" y="5340895"/>
            <a:ext cx="3719041" cy="584775"/>
          </a:xfrm>
          <a:prstGeom prst="rect">
            <a:avLst/>
          </a:prstGeom>
          <a:noFill/>
        </p:spPr>
        <p:txBody>
          <a:bodyPr wrap="square" rtlCol="0">
            <a:spAutoFit/>
          </a:bodyPr>
          <a:lstStyle/>
          <a:p>
            <a:r>
              <a:rPr lang="fr-FR" sz="3200" dirty="0">
                <a:latin typeface="Eras Bold ITC" panose="020B0907030504020204" pitchFamily="34" charset="0"/>
              </a:rPr>
              <a:t>   150.000 FCFA</a:t>
            </a:r>
          </a:p>
        </p:txBody>
      </p:sp>
      <p:pic>
        <p:nvPicPr>
          <p:cNvPr id="3" name="Image 2">
            <a:extLst>
              <a:ext uri="{FF2B5EF4-FFF2-40B4-BE49-F238E27FC236}">
                <a16:creationId xmlns:a16="http://schemas.microsoft.com/office/drawing/2014/main" id="{07CCD9B5-07F8-442F-9145-B00E615F25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2992" y="1398494"/>
            <a:ext cx="666750" cy="1247775"/>
          </a:xfrm>
          <a:prstGeom prst="rect">
            <a:avLst/>
          </a:prstGeom>
        </p:spPr>
      </p:pic>
      <p:pic>
        <p:nvPicPr>
          <p:cNvPr id="12" name="Image 11">
            <a:extLst>
              <a:ext uri="{FF2B5EF4-FFF2-40B4-BE49-F238E27FC236}">
                <a16:creationId xmlns:a16="http://schemas.microsoft.com/office/drawing/2014/main" id="{839B4FDB-E961-45F9-9501-74B14E44BD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50617" y="2548537"/>
            <a:ext cx="619125" cy="1314450"/>
          </a:xfrm>
          <a:prstGeom prst="rect">
            <a:avLst/>
          </a:prstGeom>
        </p:spPr>
      </p:pic>
      <p:pic>
        <p:nvPicPr>
          <p:cNvPr id="14" name="Image 13">
            <a:extLst>
              <a:ext uri="{FF2B5EF4-FFF2-40B4-BE49-F238E27FC236}">
                <a16:creationId xmlns:a16="http://schemas.microsoft.com/office/drawing/2014/main" id="{24319863-B2B0-4FD6-BFE4-F28AB64823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71875" y="3862986"/>
            <a:ext cx="581025" cy="1238250"/>
          </a:xfrm>
          <a:prstGeom prst="rect">
            <a:avLst/>
          </a:prstGeom>
        </p:spPr>
      </p:pic>
      <p:pic>
        <p:nvPicPr>
          <p:cNvPr id="30" name="Image 29">
            <a:extLst>
              <a:ext uri="{FF2B5EF4-FFF2-40B4-BE49-F238E27FC236}">
                <a16:creationId xmlns:a16="http://schemas.microsoft.com/office/drawing/2014/main" id="{2CFF0597-2388-42DF-A933-31BD8614FA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6150" y="4995544"/>
            <a:ext cx="666750" cy="1247775"/>
          </a:xfrm>
          <a:prstGeom prst="rect">
            <a:avLst/>
          </a:prstGeom>
        </p:spPr>
      </p:pic>
    </p:spTree>
    <p:extLst>
      <p:ext uri="{BB962C8B-B14F-4D97-AF65-F5344CB8AC3E}">
        <p14:creationId xmlns:p14="http://schemas.microsoft.com/office/powerpoint/2010/main" val="2496985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par>
                                <p:cTn id="18" presetID="16" presetClass="entr" presetSubtype="21"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barn(inVertical)">
                                      <p:cBhvr>
                                        <p:cTn id="25" dur="500"/>
                                        <p:tgtEl>
                                          <p:spTgt spid="25"/>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barn(inVertical)">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barn(inVertical)">
                                      <p:cBhvr>
                                        <p:cTn id="33" dur="500"/>
                                        <p:tgtEl>
                                          <p:spTgt spid="12"/>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arn(inVertical)">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barn(inVertical)">
                                      <p:cBhvr>
                                        <p:cTn id="41" dur="500"/>
                                        <p:tgtEl>
                                          <p:spTgt spid="21"/>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barn(inVertical)">
                                      <p:cBhvr>
                                        <p:cTn id="44" dur="500"/>
                                        <p:tgtEl>
                                          <p:spTgt spid="24"/>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barn(inVertical)">
                                      <p:cBhvr>
                                        <p:cTn id="49" dur="500"/>
                                        <p:tgtEl>
                                          <p:spTgt spid="14"/>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barn(inVertical)">
                                      <p:cBhvr>
                                        <p:cTn id="52" dur="500"/>
                                        <p:tgtEl>
                                          <p:spTgt spid="17"/>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barn(inVertical)">
                                      <p:cBhvr>
                                        <p:cTn id="55" dur="500"/>
                                        <p:tgtEl>
                                          <p:spTgt spid="22"/>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barn(inVertical)">
                                      <p:cBhvr>
                                        <p:cTn id="58" dur="500"/>
                                        <p:tgtEl>
                                          <p:spTgt spid="26"/>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barn(inVertical)">
                                      <p:cBhvr>
                                        <p:cTn id="63" dur="500"/>
                                        <p:tgtEl>
                                          <p:spTgt spid="30"/>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barn(inVertical)">
                                      <p:cBhvr>
                                        <p:cTn id="66" dur="500"/>
                                        <p:tgtEl>
                                          <p:spTgt spid="18"/>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barn(inVertical)">
                                      <p:cBhvr>
                                        <p:cTn id="71" dur="500"/>
                                        <p:tgtEl>
                                          <p:spTgt spid="23"/>
                                        </p:tgtEl>
                                      </p:cBhvr>
                                    </p:animEffect>
                                  </p:childTnLst>
                                </p:cTn>
                              </p:par>
                              <p:par>
                                <p:cTn id="72" presetID="16" presetClass="entr" presetSubtype="21"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barn(inVertical)">
                                      <p:cBhvr>
                                        <p:cTn id="7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P spid="16" grpId="0"/>
      <p:bldP spid="17" grpId="0"/>
      <p:bldP spid="18" grpId="0"/>
      <p:bldP spid="20" grpId="0" animBg="1"/>
      <p:bldP spid="21" grpId="0" animBg="1"/>
      <p:bldP spid="22" grpId="0" animBg="1"/>
      <p:bldP spid="23" grpId="0" animBg="1"/>
      <p:bldP spid="24" grpId="0"/>
      <p:bldP spid="25" grpId="0"/>
      <p:bldP spid="26" grpId="0"/>
      <p:bldP spid="27"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1445" y="2386740"/>
            <a:ext cx="10879810" cy="3416320"/>
          </a:xfrm>
          <a:prstGeom prst="rect">
            <a:avLst/>
          </a:prstGeom>
          <a:noFill/>
        </p:spPr>
        <p:txBody>
          <a:bodyPr wrap="square" rtlCol="0">
            <a:spAutoFit/>
          </a:bodyPr>
          <a:lstStyle/>
          <a:p>
            <a:pPr algn="ctr"/>
            <a:r>
              <a:rPr lang="fr-FR" sz="5400" dirty="0">
                <a:latin typeface="Eras Bold ITC" panose="020B0907030504020204" pitchFamily="34" charset="0"/>
              </a:rPr>
              <a:t>Quel est le plan de carrière à Vestige Marketing et le potentiel en Gains en fonction de chaque grade?</a:t>
            </a:r>
          </a:p>
        </p:txBody>
      </p:sp>
      <p:pic>
        <p:nvPicPr>
          <p:cNvPr id="6" name="Image 5">
            <a:extLst>
              <a:ext uri="{FF2B5EF4-FFF2-40B4-BE49-F238E27FC236}">
                <a16:creationId xmlns:a16="http://schemas.microsoft.com/office/drawing/2014/main" id="{6E0A8A42-509C-4857-A923-114C5C40CE63}"/>
              </a:ext>
            </a:extLst>
          </p:cNvPr>
          <p:cNvPicPr>
            <a:picLocks noChangeAspect="1"/>
          </p:cNvPicPr>
          <p:nvPr/>
        </p:nvPicPr>
        <p:blipFill>
          <a:blip r:embed="rId2"/>
          <a:stretch>
            <a:fillRect/>
          </a:stretch>
        </p:blipFill>
        <p:spPr>
          <a:xfrm>
            <a:off x="-529" y="21252"/>
            <a:ext cx="12193057" cy="1938696"/>
          </a:xfrm>
          <a:prstGeom prst="rect">
            <a:avLst/>
          </a:prstGeom>
          <a:ln>
            <a:noFill/>
          </a:ln>
        </p:spPr>
      </p:pic>
    </p:spTree>
    <p:extLst>
      <p:ext uri="{BB962C8B-B14F-4D97-AF65-F5344CB8AC3E}">
        <p14:creationId xmlns:p14="http://schemas.microsoft.com/office/powerpoint/2010/main" val="202863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A0274E9-E485-FCD4-DC86-BFC57D4137F7}"/>
              </a:ext>
            </a:extLst>
          </p:cNvPr>
          <p:cNvSpPr txBox="1"/>
          <p:nvPr/>
        </p:nvSpPr>
        <p:spPr>
          <a:xfrm>
            <a:off x="420130" y="172995"/>
            <a:ext cx="11219935" cy="830997"/>
          </a:xfrm>
          <a:prstGeom prst="rect">
            <a:avLst/>
          </a:prstGeom>
          <a:noFill/>
        </p:spPr>
        <p:txBody>
          <a:bodyPr wrap="square" rtlCol="0">
            <a:spAutoFit/>
          </a:bodyPr>
          <a:lstStyle/>
          <a:p>
            <a:r>
              <a:rPr lang="fr-FR" sz="2400" dirty="0"/>
              <a:t>A vestige Marketing , vous gagnez de l’argent en fonction de votre grade et en fonction des PV ( points que  vous réalisez)</a:t>
            </a:r>
          </a:p>
        </p:txBody>
      </p:sp>
      <p:sp>
        <p:nvSpPr>
          <p:cNvPr id="5" name="Rectangle : coins arrondis 4">
            <a:extLst>
              <a:ext uri="{FF2B5EF4-FFF2-40B4-BE49-F238E27FC236}">
                <a16:creationId xmlns:a16="http://schemas.microsoft.com/office/drawing/2014/main" id="{43F86DC9-CF77-532C-6EA7-BB5B3B447D5C}"/>
              </a:ext>
            </a:extLst>
          </p:cNvPr>
          <p:cNvSpPr/>
          <p:nvPr/>
        </p:nvSpPr>
        <p:spPr>
          <a:xfrm>
            <a:off x="580766" y="2152219"/>
            <a:ext cx="9082216" cy="912000"/>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 coins arrondis 5">
            <a:extLst>
              <a:ext uri="{FF2B5EF4-FFF2-40B4-BE49-F238E27FC236}">
                <a16:creationId xmlns:a16="http://schemas.microsoft.com/office/drawing/2014/main" id="{24F5F065-61C6-0A8B-5F55-655DEF5CE38B}"/>
              </a:ext>
            </a:extLst>
          </p:cNvPr>
          <p:cNvSpPr/>
          <p:nvPr/>
        </p:nvSpPr>
        <p:spPr>
          <a:xfrm>
            <a:off x="537516" y="3182610"/>
            <a:ext cx="9159789" cy="1000897"/>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 coins arrondis 6">
            <a:extLst>
              <a:ext uri="{FF2B5EF4-FFF2-40B4-BE49-F238E27FC236}">
                <a16:creationId xmlns:a16="http://schemas.microsoft.com/office/drawing/2014/main" id="{C0EA9406-1A68-D2B3-11FD-4D0334AEE0D7}"/>
              </a:ext>
            </a:extLst>
          </p:cNvPr>
          <p:cNvSpPr/>
          <p:nvPr/>
        </p:nvSpPr>
        <p:spPr>
          <a:xfrm>
            <a:off x="524494" y="4222287"/>
            <a:ext cx="9082216" cy="1171150"/>
          </a:xfrm>
          <a:prstGeom prst="roundRect">
            <a:avLst/>
          </a:prstGeom>
          <a:solidFill>
            <a:schemeClr val="accent1">
              <a:lumMod val="60000"/>
              <a:lumOff val="4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 coins arrondis 7">
            <a:extLst>
              <a:ext uri="{FF2B5EF4-FFF2-40B4-BE49-F238E27FC236}">
                <a16:creationId xmlns:a16="http://schemas.microsoft.com/office/drawing/2014/main" id="{F4B11D05-AFE8-801D-81DC-BA1F69D91D03}"/>
              </a:ext>
            </a:extLst>
          </p:cNvPr>
          <p:cNvSpPr/>
          <p:nvPr/>
        </p:nvSpPr>
        <p:spPr>
          <a:xfrm>
            <a:off x="588664" y="5490924"/>
            <a:ext cx="9082216" cy="1000897"/>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F0536CE2-32D7-DEB3-C7D9-6C044A5F68E9}"/>
              </a:ext>
            </a:extLst>
          </p:cNvPr>
          <p:cNvSpPr/>
          <p:nvPr/>
        </p:nvSpPr>
        <p:spPr>
          <a:xfrm>
            <a:off x="525159" y="1028756"/>
            <a:ext cx="9082216" cy="100089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48155A19-8C22-8D8C-0E10-8CFA852239F6}"/>
              </a:ext>
            </a:extLst>
          </p:cNvPr>
          <p:cNvSpPr txBox="1"/>
          <p:nvPr/>
        </p:nvSpPr>
        <p:spPr>
          <a:xfrm>
            <a:off x="767489" y="1270056"/>
            <a:ext cx="8686800" cy="461665"/>
          </a:xfrm>
          <a:prstGeom prst="rect">
            <a:avLst/>
          </a:prstGeom>
          <a:noFill/>
        </p:spPr>
        <p:txBody>
          <a:bodyPr wrap="square" rtlCol="0">
            <a:spAutoFit/>
          </a:bodyPr>
          <a:lstStyle/>
          <a:p>
            <a:r>
              <a:rPr lang="fr-FR" sz="2400" dirty="0">
                <a:solidFill>
                  <a:schemeClr val="bg1"/>
                </a:solidFill>
                <a:latin typeface="Arial Black" panose="020B0A04020102020204" pitchFamily="34" charset="0"/>
              </a:rPr>
              <a:t>GRADES               PV MIN           PV MAX              %</a:t>
            </a:r>
          </a:p>
        </p:txBody>
      </p:sp>
      <p:sp>
        <p:nvSpPr>
          <p:cNvPr id="11" name="ZoneTexte 10">
            <a:extLst>
              <a:ext uri="{FF2B5EF4-FFF2-40B4-BE49-F238E27FC236}">
                <a16:creationId xmlns:a16="http://schemas.microsoft.com/office/drawing/2014/main" id="{9EAFB63A-36D4-1B77-3AD1-68C16AA0A0E7}"/>
              </a:ext>
            </a:extLst>
          </p:cNvPr>
          <p:cNvSpPr txBox="1"/>
          <p:nvPr/>
        </p:nvSpPr>
        <p:spPr>
          <a:xfrm>
            <a:off x="602732" y="2446639"/>
            <a:ext cx="9004643" cy="461665"/>
          </a:xfrm>
          <a:prstGeom prst="rect">
            <a:avLst/>
          </a:prstGeom>
          <a:noFill/>
        </p:spPr>
        <p:txBody>
          <a:bodyPr wrap="square" rtlCol="0">
            <a:spAutoFit/>
          </a:bodyPr>
          <a:lstStyle/>
          <a:p>
            <a:r>
              <a:rPr lang="fr-FR" sz="2400" dirty="0">
                <a:latin typeface="Arial Black" panose="020B0A04020102020204" pitchFamily="34" charset="0"/>
              </a:rPr>
              <a:t>Distributeur              30                  599                5%</a:t>
            </a:r>
          </a:p>
        </p:txBody>
      </p:sp>
      <p:sp>
        <p:nvSpPr>
          <p:cNvPr id="12" name="ZoneTexte 11">
            <a:extLst>
              <a:ext uri="{FF2B5EF4-FFF2-40B4-BE49-F238E27FC236}">
                <a16:creationId xmlns:a16="http://schemas.microsoft.com/office/drawing/2014/main" id="{A178D1E3-3C99-A56F-89F1-2E52DB2F61F9}"/>
              </a:ext>
            </a:extLst>
          </p:cNvPr>
          <p:cNvSpPr txBox="1"/>
          <p:nvPr/>
        </p:nvSpPr>
        <p:spPr>
          <a:xfrm>
            <a:off x="614403" y="3583461"/>
            <a:ext cx="8665518" cy="400110"/>
          </a:xfrm>
          <a:prstGeom prst="rect">
            <a:avLst/>
          </a:prstGeom>
          <a:noFill/>
        </p:spPr>
        <p:txBody>
          <a:bodyPr wrap="square" rtlCol="0">
            <a:spAutoFit/>
          </a:bodyPr>
          <a:lstStyle/>
          <a:p>
            <a:r>
              <a:rPr lang="fr-FR" sz="2000" dirty="0">
                <a:latin typeface="Arial Black" panose="020B0A04020102020204" pitchFamily="34" charset="0"/>
              </a:rPr>
              <a:t>Senior Distributeur        600                   2.399                    8%</a:t>
            </a:r>
          </a:p>
        </p:txBody>
      </p:sp>
      <p:sp>
        <p:nvSpPr>
          <p:cNvPr id="13" name="ZoneTexte 12">
            <a:extLst>
              <a:ext uri="{FF2B5EF4-FFF2-40B4-BE49-F238E27FC236}">
                <a16:creationId xmlns:a16="http://schemas.microsoft.com/office/drawing/2014/main" id="{52CC9B06-F98F-349E-469F-00446A705BB8}"/>
              </a:ext>
            </a:extLst>
          </p:cNvPr>
          <p:cNvSpPr txBox="1"/>
          <p:nvPr/>
        </p:nvSpPr>
        <p:spPr>
          <a:xfrm>
            <a:off x="614403" y="4534931"/>
            <a:ext cx="8839886" cy="646331"/>
          </a:xfrm>
          <a:prstGeom prst="rect">
            <a:avLst/>
          </a:prstGeom>
          <a:noFill/>
        </p:spPr>
        <p:txBody>
          <a:bodyPr wrap="square" rtlCol="0">
            <a:spAutoFit/>
          </a:bodyPr>
          <a:lstStyle/>
          <a:p>
            <a:r>
              <a:rPr lang="fr-FR" dirty="0">
                <a:latin typeface="Arial Black" panose="020B0A04020102020204" pitchFamily="34" charset="0"/>
              </a:rPr>
              <a:t>Assistant Bronze               2.400                  5.499                        12%</a:t>
            </a:r>
          </a:p>
          <a:p>
            <a:r>
              <a:rPr lang="fr-FR" dirty="0">
                <a:latin typeface="Arial Black" panose="020B0A04020102020204" pitchFamily="34" charset="0"/>
              </a:rPr>
              <a:t> Directeur           </a:t>
            </a:r>
          </a:p>
        </p:txBody>
      </p:sp>
      <p:sp>
        <p:nvSpPr>
          <p:cNvPr id="14" name="ZoneTexte 13">
            <a:extLst>
              <a:ext uri="{FF2B5EF4-FFF2-40B4-BE49-F238E27FC236}">
                <a16:creationId xmlns:a16="http://schemas.microsoft.com/office/drawing/2014/main" id="{FB84A9B6-A377-529E-FE35-204B3778CBD1}"/>
              </a:ext>
            </a:extLst>
          </p:cNvPr>
          <p:cNvSpPr txBox="1"/>
          <p:nvPr/>
        </p:nvSpPr>
        <p:spPr>
          <a:xfrm>
            <a:off x="614403" y="5748660"/>
            <a:ext cx="8992972" cy="400110"/>
          </a:xfrm>
          <a:prstGeom prst="rect">
            <a:avLst/>
          </a:prstGeom>
          <a:noFill/>
        </p:spPr>
        <p:txBody>
          <a:bodyPr wrap="square" rtlCol="0">
            <a:spAutoFit/>
          </a:bodyPr>
          <a:lstStyle/>
          <a:p>
            <a:r>
              <a:rPr lang="fr-FR" sz="2000" dirty="0">
                <a:latin typeface="Arial Black" panose="020B0A04020102020204" pitchFamily="34" charset="0"/>
              </a:rPr>
              <a:t>Bronze Directeur           </a:t>
            </a:r>
            <a:r>
              <a:rPr lang="fr-FR" dirty="0">
                <a:latin typeface="Arial Black" panose="020B0A04020102020204" pitchFamily="34" charset="0"/>
              </a:rPr>
              <a:t>5.500                  ----------                       16% </a:t>
            </a:r>
          </a:p>
        </p:txBody>
      </p:sp>
      <p:sp>
        <p:nvSpPr>
          <p:cNvPr id="15" name="Rectangle 14"/>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1" y="6441141"/>
            <a:ext cx="4632314"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02EDCB80-1F06-4767-B937-53A8B74EFC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59543" y="5044022"/>
            <a:ext cx="1447799" cy="1447799"/>
          </a:xfrm>
          <a:prstGeom prst="rect">
            <a:avLst/>
          </a:prstGeom>
        </p:spPr>
      </p:pic>
    </p:spTree>
    <p:extLst>
      <p:ext uri="{BB962C8B-B14F-4D97-AF65-F5344CB8AC3E}">
        <p14:creationId xmlns:p14="http://schemas.microsoft.com/office/powerpoint/2010/main" val="784841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500"/>
                                        <p:tgtEl>
                                          <p:spTgt spid="7"/>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inVertical)">
                                      <p:cBhvr>
                                        <p:cTn id="28" dur="500"/>
                                        <p:tgtEl>
                                          <p:spTgt spid="14"/>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1" grpId="0"/>
      <p:bldP spid="12" grpId="0"/>
      <p:bldP spid="13" grpId="0"/>
      <p:bldP spid="14"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42239248-35B5-8F4E-8D5A-D42D6656A6CD}"/>
              </a:ext>
            </a:extLst>
          </p:cNvPr>
          <p:cNvSpPr txBox="1"/>
          <p:nvPr/>
        </p:nvSpPr>
        <p:spPr>
          <a:xfrm>
            <a:off x="2842056" y="172995"/>
            <a:ext cx="5572897" cy="584775"/>
          </a:xfrm>
          <a:prstGeom prst="rect">
            <a:avLst/>
          </a:prstGeom>
          <a:noFill/>
        </p:spPr>
        <p:txBody>
          <a:bodyPr wrap="square" rtlCol="0">
            <a:spAutoFit/>
          </a:bodyPr>
          <a:lstStyle/>
          <a:p>
            <a:r>
              <a:rPr lang="fr-FR" sz="3200" b="1" dirty="0"/>
              <a:t>      BRONZE DIRECTEUR </a:t>
            </a:r>
          </a:p>
        </p:txBody>
      </p:sp>
      <p:sp>
        <p:nvSpPr>
          <p:cNvPr id="5" name="Rectangle : coins arrondis 4">
            <a:extLst>
              <a:ext uri="{FF2B5EF4-FFF2-40B4-BE49-F238E27FC236}">
                <a16:creationId xmlns:a16="http://schemas.microsoft.com/office/drawing/2014/main" id="{A0D72FC6-9D7F-04C4-3197-014D3CC6D6E3}"/>
              </a:ext>
            </a:extLst>
          </p:cNvPr>
          <p:cNvSpPr/>
          <p:nvPr/>
        </p:nvSpPr>
        <p:spPr>
          <a:xfrm>
            <a:off x="222419" y="5209218"/>
            <a:ext cx="3991232" cy="1000897"/>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t>4500 ET 6000 PV</a:t>
            </a:r>
          </a:p>
        </p:txBody>
      </p:sp>
      <p:sp>
        <p:nvSpPr>
          <p:cNvPr id="6" name="ZoneTexte 5">
            <a:extLst>
              <a:ext uri="{FF2B5EF4-FFF2-40B4-BE49-F238E27FC236}">
                <a16:creationId xmlns:a16="http://schemas.microsoft.com/office/drawing/2014/main" id="{EF394D3E-1441-5432-5273-5809154B535D}"/>
              </a:ext>
            </a:extLst>
          </p:cNvPr>
          <p:cNvSpPr txBox="1"/>
          <p:nvPr/>
        </p:nvSpPr>
        <p:spPr>
          <a:xfrm>
            <a:off x="4263081" y="5617728"/>
            <a:ext cx="7928919" cy="523220"/>
          </a:xfrm>
          <a:prstGeom prst="rect">
            <a:avLst/>
          </a:prstGeom>
          <a:noFill/>
        </p:spPr>
        <p:txBody>
          <a:bodyPr wrap="square" rtlCol="0">
            <a:spAutoFit/>
          </a:bodyPr>
          <a:lstStyle/>
          <a:p>
            <a:r>
              <a:rPr lang="fr-FR" sz="2800" dirty="0"/>
              <a:t>Entre 100.000 FCFA et 200.000 FCFA LE MOIS </a:t>
            </a:r>
          </a:p>
        </p:txBody>
      </p:sp>
      <p:sp>
        <p:nvSpPr>
          <p:cNvPr id="15" name="Accolade fermante 14">
            <a:extLst>
              <a:ext uri="{FF2B5EF4-FFF2-40B4-BE49-F238E27FC236}">
                <a16:creationId xmlns:a16="http://schemas.microsoft.com/office/drawing/2014/main" id="{6248469B-9233-4C52-E625-7421650B3FCF}"/>
              </a:ext>
            </a:extLst>
          </p:cNvPr>
          <p:cNvSpPr/>
          <p:nvPr/>
        </p:nvSpPr>
        <p:spPr>
          <a:xfrm rot="5400000">
            <a:off x="5159007" y="1127430"/>
            <a:ext cx="1040025" cy="638626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6" name="ZoneTexte 15">
            <a:extLst>
              <a:ext uri="{FF2B5EF4-FFF2-40B4-BE49-F238E27FC236}">
                <a16:creationId xmlns:a16="http://schemas.microsoft.com/office/drawing/2014/main" id="{67D514FD-B257-C93E-0D3A-5EDA1C1E2CAB}"/>
              </a:ext>
            </a:extLst>
          </p:cNvPr>
          <p:cNvSpPr txBox="1"/>
          <p:nvPr/>
        </p:nvSpPr>
        <p:spPr>
          <a:xfrm>
            <a:off x="4670854" y="4840574"/>
            <a:ext cx="2971802" cy="523220"/>
          </a:xfrm>
          <a:prstGeom prst="rect">
            <a:avLst/>
          </a:prstGeom>
          <a:noFill/>
        </p:spPr>
        <p:txBody>
          <a:bodyPr wrap="square" rtlCol="0">
            <a:spAutoFit/>
          </a:bodyPr>
          <a:lstStyle/>
          <a:p>
            <a:r>
              <a:rPr lang="fr-FR" sz="2800" dirty="0"/>
              <a:t>    4500 PV</a:t>
            </a:r>
          </a:p>
        </p:txBody>
      </p:sp>
      <p:sp>
        <p:nvSpPr>
          <p:cNvPr id="2" name="ZoneTexte 1"/>
          <p:cNvSpPr txBox="1"/>
          <p:nvPr/>
        </p:nvSpPr>
        <p:spPr>
          <a:xfrm>
            <a:off x="8534400" y="444500"/>
            <a:ext cx="3213100" cy="584775"/>
          </a:xfrm>
          <a:prstGeom prst="rect">
            <a:avLst/>
          </a:prstGeom>
          <a:noFill/>
        </p:spPr>
        <p:txBody>
          <a:bodyPr wrap="square" rtlCol="0">
            <a:spAutoFit/>
          </a:bodyPr>
          <a:lstStyle/>
          <a:p>
            <a:r>
              <a:rPr lang="fr-FR" sz="3200" b="1" dirty="0"/>
              <a:t>40 PV</a:t>
            </a:r>
          </a:p>
        </p:txBody>
      </p:sp>
      <p:sp>
        <p:nvSpPr>
          <p:cNvPr id="17" name="Rectangle 16"/>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p:cNvSpPr/>
          <p:nvPr/>
        </p:nvSpPr>
        <p:spPr>
          <a:xfrm>
            <a:off x="1" y="6441141"/>
            <a:ext cx="4632314"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Image 18">
            <a:extLst>
              <a:ext uri="{FF2B5EF4-FFF2-40B4-BE49-F238E27FC236}">
                <a16:creationId xmlns:a16="http://schemas.microsoft.com/office/drawing/2014/main" id="{02EDCB80-1F06-4767-B937-53A8B74EFC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0634" y="305375"/>
            <a:ext cx="1447799" cy="1447799"/>
          </a:xfrm>
          <a:prstGeom prst="rect">
            <a:avLst/>
          </a:prstGeom>
        </p:spPr>
      </p:pic>
      <p:pic>
        <p:nvPicPr>
          <p:cNvPr id="20" name="Image 19"/>
          <p:cNvPicPr>
            <a:picLocks noChangeAspect="1"/>
          </p:cNvPicPr>
          <p:nvPr/>
        </p:nvPicPr>
        <p:blipFill rotWithShape="1">
          <a:blip r:embed="rId3">
            <a:extLst>
              <a:ext uri="{28A0092B-C50C-407E-A947-70E740481C1C}">
                <a14:useLocalDpi xmlns:a14="http://schemas.microsoft.com/office/drawing/2010/main" val="0"/>
              </a:ext>
            </a:extLst>
          </a:blip>
          <a:srcRect l="25494" r="18711"/>
          <a:stretch/>
        </p:blipFill>
        <p:spPr>
          <a:xfrm>
            <a:off x="1695539" y="1395826"/>
            <a:ext cx="2293034" cy="4109757"/>
          </a:xfrm>
          <a:prstGeom prst="rect">
            <a:avLst/>
          </a:prstGeom>
        </p:spPr>
      </p:pic>
      <p:pic>
        <p:nvPicPr>
          <p:cNvPr id="21" name="Image 20"/>
          <p:cNvPicPr>
            <a:picLocks noChangeAspect="1"/>
          </p:cNvPicPr>
          <p:nvPr/>
        </p:nvPicPr>
        <p:blipFill rotWithShape="1">
          <a:blip r:embed="rId4">
            <a:extLst>
              <a:ext uri="{28A0092B-C50C-407E-A947-70E740481C1C}">
                <a14:useLocalDpi xmlns:a14="http://schemas.microsoft.com/office/drawing/2010/main" val="0"/>
              </a:ext>
            </a:extLst>
          </a:blip>
          <a:srcRect l="13204" r="15995"/>
          <a:stretch/>
        </p:blipFill>
        <p:spPr>
          <a:xfrm>
            <a:off x="4791105" y="1769912"/>
            <a:ext cx="1729879" cy="3261932"/>
          </a:xfrm>
          <a:prstGeom prst="rect">
            <a:avLst/>
          </a:prstGeom>
        </p:spPr>
      </p:pic>
      <p:pic>
        <p:nvPicPr>
          <p:cNvPr id="22" name="Image 21"/>
          <p:cNvPicPr>
            <a:picLocks noChangeAspect="1"/>
          </p:cNvPicPr>
          <p:nvPr/>
        </p:nvPicPr>
        <p:blipFill rotWithShape="1">
          <a:blip r:embed="rId5">
            <a:extLst>
              <a:ext uri="{28A0092B-C50C-407E-A947-70E740481C1C}">
                <a14:useLocalDpi xmlns:a14="http://schemas.microsoft.com/office/drawing/2010/main" val="0"/>
              </a:ext>
            </a:extLst>
          </a:blip>
          <a:srcRect l="33259" t="12057" r="34244" b="15934"/>
          <a:stretch/>
        </p:blipFill>
        <p:spPr>
          <a:xfrm>
            <a:off x="7800421" y="1471170"/>
            <a:ext cx="1638612" cy="3631014"/>
          </a:xfrm>
          <a:prstGeom prst="rect">
            <a:avLst/>
          </a:prstGeom>
        </p:spPr>
      </p:pic>
    </p:spTree>
    <p:extLst>
      <p:ext uri="{BB962C8B-B14F-4D97-AF65-F5344CB8AC3E}">
        <p14:creationId xmlns:p14="http://schemas.microsoft.com/office/powerpoint/2010/main" val="3110509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84E86B00-871D-21EF-F9E0-DA83D6DDCDA6}"/>
              </a:ext>
            </a:extLst>
          </p:cNvPr>
          <p:cNvSpPr txBox="1"/>
          <p:nvPr/>
        </p:nvSpPr>
        <p:spPr>
          <a:xfrm>
            <a:off x="2298351" y="345989"/>
            <a:ext cx="6252519" cy="646331"/>
          </a:xfrm>
          <a:prstGeom prst="rect">
            <a:avLst/>
          </a:prstGeom>
          <a:noFill/>
        </p:spPr>
        <p:txBody>
          <a:bodyPr wrap="square" rtlCol="0">
            <a:spAutoFit/>
          </a:bodyPr>
          <a:lstStyle/>
          <a:p>
            <a:r>
              <a:rPr lang="fr-FR" sz="3600" b="1" dirty="0"/>
              <a:t>      SILVER DIRECTEUR </a:t>
            </a:r>
          </a:p>
        </p:txBody>
      </p:sp>
      <p:sp>
        <p:nvSpPr>
          <p:cNvPr id="9" name="ZoneTexte 8">
            <a:extLst>
              <a:ext uri="{FF2B5EF4-FFF2-40B4-BE49-F238E27FC236}">
                <a16:creationId xmlns:a16="http://schemas.microsoft.com/office/drawing/2014/main" id="{0BE90FED-5343-A7C4-AC11-4D692E9703F7}"/>
              </a:ext>
            </a:extLst>
          </p:cNvPr>
          <p:cNvSpPr txBox="1"/>
          <p:nvPr/>
        </p:nvSpPr>
        <p:spPr>
          <a:xfrm>
            <a:off x="2479169" y="4459819"/>
            <a:ext cx="1775254" cy="523220"/>
          </a:xfrm>
          <a:prstGeom prst="rect">
            <a:avLst/>
          </a:prstGeom>
          <a:noFill/>
        </p:spPr>
        <p:txBody>
          <a:bodyPr wrap="square" rtlCol="0">
            <a:spAutoFit/>
          </a:bodyPr>
          <a:lstStyle/>
          <a:p>
            <a:r>
              <a:rPr lang="fr-FR" sz="2800" dirty="0"/>
              <a:t>5500 PV </a:t>
            </a:r>
          </a:p>
        </p:txBody>
      </p:sp>
      <p:sp>
        <p:nvSpPr>
          <p:cNvPr id="10" name="ZoneTexte 9">
            <a:extLst>
              <a:ext uri="{FF2B5EF4-FFF2-40B4-BE49-F238E27FC236}">
                <a16:creationId xmlns:a16="http://schemas.microsoft.com/office/drawing/2014/main" id="{AE227F84-96D6-9319-C517-937240FDDFA0}"/>
              </a:ext>
            </a:extLst>
          </p:cNvPr>
          <p:cNvSpPr txBox="1"/>
          <p:nvPr/>
        </p:nvSpPr>
        <p:spPr>
          <a:xfrm>
            <a:off x="5268597" y="4647964"/>
            <a:ext cx="3756454" cy="646331"/>
          </a:xfrm>
          <a:prstGeom prst="rect">
            <a:avLst/>
          </a:prstGeom>
          <a:noFill/>
        </p:spPr>
        <p:txBody>
          <a:bodyPr wrap="square" rtlCol="0">
            <a:spAutoFit/>
          </a:bodyPr>
          <a:lstStyle/>
          <a:p>
            <a:r>
              <a:rPr lang="fr-FR" sz="3600" dirty="0"/>
              <a:t>       2600 PV</a:t>
            </a:r>
          </a:p>
        </p:txBody>
      </p:sp>
      <p:sp>
        <p:nvSpPr>
          <p:cNvPr id="11" name="Accolade fermante 10">
            <a:extLst>
              <a:ext uri="{FF2B5EF4-FFF2-40B4-BE49-F238E27FC236}">
                <a16:creationId xmlns:a16="http://schemas.microsoft.com/office/drawing/2014/main" id="{7C24F1D3-B065-E221-6F3C-1AF9AA0F3A21}"/>
              </a:ext>
            </a:extLst>
          </p:cNvPr>
          <p:cNvSpPr/>
          <p:nvPr/>
        </p:nvSpPr>
        <p:spPr>
          <a:xfrm rot="5400000">
            <a:off x="7097968" y="2154488"/>
            <a:ext cx="514783" cy="4365069"/>
          </a:xfrm>
          <a:prstGeom prst="rightBrace">
            <a:avLst/>
          </a:prstGeom>
          <a:no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sp>
        <p:nvSpPr>
          <p:cNvPr id="12" name="Rectangle : coins arrondis 11">
            <a:extLst>
              <a:ext uri="{FF2B5EF4-FFF2-40B4-BE49-F238E27FC236}">
                <a16:creationId xmlns:a16="http://schemas.microsoft.com/office/drawing/2014/main" id="{0E9E39E7-F15B-83FD-4035-C064CE1518D8}"/>
              </a:ext>
            </a:extLst>
          </p:cNvPr>
          <p:cNvSpPr/>
          <p:nvPr/>
        </p:nvSpPr>
        <p:spPr>
          <a:xfrm>
            <a:off x="352164" y="5238594"/>
            <a:ext cx="3892374" cy="1000897"/>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t>5500 et  10.000 PV</a:t>
            </a:r>
          </a:p>
        </p:txBody>
      </p:sp>
      <p:sp>
        <p:nvSpPr>
          <p:cNvPr id="13" name="ZoneTexte 12">
            <a:extLst>
              <a:ext uri="{FF2B5EF4-FFF2-40B4-BE49-F238E27FC236}">
                <a16:creationId xmlns:a16="http://schemas.microsoft.com/office/drawing/2014/main" id="{DAFE133E-AEA4-E672-F93B-9C35E9B0BBC6}"/>
              </a:ext>
            </a:extLst>
          </p:cNvPr>
          <p:cNvSpPr txBox="1"/>
          <p:nvPr/>
        </p:nvSpPr>
        <p:spPr>
          <a:xfrm>
            <a:off x="4361934" y="5548463"/>
            <a:ext cx="7364627" cy="523220"/>
          </a:xfrm>
          <a:prstGeom prst="rect">
            <a:avLst/>
          </a:prstGeom>
          <a:noFill/>
        </p:spPr>
        <p:txBody>
          <a:bodyPr wrap="square" rtlCol="0">
            <a:spAutoFit/>
          </a:bodyPr>
          <a:lstStyle/>
          <a:p>
            <a:r>
              <a:rPr lang="fr-FR" sz="2800" dirty="0"/>
              <a:t>Entre 200.000 FCFA et 400.000 FCFA le mois </a:t>
            </a:r>
          </a:p>
        </p:txBody>
      </p:sp>
      <p:sp>
        <p:nvSpPr>
          <p:cNvPr id="2" name="ZoneTexte 1"/>
          <p:cNvSpPr txBox="1"/>
          <p:nvPr/>
        </p:nvSpPr>
        <p:spPr>
          <a:xfrm>
            <a:off x="7188947" y="461095"/>
            <a:ext cx="2184400" cy="584775"/>
          </a:xfrm>
          <a:prstGeom prst="rect">
            <a:avLst/>
          </a:prstGeom>
          <a:noFill/>
        </p:spPr>
        <p:txBody>
          <a:bodyPr wrap="square" rtlCol="0">
            <a:spAutoFit/>
          </a:bodyPr>
          <a:lstStyle/>
          <a:p>
            <a:r>
              <a:rPr lang="fr-FR" sz="3200" b="1" dirty="0"/>
              <a:t>40 PV</a:t>
            </a:r>
          </a:p>
        </p:txBody>
      </p:sp>
      <p:sp>
        <p:nvSpPr>
          <p:cNvPr id="14" name="Rectangle 13"/>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1" y="6441141"/>
            <a:ext cx="4632314"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a:extLst>
              <a:ext uri="{FF2B5EF4-FFF2-40B4-BE49-F238E27FC236}">
                <a16:creationId xmlns:a16="http://schemas.microsoft.com/office/drawing/2014/main" id="{02EDCB80-1F06-4767-B937-53A8B74EFC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164" y="117987"/>
            <a:ext cx="1447799" cy="1447799"/>
          </a:xfrm>
          <a:prstGeom prst="rect">
            <a:avLst/>
          </a:prstGeom>
        </p:spPr>
      </p:pic>
      <p:pic>
        <p:nvPicPr>
          <p:cNvPr id="17" name="Image 16"/>
          <p:cNvPicPr>
            <a:picLocks noChangeAspect="1"/>
          </p:cNvPicPr>
          <p:nvPr/>
        </p:nvPicPr>
        <p:blipFill rotWithShape="1">
          <a:blip r:embed="rId3">
            <a:extLst>
              <a:ext uri="{28A0092B-C50C-407E-A947-70E740481C1C}">
                <a14:useLocalDpi xmlns:a14="http://schemas.microsoft.com/office/drawing/2010/main" val="0"/>
              </a:ext>
            </a:extLst>
          </a:blip>
          <a:srcRect l="25494" r="18711"/>
          <a:stretch/>
        </p:blipFill>
        <p:spPr>
          <a:xfrm>
            <a:off x="2077260" y="617726"/>
            <a:ext cx="2293034" cy="4109757"/>
          </a:xfrm>
          <a:prstGeom prst="rect">
            <a:avLst/>
          </a:prstGeom>
        </p:spPr>
      </p:pic>
      <p:pic>
        <p:nvPicPr>
          <p:cNvPr id="18" name="Image 17"/>
          <p:cNvPicPr>
            <a:picLocks noChangeAspect="1"/>
          </p:cNvPicPr>
          <p:nvPr/>
        </p:nvPicPr>
        <p:blipFill rotWithShape="1">
          <a:blip r:embed="rId4">
            <a:extLst>
              <a:ext uri="{28A0092B-C50C-407E-A947-70E740481C1C}">
                <a14:useLocalDpi xmlns:a14="http://schemas.microsoft.com/office/drawing/2010/main" val="0"/>
              </a:ext>
            </a:extLst>
          </a:blip>
          <a:srcRect l="13204" r="15995"/>
          <a:stretch/>
        </p:blipFill>
        <p:spPr>
          <a:xfrm>
            <a:off x="4889965" y="1201303"/>
            <a:ext cx="1729879" cy="3261932"/>
          </a:xfrm>
          <a:prstGeom prst="rect">
            <a:avLst/>
          </a:prstGeom>
        </p:spPr>
      </p:pic>
      <p:pic>
        <p:nvPicPr>
          <p:cNvPr id="19" name="Image 18"/>
          <p:cNvPicPr>
            <a:picLocks noChangeAspect="1"/>
          </p:cNvPicPr>
          <p:nvPr/>
        </p:nvPicPr>
        <p:blipFill rotWithShape="1">
          <a:blip r:embed="rId5">
            <a:extLst>
              <a:ext uri="{28A0092B-C50C-407E-A947-70E740481C1C}">
                <a14:useLocalDpi xmlns:a14="http://schemas.microsoft.com/office/drawing/2010/main" val="0"/>
              </a:ext>
            </a:extLst>
          </a:blip>
          <a:srcRect l="33259" t="12057" r="34244" b="15934"/>
          <a:stretch/>
        </p:blipFill>
        <p:spPr>
          <a:xfrm>
            <a:off x="8182142" y="693070"/>
            <a:ext cx="1638612" cy="3631014"/>
          </a:xfrm>
          <a:prstGeom prst="rect">
            <a:avLst/>
          </a:prstGeom>
        </p:spPr>
      </p:pic>
      <p:sp>
        <p:nvSpPr>
          <p:cNvPr id="20" name="ZoneTexte 19">
            <a:extLst>
              <a:ext uri="{FF2B5EF4-FFF2-40B4-BE49-F238E27FC236}">
                <a16:creationId xmlns:a16="http://schemas.microsoft.com/office/drawing/2014/main" id="{C647E976-013D-46D1-9905-2A9072007B8E}"/>
              </a:ext>
            </a:extLst>
          </p:cNvPr>
          <p:cNvSpPr txBox="1"/>
          <p:nvPr/>
        </p:nvSpPr>
        <p:spPr>
          <a:xfrm>
            <a:off x="3223777" y="5945808"/>
            <a:ext cx="10404389" cy="523220"/>
          </a:xfrm>
          <a:prstGeom prst="rect">
            <a:avLst/>
          </a:prstGeom>
          <a:noFill/>
        </p:spPr>
        <p:txBody>
          <a:bodyPr wrap="square" rtlCol="0">
            <a:spAutoFit/>
          </a:bodyPr>
          <a:lstStyle/>
          <a:p>
            <a:r>
              <a:rPr lang="fr-FR" sz="2800" b="1" dirty="0"/>
              <a:t>      Qualifier pour recevoir chaque mois un Fonds de Voyage </a:t>
            </a:r>
          </a:p>
        </p:txBody>
      </p:sp>
    </p:spTree>
    <p:extLst>
      <p:ext uri="{BB962C8B-B14F-4D97-AF65-F5344CB8AC3E}">
        <p14:creationId xmlns:p14="http://schemas.microsoft.com/office/powerpoint/2010/main" val="3548546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DACF7EDC-2757-3626-D05A-E8228A0DFD9C}"/>
              </a:ext>
            </a:extLst>
          </p:cNvPr>
          <p:cNvSpPr/>
          <p:nvPr/>
        </p:nvSpPr>
        <p:spPr>
          <a:xfrm>
            <a:off x="-160640" y="0"/>
            <a:ext cx="4275438" cy="263198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t>Voyage </a:t>
            </a:r>
          </a:p>
        </p:txBody>
      </p:sp>
      <p:pic>
        <p:nvPicPr>
          <p:cNvPr id="6" name="Image 5">
            <a:extLst>
              <a:ext uri="{FF2B5EF4-FFF2-40B4-BE49-F238E27FC236}">
                <a16:creationId xmlns:a16="http://schemas.microsoft.com/office/drawing/2014/main" id="{B03219A3-67DC-33EA-87CE-B07925979D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047" y="-439234"/>
            <a:ext cx="5744758" cy="1878227"/>
          </a:xfrm>
          <a:prstGeom prst="rect">
            <a:avLst/>
          </a:prstGeom>
        </p:spPr>
      </p:pic>
      <p:pic>
        <p:nvPicPr>
          <p:cNvPr id="10" name="Image 9">
            <a:extLst>
              <a:ext uri="{FF2B5EF4-FFF2-40B4-BE49-F238E27FC236}">
                <a16:creationId xmlns:a16="http://schemas.microsoft.com/office/drawing/2014/main" id="{B82CE8F0-E534-A497-3412-9EF38507C846}"/>
              </a:ext>
            </a:extLst>
          </p:cNvPr>
          <p:cNvPicPr>
            <a:picLocks noChangeAspect="1"/>
          </p:cNvPicPr>
          <p:nvPr/>
        </p:nvPicPr>
        <p:blipFill rotWithShape="1">
          <a:blip r:embed="rId3">
            <a:extLst>
              <a:ext uri="{28A0092B-C50C-407E-A947-70E740481C1C}">
                <a14:useLocalDpi xmlns:a14="http://schemas.microsoft.com/office/drawing/2010/main" val="0"/>
              </a:ext>
            </a:extLst>
          </a:blip>
          <a:srcRect t="43558"/>
          <a:stretch/>
        </p:blipFill>
        <p:spPr>
          <a:xfrm>
            <a:off x="0" y="2298357"/>
            <a:ext cx="5666666" cy="1718727"/>
          </a:xfrm>
          <a:prstGeom prst="rect">
            <a:avLst/>
          </a:prstGeom>
        </p:spPr>
      </p:pic>
      <p:pic>
        <p:nvPicPr>
          <p:cNvPr id="14" name="Image 13">
            <a:extLst>
              <a:ext uri="{FF2B5EF4-FFF2-40B4-BE49-F238E27FC236}">
                <a16:creationId xmlns:a16="http://schemas.microsoft.com/office/drawing/2014/main" id="{52C9E042-B6AD-F9FE-A295-4CC99967EB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3157" y="0"/>
            <a:ext cx="5778843" cy="3250599"/>
          </a:xfrm>
          <a:prstGeom prst="rect">
            <a:avLst/>
          </a:prstGeom>
        </p:spPr>
      </p:pic>
      <p:pic>
        <p:nvPicPr>
          <p:cNvPr id="3" name="Image 2">
            <a:extLst>
              <a:ext uri="{FF2B5EF4-FFF2-40B4-BE49-F238E27FC236}">
                <a16:creationId xmlns:a16="http://schemas.microsoft.com/office/drawing/2014/main" id="{E92FCA36-3881-6A86-19FC-45C05C9929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81" y="3368448"/>
            <a:ext cx="4738254" cy="3549383"/>
          </a:xfrm>
          <a:prstGeom prst="rect">
            <a:avLst/>
          </a:prstGeom>
        </p:spPr>
      </p:pic>
      <p:pic>
        <p:nvPicPr>
          <p:cNvPr id="7" name="Image 6">
            <a:extLst>
              <a:ext uri="{FF2B5EF4-FFF2-40B4-BE49-F238E27FC236}">
                <a16:creationId xmlns:a16="http://schemas.microsoft.com/office/drawing/2014/main" id="{47406FD8-7412-A066-1E31-393E1FFF27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3173" y="3368448"/>
            <a:ext cx="7453746" cy="3489552"/>
          </a:xfrm>
          <a:prstGeom prst="rect">
            <a:avLst/>
          </a:prstGeom>
        </p:spPr>
      </p:pic>
      <p:pic>
        <p:nvPicPr>
          <p:cNvPr id="2" name="Image 1">
            <a:extLst>
              <a:ext uri="{FF2B5EF4-FFF2-40B4-BE49-F238E27FC236}">
                <a16:creationId xmlns:a16="http://schemas.microsoft.com/office/drawing/2014/main" id="{41C33C4C-83CD-B455-0D5E-C9901DA38380}"/>
              </a:ext>
            </a:extLst>
          </p:cNvPr>
          <p:cNvPicPr>
            <a:picLocks noChangeAspect="1"/>
          </p:cNvPicPr>
          <p:nvPr/>
        </p:nvPicPr>
        <p:blipFill rotWithShape="1">
          <a:blip r:embed="rId7">
            <a:extLst>
              <a:ext uri="{28A0092B-C50C-407E-A947-70E740481C1C}">
                <a14:useLocalDpi xmlns:a14="http://schemas.microsoft.com/office/drawing/2010/main" val="0"/>
              </a:ext>
            </a:extLst>
          </a:blip>
          <a:srcRect b="10857"/>
          <a:stretch/>
        </p:blipFill>
        <p:spPr>
          <a:xfrm>
            <a:off x="6413156" y="-60553"/>
            <a:ext cx="5744758" cy="34895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188250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19294053-EF8C-B01A-C545-0B7863AF6E00}"/>
              </a:ext>
            </a:extLst>
          </p:cNvPr>
          <p:cNvSpPr txBox="1"/>
          <p:nvPr/>
        </p:nvSpPr>
        <p:spPr>
          <a:xfrm>
            <a:off x="2498157" y="321276"/>
            <a:ext cx="8056606" cy="584775"/>
          </a:xfrm>
          <a:prstGeom prst="rect">
            <a:avLst/>
          </a:prstGeom>
          <a:noFill/>
        </p:spPr>
        <p:txBody>
          <a:bodyPr wrap="square" rtlCol="0">
            <a:spAutoFit/>
          </a:bodyPr>
          <a:lstStyle/>
          <a:p>
            <a:r>
              <a:rPr lang="fr-FR" sz="3200" b="1" dirty="0"/>
              <a:t>              GOLD DIRECTEUR </a:t>
            </a:r>
          </a:p>
        </p:txBody>
      </p:sp>
      <p:sp>
        <p:nvSpPr>
          <p:cNvPr id="9" name="ZoneTexte 8">
            <a:extLst>
              <a:ext uri="{FF2B5EF4-FFF2-40B4-BE49-F238E27FC236}">
                <a16:creationId xmlns:a16="http://schemas.microsoft.com/office/drawing/2014/main" id="{E21F1FBF-3232-ED9A-EE86-9DD53005F785}"/>
              </a:ext>
            </a:extLst>
          </p:cNvPr>
          <p:cNvSpPr txBox="1"/>
          <p:nvPr/>
        </p:nvSpPr>
        <p:spPr>
          <a:xfrm>
            <a:off x="988540" y="3674073"/>
            <a:ext cx="8056606" cy="400110"/>
          </a:xfrm>
          <a:prstGeom prst="rect">
            <a:avLst/>
          </a:prstGeom>
          <a:noFill/>
        </p:spPr>
        <p:txBody>
          <a:bodyPr wrap="square" rtlCol="0">
            <a:spAutoFit/>
          </a:bodyPr>
          <a:lstStyle/>
          <a:p>
            <a:r>
              <a:rPr lang="fr-FR" sz="2000" b="1" dirty="0"/>
              <a:t>        5500 PV                                  5500PV</a:t>
            </a:r>
          </a:p>
        </p:txBody>
      </p:sp>
      <p:sp>
        <p:nvSpPr>
          <p:cNvPr id="10" name="Accolade fermante 9">
            <a:extLst>
              <a:ext uri="{FF2B5EF4-FFF2-40B4-BE49-F238E27FC236}">
                <a16:creationId xmlns:a16="http://schemas.microsoft.com/office/drawing/2014/main" id="{65CE4A4F-6DD9-4418-59CB-2E7EC7B365D9}"/>
              </a:ext>
            </a:extLst>
          </p:cNvPr>
          <p:cNvSpPr/>
          <p:nvPr/>
        </p:nvSpPr>
        <p:spPr>
          <a:xfrm rot="5400000">
            <a:off x="7832640" y="2905392"/>
            <a:ext cx="551935" cy="2434281"/>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1" name="ZoneTexte 10">
            <a:extLst>
              <a:ext uri="{FF2B5EF4-FFF2-40B4-BE49-F238E27FC236}">
                <a16:creationId xmlns:a16="http://schemas.microsoft.com/office/drawing/2014/main" id="{6E4BE382-3EA5-D7C3-33E5-443BD5F43890}"/>
              </a:ext>
            </a:extLst>
          </p:cNvPr>
          <p:cNvSpPr txBox="1"/>
          <p:nvPr/>
        </p:nvSpPr>
        <p:spPr>
          <a:xfrm>
            <a:off x="9564817" y="3853036"/>
            <a:ext cx="1643448" cy="369332"/>
          </a:xfrm>
          <a:prstGeom prst="rect">
            <a:avLst/>
          </a:prstGeom>
          <a:noFill/>
        </p:spPr>
        <p:txBody>
          <a:bodyPr wrap="square" rtlCol="0">
            <a:spAutoFit/>
          </a:bodyPr>
          <a:lstStyle/>
          <a:p>
            <a:r>
              <a:rPr lang="fr-FR" b="1" dirty="0"/>
              <a:t>1800 PV </a:t>
            </a:r>
          </a:p>
        </p:txBody>
      </p:sp>
      <p:sp>
        <p:nvSpPr>
          <p:cNvPr id="12" name="Rectangle : coins arrondis 11">
            <a:extLst>
              <a:ext uri="{FF2B5EF4-FFF2-40B4-BE49-F238E27FC236}">
                <a16:creationId xmlns:a16="http://schemas.microsoft.com/office/drawing/2014/main" id="{F3344EB9-89D9-CB60-68AD-5BD83B234133}"/>
              </a:ext>
            </a:extLst>
          </p:cNvPr>
          <p:cNvSpPr/>
          <p:nvPr/>
        </p:nvSpPr>
        <p:spPr>
          <a:xfrm>
            <a:off x="420135" y="4497857"/>
            <a:ext cx="3991232" cy="1000897"/>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10.000 PV et 50.000 PV </a:t>
            </a:r>
          </a:p>
        </p:txBody>
      </p:sp>
      <p:sp>
        <p:nvSpPr>
          <p:cNvPr id="13" name="ZoneTexte 12">
            <a:extLst>
              <a:ext uri="{FF2B5EF4-FFF2-40B4-BE49-F238E27FC236}">
                <a16:creationId xmlns:a16="http://schemas.microsoft.com/office/drawing/2014/main" id="{EB31DE10-8F99-6AB4-58F8-9DC8B69C34FE}"/>
              </a:ext>
            </a:extLst>
          </p:cNvPr>
          <p:cNvSpPr txBox="1"/>
          <p:nvPr/>
        </p:nvSpPr>
        <p:spPr>
          <a:xfrm>
            <a:off x="4609071" y="4787552"/>
            <a:ext cx="6820929" cy="523220"/>
          </a:xfrm>
          <a:prstGeom prst="rect">
            <a:avLst/>
          </a:prstGeom>
          <a:noFill/>
        </p:spPr>
        <p:txBody>
          <a:bodyPr wrap="square" rtlCol="0">
            <a:spAutoFit/>
          </a:bodyPr>
          <a:lstStyle/>
          <a:p>
            <a:r>
              <a:rPr lang="fr-FR" sz="2800" dirty="0"/>
              <a:t>Entre 300.000 FCFA et 1.000.000 FCFA</a:t>
            </a:r>
          </a:p>
        </p:txBody>
      </p:sp>
      <p:sp>
        <p:nvSpPr>
          <p:cNvPr id="2" name="ZoneTexte 1"/>
          <p:cNvSpPr txBox="1"/>
          <p:nvPr/>
        </p:nvSpPr>
        <p:spPr>
          <a:xfrm>
            <a:off x="8826500" y="321276"/>
            <a:ext cx="2603500" cy="584775"/>
          </a:xfrm>
          <a:prstGeom prst="rect">
            <a:avLst/>
          </a:prstGeom>
          <a:noFill/>
        </p:spPr>
        <p:txBody>
          <a:bodyPr wrap="square" rtlCol="0">
            <a:spAutoFit/>
          </a:bodyPr>
          <a:lstStyle/>
          <a:p>
            <a:r>
              <a:rPr lang="fr-FR" sz="3200" b="1" dirty="0"/>
              <a:t>40 PV </a:t>
            </a:r>
          </a:p>
        </p:txBody>
      </p:sp>
      <p:sp>
        <p:nvSpPr>
          <p:cNvPr id="15" name="Rectangle 14"/>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1" y="6441141"/>
            <a:ext cx="4632314"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p:cNvPicPr>
            <a:picLocks noChangeAspect="1"/>
          </p:cNvPicPr>
          <p:nvPr/>
        </p:nvPicPr>
        <p:blipFill rotWithShape="1">
          <a:blip r:embed="rId2">
            <a:extLst>
              <a:ext uri="{28A0092B-C50C-407E-A947-70E740481C1C}">
                <a14:useLocalDpi xmlns:a14="http://schemas.microsoft.com/office/drawing/2010/main" val="0"/>
              </a:ext>
            </a:extLst>
          </a:blip>
          <a:srcRect l="25494" r="18711"/>
          <a:stretch/>
        </p:blipFill>
        <p:spPr>
          <a:xfrm>
            <a:off x="2077260" y="617726"/>
            <a:ext cx="2293034" cy="4109757"/>
          </a:xfrm>
          <a:prstGeom prst="rect">
            <a:avLst/>
          </a:prstGeom>
        </p:spPr>
      </p:pic>
      <p:pic>
        <p:nvPicPr>
          <p:cNvPr id="18" name="Image 17"/>
          <p:cNvPicPr>
            <a:picLocks noChangeAspect="1"/>
          </p:cNvPicPr>
          <p:nvPr/>
        </p:nvPicPr>
        <p:blipFill rotWithShape="1">
          <a:blip r:embed="rId3">
            <a:extLst>
              <a:ext uri="{28A0092B-C50C-407E-A947-70E740481C1C}">
                <a14:useLocalDpi xmlns:a14="http://schemas.microsoft.com/office/drawing/2010/main" val="0"/>
              </a:ext>
            </a:extLst>
          </a:blip>
          <a:srcRect l="13204" r="15995"/>
          <a:stretch/>
        </p:blipFill>
        <p:spPr>
          <a:xfrm>
            <a:off x="4889965" y="1201303"/>
            <a:ext cx="1729879" cy="3261932"/>
          </a:xfrm>
          <a:prstGeom prst="rect">
            <a:avLst/>
          </a:prstGeom>
        </p:spPr>
      </p:pic>
      <p:pic>
        <p:nvPicPr>
          <p:cNvPr id="19" name="Image 18"/>
          <p:cNvPicPr>
            <a:picLocks noChangeAspect="1"/>
          </p:cNvPicPr>
          <p:nvPr/>
        </p:nvPicPr>
        <p:blipFill rotWithShape="1">
          <a:blip r:embed="rId4">
            <a:extLst>
              <a:ext uri="{28A0092B-C50C-407E-A947-70E740481C1C}">
                <a14:useLocalDpi xmlns:a14="http://schemas.microsoft.com/office/drawing/2010/main" val="0"/>
              </a:ext>
            </a:extLst>
          </a:blip>
          <a:srcRect l="33259" t="12057" r="34244" b="15934"/>
          <a:stretch/>
        </p:blipFill>
        <p:spPr>
          <a:xfrm>
            <a:off x="6845329" y="693069"/>
            <a:ext cx="1638612" cy="3631014"/>
          </a:xfrm>
          <a:prstGeom prst="rect">
            <a:avLst/>
          </a:prstGeom>
        </p:spPr>
      </p:pic>
    </p:spTree>
    <p:extLst>
      <p:ext uri="{BB962C8B-B14F-4D97-AF65-F5344CB8AC3E}">
        <p14:creationId xmlns:p14="http://schemas.microsoft.com/office/powerpoint/2010/main" val="1923729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ccolade fermante 9">
            <a:extLst>
              <a:ext uri="{FF2B5EF4-FFF2-40B4-BE49-F238E27FC236}">
                <a16:creationId xmlns:a16="http://schemas.microsoft.com/office/drawing/2014/main" id="{4A1C576C-49C0-9633-B1EE-05A8D3A8C37C}"/>
              </a:ext>
            </a:extLst>
          </p:cNvPr>
          <p:cNvSpPr/>
          <p:nvPr/>
        </p:nvSpPr>
        <p:spPr>
          <a:xfrm>
            <a:off x="9514703" y="1544595"/>
            <a:ext cx="1346886" cy="1865871"/>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1" name="ZoneTexte 10">
            <a:extLst>
              <a:ext uri="{FF2B5EF4-FFF2-40B4-BE49-F238E27FC236}">
                <a16:creationId xmlns:a16="http://schemas.microsoft.com/office/drawing/2014/main" id="{0353F1CC-454A-3EF9-54B2-2BCD20935A61}"/>
              </a:ext>
            </a:extLst>
          </p:cNvPr>
          <p:cNvSpPr txBox="1"/>
          <p:nvPr/>
        </p:nvSpPr>
        <p:spPr>
          <a:xfrm>
            <a:off x="10861589" y="2279824"/>
            <a:ext cx="1235676" cy="369332"/>
          </a:xfrm>
          <a:prstGeom prst="rect">
            <a:avLst/>
          </a:prstGeom>
          <a:noFill/>
        </p:spPr>
        <p:txBody>
          <a:bodyPr wrap="square" rtlCol="0">
            <a:spAutoFit/>
          </a:bodyPr>
          <a:lstStyle/>
          <a:p>
            <a:r>
              <a:rPr lang="fr-FR" dirty="0"/>
              <a:t>1001PV</a:t>
            </a:r>
          </a:p>
        </p:txBody>
      </p:sp>
      <p:sp>
        <p:nvSpPr>
          <p:cNvPr id="12" name="Rectangle : coins arrondis 11">
            <a:extLst>
              <a:ext uri="{FF2B5EF4-FFF2-40B4-BE49-F238E27FC236}">
                <a16:creationId xmlns:a16="http://schemas.microsoft.com/office/drawing/2014/main" id="{09835E14-AC7F-F4A2-4B39-F26487DAC664}"/>
              </a:ext>
            </a:extLst>
          </p:cNvPr>
          <p:cNvSpPr/>
          <p:nvPr/>
        </p:nvSpPr>
        <p:spPr>
          <a:xfrm>
            <a:off x="296562" y="4564021"/>
            <a:ext cx="3991232" cy="864973"/>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50.000 PV ET 200.000 PV </a:t>
            </a:r>
          </a:p>
        </p:txBody>
      </p:sp>
      <p:sp>
        <p:nvSpPr>
          <p:cNvPr id="13" name="ZoneTexte 12">
            <a:extLst>
              <a:ext uri="{FF2B5EF4-FFF2-40B4-BE49-F238E27FC236}">
                <a16:creationId xmlns:a16="http://schemas.microsoft.com/office/drawing/2014/main" id="{46152281-AA69-163F-0FA8-8C6A2A3E85FB}"/>
              </a:ext>
            </a:extLst>
          </p:cNvPr>
          <p:cNvSpPr txBox="1"/>
          <p:nvPr/>
        </p:nvSpPr>
        <p:spPr>
          <a:xfrm>
            <a:off x="4400338" y="4763029"/>
            <a:ext cx="7364627" cy="523220"/>
          </a:xfrm>
          <a:prstGeom prst="rect">
            <a:avLst/>
          </a:prstGeom>
          <a:noFill/>
        </p:spPr>
        <p:txBody>
          <a:bodyPr wrap="square" rtlCol="0">
            <a:spAutoFit/>
          </a:bodyPr>
          <a:lstStyle/>
          <a:p>
            <a:r>
              <a:rPr lang="fr-FR" sz="2800" dirty="0"/>
              <a:t>Entre 1.000.000 FCFA et plus  </a:t>
            </a:r>
          </a:p>
        </p:txBody>
      </p:sp>
      <p:sp>
        <p:nvSpPr>
          <p:cNvPr id="14" name="ZoneTexte 13">
            <a:extLst>
              <a:ext uri="{FF2B5EF4-FFF2-40B4-BE49-F238E27FC236}">
                <a16:creationId xmlns:a16="http://schemas.microsoft.com/office/drawing/2014/main" id="{13D08D74-0A92-9D3C-F050-646E9CBB196B}"/>
              </a:ext>
            </a:extLst>
          </p:cNvPr>
          <p:cNvSpPr txBox="1"/>
          <p:nvPr/>
        </p:nvSpPr>
        <p:spPr>
          <a:xfrm>
            <a:off x="506627" y="5424616"/>
            <a:ext cx="11059297" cy="523220"/>
          </a:xfrm>
          <a:prstGeom prst="rect">
            <a:avLst/>
          </a:prstGeom>
          <a:noFill/>
        </p:spPr>
        <p:txBody>
          <a:bodyPr wrap="square" rtlCol="0">
            <a:spAutoFit/>
          </a:bodyPr>
          <a:lstStyle/>
          <a:p>
            <a:r>
              <a:rPr lang="fr-FR" sz="2800" b="1" dirty="0"/>
              <a:t>Qualifier pour recevoir un fonds de Voiture chaque mois et à Vie </a:t>
            </a:r>
          </a:p>
        </p:txBody>
      </p:sp>
      <p:sp>
        <p:nvSpPr>
          <p:cNvPr id="2" name="ZoneTexte 1"/>
          <p:cNvSpPr txBox="1"/>
          <p:nvPr/>
        </p:nvSpPr>
        <p:spPr>
          <a:xfrm>
            <a:off x="1346200" y="165100"/>
            <a:ext cx="6997700" cy="646331"/>
          </a:xfrm>
          <a:prstGeom prst="rect">
            <a:avLst/>
          </a:prstGeom>
          <a:noFill/>
        </p:spPr>
        <p:txBody>
          <a:bodyPr wrap="square" rtlCol="0">
            <a:spAutoFit/>
          </a:bodyPr>
          <a:lstStyle/>
          <a:p>
            <a:r>
              <a:rPr lang="fr-FR" sz="3600" b="1" dirty="0"/>
              <a:t>                       STARS DIRECTEUR  </a:t>
            </a:r>
          </a:p>
        </p:txBody>
      </p:sp>
      <p:sp>
        <p:nvSpPr>
          <p:cNvPr id="3" name="ZoneTexte 2"/>
          <p:cNvSpPr txBox="1"/>
          <p:nvPr/>
        </p:nvSpPr>
        <p:spPr>
          <a:xfrm>
            <a:off x="1435100" y="3630828"/>
            <a:ext cx="7353300" cy="461665"/>
          </a:xfrm>
          <a:prstGeom prst="rect">
            <a:avLst/>
          </a:prstGeom>
          <a:noFill/>
        </p:spPr>
        <p:txBody>
          <a:bodyPr wrap="square" rtlCol="0">
            <a:spAutoFit/>
          </a:bodyPr>
          <a:lstStyle/>
          <a:p>
            <a:r>
              <a:rPr lang="fr-FR" sz="2400" b="1" dirty="0"/>
              <a:t>      2000 PV                     2000 PV             2000 PV</a:t>
            </a:r>
          </a:p>
        </p:txBody>
      </p:sp>
      <p:sp>
        <p:nvSpPr>
          <p:cNvPr id="5" name="ZoneTexte 4"/>
          <p:cNvSpPr txBox="1"/>
          <p:nvPr/>
        </p:nvSpPr>
        <p:spPr>
          <a:xfrm>
            <a:off x="9042400" y="279400"/>
            <a:ext cx="2070100" cy="584775"/>
          </a:xfrm>
          <a:prstGeom prst="rect">
            <a:avLst/>
          </a:prstGeom>
          <a:noFill/>
        </p:spPr>
        <p:txBody>
          <a:bodyPr wrap="square" rtlCol="0">
            <a:spAutoFit/>
          </a:bodyPr>
          <a:lstStyle/>
          <a:p>
            <a:r>
              <a:rPr lang="fr-FR" sz="3200" b="1" dirty="0"/>
              <a:t>40 PV</a:t>
            </a:r>
          </a:p>
        </p:txBody>
      </p:sp>
      <p:sp>
        <p:nvSpPr>
          <p:cNvPr id="15" name="Rectangle 14"/>
          <p:cNvSpPr/>
          <p:nvPr/>
        </p:nvSpPr>
        <p:spPr>
          <a:xfrm>
            <a:off x="4370294" y="6441141"/>
            <a:ext cx="7821706" cy="416859"/>
          </a:xfrm>
          <a:prstGeom prst="rect">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1" y="6441141"/>
            <a:ext cx="4632314" cy="41685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p:cNvPicPr>
            <a:picLocks noChangeAspect="1"/>
          </p:cNvPicPr>
          <p:nvPr/>
        </p:nvPicPr>
        <p:blipFill rotWithShape="1">
          <a:blip r:embed="rId2">
            <a:extLst>
              <a:ext uri="{28A0092B-C50C-407E-A947-70E740481C1C}">
                <a14:useLocalDpi xmlns:a14="http://schemas.microsoft.com/office/drawing/2010/main" val="0"/>
              </a:ext>
            </a:extLst>
          </a:blip>
          <a:srcRect l="25494" r="18711"/>
          <a:stretch/>
        </p:blipFill>
        <p:spPr>
          <a:xfrm>
            <a:off x="2077260" y="617726"/>
            <a:ext cx="2293034" cy="4109757"/>
          </a:xfrm>
          <a:prstGeom prst="rect">
            <a:avLst/>
          </a:prstGeom>
        </p:spPr>
      </p:pic>
      <p:pic>
        <p:nvPicPr>
          <p:cNvPr id="18" name="Image 17"/>
          <p:cNvPicPr>
            <a:picLocks noChangeAspect="1"/>
          </p:cNvPicPr>
          <p:nvPr/>
        </p:nvPicPr>
        <p:blipFill rotWithShape="1">
          <a:blip r:embed="rId3">
            <a:extLst>
              <a:ext uri="{28A0092B-C50C-407E-A947-70E740481C1C}">
                <a14:useLocalDpi xmlns:a14="http://schemas.microsoft.com/office/drawing/2010/main" val="0"/>
              </a:ext>
            </a:extLst>
          </a:blip>
          <a:srcRect l="13204" r="15995"/>
          <a:stretch/>
        </p:blipFill>
        <p:spPr>
          <a:xfrm>
            <a:off x="4889965" y="1201303"/>
            <a:ext cx="1729879" cy="3261932"/>
          </a:xfrm>
          <a:prstGeom prst="rect">
            <a:avLst/>
          </a:prstGeom>
        </p:spPr>
      </p:pic>
      <p:pic>
        <p:nvPicPr>
          <p:cNvPr id="19" name="Image 18"/>
          <p:cNvPicPr>
            <a:picLocks noChangeAspect="1"/>
          </p:cNvPicPr>
          <p:nvPr/>
        </p:nvPicPr>
        <p:blipFill rotWithShape="1">
          <a:blip r:embed="rId4">
            <a:extLst>
              <a:ext uri="{28A0092B-C50C-407E-A947-70E740481C1C}">
                <a14:useLocalDpi xmlns:a14="http://schemas.microsoft.com/office/drawing/2010/main" val="0"/>
              </a:ext>
            </a:extLst>
          </a:blip>
          <a:srcRect l="33259" t="12057" r="34244" b="15934"/>
          <a:stretch/>
        </p:blipFill>
        <p:spPr>
          <a:xfrm>
            <a:off x="6859397" y="693069"/>
            <a:ext cx="1638612" cy="3631014"/>
          </a:xfrm>
          <a:prstGeom prst="rect">
            <a:avLst/>
          </a:prstGeom>
        </p:spPr>
      </p:pic>
      <p:sp>
        <p:nvSpPr>
          <p:cNvPr id="20" name="ZoneTexte 19"/>
          <p:cNvSpPr txBox="1"/>
          <p:nvPr/>
        </p:nvSpPr>
        <p:spPr>
          <a:xfrm>
            <a:off x="2982351" y="5947836"/>
            <a:ext cx="6428935" cy="584775"/>
          </a:xfrm>
          <a:prstGeom prst="rect">
            <a:avLst/>
          </a:prstGeom>
          <a:noFill/>
        </p:spPr>
        <p:txBody>
          <a:bodyPr wrap="square" rtlCol="0">
            <a:spAutoFit/>
          </a:bodyPr>
          <a:lstStyle/>
          <a:p>
            <a:r>
              <a:rPr lang="fr-FR" sz="3200" b="1" dirty="0"/>
              <a:t>  700.000 FCFA / MOIS au Maximum</a:t>
            </a:r>
          </a:p>
        </p:txBody>
      </p:sp>
      <p:pic>
        <p:nvPicPr>
          <p:cNvPr id="21" name="Image 20"/>
          <p:cNvPicPr>
            <a:picLocks noChangeAspect="1"/>
          </p:cNvPicPr>
          <p:nvPr/>
        </p:nvPicPr>
        <p:blipFill rotWithShape="1">
          <a:blip r:embed="rId5">
            <a:extLst>
              <a:ext uri="{28A0092B-C50C-407E-A947-70E740481C1C}">
                <a14:useLocalDpi xmlns:a14="http://schemas.microsoft.com/office/drawing/2010/main" val="0"/>
              </a:ext>
            </a:extLst>
          </a:blip>
          <a:srcRect t="2705"/>
          <a:stretch/>
        </p:blipFill>
        <p:spPr>
          <a:xfrm>
            <a:off x="8412774" y="1204893"/>
            <a:ext cx="1432121" cy="3151696"/>
          </a:xfrm>
          <a:prstGeom prst="rect">
            <a:avLst/>
          </a:prstGeom>
        </p:spPr>
      </p:pic>
    </p:spTree>
    <p:extLst>
      <p:ext uri="{BB962C8B-B14F-4D97-AF65-F5344CB8AC3E}">
        <p14:creationId xmlns:p14="http://schemas.microsoft.com/office/powerpoint/2010/main" val="2258793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Effect transition="in" filter="wipe(down)">
                                      <p:cBhvr>
                                        <p:cTn id="26" dur="5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arn(inVertical)">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3" grpId="0"/>
      <p:bldP spid="14" grpId="0"/>
      <p:bldP spid="2"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87D98A4F-2C99-CE61-6D45-592C9A7DCF30}"/>
              </a:ext>
            </a:extLst>
          </p:cNvPr>
          <p:cNvSpPr/>
          <p:nvPr/>
        </p:nvSpPr>
        <p:spPr>
          <a:xfrm>
            <a:off x="42128" y="308919"/>
            <a:ext cx="4324865" cy="2965622"/>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t>Voitures</a:t>
            </a:r>
          </a:p>
        </p:txBody>
      </p:sp>
      <p:pic>
        <p:nvPicPr>
          <p:cNvPr id="6" name="Image 5">
            <a:extLst>
              <a:ext uri="{FF2B5EF4-FFF2-40B4-BE49-F238E27FC236}">
                <a16:creationId xmlns:a16="http://schemas.microsoft.com/office/drawing/2014/main" id="{5C21B259-523D-FEFE-4B32-FF7A7CD195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6155" y="3468253"/>
            <a:ext cx="4486568" cy="3960945"/>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942AA582-D9D9-2495-37A3-E29CFB8E04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2723" y="3389747"/>
            <a:ext cx="3532874" cy="3780322"/>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294BE7FA-002C-2FA0-354C-3DDC657E6657}"/>
              </a:ext>
            </a:extLst>
          </p:cNvPr>
          <p:cNvPicPr>
            <a:picLocks noChangeAspect="1"/>
          </p:cNvPicPr>
          <p:nvPr/>
        </p:nvPicPr>
        <p:blipFill rotWithShape="1">
          <a:blip r:embed="rId4">
            <a:extLst>
              <a:ext uri="{28A0092B-C50C-407E-A947-70E740481C1C}">
                <a14:useLocalDpi xmlns:a14="http://schemas.microsoft.com/office/drawing/2010/main" val="0"/>
              </a:ext>
            </a:extLst>
          </a:blip>
          <a:srcRect t="16441"/>
          <a:stretch/>
        </p:blipFill>
        <p:spPr>
          <a:xfrm>
            <a:off x="46501" y="3389747"/>
            <a:ext cx="3958504" cy="4039451"/>
          </a:xfrm>
          <a:prstGeom prst="rect">
            <a:avLst/>
          </a:prstGeom>
          <a:ln>
            <a:noFill/>
          </a:ln>
          <a:effectLst>
            <a:outerShdw blurRad="292100" dist="139700" dir="2700000" algn="tl" rotWithShape="0">
              <a:srgbClr val="333333">
                <a:alpha val="65000"/>
              </a:srgbClr>
            </a:outerShdw>
          </a:effectLst>
        </p:spPr>
      </p:pic>
      <p:pic>
        <p:nvPicPr>
          <p:cNvPr id="12" name="Image 11">
            <a:extLst>
              <a:ext uri="{FF2B5EF4-FFF2-40B4-BE49-F238E27FC236}">
                <a16:creationId xmlns:a16="http://schemas.microsoft.com/office/drawing/2014/main" id="{D6DCACED-EEF2-86E6-057D-B0CD871E9ECB}"/>
              </a:ext>
            </a:extLst>
          </p:cNvPr>
          <p:cNvPicPr>
            <a:picLocks noChangeAspect="1"/>
          </p:cNvPicPr>
          <p:nvPr/>
        </p:nvPicPr>
        <p:blipFill rotWithShape="1">
          <a:blip r:embed="rId5">
            <a:extLst>
              <a:ext uri="{28A0092B-C50C-407E-A947-70E740481C1C}">
                <a14:useLocalDpi xmlns:a14="http://schemas.microsoft.com/office/drawing/2010/main" val="0"/>
              </a:ext>
            </a:extLst>
          </a:blip>
          <a:srcRect t="-768" b="8269"/>
          <a:stretch/>
        </p:blipFill>
        <p:spPr>
          <a:xfrm>
            <a:off x="4475721" y="-43961"/>
            <a:ext cx="3166265" cy="3577995"/>
          </a:xfrm>
          <a:prstGeom prst="rect">
            <a:avLst/>
          </a:prstGeom>
          <a:ln>
            <a:noFill/>
          </a:ln>
          <a:effectLst>
            <a:outerShdw blurRad="292100" dist="139700" dir="2700000" algn="tl" rotWithShape="0">
              <a:srgbClr val="333333">
                <a:alpha val="65000"/>
              </a:srgbClr>
            </a:outerShdw>
          </a:effectLst>
        </p:spPr>
      </p:pic>
      <p:pic>
        <p:nvPicPr>
          <p:cNvPr id="14" name="Image 13">
            <a:extLst>
              <a:ext uri="{FF2B5EF4-FFF2-40B4-BE49-F238E27FC236}">
                <a16:creationId xmlns:a16="http://schemas.microsoft.com/office/drawing/2014/main" id="{7D81A12F-92BA-47A4-4673-B4272BB770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46359" y="66142"/>
            <a:ext cx="4324865" cy="34944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5404136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C8615F18-77D7-34A1-8673-B53CA0A7F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8853"/>
            <a:ext cx="12355112" cy="7529402"/>
          </a:xfrm>
          <a:prstGeom prst="rect">
            <a:avLst/>
          </a:prstGeom>
        </p:spPr>
      </p:pic>
      <p:sp>
        <p:nvSpPr>
          <p:cNvPr id="8" name="Ellipse 7">
            <a:extLst>
              <a:ext uri="{FF2B5EF4-FFF2-40B4-BE49-F238E27FC236}">
                <a16:creationId xmlns:a16="http://schemas.microsoft.com/office/drawing/2014/main" id="{22441C5C-BA71-0810-16BE-534E2F23962B}"/>
              </a:ext>
            </a:extLst>
          </p:cNvPr>
          <p:cNvSpPr/>
          <p:nvPr/>
        </p:nvSpPr>
        <p:spPr>
          <a:xfrm>
            <a:off x="-148281" y="-284205"/>
            <a:ext cx="4720281" cy="320657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600" b="1" dirty="0"/>
              <a:t>Maisons </a:t>
            </a:r>
          </a:p>
        </p:txBody>
      </p:sp>
    </p:spTree>
    <p:extLst>
      <p:ext uri="{BB962C8B-B14F-4D97-AF65-F5344CB8AC3E}">
        <p14:creationId xmlns:p14="http://schemas.microsoft.com/office/powerpoint/2010/main" val="347448515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286360" y="2851689"/>
            <a:ext cx="9407471" cy="3416320"/>
          </a:xfrm>
          <a:prstGeom prst="rect">
            <a:avLst/>
          </a:prstGeom>
          <a:noFill/>
        </p:spPr>
        <p:txBody>
          <a:bodyPr wrap="square" rtlCol="0">
            <a:spAutoFit/>
          </a:bodyPr>
          <a:lstStyle/>
          <a:p>
            <a:pPr algn="ctr"/>
            <a:r>
              <a:rPr lang="fr-FR" sz="7200" dirty="0">
                <a:latin typeface="Arial Black" panose="020B0A04020102020204" pitchFamily="34" charset="0"/>
              </a:rPr>
              <a:t>Vestige Marketing est ce que ça paye?</a:t>
            </a:r>
          </a:p>
        </p:txBody>
      </p:sp>
      <p:pic>
        <p:nvPicPr>
          <p:cNvPr id="5" name="Image 4">
            <a:extLst>
              <a:ext uri="{FF2B5EF4-FFF2-40B4-BE49-F238E27FC236}">
                <a16:creationId xmlns:a16="http://schemas.microsoft.com/office/drawing/2014/main" id="{499EECDA-E4F8-41EF-B788-39A8562900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6944" y="323547"/>
            <a:ext cx="2224670" cy="2224670"/>
          </a:xfrm>
          <a:prstGeom prst="rect">
            <a:avLst/>
          </a:prstGeom>
        </p:spPr>
      </p:pic>
    </p:spTree>
    <p:extLst>
      <p:ext uri="{BB962C8B-B14F-4D97-AF65-F5344CB8AC3E}">
        <p14:creationId xmlns:p14="http://schemas.microsoft.com/office/powerpoint/2010/main" val="1456978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arn(inVertical)">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5D182F49-4CF7-20EE-234A-3916CBEF1FDB}"/>
              </a:ext>
            </a:extLst>
          </p:cNvPr>
          <p:cNvPicPr>
            <a:picLocks noChangeAspect="1"/>
          </p:cNvPicPr>
          <p:nvPr/>
        </p:nvPicPr>
        <p:blipFill rotWithShape="1">
          <a:blip r:embed="rId2">
            <a:extLst>
              <a:ext uri="{28A0092B-C50C-407E-A947-70E740481C1C}">
                <a14:useLocalDpi xmlns:a14="http://schemas.microsoft.com/office/drawing/2010/main" val="0"/>
              </a:ext>
            </a:extLst>
          </a:blip>
          <a:srcRect t="765" r="4" b="23938"/>
          <a:stretch/>
        </p:blipFill>
        <p:spPr>
          <a:xfrm>
            <a:off x="198739" y="171717"/>
            <a:ext cx="5804105" cy="3167426"/>
          </a:xfrm>
          <a:prstGeom prst="rect">
            <a:avLst/>
          </a:prstGeom>
        </p:spPr>
      </p:pic>
      <p:pic>
        <p:nvPicPr>
          <p:cNvPr id="6" name="Image 5" descr="Une image contenant texte&#10;&#10;Description générée automatiquement">
            <a:extLst>
              <a:ext uri="{FF2B5EF4-FFF2-40B4-BE49-F238E27FC236}">
                <a16:creationId xmlns:a16="http://schemas.microsoft.com/office/drawing/2014/main" id="{94BAFCA5-4E7E-A88F-F5DF-77C53072AF4E}"/>
              </a:ext>
            </a:extLst>
          </p:cNvPr>
          <p:cNvPicPr>
            <a:picLocks noChangeAspect="1"/>
          </p:cNvPicPr>
          <p:nvPr/>
        </p:nvPicPr>
        <p:blipFill rotWithShape="1">
          <a:blip r:embed="rId3">
            <a:extLst>
              <a:ext uri="{28A0092B-C50C-407E-A947-70E740481C1C}">
                <a14:useLocalDpi xmlns:a14="http://schemas.microsoft.com/office/drawing/2010/main" val="0"/>
              </a:ext>
            </a:extLst>
          </a:blip>
          <a:srcRect t="4684" r="2" b="19442"/>
          <a:stretch/>
        </p:blipFill>
        <p:spPr>
          <a:xfrm>
            <a:off x="6195373" y="171717"/>
            <a:ext cx="5797883" cy="3167426"/>
          </a:xfrm>
          <a:prstGeom prst="rect">
            <a:avLst/>
          </a:prstGeom>
        </p:spPr>
      </p:pic>
      <p:pic>
        <p:nvPicPr>
          <p:cNvPr id="3" name="Image 2" descr="Une image contenant texte, personne&#10;&#10;Description générée automatiquement">
            <a:extLst>
              <a:ext uri="{FF2B5EF4-FFF2-40B4-BE49-F238E27FC236}">
                <a16:creationId xmlns:a16="http://schemas.microsoft.com/office/drawing/2014/main" id="{B6414DD7-CEBE-EEB8-05A2-7995CC9C6B7E}"/>
              </a:ext>
            </a:extLst>
          </p:cNvPr>
          <p:cNvPicPr>
            <a:picLocks noChangeAspect="1"/>
          </p:cNvPicPr>
          <p:nvPr/>
        </p:nvPicPr>
        <p:blipFill rotWithShape="1">
          <a:blip r:embed="rId4">
            <a:extLst>
              <a:ext uri="{28A0092B-C50C-407E-A947-70E740481C1C}">
                <a14:useLocalDpi xmlns:a14="http://schemas.microsoft.com/office/drawing/2010/main" val="0"/>
              </a:ext>
            </a:extLst>
          </a:blip>
          <a:srcRect t="20786" r="-2" b="12451"/>
          <a:stretch/>
        </p:blipFill>
        <p:spPr>
          <a:xfrm>
            <a:off x="198739" y="3510858"/>
            <a:ext cx="5804105" cy="2789948"/>
          </a:xfrm>
          <a:prstGeom prst="rect">
            <a:avLst/>
          </a:prstGeom>
        </p:spPr>
      </p:pic>
      <p:pic>
        <p:nvPicPr>
          <p:cNvPr id="9" name="Image 8" descr="Une image contenant texte&#10;&#10;Description générée automatiquement">
            <a:extLst>
              <a:ext uri="{FF2B5EF4-FFF2-40B4-BE49-F238E27FC236}">
                <a16:creationId xmlns:a16="http://schemas.microsoft.com/office/drawing/2014/main" id="{69E2D615-6776-C1D5-940F-0BB617C34A62}"/>
              </a:ext>
            </a:extLst>
          </p:cNvPr>
          <p:cNvPicPr>
            <a:picLocks noChangeAspect="1"/>
          </p:cNvPicPr>
          <p:nvPr/>
        </p:nvPicPr>
        <p:blipFill rotWithShape="1">
          <a:blip r:embed="rId5">
            <a:extLst>
              <a:ext uri="{28A0092B-C50C-407E-A947-70E740481C1C}">
                <a14:useLocalDpi xmlns:a14="http://schemas.microsoft.com/office/drawing/2010/main" val="0"/>
              </a:ext>
            </a:extLst>
          </a:blip>
          <a:srcRect t="4814" r="2" b="27886"/>
          <a:stretch/>
        </p:blipFill>
        <p:spPr>
          <a:xfrm>
            <a:off x="6195372" y="3510858"/>
            <a:ext cx="5797883" cy="2789948"/>
          </a:xfrm>
          <a:prstGeom prst="rect">
            <a:avLst/>
          </a:prstGeom>
        </p:spPr>
      </p:pic>
    </p:spTree>
    <p:extLst>
      <p:ext uri="{BB962C8B-B14F-4D97-AF65-F5344CB8AC3E}">
        <p14:creationId xmlns:p14="http://schemas.microsoft.com/office/powerpoint/2010/main" val="311839473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F5D08AA-FC3E-80A0-F0FB-7EF8B06973CC}"/>
              </a:ext>
            </a:extLst>
          </p:cNvPr>
          <p:cNvPicPr>
            <a:picLocks noChangeAspect="1"/>
          </p:cNvPicPr>
          <p:nvPr/>
        </p:nvPicPr>
        <p:blipFill rotWithShape="1">
          <a:blip r:embed="rId2">
            <a:extLst>
              <a:ext uri="{28A0092B-C50C-407E-A947-70E740481C1C}">
                <a14:useLocalDpi xmlns:a14="http://schemas.microsoft.com/office/drawing/2010/main" val="0"/>
              </a:ext>
            </a:extLst>
          </a:blip>
          <a:srcRect l="2219" r="1" b="1"/>
          <a:stretch/>
        </p:blipFill>
        <p:spPr>
          <a:xfrm>
            <a:off x="-6507" y="1183339"/>
            <a:ext cx="4046132" cy="5707537"/>
          </a:xfrm>
          <a:prstGeom prst="rect">
            <a:avLst/>
          </a:prstGeom>
        </p:spPr>
      </p:pic>
      <p:pic>
        <p:nvPicPr>
          <p:cNvPr id="3" name="Image 2">
            <a:extLst>
              <a:ext uri="{FF2B5EF4-FFF2-40B4-BE49-F238E27FC236}">
                <a16:creationId xmlns:a16="http://schemas.microsoft.com/office/drawing/2014/main" id="{B5E2542A-F7BD-0222-E672-B6D37A32C05A}"/>
              </a:ext>
            </a:extLst>
          </p:cNvPr>
          <p:cNvPicPr>
            <a:picLocks noChangeAspect="1"/>
          </p:cNvPicPr>
          <p:nvPr/>
        </p:nvPicPr>
        <p:blipFill rotWithShape="1">
          <a:blip r:embed="rId3">
            <a:extLst>
              <a:ext uri="{28A0092B-C50C-407E-A947-70E740481C1C}">
                <a14:useLocalDpi xmlns:a14="http://schemas.microsoft.com/office/drawing/2010/main" val="0"/>
              </a:ext>
            </a:extLst>
          </a:blip>
          <a:srcRect l="4417" r="3" b="3"/>
          <a:stretch/>
        </p:blipFill>
        <p:spPr>
          <a:xfrm>
            <a:off x="4094960" y="10"/>
            <a:ext cx="4029005" cy="5707527"/>
          </a:xfrm>
          <a:prstGeom prst="rect">
            <a:avLst/>
          </a:prstGeom>
        </p:spPr>
      </p:pic>
      <p:pic>
        <p:nvPicPr>
          <p:cNvPr id="10" name="Image 9">
            <a:extLst>
              <a:ext uri="{FF2B5EF4-FFF2-40B4-BE49-F238E27FC236}">
                <a16:creationId xmlns:a16="http://schemas.microsoft.com/office/drawing/2014/main" id="{11A3BC57-C35A-7AF4-E624-CFBDB6686C40}"/>
              </a:ext>
            </a:extLst>
          </p:cNvPr>
          <p:cNvPicPr>
            <a:picLocks noChangeAspect="1"/>
          </p:cNvPicPr>
          <p:nvPr/>
        </p:nvPicPr>
        <p:blipFill rotWithShape="1">
          <a:blip r:embed="rId4">
            <a:extLst>
              <a:ext uri="{28A0092B-C50C-407E-A947-70E740481C1C}">
                <a14:useLocalDpi xmlns:a14="http://schemas.microsoft.com/office/drawing/2010/main" val="0"/>
              </a:ext>
            </a:extLst>
          </a:blip>
          <a:srcRect l="2693" r="1" b="1"/>
          <a:stretch/>
        </p:blipFill>
        <p:spPr>
          <a:xfrm>
            <a:off x="8179347" y="1183339"/>
            <a:ext cx="4012654" cy="5707537"/>
          </a:xfrm>
          <a:prstGeom prst="rect">
            <a:avLst/>
          </a:prstGeom>
        </p:spPr>
      </p:pic>
    </p:spTree>
    <p:extLst>
      <p:ext uri="{BB962C8B-B14F-4D97-AF65-F5344CB8AC3E}">
        <p14:creationId xmlns:p14="http://schemas.microsoft.com/office/powerpoint/2010/main" val="25845825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descr="Une image contenant texte, personne&#10;&#10;Description générée automatiquement">
            <a:extLst>
              <a:ext uri="{FF2B5EF4-FFF2-40B4-BE49-F238E27FC236}">
                <a16:creationId xmlns:a16="http://schemas.microsoft.com/office/drawing/2014/main" id="{F36D57F5-32D8-FBE0-31D0-EA177F226AF0}"/>
              </a:ext>
            </a:extLst>
          </p:cNvPr>
          <p:cNvPicPr>
            <a:picLocks noChangeAspect="1"/>
          </p:cNvPicPr>
          <p:nvPr/>
        </p:nvPicPr>
        <p:blipFill rotWithShape="1">
          <a:blip r:embed="rId2">
            <a:extLst>
              <a:ext uri="{28A0092B-C50C-407E-A947-70E740481C1C}">
                <a14:useLocalDpi xmlns:a14="http://schemas.microsoft.com/office/drawing/2010/main" val="0"/>
              </a:ext>
            </a:extLst>
          </a:blip>
          <a:srcRect l="8160" r="-3" b="-3"/>
          <a:stretch/>
        </p:blipFill>
        <p:spPr>
          <a:xfrm>
            <a:off x="-6507" y="1183339"/>
            <a:ext cx="4046132" cy="5707537"/>
          </a:xfrm>
          <a:prstGeom prst="rect">
            <a:avLst/>
          </a:prstGeom>
        </p:spPr>
      </p:pic>
      <p:pic>
        <p:nvPicPr>
          <p:cNvPr id="10" name="Image 9">
            <a:extLst>
              <a:ext uri="{FF2B5EF4-FFF2-40B4-BE49-F238E27FC236}">
                <a16:creationId xmlns:a16="http://schemas.microsoft.com/office/drawing/2014/main" id="{0C0513CA-741A-7396-53E1-1416747513D9}"/>
              </a:ext>
            </a:extLst>
          </p:cNvPr>
          <p:cNvPicPr>
            <a:picLocks noChangeAspect="1"/>
          </p:cNvPicPr>
          <p:nvPr/>
        </p:nvPicPr>
        <p:blipFill rotWithShape="1">
          <a:blip r:embed="rId3">
            <a:extLst>
              <a:ext uri="{28A0092B-C50C-407E-A947-70E740481C1C}">
                <a14:useLocalDpi xmlns:a14="http://schemas.microsoft.com/office/drawing/2010/main" val="0"/>
              </a:ext>
            </a:extLst>
          </a:blip>
          <a:srcRect r="7688" b="-1"/>
          <a:stretch/>
        </p:blipFill>
        <p:spPr>
          <a:xfrm>
            <a:off x="4094960" y="10"/>
            <a:ext cx="4029005" cy="5707527"/>
          </a:xfrm>
          <a:prstGeom prst="rect">
            <a:avLst/>
          </a:prstGeom>
        </p:spPr>
      </p:pic>
      <p:pic>
        <p:nvPicPr>
          <p:cNvPr id="3" name="Image 2" descr="Une image contenant texte&#10;&#10;Description générée automatiquement">
            <a:extLst>
              <a:ext uri="{FF2B5EF4-FFF2-40B4-BE49-F238E27FC236}">
                <a16:creationId xmlns:a16="http://schemas.microsoft.com/office/drawing/2014/main" id="{09908AE7-F925-B8F4-8173-450EEAC06CFD}"/>
              </a:ext>
            </a:extLst>
          </p:cNvPr>
          <p:cNvPicPr>
            <a:picLocks noChangeAspect="1"/>
          </p:cNvPicPr>
          <p:nvPr/>
        </p:nvPicPr>
        <p:blipFill rotWithShape="1">
          <a:blip r:embed="rId4">
            <a:extLst>
              <a:ext uri="{28A0092B-C50C-407E-A947-70E740481C1C}">
                <a14:useLocalDpi xmlns:a14="http://schemas.microsoft.com/office/drawing/2010/main" val="0"/>
              </a:ext>
            </a:extLst>
          </a:blip>
          <a:srcRect l="9795" r="-1" b="-1"/>
          <a:stretch/>
        </p:blipFill>
        <p:spPr>
          <a:xfrm>
            <a:off x="8179347" y="1183339"/>
            <a:ext cx="4012654" cy="5707537"/>
          </a:xfrm>
          <a:prstGeom prst="rect">
            <a:avLst/>
          </a:prstGeom>
        </p:spPr>
      </p:pic>
    </p:spTree>
    <p:extLst>
      <p:ext uri="{BB962C8B-B14F-4D97-AF65-F5344CB8AC3E}">
        <p14:creationId xmlns:p14="http://schemas.microsoft.com/office/powerpoint/2010/main" val="364535298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80B6FA-7812-D72C-8564-8C936A59EC0A}"/>
              </a:ext>
            </a:extLst>
          </p:cNvPr>
          <p:cNvSpPr>
            <a:spLocks noGrp="1"/>
          </p:cNvSpPr>
          <p:nvPr>
            <p:ph type="title"/>
          </p:nvPr>
        </p:nvSpPr>
        <p:spPr>
          <a:xfrm>
            <a:off x="0" y="-7505"/>
            <a:ext cx="12192000" cy="685800"/>
          </a:xfrm>
          <a:solidFill>
            <a:srgbClr val="0070C0"/>
          </a:solidFill>
        </p:spPr>
        <p:txBody>
          <a:bodyPr>
            <a:normAutofit fontScale="90000"/>
          </a:bodyPr>
          <a:lstStyle/>
          <a:p>
            <a:pPr algn="ctr"/>
            <a:r>
              <a:rPr lang="fr-FR" dirty="0">
                <a:solidFill>
                  <a:schemeClr val="bg1"/>
                </a:solidFill>
              </a:rPr>
              <a:t>TEMOIGNAGES DE GAINS INDE </a:t>
            </a:r>
          </a:p>
        </p:txBody>
      </p:sp>
      <p:pic>
        <p:nvPicPr>
          <p:cNvPr id="7" name="Image 6">
            <a:extLst>
              <a:ext uri="{FF2B5EF4-FFF2-40B4-BE49-F238E27FC236}">
                <a16:creationId xmlns:a16="http://schemas.microsoft.com/office/drawing/2014/main" id="{6D1201F9-9C5F-C7E4-3A31-E3A35A0800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545" y="685800"/>
            <a:ext cx="4107006" cy="5579918"/>
          </a:xfrm>
          <a:prstGeom prst="rect">
            <a:avLst/>
          </a:prstGeom>
        </p:spPr>
      </p:pic>
      <p:pic>
        <p:nvPicPr>
          <p:cNvPr id="9" name="Image 8">
            <a:extLst>
              <a:ext uri="{FF2B5EF4-FFF2-40B4-BE49-F238E27FC236}">
                <a16:creationId xmlns:a16="http://schemas.microsoft.com/office/drawing/2014/main" id="{882C6AE2-AC84-981A-B237-C6A8F4369C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5551" y="685801"/>
            <a:ext cx="4136449" cy="5579918"/>
          </a:xfrm>
          <a:prstGeom prst="rect">
            <a:avLst/>
          </a:prstGeom>
        </p:spPr>
      </p:pic>
      <p:pic>
        <p:nvPicPr>
          <p:cNvPr id="11" name="Image 10">
            <a:extLst>
              <a:ext uri="{FF2B5EF4-FFF2-40B4-BE49-F238E27FC236}">
                <a16:creationId xmlns:a16="http://schemas.microsoft.com/office/drawing/2014/main" id="{CC305E27-2A89-371D-EFC5-260E132985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85800"/>
            <a:ext cx="3948545" cy="5579918"/>
          </a:xfrm>
          <a:prstGeom prst="rect">
            <a:avLst/>
          </a:prstGeom>
        </p:spPr>
      </p:pic>
      <p:sp>
        <p:nvSpPr>
          <p:cNvPr id="12" name="ZoneTexte 11">
            <a:extLst>
              <a:ext uri="{FF2B5EF4-FFF2-40B4-BE49-F238E27FC236}">
                <a16:creationId xmlns:a16="http://schemas.microsoft.com/office/drawing/2014/main" id="{31A8D212-CB4D-7CED-8856-05DF703AF627}"/>
              </a:ext>
            </a:extLst>
          </p:cNvPr>
          <p:cNvSpPr txBox="1"/>
          <p:nvPr/>
        </p:nvSpPr>
        <p:spPr>
          <a:xfrm>
            <a:off x="1" y="6265718"/>
            <a:ext cx="3875808" cy="584775"/>
          </a:xfrm>
          <a:prstGeom prst="rect">
            <a:avLst/>
          </a:prstGeom>
          <a:solidFill>
            <a:srgbClr val="00B050"/>
          </a:solidFill>
        </p:spPr>
        <p:txBody>
          <a:bodyPr wrap="square" rtlCol="0">
            <a:spAutoFit/>
          </a:bodyPr>
          <a:lstStyle/>
          <a:p>
            <a:pPr algn="ctr"/>
            <a:r>
              <a:rPr lang="fr-FR" sz="3200" b="1" dirty="0">
                <a:solidFill>
                  <a:srgbClr val="002060"/>
                </a:solidFill>
              </a:rPr>
              <a:t>12.587.701 FCFA</a:t>
            </a:r>
          </a:p>
        </p:txBody>
      </p:sp>
      <p:sp>
        <p:nvSpPr>
          <p:cNvPr id="13" name="ZoneTexte 12">
            <a:extLst>
              <a:ext uri="{FF2B5EF4-FFF2-40B4-BE49-F238E27FC236}">
                <a16:creationId xmlns:a16="http://schemas.microsoft.com/office/drawing/2014/main" id="{F57DE0D7-6330-133F-3CBC-CBB46E7B4668}"/>
              </a:ext>
            </a:extLst>
          </p:cNvPr>
          <p:cNvSpPr txBox="1"/>
          <p:nvPr/>
        </p:nvSpPr>
        <p:spPr>
          <a:xfrm>
            <a:off x="4063714" y="6273225"/>
            <a:ext cx="3875808" cy="584775"/>
          </a:xfrm>
          <a:prstGeom prst="rect">
            <a:avLst/>
          </a:prstGeom>
          <a:solidFill>
            <a:srgbClr val="00B050"/>
          </a:solidFill>
        </p:spPr>
        <p:txBody>
          <a:bodyPr wrap="square" rtlCol="0">
            <a:spAutoFit/>
          </a:bodyPr>
          <a:lstStyle/>
          <a:p>
            <a:pPr algn="ctr"/>
            <a:r>
              <a:rPr lang="fr-FR" sz="3200" b="1" dirty="0">
                <a:solidFill>
                  <a:srgbClr val="002060"/>
                </a:solidFill>
              </a:rPr>
              <a:t>282.238 FCFA</a:t>
            </a:r>
          </a:p>
        </p:txBody>
      </p:sp>
      <p:sp>
        <p:nvSpPr>
          <p:cNvPr id="14" name="ZoneTexte 13">
            <a:extLst>
              <a:ext uri="{FF2B5EF4-FFF2-40B4-BE49-F238E27FC236}">
                <a16:creationId xmlns:a16="http://schemas.microsoft.com/office/drawing/2014/main" id="{CB60DC1A-1E12-D0B8-F6ED-B863BA461635}"/>
              </a:ext>
            </a:extLst>
          </p:cNvPr>
          <p:cNvSpPr txBox="1"/>
          <p:nvPr/>
        </p:nvSpPr>
        <p:spPr>
          <a:xfrm>
            <a:off x="8316192" y="6273225"/>
            <a:ext cx="3875808" cy="584775"/>
          </a:xfrm>
          <a:prstGeom prst="rect">
            <a:avLst/>
          </a:prstGeom>
          <a:solidFill>
            <a:srgbClr val="00B050"/>
          </a:solidFill>
        </p:spPr>
        <p:txBody>
          <a:bodyPr wrap="square" rtlCol="0">
            <a:spAutoFit/>
          </a:bodyPr>
          <a:lstStyle/>
          <a:p>
            <a:r>
              <a:rPr lang="fr-FR" sz="3200" b="1" dirty="0">
                <a:solidFill>
                  <a:srgbClr val="002060"/>
                </a:solidFill>
              </a:rPr>
              <a:t>1.783.500 FCFA</a:t>
            </a:r>
          </a:p>
        </p:txBody>
      </p:sp>
    </p:spTree>
    <p:extLst>
      <p:ext uri="{BB962C8B-B14F-4D97-AF65-F5344CB8AC3E}">
        <p14:creationId xmlns:p14="http://schemas.microsoft.com/office/powerpoint/2010/main" val="873702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p:tgtEl>
                                          <p:spTgt spid="13"/>
                                        </p:tgtEl>
                                        <p:attrNameLst>
                                          <p:attrName>ppt_y</p:attrName>
                                        </p:attrNameLst>
                                      </p:cBhvr>
                                      <p:tavLst>
                                        <p:tav tm="0">
                                          <p:val>
                                            <p:strVal val="#ppt_y+#ppt_h*1.125000"/>
                                          </p:val>
                                        </p:tav>
                                        <p:tav tm="100000">
                                          <p:val>
                                            <p:strVal val="#ppt_y"/>
                                          </p:val>
                                        </p:tav>
                                      </p:tavLst>
                                    </p:anim>
                                    <p:animEffect transition="in" filter="wipe(up)">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circle(in)">
                                      <p:cBhvr>
                                        <p:cTn id="28" dur="20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barn(inVertical)">
                                      <p:cBhvr>
                                        <p:cTn id="3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B503B65-7337-5CAE-D31C-B68F30EF1F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6700" y="0"/>
            <a:ext cx="4305300" cy="6317673"/>
          </a:xfrm>
          <a:prstGeom prst="rect">
            <a:avLst/>
          </a:prstGeom>
        </p:spPr>
      </p:pic>
      <p:pic>
        <p:nvPicPr>
          <p:cNvPr id="9" name="Image 8">
            <a:extLst>
              <a:ext uri="{FF2B5EF4-FFF2-40B4-BE49-F238E27FC236}">
                <a16:creationId xmlns:a16="http://schemas.microsoft.com/office/drawing/2014/main" id="{281DC7FF-A11F-1AEB-BFFA-2B940113F3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117" y="-1"/>
            <a:ext cx="3800639" cy="6317673"/>
          </a:xfrm>
          <a:prstGeom prst="rect">
            <a:avLst/>
          </a:prstGeom>
        </p:spPr>
      </p:pic>
      <p:sp>
        <p:nvSpPr>
          <p:cNvPr id="10" name="ZoneTexte 9">
            <a:extLst>
              <a:ext uri="{FF2B5EF4-FFF2-40B4-BE49-F238E27FC236}">
                <a16:creationId xmlns:a16="http://schemas.microsoft.com/office/drawing/2014/main" id="{0BFEB7F3-8599-67B8-0AE3-3320F76D468B}"/>
              </a:ext>
            </a:extLst>
          </p:cNvPr>
          <p:cNvSpPr txBox="1"/>
          <p:nvPr/>
        </p:nvSpPr>
        <p:spPr>
          <a:xfrm>
            <a:off x="8316191" y="6307672"/>
            <a:ext cx="3875808" cy="584775"/>
          </a:xfrm>
          <a:prstGeom prst="rect">
            <a:avLst/>
          </a:prstGeom>
          <a:solidFill>
            <a:srgbClr val="00B050"/>
          </a:solidFill>
        </p:spPr>
        <p:txBody>
          <a:bodyPr wrap="square" rtlCol="0">
            <a:spAutoFit/>
          </a:bodyPr>
          <a:lstStyle/>
          <a:p>
            <a:pPr algn="ctr"/>
            <a:r>
              <a:rPr lang="fr-FR" sz="3200" b="1" dirty="0">
                <a:solidFill>
                  <a:srgbClr val="002060"/>
                </a:solidFill>
              </a:rPr>
              <a:t>2.828.483 FCFA</a:t>
            </a:r>
          </a:p>
        </p:txBody>
      </p:sp>
      <p:sp>
        <p:nvSpPr>
          <p:cNvPr id="12" name="ZoneTexte 11">
            <a:extLst>
              <a:ext uri="{FF2B5EF4-FFF2-40B4-BE49-F238E27FC236}">
                <a16:creationId xmlns:a16="http://schemas.microsoft.com/office/drawing/2014/main" id="{8BDF7642-E0CD-6E49-A045-B5F6A8DD6C22}"/>
              </a:ext>
            </a:extLst>
          </p:cNvPr>
          <p:cNvSpPr txBox="1"/>
          <p:nvPr/>
        </p:nvSpPr>
        <p:spPr>
          <a:xfrm>
            <a:off x="-163702" y="6317672"/>
            <a:ext cx="3875808" cy="584775"/>
          </a:xfrm>
          <a:prstGeom prst="rect">
            <a:avLst/>
          </a:prstGeom>
          <a:solidFill>
            <a:srgbClr val="00B050"/>
          </a:solidFill>
        </p:spPr>
        <p:txBody>
          <a:bodyPr wrap="square" rtlCol="0">
            <a:spAutoFit/>
          </a:bodyPr>
          <a:lstStyle/>
          <a:p>
            <a:pPr algn="ctr"/>
            <a:r>
              <a:rPr lang="fr-FR" sz="3200" b="1" dirty="0">
                <a:solidFill>
                  <a:srgbClr val="002060"/>
                </a:solidFill>
              </a:rPr>
              <a:t>1.O44.546 FCFA</a:t>
            </a:r>
          </a:p>
        </p:txBody>
      </p:sp>
      <p:pic>
        <p:nvPicPr>
          <p:cNvPr id="8" name="Image 7">
            <a:extLst>
              <a:ext uri="{FF2B5EF4-FFF2-40B4-BE49-F238E27FC236}">
                <a16:creationId xmlns:a16="http://schemas.microsoft.com/office/drawing/2014/main" id="{7EFE8744-8B87-4D61-B3DC-6C4BCD1EE6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4305" y="-88323"/>
            <a:ext cx="4419600" cy="6494318"/>
          </a:xfrm>
          <a:prstGeom prst="rect">
            <a:avLst/>
          </a:prstGeom>
        </p:spPr>
      </p:pic>
      <p:sp>
        <p:nvSpPr>
          <p:cNvPr id="13" name="ZoneTexte 12">
            <a:extLst>
              <a:ext uri="{FF2B5EF4-FFF2-40B4-BE49-F238E27FC236}">
                <a16:creationId xmlns:a16="http://schemas.microsoft.com/office/drawing/2014/main" id="{3F6F84C6-A003-40B9-9A37-F27C546E884A}"/>
              </a:ext>
            </a:extLst>
          </p:cNvPr>
          <p:cNvSpPr txBox="1"/>
          <p:nvPr/>
        </p:nvSpPr>
        <p:spPr>
          <a:xfrm>
            <a:off x="4076244" y="6273225"/>
            <a:ext cx="3875808" cy="584775"/>
          </a:xfrm>
          <a:prstGeom prst="rect">
            <a:avLst/>
          </a:prstGeom>
          <a:solidFill>
            <a:srgbClr val="00B050"/>
          </a:solidFill>
        </p:spPr>
        <p:txBody>
          <a:bodyPr wrap="square" rtlCol="0">
            <a:spAutoFit/>
          </a:bodyPr>
          <a:lstStyle/>
          <a:p>
            <a:pPr algn="ctr"/>
            <a:r>
              <a:rPr lang="fr-FR" sz="3200" b="1" dirty="0">
                <a:solidFill>
                  <a:srgbClr val="002060"/>
                </a:solidFill>
              </a:rPr>
              <a:t>9.351.425 FCFA</a:t>
            </a:r>
          </a:p>
        </p:txBody>
      </p:sp>
    </p:spTree>
    <p:extLst>
      <p:ext uri="{BB962C8B-B14F-4D97-AF65-F5344CB8AC3E}">
        <p14:creationId xmlns:p14="http://schemas.microsoft.com/office/powerpoint/2010/main" val="4154770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39BAD8A-F3FD-1C76-C2BA-92AC64643C72}"/>
              </a:ext>
            </a:extLst>
          </p:cNvPr>
          <p:cNvPicPr>
            <a:picLocks noChangeAspect="1"/>
          </p:cNvPicPr>
          <p:nvPr/>
        </p:nvPicPr>
        <p:blipFill rotWithShape="1">
          <a:blip r:embed="rId2">
            <a:extLst>
              <a:ext uri="{28A0092B-C50C-407E-A947-70E740481C1C}">
                <a14:useLocalDpi xmlns:a14="http://schemas.microsoft.com/office/drawing/2010/main" val="0"/>
              </a:ext>
            </a:extLst>
          </a:blip>
          <a:srcRect t="2224" r="-1" b="2224"/>
          <a:stretch/>
        </p:blipFill>
        <p:spPr>
          <a:xfrm>
            <a:off x="534773" y="719433"/>
            <a:ext cx="3553129" cy="5126898"/>
          </a:xfrm>
          <a:prstGeom prst="rect">
            <a:avLst/>
          </a:prstGeom>
        </p:spPr>
      </p:pic>
      <p:pic>
        <p:nvPicPr>
          <p:cNvPr id="44" name="Image 43">
            <a:extLst>
              <a:ext uri="{FF2B5EF4-FFF2-40B4-BE49-F238E27FC236}">
                <a16:creationId xmlns:a16="http://schemas.microsoft.com/office/drawing/2014/main" id="{62D5E552-8BED-E01C-0EE3-F939F92BAB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9432" y="719434"/>
            <a:ext cx="3553130" cy="5126898"/>
          </a:xfrm>
          <a:prstGeom prst="rect">
            <a:avLst/>
          </a:prstGeom>
        </p:spPr>
      </p:pic>
      <p:pic>
        <p:nvPicPr>
          <p:cNvPr id="7" name="Image 6">
            <a:extLst>
              <a:ext uri="{FF2B5EF4-FFF2-40B4-BE49-F238E27FC236}">
                <a16:creationId xmlns:a16="http://schemas.microsoft.com/office/drawing/2014/main" id="{CA84BC0E-EBBA-0D3E-96C8-5EFDBEEB4557}"/>
              </a:ext>
            </a:extLst>
          </p:cNvPr>
          <p:cNvPicPr>
            <a:picLocks noChangeAspect="1"/>
          </p:cNvPicPr>
          <p:nvPr/>
        </p:nvPicPr>
        <p:blipFill rotWithShape="1">
          <a:blip r:embed="rId4">
            <a:extLst>
              <a:ext uri="{28A0092B-C50C-407E-A947-70E740481C1C}">
                <a14:useLocalDpi xmlns:a14="http://schemas.microsoft.com/office/drawing/2010/main" val="0"/>
              </a:ext>
            </a:extLst>
          </a:blip>
          <a:srcRect t="2430" r="-2" b="930"/>
          <a:stretch/>
        </p:blipFill>
        <p:spPr>
          <a:xfrm>
            <a:off x="8104088" y="719433"/>
            <a:ext cx="3553130" cy="5126898"/>
          </a:xfrm>
          <a:prstGeom prst="rect">
            <a:avLst/>
          </a:prstGeom>
        </p:spPr>
      </p:pic>
      <p:sp>
        <p:nvSpPr>
          <p:cNvPr id="2" name="ZoneTexte 1"/>
          <p:cNvSpPr txBox="1"/>
          <p:nvPr/>
        </p:nvSpPr>
        <p:spPr>
          <a:xfrm>
            <a:off x="1146220" y="141668"/>
            <a:ext cx="9762186" cy="461665"/>
          </a:xfrm>
          <a:prstGeom prst="rect">
            <a:avLst/>
          </a:prstGeom>
          <a:noFill/>
        </p:spPr>
        <p:txBody>
          <a:bodyPr wrap="square" rtlCol="0">
            <a:spAutoFit/>
          </a:bodyPr>
          <a:lstStyle/>
          <a:p>
            <a:r>
              <a:rPr lang="fr-FR" sz="2400" b="1" dirty="0"/>
              <a:t>TEMOIGNAGE DE GAINS EN COTE D’IVOIRE . GAINS DU MOI D’AVRIL 2022</a:t>
            </a:r>
          </a:p>
        </p:txBody>
      </p:sp>
    </p:spTree>
    <p:extLst>
      <p:ext uri="{BB962C8B-B14F-4D97-AF65-F5344CB8AC3E}">
        <p14:creationId xmlns:p14="http://schemas.microsoft.com/office/powerpoint/2010/main" val="2317667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checkerboard(across)">
                                      <p:cBhvr>
                                        <p:cTn id="16" dur="500"/>
                                        <p:tgtEl>
                                          <p:spTgt spid="44"/>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p:tgtEl>
                                          <p:spTgt spid="7"/>
                                        </p:tgtEl>
                                        <p:attrNameLst>
                                          <p:attrName>ppt_y</p:attrName>
                                        </p:attrNameLst>
                                      </p:cBhvr>
                                      <p:tavLst>
                                        <p:tav tm="0">
                                          <p:val>
                                            <p:strVal val="#ppt_y+#ppt_h*1.125000"/>
                                          </p:val>
                                        </p:tav>
                                        <p:tav tm="100000">
                                          <p:val>
                                            <p:strVal val="#ppt_y"/>
                                          </p:val>
                                        </p:tav>
                                      </p:tavLst>
                                    </p:anim>
                                    <p:animEffect transition="in" filter="wipe(up)">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8773ABC8-BD26-A09F-6F4D-D15362ACE9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773" y="699566"/>
            <a:ext cx="3553132" cy="5146766"/>
          </a:xfrm>
          <a:prstGeom prst="rect">
            <a:avLst/>
          </a:prstGeom>
        </p:spPr>
      </p:pic>
      <p:pic>
        <p:nvPicPr>
          <p:cNvPr id="11" name="Image 10">
            <a:extLst>
              <a:ext uri="{FF2B5EF4-FFF2-40B4-BE49-F238E27FC236}">
                <a16:creationId xmlns:a16="http://schemas.microsoft.com/office/drawing/2014/main" id="{80282776-265E-08F7-6779-57AFE45B22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9432" y="719434"/>
            <a:ext cx="3553130" cy="5126898"/>
          </a:xfrm>
          <a:prstGeom prst="rect">
            <a:avLst/>
          </a:prstGeom>
        </p:spPr>
      </p:pic>
      <p:pic>
        <p:nvPicPr>
          <p:cNvPr id="5" name="Image 4">
            <a:extLst>
              <a:ext uri="{FF2B5EF4-FFF2-40B4-BE49-F238E27FC236}">
                <a16:creationId xmlns:a16="http://schemas.microsoft.com/office/drawing/2014/main" id="{36C5148C-3BA8-A764-FA02-D32A6E9AB8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4088" y="719434"/>
            <a:ext cx="3553130" cy="5126897"/>
          </a:xfrm>
          <a:prstGeom prst="rect">
            <a:avLst/>
          </a:prstGeom>
        </p:spPr>
      </p:pic>
    </p:spTree>
    <p:extLst>
      <p:ext uri="{BB962C8B-B14F-4D97-AF65-F5344CB8AC3E}">
        <p14:creationId xmlns:p14="http://schemas.microsoft.com/office/powerpoint/2010/main" val="1778921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236BFE4-FB1E-7C17-E48D-97E8A0A65CC1}"/>
              </a:ext>
            </a:extLst>
          </p:cNvPr>
          <p:cNvPicPr>
            <a:picLocks noChangeAspect="1"/>
          </p:cNvPicPr>
          <p:nvPr/>
        </p:nvPicPr>
        <p:blipFill rotWithShape="1">
          <a:blip r:embed="rId2">
            <a:extLst>
              <a:ext uri="{28A0092B-C50C-407E-A947-70E740481C1C}">
                <a14:useLocalDpi xmlns:a14="http://schemas.microsoft.com/office/drawing/2010/main" val="0"/>
              </a:ext>
            </a:extLst>
          </a:blip>
          <a:srcRect r="-3" b="1278"/>
          <a:stretch/>
        </p:blipFill>
        <p:spPr>
          <a:xfrm>
            <a:off x="21" y="10"/>
            <a:ext cx="6095980" cy="6857990"/>
          </a:xfrm>
          <a:prstGeom prst="rect">
            <a:avLst/>
          </a:prstGeom>
        </p:spPr>
      </p:pic>
      <p:pic>
        <p:nvPicPr>
          <p:cNvPr id="5" name="Espace réservé du contenu 4">
            <a:extLst>
              <a:ext uri="{FF2B5EF4-FFF2-40B4-BE49-F238E27FC236}">
                <a16:creationId xmlns:a16="http://schemas.microsoft.com/office/drawing/2014/main" id="{8ADD0D79-CC3F-FC30-8C82-12B9D24732F8}"/>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125"/>
          <a:stretch/>
        </p:blipFill>
        <p:spPr>
          <a:xfrm>
            <a:off x="6328431" y="10"/>
            <a:ext cx="5863567" cy="6857990"/>
          </a:xfrm>
          <a:prstGeom prst="rect">
            <a:avLst/>
          </a:prstGeom>
        </p:spPr>
      </p:pic>
      <p:pic>
        <p:nvPicPr>
          <p:cNvPr id="9" name="Image 8">
            <a:extLst>
              <a:ext uri="{FF2B5EF4-FFF2-40B4-BE49-F238E27FC236}">
                <a16:creationId xmlns:a16="http://schemas.microsoft.com/office/drawing/2014/main" id="{F6CC5DF9-09D3-546C-F40C-31FF23501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0922" y="-256674"/>
            <a:ext cx="6976120" cy="7908757"/>
          </a:xfrm>
          <a:prstGeom prst="rect">
            <a:avLst/>
          </a:prstGeom>
        </p:spPr>
      </p:pic>
    </p:spTree>
    <p:extLst>
      <p:ext uri="{BB962C8B-B14F-4D97-AF65-F5344CB8AC3E}">
        <p14:creationId xmlns:p14="http://schemas.microsoft.com/office/powerpoint/2010/main" val="294585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5"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xit" presetSubtype="32" fill="hold" nodeType="clickEffect">
                                  <p:stCondLst>
                                    <p:cond delay="0"/>
                                  </p:stCondLst>
                                  <p:childTnLst>
                                    <p:anim calcmode="lin" valueType="num">
                                      <p:cBhvr>
                                        <p:cTn id="20" dur="500"/>
                                        <p:tgtEl>
                                          <p:spTgt spid="5"/>
                                        </p:tgtEl>
                                        <p:attrNameLst>
                                          <p:attrName>ppt_w</p:attrName>
                                        </p:attrNameLst>
                                      </p:cBhvr>
                                      <p:tavLst>
                                        <p:tav tm="0">
                                          <p:val>
                                            <p:strVal val="ppt_w"/>
                                          </p:val>
                                        </p:tav>
                                        <p:tav tm="100000">
                                          <p:val>
                                            <p:fltVal val="0"/>
                                          </p:val>
                                        </p:tav>
                                      </p:tavLst>
                                    </p:anim>
                                    <p:anim calcmode="lin" valueType="num">
                                      <p:cBhvr>
                                        <p:cTn id="21" dur="500"/>
                                        <p:tgtEl>
                                          <p:spTgt spid="5"/>
                                        </p:tgtEl>
                                        <p:attrNameLst>
                                          <p:attrName>ppt_h</p:attrName>
                                        </p:attrNameLst>
                                      </p:cBhvr>
                                      <p:tavLst>
                                        <p:tav tm="0">
                                          <p:val>
                                            <p:strVal val="ppt_h"/>
                                          </p:val>
                                        </p:tav>
                                        <p:tav tm="100000">
                                          <p:val>
                                            <p:fltVal val="0"/>
                                          </p:val>
                                        </p:tav>
                                      </p:tavLst>
                                    </p:anim>
                                    <p:animEffect transition="out" filter="fade">
                                      <p:cBhvr>
                                        <p:cTn id="22" dur="500"/>
                                        <p:tgtEl>
                                          <p:spTgt spid="5"/>
                                        </p:tgtEl>
                                      </p:cBhvr>
                                    </p:animEffect>
                                    <p:set>
                                      <p:cBhvr>
                                        <p:cTn id="23" dur="1" fill="hold">
                                          <p:stCondLst>
                                            <p:cond delay="499"/>
                                          </p:stCondLst>
                                        </p:cTn>
                                        <p:tgtEl>
                                          <p:spTgt spid="5"/>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3" presetClass="exit" presetSubtype="10" fill="hold" nodeType="clickEffect">
                                  <p:stCondLst>
                                    <p:cond delay="0"/>
                                  </p:stCondLst>
                                  <p:childTnLst>
                                    <p:animEffect transition="out" filter="blinds(horizontal)">
                                      <p:cBhvr>
                                        <p:cTn id="27" dur="500"/>
                                        <p:tgtEl>
                                          <p:spTgt spid="7"/>
                                        </p:tgtEl>
                                      </p:cBhvr>
                                    </p:animEffect>
                                    <p:set>
                                      <p:cBhvr>
                                        <p:cTn id="28" dur="1" fill="hold">
                                          <p:stCondLst>
                                            <p:cond delay="499"/>
                                          </p:stCondLst>
                                        </p:cTn>
                                        <p:tgtEl>
                                          <p:spTgt spid="7"/>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1000" fill="hold"/>
                                        <p:tgtEl>
                                          <p:spTgt spid="9"/>
                                        </p:tgtEl>
                                        <p:attrNameLst>
                                          <p:attrName>ppt_w</p:attrName>
                                        </p:attrNameLst>
                                      </p:cBhvr>
                                      <p:tavLst>
                                        <p:tav tm="0">
                                          <p:val>
                                            <p:fltVal val="0"/>
                                          </p:val>
                                        </p:tav>
                                        <p:tav tm="100000">
                                          <p:val>
                                            <p:strVal val="#ppt_w"/>
                                          </p:val>
                                        </p:tav>
                                      </p:tavLst>
                                    </p:anim>
                                    <p:anim calcmode="lin" valueType="num">
                                      <p:cBhvr>
                                        <p:cTn id="34" dur="1000" fill="hold"/>
                                        <p:tgtEl>
                                          <p:spTgt spid="9"/>
                                        </p:tgtEl>
                                        <p:attrNameLst>
                                          <p:attrName>ppt_h</p:attrName>
                                        </p:attrNameLst>
                                      </p:cBhvr>
                                      <p:tavLst>
                                        <p:tav tm="0">
                                          <p:val>
                                            <p:fltVal val="0"/>
                                          </p:val>
                                        </p:tav>
                                        <p:tav tm="100000">
                                          <p:val>
                                            <p:strVal val="#ppt_h"/>
                                          </p:val>
                                        </p:tav>
                                      </p:tavLst>
                                    </p:anim>
                                    <p:anim calcmode="lin" valueType="num">
                                      <p:cBhvr>
                                        <p:cTn id="35" dur="1000" fill="hold"/>
                                        <p:tgtEl>
                                          <p:spTgt spid="9"/>
                                        </p:tgtEl>
                                        <p:attrNameLst>
                                          <p:attrName>style.rotation</p:attrName>
                                        </p:attrNameLst>
                                      </p:cBhvr>
                                      <p:tavLst>
                                        <p:tav tm="0">
                                          <p:val>
                                            <p:fltVal val="90"/>
                                          </p:val>
                                        </p:tav>
                                        <p:tav tm="100000">
                                          <p:val>
                                            <p:fltVal val="0"/>
                                          </p:val>
                                        </p:tav>
                                      </p:tavLst>
                                    </p:anim>
                                    <p:animEffect transition="in" filter="fade">
                                      <p:cBhvr>
                                        <p:cTn id="3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898902" y="3053166"/>
            <a:ext cx="10290875" cy="2554545"/>
          </a:xfrm>
          <a:prstGeom prst="rect">
            <a:avLst/>
          </a:prstGeom>
          <a:noFill/>
        </p:spPr>
        <p:txBody>
          <a:bodyPr wrap="square" rtlCol="0">
            <a:spAutoFit/>
          </a:bodyPr>
          <a:lstStyle/>
          <a:p>
            <a:pPr algn="ctr"/>
            <a:r>
              <a:rPr lang="fr-FR" sz="8000" dirty="0">
                <a:latin typeface="Arial Black" panose="020B0A04020102020204" pitchFamily="34" charset="0"/>
              </a:rPr>
              <a:t>Quel est votre mot de fin ? </a:t>
            </a:r>
          </a:p>
        </p:txBody>
      </p:sp>
      <p:pic>
        <p:nvPicPr>
          <p:cNvPr id="5" name="Image 4">
            <a:extLst>
              <a:ext uri="{FF2B5EF4-FFF2-40B4-BE49-F238E27FC236}">
                <a16:creationId xmlns:a16="http://schemas.microsoft.com/office/drawing/2014/main" id="{499EECDA-E4F8-41EF-B788-39A8562900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3473" y="416536"/>
            <a:ext cx="2224670" cy="2224670"/>
          </a:xfrm>
          <a:prstGeom prst="rect">
            <a:avLst/>
          </a:prstGeom>
        </p:spPr>
      </p:pic>
    </p:spTree>
    <p:extLst>
      <p:ext uri="{BB962C8B-B14F-4D97-AF65-F5344CB8AC3E}">
        <p14:creationId xmlns:p14="http://schemas.microsoft.com/office/powerpoint/2010/main" val="1082140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500"/>
            <a:ext cx="6851650" cy="6858000"/>
          </a:xfrm>
          <a:prstGeom prst="rect">
            <a:avLst/>
          </a:prstGeom>
        </p:spPr>
      </p:pic>
      <p:pic>
        <p:nvPicPr>
          <p:cNvPr id="5" name="Image 4">
            <a:extLst>
              <a:ext uri="{FF2B5EF4-FFF2-40B4-BE49-F238E27FC236}">
                <a16:creationId xmlns:a16="http://schemas.microsoft.com/office/drawing/2014/main" id="{499EECDA-E4F8-41EF-B788-39A8562900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3614" y="1189493"/>
            <a:ext cx="4448014" cy="4448014"/>
          </a:xfrm>
          <a:prstGeom prst="rect">
            <a:avLst/>
          </a:prstGeom>
        </p:spPr>
      </p:pic>
    </p:spTree>
    <p:extLst>
      <p:ext uri="{BB962C8B-B14F-4D97-AF65-F5344CB8AC3E}">
        <p14:creationId xmlns:p14="http://schemas.microsoft.com/office/powerpoint/2010/main" val="2622316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7CCD9D3-3237-4274-A4A8-DD306F5C47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077" y="-24717"/>
            <a:ext cx="11866431" cy="5560540"/>
          </a:xfrm>
          <a:prstGeom prst="rect">
            <a:avLst/>
          </a:prstGeom>
        </p:spPr>
      </p:pic>
      <p:pic>
        <p:nvPicPr>
          <p:cNvPr id="6" name="Image 5">
            <a:extLst>
              <a:ext uri="{FF2B5EF4-FFF2-40B4-BE49-F238E27FC236}">
                <a16:creationId xmlns:a16="http://schemas.microsoft.com/office/drawing/2014/main" id="{D4172CD7-20E7-4422-BE2E-15763926BC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2468" y="216479"/>
            <a:ext cx="1447799" cy="1447799"/>
          </a:xfrm>
          <a:prstGeom prst="rect">
            <a:avLst/>
          </a:prstGeom>
        </p:spPr>
      </p:pic>
      <p:sp>
        <p:nvSpPr>
          <p:cNvPr id="7" name="ZoneTexte 6">
            <a:extLst>
              <a:ext uri="{FF2B5EF4-FFF2-40B4-BE49-F238E27FC236}">
                <a16:creationId xmlns:a16="http://schemas.microsoft.com/office/drawing/2014/main" id="{0C875DFC-96EA-4128-9765-984F31462CD7}"/>
              </a:ext>
            </a:extLst>
          </p:cNvPr>
          <p:cNvSpPr txBox="1"/>
          <p:nvPr/>
        </p:nvSpPr>
        <p:spPr>
          <a:xfrm>
            <a:off x="1359243" y="5647038"/>
            <a:ext cx="10985157" cy="646331"/>
          </a:xfrm>
          <a:prstGeom prst="rect">
            <a:avLst/>
          </a:prstGeom>
          <a:noFill/>
        </p:spPr>
        <p:txBody>
          <a:bodyPr wrap="square" rtlCol="0">
            <a:spAutoFit/>
          </a:bodyPr>
          <a:lstStyle/>
          <a:p>
            <a:r>
              <a:rPr lang="fr-FR" sz="3600" b="1" dirty="0"/>
              <a:t>            MERCI POUR VOTRE ATTENTION </a:t>
            </a:r>
          </a:p>
        </p:txBody>
      </p:sp>
      <p:sp>
        <p:nvSpPr>
          <p:cNvPr id="8" name="ZoneTexte 7">
            <a:extLst>
              <a:ext uri="{FF2B5EF4-FFF2-40B4-BE49-F238E27FC236}">
                <a16:creationId xmlns:a16="http://schemas.microsoft.com/office/drawing/2014/main" id="{9D9122AB-FB93-49A0-B824-6A9D6C691BAB}"/>
              </a:ext>
            </a:extLst>
          </p:cNvPr>
          <p:cNvSpPr txBox="1"/>
          <p:nvPr/>
        </p:nvSpPr>
        <p:spPr>
          <a:xfrm>
            <a:off x="2083142" y="6291955"/>
            <a:ext cx="9013225" cy="523220"/>
          </a:xfrm>
          <a:prstGeom prst="rect">
            <a:avLst/>
          </a:prstGeom>
          <a:noFill/>
        </p:spPr>
        <p:txBody>
          <a:bodyPr wrap="square" rtlCol="0">
            <a:spAutoFit/>
          </a:bodyPr>
          <a:lstStyle/>
          <a:p>
            <a:r>
              <a:rPr lang="fr-FR" sz="2800" dirty="0"/>
              <a:t>    Vous savez maintenant ce qui vous reste à faire </a:t>
            </a:r>
          </a:p>
        </p:txBody>
      </p:sp>
    </p:spTree>
    <p:extLst>
      <p:ext uri="{BB962C8B-B14F-4D97-AF65-F5344CB8AC3E}">
        <p14:creationId xmlns:p14="http://schemas.microsoft.com/office/powerpoint/2010/main" val="359587838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75100</TotalTime>
  <Words>4007</Words>
  <Application>Microsoft Office PowerPoint</Application>
  <PresentationFormat>Grand écran</PresentationFormat>
  <Paragraphs>622</Paragraphs>
  <Slides>118</Slides>
  <Notes>0</Notes>
  <HiddenSlides>0</HiddenSlides>
  <MMClips>2</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118</vt:i4>
      </vt:variant>
    </vt:vector>
  </HeadingPairs>
  <TitlesOfParts>
    <vt:vector size="129" baseType="lpstr">
      <vt:lpstr>Arial</vt:lpstr>
      <vt:lpstr>Arial Black</vt:lpstr>
      <vt:lpstr>Arial Narrow</vt:lpstr>
      <vt:lpstr>Bradley Hand ITC</vt:lpstr>
      <vt:lpstr>Calibri</vt:lpstr>
      <vt:lpstr>Calibri Light</vt:lpstr>
      <vt:lpstr>Eras Bold ITC</vt:lpstr>
      <vt:lpstr>inherit</vt:lpstr>
      <vt:lpstr>Verdana</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VIDEO DE DOMONSTRATION DES SAVONS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TEMOIGNAGES DE GAINS INDE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lenovo l440</dc:creator>
  <cp:lastModifiedBy>hp</cp:lastModifiedBy>
  <cp:revision>235</cp:revision>
  <dcterms:created xsi:type="dcterms:W3CDTF">2022-02-02T13:51:34Z</dcterms:created>
  <dcterms:modified xsi:type="dcterms:W3CDTF">2024-11-13T15:06:49Z</dcterms:modified>
</cp:coreProperties>
</file>