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2" r:id="rId3"/>
    <p:sldId id="263" r:id="rId4"/>
    <p:sldId id="289" r:id="rId5"/>
    <p:sldId id="523" r:id="rId6"/>
    <p:sldId id="525" r:id="rId7"/>
    <p:sldId id="257" r:id="rId8"/>
    <p:sldId id="524" r:id="rId9"/>
    <p:sldId id="285" r:id="rId10"/>
    <p:sldId id="259" r:id="rId11"/>
    <p:sldId id="260" r:id="rId12"/>
    <p:sldId id="261" r:id="rId13"/>
    <p:sldId id="264" r:id="rId14"/>
    <p:sldId id="265" r:id="rId15"/>
    <p:sldId id="266" r:id="rId16"/>
    <p:sldId id="267" r:id="rId17"/>
    <p:sldId id="268" r:id="rId18"/>
    <p:sldId id="282" r:id="rId19"/>
    <p:sldId id="283" r:id="rId20"/>
    <p:sldId id="269" r:id="rId21"/>
    <p:sldId id="270" r:id="rId22"/>
    <p:sldId id="284" r:id="rId23"/>
    <p:sldId id="287" r:id="rId24"/>
    <p:sldId id="288" r:id="rId25"/>
    <p:sldId id="276" r:id="rId26"/>
    <p:sldId id="527" r:id="rId27"/>
    <p:sldId id="526" r:id="rId28"/>
    <p:sldId id="528" r:id="rId29"/>
    <p:sldId id="530" r:id="rId30"/>
    <p:sldId id="531" r:id="rId31"/>
    <p:sldId id="532" r:id="rId32"/>
    <p:sldId id="533" r:id="rId33"/>
    <p:sldId id="535" r:id="rId34"/>
    <p:sldId id="538" r:id="rId35"/>
    <p:sldId id="536" r:id="rId36"/>
    <p:sldId id="539" r:id="rId37"/>
    <p:sldId id="542" r:id="rId38"/>
    <p:sldId id="543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01EA-4F06-439C-999E-E419658B9FF9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DF55-AA63-412A-B81D-B90BC6236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38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01EA-4F06-439C-999E-E419658B9FF9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DF55-AA63-412A-B81D-B90BC6236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72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01EA-4F06-439C-999E-E419658B9FF9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DF55-AA63-412A-B81D-B90BC6236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00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01EA-4F06-439C-999E-E419658B9FF9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DF55-AA63-412A-B81D-B90BC6236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44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01EA-4F06-439C-999E-E419658B9FF9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DF55-AA63-412A-B81D-B90BC6236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89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01EA-4F06-439C-999E-E419658B9FF9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DF55-AA63-412A-B81D-B90BC6236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40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01EA-4F06-439C-999E-E419658B9FF9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DF55-AA63-412A-B81D-B90BC6236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29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01EA-4F06-439C-999E-E419658B9FF9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DF55-AA63-412A-B81D-B90BC6236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21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01EA-4F06-439C-999E-E419658B9FF9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DF55-AA63-412A-B81D-B90BC6236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30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01EA-4F06-439C-999E-E419658B9FF9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DF55-AA63-412A-B81D-B90BC6236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93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01EA-4F06-439C-999E-E419658B9FF9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DF55-AA63-412A-B81D-B90BC6236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50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01EA-4F06-439C-999E-E419658B9FF9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9DF55-AA63-412A-B81D-B90BC62363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16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50F68E3-B646-F08C-F7A9-1018D14685F9}"/>
              </a:ext>
            </a:extLst>
          </p:cNvPr>
          <p:cNvSpPr txBox="1"/>
          <p:nvPr/>
        </p:nvSpPr>
        <p:spPr>
          <a:xfrm>
            <a:off x="432486" y="2397212"/>
            <a:ext cx="9168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b="1" dirty="0">
                <a:solidFill>
                  <a:srgbClr val="00B050"/>
                </a:solidFill>
              </a:rPr>
              <a:t>MASTERCLASS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B6D9BC-B47A-F2EE-411F-96F87F3CCD31}"/>
              </a:ext>
            </a:extLst>
          </p:cNvPr>
          <p:cNvSpPr txBox="1"/>
          <p:nvPr/>
        </p:nvSpPr>
        <p:spPr>
          <a:xfrm>
            <a:off x="432486" y="3429000"/>
            <a:ext cx="11121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rgbClr val="0070C0"/>
                </a:solidFill>
              </a:rPr>
              <a:t>CALCUL DE BONUS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582F9D3-50CC-E165-6A6F-CB14F542D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35162"/>
            <a:ext cx="2063579" cy="206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6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1;p16">
            <a:extLst>
              <a:ext uri="{FF2B5EF4-FFF2-40B4-BE49-F238E27FC236}">
                <a16:creationId xmlns:a16="http://schemas.microsoft.com/office/drawing/2014/main" id="{754EF57E-4802-8CB0-5983-F88646D5111A}"/>
              </a:ext>
            </a:extLst>
          </p:cNvPr>
          <p:cNvSpPr/>
          <p:nvPr/>
        </p:nvSpPr>
        <p:spPr>
          <a:xfrm>
            <a:off x="2160382" y="2499635"/>
            <a:ext cx="821463" cy="422487"/>
          </a:xfrm>
          <a:prstGeom prst="rect">
            <a:avLst/>
          </a:prstGeom>
          <a:solidFill>
            <a:srgbClr val="B1C0D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2;p16">
            <a:extLst>
              <a:ext uri="{FF2B5EF4-FFF2-40B4-BE49-F238E27FC236}">
                <a16:creationId xmlns:a16="http://schemas.microsoft.com/office/drawing/2014/main" id="{B9FF472B-1378-93BE-55E6-A536E2E67036}"/>
              </a:ext>
            </a:extLst>
          </p:cNvPr>
          <p:cNvSpPr txBox="1"/>
          <p:nvPr/>
        </p:nvSpPr>
        <p:spPr>
          <a:xfrm>
            <a:off x="1157416" y="487275"/>
            <a:ext cx="8458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000"/>
              <a:buFont typeface="Arial"/>
              <a:buNone/>
            </a:pPr>
            <a:r>
              <a:rPr lang="fr-FR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EXERCICES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33;p16">
            <a:extLst>
              <a:ext uri="{FF2B5EF4-FFF2-40B4-BE49-F238E27FC236}">
                <a16:creationId xmlns:a16="http://schemas.microsoft.com/office/drawing/2014/main" id="{2F2A662F-722F-93D3-1AEB-1078D0982B54}"/>
              </a:ext>
            </a:extLst>
          </p:cNvPr>
          <p:cNvSpPr/>
          <p:nvPr/>
        </p:nvSpPr>
        <p:spPr>
          <a:xfrm>
            <a:off x="2029458" y="1547745"/>
            <a:ext cx="1270001" cy="422487"/>
          </a:xfrm>
          <a:prstGeom prst="rect">
            <a:avLst/>
          </a:prstGeom>
          <a:solidFill>
            <a:srgbClr val="B1C0D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34;p16">
            <a:extLst>
              <a:ext uri="{FF2B5EF4-FFF2-40B4-BE49-F238E27FC236}">
                <a16:creationId xmlns:a16="http://schemas.microsoft.com/office/drawing/2014/main" id="{0CEEC75F-3CD9-2ADE-F467-4097133E16C5}"/>
              </a:ext>
            </a:extLst>
          </p:cNvPr>
          <p:cNvSpPr txBox="1"/>
          <p:nvPr/>
        </p:nvSpPr>
        <p:spPr>
          <a:xfrm>
            <a:off x="2240381" y="1579918"/>
            <a:ext cx="885933" cy="33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IN" sz="1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16%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35;p16">
            <a:extLst>
              <a:ext uri="{FF2B5EF4-FFF2-40B4-BE49-F238E27FC236}">
                <a16:creationId xmlns:a16="http://schemas.microsoft.com/office/drawing/2014/main" id="{ED7EEC2D-F742-F9E7-B227-29D65F74B3A5}"/>
              </a:ext>
            </a:extLst>
          </p:cNvPr>
          <p:cNvSpPr/>
          <p:nvPr/>
        </p:nvSpPr>
        <p:spPr>
          <a:xfrm>
            <a:off x="1099431" y="2493146"/>
            <a:ext cx="860534" cy="422487"/>
          </a:xfrm>
          <a:prstGeom prst="rect">
            <a:avLst/>
          </a:prstGeom>
          <a:solidFill>
            <a:srgbClr val="B1C0D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36;p16">
            <a:extLst>
              <a:ext uri="{FF2B5EF4-FFF2-40B4-BE49-F238E27FC236}">
                <a16:creationId xmlns:a16="http://schemas.microsoft.com/office/drawing/2014/main" id="{69BB0A02-3558-11D2-F249-E9E1CDE65724}"/>
              </a:ext>
            </a:extLst>
          </p:cNvPr>
          <p:cNvSpPr txBox="1"/>
          <p:nvPr/>
        </p:nvSpPr>
        <p:spPr>
          <a:xfrm>
            <a:off x="1283594" y="2537846"/>
            <a:ext cx="619047" cy="33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 8%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37;p16">
            <a:extLst>
              <a:ext uri="{FF2B5EF4-FFF2-40B4-BE49-F238E27FC236}">
                <a16:creationId xmlns:a16="http://schemas.microsoft.com/office/drawing/2014/main" id="{BDB3ED2F-D4AD-8F6F-4561-7DAAB411A98B}"/>
              </a:ext>
            </a:extLst>
          </p:cNvPr>
          <p:cNvSpPr/>
          <p:nvPr/>
        </p:nvSpPr>
        <p:spPr>
          <a:xfrm>
            <a:off x="3290165" y="2499635"/>
            <a:ext cx="962293" cy="422487"/>
          </a:xfrm>
          <a:prstGeom prst="rect">
            <a:avLst/>
          </a:prstGeom>
          <a:solidFill>
            <a:srgbClr val="B1C0D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38;p16">
            <a:extLst>
              <a:ext uri="{FF2B5EF4-FFF2-40B4-BE49-F238E27FC236}">
                <a16:creationId xmlns:a16="http://schemas.microsoft.com/office/drawing/2014/main" id="{16AB2E30-2662-76AE-D192-D7594088FC90}"/>
              </a:ext>
            </a:extLst>
          </p:cNvPr>
          <p:cNvSpPr txBox="1"/>
          <p:nvPr/>
        </p:nvSpPr>
        <p:spPr>
          <a:xfrm>
            <a:off x="2344546" y="2531809"/>
            <a:ext cx="559441" cy="33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 5%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39;p16">
            <a:extLst>
              <a:ext uri="{FF2B5EF4-FFF2-40B4-BE49-F238E27FC236}">
                <a16:creationId xmlns:a16="http://schemas.microsoft.com/office/drawing/2014/main" id="{7FDB8873-1AA9-3D9A-6DDD-4FE6FF1A8D37}"/>
              </a:ext>
            </a:extLst>
          </p:cNvPr>
          <p:cNvSpPr txBox="1"/>
          <p:nvPr/>
        </p:nvSpPr>
        <p:spPr>
          <a:xfrm>
            <a:off x="3500655" y="2531809"/>
            <a:ext cx="67284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IN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 1</a:t>
            </a:r>
            <a:r>
              <a:rPr lang="en-IN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IN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40;p16">
            <a:extLst>
              <a:ext uri="{FF2B5EF4-FFF2-40B4-BE49-F238E27FC236}">
                <a16:creationId xmlns:a16="http://schemas.microsoft.com/office/drawing/2014/main" id="{8605D995-07E1-D04B-8AE1-CD75BEF60A30}"/>
              </a:ext>
            </a:extLst>
          </p:cNvPr>
          <p:cNvSpPr txBox="1"/>
          <p:nvPr/>
        </p:nvSpPr>
        <p:spPr>
          <a:xfrm>
            <a:off x="3534513" y="1579917"/>
            <a:ext cx="94367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IN" dirty="0">
                <a:solidFill>
                  <a:srgbClr val="000000"/>
                </a:solidFill>
                <a:latin typeface="Calibri"/>
                <a:ea typeface="Arial"/>
                <a:cs typeface="Calibri"/>
                <a:sym typeface="Calibri"/>
              </a:rPr>
              <a:t>2000 PV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41;p16">
            <a:extLst>
              <a:ext uri="{FF2B5EF4-FFF2-40B4-BE49-F238E27FC236}">
                <a16:creationId xmlns:a16="http://schemas.microsoft.com/office/drawing/2014/main" id="{C47173B4-9424-6087-D591-AF53D202E574}"/>
              </a:ext>
            </a:extLst>
          </p:cNvPr>
          <p:cNvSpPr txBox="1"/>
          <p:nvPr/>
        </p:nvSpPr>
        <p:spPr>
          <a:xfrm>
            <a:off x="1186291" y="3047671"/>
            <a:ext cx="451727" cy="33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42;p16">
            <a:extLst>
              <a:ext uri="{FF2B5EF4-FFF2-40B4-BE49-F238E27FC236}">
                <a16:creationId xmlns:a16="http://schemas.microsoft.com/office/drawing/2014/main" id="{255D541E-8631-F4BF-CC62-389F0792FD54}"/>
              </a:ext>
            </a:extLst>
          </p:cNvPr>
          <p:cNvSpPr txBox="1"/>
          <p:nvPr/>
        </p:nvSpPr>
        <p:spPr>
          <a:xfrm>
            <a:off x="2224672" y="3054160"/>
            <a:ext cx="451727" cy="33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43;p16">
            <a:extLst>
              <a:ext uri="{FF2B5EF4-FFF2-40B4-BE49-F238E27FC236}">
                <a16:creationId xmlns:a16="http://schemas.microsoft.com/office/drawing/2014/main" id="{DF544C08-5D11-B278-6123-4BE13C2B5436}"/>
              </a:ext>
            </a:extLst>
          </p:cNvPr>
          <p:cNvSpPr txBox="1"/>
          <p:nvPr/>
        </p:nvSpPr>
        <p:spPr>
          <a:xfrm>
            <a:off x="3534513" y="3047671"/>
            <a:ext cx="451727" cy="33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244;p16">
            <a:extLst>
              <a:ext uri="{FF2B5EF4-FFF2-40B4-BE49-F238E27FC236}">
                <a16:creationId xmlns:a16="http://schemas.microsoft.com/office/drawing/2014/main" id="{9AED5A11-1206-2F82-5086-BDF40D7B80F4}"/>
              </a:ext>
            </a:extLst>
          </p:cNvPr>
          <p:cNvCxnSpPr/>
          <p:nvPr/>
        </p:nvCxnSpPr>
        <p:spPr>
          <a:xfrm rot="10800000" flipH="1">
            <a:off x="1590026" y="1967559"/>
            <a:ext cx="806498" cy="534889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18" name="Google Shape;245;p16">
            <a:extLst>
              <a:ext uri="{FF2B5EF4-FFF2-40B4-BE49-F238E27FC236}">
                <a16:creationId xmlns:a16="http://schemas.microsoft.com/office/drawing/2014/main" id="{B8F2B5C4-6496-782B-749E-0676128EFEBF}"/>
              </a:ext>
            </a:extLst>
          </p:cNvPr>
          <p:cNvCxnSpPr/>
          <p:nvPr/>
        </p:nvCxnSpPr>
        <p:spPr>
          <a:xfrm>
            <a:off x="3138537" y="1989995"/>
            <a:ext cx="658210" cy="490017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19" name="Google Shape;246;p16">
            <a:extLst>
              <a:ext uri="{FF2B5EF4-FFF2-40B4-BE49-F238E27FC236}">
                <a16:creationId xmlns:a16="http://schemas.microsoft.com/office/drawing/2014/main" id="{8F2A6AED-5E7A-002E-119C-E681C812E6C7}"/>
              </a:ext>
            </a:extLst>
          </p:cNvPr>
          <p:cNvCxnSpPr/>
          <p:nvPr/>
        </p:nvCxnSpPr>
        <p:spPr>
          <a:xfrm rot="10800000" flipH="1">
            <a:off x="2705726" y="1967226"/>
            <a:ext cx="2" cy="5354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20" name="Google Shape;247;p16">
            <a:extLst>
              <a:ext uri="{FF2B5EF4-FFF2-40B4-BE49-F238E27FC236}">
                <a16:creationId xmlns:a16="http://schemas.microsoft.com/office/drawing/2014/main" id="{12296911-3951-0D32-A9BF-CF98E054058A}"/>
              </a:ext>
            </a:extLst>
          </p:cNvPr>
          <p:cNvSpPr txBox="1"/>
          <p:nvPr/>
        </p:nvSpPr>
        <p:spPr>
          <a:xfrm>
            <a:off x="4651336" y="1592618"/>
            <a:ext cx="5127089" cy="68069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IN" b="1" dirty="0">
                <a:latin typeface="Calibri"/>
                <a:ea typeface="Calibri"/>
                <a:cs typeface="Calibri"/>
                <a:sym typeface="Calibri"/>
              </a:rPr>
              <a:t>Combien sera </a:t>
            </a:r>
            <a:r>
              <a:rPr lang="en-IN" b="1" dirty="0" err="1">
                <a:latin typeface="Calibri"/>
                <a:ea typeface="Calibri"/>
                <a:cs typeface="Calibri"/>
                <a:sym typeface="Calibri"/>
              </a:rPr>
              <a:t>votre</a:t>
            </a:r>
            <a:r>
              <a:rPr lang="en-IN" b="1" dirty="0">
                <a:latin typeface="Calibri"/>
                <a:ea typeface="Calibri"/>
                <a:cs typeface="Calibri"/>
                <a:sym typeface="Calibri"/>
              </a:rPr>
              <a:t> Bonus de Performance </a:t>
            </a:r>
            <a:r>
              <a:rPr lang="en-IN" sz="18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IN" sz="18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                           </a:t>
            </a:r>
            <a:endParaRPr sz="2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48;p16">
            <a:extLst>
              <a:ext uri="{FF2B5EF4-FFF2-40B4-BE49-F238E27FC236}">
                <a16:creationId xmlns:a16="http://schemas.microsoft.com/office/drawing/2014/main" id="{3C02E59B-6FE5-963D-04B0-55AE3FB74234}"/>
              </a:ext>
            </a:extLst>
          </p:cNvPr>
          <p:cNvSpPr/>
          <p:nvPr/>
        </p:nvSpPr>
        <p:spPr>
          <a:xfrm>
            <a:off x="5064576" y="2366901"/>
            <a:ext cx="4104456" cy="2862282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IN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Effectuez le Calcul </a:t>
            </a:r>
            <a:r>
              <a:rPr lang="en-IN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8DFC169-4EAA-E5EA-BA2E-57477E8DA1E8}"/>
              </a:ext>
            </a:extLst>
          </p:cNvPr>
          <p:cNvSpPr txBox="1"/>
          <p:nvPr/>
        </p:nvSpPr>
        <p:spPr>
          <a:xfrm>
            <a:off x="5152341" y="5523470"/>
            <a:ext cx="7068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YOU = 904 GHC</a:t>
            </a:r>
          </a:p>
        </p:txBody>
      </p:sp>
    </p:spTree>
    <p:extLst>
      <p:ext uri="{BB962C8B-B14F-4D97-AF65-F5344CB8AC3E}">
        <p14:creationId xmlns:p14="http://schemas.microsoft.com/office/powerpoint/2010/main" val="242431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5530" y="278296"/>
            <a:ext cx="11794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Eras Bold ITC" panose="020B0907030504020204" pitchFamily="34" charset="0"/>
              </a:rPr>
              <a:t>3-Bonus Directeur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986182"/>
            <a:ext cx="8110331" cy="42389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95130" y="5353878"/>
            <a:ext cx="7341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   15% des PV généré par la Compagnie     </a:t>
            </a:r>
          </a:p>
          <a:p>
            <a:endParaRPr lang="fr-FR" sz="32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311965" y="5955853"/>
            <a:ext cx="6427304" cy="58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232452" y="6143038"/>
            <a:ext cx="6586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       Nombre de points BD collectés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951304" y="5558263"/>
            <a:ext cx="210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= 0. 77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39147" y="5661898"/>
            <a:ext cx="131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BD=</a:t>
            </a:r>
          </a:p>
        </p:txBody>
      </p:sp>
    </p:spTree>
    <p:extLst>
      <p:ext uri="{BB962C8B-B14F-4D97-AF65-F5344CB8AC3E}">
        <p14:creationId xmlns:p14="http://schemas.microsoft.com/office/powerpoint/2010/main" val="34566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62609" y="238539"/>
            <a:ext cx="1076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>
                <a:latin typeface="Eras Bold ITC" panose="020B0907030504020204" pitchFamily="34" charset="0"/>
              </a:rPr>
              <a:t>Formule pour calculer le Bonus Directeur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11896" y="2007124"/>
            <a:ext cx="6380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PGPV x 6%  (X20 x 0,77)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76330" y="1184387"/>
            <a:ext cx="653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Eras Bold ITC" panose="020B0907030504020204" pitchFamily="34" charset="0"/>
              </a:rPr>
              <a:t>Cas d’un Bronze Directeur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76330" y="3898819"/>
            <a:ext cx="653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Eras Bold ITC" panose="020B0907030504020204" pitchFamily="34" charset="0"/>
              </a:rPr>
              <a:t>Cas d’un SILVER Directeur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48139" y="4783416"/>
            <a:ext cx="10933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PGPV(Vous) x 6% +   PGPV(L1) X 5% +    PGPV X 4%  X (20X0,77)</a:t>
            </a:r>
          </a:p>
        </p:txBody>
      </p:sp>
    </p:spTree>
    <p:extLst>
      <p:ext uri="{BB962C8B-B14F-4D97-AF65-F5344CB8AC3E}">
        <p14:creationId xmlns:p14="http://schemas.microsoft.com/office/powerpoint/2010/main" val="66914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7078" y="437322"/>
            <a:ext cx="10416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>
                <a:latin typeface="Eras Bold ITC" panose="020B0907030504020204" pitchFamily="34" charset="0"/>
              </a:rPr>
              <a:t>Cas de GOLD Directeur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77078" y="3740728"/>
            <a:ext cx="10416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>
                <a:latin typeface="Eras Bold ITC" panose="020B0907030504020204" pitchFamily="34" charset="0"/>
              </a:rPr>
              <a:t>Cas de STARS Directeur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8658" y="1323959"/>
            <a:ext cx="1164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PGPV(Vous) x 6% +   PGPV(L1) X 5% +  PGPV(L2) X 4% + PGPV(L3) X (20X0,77)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7077" y="4779989"/>
            <a:ext cx="1164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PGPV(Vous) x 6% +   PGPV(L1) X 5% +  PGPV(L2) X 4% + PGPV(L3)+ PGVP(L4) X (20X0,77)</a:t>
            </a:r>
          </a:p>
        </p:txBody>
      </p:sp>
    </p:spTree>
    <p:extLst>
      <p:ext uri="{BB962C8B-B14F-4D97-AF65-F5344CB8AC3E}">
        <p14:creationId xmlns:p14="http://schemas.microsoft.com/office/powerpoint/2010/main" val="29813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1000" y="221686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                </a:t>
            </a:r>
            <a:r>
              <a:rPr lang="fr-FR" sz="3600" b="1" u="sng" dirty="0"/>
              <a:t>CAS PRATIQUE ( Bronze Directeur)</a:t>
            </a:r>
          </a:p>
        </p:txBody>
      </p:sp>
      <p:sp>
        <p:nvSpPr>
          <p:cNvPr id="5" name="Ellipse 4"/>
          <p:cNvSpPr/>
          <p:nvPr/>
        </p:nvSpPr>
        <p:spPr>
          <a:xfrm>
            <a:off x="3935895" y="1192696"/>
            <a:ext cx="1484243" cy="12324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BRICE</a:t>
            </a:r>
          </a:p>
        </p:txBody>
      </p:sp>
      <p:sp>
        <p:nvSpPr>
          <p:cNvPr id="6" name="Ellipse 5"/>
          <p:cNvSpPr/>
          <p:nvPr/>
        </p:nvSpPr>
        <p:spPr>
          <a:xfrm>
            <a:off x="1285461" y="2862470"/>
            <a:ext cx="1484243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922645" y="2862470"/>
            <a:ext cx="1351721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612835" y="2743201"/>
            <a:ext cx="1431235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433390" y="1630017"/>
            <a:ext cx="2266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100 PV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48139" y="3949148"/>
            <a:ext cx="8666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       500 PV                      1000PV                    500 PV                      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37252" y="3154017"/>
            <a:ext cx="10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A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27441" y="3113422"/>
            <a:ext cx="1073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B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785113" y="3008243"/>
            <a:ext cx="103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   C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896140" y="4916557"/>
            <a:ext cx="3011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PGPV= 2100 PV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762539" y="5734758"/>
            <a:ext cx="913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BD=  2100 PV X 6% ( X 20 X 0,77) = </a:t>
            </a:r>
            <a:r>
              <a:rPr lang="fr-FR" sz="2800" b="1" dirty="0"/>
              <a:t>1940 </a:t>
            </a:r>
            <a:r>
              <a:rPr lang="fr-FR" sz="2800" b="1" dirty="0" err="1"/>
              <a:t>Rs</a:t>
            </a:r>
            <a:r>
              <a:rPr lang="fr-FR" sz="2800" b="1" dirty="0"/>
              <a:t>/7,5 =  258 GHC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478157" y="1523999"/>
            <a:ext cx="145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    16%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81000" y="3113422"/>
            <a:ext cx="904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8%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061252" y="3113422"/>
            <a:ext cx="874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12%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148432" y="3104684"/>
            <a:ext cx="1938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5%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197764" y="6257978"/>
            <a:ext cx="809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BD= 2100 PV x 6% ( X28 X 0,77) </a:t>
            </a:r>
            <a:r>
              <a:rPr lang="fr-FR" sz="2400" b="1" dirty="0"/>
              <a:t>=  2716,5 </a:t>
            </a:r>
            <a:r>
              <a:rPr lang="fr-FR" sz="2400" b="1" dirty="0" err="1"/>
              <a:t>Rs</a:t>
            </a:r>
            <a:r>
              <a:rPr lang="fr-FR" sz="2400" b="1" dirty="0"/>
              <a:t> /7,5 = 362 GHC</a:t>
            </a:r>
          </a:p>
        </p:txBody>
      </p:sp>
    </p:spTree>
    <p:extLst>
      <p:ext uri="{BB962C8B-B14F-4D97-AF65-F5344CB8AC3E}">
        <p14:creationId xmlns:p14="http://schemas.microsoft.com/office/powerpoint/2010/main" val="307578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935895" y="1192696"/>
            <a:ext cx="1484243" cy="12324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BRICE</a:t>
            </a:r>
          </a:p>
        </p:txBody>
      </p:sp>
      <p:sp>
        <p:nvSpPr>
          <p:cNvPr id="5" name="Ellipse 4"/>
          <p:cNvSpPr/>
          <p:nvPr/>
        </p:nvSpPr>
        <p:spPr>
          <a:xfrm>
            <a:off x="1643271" y="2853923"/>
            <a:ext cx="1484243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922645" y="2862470"/>
            <a:ext cx="1351721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612835" y="2743201"/>
            <a:ext cx="1431235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086677" y="3949148"/>
            <a:ext cx="8666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       1500 PV                      2000PV                    500 PV                      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667" y="3113422"/>
            <a:ext cx="10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27441" y="3113422"/>
            <a:ext cx="1073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785113" y="3008243"/>
            <a:ext cx="103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   C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896140" y="4916557"/>
            <a:ext cx="3011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PGPV= 4500 PV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88603" y="5559046"/>
            <a:ext cx="913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BD=  4500 PV X 6% ( X 20 X 0,77) = </a:t>
            </a:r>
            <a:r>
              <a:rPr lang="fr-FR" sz="2800" b="1" dirty="0"/>
              <a:t>4158 </a:t>
            </a:r>
            <a:r>
              <a:rPr lang="fr-FR" sz="2800" b="1" dirty="0" err="1"/>
              <a:t>Rs</a:t>
            </a:r>
            <a:r>
              <a:rPr lang="fr-FR" sz="2800" b="1" dirty="0"/>
              <a:t> /7,5 =  554 GHC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610678" y="132522"/>
            <a:ext cx="708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              EXERCICES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420138" y="1524000"/>
            <a:ext cx="205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500 PV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563758" y="6257978"/>
            <a:ext cx="809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BD= 4500 PV x 6% ( X28 X 0,77) </a:t>
            </a:r>
            <a:r>
              <a:rPr lang="fr-FR" sz="2400" b="1" dirty="0"/>
              <a:t>=  5821,2 </a:t>
            </a:r>
            <a:r>
              <a:rPr lang="fr-FR" sz="2400" b="1" dirty="0" err="1"/>
              <a:t>Rs</a:t>
            </a:r>
            <a:r>
              <a:rPr lang="fr-FR" sz="2400" b="1" dirty="0"/>
              <a:t> /7,5 = 776,16 GHC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021496" y="1524000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16%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991061" y="3104684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8%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327376" y="3104684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12%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21641" y="3135652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309818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285461" y="684455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               </a:t>
            </a:r>
            <a:r>
              <a:rPr lang="fr-FR" sz="3600" b="1" u="sng" dirty="0"/>
              <a:t>( SILVER  Directeur)</a:t>
            </a:r>
          </a:p>
        </p:txBody>
      </p:sp>
      <p:sp>
        <p:nvSpPr>
          <p:cNvPr id="6" name="Ellipse 5"/>
          <p:cNvSpPr/>
          <p:nvPr/>
        </p:nvSpPr>
        <p:spPr>
          <a:xfrm>
            <a:off x="3935895" y="1192696"/>
            <a:ext cx="1484243" cy="12324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BRICE</a:t>
            </a:r>
          </a:p>
        </p:txBody>
      </p:sp>
      <p:sp>
        <p:nvSpPr>
          <p:cNvPr id="7" name="Ellipse 6"/>
          <p:cNvSpPr/>
          <p:nvPr/>
        </p:nvSpPr>
        <p:spPr>
          <a:xfrm>
            <a:off x="1232451" y="2565810"/>
            <a:ext cx="1484243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002155" y="2570083"/>
            <a:ext cx="1351721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586330" y="2598939"/>
            <a:ext cx="1431235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49356" y="3619598"/>
            <a:ext cx="8666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        </a:t>
            </a:r>
            <a:r>
              <a:rPr lang="fr-FR" sz="2800" b="1" dirty="0"/>
              <a:t>4500 PV                      2000PV                    500 PV                      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37860" y="2728269"/>
            <a:ext cx="10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A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141301" y="2831310"/>
            <a:ext cx="1073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B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785112" y="2715856"/>
            <a:ext cx="103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   C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802834" y="198853"/>
            <a:ext cx="708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                  </a:t>
            </a:r>
            <a:r>
              <a:rPr lang="fr-FR" sz="3200" b="1" u="sng" dirty="0"/>
              <a:t>EXERCICES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420138" y="1524000"/>
            <a:ext cx="205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500 PV</a:t>
            </a:r>
          </a:p>
        </p:txBody>
      </p:sp>
      <p:sp>
        <p:nvSpPr>
          <p:cNvPr id="18" name="Ellipse 17"/>
          <p:cNvSpPr/>
          <p:nvPr/>
        </p:nvSpPr>
        <p:spPr>
          <a:xfrm>
            <a:off x="1000537" y="4240695"/>
            <a:ext cx="1046922" cy="861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590799" y="4240695"/>
            <a:ext cx="1046922" cy="861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7818782" y="4143062"/>
            <a:ext cx="993914" cy="861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91548" y="5128591"/>
            <a:ext cx="364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98783" y="2994991"/>
            <a:ext cx="103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16%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273287" y="2831310"/>
            <a:ext cx="728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8%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017565" y="2728269"/>
            <a:ext cx="1683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12%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98783" y="4573757"/>
            <a:ext cx="801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8%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601278" y="4433386"/>
            <a:ext cx="801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8%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785112" y="4433386"/>
            <a:ext cx="1232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12%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91548" y="5128591"/>
            <a:ext cx="8719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               1000pv               500pv                                                                                 200pv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5406" y="5863379"/>
            <a:ext cx="332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PGPV (BRICE) = 3000PV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012754" y="5843001"/>
            <a:ext cx="309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PGPV (A)  = 6000pv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738189" y="5832602"/>
            <a:ext cx="3326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PGPV (B) =2000pv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8534399" y="1377635"/>
            <a:ext cx="2676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TOTAL PV= 9300 PV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781FB66-EDEC-B71E-8369-61C7778EA43B}"/>
              </a:ext>
            </a:extLst>
          </p:cNvPr>
          <p:cNvSpPr txBox="1"/>
          <p:nvPr/>
        </p:nvSpPr>
        <p:spPr>
          <a:xfrm>
            <a:off x="8924134" y="5852702"/>
            <a:ext cx="3326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PGPV (C) =700pv</a:t>
            </a:r>
          </a:p>
        </p:txBody>
      </p:sp>
    </p:spTree>
    <p:extLst>
      <p:ext uri="{BB962C8B-B14F-4D97-AF65-F5344CB8AC3E}">
        <p14:creationId xmlns:p14="http://schemas.microsoft.com/office/powerpoint/2010/main" val="269791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6" grpId="0"/>
      <p:bldP spid="17" grpId="0"/>
      <p:bldP spid="18" grpId="0" animBg="1"/>
      <p:bldP spid="19" grpId="0" animBg="1"/>
      <p:bldP spid="20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3" grpId="0"/>
      <p:bldP spid="34" grpId="0"/>
      <p:bldP spid="35" grpId="0"/>
      <p:bldP spid="3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3824" y="1205949"/>
            <a:ext cx="1053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BD =  PGPV(Vous) X6%  + PGPV ( A+B+C) X5%  ( 20 X 0.77)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3825" y="2040834"/>
            <a:ext cx="76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BD=  3000X 6%  + 8700 X5%  = 4800 PTS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3824" y="3379305"/>
            <a:ext cx="988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BD=  180 + 435  ( </a:t>
            </a:r>
            <a:r>
              <a:rPr lang="fr-FR" sz="2800" b="1" dirty="0"/>
              <a:t>20</a:t>
            </a:r>
            <a:r>
              <a:rPr lang="fr-FR" sz="2800" dirty="0"/>
              <a:t> X 0,77)  = </a:t>
            </a:r>
            <a:r>
              <a:rPr lang="fr-FR" sz="2800" b="1" dirty="0"/>
              <a:t>9471Rs </a:t>
            </a:r>
            <a:r>
              <a:rPr lang="fr-FR" sz="2800" dirty="0"/>
              <a:t>/ 7,5= </a:t>
            </a:r>
            <a:r>
              <a:rPr lang="fr-FR" sz="2800" b="1" dirty="0"/>
              <a:t>1262,02 GHC </a:t>
            </a:r>
          </a:p>
        </p:txBody>
      </p:sp>
    </p:spTree>
    <p:extLst>
      <p:ext uri="{BB962C8B-B14F-4D97-AF65-F5344CB8AC3E}">
        <p14:creationId xmlns:p14="http://schemas.microsoft.com/office/powerpoint/2010/main" val="14366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285461" y="684455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               </a:t>
            </a:r>
            <a:r>
              <a:rPr lang="fr-FR" sz="3600" b="1" u="sng" dirty="0"/>
              <a:t>( SILVER  Directeur)</a:t>
            </a:r>
          </a:p>
        </p:txBody>
      </p:sp>
      <p:sp>
        <p:nvSpPr>
          <p:cNvPr id="5" name="Ellipse 4"/>
          <p:cNvSpPr/>
          <p:nvPr/>
        </p:nvSpPr>
        <p:spPr>
          <a:xfrm>
            <a:off x="3935895" y="1192696"/>
            <a:ext cx="1484243" cy="12324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JEAN</a:t>
            </a:r>
          </a:p>
        </p:txBody>
      </p:sp>
      <p:sp>
        <p:nvSpPr>
          <p:cNvPr id="6" name="Ellipse 5"/>
          <p:cNvSpPr/>
          <p:nvPr/>
        </p:nvSpPr>
        <p:spPr>
          <a:xfrm>
            <a:off x="1232451" y="2565810"/>
            <a:ext cx="1484243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085285" y="2570083"/>
            <a:ext cx="1351721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586330" y="2598939"/>
            <a:ext cx="1431235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69233" y="3711157"/>
            <a:ext cx="11357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        </a:t>
            </a:r>
            <a:r>
              <a:rPr lang="fr-FR" sz="2800" b="1" dirty="0"/>
              <a:t>2001 PV                      2300PV                    1500 PV                2000 PV                     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37860" y="2728269"/>
            <a:ext cx="10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A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182866" y="2831310"/>
            <a:ext cx="1073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B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785112" y="2715856"/>
            <a:ext cx="103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   C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802834" y="198853"/>
            <a:ext cx="708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                  </a:t>
            </a:r>
            <a:r>
              <a:rPr lang="fr-FR" sz="3200" b="1" u="sng" dirty="0"/>
              <a:t>EXERCICES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420138" y="1524000"/>
            <a:ext cx="205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500 PV</a:t>
            </a:r>
          </a:p>
        </p:txBody>
      </p:sp>
      <p:sp>
        <p:nvSpPr>
          <p:cNvPr id="15" name="Ellipse 14"/>
          <p:cNvSpPr/>
          <p:nvPr/>
        </p:nvSpPr>
        <p:spPr>
          <a:xfrm>
            <a:off x="1000537" y="4240695"/>
            <a:ext cx="1046922" cy="861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590799" y="4240695"/>
            <a:ext cx="1046922" cy="861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818782" y="4143062"/>
            <a:ext cx="993914" cy="861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0787270" y="4046480"/>
            <a:ext cx="1139687" cy="910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91548" y="5128591"/>
            <a:ext cx="364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98783" y="2994991"/>
            <a:ext cx="103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16%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273287" y="2831310"/>
            <a:ext cx="728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8%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017565" y="2728269"/>
            <a:ext cx="1683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12%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98783" y="4573757"/>
            <a:ext cx="801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8%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601278" y="4433386"/>
            <a:ext cx="801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8%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785112" y="4433386"/>
            <a:ext cx="1232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12%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0152363" y="4375771"/>
            <a:ext cx="1232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5%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91547" y="5128591"/>
            <a:ext cx="1173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               500pv               200pv                                                                                 </a:t>
            </a:r>
            <a:r>
              <a:rPr lang="fr-FR" sz="2000" b="1" dirty="0" err="1"/>
              <a:t>200pv</a:t>
            </a:r>
            <a:r>
              <a:rPr lang="fr-FR" sz="2000" b="1" dirty="0"/>
              <a:t>                                           100PV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000537" y="5831177"/>
            <a:ext cx="332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PGPV (BRICE) = 6300PV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903192" y="6372693"/>
            <a:ext cx="309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PGPV (A) = 2701pv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691267" y="5740595"/>
            <a:ext cx="3326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PGPV (B) =2300pv</a:t>
            </a:r>
          </a:p>
        </p:txBody>
      </p:sp>
      <p:sp>
        <p:nvSpPr>
          <p:cNvPr id="33" name="Ellipse 32"/>
          <p:cNvSpPr/>
          <p:nvPr/>
        </p:nvSpPr>
        <p:spPr>
          <a:xfrm>
            <a:off x="9064484" y="2468825"/>
            <a:ext cx="1325218" cy="127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9481931" y="2835226"/>
            <a:ext cx="95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D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0369821" y="2785983"/>
            <a:ext cx="1113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8%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DEDA91-8ADB-9B43-5A48-7428A8AB3F19}"/>
              </a:ext>
            </a:extLst>
          </p:cNvPr>
          <p:cNvSpPr txBox="1"/>
          <p:nvPr/>
        </p:nvSpPr>
        <p:spPr>
          <a:xfrm>
            <a:off x="4940047" y="6372892"/>
            <a:ext cx="3326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PGPV (C) =1700pv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5256F32-44CD-946E-431E-24BC1C6C1013}"/>
              </a:ext>
            </a:extLst>
          </p:cNvPr>
          <p:cNvSpPr txBox="1"/>
          <p:nvPr/>
        </p:nvSpPr>
        <p:spPr>
          <a:xfrm>
            <a:off x="8489214" y="5965767"/>
            <a:ext cx="3326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PGPV (D) =2100pv</a:t>
            </a:r>
          </a:p>
        </p:txBody>
      </p:sp>
    </p:spTree>
    <p:extLst>
      <p:ext uri="{BB962C8B-B14F-4D97-AF65-F5344CB8AC3E}">
        <p14:creationId xmlns:p14="http://schemas.microsoft.com/office/powerpoint/2010/main" val="235141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3824" y="1205949"/>
            <a:ext cx="1053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BD =  PGPV(JEAN) X6%  + PGPV(A+B+C+D) X5% ( 20 X 0.77)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3825" y="2040834"/>
            <a:ext cx="702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BD=  3000 X 6%  + 8801X5% =  PTS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3823" y="3358740"/>
            <a:ext cx="988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BD=  180 + 440,05 ( </a:t>
            </a:r>
            <a:r>
              <a:rPr lang="fr-FR" sz="2800" b="1" dirty="0"/>
              <a:t>20</a:t>
            </a:r>
            <a:r>
              <a:rPr lang="fr-FR" sz="2800" dirty="0"/>
              <a:t> X 0,77)  = </a:t>
            </a:r>
            <a:r>
              <a:rPr lang="fr-FR" sz="2800" b="1" dirty="0"/>
              <a:t>12401 </a:t>
            </a:r>
            <a:r>
              <a:rPr lang="fr-FR" sz="2800" b="1" dirty="0" err="1"/>
              <a:t>Rs</a:t>
            </a:r>
            <a:r>
              <a:rPr lang="fr-FR" sz="2800" b="1" dirty="0"/>
              <a:t> </a:t>
            </a:r>
            <a:r>
              <a:rPr lang="fr-FR" sz="2800" dirty="0"/>
              <a:t>/ 7,5= </a:t>
            </a:r>
            <a:r>
              <a:rPr lang="fr-FR" sz="2800" b="1" dirty="0"/>
              <a:t>1653,9 GHC </a:t>
            </a:r>
          </a:p>
        </p:txBody>
      </p:sp>
    </p:spTree>
    <p:extLst>
      <p:ext uri="{BB962C8B-B14F-4D97-AF65-F5344CB8AC3E}">
        <p14:creationId xmlns:p14="http://schemas.microsoft.com/office/powerpoint/2010/main" val="333042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1B1703-3254-A175-5F02-716A62632151}"/>
              </a:ext>
            </a:extLst>
          </p:cNvPr>
          <p:cNvSpPr/>
          <p:nvPr/>
        </p:nvSpPr>
        <p:spPr>
          <a:xfrm>
            <a:off x="889686" y="234778"/>
            <a:ext cx="7994822" cy="92675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>
                <a:latin typeface="Arial Black" panose="020B0A04020102020204" pitchFamily="34" charset="0"/>
              </a:rPr>
              <a:t>09 </a:t>
            </a:r>
            <a:r>
              <a:rPr lang="fr-FR" sz="3200" dirty="0">
                <a:latin typeface="Arial Black" panose="020B0A04020102020204" pitchFamily="34" charset="0"/>
              </a:rPr>
              <a:t>Façons de Gagner de l’Argent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B373816-81BB-3BAB-75CE-DF6FB160FAA8}"/>
              </a:ext>
            </a:extLst>
          </p:cNvPr>
          <p:cNvSpPr txBox="1"/>
          <p:nvPr/>
        </p:nvSpPr>
        <p:spPr>
          <a:xfrm>
            <a:off x="790835" y="1346884"/>
            <a:ext cx="6623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 Black" panose="020B0A04020102020204" pitchFamily="34" charset="0"/>
              </a:rPr>
              <a:t>Bonus de vente en détail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4A8012-68FF-3335-48B4-2BACFB8A0D6C}"/>
              </a:ext>
            </a:extLst>
          </p:cNvPr>
          <p:cNvSpPr txBox="1"/>
          <p:nvPr/>
        </p:nvSpPr>
        <p:spPr>
          <a:xfrm>
            <a:off x="815544" y="1857284"/>
            <a:ext cx="6870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 Black" panose="020B0A04020102020204" pitchFamily="34" charset="0"/>
              </a:rPr>
              <a:t>Bonus de Performance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A3BE37-BD9D-3F7F-B0C6-49025A7F7985}"/>
              </a:ext>
            </a:extLst>
          </p:cNvPr>
          <p:cNvSpPr txBox="1"/>
          <p:nvPr/>
        </p:nvSpPr>
        <p:spPr>
          <a:xfrm>
            <a:off x="803184" y="2397199"/>
            <a:ext cx="7834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 Black" panose="020B0A04020102020204" pitchFamily="34" charset="0"/>
              </a:rPr>
              <a:t>Bonus  Directeur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81F932E-B9E4-9097-C162-DA6764C78104}"/>
              </a:ext>
            </a:extLst>
          </p:cNvPr>
          <p:cNvSpPr txBox="1"/>
          <p:nvPr/>
        </p:nvSpPr>
        <p:spPr>
          <a:xfrm>
            <a:off x="803185" y="2957039"/>
            <a:ext cx="7414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 Black" panose="020B0A04020102020204" pitchFamily="34" charset="0"/>
              </a:rPr>
              <a:t>Prime de Construction d’Equipe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D578BBE-0212-91C4-92A2-452943B12E28}"/>
              </a:ext>
            </a:extLst>
          </p:cNvPr>
          <p:cNvSpPr txBox="1"/>
          <p:nvPr/>
        </p:nvSpPr>
        <p:spPr>
          <a:xfrm>
            <a:off x="803184" y="3585104"/>
            <a:ext cx="6746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 Black" panose="020B0A04020102020204" pitchFamily="34" charset="0"/>
              </a:rPr>
              <a:t>Prime de Leadership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C8B340F-756B-4351-ABE9-3811F78AF5D7}"/>
              </a:ext>
            </a:extLst>
          </p:cNvPr>
          <p:cNvSpPr txBox="1"/>
          <p:nvPr/>
        </p:nvSpPr>
        <p:spPr>
          <a:xfrm>
            <a:off x="790830" y="4224275"/>
            <a:ext cx="6524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 Black" panose="020B0A04020102020204" pitchFamily="34" charset="0"/>
              </a:rPr>
              <a:t>Fonds de Voyage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CA14967-C375-CC9D-BE62-49A80A1C48DA}"/>
              </a:ext>
            </a:extLst>
          </p:cNvPr>
          <p:cNvSpPr txBox="1"/>
          <p:nvPr/>
        </p:nvSpPr>
        <p:spPr>
          <a:xfrm>
            <a:off x="803187" y="4771983"/>
            <a:ext cx="615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 Black" panose="020B0A04020102020204" pitchFamily="34" charset="0"/>
              </a:rPr>
              <a:t>Fonds de voiture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EC4B365-8520-CD1A-78A4-F00C0FECB72E}"/>
              </a:ext>
            </a:extLst>
          </p:cNvPr>
          <p:cNvSpPr txBox="1"/>
          <p:nvPr/>
        </p:nvSpPr>
        <p:spPr>
          <a:xfrm>
            <a:off x="790828" y="5295203"/>
            <a:ext cx="6380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 Black" panose="020B0A04020102020204" pitchFamily="34" charset="0"/>
              </a:rPr>
              <a:t>Fonds de maison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E94AF29-EC80-4FDA-BE87-E7F3DB1985FF}"/>
              </a:ext>
            </a:extLst>
          </p:cNvPr>
          <p:cNvSpPr txBox="1"/>
          <p:nvPr/>
        </p:nvSpPr>
        <p:spPr>
          <a:xfrm>
            <a:off x="803185" y="5801945"/>
            <a:ext cx="6030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 Black" panose="020B0A04020102020204" pitchFamily="34" charset="0"/>
              </a:rPr>
              <a:t>Bonus Elite Club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4C47C9D-B1B2-C074-F356-C1697ACB1BAF}"/>
              </a:ext>
            </a:extLst>
          </p:cNvPr>
          <p:cNvCxnSpPr/>
          <p:nvPr/>
        </p:nvCxnSpPr>
        <p:spPr>
          <a:xfrm>
            <a:off x="815544" y="1857284"/>
            <a:ext cx="8068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13FFDEF4-5BCF-B8C7-D390-07899E9AF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28" y="2409734"/>
            <a:ext cx="8083997" cy="1219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E5F02D8-176B-356C-6DDF-4A36BE701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86" y="2926645"/>
            <a:ext cx="8083997" cy="1219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C302CF6-D4C7-E751-8B9B-FAC5C4153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29" y="3425137"/>
            <a:ext cx="8083997" cy="12193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450AFD5-6AAD-224E-EE95-5A0FFCC53B81}"/>
              </a:ext>
            </a:extLst>
          </p:cNvPr>
          <p:cNvCxnSpPr/>
          <p:nvPr/>
        </p:nvCxnSpPr>
        <p:spPr>
          <a:xfrm>
            <a:off x="568404" y="4224275"/>
            <a:ext cx="8068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40C6284-F81C-2290-CC06-E5D3689A9927}"/>
              </a:ext>
            </a:extLst>
          </p:cNvPr>
          <p:cNvCxnSpPr/>
          <p:nvPr/>
        </p:nvCxnSpPr>
        <p:spPr>
          <a:xfrm>
            <a:off x="790828" y="4791392"/>
            <a:ext cx="8068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1798718-442A-8629-6D61-4C588C743840}"/>
              </a:ext>
            </a:extLst>
          </p:cNvPr>
          <p:cNvCxnSpPr/>
          <p:nvPr/>
        </p:nvCxnSpPr>
        <p:spPr>
          <a:xfrm>
            <a:off x="790828" y="5342849"/>
            <a:ext cx="8068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07F2AD8F-C5F3-DCB5-4830-E7679E409FA5}"/>
              </a:ext>
            </a:extLst>
          </p:cNvPr>
          <p:cNvCxnSpPr/>
          <p:nvPr/>
        </p:nvCxnSpPr>
        <p:spPr>
          <a:xfrm>
            <a:off x="815544" y="6268998"/>
            <a:ext cx="8068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0272D1E9-C14E-361E-1135-1B221702A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366" y="160695"/>
            <a:ext cx="1447799" cy="1447799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1798718-442A-8629-6D61-4C588C743840}"/>
              </a:ext>
            </a:extLst>
          </p:cNvPr>
          <p:cNvCxnSpPr/>
          <p:nvPr/>
        </p:nvCxnSpPr>
        <p:spPr>
          <a:xfrm>
            <a:off x="929616" y="5801945"/>
            <a:ext cx="8068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8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791" y="477078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Eras Bold ITC" panose="020B0907030504020204" pitchFamily="34" charset="0"/>
              </a:rPr>
              <a:t>4- Bonus Construction d’équipe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1161486"/>
            <a:ext cx="10866782" cy="32031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32452" y="6143038"/>
            <a:ext cx="6586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       Nombre de points TBB collecté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951304" y="5558263"/>
            <a:ext cx="210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= 0. 91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9147" y="5661898"/>
            <a:ext cx="131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TBB=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046922" y="5976730"/>
            <a:ext cx="6533321" cy="13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95130" y="5353878"/>
            <a:ext cx="734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   3% des PV généré par la Compagnie     </a:t>
            </a:r>
          </a:p>
        </p:txBody>
      </p:sp>
    </p:spTree>
    <p:extLst>
      <p:ext uri="{BB962C8B-B14F-4D97-AF65-F5344CB8AC3E}">
        <p14:creationId xmlns:p14="http://schemas.microsoft.com/office/powerpoint/2010/main" val="413909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62609" y="238539"/>
            <a:ext cx="1076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>
                <a:latin typeface="Eras Bold ITC" panose="020B0907030504020204" pitchFamily="34" charset="0"/>
              </a:rPr>
              <a:t>Formule pour calculer le  Team </a:t>
            </a:r>
            <a:r>
              <a:rPr lang="fr-FR" sz="3600" u="sng" dirty="0" err="1">
                <a:latin typeface="Eras Bold ITC" panose="020B0907030504020204" pitchFamily="34" charset="0"/>
              </a:rPr>
              <a:t>Bulding</a:t>
            </a:r>
            <a:r>
              <a:rPr lang="fr-FR" sz="3600" u="sng" dirty="0">
                <a:latin typeface="Eras Bold ITC" panose="020B0907030504020204" pitchFamily="34" charset="0"/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68557" y="1586782"/>
            <a:ext cx="6380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PGPV x 6%  (X20 x 0,91)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46243" y="1063562"/>
            <a:ext cx="653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Eras Bold ITC" panose="020B0907030504020204" pitchFamily="34" charset="0"/>
              </a:rPr>
              <a:t>Cas d’un Bronze Directeur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20956" y="2648431"/>
            <a:ext cx="653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Eras Bold ITC" panose="020B0907030504020204" pitchFamily="34" charset="0"/>
              </a:rPr>
              <a:t>Cas d’un SILVER Directeur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5043" y="3417872"/>
            <a:ext cx="1093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PGPV(Vous) x 6% X +   PGPV(L1) X 5% +    PGPV(L2 )X 4%   X (20 X0,91)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020956" y="4244043"/>
            <a:ext cx="653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Eras Bold ITC" panose="020B0907030504020204" pitchFamily="34" charset="0"/>
              </a:rPr>
              <a:t>Cas d’un GOLD Directeur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65043" y="5058322"/>
            <a:ext cx="1093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PGPV(vous) x 6% +   PGPV(L1) X 5% +    PGPV(L2) x 4%+ PGPV (L3)  X 3% X20X0,91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65043" y="5963478"/>
            <a:ext cx="113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NB	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139687" y="5994255"/>
            <a:ext cx="10588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Pour le Calcul du TBB le PGPV prend en compte le PV des membre Bronze Directeur</a:t>
            </a:r>
          </a:p>
        </p:txBody>
      </p:sp>
    </p:spTree>
    <p:extLst>
      <p:ext uri="{BB962C8B-B14F-4D97-AF65-F5344CB8AC3E}">
        <p14:creationId xmlns:p14="http://schemas.microsoft.com/office/powerpoint/2010/main" val="291500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935895" y="1192696"/>
            <a:ext cx="1484243" cy="12324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BRICE</a:t>
            </a:r>
          </a:p>
        </p:txBody>
      </p:sp>
      <p:sp>
        <p:nvSpPr>
          <p:cNvPr id="5" name="Ellipse 4"/>
          <p:cNvSpPr/>
          <p:nvPr/>
        </p:nvSpPr>
        <p:spPr>
          <a:xfrm>
            <a:off x="1643271" y="2853923"/>
            <a:ext cx="1484243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922645" y="2862470"/>
            <a:ext cx="1351721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612835" y="2743201"/>
            <a:ext cx="1431235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086677" y="3949148"/>
            <a:ext cx="8666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       1500 PV                      2000PV                    500 PV                      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667" y="3113422"/>
            <a:ext cx="10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27441" y="3113422"/>
            <a:ext cx="1073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785113" y="3008243"/>
            <a:ext cx="103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   C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896140" y="4916557"/>
            <a:ext cx="3011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PGPV= 4500 PV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610678" y="132522"/>
            <a:ext cx="708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              EXERCICES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420138" y="1524000"/>
            <a:ext cx="205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500 PV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021496" y="1524000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16%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991061" y="3104684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8%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327376" y="3104684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12%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21641" y="3135652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5%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278840" y="5749573"/>
            <a:ext cx="95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    TBB= 4500 X 6% X20 X 0, 91= 4914/ </a:t>
            </a:r>
            <a:r>
              <a:rPr lang="fr-FR" sz="3200" b="1" dirty="0"/>
              <a:t>655 GHC </a:t>
            </a:r>
          </a:p>
        </p:txBody>
      </p:sp>
    </p:spTree>
    <p:extLst>
      <p:ext uri="{BB962C8B-B14F-4D97-AF65-F5344CB8AC3E}">
        <p14:creationId xmlns:p14="http://schemas.microsoft.com/office/powerpoint/2010/main" val="21788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4" grpId="0"/>
      <p:bldP spid="15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285461" y="684455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               </a:t>
            </a:r>
            <a:r>
              <a:rPr lang="fr-FR" sz="3600" b="1" u="sng" dirty="0"/>
              <a:t>( SILVER  Directeur)</a:t>
            </a:r>
          </a:p>
        </p:txBody>
      </p:sp>
      <p:sp>
        <p:nvSpPr>
          <p:cNvPr id="5" name="Ellipse 4"/>
          <p:cNvSpPr/>
          <p:nvPr/>
        </p:nvSpPr>
        <p:spPr>
          <a:xfrm>
            <a:off x="3935895" y="1192696"/>
            <a:ext cx="1484243" cy="12324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FRANCK</a:t>
            </a:r>
          </a:p>
        </p:txBody>
      </p:sp>
      <p:sp>
        <p:nvSpPr>
          <p:cNvPr id="6" name="Ellipse 5"/>
          <p:cNvSpPr/>
          <p:nvPr/>
        </p:nvSpPr>
        <p:spPr>
          <a:xfrm>
            <a:off x="1232451" y="2565810"/>
            <a:ext cx="1484243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002155" y="2570083"/>
            <a:ext cx="1351721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586330" y="2598939"/>
            <a:ext cx="1431235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69233" y="3711157"/>
            <a:ext cx="11357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        </a:t>
            </a:r>
            <a:r>
              <a:rPr lang="fr-FR" sz="2800" b="1" dirty="0"/>
              <a:t>2001 PV                      2300PV                    1500 PV                                     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37860" y="2728269"/>
            <a:ext cx="10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A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141301" y="2831310"/>
            <a:ext cx="1073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B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785112" y="2715856"/>
            <a:ext cx="103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   C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802834" y="198853"/>
            <a:ext cx="708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                  </a:t>
            </a:r>
            <a:r>
              <a:rPr lang="fr-FR" sz="3200" b="1" u="sng" dirty="0"/>
              <a:t>EXERCICES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420138" y="1524000"/>
            <a:ext cx="205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500 PV</a:t>
            </a:r>
          </a:p>
        </p:txBody>
      </p:sp>
      <p:sp>
        <p:nvSpPr>
          <p:cNvPr id="15" name="Ellipse 14"/>
          <p:cNvSpPr/>
          <p:nvPr/>
        </p:nvSpPr>
        <p:spPr>
          <a:xfrm>
            <a:off x="1000537" y="4240695"/>
            <a:ext cx="1046922" cy="861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590799" y="4240695"/>
            <a:ext cx="1046922" cy="861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818782" y="4143062"/>
            <a:ext cx="993914" cy="861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91548" y="5128591"/>
            <a:ext cx="364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98783" y="2994991"/>
            <a:ext cx="103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16%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273287" y="2831310"/>
            <a:ext cx="728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8%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017565" y="2728269"/>
            <a:ext cx="1683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12%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98783" y="4573757"/>
            <a:ext cx="801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8%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601278" y="4433386"/>
            <a:ext cx="801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8%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785112" y="4433386"/>
            <a:ext cx="1232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12%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91548" y="5128591"/>
            <a:ext cx="8719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               500pv               200pv                                                                                 200pv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59025" y="6055954"/>
            <a:ext cx="332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PGPV (FRANCK) = 8301PV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140760" y="6093660"/>
            <a:ext cx="309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PGPV (A) = 2701pv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420138" y="6025176"/>
            <a:ext cx="3326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PGPV ( B) =2300pv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DF7A1AC-B897-7A35-B095-6A79B23319F0}"/>
              </a:ext>
            </a:extLst>
          </p:cNvPr>
          <p:cNvSpPr txBox="1"/>
          <p:nvPr/>
        </p:nvSpPr>
        <p:spPr>
          <a:xfrm>
            <a:off x="8153398" y="6025176"/>
            <a:ext cx="309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PGPV (C) = 1700pv</a:t>
            </a:r>
          </a:p>
        </p:txBody>
      </p:sp>
    </p:spTree>
    <p:extLst>
      <p:ext uri="{BB962C8B-B14F-4D97-AF65-F5344CB8AC3E}">
        <p14:creationId xmlns:p14="http://schemas.microsoft.com/office/powerpoint/2010/main" val="241399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20" grpId="0"/>
      <p:bldP spid="21" grpId="0"/>
      <p:bldP spid="22" grpId="0"/>
      <p:bldP spid="23" grpId="0"/>
      <p:bldP spid="24" grpId="0"/>
      <p:bldP spid="25" grpId="0"/>
      <p:bldP spid="27" grpId="0"/>
      <p:bldP spid="29" grpId="0"/>
      <p:bldP spid="30" grpId="0"/>
      <p:bldP spid="31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3824" y="1205949"/>
            <a:ext cx="1053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TBB =  PGPV(FRANCK) X6%  + PGPV( A+B+C) X5% ( 20 X 0.91)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3825" y="2040834"/>
            <a:ext cx="702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TBB= 8301   X 6%  + 6701 X5%  =  PTS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3823" y="3358740"/>
            <a:ext cx="988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BD=  498,06+ 335,05 ( </a:t>
            </a:r>
            <a:r>
              <a:rPr lang="fr-FR" sz="2800" b="1" dirty="0"/>
              <a:t>20</a:t>
            </a:r>
            <a:r>
              <a:rPr lang="fr-FR" sz="2800" dirty="0"/>
              <a:t> X 0,91)  = </a:t>
            </a:r>
            <a:r>
              <a:rPr lang="fr-FR" sz="2800" b="1" dirty="0"/>
              <a:t>15.162,6Rs </a:t>
            </a:r>
            <a:r>
              <a:rPr lang="fr-FR" sz="2800" dirty="0"/>
              <a:t>/ 7,5= </a:t>
            </a:r>
            <a:r>
              <a:rPr lang="fr-FR" sz="2800" b="1" dirty="0"/>
              <a:t>2021,6 GHC </a:t>
            </a:r>
          </a:p>
        </p:txBody>
      </p:sp>
    </p:spTree>
    <p:extLst>
      <p:ext uri="{BB962C8B-B14F-4D97-AF65-F5344CB8AC3E}">
        <p14:creationId xmlns:p14="http://schemas.microsoft.com/office/powerpoint/2010/main" val="197620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8A4614-4804-DC35-B4B8-51DBE53E4FC5}"/>
              </a:ext>
            </a:extLst>
          </p:cNvPr>
          <p:cNvSpPr txBox="1"/>
          <p:nvPr/>
        </p:nvSpPr>
        <p:spPr>
          <a:xfrm>
            <a:off x="251791" y="477078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Eras Bold ITC" panose="020B0907030504020204" pitchFamily="34" charset="0"/>
              </a:rPr>
              <a:t>4- Bonus de Leadership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D869C5-4BF2-D280-6397-0A6F8408D7F4}"/>
              </a:ext>
            </a:extLst>
          </p:cNvPr>
          <p:cNvSpPr txBox="1"/>
          <p:nvPr/>
        </p:nvSpPr>
        <p:spPr>
          <a:xfrm>
            <a:off x="1232452" y="6143038"/>
            <a:ext cx="6586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       Nombre de points LOB collecté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95EBE37-9237-D66E-F3D0-D567CEEAE205}"/>
              </a:ext>
            </a:extLst>
          </p:cNvPr>
          <p:cNvSpPr txBox="1"/>
          <p:nvPr/>
        </p:nvSpPr>
        <p:spPr>
          <a:xfrm>
            <a:off x="7951304" y="5558263"/>
            <a:ext cx="210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= 2. 14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61422E-7DF4-7FE9-4EFE-B778307D8032}"/>
              </a:ext>
            </a:extLst>
          </p:cNvPr>
          <p:cNvSpPr txBox="1"/>
          <p:nvPr/>
        </p:nvSpPr>
        <p:spPr>
          <a:xfrm>
            <a:off x="795130" y="5353878"/>
            <a:ext cx="734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   18% des PV généré par la Compagnie    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27F66E8-8184-32AE-6C31-CF2A9D547B73}"/>
              </a:ext>
            </a:extLst>
          </p:cNvPr>
          <p:cNvCxnSpPr/>
          <p:nvPr/>
        </p:nvCxnSpPr>
        <p:spPr>
          <a:xfrm>
            <a:off x="795130" y="5938653"/>
            <a:ext cx="69079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811E780D-62C3-F7B3-13E6-29F9D9F87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1" y="1363577"/>
            <a:ext cx="8048832" cy="359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0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62609" y="238539"/>
            <a:ext cx="1076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>
                <a:latin typeface="Eras Bold ITC" panose="020B0907030504020204" pitchFamily="34" charset="0"/>
              </a:rPr>
              <a:t>Formule pour calculer le Bonus de Leadership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46557" y="2408906"/>
            <a:ext cx="7992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(GPV ) x 5%  (X20 x 2,14)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411896" y="1103465"/>
            <a:ext cx="653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Eras Bold ITC" panose="020B0907030504020204" pitchFamily="34" charset="0"/>
              </a:rPr>
              <a:t>Cas d’un SILVER Directeur </a:t>
            </a:r>
          </a:p>
        </p:txBody>
      </p:sp>
    </p:spTree>
    <p:extLst>
      <p:ext uri="{BB962C8B-B14F-4D97-AF65-F5344CB8AC3E}">
        <p14:creationId xmlns:p14="http://schemas.microsoft.com/office/powerpoint/2010/main" val="228810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64F4CE3C-AD00-7F49-62E9-12B480698886}"/>
              </a:ext>
            </a:extLst>
          </p:cNvPr>
          <p:cNvSpPr/>
          <p:nvPr/>
        </p:nvSpPr>
        <p:spPr>
          <a:xfrm>
            <a:off x="4015407" y="887896"/>
            <a:ext cx="1484243" cy="12324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BRICE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52DB292-5A97-226A-FD99-99F27F6EA5F1}"/>
              </a:ext>
            </a:extLst>
          </p:cNvPr>
          <p:cNvSpPr/>
          <p:nvPr/>
        </p:nvSpPr>
        <p:spPr>
          <a:xfrm>
            <a:off x="4015407" y="2790340"/>
            <a:ext cx="1325218" cy="127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C722562-D3D8-E469-70A5-F3F2E8C62E21}"/>
              </a:ext>
            </a:extLst>
          </p:cNvPr>
          <p:cNvSpPr txBox="1"/>
          <p:nvPr/>
        </p:nvSpPr>
        <p:spPr>
          <a:xfrm>
            <a:off x="5499650" y="3214255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6000 PV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27063E-7AEE-22C0-AA3F-2D5C0BB477EA}"/>
              </a:ext>
            </a:extLst>
          </p:cNvPr>
          <p:cNvSpPr txBox="1"/>
          <p:nvPr/>
        </p:nvSpPr>
        <p:spPr>
          <a:xfrm>
            <a:off x="5499650" y="1242512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2100 PV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D01C7A-AE38-39DD-CEBA-1CC7B16FDE20}"/>
              </a:ext>
            </a:extLst>
          </p:cNvPr>
          <p:cNvSpPr txBox="1"/>
          <p:nvPr/>
        </p:nvSpPr>
        <p:spPr>
          <a:xfrm>
            <a:off x="2096252" y="30354"/>
            <a:ext cx="708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                  </a:t>
            </a:r>
            <a:r>
              <a:rPr lang="fr-FR" sz="3200" b="1" u="sng" dirty="0"/>
              <a:t>EXERCICES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88417EF-21F1-9726-84E6-4A46EFF8DA09}"/>
              </a:ext>
            </a:extLst>
          </p:cNvPr>
          <p:cNvSpPr txBox="1"/>
          <p:nvPr/>
        </p:nvSpPr>
        <p:spPr>
          <a:xfrm>
            <a:off x="5499650" y="803594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SILVER D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F8A8857-0474-547B-905F-EC086291B6D1}"/>
              </a:ext>
            </a:extLst>
          </p:cNvPr>
          <p:cNvSpPr txBox="1"/>
          <p:nvPr/>
        </p:nvSpPr>
        <p:spPr>
          <a:xfrm>
            <a:off x="2161308" y="4641834"/>
            <a:ext cx="723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GP= 6000 PV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9BDB5D-AF5D-EAC5-EB3B-FC5F634FE048}"/>
              </a:ext>
            </a:extLst>
          </p:cNvPr>
          <p:cNvSpPr txBox="1"/>
          <p:nvPr/>
        </p:nvSpPr>
        <p:spPr>
          <a:xfrm>
            <a:off x="5777345" y="4627418"/>
            <a:ext cx="723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LOB = 6000 X5% = 300 PTS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941C335-D5B0-CB82-7EF2-2DA0CA1968C6}"/>
              </a:ext>
            </a:extLst>
          </p:cNvPr>
          <p:cNvSpPr txBox="1"/>
          <p:nvPr/>
        </p:nvSpPr>
        <p:spPr>
          <a:xfrm>
            <a:off x="2161308" y="5508439"/>
            <a:ext cx="723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LOB = 300 PTS X 20 X 2,14 = 12840 </a:t>
            </a:r>
            <a:r>
              <a:rPr lang="fr-FR" sz="2400" dirty="0" err="1"/>
              <a:t>Rs</a:t>
            </a:r>
            <a:r>
              <a:rPr lang="fr-FR" sz="2400" dirty="0"/>
              <a:t>/ 7,= </a:t>
            </a:r>
            <a:r>
              <a:rPr lang="fr-FR" sz="2400" b="1" dirty="0"/>
              <a:t>1712 GHC  </a:t>
            </a:r>
          </a:p>
        </p:txBody>
      </p:sp>
    </p:spTree>
    <p:extLst>
      <p:ext uri="{BB962C8B-B14F-4D97-AF65-F5344CB8AC3E}">
        <p14:creationId xmlns:p14="http://schemas.microsoft.com/office/powerpoint/2010/main" val="28432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12E2AB8D-390D-6DB7-7567-170FD6136E12}"/>
              </a:ext>
            </a:extLst>
          </p:cNvPr>
          <p:cNvSpPr/>
          <p:nvPr/>
        </p:nvSpPr>
        <p:spPr>
          <a:xfrm>
            <a:off x="4735842" y="541532"/>
            <a:ext cx="1484243" cy="12324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BRICE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C593734-D43D-129E-A5D5-4BE03440A9B1}"/>
              </a:ext>
            </a:extLst>
          </p:cNvPr>
          <p:cNvSpPr/>
          <p:nvPr/>
        </p:nvSpPr>
        <p:spPr>
          <a:xfrm>
            <a:off x="2823916" y="2554811"/>
            <a:ext cx="1325218" cy="127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17290D9-02B6-6479-33DE-FA6ADD1D7A13}"/>
              </a:ext>
            </a:extLst>
          </p:cNvPr>
          <p:cNvSpPr/>
          <p:nvPr/>
        </p:nvSpPr>
        <p:spPr>
          <a:xfrm>
            <a:off x="6717650" y="2513249"/>
            <a:ext cx="1325218" cy="127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F05B4D-ACEC-EC2D-5E0C-1BFA6E2E314D}"/>
              </a:ext>
            </a:extLst>
          </p:cNvPr>
          <p:cNvSpPr txBox="1"/>
          <p:nvPr/>
        </p:nvSpPr>
        <p:spPr>
          <a:xfrm>
            <a:off x="6358632" y="1265221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2500 PV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E8817A-DA27-C89A-1F1C-4207C59E3C82}"/>
              </a:ext>
            </a:extLst>
          </p:cNvPr>
          <p:cNvSpPr txBox="1"/>
          <p:nvPr/>
        </p:nvSpPr>
        <p:spPr>
          <a:xfrm>
            <a:off x="1172211" y="2934091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5625 PV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AAA85EF-155D-7F7E-7FEF-7EC13C33764D}"/>
              </a:ext>
            </a:extLst>
          </p:cNvPr>
          <p:cNvSpPr txBox="1"/>
          <p:nvPr/>
        </p:nvSpPr>
        <p:spPr>
          <a:xfrm>
            <a:off x="8210927" y="2890299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8000 PV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D0CC207-4E88-61BD-6AEC-075D7DBBF3DB}"/>
              </a:ext>
            </a:extLst>
          </p:cNvPr>
          <p:cNvSpPr txBox="1"/>
          <p:nvPr/>
        </p:nvSpPr>
        <p:spPr>
          <a:xfrm>
            <a:off x="6358632" y="742001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GOLD D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1FD0D6D-BBD7-296A-E1BB-742A9DFA28BB}"/>
              </a:ext>
            </a:extLst>
          </p:cNvPr>
          <p:cNvSpPr txBox="1"/>
          <p:nvPr/>
        </p:nvSpPr>
        <p:spPr>
          <a:xfrm>
            <a:off x="810795" y="4622352"/>
            <a:ext cx="723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GPV (A)  = 5625 X5% = 281,25 PTS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163017-62E8-61DC-8364-E48DF1D02603}"/>
              </a:ext>
            </a:extLst>
          </p:cNvPr>
          <p:cNvSpPr txBox="1"/>
          <p:nvPr/>
        </p:nvSpPr>
        <p:spPr>
          <a:xfrm>
            <a:off x="5902036" y="4607895"/>
            <a:ext cx="723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GPV (B) = _8000 X5% = 400 PTS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D9376C-243C-1C6E-651A-3A4825A29405}"/>
              </a:ext>
            </a:extLst>
          </p:cNvPr>
          <p:cNvSpPr txBox="1"/>
          <p:nvPr/>
        </p:nvSpPr>
        <p:spPr>
          <a:xfrm>
            <a:off x="2285999" y="5771308"/>
            <a:ext cx="723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LOB = 681,25 X 20 X 2,14 = 29.156 </a:t>
            </a:r>
            <a:r>
              <a:rPr lang="fr-FR" sz="2400" dirty="0" err="1"/>
              <a:t>Rs</a:t>
            </a:r>
            <a:r>
              <a:rPr lang="fr-FR" sz="2400" dirty="0"/>
              <a:t>/7,5 = </a:t>
            </a:r>
            <a:r>
              <a:rPr lang="fr-FR" sz="2400" b="1" dirty="0"/>
              <a:t>3887 GHC  </a:t>
            </a:r>
          </a:p>
        </p:txBody>
      </p:sp>
    </p:spTree>
    <p:extLst>
      <p:ext uri="{BB962C8B-B14F-4D97-AF65-F5344CB8AC3E}">
        <p14:creationId xmlns:p14="http://schemas.microsoft.com/office/powerpoint/2010/main" val="297460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8E0D683-C565-EB55-DBF4-B193B98536B5}"/>
              </a:ext>
            </a:extLst>
          </p:cNvPr>
          <p:cNvSpPr txBox="1"/>
          <p:nvPr/>
        </p:nvSpPr>
        <p:spPr>
          <a:xfrm>
            <a:off x="293355" y="237936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Eras Bold ITC" panose="020B0907030504020204" pitchFamily="34" charset="0"/>
              </a:rPr>
              <a:t>4- Bonus de fonds de Voyage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311C48-9C59-713D-AF81-B65F9A557DCB}"/>
              </a:ext>
            </a:extLst>
          </p:cNvPr>
          <p:cNvSpPr txBox="1"/>
          <p:nvPr/>
        </p:nvSpPr>
        <p:spPr>
          <a:xfrm>
            <a:off x="1232452" y="6143038"/>
            <a:ext cx="6586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       Nombre de points TF collecté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2E89ED-B283-C63E-D1D1-A6E964B62691}"/>
              </a:ext>
            </a:extLst>
          </p:cNvPr>
          <p:cNvSpPr txBox="1"/>
          <p:nvPr/>
        </p:nvSpPr>
        <p:spPr>
          <a:xfrm>
            <a:off x="7951304" y="5558263"/>
            <a:ext cx="210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= 0. 19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FE1C463-73DC-59F3-D8B3-FEFB292A5CB7}"/>
              </a:ext>
            </a:extLst>
          </p:cNvPr>
          <p:cNvSpPr txBox="1"/>
          <p:nvPr/>
        </p:nvSpPr>
        <p:spPr>
          <a:xfrm>
            <a:off x="854764" y="5132205"/>
            <a:ext cx="734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   3% des PV généré par la Compagnie     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1F3C839-EBA6-A424-79DC-E128191290C5}"/>
              </a:ext>
            </a:extLst>
          </p:cNvPr>
          <p:cNvCxnSpPr>
            <a:endCxn id="6" idx="1"/>
          </p:cNvCxnSpPr>
          <p:nvPr/>
        </p:nvCxnSpPr>
        <p:spPr>
          <a:xfrm>
            <a:off x="748145" y="5850650"/>
            <a:ext cx="720315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D8977BE8-4842-100F-FFB3-6C86198C6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0" y="1097296"/>
            <a:ext cx="7096540" cy="390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0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3AC4D33-BDD4-7AFA-3CBF-9190712266FD}"/>
              </a:ext>
            </a:extLst>
          </p:cNvPr>
          <p:cNvSpPr txBox="1"/>
          <p:nvPr/>
        </p:nvSpPr>
        <p:spPr>
          <a:xfrm>
            <a:off x="395416" y="0"/>
            <a:ext cx="11257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70C0"/>
                </a:solidFill>
              </a:rPr>
              <a:t>                           BON A SAVOIR 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4D5401-205E-60B5-FDDA-252697115368}"/>
              </a:ext>
            </a:extLst>
          </p:cNvPr>
          <p:cNvSpPr txBox="1"/>
          <p:nvPr/>
        </p:nvSpPr>
        <p:spPr>
          <a:xfrm>
            <a:off x="821635" y="805047"/>
            <a:ext cx="105279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             Point Volume (PV)         =           Business Volume(BV)</a:t>
            </a:r>
          </a:p>
          <a:p>
            <a:endParaRPr lang="fr-FR" sz="2800" b="1" dirty="0"/>
          </a:p>
          <a:p>
            <a:r>
              <a:rPr lang="fr-FR" sz="2800" b="1" dirty="0"/>
              <a:t>                     1                                                    20                     </a:t>
            </a:r>
          </a:p>
          <a:p>
            <a:r>
              <a:rPr lang="fr-FR" dirty="0"/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9E0F0EF-533B-8E4F-56AA-A3DB039BDCAC}"/>
              </a:ext>
            </a:extLst>
          </p:cNvPr>
          <p:cNvSpPr txBox="1"/>
          <p:nvPr/>
        </p:nvSpPr>
        <p:spPr>
          <a:xfrm>
            <a:off x="1305159" y="2321042"/>
            <a:ext cx="720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                             1 Cedis = 7,5 Roupie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416" y="3195099"/>
            <a:ext cx="11257005" cy="101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87350">
              <a:lnSpc>
                <a:spcPct val="115000"/>
              </a:lnSpc>
              <a:buClr>
                <a:srgbClr val="17375E"/>
              </a:buClr>
              <a:buSzPts val="2500"/>
              <a:buFont typeface="Calibri"/>
              <a:buChar char="●"/>
            </a:pPr>
            <a:r>
              <a:rPr lang="en-US" sz="2800" b="1" dirty="0">
                <a:solidFill>
                  <a:srgbClr val="17375E"/>
                </a:solidFill>
                <a:ea typeface="Calibri"/>
                <a:cs typeface="Calibri"/>
                <a:sym typeface="Calibri"/>
              </a:rPr>
              <a:t>Exclusive PV = </a:t>
            </a:r>
            <a:r>
              <a:rPr lang="en-US" sz="2800" dirty="0">
                <a:solidFill>
                  <a:srgbClr val="17375E"/>
                </a:solidFill>
                <a:ea typeface="Calibri"/>
                <a:cs typeface="Calibri"/>
                <a:sym typeface="Calibri"/>
              </a:rPr>
              <a:t>Achat personnel  + </a:t>
            </a:r>
            <a:r>
              <a:rPr lang="en-US" sz="2800" dirty="0" err="1">
                <a:solidFill>
                  <a:srgbClr val="17375E"/>
                </a:solidFill>
                <a:ea typeface="Calibri"/>
                <a:cs typeface="Calibri"/>
                <a:sym typeface="Calibri"/>
              </a:rPr>
              <a:t>Pv</a:t>
            </a:r>
            <a:r>
              <a:rPr lang="en-US" sz="2800" dirty="0">
                <a:solidFill>
                  <a:srgbClr val="17375E"/>
                </a:solidFill>
                <a:ea typeface="Calibri"/>
                <a:cs typeface="Calibri"/>
                <a:sym typeface="Calibri"/>
              </a:rPr>
              <a:t>  des distributor 5 à 12%  </a:t>
            </a:r>
          </a:p>
          <a:p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3910107" y="4239991"/>
            <a:ext cx="8427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375E"/>
                </a:solidFill>
                <a:ea typeface="Calibri"/>
                <a:cs typeface="Calibri"/>
                <a:sym typeface="Calibri"/>
              </a:rPr>
              <a:t>Self PV= Achat personnel</a:t>
            </a:r>
          </a:p>
          <a:p>
            <a:endParaRPr lang="fr-FR" sz="3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033670" y="5255654"/>
            <a:ext cx="9582037" cy="36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PGPV</a:t>
            </a:r>
            <a:r>
              <a:rPr lang="fr-FR" sz="3200" dirty="0"/>
              <a:t> = Vos </a:t>
            </a:r>
            <a:r>
              <a:rPr lang="fr-FR" sz="3200" dirty="0" err="1"/>
              <a:t>pv</a:t>
            </a:r>
            <a:r>
              <a:rPr lang="fr-FR" sz="3200" dirty="0"/>
              <a:t> personnels, plus les </a:t>
            </a:r>
            <a:r>
              <a:rPr lang="fr-FR" sz="3200" dirty="0" err="1"/>
              <a:t>pv</a:t>
            </a:r>
            <a:r>
              <a:rPr lang="fr-FR" sz="3200" dirty="0"/>
              <a:t> des membres de votre équipe  qui ne sont pas encore Bronze Directeur </a:t>
            </a:r>
          </a:p>
          <a:p>
            <a:pPr marL="69850" lvl="0">
              <a:lnSpc>
                <a:spcPct val="115000"/>
              </a:lnSpc>
              <a:buClr>
                <a:srgbClr val="17375E"/>
              </a:buClr>
              <a:buSzPts val="2500"/>
            </a:pPr>
            <a:endParaRPr lang="en-US" sz="3200" b="1" dirty="0">
              <a:solidFill>
                <a:srgbClr val="17375E"/>
              </a:solidFill>
              <a:ea typeface="Calibri"/>
              <a:cs typeface="Calibri"/>
              <a:sym typeface="Calibri"/>
            </a:endParaRPr>
          </a:p>
          <a:p>
            <a:pPr marL="69850" lvl="0">
              <a:lnSpc>
                <a:spcPct val="115000"/>
              </a:lnSpc>
              <a:buClr>
                <a:srgbClr val="17375E"/>
              </a:buClr>
              <a:buSzPts val="2500"/>
            </a:pPr>
            <a:endParaRPr lang="en-US" sz="32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34829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5" grpId="0"/>
      <p:bldP spid="6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C697113-39E1-6F3F-A457-6F3023A5A838}"/>
              </a:ext>
            </a:extLst>
          </p:cNvPr>
          <p:cNvSpPr txBox="1"/>
          <p:nvPr/>
        </p:nvSpPr>
        <p:spPr>
          <a:xfrm>
            <a:off x="662609" y="238539"/>
            <a:ext cx="1076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>
                <a:latin typeface="Eras Bold ITC" panose="020B0907030504020204" pitchFamily="34" charset="0"/>
              </a:rPr>
              <a:t>Formule pour calculer le FONDS DE VOYAGE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308366-2756-3B50-2C80-410EF3041EC8}"/>
              </a:ext>
            </a:extLst>
          </p:cNvPr>
          <p:cNvSpPr txBox="1"/>
          <p:nvPr/>
        </p:nvSpPr>
        <p:spPr>
          <a:xfrm>
            <a:off x="2960957" y="1212576"/>
            <a:ext cx="653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Eras Bold ITC" panose="020B0907030504020204" pitchFamily="34" charset="0"/>
              </a:rPr>
              <a:t>Cas d’un SILVER Directeur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0625D8-0C8A-04BC-2599-9FC957642FA4}"/>
              </a:ext>
            </a:extLst>
          </p:cNvPr>
          <p:cNvSpPr txBox="1"/>
          <p:nvPr/>
        </p:nvSpPr>
        <p:spPr>
          <a:xfrm>
            <a:off x="498764" y="2028442"/>
            <a:ext cx="11457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PGPV X6% + PV(L1) X5% + PV(l2)x 4 ( X20 X 0.19=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6194D7D-3F04-A4BF-8567-9318AC778E42}"/>
              </a:ext>
            </a:extLst>
          </p:cNvPr>
          <p:cNvSpPr txBox="1"/>
          <p:nvPr/>
        </p:nvSpPr>
        <p:spPr>
          <a:xfrm>
            <a:off x="3201605" y="3429000"/>
            <a:ext cx="653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Eras Bold ITC" panose="020B0907030504020204" pitchFamily="34" charset="0"/>
              </a:rPr>
              <a:t>Cas d’un GOLD Directeur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82CA90-8E1B-FE04-8877-A11BC0628EDC}"/>
              </a:ext>
            </a:extLst>
          </p:cNvPr>
          <p:cNvSpPr txBox="1"/>
          <p:nvPr/>
        </p:nvSpPr>
        <p:spPr>
          <a:xfrm>
            <a:off x="199085" y="4356005"/>
            <a:ext cx="11457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PGPV X6% + PV(L1) X5% + PV(l2)x 4+ PV(L3) ( X20 X 0.19= </a:t>
            </a:r>
          </a:p>
        </p:txBody>
      </p:sp>
    </p:spTree>
    <p:extLst>
      <p:ext uri="{BB962C8B-B14F-4D97-AF65-F5344CB8AC3E}">
        <p14:creationId xmlns:p14="http://schemas.microsoft.com/office/powerpoint/2010/main" val="403388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9A6B5E3-B950-B40F-CDD8-8A40312C7441}"/>
              </a:ext>
            </a:extLst>
          </p:cNvPr>
          <p:cNvSpPr txBox="1"/>
          <p:nvPr/>
        </p:nvSpPr>
        <p:spPr>
          <a:xfrm>
            <a:off x="1953493" y="86451"/>
            <a:ext cx="847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                               EXERCICES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CCCA691-AEBF-17DD-9795-84BED15B047F}"/>
              </a:ext>
            </a:extLst>
          </p:cNvPr>
          <p:cNvSpPr/>
          <p:nvPr/>
        </p:nvSpPr>
        <p:spPr>
          <a:xfrm>
            <a:off x="5563191" y="1178703"/>
            <a:ext cx="1484243" cy="12324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BRICE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8D2233B-53FC-A4C7-2DBB-CC8B131A1C06}"/>
              </a:ext>
            </a:extLst>
          </p:cNvPr>
          <p:cNvSpPr/>
          <p:nvPr/>
        </p:nvSpPr>
        <p:spPr>
          <a:xfrm>
            <a:off x="2516103" y="2878443"/>
            <a:ext cx="1325218" cy="127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E7CF9C4-4326-936D-86B6-09BFA7CE0A90}"/>
              </a:ext>
            </a:extLst>
          </p:cNvPr>
          <p:cNvSpPr/>
          <p:nvPr/>
        </p:nvSpPr>
        <p:spPr>
          <a:xfrm>
            <a:off x="9395791" y="2878443"/>
            <a:ext cx="1325218" cy="127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4BDE91E-4630-3DEE-EF99-F358A2585004}"/>
              </a:ext>
            </a:extLst>
          </p:cNvPr>
          <p:cNvSpPr/>
          <p:nvPr/>
        </p:nvSpPr>
        <p:spPr>
          <a:xfrm>
            <a:off x="7280854" y="2878443"/>
            <a:ext cx="1325218" cy="127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3D5FF99-019D-160A-87EA-59ED9A67CD6E}"/>
              </a:ext>
            </a:extLst>
          </p:cNvPr>
          <p:cNvSpPr/>
          <p:nvPr/>
        </p:nvSpPr>
        <p:spPr>
          <a:xfrm>
            <a:off x="5037024" y="2878443"/>
            <a:ext cx="1325218" cy="127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6691E5-6587-837E-0A04-7143732652B1}"/>
              </a:ext>
            </a:extLst>
          </p:cNvPr>
          <p:cNvSpPr txBox="1"/>
          <p:nvPr/>
        </p:nvSpPr>
        <p:spPr>
          <a:xfrm>
            <a:off x="7086888" y="1561120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SILVER  D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3462ADE-A520-97A0-F5D1-748894C46272}"/>
              </a:ext>
            </a:extLst>
          </p:cNvPr>
          <p:cNvSpPr txBox="1"/>
          <p:nvPr/>
        </p:nvSpPr>
        <p:spPr>
          <a:xfrm>
            <a:off x="4532838" y="1561120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40 PV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D144964-E3AB-8EE2-8501-465F6AC14195}"/>
              </a:ext>
            </a:extLst>
          </p:cNvPr>
          <p:cNvSpPr txBox="1"/>
          <p:nvPr/>
        </p:nvSpPr>
        <p:spPr>
          <a:xfrm>
            <a:off x="2410087" y="4285511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2001 PV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80A51A0-44F0-7344-CC05-650FABF9FF30}"/>
              </a:ext>
            </a:extLst>
          </p:cNvPr>
          <p:cNvSpPr txBox="1"/>
          <p:nvPr/>
        </p:nvSpPr>
        <p:spPr>
          <a:xfrm>
            <a:off x="1151111" y="3398316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16%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D64401F-D5A2-9BB8-0F8E-5A447FD37BD3}"/>
              </a:ext>
            </a:extLst>
          </p:cNvPr>
          <p:cNvSpPr txBox="1"/>
          <p:nvPr/>
        </p:nvSpPr>
        <p:spPr>
          <a:xfrm>
            <a:off x="4255144" y="3318694"/>
            <a:ext cx="132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12%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682E947-8966-9D7A-946E-F85E4C16747F}"/>
              </a:ext>
            </a:extLst>
          </p:cNvPr>
          <p:cNvSpPr txBox="1"/>
          <p:nvPr/>
        </p:nvSpPr>
        <p:spPr>
          <a:xfrm>
            <a:off x="6569458" y="3390218"/>
            <a:ext cx="879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8%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8707F6A-D529-AF17-8394-1434755FD1EE}"/>
              </a:ext>
            </a:extLst>
          </p:cNvPr>
          <p:cNvSpPr txBox="1"/>
          <p:nvPr/>
        </p:nvSpPr>
        <p:spPr>
          <a:xfrm>
            <a:off x="10721009" y="3255493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5%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151E7C5-FA86-5D40-6E7F-E3EE6F1B8B5D}"/>
              </a:ext>
            </a:extLst>
          </p:cNvPr>
          <p:cNvSpPr txBox="1"/>
          <p:nvPr/>
        </p:nvSpPr>
        <p:spPr>
          <a:xfrm>
            <a:off x="5205085" y="4226233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1000 PV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ED163CC-20D0-3B0E-BAED-7C7CFCD040D0}"/>
              </a:ext>
            </a:extLst>
          </p:cNvPr>
          <p:cNvSpPr txBox="1"/>
          <p:nvPr/>
        </p:nvSpPr>
        <p:spPr>
          <a:xfrm>
            <a:off x="7448915" y="4232494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500 PV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6C1812E-C674-D931-ADF0-1BD0F1D4D411}"/>
              </a:ext>
            </a:extLst>
          </p:cNvPr>
          <p:cNvSpPr txBox="1"/>
          <p:nvPr/>
        </p:nvSpPr>
        <p:spPr>
          <a:xfrm>
            <a:off x="9623769" y="4116958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1500 PV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895F764-5050-E911-F44B-46C06CFACB81}"/>
              </a:ext>
            </a:extLst>
          </p:cNvPr>
          <p:cNvSpPr txBox="1"/>
          <p:nvPr/>
        </p:nvSpPr>
        <p:spPr>
          <a:xfrm>
            <a:off x="2330569" y="5349810"/>
            <a:ext cx="8101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TF= 3040  x 6% + 2001 X 5% =282,4 pts </a:t>
            </a:r>
          </a:p>
          <a:p>
            <a:pPr algn="ctr"/>
            <a:r>
              <a:rPr lang="fr-FR" sz="2800" dirty="0"/>
              <a:t>282.4 X 20 X 0.19 = </a:t>
            </a:r>
            <a:r>
              <a:rPr lang="fr-FR" sz="2800" b="1" dirty="0"/>
              <a:t>1073,12 </a:t>
            </a:r>
            <a:r>
              <a:rPr lang="fr-FR" sz="2800" b="1" dirty="0" err="1"/>
              <a:t>Rs</a:t>
            </a:r>
            <a:r>
              <a:rPr lang="fr-FR" sz="2800" b="1" dirty="0"/>
              <a:t> /7,5= 142 GHC </a:t>
            </a:r>
          </a:p>
        </p:txBody>
      </p:sp>
    </p:spTree>
    <p:extLst>
      <p:ext uri="{BB962C8B-B14F-4D97-AF65-F5344CB8AC3E}">
        <p14:creationId xmlns:p14="http://schemas.microsoft.com/office/powerpoint/2010/main" val="182924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0D75C3B-97EF-BCE6-10FF-CB8EB91E4FFA}"/>
              </a:ext>
            </a:extLst>
          </p:cNvPr>
          <p:cNvSpPr txBox="1"/>
          <p:nvPr/>
        </p:nvSpPr>
        <p:spPr>
          <a:xfrm>
            <a:off x="1540248" y="-17103"/>
            <a:ext cx="847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                               EXERCICES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0E22DB2-6131-3812-3D12-76D2623D9761}"/>
              </a:ext>
            </a:extLst>
          </p:cNvPr>
          <p:cNvSpPr/>
          <p:nvPr/>
        </p:nvSpPr>
        <p:spPr>
          <a:xfrm>
            <a:off x="4800909" y="475857"/>
            <a:ext cx="1484243" cy="12324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BRICE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99A2297-EC43-199D-7CD5-137B54A6754B}"/>
              </a:ext>
            </a:extLst>
          </p:cNvPr>
          <p:cNvSpPr/>
          <p:nvPr/>
        </p:nvSpPr>
        <p:spPr>
          <a:xfrm>
            <a:off x="2516103" y="1880910"/>
            <a:ext cx="1325218" cy="127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6EC005E-2EDA-DCA2-7A1B-88145D8137DE}"/>
              </a:ext>
            </a:extLst>
          </p:cNvPr>
          <p:cNvSpPr/>
          <p:nvPr/>
        </p:nvSpPr>
        <p:spPr>
          <a:xfrm>
            <a:off x="7280854" y="1880910"/>
            <a:ext cx="1325218" cy="127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8CC8036-55AF-CE75-3707-D2BF7382518F}"/>
              </a:ext>
            </a:extLst>
          </p:cNvPr>
          <p:cNvSpPr/>
          <p:nvPr/>
        </p:nvSpPr>
        <p:spPr>
          <a:xfrm>
            <a:off x="4959934" y="1874874"/>
            <a:ext cx="1325218" cy="127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765933-D0E8-9570-7C20-4184CEEDC11F}"/>
              </a:ext>
            </a:extLst>
          </p:cNvPr>
          <p:cNvSpPr txBox="1"/>
          <p:nvPr/>
        </p:nvSpPr>
        <p:spPr>
          <a:xfrm>
            <a:off x="6291758" y="904027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SILVER  D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92AE87-BDAC-4826-4714-0F52CEE65774}"/>
              </a:ext>
            </a:extLst>
          </p:cNvPr>
          <p:cNvSpPr txBox="1"/>
          <p:nvPr/>
        </p:nvSpPr>
        <p:spPr>
          <a:xfrm>
            <a:off x="3687103" y="921626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40 PV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93B4B8E-8D88-8795-3601-F4A06F80B5C6}"/>
              </a:ext>
            </a:extLst>
          </p:cNvPr>
          <p:cNvSpPr txBox="1"/>
          <p:nvPr/>
        </p:nvSpPr>
        <p:spPr>
          <a:xfrm>
            <a:off x="2308268" y="3198335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10.001 PV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593135B-690C-A364-C075-665782023D02}"/>
              </a:ext>
            </a:extLst>
          </p:cNvPr>
          <p:cNvSpPr txBox="1"/>
          <p:nvPr/>
        </p:nvSpPr>
        <p:spPr>
          <a:xfrm>
            <a:off x="1151111" y="2400783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16%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1E3D660-91CC-DB49-5A46-2C7EA85E2434}"/>
              </a:ext>
            </a:extLst>
          </p:cNvPr>
          <p:cNvSpPr txBox="1"/>
          <p:nvPr/>
        </p:nvSpPr>
        <p:spPr>
          <a:xfrm>
            <a:off x="4255144" y="2321161"/>
            <a:ext cx="781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12%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FC377D7-7E74-A6B2-0059-E4192396975E}"/>
              </a:ext>
            </a:extLst>
          </p:cNvPr>
          <p:cNvSpPr txBox="1"/>
          <p:nvPr/>
        </p:nvSpPr>
        <p:spPr>
          <a:xfrm>
            <a:off x="6569458" y="2392685"/>
            <a:ext cx="879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8%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BBEE64E-3CAA-973B-C990-C5EC858DAE9E}"/>
              </a:ext>
            </a:extLst>
          </p:cNvPr>
          <p:cNvSpPr txBox="1"/>
          <p:nvPr/>
        </p:nvSpPr>
        <p:spPr>
          <a:xfrm>
            <a:off x="5205085" y="3228700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1000 PV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DE81FCD-7D7E-2CEF-22B3-C8051AC51638}"/>
              </a:ext>
            </a:extLst>
          </p:cNvPr>
          <p:cNvSpPr txBox="1"/>
          <p:nvPr/>
        </p:nvSpPr>
        <p:spPr>
          <a:xfrm>
            <a:off x="7448915" y="3234961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500 PV 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96E77F9-BB0A-F620-04A2-29E9A3B2A1FF}"/>
              </a:ext>
            </a:extLst>
          </p:cNvPr>
          <p:cNvSpPr/>
          <p:nvPr/>
        </p:nvSpPr>
        <p:spPr>
          <a:xfrm>
            <a:off x="983050" y="3038571"/>
            <a:ext cx="1325218" cy="127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C1A3979-A909-C020-CB15-012DF30E7513}"/>
              </a:ext>
            </a:extLst>
          </p:cNvPr>
          <p:cNvSpPr/>
          <p:nvPr/>
        </p:nvSpPr>
        <p:spPr>
          <a:xfrm>
            <a:off x="2519698" y="4191989"/>
            <a:ext cx="1325218" cy="127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BEC489F-3855-0257-2A92-99E98FD8ED48}"/>
              </a:ext>
            </a:extLst>
          </p:cNvPr>
          <p:cNvSpPr txBox="1"/>
          <p:nvPr/>
        </p:nvSpPr>
        <p:spPr>
          <a:xfrm>
            <a:off x="3802777" y="4716442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2001 PV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D51BFE2-14CC-D70B-7219-B53AAE05CA23}"/>
              </a:ext>
            </a:extLst>
          </p:cNvPr>
          <p:cNvSpPr txBox="1"/>
          <p:nvPr/>
        </p:nvSpPr>
        <p:spPr>
          <a:xfrm>
            <a:off x="643941" y="4213173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8.000 PV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DF3F473-5088-61BC-C638-AD0B9AB2D4D5}"/>
              </a:ext>
            </a:extLst>
          </p:cNvPr>
          <p:cNvSpPr txBox="1"/>
          <p:nvPr/>
        </p:nvSpPr>
        <p:spPr>
          <a:xfrm>
            <a:off x="114457" y="3426695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16%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B2658F1-342F-7B63-457C-83CA2CA65F00}"/>
              </a:ext>
            </a:extLst>
          </p:cNvPr>
          <p:cNvSpPr txBox="1"/>
          <p:nvPr/>
        </p:nvSpPr>
        <p:spPr>
          <a:xfrm>
            <a:off x="1915526" y="4941178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16%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CB1CD54-188A-EAD5-E9A9-B9EFD91867E1}"/>
              </a:ext>
            </a:extLst>
          </p:cNvPr>
          <p:cNvSpPr txBox="1"/>
          <p:nvPr/>
        </p:nvSpPr>
        <p:spPr>
          <a:xfrm>
            <a:off x="1149616" y="5495455"/>
            <a:ext cx="10238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TF= 1540 x 6% + 10.001 X 5%+ 8000 X4% + 2001 X 3% = </a:t>
            </a:r>
            <a:r>
              <a:rPr lang="fr-FR" sz="2800" b="1" dirty="0"/>
              <a:t>972,48 Pts*</a:t>
            </a:r>
          </a:p>
          <a:p>
            <a:pPr algn="ctr"/>
            <a:r>
              <a:rPr lang="fr-FR" sz="2800" b="1" dirty="0"/>
              <a:t>972,48 X 20 X 0,19 = 3695,4 </a:t>
            </a:r>
            <a:r>
              <a:rPr lang="fr-FR" sz="2800" b="1" dirty="0" err="1"/>
              <a:t>Rs</a:t>
            </a:r>
            <a:r>
              <a:rPr lang="fr-FR" sz="2800" b="1" dirty="0"/>
              <a:t>/7,5= 492,7 GHC</a:t>
            </a:r>
          </a:p>
        </p:txBody>
      </p:sp>
    </p:spTree>
    <p:extLst>
      <p:ext uri="{BB962C8B-B14F-4D97-AF65-F5344CB8AC3E}">
        <p14:creationId xmlns:p14="http://schemas.microsoft.com/office/powerpoint/2010/main" val="299897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AFCB0-69CB-4A11-1829-3E41CE2F5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29CD992-80A0-F304-945C-31F7FA8579A6}"/>
              </a:ext>
            </a:extLst>
          </p:cNvPr>
          <p:cNvSpPr txBox="1"/>
          <p:nvPr/>
        </p:nvSpPr>
        <p:spPr>
          <a:xfrm>
            <a:off x="293355" y="237936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Eras Bold ITC" panose="020B0907030504020204" pitchFamily="34" charset="0"/>
              </a:rPr>
              <a:t>4- Bonus de fonds de Voiture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02E3F01-5EE2-3658-508D-816C872B23FD}"/>
              </a:ext>
            </a:extLst>
          </p:cNvPr>
          <p:cNvSpPr txBox="1"/>
          <p:nvPr/>
        </p:nvSpPr>
        <p:spPr>
          <a:xfrm>
            <a:off x="1232452" y="6143038"/>
            <a:ext cx="6586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       Nombre de points CF collecté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9EB347A-8022-953C-24FB-13F25511AAB3}"/>
              </a:ext>
            </a:extLst>
          </p:cNvPr>
          <p:cNvSpPr txBox="1"/>
          <p:nvPr/>
        </p:nvSpPr>
        <p:spPr>
          <a:xfrm>
            <a:off x="7951304" y="5558263"/>
            <a:ext cx="210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= 0.34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DB27878-E8BD-E545-0F30-FDAB22110D78}"/>
              </a:ext>
            </a:extLst>
          </p:cNvPr>
          <p:cNvSpPr txBox="1"/>
          <p:nvPr/>
        </p:nvSpPr>
        <p:spPr>
          <a:xfrm>
            <a:off x="854764" y="5132205"/>
            <a:ext cx="734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  5% des PV généré par la Compagnie     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6586139-5473-1D2F-CE32-A670F8FA38EE}"/>
              </a:ext>
            </a:extLst>
          </p:cNvPr>
          <p:cNvCxnSpPr>
            <a:endCxn id="6" idx="1"/>
          </p:cNvCxnSpPr>
          <p:nvPr/>
        </p:nvCxnSpPr>
        <p:spPr>
          <a:xfrm>
            <a:off x="748145" y="5850650"/>
            <a:ext cx="720315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A24A6A7D-B979-6E78-3193-1B36A0B81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1201208"/>
            <a:ext cx="9207140" cy="33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0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4BE7B-CC57-D188-C160-738499729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5106FC3-17D8-149A-51D3-BD791BD4CA25}"/>
              </a:ext>
            </a:extLst>
          </p:cNvPr>
          <p:cNvSpPr txBox="1"/>
          <p:nvPr/>
        </p:nvSpPr>
        <p:spPr>
          <a:xfrm>
            <a:off x="662609" y="238539"/>
            <a:ext cx="10760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>
                <a:latin typeface="Eras Bold ITC" panose="020B0907030504020204" pitchFamily="34" charset="0"/>
              </a:rPr>
              <a:t>Formule pour calculer le Bonus de Fonds de voiture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B77AAD5-E12E-AFBB-D5DB-23C86D81EDEC}"/>
              </a:ext>
            </a:extLst>
          </p:cNvPr>
          <p:cNvSpPr txBox="1"/>
          <p:nvPr/>
        </p:nvSpPr>
        <p:spPr>
          <a:xfrm>
            <a:off x="662609" y="2263970"/>
            <a:ext cx="11457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CF</a:t>
            </a:r>
            <a:r>
              <a:rPr lang="fr-FR" sz="4000" dirty="0"/>
              <a:t>= PGPV X6% + </a:t>
            </a:r>
            <a:r>
              <a:rPr lang="fr-FR" sz="4000" dirty="0" err="1"/>
              <a:t>PVDirecteurs</a:t>
            </a:r>
            <a:r>
              <a:rPr lang="fr-FR" sz="4000" dirty="0"/>
              <a:t> X5% ( X20 X 0.32)</a:t>
            </a:r>
          </a:p>
        </p:txBody>
      </p:sp>
    </p:spTree>
    <p:extLst>
      <p:ext uri="{BB962C8B-B14F-4D97-AF65-F5344CB8AC3E}">
        <p14:creationId xmlns:p14="http://schemas.microsoft.com/office/powerpoint/2010/main" val="283786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4E0A6B1-93E7-C490-2245-9F957501781B}"/>
              </a:ext>
            </a:extLst>
          </p:cNvPr>
          <p:cNvSpPr txBox="1"/>
          <p:nvPr/>
        </p:nvSpPr>
        <p:spPr>
          <a:xfrm>
            <a:off x="1540248" y="-17103"/>
            <a:ext cx="847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                               EXERCICES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07CB482-B031-0E71-AAD0-AAEA6F03A911}"/>
              </a:ext>
            </a:extLst>
          </p:cNvPr>
          <p:cNvSpPr/>
          <p:nvPr/>
        </p:nvSpPr>
        <p:spPr>
          <a:xfrm>
            <a:off x="4828618" y="567672"/>
            <a:ext cx="1484243" cy="12324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BRICE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205FEFB-CB32-86E2-5A3B-C7BE68D6D7DF}"/>
              </a:ext>
            </a:extLst>
          </p:cNvPr>
          <p:cNvSpPr/>
          <p:nvPr/>
        </p:nvSpPr>
        <p:spPr>
          <a:xfrm>
            <a:off x="4908130" y="2384899"/>
            <a:ext cx="1325218" cy="127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D608D72-4B94-6ED2-0053-0F980132FB2A}"/>
              </a:ext>
            </a:extLst>
          </p:cNvPr>
          <p:cNvSpPr/>
          <p:nvPr/>
        </p:nvSpPr>
        <p:spPr>
          <a:xfrm>
            <a:off x="2280575" y="2384899"/>
            <a:ext cx="1325218" cy="127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F30C0A7-4BD8-A8B6-AB3E-E0A20D98B9DF}"/>
              </a:ext>
            </a:extLst>
          </p:cNvPr>
          <p:cNvSpPr/>
          <p:nvPr/>
        </p:nvSpPr>
        <p:spPr>
          <a:xfrm>
            <a:off x="7260991" y="2282692"/>
            <a:ext cx="1325218" cy="127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870346B-2B4A-B540-C590-4281FA4F2E70}"/>
              </a:ext>
            </a:extLst>
          </p:cNvPr>
          <p:cNvSpPr txBox="1"/>
          <p:nvPr/>
        </p:nvSpPr>
        <p:spPr>
          <a:xfrm>
            <a:off x="2142013" y="3662219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10.001 PV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EA71EE-0D8F-95C9-EECD-20D5A62F19E6}"/>
              </a:ext>
            </a:extLst>
          </p:cNvPr>
          <p:cNvSpPr txBox="1"/>
          <p:nvPr/>
        </p:nvSpPr>
        <p:spPr>
          <a:xfrm>
            <a:off x="4908130" y="3662219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2.001 PV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E35E3F-F7D2-5F59-C8E8-A4B41709A569}"/>
              </a:ext>
            </a:extLst>
          </p:cNvPr>
          <p:cNvSpPr txBox="1"/>
          <p:nvPr/>
        </p:nvSpPr>
        <p:spPr>
          <a:xfrm>
            <a:off x="7222444" y="3569856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5.000 PV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D1DAFED-E201-97B7-C9C2-B7980E83A966}"/>
              </a:ext>
            </a:extLst>
          </p:cNvPr>
          <p:cNvSpPr txBox="1"/>
          <p:nvPr/>
        </p:nvSpPr>
        <p:spPr>
          <a:xfrm>
            <a:off x="6312861" y="979715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1.000 PV 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C7D0E22-0497-4E6D-8CC4-C25CDC84836D}"/>
              </a:ext>
            </a:extLst>
          </p:cNvPr>
          <p:cNvSpPr/>
          <p:nvPr/>
        </p:nvSpPr>
        <p:spPr>
          <a:xfrm>
            <a:off x="9529536" y="2282692"/>
            <a:ext cx="1325218" cy="127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755B540-436E-DEBE-D6F9-49D7738267BD}"/>
              </a:ext>
            </a:extLst>
          </p:cNvPr>
          <p:cNvSpPr txBox="1"/>
          <p:nvPr/>
        </p:nvSpPr>
        <p:spPr>
          <a:xfrm>
            <a:off x="9613852" y="3519815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1.000 PV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128E975-FFD5-DBF1-89D2-F6178D016357}"/>
              </a:ext>
            </a:extLst>
          </p:cNvPr>
          <p:cNvSpPr txBox="1"/>
          <p:nvPr/>
        </p:nvSpPr>
        <p:spPr>
          <a:xfrm>
            <a:off x="1108357" y="3010452"/>
            <a:ext cx="863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16%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5D53701-786B-EE24-D7CF-E4C7756EDD13}"/>
              </a:ext>
            </a:extLst>
          </p:cNvPr>
          <p:cNvSpPr txBox="1"/>
          <p:nvPr/>
        </p:nvSpPr>
        <p:spPr>
          <a:xfrm>
            <a:off x="4044349" y="2884407"/>
            <a:ext cx="863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16%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B967191-35E0-D7E7-3C9B-88A42B56BDC4}"/>
              </a:ext>
            </a:extLst>
          </p:cNvPr>
          <p:cNvSpPr txBox="1"/>
          <p:nvPr/>
        </p:nvSpPr>
        <p:spPr>
          <a:xfrm>
            <a:off x="6557425" y="2818720"/>
            <a:ext cx="863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16%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7DA0E21-F991-1A71-F937-D3BD64277118}"/>
              </a:ext>
            </a:extLst>
          </p:cNvPr>
          <p:cNvSpPr txBox="1"/>
          <p:nvPr/>
        </p:nvSpPr>
        <p:spPr>
          <a:xfrm>
            <a:off x="8857884" y="2791423"/>
            <a:ext cx="863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8%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BEE86F0-1F22-1701-D874-2293BC0800D6}"/>
              </a:ext>
            </a:extLst>
          </p:cNvPr>
          <p:cNvSpPr txBox="1"/>
          <p:nvPr/>
        </p:nvSpPr>
        <p:spPr>
          <a:xfrm>
            <a:off x="609600" y="4890655"/>
            <a:ext cx="10945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CF</a:t>
            </a:r>
            <a:r>
              <a:rPr lang="fr-FR" sz="3200" dirty="0"/>
              <a:t>= 2000 X 6% +  17003 X 5%= 970.15 Pts </a:t>
            </a:r>
          </a:p>
          <a:p>
            <a:pPr algn="ctr"/>
            <a:r>
              <a:rPr lang="fr-FR" sz="3200" dirty="0"/>
              <a:t>970,15 X 20 X 0,34= 6597 </a:t>
            </a:r>
            <a:r>
              <a:rPr lang="fr-FR" sz="3200" dirty="0" err="1"/>
              <a:t>Rs</a:t>
            </a:r>
            <a:r>
              <a:rPr lang="fr-FR" sz="3200" dirty="0"/>
              <a:t>/7,5 = </a:t>
            </a:r>
            <a:r>
              <a:rPr lang="fr-FR" sz="3200" b="1" dirty="0"/>
              <a:t>879,6 GHC</a:t>
            </a:r>
          </a:p>
        </p:txBody>
      </p:sp>
    </p:spTree>
    <p:extLst>
      <p:ext uri="{BB962C8B-B14F-4D97-AF65-F5344CB8AC3E}">
        <p14:creationId xmlns:p14="http://schemas.microsoft.com/office/powerpoint/2010/main" val="36829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2AE0812-082A-8268-21F8-5C3C4320995C}"/>
              </a:ext>
            </a:extLst>
          </p:cNvPr>
          <p:cNvSpPr txBox="1"/>
          <p:nvPr/>
        </p:nvSpPr>
        <p:spPr>
          <a:xfrm>
            <a:off x="293355" y="237936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Eras Bold ITC" panose="020B0907030504020204" pitchFamily="34" charset="0"/>
              </a:rPr>
              <a:t>4- Bonus de fonds de Maison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A43ED2-1FAC-369C-A73B-43B4F713D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2" y="1694583"/>
            <a:ext cx="5423621" cy="29436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2009115-599B-A216-4CCD-3FFC9A414A09}"/>
              </a:ext>
            </a:extLst>
          </p:cNvPr>
          <p:cNvSpPr txBox="1"/>
          <p:nvPr/>
        </p:nvSpPr>
        <p:spPr>
          <a:xfrm>
            <a:off x="1232452" y="6143038"/>
            <a:ext cx="6586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       Nombre de points HF collecté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EC4C27-C3D5-809F-1614-C6DFA03BBDB7}"/>
              </a:ext>
            </a:extLst>
          </p:cNvPr>
          <p:cNvSpPr txBox="1"/>
          <p:nvPr/>
        </p:nvSpPr>
        <p:spPr>
          <a:xfrm>
            <a:off x="7951304" y="5558263"/>
            <a:ext cx="210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= 0.32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498CE4E-B140-59ED-C348-53BF248EBA79}"/>
              </a:ext>
            </a:extLst>
          </p:cNvPr>
          <p:cNvSpPr txBox="1"/>
          <p:nvPr/>
        </p:nvSpPr>
        <p:spPr>
          <a:xfrm>
            <a:off x="854764" y="5132205"/>
            <a:ext cx="734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  3% des PV généré par la Compagnie     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79B4DBC-2314-763E-0403-737B40252FE9}"/>
              </a:ext>
            </a:extLst>
          </p:cNvPr>
          <p:cNvCxnSpPr>
            <a:endCxn id="8" idx="1"/>
          </p:cNvCxnSpPr>
          <p:nvPr/>
        </p:nvCxnSpPr>
        <p:spPr>
          <a:xfrm>
            <a:off x="748145" y="5850650"/>
            <a:ext cx="720315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76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96F3D-B650-E4E5-ED3A-8DD5B9400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3C96786-6F97-68C5-A2B6-F2A9CC1E7C74}"/>
              </a:ext>
            </a:extLst>
          </p:cNvPr>
          <p:cNvSpPr txBox="1"/>
          <p:nvPr/>
        </p:nvSpPr>
        <p:spPr>
          <a:xfrm>
            <a:off x="662609" y="238539"/>
            <a:ext cx="10760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>
                <a:latin typeface="Eras Bold ITC" panose="020B0907030504020204" pitchFamily="34" charset="0"/>
              </a:rPr>
              <a:t>Formule pour calculer le Bonus de Fonds de Maison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A7EFD1-C370-68B0-42C9-CB55DE179E5C}"/>
              </a:ext>
            </a:extLst>
          </p:cNvPr>
          <p:cNvSpPr txBox="1"/>
          <p:nvPr/>
        </p:nvSpPr>
        <p:spPr>
          <a:xfrm>
            <a:off x="177700" y="2263970"/>
            <a:ext cx="11457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     HF= PGPV X6% + PV Directeurs X5% ( X20 X 0.32)</a:t>
            </a:r>
          </a:p>
        </p:txBody>
      </p:sp>
    </p:spTree>
    <p:extLst>
      <p:ext uri="{BB962C8B-B14F-4D97-AF65-F5344CB8AC3E}">
        <p14:creationId xmlns:p14="http://schemas.microsoft.com/office/powerpoint/2010/main" val="32247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1C8D7-2C50-5C17-DE84-2E8EE01F5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9B319F6-E59A-CF67-26C8-05622498D106}"/>
              </a:ext>
            </a:extLst>
          </p:cNvPr>
          <p:cNvSpPr txBox="1"/>
          <p:nvPr/>
        </p:nvSpPr>
        <p:spPr>
          <a:xfrm>
            <a:off x="1540248" y="-17103"/>
            <a:ext cx="847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                               EXERCICES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3D18726-9227-5457-F56F-8B2FD21F01D9}"/>
              </a:ext>
            </a:extLst>
          </p:cNvPr>
          <p:cNvSpPr/>
          <p:nvPr/>
        </p:nvSpPr>
        <p:spPr>
          <a:xfrm>
            <a:off x="4634652" y="567672"/>
            <a:ext cx="1484243" cy="12324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BRICE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3DCBF15-B09F-7011-C6D1-75F47E9B0DF4}"/>
              </a:ext>
            </a:extLst>
          </p:cNvPr>
          <p:cNvSpPr/>
          <p:nvPr/>
        </p:nvSpPr>
        <p:spPr>
          <a:xfrm>
            <a:off x="4908130" y="2384899"/>
            <a:ext cx="1325218" cy="127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073D6F7-5E65-8E66-00A5-FD1C06E770CD}"/>
              </a:ext>
            </a:extLst>
          </p:cNvPr>
          <p:cNvSpPr/>
          <p:nvPr/>
        </p:nvSpPr>
        <p:spPr>
          <a:xfrm>
            <a:off x="2280575" y="2384899"/>
            <a:ext cx="1325218" cy="127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61DC59F-248B-3DA5-C690-E32AFA35306F}"/>
              </a:ext>
            </a:extLst>
          </p:cNvPr>
          <p:cNvSpPr/>
          <p:nvPr/>
        </p:nvSpPr>
        <p:spPr>
          <a:xfrm>
            <a:off x="7260991" y="2282692"/>
            <a:ext cx="1325218" cy="127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1FA3451-B3F2-4F19-EE56-566A2FB23991}"/>
              </a:ext>
            </a:extLst>
          </p:cNvPr>
          <p:cNvSpPr txBox="1"/>
          <p:nvPr/>
        </p:nvSpPr>
        <p:spPr>
          <a:xfrm>
            <a:off x="2142013" y="3662219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10.001 PV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9919227-F0F5-B07B-A970-7428DBFE8FE7}"/>
              </a:ext>
            </a:extLst>
          </p:cNvPr>
          <p:cNvSpPr txBox="1"/>
          <p:nvPr/>
        </p:nvSpPr>
        <p:spPr>
          <a:xfrm>
            <a:off x="4908130" y="3662219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2.001 PV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34C6F2B-6488-32FF-2213-F32CEC2CFA09}"/>
              </a:ext>
            </a:extLst>
          </p:cNvPr>
          <p:cNvSpPr txBox="1"/>
          <p:nvPr/>
        </p:nvSpPr>
        <p:spPr>
          <a:xfrm>
            <a:off x="7222444" y="3569856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5.000 PV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0C5DB4-6FDE-5B4C-4FA8-8317F2924238}"/>
              </a:ext>
            </a:extLst>
          </p:cNvPr>
          <p:cNvSpPr txBox="1"/>
          <p:nvPr/>
        </p:nvSpPr>
        <p:spPr>
          <a:xfrm>
            <a:off x="6229731" y="979715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1.000 PV 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68DA8AF-11CE-09E1-9A29-29CAEC141FAC}"/>
              </a:ext>
            </a:extLst>
          </p:cNvPr>
          <p:cNvSpPr/>
          <p:nvPr/>
        </p:nvSpPr>
        <p:spPr>
          <a:xfrm>
            <a:off x="9529536" y="2282692"/>
            <a:ext cx="1325218" cy="1277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B203300-DB10-EF54-37C6-D2051B143E44}"/>
              </a:ext>
            </a:extLst>
          </p:cNvPr>
          <p:cNvSpPr txBox="1"/>
          <p:nvPr/>
        </p:nvSpPr>
        <p:spPr>
          <a:xfrm>
            <a:off x="9613852" y="3519815"/>
            <a:ext cx="23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1.000 PV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C74B5D2-852F-2459-BD1F-AA88933016E1}"/>
              </a:ext>
            </a:extLst>
          </p:cNvPr>
          <p:cNvSpPr txBox="1"/>
          <p:nvPr/>
        </p:nvSpPr>
        <p:spPr>
          <a:xfrm>
            <a:off x="1108357" y="3010452"/>
            <a:ext cx="863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16%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6D5C636-81C0-AC87-24F5-353C9A877908}"/>
              </a:ext>
            </a:extLst>
          </p:cNvPr>
          <p:cNvSpPr txBox="1"/>
          <p:nvPr/>
        </p:nvSpPr>
        <p:spPr>
          <a:xfrm>
            <a:off x="4044349" y="2884407"/>
            <a:ext cx="863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16%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D0106D5-0907-F1A0-9B4E-DA83488BFEFF}"/>
              </a:ext>
            </a:extLst>
          </p:cNvPr>
          <p:cNvSpPr txBox="1"/>
          <p:nvPr/>
        </p:nvSpPr>
        <p:spPr>
          <a:xfrm>
            <a:off x="6557425" y="2818720"/>
            <a:ext cx="863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16%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5E3BE39-4E6E-67ED-5980-7CB4865BFA83}"/>
              </a:ext>
            </a:extLst>
          </p:cNvPr>
          <p:cNvSpPr txBox="1"/>
          <p:nvPr/>
        </p:nvSpPr>
        <p:spPr>
          <a:xfrm>
            <a:off x="8857884" y="2791423"/>
            <a:ext cx="863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8%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84FAFC0-3429-40A4-FA40-EAFC78BD747E}"/>
              </a:ext>
            </a:extLst>
          </p:cNvPr>
          <p:cNvSpPr txBox="1"/>
          <p:nvPr/>
        </p:nvSpPr>
        <p:spPr>
          <a:xfrm>
            <a:off x="609600" y="4890655"/>
            <a:ext cx="10945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HF</a:t>
            </a:r>
            <a:r>
              <a:rPr lang="fr-FR" sz="3200" dirty="0"/>
              <a:t>= 2000 X 6% +  17003 X 5%= 970.15 Pts </a:t>
            </a:r>
          </a:p>
          <a:p>
            <a:pPr algn="ctr"/>
            <a:r>
              <a:rPr lang="fr-FR" sz="3200" dirty="0"/>
              <a:t>970,15 X 20 X 0,32= 6208 </a:t>
            </a:r>
            <a:r>
              <a:rPr lang="fr-FR" sz="3200" dirty="0" err="1"/>
              <a:t>Rs</a:t>
            </a:r>
            <a:r>
              <a:rPr lang="fr-FR" sz="3200" dirty="0"/>
              <a:t>/7,5 = </a:t>
            </a:r>
            <a:r>
              <a:rPr lang="fr-FR" sz="3200" b="1" dirty="0"/>
              <a:t>827,8 GHC</a:t>
            </a:r>
          </a:p>
        </p:txBody>
      </p:sp>
    </p:spTree>
    <p:extLst>
      <p:ext uri="{BB962C8B-B14F-4D97-AF65-F5344CB8AC3E}">
        <p14:creationId xmlns:p14="http://schemas.microsoft.com/office/powerpoint/2010/main" val="33801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1DB1252-D219-EE64-43F5-4CB72DE7C0DB}"/>
              </a:ext>
            </a:extLst>
          </p:cNvPr>
          <p:cNvSpPr txBox="1"/>
          <p:nvPr/>
        </p:nvSpPr>
        <p:spPr>
          <a:xfrm>
            <a:off x="331304" y="198783"/>
            <a:ext cx="967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Eras Bold ITC" panose="020B0907030504020204" pitchFamily="34" charset="0"/>
              </a:rPr>
              <a:t>2- Bonus de vente en détail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4CFD96A-70EC-EC1D-C301-16337513CED2}"/>
              </a:ext>
            </a:extLst>
          </p:cNvPr>
          <p:cNvSpPr txBox="1"/>
          <p:nvPr/>
        </p:nvSpPr>
        <p:spPr>
          <a:xfrm>
            <a:off x="463524" y="1543978"/>
            <a:ext cx="112649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En tant que Distributeur de Vestige , vous avez 20% de remise sur tous les produits VESTIGE . </a:t>
            </a:r>
          </a:p>
          <a:p>
            <a:r>
              <a:rPr lang="fr-FR" sz="3200" dirty="0"/>
              <a:t>Le distributeur qui achète les produits les vend avec une marge , cette marge représente son bonus de vente en détails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A1A416-7BAB-1DB8-46B5-EC6C0D823738}"/>
              </a:ext>
            </a:extLst>
          </p:cNvPr>
          <p:cNvSpPr txBox="1"/>
          <p:nvPr/>
        </p:nvSpPr>
        <p:spPr>
          <a:xfrm>
            <a:off x="803563" y="4419600"/>
            <a:ext cx="10390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     Exemple</a:t>
            </a:r>
            <a:r>
              <a:rPr lang="fr-FR" sz="4000" dirty="0"/>
              <a:t> : Avec les compléments alimentaires </a:t>
            </a:r>
          </a:p>
        </p:txBody>
      </p:sp>
    </p:spTree>
    <p:extLst>
      <p:ext uri="{BB962C8B-B14F-4D97-AF65-F5344CB8AC3E}">
        <p14:creationId xmlns:p14="http://schemas.microsoft.com/office/powerpoint/2010/main" val="178420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F63400-D2F5-7F6E-DE18-EF992CC70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3077"/>
            <a:ext cx="8596668" cy="13208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DA30ED-EFFE-842D-87EC-C6E8FCE2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4066"/>
            <a:ext cx="8596668" cy="388077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8C161A-0C5B-ACC1-D8B8-8DC969469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"/>
            <a:ext cx="1219200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95A405F-8C22-0D1E-EBEA-67EA21A588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r="16750"/>
          <a:stretch/>
        </p:blipFill>
        <p:spPr>
          <a:xfrm>
            <a:off x="8842475" y="1278816"/>
            <a:ext cx="1737066" cy="264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7E41CD73-41EB-A44E-2657-DAFCCCC5EFED}"/>
              </a:ext>
            </a:extLst>
          </p:cNvPr>
          <p:cNvSpPr txBox="1"/>
          <p:nvPr/>
        </p:nvSpPr>
        <p:spPr>
          <a:xfrm>
            <a:off x="2284" y="3929815"/>
            <a:ext cx="1758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    GARNODERMA </a:t>
            </a:r>
          </a:p>
          <a:p>
            <a:r>
              <a:rPr lang="fr-FR" sz="1200" b="1" dirty="0"/>
              <a:t>     </a:t>
            </a:r>
          </a:p>
          <a:p>
            <a:r>
              <a:rPr lang="fr-FR" sz="1200" b="1" dirty="0"/>
              <a:t>       90 Capsules</a:t>
            </a:r>
          </a:p>
          <a:p>
            <a:endParaRPr lang="fr-FR" sz="1200" dirty="0"/>
          </a:p>
          <a:p>
            <a:r>
              <a:rPr lang="fr-FR" sz="1200" b="1" dirty="0"/>
              <a:t>Prix DP </a:t>
            </a:r>
            <a:r>
              <a:rPr lang="fr-FR" sz="1200" dirty="0"/>
              <a:t>= 14.500 FCFA</a:t>
            </a:r>
          </a:p>
          <a:p>
            <a:r>
              <a:rPr lang="fr-FR" sz="1200" dirty="0"/>
              <a:t>Prix SP = 19.500 F</a:t>
            </a:r>
          </a:p>
          <a:p>
            <a:endParaRPr lang="fr-FR" sz="1200" dirty="0"/>
          </a:p>
          <a:p>
            <a:r>
              <a:rPr lang="fr-FR" sz="1200" dirty="0"/>
              <a:t>          </a:t>
            </a:r>
            <a:r>
              <a:rPr lang="fr-FR" sz="1200" b="1" dirty="0">
                <a:latin typeface="Arial Black" panose="020B0A04020102020204" pitchFamily="34" charset="0"/>
              </a:rPr>
              <a:t>PV = 35.49  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E3131C24-EDE8-EDE5-50FD-965789DCF0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7" r="21091" b="5398"/>
          <a:stretch/>
        </p:blipFill>
        <p:spPr>
          <a:xfrm>
            <a:off x="10235971" y="564659"/>
            <a:ext cx="1960605" cy="3291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6BDA017-F1EB-227D-1983-34D0766D6B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6" t="9913" r="25957" b="8876"/>
          <a:stretch/>
        </p:blipFill>
        <p:spPr>
          <a:xfrm>
            <a:off x="3107265" y="1648839"/>
            <a:ext cx="1574361" cy="2607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A48D1740-CAC5-03DA-07B7-14106899F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68" y="1124049"/>
            <a:ext cx="2077052" cy="29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A7B3A9F-7572-9D21-EF28-F7D228258B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r="16405"/>
          <a:stretch/>
        </p:blipFill>
        <p:spPr>
          <a:xfrm>
            <a:off x="-180983" y="564659"/>
            <a:ext cx="2103340" cy="3581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F110386F-4546-41D6-3C92-762E4DF470E7}"/>
              </a:ext>
            </a:extLst>
          </p:cNvPr>
          <p:cNvSpPr txBox="1"/>
          <p:nvPr/>
        </p:nvSpPr>
        <p:spPr>
          <a:xfrm>
            <a:off x="1465565" y="4387016"/>
            <a:ext cx="15925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      </a:t>
            </a:r>
            <a:r>
              <a:rPr lang="fr-FR" sz="1400" b="1" dirty="0" err="1"/>
              <a:t>Folic</a:t>
            </a:r>
            <a:r>
              <a:rPr lang="fr-FR" sz="1400" b="1" dirty="0"/>
              <a:t> Acide  </a:t>
            </a:r>
          </a:p>
          <a:p>
            <a:endParaRPr lang="fr-FR" sz="1200" b="1" dirty="0"/>
          </a:p>
          <a:p>
            <a:r>
              <a:rPr lang="fr-FR" sz="1200" b="1" dirty="0"/>
              <a:t>        90 Capsules</a:t>
            </a:r>
          </a:p>
          <a:p>
            <a:endParaRPr lang="fr-FR" sz="1200" dirty="0"/>
          </a:p>
          <a:p>
            <a:r>
              <a:rPr lang="fr-FR" sz="1200" b="1" dirty="0"/>
              <a:t>Prix DP </a:t>
            </a:r>
            <a:r>
              <a:rPr lang="fr-FR" sz="1200" dirty="0"/>
              <a:t>= 4.O00 F</a:t>
            </a:r>
          </a:p>
          <a:p>
            <a:r>
              <a:rPr lang="fr-FR" sz="1200" dirty="0"/>
              <a:t>Prix SP = 9.000 F</a:t>
            </a:r>
          </a:p>
          <a:p>
            <a:endParaRPr lang="fr-FR" sz="1200" b="1" dirty="0">
              <a:latin typeface="Arial Black" panose="020B0A04020102020204" pitchFamily="34" charset="0"/>
            </a:endParaRPr>
          </a:p>
          <a:p>
            <a:r>
              <a:rPr lang="fr-FR" sz="1200" b="1" dirty="0">
                <a:latin typeface="Arial Black" panose="020B0A04020102020204" pitchFamily="34" charset="0"/>
              </a:rPr>
              <a:t>          PV = 8.61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ACD7E8C-B119-9A9F-40BF-371742FA5347}"/>
              </a:ext>
            </a:extLst>
          </p:cNvPr>
          <p:cNvSpPr txBox="1"/>
          <p:nvPr/>
        </p:nvSpPr>
        <p:spPr>
          <a:xfrm>
            <a:off x="2997339" y="4229392"/>
            <a:ext cx="159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          NEEM  </a:t>
            </a:r>
          </a:p>
          <a:p>
            <a:endParaRPr lang="fr-FR" sz="1400" b="1" dirty="0"/>
          </a:p>
          <a:p>
            <a:r>
              <a:rPr lang="fr-FR" sz="1400" b="1" dirty="0"/>
              <a:t>100 Capsules</a:t>
            </a:r>
          </a:p>
          <a:p>
            <a:r>
              <a:rPr lang="fr-FR" sz="1400" dirty="0"/>
              <a:t> </a:t>
            </a:r>
          </a:p>
          <a:p>
            <a:r>
              <a:rPr lang="fr-FR" sz="1400" b="1" dirty="0"/>
              <a:t>Prix DP </a:t>
            </a:r>
            <a:r>
              <a:rPr lang="fr-FR" sz="1400" dirty="0"/>
              <a:t>= 5.500F</a:t>
            </a:r>
          </a:p>
          <a:p>
            <a:r>
              <a:rPr lang="fr-FR" sz="1400" dirty="0"/>
              <a:t>Prix SP = 10.500 F</a:t>
            </a:r>
          </a:p>
          <a:p>
            <a:r>
              <a:rPr lang="fr-FR" sz="1400" dirty="0"/>
              <a:t> </a:t>
            </a:r>
          </a:p>
          <a:p>
            <a:r>
              <a:rPr lang="fr-FR" sz="1400" dirty="0"/>
              <a:t>          </a:t>
            </a:r>
            <a:r>
              <a:rPr lang="fr-FR" sz="1400" b="1" dirty="0"/>
              <a:t>PV</a:t>
            </a:r>
            <a:r>
              <a:rPr lang="fr-FR" sz="1400" dirty="0"/>
              <a:t> = 12.75 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BE031A1-B5B1-E1EB-B82B-9137E0F3D036}"/>
              </a:ext>
            </a:extLst>
          </p:cNvPr>
          <p:cNvSpPr txBox="1"/>
          <p:nvPr/>
        </p:nvSpPr>
        <p:spPr>
          <a:xfrm>
            <a:off x="7546282" y="4070162"/>
            <a:ext cx="20229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       ALO VERA </a:t>
            </a:r>
          </a:p>
          <a:p>
            <a:endParaRPr lang="fr-FR" sz="1400" b="1" dirty="0"/>
          </a:p>
          <a:p>
            <a:r>
              <a:rPr lang="fr-FR" sz="1400" b="1" dirty="0"/>
              <a:t>    60 Capsules</a:t>
            </a:r>
          </a:p>
          <a:p>
            <a:endParaRPr lang="fr-FR" sz="1400" dirty="0"/>
          </a:p>
          <a:p>
            <a:r>
              <a:rPr lang="fr-FR" sz="1400" b="1" dirty="0"/>
              <a:t>Prix DP </a:t>
            </a:r>
            <a:r>
              <a:rPr lang="fr-FR" sz="1400" dirty="0"/>
              <a:t>= 5.000F</a:t>
            </a:r>
          </a:p>
          <a:p>
            <a:r>
              <a:rPr lang="fr-FR" sz="1400" dirty="0"/>
              <a:t>Prix SP = 10.000 F</a:t>
            </a:r>
          </a:p>
          <a:p>
            <a:r>
              <a:rPr lang="fr-FR" sz="1400" dirty="0"/>
              <a:t> </a:t>
            </a:r>
          </a:p>
          <a:p>
            <a:r>
              <a:rPr lang="fr-FR" sz="1400" dirty="0"/>
              <a:t>          </a:t>
            </a:r>
            <a:r>
              <a:rPr lang="fr-FR" sz="1400" b="1" dirty="0"/>
              <a:t>PV</a:t>
            </a:r>
            <a:r>
              <a:rPr lang="fr-FR" sz="1400" dirty="0"/>
              <a:t> = 11.37  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CE26D7F-A6AE-53D3-193C-7D2219375CD1}"/>
              </a:ext>
            </a:extLst>
          </p:cNvPr>
          <p:cNvSpPr txBox="1"/>
          <p:nvPr/>
        </p:nvSpPr>
        <p:spPr>
          <a:xfrm>
            <a:off x="9026712" y="4145795"/>
            <a:ext cx="2176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        CALCIUM </a:t>
            </a:r>
          </a:p>
          <a:p>
            <a:endParaRPr lang="fr-FR" sz="1400" b="1" dirty="0"/>
          </a:p>
          <a:p>
            <a:r>
              <a:rPr lang="fr-FR" sz="1400" b="1" dirty="0"/>
              <a:t>  100 Comprimés</a:t>
            </a:r>
          </a:p>
          <a:p>
            <a:endParaRPr lang="fr-FR" sz="1400" dirty="0"/>
          </a:p>
          <a:p>
            <a:r>
              <a:rPr lang="fr-FR" sz="1400" b="1" dirty="0"/>
              <a:t>Prix DP </a:t>
            </a:r>
            <a:r>
              <a:rPr lang="fr-FR" sz="1400" dirty="0"/>
              <a:t>= 4000 F</a:t>
            </a:r>
          </a:p>
          <a:p>
            <a:r>
              <a:rPr lang="fr-FR" sz="1400" dirty="0"/>
              <a:t>Prix SP = 9.000 F</a:t>
            </a:r>
          </a:p>
          <a:p>
            <a:endParaRPr lang="fr-FR" sz="1400" dirty="0"/>
          </a:p>
          <a:p>
            <a:r>
              <a:rPr lang="fr-FR" sz="1400" dirty="0"/>
              <a:t>          </a:t>
            </a:r>
            <a:r>
              <a:rPr lang="fr-FR" sz="1400" b="1" dirty="0"/>
              <a:t>PV</a:t>
            </a:r>
            <a:r>
              <a:rPr lang="fr-FR" sz="1400" dirty="0"/>
              <a:t> = 8.27 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22C059F-2CE2-0776-51A3-2115C93DD856}"/>
              </a:ext>
            </a:extLst>
          </p:cNvPr>
          <p:cNvSpPr txBox="1"/>
          <p:nvPr/>
        </p:nvSpPr>
        <p:spPr>
          <a:xfrm>
            <a:off x="10528359" y="4079197"/>
            <a:ext cx="21766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    FLAX OIL</a:t>
            </a:r>
          </a:p>
          <a:p>
            <a:r>
              <a:rPr lang="fr-FR" sz="1400" b="1" dirty="0"/>
              <a:t>  90 Capsules</a:t>
            </a:r>
          </a:p>
          <a:p>
            <a:endParaRPr lang="fr-FR" sz="1400" dirty="0"/>
          </a:p>
          <a:p>
            <a:r>
              <a:rPr lang="fr-FR" sz="1400" b="1" dirty="0"/>
              <a:t>Prix DP </a:t>
            </a:r>
            <a:r>
              <a:rPr lang="fr-FR" sz="1400" dirty="0"/>
              <a:t>= 9.000 F</a:t>
            </a:r>
          </a:p>
          <a:p>
            <a:r>
              <a:rPr lang="fr-FR" sz="1400" dirty="0"/>
              <a:t>Prix SP = 14.000 F</a:t>
            </a:r>
          </a:p>
          <a:p>
            <a:r>
              <a:rPr lang="fr-FR" sz="1400" dirty="0"/>
              <a:t> </a:t>
            </a:r>
          </a:p>
          <a:p>
            <a:r>
              <a:rPr lang="fr-FR" sz="1400" dirty="0"/>
              <a:t>        </a:t>
            </a:r>
            <a:r>
              <a:rPr lang="fr-FR" sz="1400" b="1" dirty="0"/>
              <a:t>PV</a:t>
            </a:r>
            <a:r>
              <a:rPr lang="fr-FR" sz="1400" dirty="0"/>
              <a:t> = 21.36  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116E5A20-8A1E-585C-C688-8D0B9F2A9C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32" y="1437506"/>
            <a:ext cx="2761582" cy="276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8B21B506-3FB1-C9B0-A4ED-B02D84BCE8E3}"/>
              </a:ext>
            </a:extLst>
          </p:cNvPr>
          <p:cNvSpPr txBox="1"/>
          <p:nvPr/>
        </p:nvSpPr>
        <p:spPr>
          <a:xfrm>
            <a:off x="6131018" y="4245565"/>
            <a:ext cx="173618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         AMLA</a:t>
            </a:r>
          </a:p>
          <a:p>
            <a:endParaRPr lang="fr-FR" sz="1200" b="1" dirty="0"/>
          </a:p>
          <a:p>
            <a:r>
              <a:rPr lang="fr-FR" sz="1200" b="1" dirty="0"/>
              <a:t>   </a:t>
            </a:r>
            <a:r>
              <a:rPr lang="fr-FR" sz="1400" b="1" dirty="0"/>
              <a:t>60 Capsules</a:t>
            </a:r>
            <a:endParaRPr lang="fr-FR" sz="1200" b="1" dirty="0"/>
          </a:p>
          <a:p>
            <a:endParaRPr lang="fr-FR" sz="1200" dirty="0"/>
          </a:p>
          <a:p>
            <a:r>
              <a:rPr lang="fr-FR" sz="1200" b="1" dirty="0"/>
              <a:t>Prix DP </a:t>
            </a:r>
            <a:r>
              <a:rPr lang="fr-FR" sz="1200" dirty="0"/>
              <a:t>= 4.500</a:t>
            </a:r>
          </a:p>
          <a:p>
            <a:r>
              <a:rPr lang="fr-FR" sz="1200" dirty="0"/>
              <a:t>Prix SP = 9.500 F</a:t>
            </a:r>
          </a:p>
          <a:p>
            <a:endParaRPr lang="fr-FR" sz="1200" dirty="0"/>
          </a:p>
          <a:p>
            <a:endParaRPr lang="fr-FR" sz="1200" dirty="0"/>
          </a:p>
          <a:p>
            <a:r>
              <a:rPr lang="fr-FR" sz="1200" dirty="0"/>
              <a:t>          </a:t>
            </a:r>
            <a:r>
              <a:rPr lang="fr-FR" sz="1200" b="1" dirty="0"/>
              <a:t>PV</a:t>
            </a:r>
            <a:r>
              <a:rPr lang="fr-FR" sz="1200" dirty="0"/>
              <a:t> = 10.34  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8E1E89AC-3F32-897D-F878-6D52B84905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09" y="1083821"/>
            <a:ext cx="1834013" cy="330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FA23F4A0-4D00-2BC2-8923-2F91400FB1F5}"/>
              </a:ext>
            </a:extLst>
          </p:cNvPr>
          <p:cNvSpPr txBox="1"/>
          <p:nvPr/>
        </p:nvSpPr>
        <p:spPr>
          <a:xfrm>
            <a:off x="4589907" y="4256115"/>
            <a:ext cx="148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   SPIRULINE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71671B4-6158-9C2D-0AEF-F0216CAC3ECF}"/>
              </a:ext>
            </a:extLst>
          </p:cNvPr>
          <p:cNvSpPr txBox="1"/>
          <p:nvPr/>
        </p:nvSpPr>
        <p:spPr>
          <a:xfrm>
            <a:off x="4589907" y="4688601"/>
            <a:ext cx="1506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100 Capsules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61C4EB9-2271-B85F-E7F5-FB4D32B266B4}"/>
              </a:ext>
            </a:extLst>
          </p:cNvPr>
          <p:cNvSpPr txBox="1"/>
          <p:nvPr/>
        </p:nvSpPr>
        <p:spPr>
          <a:xfrm>
            <a:off x="4589906" y="5027155"/>
            <a:ext cx="17968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Prix DP= </a:t>
            </a:r>
            <a:r>
              <a:rPr lang="fr-FR" sz="1600" dirty="0"/>
              <a:t>7000F</a:t>
            </a:r>
          </a:p>
          <a:p>
            <a:r>
              <a:rPr lang="fr-FR" sz="1400" dirty="0"/>
              <a:t>Prix SP = 12.000 F</a:t>
            </a:r>
          </a:p>
          <a:p>
            <a:endParaRPr lang="fr-FR" sz="1600" dirty="0"/>
          </a:p>
          <a:p>
            <a:r>
              <a:rPr lang="fr-FR" sz="1600" dirty="0"/>
              <a:t>PV = 17,23</a:t>
            </a:r>
          </a:p>
        </p:txBody>
      </p:sp>
      <p:pic>
        <p:nvPicPr>
          <p:cNvPr id="44" name="Espace réservé du contenu 10">
            <a:extLst>
              <a:ext uri="{FF2B5EF4-FFF2-40B4-BE49-F238E27FC236}">
                <a16:creationId xmlns:a16="http://schemas.microsoft.com/office/drawing/2014/main" id="{A69CCF26-FB50-948A-D5E8-A72109C2328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5" r="19355" b="22025"/>
          <a:stretch/>
        </p:blipFill>
        <p:spPr>
          <a:xfrm>
            <a:off x="1599462" y="1489105"/>
            <a:ext cx="1978899" cy="2972418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47FEF304-2CD1-BD14-A5F0-7A9CB5E31D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87" y="103559"/>
            <a:ext cx="1447799" cy="1447799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9DC6DA38-8571-458F-DA47-8C478B04FD62}"/>
              </a:ext>
            </a:extLst>
          </p:cNvPr>
          <p:cNvSpPr txBox="1"/>
          <p:nvPr/>
        </p:nvSpPr>
        <p:spPr>
          <a:xfrm>
            <a:off x="3712258" y="506568"/>
            <a:ext cx="6523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Eras Bold ITC" panose="020B0907030504020204" pitchFamily="34" charset="0"/>
              </a:rPr>
              <a:t>Compléments Alimentaires</a:t>
            </a:r>
          </a:p>
        </p:txBody>
      </p:sp>
    </p:spTree>
    <p:extLst>
      <p:ext uri="{BB962C8B-B14F-4D97-AF65-F5344CB8AC3E}">
        <p14:creationId xmlns:p14="http://schemas.microsoft.com/office/powerpoint/2010/main" val="327478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5" grpId="0"/>
      <p:bldP spid="36" grpId="0"/>
      <p:bldP spid="37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3081A75-BE8A-3A31-7667-EF9F104C1A1A}"/>
              </a:ext>
            </a:extLst>
          </p:cNvPr>
          <p:cNvSpPr txBox="1"/>
          <p:nvPr/>
        </p:nvSpPr>
        <p:spPr>
          <a:xfrm>
            <a:off x="471055" y="651164"/>
            <a:ext cx="7730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PRIX ABONNE</a:t>
            </a:r>
          </a:p>
          <a:p>
            <a:r>
              <a:rPr lang="fr-FR" sz="3600" dirty="0"/>
              <a:t>20 Calcium X4000 = 80.000 FCFA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0853BE6-7300-2E99-BBB3-FB547C218AE5}"/>
              </a:ext>
            </a:extLst>
          </p:cNvPr>
          <p:cNvSpPr txBox="1"/>
          <p:nvPr/>
        </p:nvSpPr>
        <p:spPr>
          <a:xfrm>
            <a:off x="471055" y="2828835"/>
            <a:ext cx="7730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PRIX CLIENT</a:t>
            </a:r>
          </a:p>
          <a:p>
            <a:r>
              <a:rPr lang="fr-FR" sz="3600" dirty="0"/>
              <a:t>20 Calcium X9000  = 180.000 FCFA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F093B81-DFD4-1A70-2104-3AB7D94B18C4}"/>
              </a:ext>
            </a:extLst>
          </p:cNvPr>
          <p:cNvSpPr txBox="1"/>
          <p:nvPr/>
        </p:nvSpPr>
        <p:spPr>
          <a:xfrm>
            <a:off x="471055" y="4895671"/>
            <a:ext cx="7730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BENEFICES</a:t>
            </a:r>
            <a:r>
              <a:rPr lang="fr-FR" sz="3600" b="1" dirty="0"/>
              <a:t> </a:t>
            </a:r>
          </a:p>
          <a:p>
            <a:r>
              <a:rPr lang="fr-FR" sz="3600" dirty="0"/>
              <a:t>180.000- 80.000 = 10.000 FCFA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555CF4-39CC-65D1-7373-9429F9DB9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r="16750"/>
          <a:stretch/>
        </p:blipFill>
        <p:spPr>
          <a:xfrm>
            <a:off x="7791168" y="1135132"/>
            <a:ext cx="1737066" cy="264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E234F3A-62CA-2D4E-F38F-A51B6ED97C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r="16750"/>
          <a:stretch/>
        </p:blipFill>
        <p:spPr>
          <a:xfrm>
            <a:off x="9983879" y="1135131"/>
            <a:ext cx="1737066" cy="264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85858F5-B38F-5766-EB76-9F1429E329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r="16750"/>
          <a:stretch/>
        </p:blipFill>
        <p:spPr>
          <a:xfrm>
            <a:off x="8842475" y="1278816"/>
            <a:ext cx="1737066" cy="264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376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1304" y="198783"/>
            <a:ext cx="967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Eras Bold ITC" panose="020B0907030504020204" pitchFamily="34" charset="0"/>
              </a:rPr>
              <a:t>2- Bonus Performance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31304" y="906669"/>
            <a:ext cx="1138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Vestige Marketing nous paye entre 5 et 16% de bonus de Performance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456B65-1F7B-84D4-85E8-2034C12A79F2}"/>
              </a:ext>
            </a:extLst>
          </p:cNvPr>
          <p:cNvSpPr/>
          <p:nvPr/>
        </p:nvSpPr>
        <p:spPr>
          <a:xfrm>
            <a:off x="1037967" y="3923269"/>
            <a:ext cx="2607275" cy="7166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16%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374FFF-588D-D9B8-4CB2-7F826E05EA25}"/>
              </a:ext>
            </a:extLst>
          </p:cNvPr>
          <p:cNvSpPr/>
          <p:nvPr/>
        </p:nvSpPr>
        <p:spPr>
          <a:xfrm>
            <a:off x="4885037" y="1826170"/>
            <a:ext cx="2607275" cy="8526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5%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476594-417E-99BB-B63F-6212E32A518B}"/>
              </a:ext>
            </a:extLst>
          </p:cNvPr>
          <p:cNvSpPr/>
          <p:nvPr/>
        </p:nvSpPr>
        <p:spPr>
          <a:xfrm>
            <a:off x="4885037" y="3155836"/>
            <a:ext cx="2706129" cy="8526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tx1"/>
                </a:solidFill>
              </a:rPr>
              <a:t>8%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7A219C-BB87-6AAF-DE53-CD81A5ABB4A2}"/>
              </a:ext>
            </a:extLst>
          </p:cNvPr>
          <p:cNvSpPr/>
          <p:nvPr/>
        </p:nvSpPr>
        <p:spPr>
          <a:xfrm>
            <a:off x="4897393" y="4485502"/>
            <a:ext cx="2693773" cy="8526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12%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12CE4D-CEFB-20F7-82C8-061CD9E1C3A6}"/>
              </a:ext>
            </a:extLst>
          </p:cNvPr>
          <p:cNvSpPr txBox="1"/>
          <p:nvPr/>
        </p:nvSpPr>
        <p:spPr>
          <a:xfrm>
            <a:off x="8386117" y="2032455"/>
            <a:ext cx="126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11%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422192B-B855-DF6F-26BB-8BC7410280DC}"/>
              </a:ext>
            </a:extLst>
          </p:cNvPr>
          <p:cNvSpPr txBox="1"/>
          <p:nvPr/>
        </p:nvSpPr>
        <p:spPr>
          <a:xfrm>
            <a:off x="8373761" y="322820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8%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2A9F0C-5A80-1DC1-18DE-156A8E6E247D}"/>
              </a:ext>
            </a:extLst>
          </p:cNvPr>
          <p:cNvSpPr txBox="1"/>
          <p:nvPr/>
        </p:nvSpPr>
        <p:spPr>
          <a:xfrm>
            <a:off x="8386117" y="452708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4%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7EDD3F-6557-67F5-FA9A-44451DFC1622}"/>
              </a:ext>
            </a:extLst>
          </p:cNvPr>
          <p:cNvSpPr/>
          <p:nvPr/>
        </p:nvSpPr>
        <p:spPr>
          <a:xfrm>
            <a:off x="4885037" y="5722839"/>
            <a:ext cx="2706129" cy="76944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16%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591B2EE-D129-7331-672C-D216621AD519}"/>
              </a:ext>
            </a:extLst>
          </p:cNvPr>
          <p:cNvSpPr txBox="1"/>
          <p:nvPr/>
        </p:nvSpPr>
        <p:spPr>
          <a:xfrm>
            <a:off x="8472615" y="5784393"/>
            <a:ext cx="117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56263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D181B1F-38AC-02F3-7F25-B962778CF5B1}"/>
              </a:ext>
            </a:extLst>
          </p:cNvPr>
          <p:cNvSpPr txBox="1"/>
          <p:nvPr/>
        </p:nvSpPr>
        <p:spPr>
          <a:xfrm>
            <a:off x="484909" y="438622"/>
            <a:ext cx="96704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Eras Bold ITC" panose="020B0907030504020204" pitchFamily="34" charset="0"/>
              </a:rPr>
              <a:t>Formule du Calcul de bonus de Performance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3C73FE-BD64-16B5-AECC-C32064484859}"/>
              </a:ext>
            </a:extLst>
          </p:cNvPr>
          <p:cNvSpPr txBox="1"/>
          <p:nvPr/>
        </p:nvSpPr>
        <p:spPr>
          <a:xfrm>
            <a:off x="484909" y="2895600"/>
            <a:ext cx="1046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Sel PV  x %( En fonction de ton grade)= pts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D37154D-28F4-98A6-D16B-DC52A2814A35}"/>
              </a:ext>
            </a:extLst>
          </p:cNvPr>
          <p:cNvSpPr txBox="1"/>
          <p:nvPr/>
        </p:nvSpPr>
        <p:spPr>
          <a:xfrm>
            <a:off x="484909" y="4391892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Exemple</a:t>
            </a:r>
            <a:r>
              <a:rPr lang="fr-FR" sz="2800" b="1" dirty="0"/>
              <a:t>: Alain est bronze Directeur et il a réaliser un self </a:t>
            </a:r>
            <a:r>
              <a:rPr lang="fr-FR" sz="2800" b="1" dirty="0" err="1"/>
              <a:t>Pv</a:t>
            </a:r>
            <a:r>
              <a:rPr lang="fr-FR" sz="2800" b="1" dirty="0"/>
              <a:t> de 3000 PV , calculez son bonus de performance.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CB550F-1559-7B33-FCBF-1FFAB4B98266}"/>
              </a:ext>
            </a:extLst>
          </p:cNvPr>
          <p:cNvSpPr txBox="1"/>
          <p:nvPr/>
        </p:nvSpPr>
        <p:spPr>
          <a:xfrm>
            <a:off x="2064327" y="6042073"/>
            <a:ext cx="8880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3000 X 16% X20 = 9600 </a:t>
            </a:r>
            <a:r>
              <a:rPr lang="fr-FR" sz="3200" dirty="0" err="1"/>
              <a:t>Rs</a:t>
            </a:r>
            <a:r>
              <a:rPr lang="fr-FR" sz="3200" dirty="0"/>
              <a:t>= </a:t>
            </a:r>
            <a:r>
              <a:rPr lang="fr-FR" sz="3200" b="1" dirty="0"/>
              <a:t>1280 GHC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F58E711-D0D9-BBD5-D780-06B21B92283F}"/>
              </a:ext>
            </a:extLst>
          </p:cNvPr>
          <p:cNvSpPr/>
          <p:nvPr/>
        </p:nvSpPr>
        <p:spPr>
          <a:xfrm>
            <a:off x="4611757" y="1586877"/>
            <a:ext cx="1484243" cy="1232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ALAIN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0F4823-9ECF-B98A-E316-6893208561CC}"/>
              </a:ext>
            </a:extLst>
          </p:cNvPr>
          <p:cNvSpPr txBox="1"/>
          <p:nvPr/>
        </p:nvSpPr>
        <p:spPr>
          <a:xfrm>
            <a:off x="6096000" y="1814945"/>
            <a:ext cx="249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3000 PV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49150C-AD9B-8F4A-0691-7DB4E222DEBB}"/>
              </a:ext>
            </a:extLst>
          </p:cNvPr>
          <p:cNvSpPr txBox="1"/>
          <p:nvPr/>
        </p:nvSpPr>
        <p:spPr>
          <a:xfrm>
            <a:off x="2521528" y="3583403"/>
            <a:ext cx="10501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Pts X 20 = ……/ 7,5</a:t>
            </a:r>
          </a:p>
        </p:txBody>
      </p:sp>
    </p:spTree>
    <p:extLst>
      <p:ext uri="{BB962C8B-B14F-4D97-AF65-F5344CB8AC3E}">
        <p14:creationId xmlns:p14="http://schemas.microsoft.com/office/powerpoint/2010/main" val="5522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3935895" y="1192696"/>
            <a:ext cx="1484243" cy="12324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BRICE</a:t>
            </a:r>
          </a:p>
        </p:txBody>
      </p:sp>
      <p:sp>
        <p:nvSpPr>
          <p:cNvPr id="6" name="Ellipse 5"/>
          <p:cNvSpPr/>
          <p:nvPr/>
        </p:nvSpPr>
        <p:spPr>
          <a:xfrm>
            <a:off x="1643271" y="2853923"/>
            <a:ext cx="1484243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922645" y="2862470"/>
            <a:ext cx="1351721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612835" y="2743201"/>
            <a:ext cx="1431235" cy="1086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086677" y="3949148"/>
            <a:ext cx="8666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       1500 PV                      2000PV                    500 PV                      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95667" y="3113422"/>
            <a:ext cx="10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A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227441" y="3113422"/>
            <a:ext cx="1073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B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785113" y="3008243"/>
            <a:ext cx="103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   C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651376" y="669476"/>
            <a:ext cx="340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TOTAL PV= 4500 PV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420138" y="1524000"/>
            <a:ext cx="205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500 PV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021496" y="1524000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16%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991061" y="3104684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8%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327376" y="3104684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12%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21641" y="3135652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8%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12B68AC-483C-8F44-7F32-7B0E781D7159}"/>
              </a:ext>
            </a:extLst>
          </p:cNvPr>
          <p:cNvSpPr txBox="1"/>
          <p:nvPr/>
        </p:nvSpPr>
        <p:spPr>
          <a:xfrm>
            <a:off x="44273" y="4637422"/>
            <a:ext cx="649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Point Total= 500+ 1500 + 2000 + 500= 4500 Points  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537604" y="4633843"/>
            <a:ext cx="565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PT = ( Brice  , A, B,C, ) 4500 X 16% = 720 Pts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856CB86-4505-6277-6ED9-C0FB06E2F590}"/>
              </a:ext>
            </a:extLst>
          </p:cNvPr>
          <p:cNvSpPr txBox="1"/>
          <p:nvPr/>
        </p:nvSpPr>
        <p:spPr>
          <a:xfrm>
            <a:off x="187128" y="5204087"/>
            <a:ext cx="551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</a:t>
            </a:r>
            <a:r>
              <a:rPr lang="fr-FR" sz="2400" dirty="0"/>
              <a:t> reçoit=  1500 X 8% = 120 pts 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418D40A-54BF-899C-2A08-C8A89B98281F}"/>
              </a:ext>
            </a:extLst>
          </p:cNvPr>
          <p:cNvSpPr txBox="1"/>
          <p:nvPr/>
        </p:nvSpPr>
        <p:spPr>
          <a:xfrm>
            <a:off x="3922644" y="5195180"/>
            <a:ext cx="433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B</a:t>
            </a:r>
            <a:r>
              <a:rPr lang="fr-FR" sz="2400" dirty="0"/>
              <a:t> reçoit = 2000X12 = 240 points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44A831-8E59-6477-E1AE-8481267FE079}"/>
              </a:ext>
            </a:extLst>
          </p:cNvPr>
          <p:cNvSpPr txBox="1"/>
          <p:nvPr/>
        </p:nvSpPr>
        <p:spPr>
          <a:xfrm>
            <a:off x="8059301" y="5183463"/>
            <a:ext cx="488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</a:t>
            </a:r>
            <a:r>
              <a:rPr lang="fr-FR" sz="2400" dirty="0"/>
              <a:t> reçoit 500X8%= 40 points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037E203-3172-4599-AD0C-9D07D6A4A662}"/>
              </a:ext>
            </a:extLst>
          </p:cNvPr>
          <p:cNvSpPr txBox="1"/>
          <p:nvPr/>
        </p:nvSpPr>
        <p:spPr>
          <a:xfrm>
            <a:off x="858561" y="6019898"/>
            <a:ext cx="10197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Votre bonus de performance = 720 -( 120 + 240+ 40 ) = 320  pts x 20  = 6400 </a:t>
            </a:r>
            <a:r>
              <a:rPr lang="fr-FR" sz="2000" b="1" dirty="0" err="1"/>
              <a:t>Rs</a:t>
            </a:r>
            <a:r>
              <a:rPr lang="fr-FR" sz="2000" b="1" dirty="0"/>
              <a:t> /7,5= 853 GHC </a:t>
            </a:r>
          </a:p>
        </p:txBody>
      </p:sp>
    </p:spTree>
    <p:extLst>
      <p:ext uri="{BB962C8B-B14F-4D97-AF65-F5344CB8AC3E}">
        <p14:creationId xmlns:p14="http://schemas.microsoft.com/office/powerpoint/2010/main" val="105589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6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5560</TotalTime>
  <Words>1950</Words>
  <Application>Microsoft Office PowerPoint</Application>
  <PresentationFormat>Grand écran</PresentationFormat>
  <Paragraphs>408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Eras Bold ITC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MINISTRE ADE</dc:creator>
  <cp:lastModifiedBy>MINISTRE ADE</cp:lastModifiedBy>
  <cp:revision>60</cp:revision>
  <dcterms:created xsi:type="dcterms:W3CDTF">2023-08-13T16:53:37Z</dcterms:created>
  <dcterms:modified xsi:type="dcterms:W3CDTF">2024-02-22T05:22:39Z</dcterms:modified>
</cp:coreProperties>
</file>