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69" r:id="rId3"/>
    <p:sldId id="271" r:id="rId4"/>
    <p:sldId id="296" r:id="rId5"/>
    <p:sldId id="257" r:id="rId6"/>
    <p:sldId id="258" r:id="rId7"/>
    <p:sldId id="259" r:id="rId8"/>
    <p:sldId id="260" r:id="rId9"/>
    <p:sldId id="272" r:id="rId10"/>
    <p:sldId id="273" r:id="rId11"/>
    <p:sldId id="274" r:id="rId12"/>
    <p:sldId id="261" r:id="rId13"/>
    <p:sldId id="275" r:id="rId14"/>
    <p:sldId id="276" r:id="rId15"/>
    <p:sldId id="277" r:id="rId16"/>
    <p:sldId id="283" r:id="rId17"/>
    <p:sldId id="262" r:id="rId18"/>
    <p:sldId id="278" r:id="rId19"/>
    <p:sldId id="279" r:id="rId20"/>
    <p:sldId id="280" r:id="rId21"/>
    <p:sldId id="263" r:id="rId22"/>
    <p:sldId id="281" r:id="rId23"/>
    <p:sldId id="282" r:id="rId24"/>
    <p:sldId id="284" r:id="rId25"/>
    <p:sldId id="264" r:id="rId26"/>
    <p:sldId id="285" r:id="rId27"/>
    <p:sldId id="286" r:id="rId28"/>
    <p:sldId id="266" r:id="rId29"/>
    <p:sldId id="287" r:id="rId30"/>
    <p:sldId id="288" r:id="rId31"/>
    <p:sldId id="268" r:id="rId3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5F5F5F"/>
    <a:srgbClr val="CC0066"/>
    <a:srgbClr val="FF66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165C-D3CE-4E8F-98B9-677526CC2781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6D6EA-3D12-4DC9-ADCD-222621DF2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7750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165C-D3CE-4E8F-98B9-677526CC2781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6D6EA-3D12-4DC9-ADCD-222621DF2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421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165C-D3CE-4E8F-98B9-677526CC2781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6D6EA-3D12-4DC9-ADCD-222621DF2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6998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165C-D3CE-4E8F-98B9-677526CC2781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6D6EA-3D12-4DC9-ADCD-222621DF2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2446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165C-D3CE-4E8F-98B9-677526CC2781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6D6EA-3D12-4DC9-ADCD-222621DF2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111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165C-D3CE-4E8F-98B9-677526CC2781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6D6EA-3D12-4DC9-ADCD-222621DF2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55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165C-D3CE-4E8F-98B9-677526CC2781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6D6EA-3D12-4DC9-ADCD-222621DF2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6288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165C-D3CE-4E8F-98B9-677526CC2781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6D6EA-3D12-4DC9-ADCD-222621DF2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428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165C-D3CE-4E8F-98B9-677526CC2781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6D6EA-3D12-4DC9-ADCD-222621DF2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760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165C-D3CE-4E8F-98B9-677526CC2781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6D6EA-3D12-4DC9-ADCD-222621DF2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5661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165C-D3CE-4E8F-98B9-677526CC2781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6D6EA-3D12-4DC9-ADCD-222621DF2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3398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E165C-D3CE-4E8F-98B9-677526CC2781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6D6EA-3D12-4DC9-ADCD-222621DF2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444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C924BD-3223-A505-E4A0-C4AD18284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066706-1904-71B8-0E5B-D027C6EF22F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92A7B01-BA9F-0386-E84E-3ACF47C885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1722" y="111704"/>
            <a:ext cx="2358887" cy="2209591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32378095-7FD2-050E-A05B-7079B58CD842}"/>
              </a:ext>
            </a:extLst>
          </p:cNvPr>
          <p:cNvSpPr txBox="1"/>
          <p:nvPr/>
        </p:nvSpPr>
        <p:spPr>
          <a:xfrm>
            <a:off x="677334" y="1791505"/>
            <a:ext cx="110903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6000" b="1" dirty="0">
                <a:solidFill>
                  <a:schemeClr val="bg1"/>
                </a:solidFill>
                <a:latin typeface="Eras Bold ITC" panose="020B0907030504020204" pitchFamily="34" charset="0"/>
              </a:rPr>
              <a:t>Les différents Grades à Vestige Marketing et les conditions de paiements </a:t>
            </a:r>
            <a:endParaRPr lang="en-US" sz="6000" b="1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201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961322" y="212035"/>
            <a:ext cx="80043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/>
              <a:t>                   EXERCICES 2 </a:t>
            </a:r>
          </a:p>
        </p:txBody>
      </p:sp>
      <p:sp>
        <p:nvSpPr>
          <p:cNvPr id="6" name="Ellipse 5"/>
          <p:cNvSpPr/>
          <p:nvPr/>
        </p:nvSpPr>
        <p:spPr>
          <a:xfrm>
            <a:off x="4545875" y="2207621"/>
            <a:ext cx="1476103" cy="108421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I" sz="2400" b="1" dirty="0"/>
              <a:t>MARC</a:t>
            </a:r>
            <a:endParaRPr lang="en-US" sz="2400" b="1" dirty="0"/>
          </a:p>
        </p:txBody>
      </p:sp>
      <p:sp>
        <p:nvSpPr>
          <p:cNvPr id="7" name="Ellipse 6"/>
          <p:cNvSpPr/>
          <p:nvPr/>
        </p:nvSpPr>
        <p:spPr>
          <a:xfrm>
            <a:off x="1554480" y="3735978"/>
            <a:ext cx="1227909" cy="10189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lipse 7"/>
          <p:cNvSpPr/>
          <p:nvPr/>
        </p:nvSpPr>
        <p:spPr>
          <a:xfrm>
            <a:off x="4538207" y="3814355"/>
            <a:ext cx="1227909" cy="101890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llipse 8"/>
          <p:cNvSpPr/>
          <p:nvPr/>
        </p:nvSpPr>
        <p:spPr>
          <a:xfrm>
            <a:off x="7680958" y="3696789"/>
            <a:ext cx="1227909" cy="101890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ZoneTexte 9"/>
          <p:cNvSpPr txBox="1"/>
          <p:nvPr/>
        </p:nvSpPr>
        <p:spPr>
          <a:xfrm>
            <a:off x="1528355" y="4859384"/>
            <a:ext cx="7641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dirty="0"/>
              <a:t>A( 500 PV)                                         B( 500 PV )                              C( 300pv)</a:t>
            </a:r>
            <a:endParaRPr lang="en-US" dirty="0"/>
          </a:p>
        </p:txBody>
      </p:sp>
      <p:sp>
        <p:nvSpPr>
          <p:cNvPr id="11" name="ZoneTexte 10"/>
          <p:cNvSpPr txBox="1"/>
          <p:nvPr/>
        </p:nvSpPr>
        <p:spPr>
          <a:xfrm>
            <a:off x="3500846" y="3337562"/>
            <a:ext cx="4245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dirty="0"/>
              <a:t>                Vous ( 100 PV )</a:t>
            </a:r>
            <a:endParaRPr lang="en-US" dirty="0"/>
          </a:p>
        </p:txBody>
      </p:sp>
      <p:sp>
        <p:nvSpPr>
          <p:cNvPr id="12" name="ZoneTexte 11"/>
          <p:cNvSpPr txBox="1"/>
          <p:nvPr/>
        </p:nvSpPr>
        <p:spPr>
          <a:xfrm>
            <a:off x="3500846" y="5564777"/>
            <a:ext cx="4402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400" b="1" dirty="0"/>
              <a:t>  TOTAL PV = 1.400 PV </a:t>
            </a:r>
            <a:endParaRPr lang="en-US" sz="2400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1047292" y="6119596"/>
            <a:ext cx="9832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800" dirty="0"/>
              <a:t>    Marc  est no, qualifié non  BRONZE DIRECTEUR ce Mois d’Avril  </a:t>
            </a:r>
            <a:endParaRPr lang="en-US" sz="2800" dirty="0"/>
          </a:p>
        </p:txBody>
      </p:sp>
      <p:sp>
        <p:nvSpPr>
          <p:cNvPr id="14" name="ZoneTexte 13"/>
          <p:cNvSpPr txBox="1"/>
          <p:nvPr/>
        </p:nvSpPr>
        <p:spPr>
          <a:xfrm>
            <a:off x="692331" y="2207621"/>
            <a:ext cx="2690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3200" b="1" dirty="0"/>
              <a:t>MOIS  AVRIL </a:t>
            </a:r>
            <a:endParaRPr lang="en-US" sz="32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942609" y="872563"/>
            <a:ext cx="10267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800" dirty="0"/>
              <a:t>                  Suivons ensemble la Progression de MARC</a:t>
            </a:r>
            <a:endParaRPr lang="en-US" sz="2800" dirty="0"/>
          </a:p>
        </p:txBody>
      </p:sp>
      <p:sp>
        <p:nvSpPr>
          <p:cNvPr id="16" name="ZoneTexte 15"/>
          <p:cNvSpPr txBox="1"/>
          <p:nvPr/>
        </p:nvSpPr>
        <p:spPr>
          <a:xfrm>
            <a:off x="6076312" y="2430318"/>
            <a:ext cx="1610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16%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424070" y="3988904"/>
            <a:ext cx="1104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5%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383280" y="3961621"/>
            <a:ext cx="1154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12%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9008828" y="3834482"/>
            <a:ext cx="1154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12%</a:t>
            </a:r>
          </a:p>
        </p:txBody>
      </p:sp>
    </p:spTree>
    <p:extLst>
      <p:ext uri="{BB962C8B-B14F-4D97-AF65-F5344CB8AC3E}">
        <p14:creationId xmlns:p14="http://schemas.microsoft.com/office/powerpoint/2010/main" val="4205054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928730" y="172278"/>
            <a:ext cx="55261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/>
              <a:t>        EXERCICE 3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83096" y="1126435"/>
            <a:ext cx="108932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Romaric après plusieurs mois d’achats et de consommation des produits vestige  vient de cumuler 5500 PV . Il est désormais au niveau 16% ce mois de Juillet</a:t>
            </a:r>
          </a:p>
        </p:txBody>
      </p:sp>
      <p:sp>
        <p:nvSpPr>
          <p:cNvPr id="6" name="Ellipse 5"/>
          <p:cNvSpPr/>
          <p:nvPr/>
        </p:nvSpPr>
        <p:spPr>
          <a:xfrm>
            <a:off x="4611756" y="2716693"/>
            <a:ext cx="1616766" cy="13649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MARC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769704" y="3001374"/>
            <a:ext cx="2425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juillet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228522" y="3061250"/>
            <a:ext cx="23323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 16%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068417" y="4081667"/>
            <a:ext cx="3167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          1500 PV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444487" y="5708251"/>
            <a:ext cx="9170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Romaric est non qualifié Bronze Directeur ce mois de Juillet </a:t>
            </a:r>
          </a:p>
        </p:txBody>
      </p:sp>
    </p:spTree>
    <p:extLst>
      <p:ext uri="{BB962C8B-B14F-4D97-AF65-F5344CB8AC3E}">
        <p14:creationId xmlns:p14="http://schemas.microsoft.com/office/powerpoint/2010/main" val="2704305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65043" y="265043"/>
            <a:ext cx="8388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latin typeface="Eras Bold ITC" panose="020B0907030504020204" pitchFamily="34" charset="0"/>
              </a:rPr>
              <a:t>Silver Directeur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59026" y="1046923"/>
            <a:ext cx="75802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Un Silver Directeur est un Bronze Directeur qui totalise un Bronze Directeur sur un de ses pieds 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59026" y="2136579"/>
            <a:ext cx="5870713" cy="86873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Bonus de vente en Détail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92764" y="3140867"/>
            <a:ext cx="5936975" cy="82163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solidFill>
                  <a:schemeClr val="bg1"/>
                </a:solidFill>
              </a:rPr>
              <a:t>Bonus de performance 16%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159026" y="4137807"/>
            <a:ext cx="5870714" cy="766946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Bonus de Construction d’Equipe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842052" y="4864997"/>
            <a:ext cx="3551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  2.100 PV Exclusif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79515" y="5388217"/>
            <a:ext cx="6268279" cy="813800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Bonus directeur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934818" y="6228523"/>
            <a:ext cx="3313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1.800 PV Exclusif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6758413" y="4290103"/>
            <a:ext cx="5141843" cy="884767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/>
              <a:t>Bonus de Leadership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732642" y="5219187"/>
            <a:ext cx="35913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    1.800 PV Exclusif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8044069" y="5742407"/>
            <a:ext cx="29684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      5.625 GPV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84"/>
          <a:stretch/>
        </p:blipFill>
        <p:spPr>
          <a:xfrm>
            <a:off x="8375500" y="0"/>
            <a:ext cx="2637056" cy="2591423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8514625" y="6136190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/>
              <a:t>40 PV 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6758413" y="2610054"/>
            <a:ext cx="5334001" cy="728702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/>
              <a:t>Fonds de Voyage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7871789" y="3373100"/>
            <a:ext cx="3313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1.800 PV Exclusif</a:t>
            </a:r>
          </a:p>
        </p:txBody>
      </p:sp>
    </p:spTree>
    <p:extLst>
      <p:ext uri="{BB962C8B-B14F-4D97-AF65-F5344CB8AC3E}">
        <p14:creationId xmlns:p14="http://schemas.microsoft.com/office/powerpoint/2010/main" val="415503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 animBg="1"/>
      <p:bldP spid="9" grpId="0"/>
      <p:bldP spid="10" grpId="0" animBg="1"/>
      <p:bldP spid="11" grpId="0"/>
      <p:bldP spid="12" grpId="0" animBg="1"/>
      <p:bldP spid="13" grpId="0"/>
      <p:bldP spid="14" grpId="0"/>
      <p:bldP spid="16" grpId="0"/>
      <p:bldP spid="17" grpId="0" animBg="1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22713" y="198783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                EXERCICE 1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074155" y="647665"/>
            <a:ext cx="80043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/>
              <a:t>                   </a:t>
            </a:r>
          </a:p>
        </p:txBody>
      </p:sp>
      <p:sp>
        <p:nvSpPr>
          <p:cNvPr id="7" name="Ellipse 6"/>
          <p:cNvSpPr/>
          <p:nvPr/>
        </p:nvSpPr>
        <p:spPr>
          <a:xfrm>
            <a:off x="4545875" y="1505256"/>
            <a:ext cx="1476103" cy="108421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I" sz="2400" b="1" dirty="0"/>
              <a:t>JEAN</a:t>
            </a:r>
            <a:endParaRPr lang="en-US" sz="2400" b="1" dirty="0"/>
          </a:p>
        </p:txBody>
      </p:sp>
      <p:sp>
        <p:nvSpPr>
          <p:cNvPr id="8" name="Ellipse 7"/>
          <p:cNvSpPr/>
          <p:nvPr/>
        </p:nvSpPr>
        <p:spPr>
          <a:xfrm>
            <a:off x="1554480" y="3033613"/>
            <a:ext cx="1227909" cy="10189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llipse 8"/>
          <p:cNvSpPr/>
          <p:nvPr/>
        </p:nvSpPr>
        <p:spPr>
          <a:xfrm>
            <a:off x="4538207" y="3111990"/>
            <a:ext cx="1227909" cy="101890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llipse 9"/>
          <p:cNvSpPr/>
          <p:nvPr/>
        </p:nvSpPr>
        <p:spPr>
          <a:xfrm>
            <a:off x="7680958" y="2994424"/>
            <a:ext cx="1227909" cy="101890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ZoneTexte 10"/>
          <p:cNvSpPr txBox="1"/>
          <p:nvPr/>
        </p:nvSpPr>
        <p:spPr>
          <a:xfrm>
            <a:off x="1528355" y="4157019"/>
            <a:ext cx="7641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dirty="0"/>
              <a:t>A( 2100 PV)                                         B( 500 PV )                              C( 300pv)</a:t>
            </a:r>
            <a:endParaRPr lang="en-US" dirty="0"/>
          </a:p>
        </p:txBody>
      </p:sp>
      <p:sp>
        <p:nvSpPr>
          <p:cNvPr id="12" name="ZoneTexte 11"/>
          <p:cNvSpPr txBox="1"/>
          <p:nvPr/>
        </p:nvSpPr>
        <p:spPr>
          <a:xfrm>
            <a:off x="3500846" y="2635197"/>
            <a:ext cx="4245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dirty="0"/>
              <a:t>                Vous ( 1000 PV )</a:t>
            </a:r>
            <a:endParaRPr lang="en-US" dirty="0"/>
          </a:p>
        </p:txBody>
      </p:sp>
      <p:sp>
        <p:nvSpPr>
          <p:cNvPr id="13" name="ZoneTexte 12"/>
          <p:cNvSpPr txBox="1"/>
          <p:nvPr/>
        </p:nvSpPr>
        <p:spPr>
          <a:xfrm>
            <a:off x="2074155" y="4840684"/>
            <a:ext cx="76794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400" b="1" dirty="0"/>
              <a:t>  TOTAL PV = 3.900 PV       EXCLUSIF PV = 1800 PV </a:t>
            </a:r>
            <a:endParaRPr lang="en-US" sz="2400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1272587" y="5509501"/>
            <a:ext cx="91962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800" dirty="0"/>
              <a:t>    JEAN  est qualifié est  SILVER  DIRECTEUR ce Mois d’Avril  </a:t>
            </a:r>
            <a:endParaRPr lang="en-US" sz="2800" dirty="0"/>
          </a:p>
        </p:txBody>
      </p:sp>
      <p:sp>
        <p:nvSpPr>
          <p:cNvPr id="15" name="ZoneTexte 14"/>
          <p:cNvSpPr txBox="1"/>
          <p:nvPr/>
        </p:nvSpPr>
        <p:spPr>
          <a:xfrm>
            <a:off x="692331" y="1505256"/>
            <a:ext cx="2690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3200" b="1" dirty="0"/>
              <a:t>MOIS  AVRIL </a:t>
            </a:r>
            <a:endParaRPr lang="en-US" sz="3200" b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942608" y="673845"/>
            <a:ext cx="10267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800" dirty="0"/>
              <a:t>                  Suivons ensemble la Progression de JEAN</a:t>
            </a:r>
            <a:endParaRPr lang="en-US" sz="2800" dirty="0"/>
          </a:p>
        </p:txBody>
      </p:sp>
      <p:sp>
        <p:nvSpPr>
          <p:cNvPr id="17" name="ZoneTexte 16"/>
          <p:cNvSpPr txBox="1"/>
          <p:nvPr/>
        </p:nvSpPr>
        <p:spPr>
          <a:xfrm>
            <a:off x="6076312" y="1727953"/>
            <a:ext cx="1610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16%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424070" y="3286539"/>
            <a:ext cx="1104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16%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383280" y="3259256"/>
            <a:ext cx="1154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8%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9008828" y="3132117"/>
            <a:ext cx="1154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12%</a:t>
            </a:r>
          </a:p>
        </p:txBody>
      </p:sp>
    </p:spTree>
    <p:extLst>
      <p:ext uri="{BB962C8B-B14F-4D97-AF65-F5344CB8AC3E}">
        <p14:creationId xmlns:p14="http://schemas.microsoft.com/office/powerpoint/2010/main" val="1520593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22713" y="198783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                EXERCICE 2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074155" y="647665"/>
            <a:ext cx="80043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/>
              <a:t>                   </a:t>
            </a:r>
          </a:p>
        </p:txBody>
      </p:sp>
      <p:sp>
        <p:nvSpPr>
          <p:cNvPr id="6" name="Ellipse 5"/>
          <p:cNvSpPr/>
          <p:nvPr/>
        </p:nvSpPr>
        <p:spPr>
          <a:xfrm>
            <a:off x="4479615" y="1425744"/>
            <a:ext cx="1476103" cy="108421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I" sz="2400" b="1" dirty="0"/>
              <a:t>JEAN </a:t>
            </a:r>
            <a:endParaRPr lang="en-US" sz="2400" b="1" dirty="0"/>
          </a:p>
        </p:txBody>
      </p:sp>
      <p:sp>
        <p:nvSpPr>
          <p:cNvPr id="7" name="Ellipse 6"/>
          <p:cNvSpPr/>
          <p:nvPr/>
        </p:nvSpPr>
        <p:spPr>
          <a:xfrm>
            <a:off x="1554480" y="3033613"/>
            <a:ext cx="1227909" cy="10189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lipse 7"/>
          <p:cNvSpPr/>
          <p:nvPr/>
        </p:nvSpPr>
        <p:spPr>
          <a:xfrm>
            <a:off x="4538207" y="3111990"/>
            <a:ext cx="1227909" cy="101890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llipse 8"/>
          <p:cNvSpPr/>
          <p:nvPr/>
        </p:nvSpPr>
        <p:spPr>
          <a:xfrm>
            <a:off x="7680958" y="2994424"/>
            <a:ext cx="1227909" cy="101890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ZoneTexte 9"/>
          <p:cNvSpPr txBox="1"/>
          <p:nvPr/>
        </p:nvSpPr>
        <p:spPr>
          <a:xfrm>
            <a:off x="1528355" y="4157019"/>
            <a:ext cx="7641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dirty="0"/>
              <a:t>A( 1000 PV)                                         B( 500 PV )                              C( 500pv)</a:t>
            </a:r>
            <a:endParaRPr lang="en-US" dirty="0"/>
          </a:p>
        </p:txBody>
      </p:sp>
      <p:sp>
        <p:nvSpPr>
          <p:cNvPr id="11" name="ZoneTexte 10"/>
          <p:cNvSpPr txBox="1"/>
          <p:nvPr/>
        </p:nvSpPr>
        <p:spPr>
          <a:xfrm>
            <a:off x="3500846" y="2635197"/>
            <a:ext cx="4245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dirty="0"/>
              <a:t>                   Vous ( 100 PV )</a:t>
            </a:r>
            <a:endParaRPr lang="en-US" dirty="0"/>
          </a:p>
        </p:txBody>
      </p:sp>
      <p:sp>
        <p:nvSpPr>
          <p:cNvPr id="12" name="ZoneTexte 11"/>
          <p:cNvSpPr txBox="1"/>
          <p:nvPr/>
        </p:nvSpPr>
        <p:spPr>
          <a:xfrm>
            <a:off x="3500846" y="4862412"/>
            <a:ext cx="7709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400" b="1" dirty="0"/>
              <a:t>  TOTAL PV = 2.100 PV     ECLUSIF= 1100 PV </a:t>
            </a:r>
            <a:endParaRPr lang="en-US" sz="2400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1376991" y="5455366"/>
            <a:ext cx="8893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400" dirty="0"/>
              <a:t>                JEAN   est  non  SILVER  DIRECTEUR ce Mois d’Avril  </a:t>
            </a:r>
            <a:endParaRPr lang="en-US" sz="2400" dirty="0"/>
          </a:p>
        </p:txBody>
      </p:sp>
      <p:sp>
        <p:nvSpPr>
          <p:cNvPr id="14" name="ZoneTexte 13"/>
          <p:cNvSpPr txBox="1"/>
          <p:nvPr/>
        </p:nvSpPr>
        <p:spPr>
          <a:xfrm>
            <a:off x="692331" y="1505256"/>
            <a:ext cx="2690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3200" b="1" dirty="0"/>
              <a:t>MOIS  MAI </a:t>
            </a:r>
            <a:endParaRPr lang="en-US" sz="32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942609" y="753295"/>
            <a:ext cx="10267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800" dirty="0"/>
              <a:t>                  Suivons ensemble la Progression de JEAN </a:t>
            </a:r>
            <a:endParaRPr lang="en-US" sz="2800" dirty="0"/>
          </a:p>
        </p:txBody>
      </p:sp>
      <p:sp>
        <p:nvSpPr>
          <p:cNvPr id="16" name="ZoneTexte 15"/>
          <p:cNvSpPr txBox="1"/>
          <p:nvPr/>
        </p:nvSpPr>
        <p:spPr>
          <a:xfrm>
            <a:off x="6076312" y="1727953"/>
            <a:ext cx="1610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16%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424070" y="3286539"/>
            <a:ext cx="1104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16%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383280" y="3259256"/>
            <a:ext cx="1154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8%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9008828" y="3132117"/>
            <a:ext cx="1154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12%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1888626" y="5986494"/>
            <a:ext cx="826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      JEAN  sera payé en tant que BRONZE DIRECTEUR </a:t>
            </a:r>
          </a:p>
        </p:txBody>
      </p:sp>
    </p:spTree>
    <p:extLst>
      <p:ext uri="{BB962C8B-B14F-4D97-AF65-F5344CB8AC3E}">
        <p14:creationId xmlns:p14="http://schemas.microsoft.com/office/powerpoint/2010/main" val="649854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22713" y="198783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                EXERCICE 3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074155" y="647665"/>
            <a:ext cx="80043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/>
              <a:t>                   </a:t>
            </a:r>
          </a:p>
        </p:txBody>
      </p:sp>
      <p:sp>
        <p:nvSpPr>
          <p:cNvPr id="6" name="Ellipse 5"/>
          <p:cNvSpPr/>
          <p:nvPr/>
        </p:nvSpPr>
        <p:spPr>
          <a:xfrm>
            <a:off x="4545875" y="1505256"/>
            <a:ext cx="1476103" cy="108421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I" sz="2400" b="1" dirty="0"/>
              <a:t>JEAN </a:t>
            </a:r>
            <a:endParaRPr lang="en-US" sz="2400" b="1" dirty="0"/>
          </a:p>
        </p:txBody>
      </p:sp>
      <p:sp>
        <p:nvSpPr>
          <p:cNvPr id="7" name="Ellipse 6"/>
          <p:cNvSpPr/>
          <p:nvPr/>
        </p:nvSpPr>
        <p:spPr>
          <a:xfrm>
            <a:off x="1554480" y="3033613"/>
            <a:ext cx="1227909" cy="10189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lipse 7"/>
          <p:cNvSpPr/>
          <p:nvPr/>
        </p:nvSpPr>
        <p:spPr>
          <a:xfrm>
            <a:off x="4538207" y="3111990"/>
            <a:ext cx="1227909" cy="101890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llipse 8"/>
          <p:cNvSpPr/>
          <p:nvPr/>
        </p:nvSpPr>
        <p:spPr>
          <a:xfrm>
            <a:off x="7680958" y="2994424"/>
            <a:ext cx="1227909" cy="101890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ZoneTexte 9"/>
          <p:cNvSpPr txBox="1"/>
          <p:nvPr/>
        </p:nvSpPr>
        <p:spPr>
          <a:xfrm>
            <a:off x="1528355" y="4157019"/>
            <a:ext cx="7641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dirty="0"/>
              <a:t>A( 500 PV)                                         B( 500 PV )                              C( 300pv)</a:t>
            </a:r>
            <a:endParaRPr lang="en-US" dirty="0"/>
          </a:p>
        </p:txBody>
      </p:sp>
      <p:sp>
        <p:nvSpPr>
          <p:cNvPr id="11" name="ZoneTexte 10"/>
          <p:cNvSpPr txBox="1"/>
          <p:nvPr/>
        </p:nvSpPr>
        <p:spPr>
          <a:xfrm>
            <a:off x="3500846" y="2635197"/>
            <a:ext cx="4245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dirty="0"/>
              <a:t>                Vous ( 100 PV )</a:t>
            </a:r>
            <a:endParaRPr lang="en-US" dirty="0"/>
          </a:p>
        </p:txBody>
      </p:sp>
      <p:sp>
        <p:nvSpPr>
          <p:cNvPr id="12" name="ZoneTexte 11"/>
          <p:cNvSpPr txBox="1"/>
          <p:nvPr/>
        </p:nvSpPr>
        <p:spPr>
          <a:xfrm>
            <a:off x="3500846" y="4862412"/>
            <a:ext cx="4402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400" b="1" dirty="0"/>
              <a:t>  TOTAL PV = 1.400 PV </a:t>
            </a:r>
            <a:endParaRPr lang="en-US" sz="2400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1210306" y="5344601"/>
            <a:ext cx="102660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800" dirty="0"/>
              <a:t>    JEAN  est non qualifié SILVER  DIRECTEUR ce Mois de juin   </a:t>
            </a:r>
            <a:endParaRPr lang="en-US" sz="2800" dirty="0"/>
          </a:p>
        </p:txBody>
      </p:sp>
      <p:sp>
        <p:nvSpPr>
          <p:cNvPr id="14" name="ZoneTexte 13"/>
          <p:cNvSpPr txBox="1"/>
          <p:nvPr/>
        </p:nvSpPr>
        <p:spPr>
          <a:xfrm>
            <a:off x="692331" y="1505256"/>
            <a:ext cx="2690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3200" b="1" dirty="0"/>
              <a:t>MOIS  JUIN  </a:t>
            </a:r>
            <a:endParaRPr lang="en-US" sz="32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942609" y="779799"/>
            <a:ext cx="10267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800" dirty="0"/>
              <a:t>                  Suivons ensemble la Progression de JEAN </a:t>
            </a:r>
            <a:endParaRPr lang="en-US" sz="2800" dirty="0"/>
          </a:p>
        </p:txBody>
      </p:sp>
      <p:sp>
        <p:nvSpPr>
          <p:cNvPr id="16" name="ZoneTexte 15"/>
          <p:cNvSpPr txBox="1"/>
          <p:nvPr/>
        </p:nvSpPr>
        <p:spPr>
          <a:xfrm>
            <a:off x="6076312" y="1727953"/>
            <a:ext cx="1610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16%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424070" y="3286539"/>
            <a:ext cx="1104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16%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383280" y="3259256"/>
            <a:ext cx="1154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8%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9008828" y="3132117"/>
            <a:ext cx="1154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12%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1444485" y="5907578"/>
            <a:ext cx="96343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JEAN est non qualifié Bronze Directeur ce mois de Juin </a:t>
            </a:r>
          </a:p>
        </p:txBody>
      </p:sp>
    </p:spTree>
    <p:extLst>
      <p:ext uri="{BB962C8B-B14F-4D97-AF65-F5344CB8AC3E}">
        <p14:creationId xmlns:p14="http://schemas.microsoft.com/office/powerpoint/2010/main" val="2238109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22713" y="198783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                EXERCICE 4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074155" y="647665"/>
            <a:ext cx="80043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/>
              <a:t>                   </a:t>
            </a:r>
          </a:p>
        </p:txBody>
      </p:sp>
      <p:sp>
        <p:nvSpPr>
          <p:cNvPr id="6" name="Ellipse 5"/>
          <p:cNvSpPr/>
          <p:nvPr/>
        </p:nvSpPr>
        <p:spPr>
          <a:xfrm>
            <a:off x="4479615" y="1425744"/>
            <a:ext cx="1476103" cy="108421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I" sz="2400" b="1" dirty="0"/>
              <a:t>JEAN </a:t>
            </a:r>
            <a:endParaRPr lang="en-US" sz="2400" b="1" dirty="0"/>
          </a:p>
        </p:txBody>
      </p:sp>
      <p:sp>
        <p:nvSpPr>
          <p:cNvPr id="7" name="Ellipse 6"/>
          <p:cNvSpPr/>
          <p:nvPr/>
        </p:nvSpPr>
        <p:spPr>
          <a:xfrm>
            <a:off x="1554480" y="3033613"/>
            <a:ext cx="1227909" cy="10189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lipse 7"/>
          <p:cNvSpPr/>
          <p:nvPr/>
        </p:nvSpPr>
        <p:spPr>
          <a:xfrm>
            <a:off x="4538207" y="3111990"/>
            <a:ext cx="1227909" cy="101890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llipse 8"/>
          <p:cNvSpPr/>
          <p:nvPr/>
        </p:nvSpPr>
        <p:spPr>
          <a:xfrm>
            <a:off x="7680958" y="2994424"/>
            <a:ext cx="1227909" cy="101890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ZoneTexte 9"/>
          <p:cNvSpPr txBox="1"/>
          <p:nvPr/>
        </p:nvSpPr>
        <p:spPr>
          <a:xfrm>
            <a:off x="1528355" y="4157019"/>
            <a:ext cx="7641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dirty="0"/>
              <a:t>A( 2001 PV)                                         B( 1000 PV )                              C( 1000pv)</a:t>
            </a:r>
            <a:endParaRPr lang="en-US" dirty="0"/>
          </a:p>
        </p:txBody>
      </p:sp>
      <p:sp>
        <p:nvSpPr>
          <p:cNvPr id="11" name="ZoneTexte 10"/>
          <p:cNvSpPr txBox="1"/>
          <p:nvPr/>
        </p:nvSpPr>
        <p:spPr>
          <a:xfrm>
            <a:off x="3500846" y="2635197"/>
            <a:ext cx="4245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dirty="0"/>
              <a:t>                   Vous ( 100 PV )</a:t>
            </a:r>
            <a:endParaRPr lang="en-US" dirty="0"/>
          </a:p>
        </p:txBody>
      </p:sp>
      <p:sp>
        <p:nvSpPr>
          <p:cNvPr id="12" name="ZoneTexte 11"/>
          <p:cNvSpPr txBox="1"/>
          <p:nvPr/>
        </p:nvSpPr>
        <p:spPr>
          <a:xfrm>
            <a:off x="3500846" y="4862412"/>
            <a:ext cx="6769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400" b="1" dirty="0"/>
              <a:t>  TOTAL PV = 3.103 PV       EXCLUSIF 2100 PV  </a:t>
            </a:r>
            <a:endParaRPr lang="en-US" sz="2400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1376991" y="5455366"/>
            <a:ext cx="8893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400" dirty="0"/>
              <a:t>            JEAN   e qualifié  SILVER  DIRECTEUR ce Mois juillet  </a:t>
            </a:r>
            <a:endParaRPr lang="en-US" sz="2400" dirty="0"/>
          </a:p>
        </p:txBody>
      </p:sp>
      <p:sp>
        <p:nvSpPr>
          <p:cNvPr id="14" name="ZoneTexte 13"/>
          <p:cNvSpPr txBox="1"/>
          <p:nvPr/>
        </p:nvSpPr>
        <p:spPr>
          <a:xfrm>
            <a:off x="692331" y="1505256"/>
            <a:ext cx="2690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3200" b="1" dirty="0"/>
              <a:t>MOIS  juillet </a:t>
            </a:r>
            <a:endParaRPr lang="en-US" sz="32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942609" y="753295"/>
            <a:ext cx="10267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800" dirty="0"/>
              <a:t>                  Suivons ensemble la Progression de JEAN </a:t>
            </a:r>
            <a:endParaRPr lang="en-US" sz="2800" dirty="0"/>
          </a:p>
        </p:txBody>
      </p:sp>
      <p:sp>
        <p:nvSpPr>
          <p:cNvPr id="16" name="ZoneTexte 15"/>
          <p:cNvSpPr txBox="1"/>
          <p:nvPr/>
        </p:nvSpPr>
        <p:spPr>
          <a:xfrm>
            <a:off x="6076312" y="1727953"/>
            <a:ext cx="1610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16%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424070" y="3286539"/>
            <a:ext cx="1104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16%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383280" y="3259256"/>
            <a:ext cx="1154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8%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9008828" y="3132117"/>
            <a:ext cx="1154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12%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491466" y="6067206"/>
            <a:ext cx="93213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                           JEAN  sera payé </a:t>
            </a:r>
          </a:p>
        </p:txBody>
      </p:sp>
    </p:spTree>
    <p:extLst>
      <p:ext uri="{BB962C8B-B14F-4D97-AF65-F5344CB8AC3E}">
        <p14:creationId xmlns:p14="http://schemas.microsoft.com/office/powerpoint/2010/main" val="293251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90330" y="225287"/>
            <a:ext cx="7023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Eras Bold ITC" panose="020B0907030504020204" pitchFamily="34" charset="0"/>
              </a:rPr>
              <a:t>Gold Directeur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59026" y="874646"/>
            <a:ext cx="75802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Un GOLD Directeur est un Bronze Directeur qui totalise 1 Bronze Directeur sur 2  de ses pieds 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59026" y="1828753"/>
            <a:ext cx="5870713" cy="86873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Bonus de vente en Détail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159026" y="2829964"/>
            <a:ext cx="5870713" cy="82163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solidFill>
                  <a:schemeClr val="bg1"/>
                </a:solidFill>
              </a:rPr>
              <a:t>Bonus de performance 16%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159026" y="3784071"/>
            <a:ext cx="5870714" cy="766946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Bonus de Construction d’Equipe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311965" y="4625009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   1.800 PV Exclusif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185529" y="5200017"/>
            <a:ext cx="5963478" cy="813800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solidFill>
                  <a:schemeClr val="tx1"/>
                </a:solidFill>
              </a:rPr>
              <a:t>Bonus directeur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630018" y="6082749"/>
            <a:ext cx="38298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1.501 PV exclusif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6606208" y="3072001"/>
            <a:ext cx="5141843" cy="884767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/>
              <a:t>Bonus de Leadership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775712" y="3964246"/>
            <a:ext cx="29949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1.501 PV Exclusif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7620001" y="4371836"/>
            <a:ext cx="28757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      5.625 GPV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6606208" y="4895056"/>
            <a:ext cx="5334001" cy="711861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/>
              <a:t>Fonds de Voyage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8047381" y="5621084"/>
            <a:ext cx="29949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1.501 PV Exclusif </a:t>
            </a: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7381" y="274270"/>
            <a:ext cx="2569059" cy="2569059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8229600" y="6241774"/>
            <a:ext cx="2266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     40  PV</a:t>
            </a:r>
          </a:p>
        </p:txBody>
      </p:sp>
    </p:spTree>
    <p:extLst>
      <p:ext uri="{BB962C8B-B14F-4D97-AF65-F5344CB8AC3E}">
        <p14:creationId xmlns:p14="http://schemas.microsoft.com/office/powerpoint/2010/main" val="2217740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 animBg="1"/>
      <p:bldP spid="9" grpId="0"/>
      <p:bldP spid="10" grpId="0" animBg="1"/>
      <p:bldP spid="11" grpId="0"/>
      <p:bldP spid="12" grpId="0" animBg="1"/>
      <p:bldP spid="13" grpId="0"/>
      <p:bldP spid="14" grpId="0"/>
      <p:bldP spid="15" grpId="0" animBg="1"/>
      <p:bldP spid="17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22713" y="198783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                EXERCICE 1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074155" y="647665"/>
            <a:ext cx="80043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/>
              <a:t>                   </a:t>
            </a:r>
          </a:p>
        </p:txBody>
      </p:sp>
      <p:sp>
        <p:nvSpPr>
          <p:cNvPr id="6" name="Ellipse 5"/>
          <p:cNvSpPr/>
          <p:nvPr/>
        </p:nvSpPr>
        <p:spPr>
          <a:xfrm>
            <a:off x="4545875" y="1505256"/>
            <a:ext cx="1476103" cy="108421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I" sz="2400" b="1" dirty="0"/>
              <a:t>PAUL</a:t>
            </a:r>
            <a:endParaRPr lang="en-US" sz="2400" b="1" dirty="0"/>
          </a:p>
        </p:txBody>
      </p:sp>
      <p:sp>
        <p:nvSpPr>
          <p:cNvPr id="7" name="Ellipse 6"/>
          <p:cNvSpPr/>
          <p:nvPr/>
        </p:nvSpPr>
        <p:spPr>
          <a:xfrm>
            <a:off x="1554480" y="3033613"/>
            <a:ext cx="1227909" cy="10189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lipse 7"/>
          <p:cNvSpPr/>
          <p:nvPr/>
        </p:nvSpPr>
        <p:spPr>
          <a:xfrm>
            <a:off x="4538207" y="3111990"/>
            <a:ext cx="1227909" cy="101890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llipse 8"/>
          <p:cNvSpPr/>
          <p:nvPr/>
        </p:nvSpPr>
        <p:spPr>
          <a:xfrm>
            <a:off x="7680958" y="2994424"/>
            <a:ext cx="1227909" cy="101890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ZoneTexte 9"/>
          <p:cNvSpPr txBox="1"/>
          <p:nvPr/>
        </p:nvSpPr>
        <p:spPr>
          <a:xfrm>
            <a:off x="1528355" y="4157019"/>
            <a:ext cx="7641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dirty="0"/>
              <a:t>A( 2001 PV)                                         B( 2001 PV )                              C( 1800pv)</a:t>
            </a:r>
            <a:endParaRPr lang="en-US" dirty="0"/>
          </a:p>
        </p:txBody>
      </p:sp>
      <p:sp>
        <p:nvSpPr>
          <p:cNvPr id="11" name="ZoneTexte 10"/>
          <p:cNvSpPr txBox="1"/>
          <p:nvPr/>
        </p:nvSpPr>
        <p:spPr>
          <a:xfrm>
            <a:off x="3500846" y="2635197"/>
            <a:ext cx="4245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dirty="0"/>
              <a:t>                Vous ( 100 PV )</a:t>
            </a:r>
            <a:endParaRPr lang="en-US" dirty="0"/>
          </a:p>
        </p:txBody>
      </p:sp>
      <p:sp>
        <p:nvSpPr>
          <p:cNvPr id="12" name="ZoneTexte 11"/>
          <p:cNvSpPr txBox="1"/>
          <p:nvPr/>
        </p:nvSpPr>
        <p:spPr>
          <a:xfrm>
            <a:off x="2427420" y="4765264"/>
            <a:ext cx="6159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400" b="1" dirty="0"/>
              <a:t>  TOTAL PV = 5.902 PV    EXCLUSIF 1900 PV    </a:t>
            </a:r>
            <a:endParaRPr lang="en-US" sz="2400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1210306" y="5344601"/>
            <a:ext cx="102660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800" dirty="0"/>
              <a:t>   PAUL   est qualifié est   GOLD  DIRECTEUR ce Mois d’Avril   </a:t>
            </a:r>
            <a:endParaRPr lang="en-US" sz="2800" dirty="0"/>
          </a:p>
        </p:txBody>
      </p:sp>
      <p:sp>
        <p:nvSpPr>
          <p:cNvPr id="14" name="ZoneTexte 13"/>
          <p:cNvSpPr txBox="1"/>
          <p:nvPr/>
        </p:nvSpPr>
        <p:spPr>
          <a:xfrm>
            <a:off x="692331" y="1505256"/>
            <a:ext cx="2690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3200" b="1" dirty="0"/>
              <a:t>MOIS  AVRIL </a:t>
            </a:r>
            <a:endParaRPr lang="en-US" sz="32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942609" y="753295"/>
            <a:ext cx="10267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800" dirty="0"/>
              <a:t>                  Suivons ensemble la Progression de  PAUL </a:t>
            </a:r>
            <a:endParaRPr lang="en-US" sz="2800" dirty="0"/>
          </a:p>
        </p:txBody>
      </p:sp>
      <p:sp>
        <p:nvSpPr>
          <p:cNvPr id="16" name="ZoneTexte 15"/>
          <p:cNvSpPr txBox="1"/>
          <p:nvPr/>
        </p:nvSpPr>
        <p:spPr>
          <a:xfrm>
            <a:off x="6076312" y="1727953"/>
            <a:ext cx="1610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16%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424070" y="3286539"/>
            <a:ext cx="1104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16%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383280" y="3259256"/>
            <a:ext cx="1154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16%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9008828" y="3132117"/>
            <a:ext cx="1154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12%</a:t>
            </a:r>
          </a:p>
        </p:txBody>
      </p:sp>
    </p:spTree>
    <p:extLst>
      <p:ext uri="{BB962C8B-B14F-4D97-AF65-F5344CB8AC3E}">
        <p14:creationId xmlns:p14="http://schemas.microsoft.com/office/powerpoint/2010/main" val="22123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22713" y="198783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                EXERCICE 2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074155" y="647665"/>
            <a:ext cx="80043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/>
              <a:t>                   </a:t>
            </a:r>
          </a:p>
        </p:txBody>
      </p:sp>
      <p:sp>
        <p:nvSpPr>
          <p:cNvPr id="6" name="Ellipse 5"/>
          <p:cNvSpPr/>
          <p:nvPr/>
        </p:nvSpPr>
        <p:spPr>
          <a:xfrm>
            <a:off x="4545875" y="1505256"/>
            <a:ext cx="1476103" cy="108421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I" sz="2400" b="1" dirty="0"/>
              <a:t>PAUL</a:t>
            </a:r>
            <a:endParaRPr lang="en-US" sz="2400" b="1" dirty="0"/>
          </a:p>
        </p:txBody>
      </p:sp>
      <p:sp>
        <p:nvSpPr>
          <p:cNvPr id="7" name="Ellipse 6"/>
          <p:cNvSpPr/>
          <p:nvPr/>
        </p:nvSpPr>
        <p:spPr>
          <a:xfrm>
            <a:off x="1554480" y="3033613"/>
            <a:ext cx="1227909" cy="10189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lipse 7"/>
          <p:cNvSpPr/>
          <p:nvPr/>
        </p:nvSpPr>
        <p:spPr>
          <a:xfrm>
            <a:off x="4538207" y="3111990"/>
            <a:ext cx="1227909" cy="101890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llipse 8"/>
          <p:cNvSpPr/>
          <p:nvPr/>
        </p:nvSpPr>
        <p:spPr>
          <a:xfrm>
            <a:off x="7680958" y="2994424"/>
            <a:ext cx="1227909" cy="101890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ZoneTexte 9"/>
          <p:cNvSpPr txBox="1"/>
          <p:nvPr/>
        </p:nvSpPr>
        <p:spPr>
          <a:xfrm>
            <a:off x="1528355" y="4157019"/>
            <a:ext cx="7641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dirty="0"/>
              <a:t>A( 2001 PV)                                         B( 100 PV )                              C( 800pv)</a:t>
            </a:r>
            <a:endParaRPr lang="en-US" dirty="0"/>
          </a:p>
        </p:txBody>
      </p:sp>
      <p:sp>
        <p:nvSpPr>
          <p:cNvPr id="11" name="ZoneTexte 10"/>
          <p:cNvSpPr txBox="1"/>
          <p:nvPr/>
        </p:nvSpPr>
        <p:spPr>
          <a:xfrm>
            <a:off x="3500846" y="2635197"/>
            <a:ext cx="4245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dirty="0"/>
              <a:t>                Vous ( 1000 PV )</a:t>
            </a:r>
            <a:endParaRPr lang="en-US" dirty="0"/>
          </a:p>
        </p:txBody>
      </p:sp>
      <p:sp>
        <p:nvSpPr>
          <p:cNvPr id="12" name="ZoneTexte 11"/>
          <p:cNvSpPr txBox="1"/>
          <p:nvPr/>
        </p:nvSpPr>
        <p:spPr>
          <a:xfrm>
            <a:off x="2539258" y="4860131"/>
            <a:ext cx="6662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400" b="1" dirty="0"/>
              <a:t>  TOTAL PV = 3.901 PV     EXCLUSIF 1900 PV </a:t>
            </a:r>
            <a:endParaRPr lang="en-US" sz="2400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1273916" y="5411412"/>
            <a:ext cx="108756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800" dirty="0"/>
              <a:t>    PAUL   est non qualifie GOLD  DIRECTEUR ce Mois de Mai   </a:t>
            </a:r>
            <a:endParaRPr lang="en-US" sz="2800" dirty="0"/>
          </a:p>
        </p:txBody>
      </p:sp>
      <p:sp>
        <p:nvSpPr>
          <p:cNvPr id="14" name="ZoneTexte 13"/>
          <p:cNvSpPr txBox="1"/>
          <p:nvPr/>
        </p:nvSpPr>
        <p:spPr>
          <a:xfrm>
            <a:off x="692331" y="1505256"/>
            <a:ext cx="2690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3200" b="1" dirty="0"/>
              <a:t>MOIS  MAI  </a:t>
            </a:r>
            <a:endParaRPr lang="en-US" sz="32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942609" y="753295"/>
            <a:ext cx="10267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800" dirty="0"/>
              <a:t>                  Suivons ensemble la Progression de PAUL </a:t>
            </a:r>
            <a:endParaRPr lang="en-US" sz="2800" dirty="0"/>
          </a:p>
        </p:txBody>
      </p:sp>
      <p:sp>
        <p:nvSpPr>
          <p:cNvPr id="16" name="ZoneTexte 15"/>
          <p:cNvSpPr txBox="1"/>
          <p:nvPr/>
        </p:nvSpPr>
        <p:spPr>
          <a:xfrm>
            <a:off x="6076312" y="1727953"/>
            <a:ext cx="1610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16%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424070" y="3286539"/>
            <a:ext cx="1104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16%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383280" y="3259256"/>
            <a:ext cx="1154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16%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9008828" y="3132117"/>
            <a:ext cx="1154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12%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1737356" y="5918684"/>
            <a:ext cx="10454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Paul  sera payé en tant que  </a:t>
            </a:r>
            <a:r>
              <a:rPr lang="fr-FR" sz="3200" dirty="0" err="1"/>
              <a:t>Silver</a:t>
            </a:r>
            <a:r>
              <a:rPr lang="fr-FR" sz="3200" dirty="0"/>
              <a:t>  ce mois de Mai </a:t>
            </a:r>
          </a:p>
        </p:txBody>
      </p:sp>
    </p:spTree>
    <p:extLst>
      <p:ext uri="{BB962C8B-B14F-4D97-AF65-F5344CB8AC3E}">
        <p14:creationId xmlns:p14="http://schemas.microsoft.com/office/powerpoint/2010/main" val="291464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25287" y="1113183"/>
            <a:ext cx="775252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latin typeface="Eras Bold ITC" panose="020B0907030504020204" pitchFamily="34" charset="0"/>
              </a:rPr>
              <a:t>Le plan de carrière à Vestige Marketing  se déroule sur 12 Grades  . </a:t>
            </a:r>
          </a:p>
          <a:p>
            <a:r>
              <a:rPr lang="fr-FR" sz="3600" dirty="0">
                <a:latin typeface="Eras Bold ITC" panose="020B0907030504020204" pitchFamily="34" charset="0"/>
              </a:rPr>
              <a:t>En fonction de vos grades , vous avez des conditions à remplir pour recevoir vos bonus du Mois</a:t>
            </a:r>
          </a:p>
          <a:p>
            <a:r>
              <a:rPr lang="fr-FR" sz="3600" dirty="0">
                <a:latin typeface="Eras Bold ITC" panose="020B0907030504020204" pitchFamily="34" charset="0"/>
              </a:rPr>
              <a:t> .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21" r="22419"/>
          <a:stretch/>
        </p:blipFill>
        <p:spPr>
          <a:xfrm>
            <a:off x="8189843" y="1409906"/>
            <a:ext cx="3869635" cy="465296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062869"/>
            <a:ext cx="12192000" cy="795131"/>
          </a:xfrm>
          <a:prstGeom prst="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90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22713" y="198783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                EXERCICE 3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074155" y="647665"/>
            <a:ext cx="80043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/>
              <a:t>                   </a:t>
            </a:r>
          </a:p>
        </p:txBody>
      </p:sp>
      <p:sp>
        <p:nvSpPr>
          <p:cNvPr id="6" name="Ellipse 5"/>
          <p:cNvSpPr/>
          <p:nvPr/>
        </p:nvSpPr>
        <p:spPr>
          <a:xfrm>
            <a:off x="4545875" y="1505256"/>
            <a:ext cx="1476103" cy="108421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I" sz="2400" b="1" dirty="0"/>
              <a:t>PAUL</a:t>
            </a:r>
            <a:endParaRPr lang="en-US" sz="2400" b="1" dirty="0"/>
          </a:p>
        </p:txBody>
      </p:sp>
      <p:sp>
        <p:nvSpPr>
          <p:cNvPr id="7" name="Ellipse 6"/>
          <p:cNvSpPr/>
          <p:nvPr/>
        </p:nvSpPr>
        <p:spPr>
          <a:xfrm>
            <a:off x="1554480" y="3033613"/>
            <a:ext cx="1227909" cy="10189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lipse 7"/>
          <p:cNvSpPr/>
          <p:nvPr/>
        </p:nvSpPr>
        <p:spPr>
          <a:xfrm>
            <a:off x="4538207" y="3111990"/>
            <a:ext cx="1227909" cy="101890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llipse 8"/>
          <p:cNvSpPr/>
          <p:nvPr/>
        </p:nvSpPr>
        <p:spPr>
          <a:xfrm>
            <a:off x="7680958" y="2994424"/>
            <a:ext cx="1227909" cy="101890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ZoneTexte 9"/>
          <p:cNvSpPr txBox="1"/>
          <p:nvPr/>
        </p:nvSpPr>
        <p:spPr>
          <a:xfrm>
            <a:off x="1528355" y="4157019"/>
            <a:ext cx="7641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dirty="0"/>
              <a:t>A( 1000PV)                                         B( 2001 PV )                              C( 500pv)</a:t>
            </a:r>
            <a:endParaRPr lang="en-US" dirty="0"/>
          </a:p>
        </p:txBody>
      </p:sp>
      <p:sp>
        <p:nvSpPr>
          <p:cNvPr id="11" name="ZoneTexte 10"/>
          <p:cNvSpPr txBox="1"/>
          <p:nvPr/>
        </p:nvSpPr>
        <p:spPr>
          <a:xfrm>
            <a:off x="3500846" y="2635197"/>
            <a:ext cx="4245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dirty="0"/>
              <a:t>                Vous ( 300 PV )</a:t>
            </a:r>
            <a:endParaRPr lang="en-US" dirty="0"/>
          </a:p>
        </p:txBody>
      </p:sp>
      <p:sp>
        <p:nvSpPr>
          <p:cNvPr id="12" name="ZoneTexte 11"/>
          <p:cNvSpPr txBox="1"/>
          <p:nvPr/>
        </p:nvSpPr>
        <p:spPr>
          <a:xfrm>
            <a:off x="3500846" y="4862412"/>
            <a:ext cx="4402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400" b="1" dirty="0"/>
              <a:t>  TOTAL PV = 3.801 PV </a:t>
            </a:r>
            <a:endParaRPr lang="en-US" sz="2400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692331" y="1505256"/>
            <a:ext cx="2690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3200" b="1" dirty="0"/>
              <a:t>MOIS  MAI  </a:t>
            </a:r>
            <a:endParaRPr lang="en-US" sz="32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942609" y="753295"/>
            <a:ext cx="10267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800" dirty="0"/>
              <a:t>                  Suivons ensemble la Progression de PAUL </a:t>
            </a:r>
            <a:endParaRPr lang="en-US" sz="2800" dirty="0"/>
          </a:p>
        </p:txBody>
      </p:sp>
      <p:sp>
        <p:nvSpPr>
          <p:cNvPr id="16" name="ZoneTexte 15"/>
          <p:cNvSpPr txBox="1"/>
          <p:nvPr/>
        </p:nvSpPr>
        <p:spPr>
          <a:xfrm>
            <a:off x="6076312" y="1727953"/>
            <a:ext cx="1610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16%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424070" y="3286539"/>
            <a:ext cx="1104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16%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383280" y="3259256"/>
            <a:ext cx="1154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16%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9008828" y="3132117"/>
            <a:ext cx="1154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12%</a:t>
            </a:r>
          </a:p>
        </p:txBody>
      </p:sp>
    </p:spTree>
    <p:extLst>
      <p:ext uri="{BB962C8B-B14F-4D97-AF65-F5344CB8AC3E}">
        <p14:creationId xmlns:p14="http://schemas.microsoft.com/office/powerpoint/2010/main" val="3240752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37322" y="185531"/>
            <a:ext cx="76995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latin typeface="Eras Bold ITC" panose="020B0907030504020204" pitchFamily="34" charset="0"/>
              </a:rPr>
              <a:t>Stars Directeur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59026" y="901150"/>
            <a:ext cx="75802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Un Stars  Directeur est un Bronze Directeur qui totalise 1 Bronze Directeur sur 3  de ses pieds 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59026" y="1872701"/>
            <a:ext cx="5870713" cy="86873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Bonus de vente en Détail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159026" y="2797811"/>
            <a:ext cx="5870713" cy="82163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solidFill>
                  <a:schemeClr val="bg1"/>
                </a:solidFill>
              </a:rPr>
              <a:t>Bonus de performance 16%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159026" y="3722187"/>
            <a:ext cx="5963478" cy="813800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Bonus directeur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192696" y="4516072"/>
            <a:ext cx="3511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    1.001 PV Exclusif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159026" y="5039292"/>
            <a:ext cx="5963478" cy="884767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/>
              <a:t>Bonus de Leadership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940904" y="6029739"/>
            <a:ext cx="47045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  1.001 PV Exclusif; 5625 GPV 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6689031" y="3148524"/>
            <a:ext cx="5334001" cy="82311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/>
              <a:t>Fonds de Voyage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7595146" y="4016122"/>
            <a:ext cx="3644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        1.001 PV Exclusif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6857999" y="4634005"/>
            <a:ext cx="5334001" cy="75884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/>
              <a:t>Fonds de Voiture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6857999" y="5549063"/>
            <a:ext cx="5211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                      1.001 PV Exclusif</a:t>
            </a: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94"/>
          <a:stretch/>
        </p:blipFill>
        <p:spPr>
          <a:xfrm>
            <a:off x="8017566" y="-208241"/>
            <a:ext cx="2269438" cy="3416869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>
            <a:off x="8799444" y="6165194"/>
            <a:ext cx="26636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40 PV</a:t>
            </a:r>
          </a:p>
        </p:txBody>
      </p:sp>
    </p:spTree>
    <p:extLst>
      <p:ext uri="{BB962C8B-B14F-4D97-AF65-F5344CB8AC3E}">
        <p14:creationId xmlns:p14="http://schemas.microsoft.com/office/powerpoint/2010/main" val="1923032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 animBg="1"/>
      <p:bldP spid="9" grpId="0"/>
      <p:bldP spid="10" grpId="0" animBg="1"/>
      <p:bldP spid="11" grpId="0"/>
      <p:bldP spid="13" grpId="0" animBg="1"/>
      <p:bldP spid="14" grpId="0"/>
      <p:bldP spid="15" grpId="0" animBg="1"/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22713" y="198783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                EXERCICE 1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074155" y="647665"/>
            <a:ext cx="80043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/>
              <a:t>                   </a:t>
            </a:r>
          </a:p>
        </p:txBody>
      </p:sp>
      <p:sp>
        <p:nvSpPr>
          <p:cNvPr id="6" name="Ellipse 5"/>
          <p:cNvSpPr/>
          <p:nvPr/>
        </p:nvSpPr>
        <p:spPr>
          <a:xfrm>
            <a:off x="4545875" y="1505256"/>
            <a:ext cx="1476103" cy="108421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I" sz="2400" b="1" dirty="0"/>
              <a:t>LEA</a:t>
            </a:r>
            <a:endParaRPr lang="en-US" sz="2400" b="1" dirty="0"/>
          </a:p>
        </p:txBody>
      </p:sp>
      <p:sp>
        <p:nvSpPr>
          <p:cNvPr id="7" name="Ellipse 6"/>
          <p:cNvSpPr/>
          <p:nvPr/>
        </p:nvSpPr>
        <p:spPr>
          <a:xfrm>
            <a:off x="854483" y="3067031"/>
            <a:ext cx="1227909" cy="10189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lipse 7"/>
          <p:cNvSpPr/>
          <p:nvPr/>
        </p:nvSpPr>
        <p:spPr>
          <a:xfrm>
            <a:off x="3246117" y="3018007"/>
            <a:ext cx="1227909" cy="101890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llipse 8"/>
          <p:cNvSpPr/>
          <p:nvPr/>
        </p:nvSpPr>
        <p:spPr>
          <a:xfrm>
            <a:off x="5772176" y="3087821"/>
            <a:ext cx="1227909" cy="101890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ZoneTexte 9"/>
          <p:cNvSpPr txBox="1"/>
          <p:nvPr/>
        </p:nvSpPr>
        <p:spPr>
          <a:xfrm>
            <a:off x="653140" y="4261938"/>
            <a:ext cx="1016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dirty="0"/>
              <a:t>A( 6001 PV)                               B( 2001 PV )                              C( 2001pv)                          D ( 1001) </a:t>
            </a:r>
            <a:endParaRPr lang="en-US" dirty="0"/>
          </a:p>
        </p:txBody>
      </p:sp>
      <p:sp>
        <p:nvSpPr>
          <p:cNvPr id="11" name="ZoneTexte 10"/>
          <p:cNvSpPr txBox="1"/>
          <p:nvPr/>
        </p:nvSpPr>
        <p:spPr>
          <a:xfrm>
            <a:off x="3500846" y="2635197"/>
            <a:ext cx="4245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dirty="0"/>
              <a:t>                   Vous ( 100 PV )</a:t>
            </a:r>
            <a:endParaRPr lang="en-US" dirty="0"/>
          </a:p>
        </p:txBody>
      </p:sp>
      <p:sp>
        <p:nvSpPr>
          <p:cNvPr id="12" name="ZoneTexte 11"/>
          <p:cNvSpPr txBox="1"/>
          <p:nvPr/>
        </p:nvSpPr>
        <p:spPr>
          <a:xfrm>
            <a:off x="3500846" y="4862412"/>
            <a:ext cx="4402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400" b="1" dirty="0"/>
              <a:t>  TOTAL PV = 7.104 PV </a:t>
            </a:r>
            <a:endParaRPr lang="en-US" sz="2400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1562246" y="5596922"/>
            <a:ext cx="108756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800" dirty="0"/>
              <a:t>    LEA   est  qualifie STARS DIRECTEUR ce Mois de Avril   </a:t>
            </a:r>
            <a:endParaRPr lang="en-US" sz="2800" dirty="0"/>
          </a:p>
        </p:txBody>
      </p:sp>
      <p:sp>
        <p:nvSpPr>
          <p:cNvPr id="14" name="ZoneTexte 13"/>
          <p:cNvSpPr txBox="1"/>
          <p:nvPr/>
        </p:nvSpPr>
        <p:spPr>
          <a:xfrm>
            <a:off x="692331" y="1505256"/>
            <a:ext cx="2690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3200" b="1" dirty="0"/>
              <a:t>MOIS  AVRIL </a:t>
            </a:r>
            <a:endParaRPr lang="en-US" sz="32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942609" y="753295"/>
            <a:ext cx="10267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800" dirty="0"/>
              <a:t>                     Suivons ensemble la Progression de  LEA </a:t>
            </a:r>
            <a:endParaRPr lang="en-US" sz="2800" dirty="0"/>
          </a:p>
        </p:txBody>
      </p:sp>
      <p:sp>
        <p:nvSpPr>
          <p:cNvPr id="16" name="ZoneTexte 15"/>
          <p:cNvSpPr txBox="1"/>
          <p:nvPr/>
        </p:nvSpPr>
        <p:spPr>
          <a:xfrm>
            <a:off x="6076312" y="1727953"/>
            <a:ext cx="1610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16%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0" y="3290033"/>
            <a:ext cx="1104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16%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2462349" y="3244358"/>
            <a:ext cx="1154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16%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7008883" y="3244358"/>
            <a:ext cx="1154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16%</a:t>
            </a:r>
          </a:p>
        </p:txBody>
      </p:sp>
      <p:sp>
        <p:nvSpPr>
          <p:cNvPr id="22" name="Ellipse 21"/>
          <p:cNvSpPr/>
          <p:nvPr/>
        </p:nvSpPr>
        <p:spPr>
          <a:xfrm>
            <a:off x="8374424" y="3034813"/>
            <a:ext cx="1339418" cy="10189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9713842" y="3244358"/>
            <a:ext cx="1325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 8%</a:t>
            </a:r>
          </a:p>
        </p:txBody>
      </p:sp>
    </p:spTree>
    <p:extLst>
      <p:ext uri="{BB962C8B-B14F-4D97-AF65-F5344CB8AC3E}">
        <p14:creationId xmlns:p14="http://schemas.microsoft.com/office/powerpoint/2010/main" val="91905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2" grpId="0" animBg="1"/>
      <p:bldP spid="2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22713" y="198783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                EXERCICE 2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074155" y="647665"/>
            <a:ext cx="80043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/>
              <a:t>                   </a:t>
            </a:r>
          </a:p>
        </p:txBody>
      </p:sp>
      <p:sp>
        <p:nvSpPr>
          <p:cNvPr id="6" name="Ellipse 5"/>
          <p:cNvSpPr/>
          <p:nvPr/>
        </p:nvSpPr>
        <p:spPr>
          <a:xfrm>
            <a:off x="4598883" y="1505256"/>
            <a:ext cx="1476103" cy="108421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I" sz="2400" b="1" dirty="0"/>
              <a:t>LEA</a:t>
            </a:r>
            <a:endParaRPr lang="en-US" sz="2400" b="1" dirty="0"/>
          </a:p>
        </p:txBody>
      </p:sp>
      <p:sp>
        <p:nvSpPr>
          <p:cNvPr id="7" name="Ellipse 6"/>
          <p:cNvSpPr/>
          <p:nvPr/>
        </p:nvSpPr>
        <p:spPr>
          <a:xfrm>
            <a:off x="1106273" y="3067031"/>
            <a:ext cx="1227909" cy="10189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lipse 7"/>
          <p:cNvSpPr/>
          <p:nvPr/>
        </p:nvSpPr>
        <p:spPr>
          <a:xfrm>
            <a:off x="3480781" y="3067031"/>
            <a:ext cx="1227909" cy="101890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llipse 8"/>
          <p:cNvSpPr/>
          <p:nvPr/>
        </p:nvSpPr>
        <p:spPr>
          <a:xfrm>
            <a:off x="5385961" y="3090162"/>
            <a:ext cx="1227909" cy="101890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ZoneTexte 9"/>
          <p:cNvSpPr txBox="1"/>
          <p:nvPr/>
        </p:nvSpPr>
        <p:spPr>
          <a:xfrm>
            <a:off x="653139" y="4261938"/>
            <a:ext cx="9630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dirty="0"/>
              <a:t>A( 1000 PV)                               B( 2001 PV )                              C( 2001pv)                          D( 500 </a:t>
            </a:r>
            <a:r>
              <a:rPr lang="fr-CI" dirty="0" err="1"/>
              <a:t>pv</a:t>
            </a:r>
            <a:r>
              <a:rPr lang="fr-CI" dirty="0"/>
              <a:t> )</a:t>
            </a:r>
            <a:endParaRPr lang="en-US" dirty="0"/>
          </a:p>
        </p:txBody>
      </p:sp>
      <p:sp>
        <p:nvSpPr>
          <p:cNvPr id="11" name="ZoneTexte 10"/>
          <p:cNvSpPr txBox="1"/>
          <p:nvPr/>
        </p:nvSpPr>
        <p:spPr>
          <a:xfrm>
            <a:off x="3500846" y="2635197"/>
            <a:ext cx="4245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dirty="0"/>
              <a:t>                   Vous ( 1000 PV )</a:t>
            </a:r>
            <a:endParaRPr lang="en-US" dirty="0"/>
          </a:p>
        </p:txBody>
      </p:sp>
      <p:sp>
        <p:nvSpPr>
          <p:cNvPr id="12" name="ZoneTexte 11"/>
          <p:cNvSpPr txBox="1"/>
          <p:nvPr/>
        </p:nvSpPr>
        <p:spPr>
          <a:xfrm>
            <a:off x="3500846" y="4862412"/>
            <a:ext cx="6987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400" b="1" dirty="0"/>
              <a:t>         TOTAL PV = 6.502 PV   EXCLUSIF = 2500 PV  </a:t>
            </a:r>
            <a:endParaRPr lang="en-US" sz="2400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692331" y="5498338"/>
            <a:ext cx="108756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800" dirty="0"/>
              <a:t>    LEA   est non qualifié  STARS DIRECTEUR ce Mois de Avril   </a:t>
            </a:r>
            <a:endParaRPr lang="en-US" sz="2800" dirty="0"/>
          </a:p>
        </p:txBody>
      </p:sp>
      <p:sp>
        <p:nvSpPr>
          <p:cNvPr id="14" name="ZoneTexte 13"/>
          <p:cNvSpPr txBox="1"/>
          <p:nvPr/>
        </p:nvSpPr>
        <p:spPr>
          <a:xfrm>
            <a:off x="692331" y="1505256"/>
            <a:ext cx="2690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3200" b="1" dirty="0"/>
              <a:t>MOIS  MAI </a:t>
            </a:r>
            <a:endParaRPr lang="en-US" sz="32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942609" y="753295"/>
            <a:ext cx="10267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800" dirty="0"/>
              <a:t>                     Suivons ensemble la Progression de  LEA </a:t>
            </a:r>
            <a:endParaRPr lang="en-US" sz="2800" dirty="0"/>
          </a:p>
        </p:txBody>
      </p:sp>
      <p:sp>
        <p:nvSpPr>
          <p:cNvPr id="16" name="ZoneTexte 15"/>
          <p:cNvSpPr txBox="1"/>
          <p:nvPr/>
        </p:nvSpPr>
        <p:spPr>
          <a:xfrm>
            <a:off x="6076312" y="1727953"/>
            <a:ext cx="1610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16%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251788" y="3290033"/>
            <a:ext cx="1104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16%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2606369" y="3284094"/>
            <a:ext cx="1154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16%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6688845" y="3284094"/>
            <a:ext cx="1154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16%</a:t>
            </a:r>
          </a:p>
        </p:txBody>
      </p:sp>
      <p:sp>
        <p:nvSpPr>
          <p:cNvPr id="20" name="Ellipse 19"/>
          <p:cNvSpPr/>
          <p:nvPr/>
        </p:nvSpPr>
        <p:spPr>
          <a:xfrm>
            <a:off x="8374424" y="3034813"/>
            <a:ext cx="1339418" cy="10189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9713842" y="3244358"/>
            <a:ext cx="1325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 8%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1106273" y="6021558"/>
            <a:ext cx="88063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         LEA sera payé en tant GOLD DIRECTEUR</a:t>
            </a:r>
          </a:p>
        </p:txBody>
      </p:sp>
    </p:spTree>
    <p:extLst>
      <p:ext uri="{BB962C8B-B14F-4D97-AF65-F5344CB8AC3E}">
        <p14:creationId xmlns:p14="http://schemas.microsoft.com/office/powerpoint/2010/main" val="3872627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1" grpId="0"/>
      <p:bldP spid="2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22713" y="198783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                EXERCICE 3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074155" y="647665"/>
            <a:ext cx="80043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/>
              <a:t>                   </a:t>
            </a:r>
          </a:p>
        </p:txBody>
      </p:sp>
      <p:sp>
        <p:nvSpPr>
          <p:cNvPr id="6" name="Ellipse 5"/>
          <p:cNvSpPr/>
          <p:nvPr/>
        </p:nvSpPr>
        <p:spPr>
          <a:xfrm>
            <a:off x="4598883" y="1505256"/>
            <a:ext cx="1476103" cy="108421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I" sz="2400" b="1" dirty="0"/>
              <a:t>LEA </a:t>
            </a:r>
            <a:endParaRPr lang="en-US" sz="2400" b="1" dirty="0"/>
          </a:p>
        </p:txBody>
      </p:sp>
      <p:sp>
        <p:nvSpPr>
          <p:cNvPr id="7" name="Ellipse 6"/>
          <p:cNvSpPr/>
          <p:nvPr/>
        </p:nvSpPr>
        <p:spPr>
          <a:xfrm>
            <a:off x="1106273" y="3067031"/>
            <a:ext cx="1227909" cy="10189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lipse 7"/>
          <p:cNvSpPr/>
          <p:nvPr/>
        </p:nvSpPr>
        <p:spPr>
          <a:xfrm>
            <a:off x="3431645" y="3018007"/>
            <a:ext cx="1227909" cy="101890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llipse 8"/>
          <p:cNvSpPr/>
          <p:nvPr/>
        </p:nvSpPr>
        <p:spPr>
          <a:xfrm>
            <a:off x="5772176" y="3087821"/>
            <a:ext cx="1227909" cy="101890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ZoneTexte 9"/>
          <p:cNvSpPr txBox="1"/>
          <p:nvPr/>
        </p:nvSpPr>
        <p:spPr>
          <a:xfrm>
            <a:off x="653140" y="4261938"/>
            <a:ext cx="10916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dirty="0"/>
              <a:t>A( 1000 PV)                               B( 100 PV )                              C( 5001pv)                             D ( 2001 )</a:t>
            </a:r>
            <a:endParaRPr lang="en-US" dirty="0"/>
          </a:p>
        </p:txBody>
      </p:sp>
      <p:sp>
        <p:nvSpPr>
          <p:cNvPr id="11" name="ZoneTexte 10"/>
          <p:cNvSpPr txBox="1"/>
          <p:nvPr/>
        </p:nvSpPr>
        <p:spPr>
          <a:xfrm>
            <a:off x="3500846" y="2635197"/>
            <a:ext cx="4245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dirty="0"/>
              <a:t>                   Vous ( 100 PV )</a:t>
            </a:r>
            <a:endParaRPr lang="en-US" dirty="0"/>
          </a:p>
        </p:txBody>
      </p:sp>
      <p:sp>
        <p:nvSpPr>
          <p:cNvPr id="12" name="ZoneTexte 11"/>
          <p:cNvSpPr txBox="1"/>
          <p:nvPr/>
        </p:nvSpPr>
        <p:spPr>
          <a:xfrm>
            <a:off x="3500846" y="4862412"/>
            <a:ext cx="4402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400" b="1" dirty="0"/>
              <a:t>         TOTAL PV = 1.900 PV </a:t>
            </a:r>
            <a:endParaRPr lang="en-US" sz="2400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1105323" y="5664106"/>
            <a:ext cx="108756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800" dirty="0"/>
              <a:t>    LEA    est non qualifié  STARS DIRECTEUR ce Mois de JUIN   </a:t>
            </a:r>
            <a:endParaRPr lang="en-US" sz="2800" dirty="0"/>
          </a:p>
        </p:txBody>
      </p:sp>
      <p:sp>
        <p:nvSpPr>
          <p:cNvPr id="14" name="ZoneTexte 13"/>
          <p:cNvSpPr txBox="1"/>
          <p:nvPr/>
        </p:nvSpPr>
        <p:spPr>
          <a:xfrm>
            <a:off x="692331" y="1505256"/>
            <a:ext cx="2690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3200" b="1" dirty="0"/>
              <a:t>MOIS  JUIN </a:t>
            </a:r>
            <a:endParaRPr lang="en-US" sz="32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942609" y="753295"/>
            <a:ext cx="10267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800" dirty="0"/>
              <a:t>                     Suivons ensemble la Progression de  LEA </a:t>
            </a:r>
            <a:endParaRPr lang="en-US" sz="2800" dirty="0"/>
          </a:p>
        </p:txBody>
      </p:sp>
      <p:sp>
        <p:nvSpPr>
          <p:cNvPr id="16" name="ZoneTexte 15"/>
          <p:cNvSpPr txBox="1"/>
          <p:nvPr/>
        </p:nvSpPr>
        <p:spPr>
          <a:xfrm>
            <a:off x="6076312" y="1727953"/>
            <a:ext cx="1610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16%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251788" y="3290033"/>
            <a:ext cx="1104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16%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2528609" y="3244358"/>
            <a:ext cx="1154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16%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7008883" y="3244358"/>
            <a:ext cx="1154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8%</a:t>
            </a:r>
          </a:p>
        </p:txBody>
      </p:sp>
      <p:sp>
        <p:nvSpPr>
          <p:cNvPr id="20" name="Ellipse 19"/>
          <p:cNvSpPr/>
          <p:nvPr/>
        </p:nvSpPr>
        <p:spPr>
          <a:xfrm>
            <a:off x="8374424" y="3034813"/>
            <a:ext cx="1339418" cy="10189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9713842" y="3244358"/>
            <a:ext cx="1325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 16%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1948070" y="6187326"/>
            <a:ext cx="7977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      IL sera payé en tant que Non qualifié</a:t>
            </a:r>
          </a:p>
        </p:txBody>
      </p:sp>
    </p:spTree>
    <p:extLst>
      <p:ext uri="{BB962C8B-B14F-4D97-AF65-F5344CB8AC3E}">
        <p14:creationId xmlns:p14="http://schemas.microsoft.com/office/powerpoint/2010/main" val="276849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32522" y="344557"/>
            <a:ext cx="68646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latin typeface="Eras Bold ITC" panose="020B0907030504020204" pitchFamily="34" charset="0"/>
              </a:rPr>
              <a:t> Diamand Directeur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59026" y="901150"/>
            <a:ext cx="75802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Un Diamand  Directeur est un Bronze Directeur qui totalise 1 Bronze Directeur sur 4  de ses pieds 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59026" y="1872701"/>
            <a:ext cx="5870713" cy="86873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Bonus de vente en Détail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159026" y="2797811"/>
            <a:ext cx="5870713" cy="82163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solidFill>
                  <a:schemeClr val="bg1"/>
                </a:solidFill>
              </a:rPr>
              <a:t>Bonus de performance 16%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159026" y="3722187"/>
            <a:ext cx="5963478" cy="813800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solidFill>
                  <a:schemeClr val="tx1"/>
                </a:solidFill>
              </a:rPr>
              <a:t>Bonus directeur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192696" y="4516072"/>
            <a:ext cx="3511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    501 PV Exclusif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159026" y="5039292"/>
            <a:ext cx="5963478" cy="884767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/>
              <a:t>Bonus de Leadership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821633" y="5924059"/>
            <a:ext cx="4505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    501 PV Exclusif; 5625 GPV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6689031" y="3678614"/>
            <a:ext cx="5334001" cy="82311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/>
              <a:t>Fonds de Voyage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6689030" y="4969903"/>
            <a:ext cx="5334001" cy="75884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/>
              <a:t>Fonds de Voiture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7739270" y="5715820"/>
            <a:ext cx="3511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    501 PV Exclusif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7600117" y="4501732"/>
            <a:ext cx="3511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    501 PV Exclusif</a:t>
            </a: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7385" y="22783"/>
            <a:ext cx="3304558" cy="3304558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7600117" y="6239040"/>
            <a:ext cx="3120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          40 PV </a:t>
            </a:r>
          </a:p>
        </p:txBody>
      </p:sp>
    </p:spTree>
    <p:extLst>
      <p:ext uri="{BB962C8B-B14F-4D97-AF65-F5344CB8AC3E}">
        <p14:creationId xmlns:p14="http://schemas.microsoft.com/office/powerpoint/2010/main" val="410357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 animBg="1"/>
      <p:bldP spid="9" grpId="0"/>
      <p:bldP spid="10" grpId="0" animBg="1"/>
      <p:bldP spid="11" grpId="0"/>
      <p:bldP spid="12" grpId="0" animBg="1"/>
      <p:bldP spid="13" grpId="0" animBg="1"/>
      <p:bldP spid="14" grpId="0"/>
      <p:bldP spid="15" grpId="0"/>
      <p:bldP spid="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22713" y="198783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                EXERCICE 1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074155" y="647665"/>
            <a:ext cx="80043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/>
              <a:t>                   </a:t>
            </a:r>
          </a:p>
        </p:txBody>
      </p:sp>
      <p:sp>
        <p:nvSpPr>
          <p:cNvPr id="6" name="Ellipse 5"/>
          <p:cNvSpPr/>
          <p:nvPr/>
        </p:nvSpPr>
        <p:spPr>
          <a:xfrm>
            <a:off x="5338259" y="1478462"/>
            <a:ext cx="1476103" cy="108421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I" sz="2400" b="1" dirty="0"/>
              <a:t>JULIE</a:t>
            </a:r>
            <a:endParaRPr lang="en-US" sz="2400" b="1" dirty="0"/>
          </a:p>
        </p:txBody>
      </p:sp>
      <p:sp>
        <p:nvSpPr>
          <p:cNvPr id="7" name="Ellipse 6"/>
          <p:cNvSpPr/>
          <p:nvPr/>
        </p:nvSpPr>
        <p:spPr>
          <a:xfrm>
            <a:off x="1106273" y="3067031"/>
            <a:ext cx="1227909" cy="10189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lipse 7"/>
          <p:cNvSpPr/>
          <p:nvPr/>
        </p:nvSpPr>
        <p:spPr>
          <a:xfrm>
            <a:off x="3391889" y="3018007"/>
            <a:ext cx="1227909" cy="101890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llipse 8"/>
          <p:cNvSpPr/>
          <p:nvPr/>
        </p:nvSpPr>
        <p:spPr>
          <a:xfrm>
            <a:off x="5061713" y="3034813"/>
            <a:ext cx="1227909" cy="101890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ZoneTexte 9"/>
          <p:cNvSpPr txBox="1"/>
          <p:nvPr/>
        </p:nvSpPr>
        <p:spPr>
          <a:xfrm>
            <a:off x="618306" y="4222084"/>
            <a:ext cx="10916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dirty="0"/>
              <a:t>A( 2001 PV)                               B( 2001PV )               C( 2001pv)                           D ( 2001 )                          D( 500 ) PV</a:t>
            </a:r>
            <a:endParaRPr lang="en-US" dirty="0"/>
          </a:p>
        </p:txBody>
      </p:sp>
      <p:sp>
        <p:nvSpPr>
          <p:cNvPr id="11" name="ZoneTexte 10"/>
          <p:cNvSpPr txBox="1"/>
          <p:nvPr/>
        </p:nvSpPr>
        <p:spPr>
          <a:xfrm>
            <a:off x="4420447" y="2594318"/>
            <a:ext cx="4245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dirty="0"/>
              <a:t>                   Vous ( 100 PV )</a:t>
            </a:r>
            <a:endParaRPr lang="en-US" dirty="0"/>
          </a:p>
        </p:txBody>
      </p:sp>
      <p:sp>
        <p:nvSpPr>
          <p:cNvPr id="12" name="ZoneTexte 11"/>
          <p:cNvSpPr txBox="1"/>
          <p:nvPr/>
        </p:nvSpPr>
        <p:spPr>
          <a:xfrm>
            <a:off x="3500846" y="4862412"/>
            <a:ext cx="7577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400" b="1" dirty="0"/>
              <a:t>         TOTAL PV = 8.604 PV    EXCLUSIF 600 PV  </a:t>
            </a:r>
            <a:endParaRPr lang="en-US" sz="2400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1105323" y="5664106"/>
            <a:ext cx="108756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800" dirty="0"/>
              <a:t>    JULIE    est  qualifié  DIAMANT DIRECTEUR ce Mois de AVRIL   </a:t>
            </a:r>
            <a:endParaRPr lang="en-US" sz="2800" dirty="0"/>
          </a:p>
        </p:txBody>
      </p:sp>
      <p:sp>
        <p:nvSpPr>
          <p:cNvPr id="14" name="ZoneTexte 13"/>
          <p:cNvSpPr txBox="1"/>
          <p:nvPr/>
        </p:nvSpPr>
        <p:spPr>
          <a:xfrm>
            <a:off x="692331" y="1505256"/>
            <a:ext cx="2690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3200" b="1" dirty="0"/>
              <a:t>MOIS  AVRIL </a:t>
            </a:r>
            <a:endParaRPr lang="en-US" sz="32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942609" y="753295"/>
            <a:ext cx="10267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800" dirty="0"/>
              <a:t>                     Suivons ensemble la Progression de  JULIE</a:t>
            </a:r>
            <a:endParaRPr lang="en-US" sz="2800" dirty="0"/>
          </a:p>
        </p:txBody>
      </p:sp>
      <p:sp>
        <p:nvSpPr>
          <p:cNvPr id="16" name="ZoneTexte 15"/>
          <p:cNvSpPr txBox="1"/>
          <p:nvPr/>
        </p:nvSpPr>
        <p:spPr>
          <a:xfrm>
            <a:off x="6941015" y="1726585"/>
            <a:ext cx="1610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16%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251788" y="3290033"/>
            <a:ext cx="1104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16%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2422593" y="3244358"/>
            <a:ext cx="1154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16%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6374768" y="3191384"/>
            <a:ext cx="1154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16%</a:t>
            </a:r>
          </a:p>
        </p:txBody>
      </p:sp>
      <p:sp>
        <p:nvSpPr>
          <p:cNvPr id="20" name="Ellipse 19"/>
          <p:cNvSpPr/>
          <p:nvPr/>
        </p:nvSpPr>
        <p:spPr>
          <a:xfrm>
            <a:off x="7498928" y="2938971"/>
            <a:ext cx="1339418" cy="10189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8732330" y="3103948"/>
            <a:ext cx="1325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 16%</a:t>
            </a:r>
          </a:p>
        </p:txBody>
      </p:sp>
      <p:sp>
        <p:nvSpPr>
          <p:cNvPr id="22" name="Ellipse 21"/>
          <p:cNvSpPr/>
          <p:nvPr/>
        </p:nvSpPr>
        <p:spPr>
          <a:xfrm>
            <a:off x="9886122" y="2938971"/>
            <a:ext cx="1192695" cy="101890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11078817" y="3086655"/>
            <a:ext cx="1325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 8%</a:t>
            </a:r>
          </a:p>
        </p:txBody>
      </p:sp>
    </p:spTree>
    <p:extLst>
      <p:ext uri="{BB962C8B-B14F-4D97-AF65-F5344CB8AC3E}">
        <p14:creationId xmlns:p14="http://schemas.microsoft.com/office/powerpoint/2010/main" val="2453207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4" grpId="0"/>
      <p:bldP spid="16" grpId="0"/>
      <p:bldP spid="17" grpId="0"/>
      <p:bldP spid="18" grpId="0"/>
      <p:bldP spid="19" grpId="0"/>
      <p:bldP spid="20" grpId="0" animBg="1"/>
      <p:bldP spid="21" grpId="0"/>
      <p:bldP spid="22" grpId="0" animBg="1"/>
      <p:bldP spid="2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22713" y="198783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                EXERCICE 2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074155" y="647665"/>
            <a:ext cx="80043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/>
              <a:t>                   </a:t>
            </a:r>
          </a:p>
        </p:txBody>
      </p:sp>
      <p:sp>
        <p:nvSpPr>
          <p:cNvPr id="6" name="Ellipse 5"/>
          <p:cNvSpPr/>
          <p:nvPr/>
        </p:nvSpPr>
        <p:spPr>
          <a:xfrm>
            <a:off x="5338259" y="1478462"/>
            <a:ext cx="1476103" cy="108421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I" sz="2400" b="1" dirty="0"/>
              <a:t>MARC</a:t>
            </a:r>
            <a:endParaRPr lang="en-US" sz="2400" b="1" dirty="0"/>
          </a:p>
        </p:txBody>
      </p:sp>
      <p:sp>
        <p:nvSpPr>
          <p:cNvPr id="7" name="Ellipse 6"/>
          <p:cNvSpPr/>
          <p:nvPr/>
        </p:nvSpPr>
        <p:spPr>
          <a:xfrm>
            <a:off x="1106273" y="3067031"/>
            <a:ext cx="1227909" cy="10189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lipse 7"/>
          <p:cNvSpPr/>
          <p:nvPr/>
        </p:nvSpPr>
        <p:spPr>
          <a:xfrm>
            <a:off x="3391889" y="3018007"/>
            <a:ext cx="1227909" cy="101890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llipse 8"/>
          <p:cNvSpPr/>
          <p:nvPr/>
        </p:nvSpPr>
        <p:spPr>
          <a:xfrm>
            <a:off x="5061713" y="3034813"/>
            <a:ext cx="1227909" cy="101890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ZoneTexte 9"/>
          <p:cNvSpPr txBox="1"/>
          <p:nvPr/>
        </p:nvSpPr>
        <p:spPr>
          <a:xfrm>
            <a:off x="618306" y="4222084"/>
            <a:ext cx="10916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dirty="0"/>
              <a:t>A( 20001 PV)                               B( 500PV )               C( 2001pv)                           D ( 2001 )                          D( 500 ) PV</a:t>
            </a:r>
            <a:endParaRPr lang="en-US" dirty="0"/>
          </a:p>
        </p:txBody>
      </p:sp>
      <p:sp>
        <p:nvSpPr>
          <p:cNvPr id="11" name="ZoneTexte 10"/>
          <p:cNvSpPr txBox="1"/>
          <p:nvPr/>
        </p:nvSpPr>
        <p:spPr>
          <a:xfrm>
            <a:off x="4420447" y="2594318"/>
            <a:ext cx="4245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dirty="0"/>
              <a:t>                   Vous ( 100 PV )</a:t>
            </a:r>
            <a:endParaRPr lang="en-US" dirty="0"/>
          </a:p>
        </p:txBody>
      </p:sp>
      <p:sp>
        <p:nvSpPr>
          <p:cNvPr id="12" name="ZoneTexte 11"/>
          <p:cNvSpPr txBox="1"/>
          <p:nvPr/>
        </p:nvSpPr>
        <p:spPr>
          <a:xfrm>
            <a:off x="2175627" y="4879276"/>
            <a:ext cx="6556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400" b="1" dirty="0"/>
              <a:t>         TOTAL PV = 8.604 PV    EXCLUSIF 600 PV   </a:t>
            </a:r>
            <a:endParaRPr lang="en-US" sz="2400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1106273" y="5402496"/>
            <a:ext cx="108756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800" dirty="0"/>
              <a:t>    JULIE    est  non qualifié  DIAMANT DIRECTEUR ce Mois de JUIN   </a:t>
            </a:r>
            <a:endParaRPr lang="en-US" sz="2800" dirty="0"/>
          </a:p>
        </p:txBody>
      </p:sp>
      <p:sp>
        <p:nvSpPr>
          <p:cNvPr id="14" name="ZoneTexte 13"/>
          <p:cNvSpPr txBox="1"/>
          <p:nvPr/>
        </p:nvSpPr>
        <p:spPr>
          <a:xfrm>
            <a:off x="692331" y="1505256"/>
            <a:ext cx="2690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3200" b="1" dirty="0"/>
              <a:t>MOIS  JUIN </a:t>
            </a:r>
            <a:endParaRPr lang="en-US" sz="32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942609" y="753295"/>
            <a:ext cx="10267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800" dirty="0"/>
              <a:t>                     Suivons ensemble la Progression de  JULIE</a:t>
            </a:r>
            <a:endParaRPr lang="en-US" sz="2800" dirty="0"/>
          </a:p>
        </p:txBody>
      </p:sp>
      <p:sp>
        <p:nvSpPr>
          <p:cNvPr id="16" name="ZoneTexte 15"/>
          <p:cNvSpPr txBox="1"/>
          <p:nvPr/>
        </p:nvSpPr>
        <p:spPr>
          <a:xfrm>
            <a:off x="6941015" y="1726585"/>
            <a:ext cx="1610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16%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251788" y="3290033"/>
            <a:ext cx="1104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16%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2422593" y="3244358"/>
            <a:ext cx="1154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16%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6374768" y="3191384"/>
            <a:ext cx="1154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16%</a:t>
            </a:r>
          </a:p>
        </p:txBody>
      </p:sp>
      <p:sp>
        <p:nvSpPr>
          <p:cNvPr id="20" name="Ellipse 19"/>
          <p:cNvSpPr/>
          <p:nvPr/>
        </p:nvSpPr>
        <p:spPr>
          <a:xfrm>
            <a:off x="7498928" y="2938971"/>
            <a:ext cx="1339418" cy="10189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8732330" y="3103948"/>
            <a:ext cx="1325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 16%</a:t>
            </a:r>
          </a:p>
        </p:txBody>
      </p:sp>
      <p:sp>
        <p:nvSpPr>
          <p:cNvPr id="22" name="Ellipse 21"/>
          <p:cNvSpPr/>
          <p:nvPr/>
        </p:nvSpPr>
        <p:spPr>
          <a:xfrm>
            <a:off x="9886122" y="2938971"/>
            <a:ext cx="1192695" cy="101890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11078817" y="3086655"/>
            <a:ext cx="1325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 8%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1000257" y="5925716"/>
            <a:ext cx="104280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                        JULIE sera payé en tant que star directeur</a:t>
            </a:r>
          </a:p>
        </p:txBody>
      </p:sp>
    </p:spTree>
    <p:extLst>
      <p:ext uri="{BB962C8B-B14F-4D97-AF65-F5344CB8AC3E}">
        <p14:creationId xmlns:p14="http://schemas.microsoft.com/office/powerpoint/2010/main" val="3485229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1" grpId="0"/>
      <p:bldP spid="22" grpId="0" animBg="1"/>
      <p:bldP spid="23" grpId="0"/>
      <p:bldP spid="2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32522" y="344557"/>
            <a:ext cx="68646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latin typeface="Eras Bold ITC" panose="020B0907030504020204" pitchFamily="34" charset="0"/>
              </a:rPr>
              <a:t> CROWN Directeur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59026" y="901150"/>
            <a:ext cx="75802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Un CROWN  Directeur est un Bronze Directeur qui totalise 1 Bronze Directeur sur 6  de ses pieds 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59026" y="1872701"/>
            <a:ext cx="5870713" cy="86873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Bonus de vente en Détail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159026" y="2797811"/>
            <a:ext cx="5870713" cy="82163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solidFill>
                  <a:schemeClr val="bg1"/>
                </a:solidFill>
              </a:rPr>
              <a:t>Bonus de performance 16%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159026" y="3722187"/>
            <a:ext cx="5963478" cy="813800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solidFill>
                  <a:schemeClr val="tx1"/>
                </a:solidFill>
              </a:rPr>
              <a:t>Bonus directeur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192696" y="4516072"/>
            <a:ext cx="3511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    00 PV Exclusif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159026" y="5039292"/>
            <a:ext cx="5963478" cy="884767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/>
              <a:t>Bonus de Leadership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821633" y="5924059"/>
            <a:ext cx="4505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    00 PV Exclusif; 5625 GPV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6689029" y="2289468"/>
            <a:ext cx="5334001" cy="82311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/>
              <a:t>Fonds de Voyage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6689029" y="3737112"/>
            <a:ext cx="5334001" cy="75884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/>
              <a:t>Fonds de Voiture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7600116" y="4530997"/>
            <a:ext cx="3511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    00 PV Exclusif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7600116" y="3112586"/>
            <a:ext cx="3511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    00 PV Exclusif</a:t>
            </a:r>
          </a:p>
        </p:txBody>
      </p:sp>
      <p:sp>
        <p:nvSpPr>
          <p:cNvPr id="2" name="Rectangle à coins arrondis 1"/>
          <p:cNvSpPr/>
          <p:nvPr/>
        </p:nvSpPr>
        <p:spPr>
          <a:xfrm>
            <a:off x="6609517" y="5054217"/>
            <a:ext cx="5502971" cy="723730"/>
          </a:xfrm>
          <a:prstGeom prst="roundRect">
            <a:avLst/>
          </a:prstGeom>
          <a:solidFill>
            <a:srgbClr val="CC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/>
              <a:t>Fonds de Maison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7684601" y="5791440"/>
            <a:ext cx="3511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    00 PV Exclusif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208" y="119698"/>
            <a:ext cx="2055641" cy="2055641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8693426" y="6336212"/>
            <a:ext cx="26636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40 PV </a:t>
            </a:r>
          </a:p>
        </p:txBody>
      </p:sp>
    </p:spTree>
    <p:extLst>
      <p:ext uri="{BB962C8B-B14F-4D97-AF65-F5344CB8AC3E}">
        <p14:creationId xmlns:p14="http://schemas.microsoft.com/office/powerpoint/2010/main" val="669779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 animBg="1"/>
      <p:bldP spid="9" grpId="0"/>
      <p:bldP spid="10" grpId="0" animBg="1"/>
      <p:bldP spid="11" grpId="0"/>
      <p:bldP spid="12" grpId="0" animBg="1"/>
      <p:bldP spid="13" grpId="0" animBg="1"/>
      <p:bldP spid="14" grpId="0"/>
      <p:bldP spid="15" grpId="0"/>
      <p:bldP spid="2" grpId="0" animBg="1"/>
      <p:bldP spid="16" grpId="0"/>
      <p:bldP spid="1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22713" y="66263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                EXERCICE 1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239268" y="437649"/>
            <a:ext cx="80043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/>
              <a:t>                   </a:t>
            </a:r>
          </a:p>
        </p:txBody>
      </p:sp>
      <p:sp>
        <p:nvSpPr>
          <p:cNvPr id="6" name="Ellipse 5"/>
          <p:cNvSpPr/>
          <p:nvPr/>
        </p:nvSpPr>
        <p:spPr>
          <a:xfrm>
            <a:off x="4963885" y="1134233"/>
            <a:ext cx="1635698" cy="108421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I" sz="2400" b="1" dirty="0"/>
              <a:t>RAOUL</a:t>
            </a:r>
            <a:endParaRPr lang="en-US" sz="2400" b="1" dirty="0"/>
          </a:p>
        </p:txBody>
      </p:sp>
      <p:sp>
        <p:nvSpPr>
          <p:cNvPr id="7" name="Ellipse 6"/>
          <p:cNvSpPr/>
          <p:nvPr/>
        </p:nvSpPr>
        <p:spPr>
          <a:xfrm>
            <a:off x="1310731" y="3048340"/>
            <a:ext cx="1227909" cy="10189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lipse 7"/>
          <p:cNvSpPr/>
          <p:nvPr/>
        </p:nvSpPr>
        <p:spPr>
          <a:xfrm>
            <a:off x="2812436" y="3070173"/>
            <a:ext cx="1227909" cy="101890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llipse 8"/>
          <p:cNvSpPr/>
          <p:nvPr/>
        </p:nvSpPr>
        <p:spPr>
          <a:xfrm>
            <a:off x="4190690" y="3067684"/>
            <a:ext cx="1227909" cy="101890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ZoneTexte 9"/>
          <p:cNvSpPr txBox="1"/>
          <p:nvPr/>
        </p:nvSpPr>
        <p:spPr>
          <a:xfrm>
            <a:off x="1406101" y="4207328"/>
            <a:ext cx="11441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dirty="0"/>
              <a:t>A( 2001 PV)        B( 2001PV )         C( 2001pv)           D ( 2001 )              E( 2001 ) PV            F ( 2001)        </a:t>
            </a:r>
            <a:endParaRPr lang="en-US" dirty="0"/>
          </a:p>
        </p:txBody>
      </p:sp>
      <p:sp>
        <p:nvSpPr>
          <p:cNvPr id="11" name="ZoneTexte 10"/>
          <p:cNvSpPr txBox="1"/>
          <p:nvPr/>
        </p:nvSpPr>
        <p:spPr>
          <a:xfrm>
            <a:off x="2379492" y="1560228"/>
            <a:ext cx="4245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dirty="0"/>
              <a:t>                   Vous ( 100 PV )</a:t>
            </a:r>
            <a:endParaRPr lang="en-US" dirty="0"/>
          </a:p>
        </p:txBody>
      </p:sp>
      <p:sp>
        <p:nvSpPr>
          <p:cNvPr id="12" name="ZoneTexte 11"/>
          <p:cNvSpPr txBox="1"/>
          <p:nvPr/>
        </p:nvSpPr>
        <p:spPr>
          <a:xfrm>
            <a:off x="3500846" y="4862412"/>
            <a:ext cx="4402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400" b="1" dirty="0"/>
              <a:t>         TOTAL PV = 12.106 PV </a:t>
            </a:r>
            <a:endParaRPr lang="en-US" sz="2400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1106273" y="5402496"/>
            <a:ext cx="108756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800" dirty="0"/>
              <a:t>    RAOUL    est   qualifié CROWN DIRECTEUR ce Mois de AVRIL   </a:t>
            </a:r>
            <a:endParaRPr lang="en-US" sz="2800" dirty="0"/>
          </a:p>
        </p:txBody>
      </p:sp>
      <p:sp>
        <p:nvSpPr>
          <p:cNvPr id="14" name="ZoneTexte 13"/>
          <p:cNvSpPr txBox="1"/>
          <p:nvPr/>
        </p:nvSpPr>
        <p:spPr>
          <a:xfrm>
            <a:off x="692331" y="1505256"/>
            <a:ext cx="2690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3200" b="1" dirty="0"/>
              <a:t>MOIS  AVRIL </a:t>
            </a:r>
            <a:endParaRPr lang="en-US" sz="32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942609" y="660531"/>
            <a:ext cx="10267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800" dirty="0"/>
              <a:t>                     Suivons ensemble la Progression de  RAOUL </a:t>
            </a:r>
            <a:endParaRPr lang="en-US" sz="2800" dirty="0"/>
          </a:p>
        </p:txBody>
      </p:sp>
      <p:sp>
        <p:nvSpPr>
          <p:cNvPr id="16" name="ZoneTexte 15"/>
          <p:cNvSpPr txBox="1"/>
          <p:nvPr/>
        </p:nvSpPr>
        <p:spPr>
          <a:xfrm>
            <a:off x="6941015" y="1726585"/>
            <a:ext cx="1610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16%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1406101" y="2550828"/>
            <a:ext cx="1104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16%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2875456" y="2501880"/>
            <a:ext cx="1154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16%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4317749" y="2530286"/>
            <a:ext cx="1154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16%</a:t>
            </a:r>
          </a:p>
        </p:txBody>
      </p:sp>
      <p:sp>
        <p:nvSpPr>
          <p:cNvPr id="20" name="Ellipse 19"/>
          <p:cNvSpPr/>
          <p:nvPr/>
        </p:nvSpPr>
        <p:spPr>
          <a:xfrm>
            <a:off x="5760042" y="3043299"/>
            <a:ext cx="1339418" cy="10189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5948684" y="2452154"/>
            <a:ext cx="1325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 16%</a:t>
            </a:r>
          </a:p>
        </p:txBody>
      </p:sp>
      <p:sp>
        <p:nvSpPr>
          <p:cNvPr id="22" name="Ellipse 21"/>
          <p:cNvSpPr/>
          <p:nvPr/>
        </p:nvSpPr>
        <p:spPr>
          <a:xfrm>
            <a:off x="7418094" y="2994703"/>
            <a:ext cx="1192695" cy="101890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7527383" y="2463058"/>
            <a:ext cx="1325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 16%</a:t>
            </a:r>
          </a:p>
        </p:txBody>
      </p:sp>
      <p:sp>
        <p:nvSpPr>
          <p:cNvPr id="25" name="Ellipse 24"/>
          <p:cNvSpPr/>
          <p:nvPr/>
        </p:nvSpPr>
        <p:spPr>
          <a:xfrm>
            <a:off x="9106082" y="2913443"/>
            <a:ext cx="1298564" cy="109188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9076884" y="2320218"/>
            <a:ext cx="1325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 16%</a:t>
            </a:r>
          </a:p>
        </p:txBody>
      </p:sp>
    </p:spTree>
    <p:extLst>
      <p:ext uri="{BB962C8B-B14F-4D97-AF65-F5344CB8AC3E}">
        <p14:creationId xmlns:p14="http://schemas.microsoft.com/office/powerpoint/2010/main" val="2299388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 animBg="1"/>
      <p:bldP spid="21" grpId="0"/>
      <p:bldP spid="22" grpId="0" animBg="1"/>
      <p:bldP spid="23" grpId="0"/>
      <p:bldP spid="25" grpId="0" animBg="1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D1B1703-3254-A175-5F02-716A62632151}"/>
              </a:ext>
            </a:extLst>
          </p:cNvPr>
          <p:cNvSpPr/>
          <p:nvPr/>
        </p:nvSpPr>
        <p:spPr>
          <a:xfrm>
            <a:off x="889686" y="234778"/>
            <a:ext cx="7994822" cy="926757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Arial Black" panose="020B0A04020102020204" pitchFamily="34" charset="0"/>
              </a:rPr>
              <a:t>Les 12 Grades à Vestige Marketing 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B373816-81BB-3BAB-75CE-DF6FB160FAA8}"/>
              </a:ext>
            </a:extLst>
          </p:cNvPr>
          <p:cNvSpPr txBox="1"/>
          <p:nvPr/>
        </p:nvSpPr>
        <p:spPr>
          <a:xfrm>
            <a:off x="790835" y="1346884"/>
            <a:ext cx="6623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Arial Black" panose="020B0A04020102020204" pitchFamily="34" charset="0"/>
              </a:rPr>
              <a:t>Distributeur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44A8012-68FF-3335-48B4-2BACFB8A0D6C}"/>
              </a:ext>
            </a:extLst>
          </p:cNvPr>
          <p:cNvSpPr txBox="1"/>
          <p:nvPr/>
        </p:nvSpPr>
        <p:spPr>
          <a:xfrm>
            <a:off x="815544" y="1857284"/>
            <a:ext cx="6870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Arial Black" panose="020B0A04020102020204" pitchFamily="34" charset="0"/>
              </a:rPr>
              <a:t>Seniors Distributeur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9A3BE37-BD9D-3F7F-B0C6-49025A7F7985}"/>
              </a:ext>
            </a:extLst>
          </p:cNvPr>
          <p:cNvSpPr txBox="1"/>
          <p:nvPr/>
        </p:nvSpPr>
        <p:spPr>
          <a:xfrm>
            <a:off x="803184" y="2397199"/>
            <a:ext cx="7834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Arial Black" panose="020B0A04020102020204" pitchFamily="34" charset="0"/>
              </a:rPr>
              <a:t>Assistant Bronze Directeur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81F932E-B9E4-9097-C162-DA6764C78104}"/>
              </a:ext>
            </a:extLst>
          </p:cNvPr>
          <p:cNvSpPr txBox="1"/>
          <p:nvPr/>
        </p:nvSpPr>
        <p:spPr>
          <a:xfrm>
            <a:off x="803185" y="2957039"/>
            <a:ext cx="74140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Arial Black" panose="020B0A04020102020204" pitchFamily="34" charset="0"/>
              </a:rPr>
              <a:t>Bronze Directeur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8E40096-8F78-835D-D298-E91299B00F9A}"/>
              </a:ext>
            </a:extLst>
          </p:cNvPr>
          <p:cNvSpPr txBox="1"/>
          <p:nvPr/>
        </p:nvSpPr>
        <p:spPr>
          <a:xfrm>
            <a:off x="803185" y="3529458"/>
            <a:ext cx="7500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Arial Black" panose="020B0A04020102020204" pitchFamily="34" charset="0"/>
              </a:rPr>
              <a:t>Silver Directeur  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D578BBE-0212-91C4-92A2-452943B12E28}"/>
              </a:ext>
            </a:extLst>
          </p:cNvPr>
          <p:cNvSpPr txBox="1"/>
          <p:nvPr/>
        </p:nvSpPr>
        <p:spPr>
          <a:xfrm>
            <a:off x="790828" y="4114791"/>
            <a:ext cx="6746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Arial Black" panose="020B0A04020102020204" pitchFamily="34" charset="0"/>
              </a:rPr>
              <a:t>Gold Directeur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C8B340F-756B-4351-ABE9-3811F78AF5D7}"/>
              </a:ext>
            </a:extLst>
          </p:cNvPr>
          <p:cNvSpPr txBox="1"/>
          <p:nvPr/>
        </p:nvSpPr>
        <p:spPr>
          <a:xfrm>
            <a:off x="790830" y="4674850"/>
            <a:ext cx="65243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Arial Black" panose="020B0A04020102020204" pitchFamily="34" charset="0"/>
              </a:rPr>
              <a:t>Stars Directeur 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CA14967-C375-CC9D-BE62-49A80A1C48DA}"/>
              </a:ext>
            </a:extLst>
          </p:cNvPr>
          <p:cNvSpPr txBox="1"/>
          <p:nvPr/>
        </p:nvSpPr>
        <p:spPr>
          <a:xfrm>
            <a:off x="803187" y="5222558"/>
            <a:ext cx="6153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Arial Black" panose="020B0A04020102020204" pitchFamily="34" charset="0"/>
              </a:rPr>
              <a:t>Diamant Directeur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BEC4B365-8520-CD1A-78A4-F00C0FECB72E}"/>
              </a:ext>
            </a:extLst>
          </p:cNvPr>
          <p:cNvSpPr txBox="1"/>
          <p:nvPr/>
        </p:nvSpPr>
        <p:spPr>
          <a:xfrm>
            <a:off x="790828" y="5745778"/>
            <a:ext cx="6380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Arial Black" panose="020B0A04020102020204" pitchFamily="34" charset="0"/>
              </a:rPr>
              <a:t>Crown Directeur 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CE94AF29-EC80-4FDA-BE87-E7F3DB1985FF}"/>
              </a:ext>
            </a:extLst>
          </p:cNvPr>
          <p:cNvSpPr txBox="1"/>
          <p:nvPr/>
        </p:nvSpPr>
        <p:spPr>
          <a:xfrm>
            <a:off x="803185" y="6252520"/>
            <a:ext cx="6030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Arial Black" panose="020B0A04020102020204" pitchFamily="34" charset="0"/>
              </a:rPr>
              <a:t>Universal Crown Directeur</a:t>
            </a: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84C47C9D-B1B2-C074-F356-C1697ACB1BAF}"/>
              </a:ext>
            </a:extLst>
          </p:cNvPr>
          <p:cNvCxnSpPr/>
          <p:nvPr/>
        </p:nvCxnSpPr>
        <p:spPr>
          <a:xfrm>
            <a:off x="815544" y="1857284"/>
            <a:ext cx="80689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6" name="Image 15">
            <a:extLst>
              <a:ext uri="{FF2B5EF4-FFF2-40B4-BE49-F238E27FC236}">
                <a16:creationId xmlns:a16="http://schemas.microsoft.com/office/drawing/2014/main" id="{13FFDEF4-5BCF-B8C7-D390-07899E9AF2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828" y="2409734"/>
            <a:ext cx="8083997" cy="12193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1E5F02D8-176B-356C-6DDF-4A36BE7016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686" y="2926645"/>
            <a:ext cx="8083997" cy="12193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6C302CF6-D4C7-E751-8B9B-FAC5C4153B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329" y="3425137"/>
            <a:ext cx="8083997" cy="12193"/>
          </a:xfrm>
          <a:prstGeom prst="rect">
            <a:avLst/>
          </a:prstGeom>
        </p:spPr>
      </p:pic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E96ABFBA-C452-A3FE-680B-1ABCC20F306C}"/>
              </a:ext>
            </a:extLst>
          </p:cNvPr>
          <p:cNvCxnSpPr/>
          <p:nvPr/>
        </p:nvCxnSpPr>
        <p:spPr>
          <a:xfrm>
            <a:off x="974120" y="3961716"/>
            <a:ext cx="80689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6450AFD5-6AAD-224E-EE95-5A0FFCC53B81}"/>
              </a:ext>
            </a:extLst>
          </p:cNvPr>
          <p:cNvCxnSpPr/>
          <p:nvPr/>
        </p:nvCxnSpPr>
        <p:spPr>
          <a:xfrm>
            <a:off x="805861" y="4638011"/>
            <a:ext cx="80689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340C6284-F81C-2290-CC06-E5D3689A9927}"/>
              </a:ext>
            </a:extLst>
          </p:cNvPr>
          <p:cNvCxnSpPr/>
          <p:nvPr/>
        </p:nvCxnSpPr>
        <p:spPr>
          <a:xfrm>
            <a:off x="790828" y="5135945"/>
            <a:ext cx="80689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81798718-442A-8629-6D61-4C588C743840}"/>
              </a:ext>
            </a:extLst>
          </p:cNvPr>
          <p:cNvCxnSpPr/>
          <p:nvPr/>
        </p:nvCxnSpPr>
        <p:spPr>
          <a:xfrm>
            <a:off x="790828" y="5753667"/>
            <a:ext cx="80689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07F2AD8F-C5F3-DCB5-4830-E7679E409FA5}"/>
              </a:ext>
            </a:extLst>
          </p:cNvPr>
          <p:cNvCxnSpPr/>
          <p:nvPr/>
        </p:nvCxnSpPr>
        <p:spPr>
          <a:xfrm>
            <a:off x="815544" y="6268998"/>
            <a:ext cx="80689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4" name="Image 23">
            <a:extLst>
              <a:ext uri="{FF2B5EF4-FFF2-40B4-BE49-F238E27FC236}">
                <a16:creationId xmlns:a16="http://schemas.microsoft.com/office/drawing/2014/main" id="{0272D1E9-C14E-361E-1135-1B221702A4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3366" y="160695"/>
            <a:ext cx="1447799" cy="1447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45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22713" y="66263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                EXERCICE 2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239268" y="437649"/>
            <a:ext cx="80043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/>
              <a:t>                   </a:t>
            </a:r>
          </a:p>
        </p:txBody>
      </p:sp>
      <p:sp>
        <p:nvSpPr>
          <p:cNvPr id="6" name="Ellipse 5"/>
          <p:cNvSpPr/>
          <p:nvPr/>
        </p:nvSpPr>
        <p:spPr>
          <a:xfrm>
            <a:off x="4963885" y="1134233"/>
            <a:ext cx="1635698" cy="108421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I" sz="2400" b="1" dirty="0"/>
              <a:t>FABIO</a:t>
            </a:r>
            <a:endParaRPr lang="en-US" sz="2400" b="1" dirty="0"/>
          </a:p>
        </p:txBody>
      </p:sp>
      <p:sp>
        <p:nvSpPr>
          <p:cNvPr id="7" name="Ellipse 6"/>
          <p:cNvSpPr/>
          <p:nvPr/>
        </p:nvSpPr>
        <p:spPr>
          <a:xfrm>
            <a:off x="237304" y="3048340"/>
            <a:ext cx="1227909" cy="10189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lipse 7"/>
          <p:cNvSpPr/>
          <p:nvPr/>
        </p:nvSpPr>
        <p:spPr>
          <a:xfrm>
            <a:off x="1739009" y="3070173"/>
            <a:ext cx="1227909" cy="101890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llipse 8"/>
          <p:cNvSpPr/>
          <p:nvPr/>
        </p:nvSpPr>
        <p:spPr>
          <a:xfrm>
            <a:off x="3117263" y="3067684"/>
            <a:ext cx="1227909" cy="101890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ZoneTexte 9"/>
          <p:cNvSpPr txBox="1"/>
          <p:nvPr/>
        </p:nvSpPr>
        <p:spPr>
          <a:xfrm>
            <a:off x="92765" y="4222084"/>
            <a:ext cx="11441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dirty="0"/>
              <a:t>A( 500 PV)       B( 1000 PV )         C( 2001pv)            D ( 2001 )               E( 2001 ) PV         F ( 2001)                    G (500)PV</a:t>
            </a:r>
            <a:endParaRPr lang="en-US" dirty="0"/>
          </a:p>
        </p:txBody>
      </p:sp>
      <p:sp>
        <p:nvSpPr>
          <p:cNvPr id="11" name="ZoneTexte 10"/>
          <p:cNvSpPr txBox="1"/>
          <p:nvPr/>
        </p:nvSpPr>
        <p:spPr>
          <a:xfrm>
            <a:off x="2319887" y="1493146"/>
            <a:ext cx="4245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dirty="0"/>
              <a:t>                   Vous ( 100 PV )</a:t>
            </a:r>
            <a:endParaRPr lang="en-US" dirty="0"/>
          </a:p>
        </p:txBody>
      </p:sp>
      <p:sp>
        <p:nvSpPr>
          <p:cNvPr id="12" name="ZoneTexte 11"/>
          <p:cNvSpPr txBox="1"/>
          <p:nvPr/>
        </p:nvSpPr>
        <p:spPr>
          <a:xfrm>
            <a:off x="2175629" y="4824685"/>
            <a:ext cx="6743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400" b="1" dirty="0"/>
              <a:t>         TOTAL PV = 12.606 PV    EXCLUSIF 2100 PV</a:t>
            </a:r>
            <a:endParaRPr lang="en-US" sz="2400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1106273" y="5402496"/>
            <a:ext cx="108756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800" dirty="0"/>
              <a:t>    FABIO n’est pas qualifié CROWN DIRECTEUR ce Mois de juin   </a:t>
            </a:r>
            <a:endParaRPr lang="en-US" sz="2800" dirty="0"/>
          </a:p>
        </p:txBody>
      </p:sp>
      <p:sp>
        <p:nvSpPr>
          <p:cNvPr id="14" name="ZoneTexte 13"/>
          <p:cNvSpPr txBox="1"/>
          <p:nvPr/>
        </p:nvSpPr>
        <p:spPr>
          <a:xfrm>
            <a:off x="692331" y="1505256"/>
            <a:ext cx="2690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3200" b="1" dirty="0"/>
              <a:t>MOIS  juin </a:t>
            </a:r>
            <a:endParaRPr lang="en-US" sz="32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942609" y="660531"/>
            <a:ext cx="10267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800" dirty="0"/>
              <a:t>                     Suivons ensemble la Progression de  FABIO </a:t>
            </a:r>
            <a:endParaRPr lang="en-US" sz="2800" dirty="0"/>
          </a:p>
        </p:txBody>
      </p:sp>
      <p:sp>
        <p:nvSpPr>
          <p:cNvPr id="16" name="ZoneTexte 15"/>
          <p:cNvSpPr txBox="1"/>
          <p:nvPr/>
        </p:nvSpPr>
        <p:spPr>
          <a:xfrm>
            <a:off x="6941015" y="1726585"/>
            <a:ext cx="1610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16%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32674" y="2550828"/>
            <a:ext cx="1104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16%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802029" y="2501880"/>
            <a:ext cx="1154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16%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244322" y="2530286"/>
            <a:ext cx="1154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16%</a:t>
            </a:r>
          </a:p>
        </p:txBody>
      </p:sp>
      <p:sp>
        <p:nvSpPr>
          <p:cNvPr id="20" name="Ellipse 19"/>
          <p:cNvSpPr/>
          <p:nvPr/>
        </p:nvSpPr>
        <p:spPr>
          <a:xfrm>
            <a:off x="4686615" y="3043299"/>
            <a:ext cx="1339418" cy="10189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4875257" y="2452154"/>
            <a:ext cx="1325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 16%</a:t>
            </a:r>
          </a:p>
        </p:txBody>
      </p:sp>
      <p:sp>
        <p:nvSpPr>
          <p:cNvPr id="22" name="Ellipse 21"/>
          <p:cNvSpPr/>
          <p:nvPr/>
        </p:nvSpPr>
        <p:spPr>
          <a:xfrm>
            <a:off x="6344667" y="2994703"/>
            <a:ext cx="1192695" cy="101890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6453956" y="2463058"/>
            <a:ext cx="1325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 16%</a:t>
            </a:r>
          </a:p>
        </p:txBody>
      </p:sp>
      <p:sp>
        <p:nvSpPr>
          <p:cNvPr id="24" name="Ellipse 23"/>
          <p:cNvSpPr/>
          <p:nvPr/>
        </p:nvSpPr>
        <p:spPr>
          <a:xfrm>
            <a:off x="8032655" y="2913443"/>
            <a:ext cx="1298564" cy="109188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9660835" y="2848748"/>
            <a:ext cx="1272208" cy="1213453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8003457" y="2320218"/>
            <a:ext cx="1325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 16%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9804875" y="2287649"/>
            <a:ext cx="1325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 8%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1465213" y="5925716"/>
            <a:ext cx="90022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        Il sera payé en tant STARS  DIRECTEUR </a:t>
            </a:r>
          </a:p>
        </p:txBody>
      </p:sp>
    </p:spTree>
    <p:extLst>
      <p:ext uri="{BB962C8B-B14F-4D97-AF65-F5344CB8AC3E}">
        <p14:creationId xmlns:p14="http://schemas.microsoft.com/office/powerpoint/2010/main" val="2364264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1" grpId="0"/>
      <p:bldP spid="22" grpId="0" animBg="1"/>
      <p:bldP spid="23" grpId="0"/>
      <p:bldP spid="24" grpId="0" animBg="1"/>
      <p:bldP spid="25" grpId="0" animBg="1"/>
      <p:bldP spid="26" grpId="0"/>
      <p:bldP spid="27" grpId="0"/>
      <p:bldP spid="2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32522" y="344557"/>
            <a:ext cx="68646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latin typeface="Eras Bold ITC" panose="020B0907030504020204" pitchFamily="34" charset="0"/>
              </a:rPr>
              <a:t> Universal CROWN Directeur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59026" y="901150"/>
            <a:ext cx="75802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Un CROWN  Directeur est un Bronze Directeur qui totalise 1 Bronze Directeur sur 8  de ses pieds 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59026" y="1872701"/>
            <a:ext cx="5870713" cy="86873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Bonus de vente en Détail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159026" y="2797811"/>
            <a:ext cx="5870713" cy="82163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solidFill>
                  <a:schemeClr val="bg1"/>
                </a:solidFill>
              </a:rPr>
              <a:t>Bonus de performance 16%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159026" y="3682431"/>
            <a:ext cx="5963478" cy="813800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solidFill>
                  <a:schemeClr val="tx1"/>
                </a:solidFill>
              </a:rPr>
              <a:t>Bonus directeur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112643" y="4580270"/>
            <a:ext cx="5963478" cy="884767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/>
              <a:t>Bonus de Leadership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841512" y="5465037"/>
            <a:ext cx="4505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              5625 GPV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159026" y="5909728"/>
            <a:ext cx="5917095" cy="82311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/>
              <a:t>Fonds de Voyage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6609517" y="3170848"/>
            <a:ext cx="5502971" cy="75884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/>
              <a:t>Fonds de Voiture</a:t>
            </a:r>
          </a:p>
        </p:txBody>
      </p:sp>
      <p:sp>
        <p:nvSpPr>
          <p:cNvPr id="2" name="Rectangle à coins arrondis 1"/>
          <p:cNvSpPr/>
          <p:nvPr/>
        </p:nvSpPr>
        <p:spPr>
          <a:xfrm>
            <a:off x="6583012" y="4089331"/>
            <a:ext cx="5502971" cy="723730"/>
          </a:xfrm>
          <a:prstGeom prst="roundRect">
            <a:avLst/>
          </a:prstGeom>
          <a:solidFill>
            <a:srgbClr val="CC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/>
              <a:t> Fonds de Maison</a:t>
            </a:r>
          </a:p>
        </p:txBody>
      </p:sp>
      <p:sp>
        <p:nvSpPr>
          <p:cNvPr id="3" name="Rectangle à coins arrondis 2"/>
          <p:cNvSpPr/>
          <p:nvPr/>
        </p:nvSpPr>
        <p:spPr>
          <a:xfrm>
            <a:off x="6583011" y="4896667"/>
            <a:ext cx="5502971" cy="697224"/>
          </a:xfrm>
          <a:prstGeom prst="roundRect">
            <a:avLst/>
          </a:prstGeom>
          <a:solidFill>
            <a:srgbClr val="5F5F5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/>
              <a:t>Bonus Elite Club</a:t>
            </a: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3388" y="-24379"/>
            <a:ext cx="3195227" cy="3195227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7898296" y="6202017"/>
            <a:ext cx="3062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      40 PV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6804990" y="5726647"/>
            <a:ext cx="51352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                4 X 5625 PV </a:t>
            </a:r>
          </a:p>
        </p:txBody>
      </p:sp>
    </p:spTree>
    <p:extLst>
      <p:ext uri="{BB962C8B-B14F-4D97-AF65-F5344CB8AC3E}">
        <p14:creationId xmlns:p14="http://schemas.microsoft.com/office/powerpoint/2010/main" val="429443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 animBg="1"/>
      <p:bldP spid="10" grpId="0" animBg="1"/>
      <p:bldP spid="11" grpId="0"/>
      <p:bldP spid="12" grpId="0" animBg="1"/>
      <p:bldP spid="13" grpId="0" animBg="1"/>
      <p:bldP spid="2" grpId="0" animBg="1"/>
      <p:bldP spid="3" grpId="0" animBg="1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D1B1703-3254-A175-5F02-716A62632151}"/>
              </a:ext>
            </a:extLst>
          </p:cNvPr>
          <p:cNvSpPr/>
          <p:nvPr/>
        </p:nvSpPr>
        <p:spPr>
          <a:xfrm>
            <a:off x="889686" y="234778"/>
            <a:ext cx="7994822" cy="926757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Arial Black" panose="020B0A04020102020204" pitchFamily="34" charset="0"/>
              </a:rPr>
              <a:t>Les 12 Grades à Vestige Marketing 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B373816-81BB-3BAB-75CE-DF6FB160FAA8}"/>
              </a:ext>
            </a:extLst>
          </p:cNvPr>
          <p:cNvSpPr txBox="1"/>
          <p:nvPr/>
        </p:nvSpPr>
        <p:spPr>
          <a:xfrm>
            <a:off x="790835" y="1346884"/>
            <a:ext cx="6623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Arial Black" panose="020B0A04020102020204" pitchFamily="34" charset="0"/>
              </a:rPr>
              <a:t>Double Crown Directeur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44A8012-68FF-3335-48B4-2BACFB8A0D6C}"/>
              </a:ext>
            </a:extLst>
          </p:cNvPr>
          <p:cNvSpPr txBox="1"/>
          <p:nvPr/>
        </p:nvSpPr>
        <p:spPr>
          <a:xfrm>
            <a:off x="815544" y="1857284"/>
            <a:ext cx="6870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Arial Black" panose="020B0A04020102020204" pitchFamily="34" charset="0"/>
              </a:rPr>
              <a:t>Universal Double Crown Directeur </a:t>
            </a: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84C47C9D-B1B2-C074-F356-C1697ACB1BAF}"/>
              </a:ext>
            </a:extLst>
          </p:cNvPr>
          <p:cNvCxnSpPr/>
          <p:nvPr/>
        </p:nvCxnSpPr>
        <p:spPr>
          <a:xfrm>
            <a:off x="815544" y="1857284"/>
            <a:ext cx="80689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6" name="Image 15">
            <a:extLst>
              <a:ext uri="{FF2B5EF4-FFF2-40B4-BE49-F238E27FC236}">
                <a16:creationId xmlns:a16="http://schemas.microsoft.com/office/drawing/2014/main" id="{13FFDEF4-5BCF-B8C7-D390-07899E9AF2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828" y="2409734"/>
            <a:ext cx="8083997" cy="12193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0272D1E9-C14E-361E-1135-1B221702A4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3366" y="160695"/>
            <a:ext cx="1447799" cy="1447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36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50574" y="384313"/>
            <a:ext cx="883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latin typeface="Eras Bold ITC" panose="020B0907030504020204" pitchFamily="34" charset="0"/>
              </a:rPr>
              <a:t>Distributeur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38540" y="1471398"/>
            <a:ext cx="77525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Le Distributeur est un membre dont les PV cumulés depuis le démarrage de son activité sont  compris entre </a:t>
            </a:r>
            <a:r>
              <a:rPr lang="fr-FR" sz="3200" b="1" dirty="0"/>
              <a:t>30 et 599 PV 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450574" y="4346713"/>
            <a:ext cx="6639339" cy="82163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chemeClr val="bg1"/>
                </a:solidFill>
              </a:rPr>
              <a:t>Bonus de performance 5%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450574" y="3358703"/>
            <a:ext cx="6506817" cy="86873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/>
              <a:t>Bonus de vente en Détail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6175513"/>
            <a:ext cx="12192000" cy="68248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855304" y="5340626"/>
            <a:ext cx="4094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/>
              <a:t>          20 PV</a:t>
            </a:r>
          </a:p>
        </p:txBody>
      </p:sp>
    </p:spTree>
    <p:extLst>
      <p:ext uri="{BB962C8B-B14F-4D97-AF65-F5344CB8AC3E}">
        <p14:creationId xmlns:p14="http://schemas.microsoft.com/office/powerpoint/2010/main" val="2454914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10817" y="331304"/>
            <a:ext cx="6838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latin typeface="Eras Bold ITC" panose="020B0907030504020204" pitchFamily="34" charset="0"/>
              </a:rPr>
              <a:t>Senior Distributeur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59027" y="966543"/>
            <a:ext cx="77525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Le Senior Distributeur est un membre dont les PV cumulés depuis le démarrage de son activité sont  compris entre </a:t>
            </a:r>
            <a:r>
              <a:rPr lang="fr-FR" sz="2800" b="1" dirty="0"/>
              <a:t>600 et 2.399 PV 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410817" y="3737855"/>
            <a:ext cx="6506817" cy="86873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/>
              <a:t>Bonus de vente en Détail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384312" y="4703417"/>
            <a:ext cx="6639339" cy="82163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chemeClr val="bg1"/>
                </a:solidFill>
              </a:rPr>
              <a:t>Bonus de performance 8%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175513"/>
            <a:ext cx="12192000" cy="68248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1782417" y="5618922"/>
            <a:ext cx="4094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/>
              <a:t>          20 PV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59027" y="2504661"/>
            <a:ext cx="81500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Ou encore c’est un membre qui au 1</a:t>
            </a:r>
            <a:r>
              <a:rPr lang="fr-FR" sz="2800" baseline="30000" dirty="0"/>
              <a:t>er</a:t>
            </a:r>
            <a:r>
              <a:rPr lang="fr-FR" sz="2800" dirty="0"/>
              <a:t> mois de son démarrage arrive à réaliser au moins </a:t>
            </a:r>
            <a:r>
              <a:rPr lang="fr-FR" sz="2800" b="1" dirty="0"/>
              <a:t>282 PV </a:t>
            </a:r>
          </a:p>
        </p:txBody>
      </p:sp>
    </p:spTree>
    <p:extLst>
      <p:ext uri="{BB962C8B-B14F-4D97-AF65-F5344CB8AC3E}">
        <p14:creationId xmlns:p14="http://schemas.microsoft.com/office/powerpoint/2010/main" val="320278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77078" y="265045"/>
            <a:ext cx="84018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latin typeface="Eras Bold ITC" panose="020B0907030504020204" pitchFamily="34" charset="0"/>
              </a:rPr>
              <a:t>Assistant Bronze Directeur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450574" y="3358703"/>
            <a:ext cx="6506817" cy="86873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/>
              <a:t>Bonus de vente en Détail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450574" y="4346713"/>
            <a:ext cx="6639339" cy="82163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chemeClr val="bg1"/>
                </a:solidFill>
              </a:rPr>
              <a:t>Bonus de performance 12%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32521" y="871619"/>
            <a:ext cx="82295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L’Assistant Bronze Directeur  est un membre dont les </a:t>
            </a:r>
            <a:r>
              <a:rPr lang="fr-FR" sz="2800" dirty="0" err="1"/>
              <a:t>pv</a:t>
            </a:r>
            <a:r>
              <a:rPr lang="fr-FR" sz="2800" dirty="0"/>
              <a:t> cumulés depuis le démarrage de son activité sont  compris entre </a:t>
            </a:r>
            <a:r>
              <a:rPr lang="fr-FR" sz="2800" b="1" dirty="0"/>
              <a:t>2.399 et 5499 PV 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175513"/>
            <a:ext cx="12192000" cy="68248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1855304" y="5340626"/>
            <a:ext cx="4094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/>
              <a:t>          20 PV</a:t>
            </a:r>
          </a:p>
        </p:txBody>
      </p:sp>
    </p:spTree>
    <p:extLst>
      <p:ext uri="{BB962C8B-B14F-4D97-AF65-F5344CB8AC3E}">
        <p14:creationId xmlns:p14="http://schemas.microsoft.com/office/powerpoint/2010/main" val="1549678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7565" y="344557"/>
            <a:ext cx="7063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latin typeface="Eras Bold ITC" panose="020B0907030504020204" pitchFamily="34" charset="0"/>
              </a:rPr>
              <a:t>Bronze Directeur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25288" y="1100338"/>
            <a:ext cx="77525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Le Bronze Directeur est un membre dont les PV  cumulés depuis le démarrage de son activité ont atteint  </a:t>
            </a:r>
            <a:r>
              <a:rPr lang="fr-FR" sz="2800" b="1" dirty="0"/>
              <a:t>5.500 PV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85532" y="2446458"/>
            <a:ext cx="79645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Le Bronze Directeur est un membre dont les PV générés au cour se son 1</a:t>
            </a:r>
            <a:r>
              <a:rPr lang="fr-FR" sz="2800" baseline="30000" dirty="0"/>
              <a:t>er</a:t>
            </a:r>
            <a:r>
              <a:rPr lang="fr-FR" sz="2800" dirty="0"/>
              <a:t> Mois atteignent </a:t>
            </a:r>
            <a:r>
              <a:rPr lang="fr-FR" sz="2800" b="1" dirty="0"/>
              <a:t>4500 PV 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331303" y="3966118"/>
            <a:ext cx="4982819" cy="86873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Bonus de vente en Détail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331303" y="4949012"/>
            <a:ext cx="4982819" cy="82163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solidFill>
                  <a:schemeClr val="bg1"/>
                </a:solidFill>
              </a:rPr>
              <a:t>Bonus de performance 16%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6506816" y="3763617"/>
            <a:ext cx="4982819" cy="76862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Bonus Directeur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7063409" y="4611757"/>
            <a:ext cx="4161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            2001 PV exclusif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6506816" y="5196533"/>
            <a:ext cx="5075584" cy="766946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Bonus de Construction d’Equipe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7142921" y="6042994"/>
            <a:ext cx="40816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             2600 PV Exclusif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2366" y="439180"/>
            <a:ext cx="3293170" cy="3293170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1722783" y="5963479"/>
            <a:ext cx="32600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     40 PV </a:t>
            </a:r>
          </a:p>
        </p:txBody>
      </p:sp>
    </p:spTree>
    <p:extLst>
      <p:ext uri="{BB962C8B-B14F-4D97-AF65-F5344CB8AC3E}">
        <p14:creationId xmlns:p14="http://schemas.microsoft.com/office/powerpoint/2010/main" val="1189164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 animBg="1"/>
      <p:bldP spid="10" grpId="0" animBg="1"/>
      <p:bldP spid="11" grpId="0" animBg="1"/>
      <p:bldP spid="12" grpId="0"/>
      <p:bldP spid="13" grpId="0" animBg="1"/>
      <p:bldP spid="14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961322" y="212035"/>
            <a:ext cx="80043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/>
              <a:t>                   EXERCICES 1 </a:t>
            </a:r>
          </a:p>
        </p:txBody>
      </p:sp>
      <p:sp>
        <p:nvSpPr>
          <p:cNvPr id="5" name="Ellipse 4"/>
          <p:cNvSpPr/>
          <p:nvPr/>
        </p:nvSpPr>
        <p:spPr>
          <a:xfrm>
            <a:off x="4545875" y="2207621"/>
            <a:ext cx="1476103" cy="108421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I" sz="2400" b="1" dirty="0"/>
              <a:t>MARC</a:t>
            </a:r>
            <a:endParaRPr lang="en-US" sz="2400" b="1" dirty="0"/>
          </a:p>
        </p:txBody>
      </p:sp>
      <p:sp>
        <p:nvSpPr>
          <p:cNvPr id="6" name="Ellipse 5"/>
          <p:cNvSpPr/>
          <p:nvPr/>
        </p:nvSpPr>
        <p:spPr>
          <a:xfrm>
            <a:off x="1554480" y="3735978"/>
            <a:ext cx="1227909" cy="101890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llipse 6"/>
          <p:cNvSpPr/>
          <p:nvPr/>
        </p:nvSpPr>
        <p:spPr>
          <a:xfrm>
            <a:off x="4538207" y="3814355"/>
            <a:ext cx="1227909" cy="101890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lipse 7"/>
          <p:cNvSpPr/>
          <p:nvPr/>
        </p:nvSpPr>
        <p:spPr>
          <a:xfrm>
            <a:off x="7680958" y="3696789"/>
            <a:ext cx="1227909" cy="101890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ZoneTexte 8"/>
          <p:cNvSpPr txBox="1"/>
          <p:nvPr/>
        </p:nvSpPr>
        <p:spPr>
          <a:xfrm>
            <a:off x="1528355" y="4859384"/>
            <a:ext cx="7641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dirty="0"/>
              <a:t>A( 1000 PV)                                         B( 2000 PV )                              C( 3000pv)</a:t>
            </a:r>
            <a:endParaRPr lang="en-US" dirty="0"/>
          </a:p>
        </p:txBody>
      </p:sp>
      <p:sp>
        <p:nvSpPr>
          <p:cNvPr id="10" name="ZoneTexte 9"/>
          <p:cNvSpPr txBox="1"/>
          <p:nvPr/>
        </p:nvSpPr>
        <p:spPr>
          <a:xfrm>
            <a:off x="3500846" y="3337562"/>
            <a:ext cx="4245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dirty="0"/>
              <a:t>                Vous ( 100 PV )</a:t>
            </a:r>
            <a:endParaRPr lang="en-US" dirty="0"/>
          </a:p>
        </p:txBody>
      </p:sp>
      <p:sp>
        <p:nvSpPr>
          <p:cNvPr id="12" name="ZoneTexte 11"/>
          <p:cNvSpPr txBox="1"/>
          <p:nvPr/>
        </p:nvSpPr>
        <p:spPr>
          <a:xfrm>
            <a:off x="3960743" y="5613454"/>
            <a:ext cx="4402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400" b="1" dirty="0"/>
              <a:t>  TOTAL PV = 6.100 PV </a:t>
            </a:r>
            <a:endParaRPr lang="en-US" sz="2400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1528355" y="6126479"/>
            <a:ext cx="91962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800" dirty="0"/>
              <a:t>        Marc  est qualifié BRONZE DIRECTEUR ce Mois  </a:t>
            </a:r>
            <a:endParaRPr lang="en-US" sz="2800" dirty="0"/>
          </a:p>
        </p:txBody>
      </p:sp>
      <p:sp>
        <p:nvSpPr>
          <p:cNvPr id="14" name="ZoneTexte 13"/>
          <p:cNvSpPr txBox="1"/>
          <p:nvPr/>
        </p:nvSpPr>
        <p:spPr>
          <a:xfrm>
            <a:off x="692331" y="2207621"/>
            <a:ext cx="2690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3200" b="1" dirty="0"/>
              <a:t>MOIS  MARS </a:t>
            </a:r>
            <a:endParaRPr lang="en-US" sz="32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942609" y="872563"/>
            <a:ext cx="10267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800" dirty="0"/>
              <a:t>                  Suivons ensemble la Progression de MARC</a:t>
            </a:r>
            <a:endParaRPr lang="en-US" sz="2800" dirty="0"/>
          </a:p>
        </p:txBody>
      </p:sp>
      <p:sp>
        <p:nvSpPr>
          <p:cNvPr id="16" name="ZoneTexte 15"/>
          <p:cNvSpPr txBox="1"/>
          <p:nvPr/>
        </p:nvSpPr>
        <p:spPr>
          <a:xfrm>
            <a:off x="6076312" y="2430318"/>
            <a:ext cx="1610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16%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424070" y="3988904"/>
            <a:ext cx="1104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5%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383280" y="3961621"/>
            <a:ext cx="1154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12%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9008828" y="3834482"/>
            <a:ext cx="1154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12%</a:t>
            </a:r>
          </a:p>
        </p:txBody>
      </p:sp>
    </p:spTree>
    <p:extLst>
      <p:ext uri="{BB962C8B-B14F-4D97-AF65-F5344CB8AC3E}">
        <p14:creationId xmlns:p14="http://schemas.microsoft.com/office/powerpoint/2010/main" val="3408073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8053</TotalTime>
  <Words>1825</Words>
  <Application>Microsoft Office PowerPoint</Application>
  <PresentationFormat>Grand écran</PresentationFormat>
  <Paragraphs>360</Paragraphs>
  <Slides>31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31</vt:i4>
      </vt:variant>
    </vt:vector>
  </HeadingPairs>
  <TitlesOfParts>
    <vt:vector size="37" baseType="lpstr">
      <vt:lpstr>Arial</vt:lpstr>
      <vt:lpstr>Arial Black</vt:lpstr>
      <vt:lpstr>Calibri</vt:lpstr>
      <vt:lpstr>Calibri Light</vt:lpstr>
      <vt:lpstr>Eras Bold ITC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MINISTRE ADE</dc:creator>
  <cp:lastModifiedBy>MINISTRE ADE</cp:lastModifiedBy>
  <cp:revision>64</cp:revision>
  <dcterms:created xsi:type="dcterms:W3CDTF">2023-03-15T19:00:01Z</dcterms:created>
  <dcterms:modified xsi:type="dcterms:W3CDTF">2023-12-29T18:23:18Z</dcterms:modified>
</cp:coreProperties>
</file>