
<file path=[Content_Types].xml><?xml version="1.0" encoding="utf-8"?>
<Types xmlns="http://schemas.openxmlformats.org/package/2006/content-types">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30" roundtripDataSignature="AMtx7mjXmnYKPKiq8Vf138zjIEXxZQ2Y1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6282B0B-2EEB-4CFF-8D11-42AAAFD98938}">
  <a:tblStyle styleId="{B6282B0B-2EEB-4CFF-8D11-42AAAFD98938}"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0" Type="http://customschemas.google.com/relationships/presentationmetadata" Target="meta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3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34"/>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5"/>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5"/>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6"/>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6"/>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28"/>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9"/>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29"/>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3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3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3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3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32"/>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32"/>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32"/>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33"/>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33"/>
          <p:cNvSpPr/>
          <p:nvPr>
            <p:ph idx="2" type="pic"/>
          </p:nvPr>
        </p:nvSpPr>
        <p:spPr>
          <a:xfrm>
            <a:off x="1792288" y="612775"/>
            <a:ext cx="5486400" cy="4114800"/>
          </a:xfrm>
          <a:prstGeom prst="rect">
            <a:avLst/>
          </a:prstGeom>
          <a:noFill/>
          <a:ln>
            <a:noFill/>
          </a:ln>
        </p:spPr>
      </p:sp>
      <p:sp>
        <p:nvSpPr>
          <p:cNvPr id="64" name="Google Shape;64;p33"/>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1F3A"/>
        </a:solidFill>
      </p:bgPr>
    </p:bg>
    <p:spTree>
      <p:nvGrpSpPr>
        <p:cNvPr id="83" name="Shape 83"/>
        <p:cNvGrpSpPr/>
        <p:nvPr/>
      </p:nvGrpSpPr>
      <p:grpSpPr>
        <a:xfrm>
          <a:off x="0" y="0"/>
          <a:ext cx="0" cy="0"/>
          <a:chOff x="0" y="0"/>
          <a:chExt cx="0" cy="0"/>
        </a:xfrm>
      </p:grpSpPr>
      <p:sp>
        <p:nvSpPr>
          <p:cNvPr id="84" name="Google Shape;84;p1"/>
          <p:cNvSpPr/>
          <p:nvPr/>
        </p:nvSpPr>
        <p:spPr>
          <a:xfrm>
            <a:off x="0" y="0"/>
            <a:ext cx="256032" cy="6858000"/>
          </a:xfrm>
          <a:prstGeom prst="rect">
            <a:avLst/>
          </a:prstGeom>
          <a:solidFill>
            <a:srgbClr val="B0822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5" name="Google Shape;85;p1"/>
          <p:cNvSpPr txBox="1"/>
          <p:nvPr/>
        </p:nvSpPr>
        <p:spPr>
          <a:xfrm>
            <a:off x="822960" y="1417320"/>
            <a:ext cx="7772400" cy="457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fr-FR" sz="1600" u="none" cap="none" strike="noStrike">
                <a:solidFill>
                  <a:srgbClr val="F2E8CB"/>
                </a:solidFill>
                <a:latin typeface="Arial"/>
                <a:ea typeface="Arial"/>
                <a:cs typeface="Arial"/>
                <a:sym typeface="Arial"/>
              </a:rPr>
              <a:t>FORMATION</a:t>
            </a:r>
            <a:endParaRPr/>
          </a:p>
        </p:txBody>
      </p:sp>
      <p:sp>
        <p:nvSpPr>
          <p:cNvPr id="86" name="Google Shape;86;p1"/>
          <p:cNvSpPr txBox="1"/>
          <p:nvPr/>
        </p:nvSpPr>
        <p:spPr>
          <a:xfrm>
            <a:off x="822960" y="1920240"/>
            <a:ext cx="10424160" cy="1828800"/>
          </a:xfrm>
          <a:prstGeom prst="rect">
            <a:avLst/>
          </a:prstGeom>
          <a:noFill/>
          <a:ln>
            <a:noFill/>
          </a:ln>
        </p:spPr>
        <p:txBody>
          <a:bodyPr anchorCtr="0" anchor="t" bIns="0" lIns="0" spcFirstLastPara="1" rIns="0" wrap="square" tIns="0">
            <a:spAutoFit/>
          </a:bodyPr>
          <a:lstStyle/>
          <a:p>
            <a:pPr indent="0" lvl="0" marL="0" marR="0" rtl="0" algn="l">
              <a:lnSpc>
                <a:spcPct val="105000"/>
              </a:lnSpc>
              <a:spcBef>
                <a:spcPts val="0"/>
              </a:spcBef>
              <a:spcAft>
                <a:spcPts val="0"/>
              </a:spcAft>
              <a:buNone/>
            </a:pPr>
            <a:r>
              <a:rPr b="1" i="0" lang="fr-FR" sz="3000" u="none" cap="none" strike="noStrike">
                <a:solidFill>
                  <a:srgbClr val="B0822E"/>
                </a:solidFill>
                <a:latin typeface="Arial"/>
                <a:ea typeface="Arial"/>
                <a:cs typeface="Arial"/>
                <a:sym typeface="Arial"/>
              </a:rPr>
              <a:t>Module 2</a:t>
            </a:r>
            <a:endParaRPr/>
          </a:p>
          <a:p>
            <a:pPr indent="0" lvl="0" marL="0" marR="0" rtl="0" algn="l">
              <a:lnSpc>
                <a:spcPct val="105000"/>
              </a:lnSpc>
              <a:spcBef>
                <a:spcPts val="400"/>
              </a:spcBef>
              <a:spcAft>
                <a:spcPts val="0"/>
              </a:spcAft>
              <a:buNone/>
            </a:pPr>
            <a:r>
              <a:rPr b="1" i="0" lang="fr-FR" sz="3000" u="none" cap="none" strike="noStrike">
                <a:solidFill>
                  <a:srgbClr val="FFFFFF"/>
                </a:solidFill>
                <a:latin typeface="Arial"/>
                <a:ea typeface="Arial"/>
                <a:cs typeface="Arial"/>
                <a:sym typeface="Arial"/>
              </a:rPr>
              <a:t>Comprendre la fiscalité libérale</a:t>
            </a:r>
            <a:endParaRPr/>
          </a:p>
        </p:txBody>
      </p:sp>
      <p:sp>
        <p:nvSpPr>
          <p:cNvPr id="87" name="Google Shape;87;p1"/>
          <p:cNvSpPr txBox="1"/>
          <p:nvPr/>
        </p:nvSpPr>
        <p:spPr>
          <a:xfrm>
            <a:off x="822960" y="3840480"/>
            <a:ext cx="9875520" cy="73152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fr-FR" sz="1800" u="none" cap="none" strike="noStrike">
                <a:solidFill>
                  <a:srgbClr val="F2E8CB"/>
                </a:solidFill>
                <a:latin typeface="Arial"/>
                <a:ea typeface="Arial"/>
                <a:cs typeface="Arial"/>
                <a:sym typeface="Arial"/>
              </a:rPr>
              <a:t>Les fondations : ne plus subir sa fiscalité, commencer à la piloter</a:t>
            </a:r>
            <a:endParaRPr/>
          </a:p>
        </p:txBody>
      </p:sp>
      <p:sp>
        <p:nvSpPr>
          <p:cNvPr id="88" name="Google Shape;88;p1"/>
          <p:cNvSpPr/>
          <p:nvPr/>
        </p:nvSpPr>
        <p:spPr>
          <a:xfrm>
            <a:off x="822960" y="4892040"/>
            <a:ext cx="5852160" cy="868680"/>
          </a:xfrm>
          <a:prstGeom prst="roundRect">
            <a:avLst>
              <a:gd fmla="val 16667" name="adj"/>
            </a:avLst>
          </a:prstGeom>
          <a:solidFill>
            <a:srgbClr val="122C4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9" name="Google Shape;89;p1"/>
          <p:cNvSpPr txBox="1"/>
          <p:nvPr/>
        </p:nvSpPr>
        <p:spPr>
          <a:xfrm>
            <a:off x="1097280" y="5029200"/>
            <a:ext cx="5486400" cy="64008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None/>
            </a:pPr>
            <a:r>
              <a:rPr b="0" i="0" lang="fr-FR" sz="1300" u="none" cap="none" strike="noStrike">
                <a:solidFill>
                  <a:srgbClr val="F2E8CB"/>
                </a:solidFill>
                <a:latin typeface="Arial"/>
                <a:ea typeface="Arial"/>
                <a:cs typeface="Arial"/>
                <a:sym typeface="Arial"/>
              </a:rPr>
              <a:t>Support participant  ·  Synthèse complète du module</a:t>
            </a:r>
            <a:endParaRPr/>
          </a:p>
        </p:txBody>
      </p:sp>
      <p:sp>
        <p:nvSpPr>
          <p:cNvPr id="90" name="Google Shape;90;p1"/>
          <p:cNvSpPr txBox="1"/>
          <p:nvPr/>
        </p:nvSpPr>
        <p:spPr>
          <a:xfrm>
            <a:off x="822960" y="6172200"/>
            <a:ext cx="10058400" cy="36576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fr-FR" sz="1200" u="none" cap="none" strike="noStrike">
                <a:solidFill>
                  <a:srgbClr val="CBB173"/>
                </a:solidFill>
                <a:latin typeface="Arial"/>
                <a:ea typeface="Arial"/>
                <a:cs typeface="Arial"/>
                <a:sym typeface="Arial"/>
              </a:rPr>
              <a:t>Formation Fiscalité Libérale</a:t>
            </a:r>
            <a:endParaRPr/>
          </a:p>
        </p:txBody>
      </p:sp>
      <p:pic>
        <p:nvPicPr>
          <p:cNvPr id="91" name="Google Shape;91;p1" title="logo formation.png"/>
          <p:cNvPicPr preferRelativeResize="0"/>
          <p:nvPr/>
        </p:nvPicPr>
        <p:blipFill>
          <a:blip r:embed="rId3">
            <a:alphaModFix/>
          </a:blip>
          <a:stretch>
            <a:fillRect/>
          </a:stretch>
        </p:blipFill>
        <p:spPr>
          <a:xfrm>
            <a:off x="9325260" y="624825"/>
            <a:ext cx="1615440" cy="161544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8F2"/>
        </a:solidFill>
      </p:bgPr>
    </p:bg>
    <p:spTree>
      <p:nvGrpSpPr>
        <p:cNvPr id="212" name="Shape 212"/>
        <p:cNvGrpSpPr/>
        <p:nvPr/>
      </p:nvGrpSpPr>
      <p:grpSpPr>
        <a:xfrm>
          <a:off x="0" y="0"/>
          <a:ext cx="0" cy="0"/>
          <a:chOff x="0" y="0"/>
          <a:chExt cx="0" cy="0"/>
        </a:xfrm>
      </p:grpSpPr>
      <p:sp>
        <p:nvSpPr>
          <p:cNvPr id="213" name="Google Shape;213;p10"/>
          <p:cNvSpPr/>
          <p:nvPr/>
        </p:nvSpPr>
        <p:spPr>
          <a:xfrm>
            <a:off x="0" y="0"/>
            <a:ext cx="12188952" cy="164592"/>
          </a:xfrm>
          <a:prstGeom prst="rect">
            <a:avLst/>
          </a:prstGeom>
          <a:solidFill>
            <a:srgbClr val="B0822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14" name="Google Shape;214;p10"/>
          <p:cNvSpPr txBox="1"/>
          <p:nvPr/>
        </p:nvSpPr>
        <p:spPr>
          <a:xfrm>
            <a:off x="548640" y="384048"/>
            <a:ext cx="10058400" cy="32004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fr-FR" sz="1300" u="none" cap="none" strike="noStrike">
                <a:solidFill>
                  <a:srgbClr val="B0822E"/>
                </a:solidFill>
                <a:latin typeface="Arial"/>
                <a:ea typeface="Arial"/>
                <a:cs typeface="Arial"/>
                <a:sym typeface="Arial"/>
              </a:rPr>
              <a:t>2.1 ET 2.2  EI À L'IR</a:t>
            </a:r>
            <a:endParaRPr/>
          </a:p>
        </p:txBody>
      </p:sp>
      <p:sp>
        <p:nvSpPr>
          <p:cNvPr id="215" name="Google Shape;215;p10"/>
          <p:cNvSpPr txBox="1"/>
          <p:nvPr/>
        </p:nvSpPr>
        <p:spPr>
          <a:xfrm>
            <a:off x="548640" y="658368"/>
            <a:ext cx="10149840" cy="86868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fr-FR" sz="2800" u="none" cap="none" strike="noStrike">
                <a:solidFill>
                  <a:srgbClr val="0B1F3A"/>
                </a:solidFill>
                <a:latin typeface="Arial"/>
                <a:ea typeface="Arial"/>
                <a:cs typeface="Arial"/>
                <a:sym typeface="Arial"/>
              </a:rPr>
              <a:t>Micro BNC ou régime réel ?</a:t>
            </a:r>
            <a:endParaRPr/>
          </a:p>
        </p:txBody>
      </p:sp>
      <p:pic>
        <p:nvPicPr>
          <p:cNvPr descr="Logo_Fiscalite_Liberale_transparent.png" id="216" name="Google Shape;216;p10"/>
          <p:cNvPicPr preferRelativeResize="0"/>
          <p:nvPr/>
        </p:nvPicPr>
        <p:blipFill rotWithShape="1">
          <a:blip r:embed="rId3">
            <a:alphaModFix/>
          </a:blip>
          <a:srcRect b="0" l="0" r="0" t="0"/>
          <a:stretch/>
        </p:blipFill>
        <p:spPr>
          <a:xfrm>
            <a:off x="11109960" y="310896"/>
            <a:ext cx="685800" cy="685800"/>
          </a:xfrm>
          <a:prstGeom prst="rect">
            <a:avLst/>
          </a:prstGeom>
          <a:noFill/>
          <a:ln>
            <a:noFill/>
          </a:ln>
        </p:spPr>
      </p:pic>
      <p:sp>
        <p:nvSpPr>
          <p:cNvPr id="217" name="Google Shape;217;p10"/>
          <p:cNvSpPr txBox="1"/>
          <p:nvPr/>
        </p:nvSpPr>
        <p:spPr>
          <a:xfrm>
            <a:off x="548640" y="6446520"/>
            <a:ext cx="7315200" cy="27432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fr-FR" sz="900" u="none" cap="none" strike="noStrike">
                <a:solidFill>
                  <a:srgbClr val="555E6B"/>
                </a:solidFill>
                <a:latin typeface="Arial"/>
                <a:ea typeface="Arial"/>
                <a:cs typeface="Arial"/>
                <a:sym typeface="Arial"/>
              </a:rPr>
              <a:t>Formation Fiscalité Libérale  ·  Module 2</a:t>
            </a:r>
            <a:endParaRPr/>
          </a:p>
        </p:txBody>
      </p:sp>
      <p:sp>
        <p:nvSpPr>
          <p:cNvPr id="218" name="Google Shape;218;p10"/>
          <p:cNvSpPr txBox="1"/>
          <p:nvPr/>
        </p:nvSpPr>
        <p:spPr>
          <a:xfrm>
            <a:off x="10515600" y="6446520"/>
            <a:ext cx="1097280" cy="27432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b="0" i="0" lang="fr-FR" sz="900" u="none" cap="none" strike="noStrike">
                <a:solidFill>
                  <a:srgbClr val="555E6B"/>
                </a:solidFill>
                <a:latin typeface="Arial"/>
                <a:ea typeface="Arial"/>
                <a:cs typeface="Arial"/>
                <a:sym typeface="Arial"/>
              </a:rPr>
              <a:t>9</a:t>
            </a:r>
            <a:endParaRPr/>
          </a:p>
        </p:txBody>
      </p:sp>
      <p:sp>
        <p:nvSpPr>
          <p:cNvPr id="219" name="Google Shape;219;p10"/>
          <p:cNvSpPr/>
          <p:nvPr/>
        </p:nvSpPr>
        <p:spPr>
          <a:xfrm>
            <a:off x="548640" y="1645920"/>
            <a:ext cx="5440680" cy="4160520"/>
          </a:xfrm>
          <a:prstGeom prst="rect">
            <a:avLst/>
          </a:prstGeom>
          <a:solidFill>
            <a:srgbClr val="FFFFFF"/>
          </a:solidFill>
          <a:ln cap="flat" cmpd="sng" w="12700">
            <a:solidFill>
              <a:srgbClr val="E8DDC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0" name="Google Shape;220;p10"/>
          <p:cNvSpPr/>
          <p:nvPr/>
        </p:nvSpPr>
        <p:spPr>
          <a:xfrm>
            <a:off x="548640" y="1645920"/>
            <a:ext cx="5440680" cy="502920"/>
          </a:xfrm>
          <a:prstGeom prst="rect">
            <a:avLst/>
          </a:prstGeom>
          <a:solidFill>
            <a:srgbClr val="B0822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1" name="Google Shape;221;p10"/>
          <p:cNvSpPr txBox="1"/>
          <p:nvPr/>
        </p:nvSpPr>
        <p:spPr>
          <a:xfrm>
            <a:off x="822960" y="1719072"/>
            <a:ext cx="4937760" cy="41148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None/>
            </a:pPr>
            <a:r>
              <a:rPr b="1" i="0" lang="fr-FR" sz="1600" u="none" cap="none" strike="noStrike">
                <a:solidFill>
                  <a:srgbClr val="FFFFFF"/>
                </a:solidFill>
                <a:latin typeface="Arial"/>
                <a:ea typeface="Arial"/>
                <a:cs typeface="Arial"/>
                <a:sym typeface="Arial"/>
              </a:rPr>
              <a:t>Micro BNC</a:t>
            </a:r>
            <a:endParaRPr/>
          </a:p>
        </p:txBody>
      </p:sp>
      <p:sp>
        <p:nvSpPr>
          <p:cNvPr id="222" name="Google Shape;222;p10"/>
          <p:cNvSpPr txBox="1"/>
          <p:nvPr/>
        </p:nvSpPr>
        <p:spPr>
          <a:xfrm>
            <a:off x="822960" y="2331720"/>
            <a:ext cx="4937760" cy="1747466"/>
          </a:xfrm>
          <a:prstGeom prst="rect">
            <a:avLst/>
          </a:prstGeom>
          <a:noFill/>
          <a:ln>
            <a:noFill/>
          </a:ln>
        </p:spPr>
        <p:txBody>
          <a:bodyPr anchorCtr="0" anchor="t" bIns="0" lIns="0" spcFirstLastPara="1" rIns="0" wrap="square" tIns="0">
            <a:spAutoFit/>
          </a:bodyPr>
          <a:lstStyle/>
          <a:p>
            <a:pPr indent="0" lvl="0" marL="0" marR="0" rtl="0" algn="l">
              <a:lnSpc>
                <a:spcPct val="105000"/>
              </a:lnSpc>
              <a:spcBef>
                <a:spcPts val="0"/>
              </a:spcBef>
              <a:spcAft>
                <a:spcPts val="0"/>
              </a:spcAft>
              <a:buNone/>
            </a:pPr>
            <a:r>
              <a:rPr b="0" i="0" lang="fr-FR" sz="1300" u="none" cap="none" strike="noStrike">
                <a:solidFill>
                  <a:srgbClr val="1B2A3D"/>
                </a:solidFill>
                <a:latin typeface="Arial"/>
                <a:ea typeface="Arial"/>
                <a:cs typeface="Arial"/>
                <a:sym typeface="Arial"/>
              </a:rPr>
              <a:t>Abattement forfaitaire de 34 % (min 305 €). Aucune comptabilité, un simple registre.</a:t>
            </a:r>
            <a:endParaRPr/>
          </a:p>
          <a:p>
            <a:pPr indent="0" lvl="0" marL="0" marR="0" rtl="0" algn="l">
              <a:lnSpc>
                <a:spcPct val="105000"/>
              </a:lnSpc>
              <a:spcBef>
                <a:spcPts val="600"/>
              </a:spcBef>
              <a:spcAft>
                <a:spcPts val="0"/>
              </a:spcAft>
              <a:buNone/>
            </a:pPr>
            <a:r>
              <a:rPr b="0" i="0" lang="fr-FR" sz="1300" u="none" cap="none" strike="noStrike">
                <a:solidFill>
                  <a:srgbClr val="1B2A3D"/>
                </a:solidFill>
                <a:latin typeface="Arial"/>
                <a:ea typeface="Arial"/>
                <a:cs typeface="Arial"/>
                <a:sym typeface="Arial"/>
              </a:rPr>
              <a:t>Seuil 77 700 €, porté à 83 600 € par la loi de finances 2026.</a:t>
            </a:r>
            <a:endParaRPr/>
          </a:p>
          <a:p>
            <a:pPr indent="0" lvl="0" marL="0" marR="0" rtl="0" algn="l">
              <a:lnSpc>
                <a:spcPct val="105000"/>
              </a:lnSpc>
              <a:spcBef>
                <a:spcPts val="600"/>
              </a:spcBef>
              <a:spcAft>
                <a:spcPts val="0"/>
              </a:spcAft>
              <a:buNone/>
            </a:pPr>
            <a:r>
              <a:rPr b="1" i="0" lang="fr-FR" sz="1200" u="none" cap="none" strike="noStrike">
                <a:solidFill>
                  <a:srgbClr val="B0822E"/>
                </a:solidFill>
                <a:latin typeface="Arial"/>
                <a:ea typeface="Arial"/>
                <a:cs typeface="Arial"/>
                <a:sym typeface="Arial"/>
              </a:rPr>
              <a:t>EXEMPLE : Léo, IDEL</a:t>
            </a:r>
            <a:endParaRPr/>
          </a:p>
          <a:p>
            <a:pPr indent="0" lvl="0" marL="0" marR="0" rtl="0" algn="l">
              <a:lnSpc>
                <a:spcPct val="105000"/>
              </a:lnSpc>
              <a:spcBef>
                <a:spcPts val="600"/>
              </a:spcBef>
              <a:spcAft>
                <a:spcPts val="0"/>
              </a:spcAft>
              <a:buNone/>
            </a:pPr>
            <a:r>
              <a:rPr b="0" i="0" lang="fr-FR" sz="1300" u="none" cap="none" strike="noStrike">
                <a:solidFill>
                  <a:srgbClr val="1B2A3D"/>
                </a:solidFill>
                <a:latin typeface="Arial"/>
                <a:ea typeface="Arial"/>
                <a:cs typeface="Arial"/>
                <a:sym typeface="Arial"/>
              </a:rPr>
              <a:t>40 000 € de CA. L'administration retient 13 600 € de charges sans justificatif. Base imposable : 26 400 €.</a:t>
            </a:r>
            <a:endParaRPr/>
          </a:p>
          <a:p>
            <a:pPr indent="0" lvl="0" marL="0" marR="0" rtl="0" algn="l">
              <a:lnSpc>
                <a:spcPct val="105000"/>
              </a:lnSpc>
              <a:spcBef>
                <a:spcPts val="600"/>
              </a:spcBef>
              <a:spcAft>
                <a:spcPts val="0"/>
              </a:spcAft>
              <a:buNone/>
            </a:pPr>
            <a:r>
              <a:rPr b="0" i="1" lang="fr-FR" sz="1300" u="none" cap="none" strike="noStrike">
                <a:solidFill>
                  <a:srgbClr val="1B2A3D"/>
                </a:solidFill>
                <a:latin typeface="Arial"/>
                <a:ea typeface="Arial"/>
                <a:cs typeface="Arial"/>
                <a:sym typeface="Arial"/>
              </a:rPr>
              <a:t>Intéressant tant que ses vraies charges restent sous 34 % du CA.</a:t>
            </a:r>
            <a:endParaRPr/>
          </a:p>
        </p:txBody>
      </p:sp>
      <p:sp>
        <p:nvSpPr>
          <p:cNvPr id="223" name="Google Shape;223;p10"/>
          <p:cNvSpPr/>
          <p:nvPr/>
        </p:nvSpPr>
        <p:spPr>
          <a:xfrm>
            <a:off x="6199632" y="1645920"/>
            <a:ext cx="5440680" cy="4160520"/>
          </a:xfrm>
          <a:prstGeom prst="rect">
            <a:avLst/>
          </a:prstGeom>
          <a:solidFill>
            <a:srgbClr val="FFFFFF"/>
          </a:solidFill>
          <a:ln cap="flat" cmpd="sng" w="12700">
            <a:solidFill>
              <a:srgbClr val="E8DDC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4" name="Google Shape;224;p10"/>
          <p:cNvSpPr/>
          <p:nvPr/>
        </p:nvSpPr>
        <p:spPr>
          <a:xfrm>
            <a:off x="6199632" y="1645920"/>
            <a:ext cx="5440680" cy="502920"/>
          </a:xfrm>
          <a:prstGeom prst="rect">
            <a:avLst/>
          </a:prstGeom>
          <a:solidFill>
            <a:srgbClr val="0B1F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5" name="Google Shape;225;p10"/>
          <p:cNvSpPr txBox="1"/>
          <p:nvPr/>
        </p:nvSpPr>
        <p:spPr>
          <a:xfrm>
            <a:off x="6473952" y="1719072"/>
            <a:ext cx="4937760" cy="41148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None/>
            </a:pPr>
            <a:r>
              <a:rPr b="1" i="0" lang="fr-FR" sz="1600" u="none" cap="none" strike="noStrike">
                <a:solidFill>
                  <a:srgbClr val="FFFFFF"/>
                </a:solidFill>
                <a:latin typeface="Arial"/>
                <a:ea typeface="Arial"/>
                <a:cs typeface="Arial"/>
                <a:sym typeface="Arial"/>
              </a:rPr>
              <a:t>Régime réel (2035)</a:t>
            </a:r>
            <a:endParaRPr/>
          </a:p>
        </p:txBody>
      </p:sp>
      <p:sp>
        <p:nvSpPr>
          <p:cNvPr id="226" name="Google Shape;226;p10"/>
          <p:cNvSpPr txBox="1"/>
          <p:nvPr/>
        </p:nvSpPr>
        <p:spPr>
          <a:xfrm>
            <a:off x="6473952" y="2331720"/>
            <a:ext cx="4937760" cy="3383280"/>
          </a:xfrm>
          <a:prstGeom prst="rect">
            <a:avLst/>
          </a:prstGeom>
          <a:noFill/>
          <a:ln>
            <a:noFill/>
          </a:ln>
        </p:spPr>
        <p:txBody>
          <a:bodyPr anchorCtr="0" anchor="t" bIns="0" lIns="0" spcFirstLastPara="1" rIns="0" wrap="square" tIns="0">
            <a:spAutoFit/>
          </a:bodyPr>
          <a:lstStyle/>
          <a:p>
            <a:pPr indent="0" lvl="0" marL="0" marR="0" rtl="0" algn="l">
              <a:lnSpc>
                <a:spcPct val="105000"/>
              </a:lnSpc>
              <a:spcBef>
                <a:spcPts val="0"/>
              </a:spcBef>
              <a:spcAft>
                <a:spcPts val="0"/>
              </a:spcAft>
              <a:buNone/>
            </a:pPr>
            <a:r>
              <a:rPr b="0" i="0" lang="fr-FR" sz="1300" u="none" cap="none" strike="noStrike">
                <a:solidFill>
                  <a:srgbClr val="1B2A3D"/>
                </a:solidFill>
                <a:latin typeface="Arial"/>
                <a:ea typeface="Arial"/>
                <a:cs typeface="Arial"/>
                <a:sym typeface="Arial"/>
              </a:rPr>
              <a:t>Imposition sur le résultat net réel : CA moins toutes les charges déductibles.</a:t>
            </a:r>
            <a:endParaRPr/>
          </a:p>
          <a:p>
            <a:pPr indent="0" lvl="0" marL="0" marR="0" rtl="0" algn="l">
              <a:lnSpc>
                <a:spcPct val="105000"/>
              </a:lnSpc>
              <a:spcBef>
                <a:spcPts val="600"/>
              </a:spcBef>
              <a:spcAft>
                <a:spcPts val="0"/>
              </a:spcAft>
              <a:buNone/>
            </a:pPr>
            <a:r>
              <a:rPr b="0" i="0" lang="fr-FR" sz="1300" u="none" cap="none" strike="noStrike">
                <a:solidFill>
                  <a:srgbClr val="1B2A3D"/>
                </a:solidFill>
                <a:latin typeface="Arial"/>
                <a:ea typeface="Arial"/>
                <a:cs typeface="Arial"/>
                <a:sym typeface="Arial"/>
              </a:rPr>
              <a:t>Plus exigeant (comptabilité, AGA conseillée), mais bien plus stratégique.</a:t>
            </a:r>
            <a:endParaRPr/>
          </a:p>
          <a:p>
            <a:pPr indent="0" lvl="0" marL="0" marR="0" rtl="0" algn="l">
              <a:lnSpc>
                <a:spcPct val="105000"/>
              </a:lnSpc>
              <a:spcBef>
                <a:spcPts val="600"/>
              </a:spcBef>
              <a:spcAft>
                <a:spcPts val="0"/>
              </a:spcAft>
              <a:buNone/>
            </a:pPr>
            <a:r>
              <a:rPr b="1" i="0" lang="fr-FR" sz="1200" u="none" cap="none" strike="noStrike">
                <a:solidFill>
                  <a:srgbClr val="B0822E"/>
                </a:solidFill>
                <a:latin typeface="Arial"/>
                <a:ea typeface="Arial"/>
                <a:cs typeface="Arial"/>
                <a:sym typeface="Arial"/>
              </a:rPr>
              <a:t>EXEMPLE : Léa, kinésithérapeute</a:t>
            </a:r>
            <a:endParaRPr/>
          </a:p>
          <a:p>
            <a:pPr indent="0" lvl="0" marL="0" marR="0" rtl="0" algn="l">
              <a:lnSpc>
                <a:spcPct val="105000"/>
              </a:lnSpc>
              <a:spcBef>
                <a:spcPts val="600"/>
              </a:spcBef>
              <a:spcAft>
                <a:spcPts val="0"/>
              </a:spcAft>
              <a:buNone/>
            </a:pPr>
            <a:r>
              <a:rPr b="0" i="0" lang="fr-FR" sz="1300" u="none" cap="none" strike="noStrike">
                <a:solidFill>
                  <a:srgbClr val="1B2A3D"/>
                </a:solidFill>
                <a:latin typeface="Arial"/>
                <a:ea typeface="Arial"/>
                <a:cs typeface="Arial"/>
                <a:sym typeface="Arial"/>
              </a:rPr>
              <a:t>65 000 € de CA, 28 000 € de charges réelles. Au micro on ne déduit que 22 100 €, au réel 28 000 €.</a:t>
            </a:r>
            <a:endParaRPr/>
          </a:p>
          <a:p>
            <a:pPr indent="0" lvl="0" marL="0" marR="0" rtl="0" algn="l">
              <a:lnSpc>
                <a:spcPct val="105000"/>
              </a:lnSpc>
              <a:spcBef>
                <a:spcPts val="600"/>
              </a:spcBef>
              <a:spcAft>
                <a:spcPts val="0"/>
              </a:spcAft>
              <a:buNone/>
            </a:pPr>
            <a:r>
              <a:rPr b="0" i="1" lang="fr-FR" sz="1300" u="none" cap="none" strike="noStrike">
                <a:solidFill>
                  <a:srgbClr val="1B2A3D"/>
                </a:solidFill>
                <a:latin typeface="Arial"/>
                <a:ea typeface="Arial"/>
                <a:cs typeface="Arial"/>
                <a:sym typeface="Arial"/>
              </a:rPr>
              <a:t>Elle est imposée sur près de 6 000 € de moins.</a:t>
            </a:r>
            <a:endParaRPr/>
          </a:p>
        </p:txBody>
      </p:sp>
      <p:sp>
        <p:nvSpPr>
          <p:cNvPr id="227" name="Google Shape;227;p10"/>
          <p:cNvSpPr txBox="1"/>
          <p:nvPr/>
        </p:nvSpPr>
        <p:spPr>
          <a:xfrm>
            <a:off x="548640" y="5943600"/>
            <a:ext cx="11091672" cy="36576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fr-FR" sz="1200" u="none" cap="none" strike="noStrike">
                <a:solidFill>
                  <a:srgbClr val="B0822E"/>
                </a:solidFill>
                <a:latin typeface="Arial"/>
                <a:ea typeface="Arial"/>
                <a:cs typeface="Arial"/>
                <a:sym typeface="Arial"/>
              </a:rPr>
              <a:t>Bascule : </a:t>
            </a:r>
            <a:r>
              <a:rPr b="0" i="1" lang="fr-FR" sz="1200" u="none" cap="none" strike="noStrike">
                <a:solidFill>
                  <a:srgbClr val="555E6B"/>
                </a:solidFill>
                <a:latin typeface="Arial"/>
                <a:ea typeface="Arial"/>
                <a:cs typeface="Arial"/>
                <a:sym typeface="Arial"/>
              </a:rPr>
              <a:t>dès un CA durable au-delà de 55 à 60 000 € avec des charges réelles, le réel devient plus avantageux.</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8F2"/>
        </a:solidFill>
      </p:bgPr>
    </p:bg>
    <p:spTree>
      <p:nvGrpSpPr>
        <p:cNvPr id="231" name="Shape 231"/>
        <p:cNvGrpSpPr/>
        <p:nvPr/>
      </p:nvGrpSpPr>
      <p:grpSpPr>
        <a:xfrm>
          <a:off x="0" y="0"/>
          <a:ext cx="0" cy="0"/>
          <a:chOff x="0" y="0"/>
          <a:chExt cx="0" cy="0"/>
        </a:xfrm>
      </p:grpSpPr>
      <p:sp>
        <p:nvSpPr>
          <p:cNvPr id="232" name="Google Shape;232;p11"/>
          <p:cNvSpPr/>
          <p:nvPr/>
        </p:nvSpPr>
        <p:spPr>
          <a:xfrm>
            <a:off x="0" y="0"/>
            <a:ext cx="12188952" cy="164592"/>
          </a:xfrm>
          <a:prstGeom prst="rect">
            <a:avLst/>
          </a:prstGeom>
          <a:solidFill>
            <a:srgbClr val="B0822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3" name="Google Shape;233;p11"/>
          <p:cNvSpPr txBox="1"/>
          <p:nvPr/>
        </p:nvSpPr>
        <p:spPr>
          <a:xfrm>
            <a:off x="548640" y="384048"/>
            <a:ext cx="10058400" cy="32004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fr-FR" sz="1300" u="none" cap="none" strike="noStrike">
                <a:solidFill>
                  <a:srgbClr val="B0822E"/>
                </a:solidFill>
                <a:latin typeface="Arial"/>
                <a:ea typeface="Arial"/>
                <a:cs typeface="Arial"/>
                <a:sym typeface="Arial"/>
              </a:rPr>
              <a:t>2.3  L'OPTION À L'IMPÔT SUR LES SOCIÉTÉS</a:t>
            </a:r>
            <a:endParaRPr/>
          </a:p>
        </p:txBody>
      </p:sp>
      <p:sp>
        <p:nvSpPr>
          <p:cNvPr id="234" name="Google Shape;234;p11"/>
          <p:cNvSpPr txBox="1"/>
          <p:nvPr/>
        </p:nvSpPr>
        <p:spPr>
          <a:xfrm>
            <a:off x="548640" y="658368"/>
            <a:ext cx="10149840" cy="86868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fr-FR" sz="2800" u="none" cap="none" strike="noStrike">
                <a:solidFill>
                  <a:srgbClr val="0B1F3A"/>
                </a:solidFill>
                <a:latin typeface="Arial"/>
                <a:ea typeface="Arial"/>
                <a:cs typeface="Arial"/>
                <a:sym typeface="Arial"/>
              </a:rPr>
              <a:t>Rester en EI, mais choisir sa rémunération</a:t>
            </a:r>
            <a:endParaRPr/>
          </a:p>
        </p:txBody>
      </p:sp>
      <p:pic>
        <p:nvPicPr>
          <p:cNvPr descr="Logo_Fiscalite_Liberale_transparent.png" id="235" name="Google Shape;235;p11"/>
          <p:cNvPicPr preferRelativeResize="0"/>
          <p:nvPr/>
        </p:nvPicPr>
        <p:blipFill rotWithShape="1">
          <a:blip r:embed="rId3">
            <a:alphaModFix/>
          </a:blip>
          <a:srcRect b="0" l="0" r="0" t="0"/>
          <a:stretch/>
        </p:blipFill>
        <p:spPr>
          <a:xfrm>
            <a:off x="11109960" y="310896"/>
            <a:ext cx="685800" cy="685800"/>
          </a:xfrm>
          <a:prstGeom prst="rect">
            <a:avLst/>
          </a:prstGeom>
          <a:noFill/>
          <a:ln>
            <a:noFill/>
          </a:ln>
        </p:spPr>
      </p:pic>
      <p:sp>
        <p:nvSpPr>
          <p:cNvPr id="236" name="Google Shape;236;p11"/>
          <p:cNvSpPr txBox="1"/>
          <p:nvPr/>
        </p:nvSpPr>
        <p:spPr>
          <a:xfrm>
            <a:off x="548640" y="6446520"/>
            <a:ext cx="7315200" cy="27432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fr-FR" sz="900" u="none" cap="none" strike="noStrike">
                <a:solidFill>
                  <a:srgbClr val="555E6B"/>
                </a:solidFill>
                <a:latin typeface="Arial"/>
                <a:ea typeface="Arial"/>
                <a:cs typeface="Arial"/>
                <a:sym typeface="Arial"/>
              </a:rPr>
              <a:t>Formation Fiscalité Libérale  ·  Module 2</a:t>
            </a:r>
            <a:endParaRPr/>
          </a:p>
        </p:txBody>
      </p:sp>
      <p:sp>
        <p:nvSpPr>
          <p:cNvPr id="237" name="Google Shape;237;p11"/>
          <p:cNvSpPr txBox="1"/>
          <p:nvPr/>
        </p:nvSpPr>
        <p:spPr>
          <a:xfrm>
            <a:off x="10515600" y="6446520"/>
            <a:ext cx="1097280" cy="27432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b="0" i="0" lang="fr-FR" sz="900" u="none" cap="none" strike="noStrike">
                <a:solidFill>
                  <a:srgbClr val="555E6B"/>
                </a:solidFill>
                <a:latin typeface="Arial"/>
                <a:ea typeface="Arial"/>
                <a:cs typeface="Arial"/>
                <a:sym typeface="Arial"/>
              </a:rPr>
              <a:t>10</a:t>
            </a:r>
            <a:endParaRPr/>
          </a:p>
        </p:txBody>
      </p:sp>
      <p:sp>
        <p:nvSpPr>
          <p:cNvPr id="238" name="Google Shape;238;p11"/>
          <p:cNvSpPr txBox="1"/>
          <p:nvPr/>
        </p:nvSpPr>
        <p:spPr>
          <a:xfrm>
            <a:off x="548640" y="1645920"/>
            <a:ext cx="11091672" cy="731520"/>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None/>
            </a:pPr>
            <a:r>
              <a:rPr b="0" i="0" lang="fr-FR" sz="1400" u="none" cap="none" strike="noStrike">
                <a:solidFill>
                  <a:srgbClr val="1B2A3D"/>
                </a:solidFill>
                <a:latin typeface="Arial"/>
                <a:ea typeface="Arial"/>
                <a:cs typeface="Arial"/>
                <a:sym typeface="Arial"/>
              </a:rPr>
              <a:t>Depuis 2022, vous pouvez rester en entreprise individuelle et opter pour l'IS. Vous payez impôt et cotisations uniquement sur la rémunération que vous fixez. Le reste demeure dans l'entreprise, au taux de l'IS.</a:t>
            </a:r>
            <a:endParaRPr/>
          </a:p>
        </p:txBody>
      </p:sp>
      <p:sp>
        <p:nvSpPr>
          <p:cNvPr id="239" name="Google Shape;239;p11"/>
          <p:cNvSpPr/>
          <p:nvPr/>
        </p:nvSpPr>
        <p:spPr>
          <a:xfrm>
            <a:off x="548640" y="2606040"/>
            <a:ext cx="5440680" cy="2468880"/>
          </a:xfrm>
          <a:prstGeom prst="rect">
            <a:avLst/>
          </a:prstGeom>
          <a:solidFill>
            <a:srgbClr val="E9F6EE"/>
          </a:solidFill>
          <a:ln cap="flat" cmpd="sng" w="12700">
            <a:solidFill>
              <a:srgbClr val="1E84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40" name="Google Shape;240;p11"/>
          <p:cNvSpPr txBox="1"/>
          <p:nvPr/>
        </p:nvSpPr>
        <p:spPr>
          <a:xfrm>
            <a:off x="822960" y="2761488"/>
            <a:ext cx="4937760" cy="2194560"/>
          </a:xfrm>
          <a:prstGeom prst="rect">
            <a:avLst/>
          </a:prstGeom>
          <a:noFill/>
          <a:ln>
            <a:noFill/>
          </a:ln>
        </p:spPr>
        <p:txBody>
          <a:bodyPr anchorCtr="0" anchor="t" bIns="0" lIns="0" spcFirstLastPara="1" rIns="0" wrap="square" tIns="0">
            <a:spAutoFit/>
          </a:bodyPr>
          <a:lstStyle/>
          <a:p>
            <a:pPr indent="0" lvl="0" marL="0" marR="0" rtl="0" algn="l">
              <a:lnSpc>
                <a:spcPct val="105000"/>
              </a:lnSpc>
              <a:spcBef>
                <a:spcPts val="0"/>
              </a:spcBef>
              <a:spcAft>
                <a:spcPts val="0"/>
              </a:spcAft>
              <a:buNone/>
            </a:pPr>
            <a:r>
              <a:rPr b="1" i="0" lang="fr-FR" sz="1500" u="none" cap="none" strike="noStrike">
                <a:solidFill>
                  <a:srgbClr val="1E8449"/>
                </a:solidFill>
                <a:latin typeface="Arial"/>
                <a:ea typeface="Arial"/>
                <a:cs typeface="Arial"/>
                <a:sym typeface="Arial"/>
              </a:rPr>
              <a:t>Ce que ça apporte</a:t>
            </a:r>
            <a:endParaRPr/>
          </a:p>
          <a:p>
            <a:pPr indent="0" lvl="0" marL="0" marR="0" rtl="0" algn="l">
              <a:lnSpc>
                <a:spcPct val="105000"/>
              </a:lnSpc>
              <a:spcBef>
                <a:spcPts val="600"/>
              </a:spcBef>
              <a:spcAft>
                <a:spcPts val="0"/>
              </a:spcAft>
              <a:buNone/>
            </a:pPr>
            <a:r>
              <a:rPr b="0" i="0" lang="fr-FR" sz="1300" u="none" cap="none" strike="noStrike">
                <a:solidFill>
                  <a:srgbClr val="1B2A3D"/>
                </a:solidFill>
                <a:latin typeface="Arial"/>
                <a:ea typeface="Arial"/>
                <a:cs typeface="Arial"/>
                <a:sym typeface="Arial"/>
              </a:rPr>
              <a:t>Plus de surprise : vous savez ce que vous allez payer.</a:t>
            </a:r>
            <a:endParaRPr/>
          </a:p>
          <a:p>
            <a:pPr indent="0" lvl="0" marL="0" marR="0" rtl="0" algn="l">
              <a:lnSpc>
                <a:spcPct val="105000"/>
              </a:lnSpc>
              <a:spcBef>
                <a:spcPts val="600"/>
              </a:spcBef>
              <a:spcAft>
                <a:spcPts val="0"/>
              </a:spcAft>
              <a:buNone/>
            </a:pPr>
            <a:r>
              <a:rPr b="0" i="0" lang="fr-FR" sz="1300" u="none" cap="none" strike="noStrike">
                <a:solidFill>
                  <a:srgbClr val="1B2A3D"/>
                </a:solidFill>
                <a:latin typeface="Arial"/>
                <a:ea typeface="Arial"/>
                <a:cs typeface="Arial"/>
                <a:sym typeface="Arial"/>
              </a:rPr>
              <a:t>Fini les régularisations liées aux fluctuations.</a:t>
            </a:r>
            <a:endParaRPr/>
          </a:p>
          <a:p>
            <a:pPr indent="0" lvl="0" marL="0" marR="0" rtl="0" algn="l">
              <a:lnSpc>
                <a:spcPct val="105000"/>
              </a:lnSpc>
              <a:spcBef>
                <a:spcPts val="600"/>
              </a:spcBef>
              <a:spcAft>
                <a:spcPts val="0"/>
              </a:spcAft>
              <a:buNone/>
            </a:pPr>
            <a:r>
              <a:rPr b="0" i="0" lang="fr-FR" sz="1300" u="none" cap="none" strike="noStrike">
                <a:solidFill>
                  <a:srgbClr val="1B2A3D"/>
                </a:solidFill>
                <a:latin typeface="Arial"/>
                <a:ea typeface="Arial"/>
                <a:cs typeface="Arial"/>
                <a:sym typeface="Arial"/>
              </a:rPr>
              <a:t>Vous pilotez votre rémunération selon vos besoins.</a:t>
            </a:r>
            <a:endParaRPr/>
          </a:p>
        </p:txBody>
      </p:sp>
      <p:sp>
        <p:nvSpPr>
          <p:cNvPr id="241" name="Google Shape;241;p11"/>
          <p:cNvSpPr/>
          <p:nvPr/>
        </p:nvSpPr>
        <p:spPr>
          <a:xfrm>
            <a:off x="6199632" y="2606040"/>
            <a:ext cx="5440680" cy="2468880"/>
          </a:xfrm>
          <a:prstGeom prst="rect">
            <a:avLst/>
          </a:prstGeom>
          <a:solidFill>
            <a:srgbClr val="FDEDED"/>
          </a:solidFill>
          <a:ln cap="flat" cmpd="sng" w="12700">
            <a:solidFill>
              <a:srgbClr val="C039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42" name="Google Shape;242;p11"/>
          <p:cNvSpPr txBox="1"/>
          <p:nvPr/>
        </p:nvSpPr>
        <p:spPr>
          <a:xfrm>
            <a:off x="6473952" y="2761488"/>
            <a:ext cx="4937760" cy="2194560"/>
          </a:xfrm>
          <a:prstGeom prst="rect">
            <a:avLst/>
          </a:prstGeom>
          <a:noFill/>
          <a:ln>
            <a:noFill/>
          </a:ln>
        </p:spPr>
        <p:txBody>
          <a:bodyPr anchorCtr="0" anchor="t" bIns="0" lIns="0" spcFirstLastPara="1" rIns="0" wrap="square" tIns="0">
            <a:spAutoFit/>
          </a:bodyPr>
          <a:lstStyle/>
          <a:p>
            <a:pPr indent="0" lvl="0" marL="0" marR="0" rtl="0" algn="l">
              <a:lnSpc>
                <a:spcPct val="105000"/>
              </a:lnSpc>
              <a:spcBef>
                <a:spcPts val="0"/>
              </a:spcBef>
              <a:spcAft>
                <a:spcPts val="0"/>
              </a:spcAft>
              <a:buNone/>
            </a:pPr>
            <a:r>
              <a:rPr b="1" i="0" lang="fr-FR" sz="1500" u="none" cap="none" strike="noStrike">
                <a:solidFill>
                  <a:srgbClr val="C0392B"/>
                </a:solidFill>
                <a:latin typeface="Arial"/>
                <a:ea typeface="Arial"/>
                <a:cs typeface="Arial"/>
                <a:sym typeface="Arial"/>
              </a:rPr>
              <a:t>Ce que ça ne fait pas</a:t>
            </a:r>
            <a:endParaRPr/>
          </a:p>
          <a:p>
            <a:pPr indent="0" lvl="0" marL="0" marR="0" rtl="0" algn="l">
              <a:lnSpc>
                <a:spcPct val="105000"/>
              </a:lnSpc>
              <a:spcBef>
                <a:spcPts val="600"/>
              </a:spcBef>
              <a:spcAft>
                <a:spcPts val="0"/>
              </a:spcAft>
              <a:buNone/>
            </a:pPr>
            <a:r>
              <a:rPr b="0" i="0" lang="fr-FR" sz="1300" u="none" cap="none" strike="noStrike">
                <a:solidFill>
                  <a:srgbClr val="1B2A3D"/>
                </a:solidFill>
                <a:latin typeface="Arial"/>
                <a:ea typeface="Arial"/>
                <a:cs typeface="Arial"/>
                <a:sym typeface="Arial"/>
              </a:rPr>
              <a:t>Pas d'économie structurelle : seulement de la maîtrise.</a:t>
            </a:r>
            <a:endParaRPr/>
          </a:p>
          <a:p>
            <a:pPr indent="0" lvl="0" marL="0" marR="0" rtl="0" algn="l">
              <a:lnSpc>
                <a:spcPct val="105000"/>
              </a:lnSpc>
              <a:spcBef>
                <a:spcPts val="600"/>
              </a:spcBef>
              <a:spcAft>
                <a:spcPts val="0"/>
              </a:spcAft>
              <a:buNone/>
            </a:pPr>
            <a:r>
              <a:rPr b="0" i="0" lang="fr-FR" sz="1300" u="none" cap="none" strike="noStrike">
                <a:solidFill>
                  <a:srgbClr val="1B2A3D"/>
                </a:solidFill>
                <a:latin typeface="Arial"/>
                <a:ea typeface="Arial"/>
                <a:cs typeface="Arial"/>
                <a:sym typeface="Arial"/>
              </a:rPr>
              <a:t>Tout ce qui sort vers le compte perso sera, tôt ou tard, imposé.</a:t>
            </a:r>
            <a:endParaRPr/>
          </a:p>
          <a:p>
            <a:pPr indent="0" lvl="0" marL="0" marR="0" rtl="0" algn="l">
              <a:lnSpc>
                <a:spcPct val="105000"/>
              </a:lnSpc>
              <a:spcBef>
                <a:spcPts val="600"/>
              </a:spcBef>
              <a:spcAft>
                <a:spcPts val="0"/>
              </a:spcAft>
              <a:buNone/>
            </a:pPr>
            <a:r>
              <a:rPr b="1" i="0" lang="fr-FR" sz="1300" u="none" cap="none" strike="noStrike">
                <a:solidFill>
                  <a:srgbClr val="1B2A3D"/>
                </a:solidFill>
                <a:latin typeface="Arial"/>
                <a:ea typeface="Arial"/>
                <a:cs typeface="Arial"/>
                <a:sym typeface="Arial"/>
              </a:rPr>
              <a:t>Pour vraiment optimiser, il faut passer en SEL.</a:t>
            </a:r>
            <a:endParaRPr/>
          </a:p>
        </p:txBody>
      </p:sp>
      <p:sp>
        <p:nvSpPr>
          <p:cNvPr id="243" name="Google Shape;243;p11"/>
          <p:cNvSpPr txBox="1"/>
          <p:nvPr/>
        </p:nvSpPr>
        <p:spPr>
          <a:xfrm>
            <a:off x="548640" y="5303520"/>
            <a:ext cx="11091672" cy="548640"/>
          </a:xfrm>
          <a:prstGeom prst="rect">
            <a:avLst/>
          </a:prstGeom>
          <a:noFill/>
          <a:ln>
            <a:noFill/>
          </a:ln>
        </p:spPr>
        <p:txBody>
          <a:bodyPr anchorCtr="0" anchor="t" bIns="0" lIns="0" spcFirstLastPara="1" rIns="0" wrap="square" tIns="0">
            <a:spAutoFit/>
          </a:bodyPr>
          <a:lstStyle/>
          <a:p>
            <a:pPr indent="0" lvl="0" marL="0" marR="0" rtl="0" algn="l">
              <a:lnSpc>
                <a:spcPct val="105000"/>
              </a:lnSpc>
              <a:spcBef>
                <a:spcPts val="0"/>
              </a:spcBef>
              <a:spcAft>
                <a:spcPts val="0"/>
              </a:spcAft>
              <a:buNone/>
            </a:pPr>
            <a:r>
              <a:rPr b="1" i="0" lang="fr-FR" sz="1300" u="none" cap="none" strike="noStrike">
                <a:solidFill>
                  <a:srgbClr val="B0822E"/>
                </a:solidFill>
                <a:latin typeface="Arial"/>
                <a:ea typeface="Arial"/>
                <a:cs typeface="Arial"/>
                <a:sym typeface="Arial"/>
              </a:rPr>
              <a:t>Démarche : </a:t>
            </a:r>
            <a:r>
              <a:rPr b="0" i="1" lang="fr-FR" sz="1300" u="none" cap="none" strike="noStrike">
                <a:solidFill>
                  <a:srgbClr val="555E6B"/>
                </a:solidFill>
                <a:latin typeface="Arial"/>
                <a:ea typeface="Arial"/>
                <a:cs typeface="Arial"/>
                <a:sym typeface="Arial"/>
              </a:rPr>
              <a:t>un simple courrier au Service des Impôts des Entreprises. À valider avec votre expert-comptable, l'option étant en principe irrévocable au-delà d'un délai.</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8F2"/>
        </a:solidFill>
      </p:bgPr>
    </p:bg>
    <p:spTree>
      <p:nvGrpSpPr>
        <p:cNvPr id="247" name="Shape 247"/>
        <p:cNvGrpSpPr/>
        <p:nvPr/>
      </p:nvGrpSpPr>
      <p:grpSpPr>
        <a:xfrm>
          <a:off x="0" y="0"/>
          <a:ext cx="0" cy="0"/>
          <a:chOff x="0" y="0"/>
          <a:chExt cx="0" cy="0"/>
        </a:xfrm>
      </p:grpSpPr>
      <p:sp>
        <p:nvSpPr>
          <p:cNvPr id="248" name="Google Shape;248;p12"/>
          <p:cNvSpPr/>
          <p:nvPr/>
        </p:nvSpPr>
        <p:spPr>
          <a:xfrm>
            <a:off x="0" y="0"/>
            <a:ext cx="12188952" cy="164592"/>
          </a:xfrm>
          <a:prstGeom prst="rect">
            <a:avLst/>
          </a:prstGeom>
          <a:solidFill>
            <a:srgbClr val="B0822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49" name="Google Shape;249;p12"/>
          <p:cNvSpPr txBox="1"/>
          <p:nvPr/>
        </p:nvSpPr>
        <p:spPr>
          <a:xfrm>
            <a:off x="548640" y="384048"/>
            <a:ext cx="10058400" cy="32004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fr-FR" sz="1300" u="none" cap="none" strike="noStrike">
                <a:solidFill>
                  <a:srgbClr val="B0822E"/>
                </a:solidFill>
                <a:latin typeface="Arial"/>
                <a:ea typeface="Arial"/>
                <a:cs typeface="Arial"/>
                <a:sym typeface="Arial"/>
              </a:rPr>
              <a:t>2.4  LA SEL</a:t>
            </a:r>
            <a:endParaRPr/>
          </a:p>
        </p:txBody>
      </p:sp>
      <p:sp>
        <p:nvSpPr>
          <p:cNvPr id="250" name="Google Shape;250;p12"/>
          <p:cNvSpPr txBox="1"/>
          <p:nvPr/>
        </p:nvSpPr>
        <p:spPr>
          <a:xfrm>
            <a:off x="548640" y="658368"/>
            <a:ext cx="10149840" cy="86868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fr-FR" sz="2800" u="none" cap="none" strike="noStrike">
                <a:solidFill>
                  <a:srgbClr val="0B1F3A"/>
                </a:solidFill>
                <a:latin typeface="Arial"/>
                <a:ea typeface="Arial"/>
                <a:cs typeface="Arial"/>
                <a:sym typeface="Arial"/>
              </a:rPr>
              <a:t>Le levier le plus puissant</a:t>
            </a:r>
            <a:endParaRPr/>
          </a:p>
        </p:txBody>
      </p:sp>
      <p:pic>
        <p:nvPicPr>
          <p:cNvPr descr="Logo_Fiscalite_Liberale_transparent.png" id="251" name="Google Shape;251;p12"/>
          <p:cNvPicPr preferRelativeResize="0"/>
          <p:nvPr/>
        </p:nvPicPr>
        <p:blipFill rotWithShape="1">
          <a:blip r:embed="rId3">
            <a:alphaModFix/>
          </a:blip>
          <a:srcRect b="0" l="0" r="0" t="0"/>
          <a:stretch/>
        </p:blipFill>
        <p:spPr>
          <a:xfrm>
            <a:off x="11109960" y="310896"/>
            <a:ext cx="685800" cy="685800"/>
          </a:xfrm>
          <a:prstGeom prst="rect">
            <a:avLst/>
          </a:prstGeom>
          <a:noFill/>
          <a:ln>
            <a:noFill/>
          </a:ln>
        </p:spPr>
      </p:pic>
      <p:sp>
        <p:nvSpPr>
          <p:cNvPr id="252" name="Google Shape;252;p12"/>
          <p:cNvSpPr txBox="1"/>
          <p:nvPr/>
        </p:nvSpPr>
        <p:spPr>
          <a:xfrm>
            <a:off x="548640" y="6446520"/>
            <a:ext cx="7315200" cy="27432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fr-FR" sz="900" u="none" cap="none" strike="noStrike">
                <a:solidFill>
                  <a:srgbClr val="555E6B"/>
                </a:solidFill>
                <a:latin typeface="Arial"/>
                <a:ea typeface="Arial"/>
                <a:cs typeface="Arial"/>
                <a:sym typeface="Arial"/>
              </a:rPr>
              <a:t>Formation Fiscalité Libérale  ·  Module 2</a:t>
            </a:r>
            <a:endParaRPr/>
          </a:p>
        </p:txBody>
      </p:sp>
      <p:sp>
        <p:nvSpPr>
          <p:cNvPr id="253" name="Google Shape;253;p12"/>
          <p:cNvSpPr txBox="1"/>
          <p:nvPr/>
        </p:nvSpPr>
        <p:spPr>
          <a:xfrm>
            <a:off x="10515600" y="6446520"/>
            <a:ext cx="1097280" cy="27432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b="0" i="0" lang="fr-FR" sz="900" u="none" cap="none" strike="noStrike">
                <a:solidFill>
                  <a:srgbClr val="555E6B"/>
                </a:solidFill>
                <a:latin typeface="Arial"/>
                <a:ea typeface="Arial"/>
                <a:cs typeface="Arial"/>
                <a:sym typeface="Arial"/>
              </a:rPr>
              <a:t>11</a:t>
            </a:r>
            <a:endParaRPr/>
          </a:p>
        </p:txBody>
      </p:sp>
      <p:sp>
        <p:nvSpPr>
          <p:cNvPr id="254" name="Google Shape;254;p12"/>
          <p:cNvSpPr txBox="1"/>
          <p:nvPr/>
        </p:nvSpPr>
        <p:spPr>
          <a:xfrm>
            <a:off x="548640" y="1645920"/>
            <a:ext cx="11091672" cy="457200"/>
          </a:xfrm>
          <a:prstGeom prst="rect">
            <a:avLst/>
          </a:prstGeom>
          <a:noFill/>
          <a:ln>
            <a:noFill/>
          </a:ln>
        </p:spPr>
        <p:txBody>
          <a:bodyPr anchorCtr="0" anchor="t" bIns="0" lIns="0" spcFirstLastPara="1" rIns="0" wrap="square" tIns="0">
            <a:spAutoFit/>
          </a:bodyPr>
          <a:lstStyle/>
          <a:p>
            <a:pPr indent="0" lvl="0" marL="0" marR="0" rtl="0" algn="l">
              <a:lnSpc>
                <a:spcPct val="105000"/>
              </a:lnSpc>
              <a:spcBef>
                <a:spcPts val="0"/>
              </a:spcBef>
              <a:spcAft>
                <a:spcPts val="0"/>
              </a:spcAft>
              <a:buNone/>
            </a:pPr>
            <a:r>
              <a:rPr b="0" i="0" lang="fr-FR" sz="1400" u="none" cap="none" strike="noStrike">
                <a:solidFill>
                  <a:srgbClr val="1B2A3D"/>
                </a:solidFill>
                <a:latin typeface="Arial"/>
                <a:ea typeface="Arial"/>
                <a:cs typeface="Arial"/>
                <a:sym typeface="Arial"/>
              </a:rPr>
              <a:t>La société d'exercice libéral (SELARL ou SELAS) distingue proprement votre rémunération, le résultat laissé dans la structure et votre stratégie patrimoniale.</a:t>
            </a:r>
            <a:endParaRPr/>
          </a:p>
        </p:txBody>
      </p:sp>
      <p:graphicFrame>
        <p:nvGraphicFramePr>
          <p:cNvPr id="255" name="Google Shape;255;p12"/>
          <p:cNvGraphicFramePr/>
          <p:nvPr/>
        </p:nvGraphicFramePr>
        <p:xfrm>
          <a:off x="548640" y="2331720"/>
          <a:ext cx="3000000" cy="3000000"/>
        </p:xfrm>
        <a:graphic>
          <a:graphicData uri="http://schemas.openxmlformats.org/drawingml/2006/table">
            <a:tbl>
              <a:tblPr>
                <a:noFill/>
                <a:tableStyleId>{B6282B0B-2EEB-4CFF-8D11-42AAAFD98938}</a:tableStyleId>
              </a:tblPr>
              <a:tblGrid>
                <a:gridCol w="2772925"/>
                <a:gridCol w="4159375"/>
                <a:gridCol w="4159375"/>
              </a:tblGrid>
              <a:tr h="457200">
                <a:tc>
                  <a:txBody>
                    <a:bodyPr/>
                    <a:lstStyle/>
                    <a:p>
                      <a:pPr indent="0" lvl="0" marL="0" marR="0" rtl="0" algn="l">
                        <a:spcBef>
                          <a:spcPts val="0"/>
                        </a:spcBef>
                        <a:spcAft>
                          <a:spcPts val="0"/>
                        </a:spcAft>
                        <a:buNone/>
                      </a:pPr>
                      <a:r>
                        <a:t/>
                      </a:r>
                      <a:endParaRPr sz="1800" u="none" cap="none" strike="noStrike"/>
                    </a:p>
                  </a:txBody>
                  <a:tcPr marT="27425" marB="27425" marR="73150" marL="91450" anchor="ctr">
                    <a:solidFill>
                      <a:srgbClr val="0B1F3A"/>
                    </a:solidFill>
                  </a:tcPr>
                </a:tc>
                <a:tc>
                  <a:txBody>
                    <a:bodyPr/>
                    <a:lstStyle/>
                    <a:p>
                      <a:pPr indent="0" lvl="0" marL="0" marR="0" rtl="0" algn="l">
                        <a:spcBef>
                          <a:spcPts val="0"/>
                        </a:spcBef>
                        <a:spcAft>
                          <a:spcPts val="0"/>
                        </a:spcAft>
                        <a:buNone/>
                      </a:pPr>
                      <a:r>
                        <a:rPr b="1" lang="fr-FR" sz="1250" u="none" cap="none" strike="noStrike">
                          <a:solidFill>
                            <a:srgbClr val="FFFFFF"/>
                          </a:solidFill>
                          <a:latin typeface="Arial"/>
                          <a:ea typeface="Arial"/>
                          <a:cs typeface="Arial"/>
                          <a:sym typeface="Arial"/>
                        </a:rPr>
                        <a:t>En EI (BNC à l'IR)</a:t>
                      </a:r>
                      <a:endParaRPr/>
                    </a:p>
                  </a:txBody>
                  <a:tcPr marT="27425" marB="27425" marR="73150" marL="91450" anchor="ctr">
                    <a:solidFill>
                      <a:srgbClr val="0B1F3A"/>
                    </a:solidFill>
                  </a:tcPr>
                </a:tc>
                <a:tc>
                  <a:txBody>
                    <a:bodyPr/>
                    <a:lstStyle/>
                    <a:p>
                      <a:pPr indent="0" lvl="0" marL="0" marR="0" rtl="0" algn="l">
                        <a:spcBef>
                          <a:spcPts val="0"/>
                        </a:spcBef>
                        <a:spcAft>
                          <a:spcPts val="0"/>
                        </a:spcAft>
                        <a:buNone/>
                      </a:pPr>
                      <a:r>
                        <a:rPr b="1" lang="fr-FR" sz="1250" u="none" cap="none" strike="noStrike">
                          <a:solidFill>
                            <a:srgbClr val="FFFFFF"/>
                          </a:solidFill>
                          <a:latin typeface="Arial"/>
                          <a:ea typeface="Arial"/>
                          <a:cs typeface="Arial"/>
                          <a:sym typeface="Arial"/>
                        </a:rPr>
                        <a:t>En SEL</a:t>
                      </a:r>
                      <a:endParaRPr/>
                    </a:p>
                  </a:txBody>
                  <a:tcPr marT="27425" marB="27425" marR="73150" marL="91450" anchor="ctr">
                    <a:solidFill>
                      <a:srgbClr val="0B1F3A"/>
                    </a:solidFill>
                  </a:tcPr>
                </a:tc>
              </a:tr>
              <a:tr h="457200">
                <a:tc>
                  <a:txBody>
                    <a:bodyPr/>
                    <a:lstStyle/>
                    <a:p>
                      <a:pPr indent="0" lvl="0" marL="0" marR="0" rtl="0" algn="l">
                        <a:spcBef>
                          <a:spcPts val="0"/>
                        </a:spcBef>
                        <a:spcAft>
                          <a:spcPts val="0"/>
                        </a:spcAft>
                        <a:buNone/>
                      </a:pPr>
                      <a:r>
                        <a:rPr b="0" lang="fr-FR" sz="1250" u="none" cap="none" strike="noStrike">
                          <a:solidFill>
                            <a:srgbClr val="1B2A3D"/>
                          </a:solidFill>
                          <a:latin typeface="Arial"/>
                          <a:ea typeface="Arial"/>
                          <a:cs typeface="Arial"/>
                          <a:sym typeface="Arial"/>
                        </a:rPr>
                        <a:t>Base de l'IR</a:t>
                      </a:r>
                      <a:endParaRPr/>
                    </a:p>
                  </a:txBody>
                  <a:tcPr marT="27425" marB="27425" marR="73150" marL="91450" anchor="ctr">
                    <a:solidFill>
                      <a:srgbClr val="FFFFFF"/>
                    </a:solidFill>
                  </a:tcPr>
                </a:tc>
                <a:tc>
                  <a:txBody>
                    <a:bodyPr/>
                    <a:lstStyle/>
                    <a:p>
                      <a:pPr indent="0" lvl="0" marL="0" marR="0" rtl="0" algn="l">
                        <a:spcBef>
                          <a:spcPts val="0"/>
                        </a:spcBef>
                        <a:spcAft>
                          <a:spcPts val="0"/>
                        </a:spcAft>
                        <a:buNone/>
                      </a:pPr>
                      <a:r>
                        <a:rPr b="0" lang="fr-FR" sz="1250" u="none" cap="none" strike="noStrike">
                          <a:solidFill>
                            <a:srgbClr val="1B2A3D"/>
                          </a:solidFill>
                          <a:latin typeface="Arial"/>
                          <a:ea typeface="Arial"/>
                          <a:cs typeface="Arial"/>
                          <a:sym typeface="Arial"/>
                        </a:rPr>
                        <a:t>Résultat BNC subi</a:t>
                      </a:r>
                      <a:endParaRPr/>
                    </a:p>
                  </a:txBody>
                  <a:tcPr marT="27425" marB="27425" marR="73150" marL="91450" anchor="ctr">
                    <a:solidFill>
                      <a:srgbClr val="FFFFFF"/>
                    </a:solidFill>
                  </a:tcPr>
                </a:tc>
                <a:tc>
                  <a:txBody>
                    <a:bodyPr/>
                    <a:lstStyle/>
                    <a:p>
                      <a:pPr indent="0" lvl="0" marL="0" marR="0" rtl="0" algn="l">
                        <a:spcBef>
                          <a:spcPts val="0"/>
                        </a:spcBef>
                        <a:spcAft>
                          <a:spcPts val="0"/>
                        </a:spcAft>
                        <a:buNone/>
                      </a:pPr>
                      <a:r>
                        <a:rPr b="0" lang="fr-FR" sz="1250" u="none" cap="none" strike="noStrike">
                          <a:solidFill>
                            <a:srgbClr val="1B2A3D"/>
                          </a:solidFill>
                          <a:latin typeface="Arial"/>
                          <a:ea typeface="Arial"/>
                          <a:cs typeface="Arial"/>
                          <a:sym typeface="Arial"/>
                        </a:rPr>
                        <a:t>Rémunération que vous choisissez</a:t>
                      </a:r>
                      <a:endParaRPr/>
                    </a:p>
                  </a:txBody>
                  <a:tcPr marT="27425" marB="27425" marR="73150" marL="91450" anchor="ctr">
                    <a:solidFill>
                      <a:srgbClr val="FFFFFF"/>
                    </a:solidFill>
                  </a:tcPr>
                </a:tc>
              </a:tr>
              <a:tr h="457200">
                <a:tc>
                  <a:txBody>
                    <a:bodyPr/>
                    <a:lstStyle/>
                    <a:p>
                      <a:pPr indent="0" lvl="0" marL="0" marR="0" rtl="0" algn="l">
                        <a:spcBef>
                          <a:spcPts val="0"/>
                        </a:spcBef>
                        <a:spcAft>
                          <a:spcPts val="0"/>
                        </a:spcAft>
                        <a:buNone/>
                      </a:pPr>
                      <a:r>
                        <a:rPr b="0" lang="fr-FR" sz="1250" u="none" cap="none" strike="noStrike">
                          <a:solidFill>
                            <a:srgbClr val="1B2A3D"/>
                          </a:solidFill>
                          <a:latin typeface="Arial"/>
                          <a:ea typeface="Arial"/>
                          <a:cs typeface="Arial"/>
                          <a:sym typeface="Arial"/>
                        </a:rPr>
                        <a:t>Cotisations sociales</a:t>
                      </a:r>
                      <a:endParaRPr/>
                    </a:p>
                  </a:txBody>
                  <a:tcPr marT="27425" marB="27425" marR="73150" marL="91450" anchor="ctr">
                    <a:solidFill>
                      <a:srgbClr val="FAF6EC"/>
                    </a:solidFill>
                  </a:tcPr>
                </a:tc>
                <a:tc>
                  <a:txBody>
                    <a:bodyPr/>
                    <a:lstStyle/>
                    <a:p>
                      <a:pPr indent="0" lvl="0" marL="0" marR="0" rtl="0" algn="l">
                        <a:spcBef>
                          <a:spcPts val="0"/>
                        </a:spcBef>
                        <a:spcAft>
                          <a:spcPts val="0"/>
                        </a:spcAft>
                        <a:buNone/>
                      </a:pPr>
                      <a:r>
                        <a:rPr b="0" lang="fr-FR" sz="1250" u="none" cap="none" strike="noStrike">
                          <a:solidFill>
                            <a:srgbClr val="1B2A3D"/>
                          </a:solidFill>
                          <a:latin typeface="Arial"/>
                          <a:ea typeface="Arial"/>
                          <a:cs typeface="Arial"/>
                          <a:sym typeface="Arial"/>
                        </a:rPr>
                        <a:t>Sur le résultat BNC subi</a:t>
                      </a:r>
                      <a:endParaRPr/>
                    </a:p>
                  </a:txBody>
                  <a:tcPr marT="27425" marB="27425" marR="73150" marL="91450" anchor="ctr">
                    <a:solidFill>
                      <a:srgbClr val="FAF6EC"/>
                    </a:solidFill>
                  </a:tcPr>
                </a:tc>
                <a:tc>
                  <a:txBody>
                    <a:bodyPr/>
                    <a:lstStyle/>
                    <a:p>
                      <a:pPr indent="0" lvl="0" marL="0" marR="0" rtl="0" algn="l">
                        <a:spcBef>
                          <a:spcPts val="0"/>
                        </a:spcBef>
                        <a:spcAft>
                          <a:spcPts val="0"/>
                        </a:spcAft>
                        <a:buNone/>
                      </a:pPr>
                      <a:r>
                        <a:rPr b="0" lang="fr-FR" sz="1250" u="none" cap="none" strike="noStrike">
                          <a:solidFill>
                            <a:srgbClr val="1B2A3D"/>
                          </a:solidFill>
                          <a:latin typeface="Arial"/>
                          <a:ea typeface="Arial"/>
                          <a:cs typeface="Arial"/>
                          <a:sym typeface="Arial"/>
                        </a:rPr>
                        <a:t>Sur la rémunération choisie</a:t>
                      </a:r>
                      <a:endParaRPr/>
                    </a:p>
                  </a:txBody>
                  <a:tcPr marT="27425" marB="27425" marR="73150" marL="91450" anchor="ctr">
                    <a:solidFill>
                      <a:srgbClr val="FAF6EC"/>
                    </a:solidFill>
                  </a:tcPr>
                </a:tc>
              </a:tr>
              <a:tr h="457200">
                <a:tc>
                  <a:txBody>
                    <a:bodyPr/>
                    <a:lstStyle/>
                    <a:p>
                      <a:pPr indent="0" lvl="0" marL="0" marR="0" rtl="0" algn="l">
                        <a:spcBef>
                          <a:spcPts val="0"/>
                        </a:spcBef>
                        <a:spcAft>
                          <a:spcPts val="0"/>
                        </a:spcAft>
                        <a:buNone/>
                      </a:pPr>
                      <a:r>
                        <a:rPr b="0" lang="fr-FR" sz="1250" u="none" cap="none" strike="noStrike">
                          <a:solidFill>
                            <a:srgbClr val="1B2A3D"/>
                          </a:solidFill>
                          <a:latin typeface="Arial"/>
                          <a:ea typeface="Arial"/>
                          <a:cs typeface="Arial"/>
                          <a:sym typeface="Arial"/>
                        </a:rPr>
                        <a:t>Excédent de bénéfice</a:t>
                      </a:r>
                      <a:endParaRPr/>
                    </a:p>
                  </a:txBody>
                  <a:tcPr marT="27425" marB="27425" marR="73150" marL="91450" anchor="ctr">
                    <a:solidFill>
                      <a:srgbClr val="FFFFFF"/>
                    </a:solidFill>
                  </a:tcPr>
                </a:tc>
                <a:tc>
                  <a:txBody>
                    <a:bodyPr/>
                    <a:lstStyle/>
                    <a:p>
                      <a:pPr indent="0" lvl="0" marL="0" marR="0" rtl="0" algn="l">
                        <a:spcBef>
                          <a:spcPts val="0"/>
                        </a:spcBef>
                        <a:spcAft>
                          <a:spcPts val="0"/>
                        </a:spcAft>
                        <a:buNone/>
                      </a:pPr>
                      <a:r>
                        <a:rPr b="0" lang="fr-FR" sz="1250" u="none" cap="none" strike="noStrike">
                          <a:solidFill>
                            <a:srgbClr val="1B2A3D"/>
                          </a:solidFill>
                          <a:latin typeface="Arial"/>
                          <a:ea typeface="Arial"/>
                          <a:cs typeface="Arial"/>
                          <a:sym typeface="Arial"/>
                        </a:rPr>
                        <a:t>Imposé à l'IR</a:t>
                      </a:r>
                      <a:endParaRPr/>
                    </a:p>
                  </a:txBody>
                  <a:tcPr marT="27425" marB="27425" marR="73150" marL="91450" anchor="ctr">
                    <a:solidFill>
                      <a:srgbClr val="FFFFFF"/>
                    </a:solidFill>
                  </a:tcPr>
                </a:tc>
                <a:tc>
                  <a:txBody>
                    <a:bodyPr/>
                    <a:lstStyle/>
                    <a:p>
                      <a:pPr indent="0" lvl="0" marL="0" marR="0" rtl="0" algn="l">
                        <a:spcBef>
                          <a:spcPts val="0"/>
                        </a:spcBef>
                        <a:spcAft>
                          <a:spcPts val="0"/>
                        </a:spcAft>
                        <a:buNone/>
                      </a:pPr>
                      <a:r>
                        <a:rPr b="0" lang="fr-FR" sz="1250" u="none" cap="none" strike="noStrike">
                          <a:solidFill>
                            <a:srgbClr val="1B2A3D"/>
                          </a:solidFill>
                          <a:latin typeface="Arial"/>
                          <a:ea typeface="Arial"/>
                          <a:cs typeface="Arial"/>
                          <a:sym typeface="Arial"/>
                        </a:rPr>
                        <a:t>Reste dans la société (IS 15 puis 25 %)</a:t>
                      </a:r>
                      <a:endParaRPr/>
                    </a:p>
                  </a:txBody>
                  <a:tcPr marT="27425" marB="27425" marR="73150" marL="91450" anchor="ctr">
                    <a:solidFill>
                      <a:srgbClr val="FFFFFF"/>
                    </a:solidFill>
                  </a:tcPr>
                </a:tc>
              </a:tr>
              <a:tr h="457200">
                <a:tc>
                  <a:txBody>
                    <a:bodyPr/>
                    <a:lstStyle/>
                    <a:p>
                      <a:pPr indent="0" lvl="0" marL="0" marR="0" rtl="0" algn="l">
                        <a:spcBef>
                          <a:spcPts val="0"/>
                        </a:spcBef>
                        <a:spcAft>
                          <a:spcPts val="0"/>
                        </a:spcAft>
                        <a:buNone/>
                      </a:pPr>
                      <a:r>
                        <a:rPr b="0" lang="fr-FR" sz="1250" u="none" cap="none" strike="noStrike">
                          <a:solidFill>
                            <a:srgbClr val="1B2A3D"/>
                          </a:solidFill>
                          <a:latin typeface="Arial"/>
                          <a:ea typeface="Arial"/>
                          <a:cs typeface="Arial"/>
                          <a:sym typeface="Arial"/>
                        </a:rPr>
                        <a:t>Outil patrimonial</a:t>
                      </a:r>
                      <a:endParaRPr/>
                    </a:p>
                  </a:txBody>
                  <a:tcPr marT="27425" marB="27425" marR="73150" marL="91450" anchor="ctr">
                    <a:solidFill>
                      <a:srgbClr val="FAF6EC"/>
                    </a:solidFill>
                  </a:tcPr>
                </a:tc>
                <a:tc>
                  <a:txBody>
                    <a:bodyPr/>
                    <a:lstStyle/>
                    <a:p>
                      <a:pPr indent="0" lvl="0" marL="0" marR="0" rtl="0" algn="l">
                        <a:spcBef>
                          <a:spcPts val="0"/>
                        </a:spcBef>
                        <a:spcAft>
                          <a:spcPts val="0"/>
                        </a:spcAft>
                        <a:buNone/>
                      </a:pPr>
                      <a:r>
                        <a:rPr b="0" lang="fr-FR" sz="1250" u="none" cap="none" strike="noStrike">
                          <a:solidFill>
                            <a:srgbClr val="1B2A3D"/>
                          </a:solidFill>
                          <a:latin typeface="Arial"/>
                          <a:ea typeface="Arial"/>
                          <a:cs typeface="Arial"/>
                          <a:sym typeface="Arial"/>
                        </a:rPr>
                        <a:t>Non</a:t>
                      </a:r>
                      <a:endParaRPr/>
                    </a:p>
                  </a:txBody>
                  <a:tcPr marT="27425" marB="27425" marR="73150" marL="91450" anchor="ctr">
                    <a:solidFill>
                      <a:srgbClr val="FAF6EC"/>
                    </a:solidFill>
                  </a:tcPr>
                </a:tc>
                <a:tc>
                  <a:txBody>
                    <a:bodyPr/>
                    <a:lstStyle/>
                    <a:p>
                      <a:pPr indent="0" lvl="0" marL="0" marR="0" rtl="0" algn="l">
                        <a:spcBef>
                          <a:spcPts val="0"/>
                        </a:spcBef>
                        <a:spcAft>
                          <a:spcPts val="0"/>
                        </a:spcAft>
                        <a:buNone/>
                      </a:pPr>
                      <a:r>
                        <a:rPr b="0" lang="fr-FR" sz="1250" u="none" cap="none" strike="noStrike">
                          <a:solidFill>
                            <a:srgbClr val="1B2A3D"/>
                          </a:solidFill>
                          <a:latin typeface="Arial"/>
                          <a:ea typeface="Arial"/>
                          <a:cs typeface="Arial"/>
                          <a:sym typeface="Arial"/>
                        </a:rPr>
                        <a:t>Oui, même après l'arrêt d'activité</a:t>
                      </a:r>
                      <a:endParaRPr/>
                    </a:p>
                  </a:txBody>
                  <a:tcPr marT="27425" marB="27425" marR="73150" marL="91450" anchor="ctr">
                    <a:solidFill>
                      <a:srgbClr val="FAF6EC"/>
                    </a:solidFill>
                  </a:tcPr>
                </a:tc>
              </a:tr>
            </a:tbl>
          </a:graphicData>
        </a:graphic>
      </p:graphicFrame>
      <p:sp>
        <p:nvSpPr>
          <p:cNvPr id="256" name="Google Shape;256;p12"/>
          <p:cNvSpPr/>
          <p:nvPr/>
        </p:nvSpPr>
        <p:spPr>
          <a:xfrm>
            <a:off x="548640" y="5212080"/>
            <a:ext cx="11091672" cy="868680"/>
          </a:xfrm>
          <a:prstGeom prst="rect">
            <a:avLst/>
          </a:prstGeom>
          <a:solidFill>
            <a:srgbClr val="0B1F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7" name="Google Shape;257;p12"/>
          <p:cNvSpPr txBox="1"/>
          <p:nvPr/>
        </p:nvSpPr>
        <p:spPr>
          <a:xfrm>
            <a:off x="822960" y="5321808"/>
            <a:ext cx="10607040" cy="685800"/>
          </a:xfrm>
          <a:prstGeom prst="rect">
            <a:avLst/>
          </a:prstGeom>
          <a:noFill/>
          <a:ln>
            <a:noFill/>
          </a:ln>
        </p:spPr>
        <p:txBody>
          <a:bodyPr anchorCtr="0" anchor="ctr" bIns="0" lIns="0" spcFirstLastPara="1" rIns="0" wrap="square" tIns="0">
            <a:spAutoFit/>
          </a:bodyPr>
          <a:lstStyle/>
          <a:p>
            <a:pPr indent="0" lvl="0" marL="0" marR="0" rtl="0" algn="l">
              <a:lnSpc>
                <a:spcPct val="105000"/>
              </a:lnSpc>
              <a:spcBef>
                <a:spcPts val="0"/>
              </a:spcBef>
              <a:spcAft>
                <a:spcPts val="0"/>
              </a:spcAft>
              <a:buNone/>
            </a:pPr>
            <a:r>
              <a:rPr b="1" i="0" lang="fr-FR" sz="1500" u="none" cap="none" strike="noStrike">
                <a:solidFill>
                  <a:srgbClr val="B0822E"/>
                </a:solidFill>
                <a:latin typeface="Arial"/>
                <a:ea typeface="Arial"/>
                <a:cs typeface="Arial"/>
                <a:sym typeface="Arial"/>
              </a:rPr>
              <a:t>La règle simple : </a:t>
            </a:r>
            <a:r>
              <a:rPr b="0" i="0" lang="fr-FR" sz="1500" u="none" cap="none" strike="noStrike">
                <a:solidFill>
                  <a:srgbClr val="FFFFFF"/>
                </a:solidFill>
                <a:latin typeface="Arial"/>
                <a:ea typeface="Arial"/>
                <a:cs typeface="Arial"/>
                <a:sym typeface="Arial"/>
              </a:rPr>
              <a:t>si votre résultat annuel dépasse durablement vos besoins de rémunération, la SEL prend tout son sens.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8F2"/>
        </a:solidFill>
      </p:bgPr>
    </p:bg>
    <p:spTree>
      <p:nvGrpSpPr>
        <p:cNvPr id="261" name="Shape 261"/>
        <p:cNvGrpSpPr/>
        <p:nvPr/>
      </p:nvGrpSpPr>
      <p:grpSpPr>
        <a:xfrm>
          <a:off x="0" y="0"/>
          <a:ext cx="0" cy="0"/>
          <a:chOff x="0" y="0"/>
          <a:chExt cx="0" cy="0"/>
        </a:xfrm>
      </p:grpSpPr>
      <p:sp>
        <p:nvSpPr>
          <p:cNvPr id="262" name="Google Shape;262;p13"/>
          <p:cNvSpPr/>
          <p:nvPr/>
        </p:nvSpPr>
        <p:spPr>
          <a:xfrm>
            <a:off x="0" y="0"/>
            <a:ext cx="12188952" cy="164592"/>
          </a:xfrm>
          <a:prstGeom prst="rect">
            <a:avLst/>
          </a:prstGeom>
          <a:solidFill>
            <a:srgbClr val="B0822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63" name="Google Shape;263;p13"/>
          <p:cNvSpPr txBox="1"/>
          <p:nvPr/>
        </p:nvSpPr>
        <p:spPr>
          <a:xfrm>
            <a:off x="548640" y="384048"/>
            <a:ext cx="10058400" cy="32004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fr-FR" sz="1300" u="none" cap="none" strike="noStrike">
                <a:solidFill>
                  <a:srgbClr val="B0822E"/>
                </a:solidFill>
                <a:latin typeface="Arial"/>
                <a:ea typeface="Arial"/>
                <a:cs typeface="Arial"/>
                <a:sym typeface="Arial"/>
              </a:rPr>
              <a:t>2.4  CAS PRATIQUE CHIFFRÉ</a:t>
            </a:r>
            <a:endParaRPr/>
          </a:p>
        </p:txBody>
      </p:sp>
      <p:sp>
        <p:nvSpPr>
          <p:cNvPr id="264" name="Google Shape;264;p13"/>
          <p:cNvSpPr txBox="1"/>
          <p:nvPr/>
        </p:nvSpPr>
        <p:spPr>
          <a:xfrm>
            <a:off x="548640" y="658368"/>
            <a:ext cx="10149840" cy="86868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fr-FR" sz="2800" u="none" cap="none" strike="noStrike">
                <a:solidFill>
                  <a:srgbClr val="0B1F3A"/>
                </a:solidFill>
                <a:latin typeface="Arial"/>
                <a:ea typeface="Arial"/>
                <a:cs typeface="Arial"/>
                <a:sym typeface="Arial"/>
              </a:rPr>
              <a:t>Le passage en SELARL</a:t>
            </a:r>
            <a:endParaRPr/>
          </a:p>
        </p:txBody>
      </p:sp>
      <p:pic>
        <p:nvPicPr>
          <p:cNvPr descr="Logo_Fiscalite_Liberale_transparent.png" id="265" name="Google Shape;265;p13"/>
          <p:cNvPicPr preferRelativeResize="0"/>
          <p:nvPr/>
        </p:nvPicPr>
        <p:blipFill rotWithShape="1">
          <a:blip r:embed="rId3">
            <a:alphaModFix/>
          </a:blip>
          <a:srcRect b="0" l="0" r="0" t="0"/>
          <a:stretch/>
        </p:blipFill>
        <p:spPr>
          <a:xfrm>
            <a:off x="11109960" y="310896"/>
            <a:ext cx="685800" cy="685800"/>
          </a:xfrm>
          <a:prstGeom prst="rect">
            <a:avLst/>
          </a:prstGeom>
          <a:noFill/>
          <a:ln>
            <a:noFill/>
          </a:ln>
        </p:spPr>
      </p:pic>
      <p:sp>
        <p:nvSpPr>
          <p:cNvPr id="266" name="Google Shape;266;p13"/>
          <p:cNvSpPr txBox="1"/>
          <p:nvPr/>
        </p:nvSpPr>
        <p:spPr>
          <a:xfrm>
            <a:off x="548640" y="6446520"/>
            <a:ext cx="7315200" cy="27432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fr-FR" sz="900" u="none" cap="none" strike="noStrike">
                <a:solidFill>
                  <a:srgbClr val="555E6B"/>
                </a:solidFill>
                <a:latin typeface="Arial"/>
                <a:ea typeface="Arial"/>
                <a:cs typeface="Arial"/>
                <a:sym typeface="Arial"/>
              </a:rPr>
              <a:t>Formation Fiscalité Libérale  ·  Module 2</a:t>
            </a:r>
            <a:endParaRPr/>
          </a:p>
        </p:txBody>
      </p:sp>
      <p:sp>
        <p:nvSpPr>
          <p:cNvPr id="267" name="Google Shape;267;p13"/>
          <p:cNvSpPr txBox="1"/>
          <p:nvPr/>
        </p:nvSpPr>
        <p:spPr>
          <a:xfrm>
            <a:off x="10515600" y="6446520"/>
            <a:ext cx="1097280" cy="27432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b="0" i="0" lang="fr-FR" sz="900" u="none" cap="none" strike="noStrike">
                <a:solidFill>
                  <a:srgbClr val="555E6B"/>
                </a:solidFill>
                <a:latin typeface="Arial"/>
                <a:ea typeface="Arial"/>
                <a:cs typeface="Arial"/>
                <a:sym typeface="Arial"/>
              </a:rPr>
              <a:t>12</a:t>
            </a:r>
            <a:endParaRPr/>
          </a:p>
        </p:txBody>
      </p:sp>
      <p:sp>
        <p:nvSpPr>
          <p:cNvPr id="268" name="Google Shape;268;p13"/>
          <p:cNvSpPr txBox="1"/>
          <p:nvPr/>
        </p:nvSpPr>
        <p:spPr>
          <a:xfrm>
            <a:off x="548640" y="1645920"/>
            <a:ext cx="11091672" cy="210507"/>
          </a:xfrm>
          <a:prstGeom prst="rect">
            <a:avLst/>
          </a:prstGeom>
          <a:noFill/>
          <a:ln>
            <a:noFill/>
          </a:ln>
        </p:spPr>
        <p:txBody>
          <a:bodyPr anchorCtr="0" anchor="t" bIns="0" lIns="0" spcFirstLastPara="1" rIns="0" wrap="square" tIns="0">
            <a:spAutoFit/>
          </a:bodyPr>
          <a:lstStyle/>
          <a:p>
            <a:pPr indent="0" lvl="0" marL="0" marR="0" rtl="0" algn="l">
              <a:lnSpc>
                <a:spcPct val="105000"/>
              </a:lnSpc>
              <a:spcBef>
                <a:spcPts val="0"/>
              </a:spcBef>
              <a:spcAft>
                <a:spcPts val="0"/>
              </a:spcAft>
              <a:buNone/>
            </a:pPr>
            <a:r>
              <a:rPr b="1" i="0" lang="fr-FR" sz="1400" u="none" cap="none" strike="noStrike">
                <a:solidFill>
                  <a:srgbClr val="0B1F3A"/>
                </a:solidFill>
                <a:latin typeface="Arial"/>
                <a:ea typeface="Arial"/>
                <a:cs typeface="Arial"/>
                <a:sym typeface="Arial"/>
              </a:rPr>
              <a:t>Profil : </a:t>
            </a:r>
            <a:r>
              <a:rPr b="0" i="0" lang="fr-FR" sz="1400" u="none" cap="none" strike="noStrike">
                <a:solidFill>
                  <a:srgbClr val="1B2A3D"/>
                </a:solidFill>
                <a:latin typeface="Arial"/>
                <a:ea typeface="Arial"/>
                <a:cs typeface="Arial"/>
                <a:sym typeface="Arial"/>
              </a:rPr>
              <a:t>Kiné 100 000 €, résultat net 60 000 €, besoins personnels 50 000 €/an. On compare l'imposition globale en BNC et en SELARL.</a:t>
            </a:r>
            <a:endParaRPr/>
          </a:p>
        </p:txBody>
      </p:sp>
      <p:graphicFrame>
        <p:nvGraphicFramePr>
          <p:cNvPr id="269" name="Google Shape;269;p13"/>
          <p:cNvGraphicFramePr/>
          <p:nvPr/>
        </p:nvGraphicFramePr>
        <p:xfrm>
          <a:off x="548640" y="2423160"/>
          <a:ext cx="3000000" cy="3000000"/>
        </p:xfrm>
        <a:graphic>
          <a:graphicData uri="http://schemas.openxmlformats.org/drawingml/2006/table">
            <a:tbl>
              <a:tblPr>
                <a:noFill/>
                <a:tableStyleId>{B6282B0B-2EEB-4CFF-8D11-42AAAFD98938}</a:tableStyleId>
              </a:tblPr>
              <a:tblGrid>
                <a:gridCol w="3549325"/>
                <a:gridCol w="3549325"/>
                <a:gridCol w="3993000"/>
              </a:tblGrid>
              <a:tr h="502925">
                <a:tc>
                  <a:txBody>
                    <a:bodyPr/>
                    <a:lstStyle/>
                    <a:p>
                      <a:pPr indent="0" lvl="0" marL="0" marR="0" rtl="0" algn="l">
                        <a:spcBef>
                          <a:spcPts val="0"/>
                        </a:spcBef>
                        <a:spcAft>
                          <a:spcPts val="0"/>
                        </a:spcAft>
                        <a:buNone/>
                      </a:pPr>
                      <a:r>
                        <a:t/>
                      </a:r>
                      <a:endParaRPr sz="1800" u="none" cap="none" strike="noStrike"/>
                    </a:p>
                  </a:txBody>
                  <a:tcPr marT="27425" marB="27425" marR="73150" marL="91450" anchor="ctr">
                    <a:solidFill>
                      <a:srgbClr val="0B1F3A"/>
                    </a:solidFill>
                  </a:tcPr>
                </a:tc>
                <a:tc>
                  <a:txBody>
                    <a:bodyPr/>
                    <a:lstStyle/>
                    <a:p>
                      <a:pPr indent="0" lvl="0" marL="0" marR="0" rtl="0" algn="l">
                        <a:spcBef>
                          <a:spcPts val="0"/>
                        </a:spcBef>
                        <a:spcAft>
                          <a:spcPts val="0"/>
                        </a:spcAft>
                        <a:buNone/>
                      </a:pPr>
                      <a:r>
                        <a:rPr b="1" lang="fr-FR" sz="1300" u="none" cap="none" strike="noStrike">
                          <a:solidFill>
                            <a:srgbClr val="FFFFFF"/>
                          </a:solidFill>
                          <a:latin typeface="Arial"/>
                          <a:ea typeface="Arial"/>
                          <a:cs typeface="Arial"/>
                          <a:sym typeface="Arial"/>
                        </a:rPr>
                        <a:t>En BNC (EI à l'IR)</a:t>
                      </a:r>
                      <a:endParaRPr/>
                    </a:p>
                  </a:txBody>
                  <a:tcPr marT="27425" marB="27425" marR="73150" marL="91450" anchor="ctr">
                    <a:solidFill>
                      <a:srgbClr val="0B1F3A"/>
                    </a:solidFill>
                  </a:tcPr>
                </a:tc>
                <a:tc>
                  <a:txBody>
                    <a:bodyPr/>
                    <a:lstStyle/>
                    <a:p>
                      <a:pPr indent="0" lvl="0" marL="0" marR="0" rtl="0" algn="l">
                        <a:spcBef>
                          <a:spcPts val="0"/>
                        </a:spcBef>
                        <a:spcAft>
                          <a:spcPts val="0"/>
                        </a:spcAft>
                        <a:buNone/>
                      </a:pPr>
                      <a:r>
                        <a:rPr b="1" lang="fr-FR" sz="1300" u="none" cap="none" strike="noStrike">
                          <a:solidFill>
                            <a:srgbClr val="FFFFFF"/>
                          </a:solidFill>
                          <a:latin typeface="Arial"/>
                          <a:ea typeface="Arial"/>
                          <a:cs typeface="Arial"/>
                          <a:sym typeface="Arial"/>
                        </a:rPr>
                        <a:t>En SELARL (rém. 45 000 €)</a:t>
                      </a:r>
                      <a:endParaRPr/>
                    </a:p>
                  </a:txBody>
                  <a:tcPr marT="27425" marB="27425" marR="73150" marL="91450" anchor="ctr">
                    <a:solidFill>
                      <a:srgbClr val="0B1F3A"/>
                    </a:solidFill>
                  </a:tcPr>
                </a:tc>
              </a:tr>
              <a:tr h="502925">
                <a:tc>
                  <a:txBody>
                    <a:bodyPr/>
                    <a:lstStyle/>
                    <a:p>
                      <a:pPr indent="0" lvl="0" marL="0" marR="0" rtl="0" algn="l">
                        <a:spcBef>
                          <a:spcPts val="0"/>
                        </a:spcBef>
                        <a:spcAft>
                          <a:spcPts val="0"/>
                        </a:spcAft>
                        <a:buNone/>
                      </a:pPr>
                      <a:r>
                        <a:rPr b="0" lang="fr-FR" sz="1300" u="none" cap="none" strike="noStrike">
                          <a:solidFill>
                            <a:srgbClr val="1B2A3D"/>
                          </a:solidFill>
                          <a:latin typeface="Arial"/>
                          <a:ea typeface="Arial"/>
                          <a:cs typeface="Arial"/>
                          <a:sym typeface="Arial"/>
                        </a:rPr>
                        <a:t>Cotisations sociales</a:t>
                      </a:r>
                      <a:endParaRPr/>
                    </a:p>
                  </a:txBody>
                  <a:tcPr marT="27425" marB="27425" marR="73150" marL="91450" anchor="ctr">
                    <a:solidFill>
                      <a:srgbClr val="FFFFFF"/>
                    </a:solidFill>
                  </a:tcPr>
                </a:tc>
                <a:tc>
                  <a:txBody>
                    <a:bodyPr/>
                    <a:lstStyle/>
                    <a:p>
                      <a:pPr indent="0" lvl="0" marL="0" marR="0" rtl="0" algn="l">
                        <a:spcBef>
                          <a:spcPts val="0"/>
                        </a:spcBef>
                        <a:spcAft>
                          <a:spcPts val="0"/>
                        </a:spcAft>
                        <a:buNone/>
                      </a:pPr>
                      <a:r>
                        <a:rPr b="0" lang="fr-FR" sz="1300" u="none" cap="none" strike="noStrike">
                          <a:solidFill>
                            <a:srgbClr val="1B2A3D"/>
                          </a:solidFill>
                          <a:latin typeface="Arial"/>
                          <a:ea typeface="Arial"/>
                          <a:cs typeface="Arial"/>
                          <a:sym typeface="Arial"/>
                        </a:rPr>
                        <a:t>21 000 €</a:t>
                      </a:r>
                      <a:endParaRPr/>
                    </a:p>
                  </a:txBody>
                  <a:tcPr marT="27425" marB="27425" marR="73150" marL="91450" anchor="ctr">
                    <a:solidFill>
                      <a:srgbClr val="FFFFFF"/>
                    </a:solidFill>
                  </a:tcPr>
                </a:tc>
                <a:tc>
                  <a:txBody>
                    <a:bodyPr/>
                    <a:lstStyle/>
                    <a:p>
                      <a:pPr indent="0" lvl="0" marL="0" marR="0" rtl="0" algn="l">
                        <a:spcBef>
                          <a:spcPts val="0"/>
                        </a:spcBef>
                        <a:spcAft>
                          <a:spcPts val="0"/>
                        </a:spcAft>
                        <a:buNone/>
                      </a:pPr>
                      <a:r>
                        <a:rPr b="0" lang="fr-FR" sz="1300" u="none" cap="none" strike="noStrike">
                          <a:solidFill>
                            <a:srgbClr val="1B2A3D"/>
                          </a:solidFill>
                          <a:latin typeface="Arial"/>
                          <a:ea typeface="Arial"/>
                          <a:cs typeface="Arial"/>
                          <a:sym typeface="Arial"/>
                        </a:rPr>
                        <a:t>17 500 €</a:t>
                      </a:r>
                      <a:endParaRPr/>
                    </a:p>
                  </a:txBody>
                  <a:tcPr marT="27425" marB="27425" marR="73150" marL="91450" anchor="ctr">
                    <a:solidFill>
                      <a:srgbClr val="FFFFFF"/>
                    </a:solidFill>
                  </a:tcPr>
                </a:tc>
              </a:tr>
              <a:tr h="502925">
                <a:tc>
                  <a:txBody>
                    <a:bodyPr/>
                    <a:lstStyle/>
                    <a:p>
                      <a:pPr indent="0" lvl="0" marL="0" marR="0" rtl="0" algn="l">
                        <a:spcBef>
                          <a:spcPts val="0"/>
                        </a:spcBef>
                        <a:spcAft>
                          <a:spcPts val="0"/>
                        </a:spcAft>
                        <a:buNone/>
                      </a:pPr>
                      <a:r>
                        <a:rPr b="0" lang="fr-FR" sz="1300" u="none" cap="none" strike="noStrike">
                          <a:solidFill>
                            <a:srgbClr val="1B2A3D"/>
                          </a:solidFill>
                          <a:latin typeface="Arial"/>
                          <a:ea typeface="Arial"/>
                          <a:cs typeface="Arial"/>
                          <a:sym typeface="Arial"/>
                        </a:rPr>
                        <a:t>Impôt sur le revenu</a:t>
                      </a:r>
                      <a:endParaRPr/>
                    </a:p>
                  </a:txBody>
                  <a:tcPr marT="27425" marB="27425" marR="73150" marL="91450" anchor="ctr">
                    <a:solidFill>
                      <a:srgbClr val="FAF6EC"/>
                    </a:solidFill>
                  </a:tcPr>
                </a:tc>
                <a:tc>
                  <a:txBody>
                    <a:bodyPr/>
                    <a:lstStyle/>
                    <a:p>
                      <a:pPr indent="0" lvl="0" marL="0" marR="0" rtl="0" algn="l">
                        <a:spcBef>
                          <a:spcPts val="0"/>
                        </a:spcBef>
                        <a:spcAft>
                          <a:spcPts val="0"/>
                        </a:spcAft>
                        <a:buNone/>
                      </a:pPr>
                      <a:r>
                        <a:rPr b="0" lang="fr-FR" sz="1300" u="none" cap="none" strike="noStrike">
                          <a:solidFill>
                            <a:srgbClr val="1B2A3D"/>
                          </a:solidFill>
                          <a:latin typeface="Arial"/>
                          <a:ea typeface="Arial"/>
                          <a:cs typeface="Arial"/>
                          <a:sym typeface="Arial"/>
                        </a:rPr>
                        <a:t>11 100 €</a:t>
                      </a:r>
                      <a:endParaRPr/>
                    </a:p>
                  </a:txBody>
                  <a:tcPr marT="27425" marB="27425" marR="73150" marL="91450" anchor="ctr">
                    <a:solidFill>
                      <a:srgbClr val="FAF6EC"/>
                    </a:solidFill>
                  </a:tcPr>
                </a:tc>
                <a:tc>
                  <a:txBody>
                    <a:bodyPr/>
                    <a:lstStyle/>
                    <a:p>
                      <a:pPr indent="0" lvl="0" marL="0" marR="0" rtl="0" algn="l">
                        <a:spcBef>
                          <a:spcPts val="0"/>
                        </a:spcBef>
                        <a:spcAft>
                          <a:spcPts val="0"/>
                        </a:spcAft>
                        <a:buNone/>
                      </a:pPr>
                      <a:r>
                        <a:rPr b="0" lang="fr-FR" sz="1300" u="none" cap="none" strike="noStrike">
                          <a:solidFill>
                            <a:srgbClr val="1B2A3D"/>
                          </a:solidFill>
                          <a:latin typeface="Arial"/>
                          <a:ea typeface="Arial"/>
                          <a:cs typeface="Arial"/>
                          <a:sym typeface="Arial"/>
                        </a:rPr>
                        <a:t>8 100 €</a:t>
                      </a:r>
                      <a:endParaRPr/>
                    </a:p>
                  </a:txBody>
                  <a:tcPr marT="27425" marB="27425" marR="73150" marL="91450" anchor="ctr">
                    <a:solidFill>
                      <a:srgbClr val="FAF6EC"/>
                    </a:solidFill>
                  </a:tcPr>
                </a:tc>
              </a:tr>
              <a:tr h="502925">
                <a:tc>
                  <a:txBody>
                    <a:bodyPr/>
                    <a:lstStyle/>
                    <a:p>
                      <a:pPr indent="0" lvl="0" marL="0" marR="0" rtl="0" algn="l">
                        <a:spcBef>
                          <a:spcPts val="0"/>
                        </a:spcBef>
                        <a:spcAft>
                          <a:spcPts val="0"/>
                        </a:spcAft>
                        <a:buNone/>
                      </a:pPr>
                      <a:r>
                        <a:rPr b="1" lang="fr-FR" sz="1300" u="none" cap="none" strike="noStrike">
                          <a:solidFill>
                            <a:srgbClr val="1B2A3D"/>
                          </a:solidFill>
                          <a:latin typeface="Arial"/>
                          <a:ea typeface="Arial"/>
                          <a:cs typeface="Arial"/>
                          <a:sym typeface="Arial"/>
                        </a:rPr>
                        <a:t>Total des prélèvements</a:t>
                      </a:r>
                      <a:endParaRPr/>
                    </a:p>
                  </a:txBody>
                  <a:tcPr marT="27425" marB="27425" marR="73150" marL="91450" anchor="ctr">
                    <a:solidFill>
                      <a:srgbClr val="FFFFFF"/>
                    </a:solidFill>
                  </a:tcPr>
                </a:tc>
                <a:tc>
                  <a:txBody>
                    <a:bodyPr/>
                    <a:lstStyle/>
                    <a:p>
                      <a:pPr indent="0" lvl="0" marL="0" marR="0" rtl="0" algn="l">
                        <a:spcBef>
                          <a:spcPts val="0"/>
                        </a:spcBef>
                        <a:spcAft>
                          <a:spcPts val="0"/>
                        </a:spcAft>
                        <a:buNone/>
                      </a:pPr>
                      <a:r>
                        <a:rPr b="1" lang="fr-FR" sz="1300" u="none" cap="none" strike="noStrike">
                          <a:solidFill>
                            <a:srgbClr val="1B2A3D"/>
                          </a:solidFill>
                          <a:latin typeface="Arial"/>
                          <a:ea typeface="Arial"/>
                          <a:cs typeface="Arial"/>
                          <a:sym typeface="Arial"/>
                        </a:rPr>
                        <a:t>32 100 €</a:t>
                      </a:r>
                      <a:endParaRPr/>
                    </a:p>
                  </a:txBody>
                  <a:tcPr marT="27425" marB="27425" marR="73150" marL="91450" anchor="ctr">
                    <a:solidFill>
                      <a:srgbClr val="FFFFFF"/>
                    </a:solidFill>
                  </a:tcPr>
                </a:tc>
                <a:tc>
                  <a:txBody>
                    <a:bodyPr/>
                    <a:lstStyle/>
                    <a:p>
                      <a:pPr indent="0" lvl="0" marL="0" marR="0" rtl="0" algn="l">
                        <a:spcBef>
                          <a:spcPts val="0"/>
                        </a:spcBef>
                        <a:spcAft>
                          <a:spcPts val="0"/>
                        </a:spcAft>
                        <a:buNone/>
                      </a:pPr>
                      <a:r>
                        <a:rPr b="1" lang="fr-FR" sz="1300" u="none" cap="none" strike="noStrike">
                          <a:solidFill>
                            <a:srgbClr val="1B2A3D"/>
                          </a:solidFill>
                          <a:latin typeface="Arial"/>
                          <a:ea typeface="Arial"/>
                          <a:cs typeface="Arial"/>
                          <a:sym typeface="Arial"/>
                        </a:rPr>
                        <a:t>25 600 €</a:t>
                      </a:r>
                      <a:endParaRPr/>
                    </a:p>
                  </a:txBody>
                  <a:tcPr marT="27425" marB="27425" marR="73150" marL="91450" anchor="ctr">
                    <a:solidFill>
                      <a:srgbClr val="FFFFFF"/>
                    </a:solidFill>
                  </a:tcPr>
                </a:tc>
              </a:tr>
              <a:tr h="502925">
                <a:tc>
                  <a:txBody>
                    <a:bodyPr/>
                    <a:lstStyle/>
                    <a:p>
                      <a:pPr indent="0" lvl="0" marL="0" marR="0" rtl="0" algn="l">
                        <a:spcBef>
                          <a:spcPts val="0"/>
                        </a:spcBef>
                        <a:spcAft>
                          <a:spcPts val="0"/>
                        </a:spcAft>
                        <a:buNone/>
                      </a:pPr>
                      <a:r>
                        <a:rPr b="1" lang="fr-FR" sz="1300" u="none" cap="none" strike="noStrike">
                          <a:solidFill>
                            <a:srgbClr val="1B2A3D"/>
                          </a:solidFill>
                          <a:latin typeface="Arial"/>
                          <a:ea typeface="Arial"/>
                          <a:cs typeface="Arial"/>
                          <a:sym typeface="Arial"/>
                        </a:rPr>
                        <a:t>Économie annuelle</a:t>
                      </a:r>
                      <a:endParaRPr/>
                    </a:p>
                  </a:txBody>
                  <a:tcPr marT="27425" marB="27425" marR="73150" marL="91450" anchor="ctr">
                    <a:solidFill>
                      <a:srgbClr val="E9F6EE"/>
                    </a:solidFill>
                  </a:tcPr>
                </a:tc>
                <a:tc>
                  <a:txBody>
                    <a:bodyPr/>
                    <a:lstStyle/>
                    <a:p>
                      <a:pPr indent="0" lvl="0" marL="0" marR="0" rtl="0" algn="l">
                        <a:spcBef>
                          <a:spcPts val="0"/>
                        </a:spcBef>
                        <a:spcAft>
                          <a:spcPts val="0"/>
                        </a:spcAft>
                        <a:buNone/>
                      </a:pPr>
                      <a:r>
                        <a:rPr b="0" lang="fr-FR" sz="1300" u="none" cap="none" strike="noStrike">
                          <a:solidFill>
                            <a:srgbClr val="1B2A3D"/>
                          </a:solidFill>
                          <a:latin typeface="Arial"/>
                          <a:ea typeface="Arial"/>
                          <a:cs typeface="Arial"/>
                          <a:sym typeface="Arial"/>
                        </a:rPr>
                        <a:t>-</a:t>
                      </a:r>
                      <a:endParaRPr/>
                    </a:p>
                  </a:txBody>
                  <a:tcPr marT="27425" marB="27425" marR="73150" marL="91450" anchor="ctr">
                    <a:solidFill>
                      <a:srgbClr val="E9F6EE"/>
                    </a:solidFill>
                  </a:tcPr>
                </a:tc>
                <a:tc>
                  <a:txBody>
                    <a:bodyPr/>
                    <a:lstStyle/>
                    <a:p>
                      <a:pPr indent="0" lvl="0" marL="0" marR="0" rtl="0" algn="l">
                        <a:spcBef>
                          <a:spcPts val="0"/>
                        </a:spcBef>
                        <a:spcAft>
                          <a:spcPts val="0"/>
                        </a:spcAft>
                        <a:buNone/>
                      </a:pPr>
                      <a:r>
                        <a:rPr b="1" lang="fr-FR" sz="1300" u="none" cap="none" strike="noStrike">
                          <a:solidFill>
                            <a:srgbClr val="1E8449"/>
                          </a:solidFill>
                          <a:latin typeface="Arial"/>
                          <a:ea typeface="Arial"/>
                          <a:cs typeface="Arial"/>
                          <a:sym typeface="Arial"/>
                        </a:rPr>
                        <a:t>≈ 6 500 €</a:t>
                      </a:r>
                      <a:endParaRPr/>
                    </a:p>
                  </a:txBody>
                  <a:tcPr marT="27425" marB="27425" marR="73150" marL="91450" anchor="ctr">
                    <a:solidFill>
                      <a:srgbClr val="E9F6EE"/>
                    </a:solidFill>
                  </a:tcPr>
                </a:tc>
              </a:tr>
            </a:tbl>
          </a:graphicData>
        </a:graphic>
      </p:graphicFrame>
      <p:sp>
        <p:nvSpPr>
          <p:cNvPr id="270" name="Google Shape;270;p13"/>
          <p:cNvSpPr/>
          <p:nvPr/>
        </p:nvSpPr>
        <p:spPr>
          <a:xfrm>
            <a:off x="548640" y="5440680"/>
            <a:ext cx="11091672" cy="731520"/>
          </a:xfrm>
          <a:prstGeom prst="rect">
            <a:avLst/>
          </a:prstGeom>
          <a:solidFill>
            <a:srgbClr val="E9F6EE"/>
          </a:solidFill>
          <a:ln cap="flat" cmpd="sng" w="12700">
            <a:solidFill>
              <a:srgbClr val="1E84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71" name="Google Shape;271;p13"/>
          <p:cNvSpPr txBox="1"/>
          <p:nvPr/>
        </p:nvSpPr>
        <p:spPr>
          <a:xfrm>
            <a:off x="868680" y="5603660"/>
            <a:ext cx="10515600" cy="405560"/>
          </a:xfrm>
          <a:prstGeom prst="rect">
            <a:avLst/>
          </a:prstGeom>
          <a:noFill/>
          <a:ln>
            <a:noFill/>
          </a:ln>
        </p:spPr>
        <p:txBody>
          <a:bodyPr anchorCtr="0" anchor="ctr" bIns="0" lIns="0" spcFirstLastPara="1" rIns="0" wrap="square" tIns="0">
            <a:spAutoFit/>
          </a:bodyPr>
          <a:lstStyle/>
          <a:p>
            <a:pPr indent="0" lvl="0" marL="0" marR="0" rtl="0" algn="l">
              <a:lnSpc>
                <a:spcPct val="105000"/>
              </a:lnSpc>
              <a:spcBef>
                <a:spcPts val="0"/>
              </a:spcBef>
              <a:spcAft>
                <a:spcPts val="0"/>
              </a:spcAft>
              <a:buNone/>
            </a:pPr>
            <a:r>
              <a:rPr b="0" i="0" lang="fr-FR" sz="1300" u="none" cap="none" strike="noStrike">
                <a:solidFill>
                  <a:srgbClr val="1B2A3D"/>
                </a:solidFill>
                <a:latin typeface="Arial"/>
                <a:ea typeface="Arial"/>
                <a:cs typeface="Arial"/>
                <a:sym typeface="Arial"/>
              </a:rPr>
              <a:t>L'excédent de 6 500 € n'est plus taxé à la tranche marginale : il reste dans la société, prêt à être investi. </a:t>
            </a:r>
            <a:r>
              <a:rPr b="1" i="0" lang="fr-FR" sz="1300" u="none" cap="none" strike="noStrike">
                <a:solidFill>
                  <a:srgbClr val="1E8449"/>
                </a:solidFill>
                <a:latin typeface="Arial"/>
                <a:ea typeface="Arial"/>
                <a:cs typeface="Arial"/>
                <a:sym typeface="Arial"/>
              </a:rPr>
              <a:t>L'économie n'est pas perdue, elle travaille.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8F2"/>
        </a:solidFill>
      </p:bgPr>
    </p:bg>
    <p:spTree>
      <p:nvGrpSpPr>
        <p:cNvPr id="275" name="Shape 275"/>
        <p:cNvGrpSpPr/>
        <p:nvPr/>
      </p:nvGrpSpPr>
      <p:grpSpPr>
        <a:xfrm>
          <a:off x="0" y="0"/>
          <a:ext cx="0" cy="0"/>
          <a:chOff x="0" y="0"/>
          <a:chExt cx="0" cy="0"/>
        </a:xfrm>
      </p:grpSpPr>
      <p:sp>
        <p:nvSpPr>
          <p:cNvPr id="276" name="Google Shape;276;p14"/>
          <p:cNvSpPr/>
          <p:nvPr/>
        </p:nvSpPr>
        <p:spPr>
          <a:xfrm>
            <a:off x="0" y="0"/>
            <a:ext cx="12188952" cy="164592"/>
          </a:xfrm>
          <a:prstGeom prst="rect">
            <a:avLst/>
          </a:prstGeom>
          <a:solidFill>
            <a:srgbClr val="B0822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77" name="Google Shape;277;p14"/>
          <p:cNvSpPr txBox="1"/>
          <p:nvPr/>
        </p:nvSpPr>
        <p:spPr>
          <a:xfrm>
            <a:off x="548640" y="384048"/>
            <a:ext cx="10058400" cy="32004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fr-FR" sz="1300" u="none" cap="none" strike="noStrike">
                <a:solidFill>
                  <a:srgbClr val="B0822E"/>
                </a:solidFill>
                <a:latin typeface="Arial"/>
                <a:ea typeface="Arial"/>
                <a:cs typeface="Arial"/>
                <a:sym typeface="Arial"/>
              </a:rPr>
              <a:t>2.5  INVESTIR DEPUIS LA SEL</a:t>
            </a:r>
            <a:endParaRPr/>
          </a:p>
        </p:txBody>
      </p:sp>
      <p:sp>
        <p:nvSpPr>
          <p:cNvPr id="278" name="Google Shape;278;p14"/>
          <p:cNvSpPr txBox="1"/>
          <p:nvPr/>
        </p:nvSpPr>
        <p:spPr>
          <a:xfrm>
            <a:off x="548640" y="658368"/>
            <a:ext cx="10149840" cy="86868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fr-FR" sz="2800" u="none" cap="none" strike="noStrike">
                <a:solidFill>
                  <a:srgbClr val="0B1F3A"/>
                </a:solidFill>
                <a:latin typeface="Arial"/>
                <a:ea typeface="Arial"/>
                <a:cs typeface="Arial"/>
                <a:sym typeface="Arial"/>
              </a:rPr>
              <a:t>La logique du chef d'entreprise</a:t>
            </a:r>
            <a:endParaRPr/>
          </a:p>
        </p:txBody>
      </p:sp>
      <p:pic>
        <p:nvPicPr>
          <p:cNvPr descr="Logo_Fiscalite_Liberale_transparent.png" id="279" name="Google Shape;279;p14"/>
          <p:cNvPicPr preferRelativeResize="0"/>
          <p:nvPr/>
        </p:nvPicPr>
        <p:blipFill rotWithShape="1">
          <a:blip r:embed="rId3">
            <a:alphaModFix/>
          </a:blip>
          <a:srcRect b="0" l="0" r="0" t="0"/>
          <a:stretch/>
        </p:blipFill>
        <p:spPr>
          <a:xfrm>
            <a:off x="11109960" y="310896"/>
            <a:ext cx="685800" cy="685800"/>
          </a:xfrm>
          <a:prstGeom prst="rect">
            <a:avLst/>
          </a:prstGeom>
          <a:noFill/>
          <a:ln>
            <a:noFill/>
          </a:ln>
        </p:spPr>
      </p:pic>
      <p:sp>
        <p:nvSpPr>
          <p:cNvPr id="280" name="Google Shape;280;p14"/>
          <p:cNvSpPr txBox="1"/>
          <p:nvPr/>
        </p:nvSpPr>
        <p:spPr>
          <a:xfrm>
            <a:off x="548640" y="6446520"/>
            <a:ext cx="7315200" cy="27432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fr-FR" sz="900" u="none" cap="none" strike="noStrike">
                <a:solidFill>
                  <a:srgbClr val="555E6B"/>
                </a:solidFill>
                <a:latin typeface="Arial"/>
                <a:ea typeface="Arial"/>
                <a:cs typeface="Arial"/>
                <a:sym typeface="Arial"/>
              </a:rPr>
              <a:t>Formation Fiscalité Libérale  ·  Module 2</a:t>
            </a:r>
            <a:endParaRPr/>
          </a:p>
        </p:txBody>
      </p:sp>
      <p:sp>
        <p:nvSpPr>
          <p:cNvPr id="281" name="Google Shape;281;p14"/>
          <p:cNvSpPr txBox="1"/>
          <p:nvPr/>
        </p:nvSpPr>
        <p:spPr>
          <a:xfrm>
            <a:off x="10515600" y="6446520"/>
            <a:ext cx="1097280" cy="27432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b="0" i="0" lang="fr-FR" sz="900" u="none" cap="none" strike="noStrike">
                <a:solidFill>
                  <a:srgbClr val="555E6B"/>
                </a:solidFill>
                <a:latin typeface="Arial"/>
                <a:ea typeface="Arial"/>
                <a:cs typeface="Arial"/>
                <a:sym typeface="Arial"/>
              </a:rPr>
              <a:t>13</a:t>
            </a:r>
            <a:endParaRPr/>
          </a:p>
        </p:txBody>
      </p:sp>
      <p:sp>
        <p:nvSpPr>
          <p:cNvPr id="282" name="Google Shape;282;p14"/>
          <p:cNvSpPr txBox="1"/>
          <p:nvPr/>
        </p:nvSpPr>
        <p:spPr>
          <a:xfrm>
            <a:off x="548640" y="1645920"/>
            <a:ext cx="11091672" cy="548640"/>
          </a:xfrm>
          <a:prstGeom prst="rect">
            <a:avLst/>
          </a:prstGeom>
          <a:noFill/>
          <a:ln>
            <a:noFill/>
          </a:ln>
        </p:spPr>
        <p:txBody>
          <a:bodyPr anchorCtr="0" anchor="t" bIns="0" lIns="0" spcFirstLastPara="1" rIns="0" wrap="square" tIns="0">
            <a:spAutoFit/>
          </a:bodyPr>
          <a:lstStyle/>
          <a:p>
            <a:pPr indent="0" lvl="0" marL="0" marR="0" rtl="0" algn="l">
              <a:lnSpc>
                <a:spcPct val="105000"/>
              </a:lnSpc>
              <a:spcBef>
                <a:spcPts val="0"/>
              </a:spcBef>
              <a:spcAft>
                <a:spcPts val="0"/>
              </a:spcAft>
              <a:buNone/>
            </a:pPr>
            <a:r>
              <a:rPr b="0" i="0" lang="fr-FR" sz="1400" u="none" cap="none" strike="noStrike">
                <a:solidFill>
                  <a:srgbClr val="1B2A3D"/>
                </a:solidFill>
                <a:latin typeface="Arial"/>
                <a:ea typeface="Arial"/>
                <a:cs typeface="Arial"/>
                <a:sym typeface="Arial"/>
              </a:rPr>
              <a:t>La SEL n'est pas qu'un outil fiscal, c'est un outil de capitalisation. Investir depuis la société, c'est partir d'un capital qui n'a supporté que l'IS.</a:t>
            </a:r>
            <a:endParaRPr/>
          </a:p>
        </p:txBody>
      </p:sp>
      <p:sp>
        <p:nvSpPr>
          <p:cNvPr id="283" name="Google Shape;283;p14"/>
          <p:cNvSpPr/>
          <p:nvPr/>
        </p:nvSpPr>
        <p:spPr>
          <a:xfrm>
            <a:off x="548640" y="2468880"/>
            <a:ext cx="5440680" cy="1554480"/>
          </a:xfrm>
          <a:prstGeom prst="rect">
            <a:avLst/>
          </a:prstGeom>
          <a:solidFill>
            <a:srgbClr val="FFFFFF"/>
          </a:solidFill>
          <a:ln cap="flat" cmpd="sng" w="12700">
            <a:solidFill>
              <a:srgbClr val="E8DDC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4" name="Google Shape;284;p14"/>
          <p:cNvSpPr txBox="1"/>
          <p:nvPr/>
        </p:nvSpPr>
        <p:spPr>
          <a:xfrm>
            <a:off x="822960" y="2606040"/>
            <a:ext cx="4937760" cy="1371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fr-FR" sz="3800" u="none" cap="none" strike="noStrike">
                <a:solidFill>
                  <a:srgbClr val="0B1F3A"/>
                </a:solidFill>
                <a:latin typeface="Arial"/>
                <a:ea typeface="Arial"/>
                <a:cs typeface="Arial"/>
                <a:sym typeface="Arial"/>
              </a:rPr>
              <a:t>≈ 55 €</a:t>
            </a:r>
            <a:endParaRPr/>
          </a:p>
          <a:p>
            <a:pPr indent="0" lvl="0" marL="0" marR="0" rtl="0" algn="l">
              <a:lnSpc>
                <a:spcPct val="100000"/>
              </a:lnSpc>
              <a:spcBef>
                <a:spcPts val="200"/>
              </a:spcBef>
              <a:spcAft>
                <a:spcPts val="0"/>
              </a:spcAft>
              <a:buNone/>
            </a:pPr>
            <a:r>
              <a:rPr b="0" i="0" lang="fr-FR" sz="1300" u="none" cap="none" strike="noStrike">
                <a:solidFill>
                  <a:srgbClr val="1B2A3D"/>
                </a:solidFill>
                <a:latin typeface="Arial"/>
                <a:ea typeface="Arial"/>
                <a:cs typeface="Arial"/>
                <a:sym typeface="Arial"/>
              </a:rPr>
              <a:t>disponibles à investir sur 100 € de résultat, en direct (EI à l'IR)</a:t>
            </a:r>
            <a:endParaRPr/>
          </a:p>
        </p:txBody>
      </p:sp>
      <p:sp>
        <p:nvSpPr>
          <p:cNvPr id="285" name="Google Shape;285;p14"/>
          <p:cNvSpPr/>
          <p:nvPr/>
        </p:nvSpPr>
        <p:spPr>
          <a:xfrm>
            <a:off x="6199632" y="2468880"/>
            <a:ext cx="5440680" cy="1554480"/>
          </a:xfrm>
          <a:prstGeom prst="rect">
            <a:avLst/>
          </a:prstGeom>
          <a:solidFill>
            <a:srgbClr val="0B1F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6" name="Google Shape;286;p14"/>
          <p:cNvSpPr txBox="1"/>
          <p:nvPr/>
        </p:nvSpPr>
        <p:spPr>
          <a:xfrm>
            <a:off x="6473952" y="2606040"/>
            <a:ext cx="4937760" cy="1371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fr-FR" sz="3800" u="none" cap="none" strike="noStrike">
                <a:solidFill>
                  <a:srgbClr val="B0822E"/>
                </a:solidFill>
                <a:latin typeface="Arial"/>
                <a:ea typeface="Arial"/>
                <a:cs typeface="Arial"/>
                <a:sym typeface="Arial"/>
              </a:rPr>
              <a:t>≈ 75 €</a:t>
            </a:r>
            <a:endParaRPr/>
          </a:p>
          <a:p>
            <a:pPr indent="0" lvl="0" marL="0" marR="0" rtl="0" algn="l">
              <a:lnSpc>
                <a:spcPct val="100000"/>
              </a:lnSpc>
              <a:spcBef>
                <a:spcPts val="200"/>
              </a:spcBef>
              <a:spcAft>
                <a:spcPts val="0"/>
              </a:spcAft>
              <a:buNone/>
            </a:pPr>
            <a:r>
              <a:rPr b="0" i="0" lang="fr-FR" sz="1300" u="none" cap="none" strike="noStrike">
                <a:solidFill>
                  <a:srgbClr val="F2E8CB"/>
                </a:solidFill>
                <a:latin typeface="Arial"/>
                <a:ea typeface="Arial"/>
                <a:cs typeface="Arial"/>
                <a:sym typeface="Arial"/>
              </a:rPr>
              <a:t>disponibles à investir sur 100 € de résultat, via la SELARL (IS)</a:t>
            </a:r>
            <a:endParaRPr/>
          </a:p>
        </p:txBody>
      </p:sp>
      <p:sp>
        <p:nvSpPr>
          <p:cNvPr id="287" name="Google Shape;287;p14"/>
          <p:cNvSpPr txBox="1"/>
          <p:nvPr/>
        </p:nvSpPr>
        <p:spPr>
          <a:xfrm>
            <a:off x="548640" y="4206240"/>
            <a:ext cx="11091672" cy="36576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fr-FR" sz="1400" u="none" cap="none" strike="noStrike">
                <a:solidFill>
                  <a:srgbClr val="0B1F3A"/>
                </a:solidFill>
                <a:latin typeface="Arial"/>
                <a:ea typeface="Arial"/>
                <a:cs typeface="Arial"/>
                <a:sym typeface="Arial"/>
              </a:rPr>
              <a:t>Votre capacité d'investissement est presque doublée. Objectifs possibles depuis la SEL :</a:t>
            </a:r>
            <a:endParaRPr/>
          </a:p>
        </p:txBody>
      </p:sp>
      <p:sp>
        <p:nvSpPr>
          <p:cNvPr id="288" name="Google Shape;288;p14"/>
          <p:cNvSpPr txBox="1"/>
          <p:nvPr/>
        </p:nvSpPr>
        <p:spPr>
          <a:xfrm>
            <a:off x="731520" y="4663440"/>
            <a:ext cx="10972800" cy="3657600"/>
          </a:xfrm>
          <a:prstGeom prst="rect">
            <a:avLst/>
          </a:prstGeom>
          <a:noFill/>
          <a:ln>
            <a:noFill/>
          </a:ln>
        </p:spPr>
        <p:txBody>
          <a:bodyPr anchorCtr="0" anchor="t" bIns="0" lIns="0" spcFirstLastPara="1" rIns="0" wrap="square" tIns="0">
            <a:spAutoFit/>
          </a:bodyPr>
          <a:lstStyle/>
          <a:p>
            <a:pPr indent="0" lvl="0" marL="0" marR="0" rtl="0" algn="l">
              <a:lnSpc>
                <a:spcPct val="105000"/>
              </a:lnSpc>
              <a:spcBef>
                <a:spcPts val="0"/>
              </a:spcBef>
              <a:spcAft>
                <a:spcPts val="0"/>
              </a:spcAft>
              <a:buNone/>
            </a:pPr>
            <a:r>
              <a:rPr b="1" i="0" lang="fr-FR" sz="1300" u="none" cap="none" strike="noStrike">
                <a:solidFill>
                  <a:srgbClr val="B0822E"/>
                </a:solidFill>
                <a:latin typeface="Arial"/>
                <a:ea typeface="Arial"/>
                <a:cs typeface="Arial"/>
                <a:sym typeface="Arial"/>
              </a:rPr>
              <a:t>•  </a:t>
            </a:r>
            <a:r>
              <a:rPr b="0" i="0" lang="fr-FR" sz="1300" u="none" cap="none" strike="noStrike">
                <a:solidFill>
                  <a:srgbClr val="1B2A3D"/>
                </a:solidFill>
                <a:latin typeface="Arial"/>
                <a:ea typeface="Arial"/>
                <a:cs typeface="Arial"/>
                <a:sym typeface="Arial"/>
              </a:rPr>
              <a:t>Préparer sa retraite (compte-titres société, contrats de capitalisation)</a:t>
            </a:r>
            <a:endParaRPr/>
          </a:p>
          <a:p>
            <a:pPr indent="0" lvl="0" marL="0" marR="0" rtl="0" algn="l">
              <a:lnSpc>
                <a:spcPct val="105000"/>
              </a:lnSpc>
              <a:spcBef>
                <a:spcPts val="400"/>
              </a:spcBef>
              <a:spcAft>
                <a:spcPts val="0"/>
              </a:spcAft>
              <a:buNone/>
            </a:pPr>
            <a:r>
              <a:rPr b="1" i="0" lang="fr-FR" sz="1300" u="none" cap="none" strike="noStrike">
                <a:solidFill>
                  <a:srgbClr val="B0822E"/>
                </a:solidFill>
                <a:latin typeface="Arial"/>
                <a:ea typeface="Arial"/>
                <a:cs typeface="Arial"/>
                <a:sym typeface="Arial"/>
              </a:rPr>
              <a:t>•  </a:t>
            </a:r>
            <a:r>
              <a:rPr b="0" i="0" lang="fr-FR" sz="1300" u="none" cap="none" strike="noStrike">
                <a:solidFill>
                  <a:srgbClr val="1B2A3D"/>
                </a:solidFill>
                <a:latin typeface="Arial"/>
                <a:ea typeface="Arial"/>
                <a:cs typeface="Arial"/>
                <a:sym typeface="Arial"/>
              </a:rPr>
              <a:t>Financer l'acquisition des murs professionnels</a:t>
            </a:r>
            <a:endParaRPr/>
          </a:p>
          <a:p>
            <a:pPr indent="0" lvl="0" marL="0" marR="0" rtl="0" algn="l">
              <a:lnSpc>
                <a:spcPct val="105000"/>
              </a:lnSpc>
              <a:spcBef>
                <a:spcPts val="400"/>
              </a:spcBef>
              <a:spcAft>
                <a:spcPts val="0"/>
              </a:spcAft>
              <a:buNone/>
            </a:pPr>
            <a:r>
              <a:rPr b="1" i="0" lang="fr-FR" sz="1300" u="none" cap="none" strike="noStrike">
                <a:solidFill>
                  <a:srgbClr val="B0822E"/>
                </a:solidFill>
                <a:latin typeface="Arial"/>
                <a:ea typeface="Arial"/>
                <a:cs typeface="Arial"/>
                <a:sym typeface="Arial"/>
              </a:rPr>
              <a:t>•  </a:t>
            </a:r>
            <a:r>
              <a:rPr b="0" i="0" lang="fr-FR" sz="1300" u="none" cap="none" strike="noStrike">
                <a:solidFill>
                  <a:srgbClr val="1B2A3D"/>
                </a:solidFill>
                <a:latin typeface="Arial"/>
                <a:ea typeface="Arial"/>
                <a:cs typeface="Arial"/>
                <a:sym typeface="Arial"/>
              </a:rPr>
              <a:t>Investir en immobilier via une SCI à l'IS (montage encadré pour les professions réglementées)</a:t>
            </a:r>
            <a:endParaRPr/>
          </a:p>
          <a:p>
            <a:pPr indent="0" lvl="0" marL="0" marR="0" rtl="0" algn="l">
              <a:lnSpc>
                <a:spcPct val="105000"/>
              </a:lnSpc>
              <a:spcBef>
                <a:spcPts val="400"/>
              </a:spcBef>
              <a:spcAft>
                <a:spcPts val="0"/>
              </a:spcAft>
              <a:buNone/>
            </a:pPr>
            <a:r>
              <a:rPr b="1" i="0" lang="fr-FR" sz="1300" u="none" cap="none" strike="noStrike">
                <a:solidFill>
                  <a:srgbClr val="B0822E"/>
                </a:solidFill>
                <a:latin typeface="Arial"/>
                <a:ea typeface="Arial"/>
                <a:cs typeface="Arial"/>
                <a:sym typeface="Arial"/>
              </a:rPr>
              <a:t>•  </a:t>
            </a:r>
            <a:r>
              <a:rPr b="0" i="0" lang="fr-FR" sz="1300" u="none" cap="none" strike="noStrike">
                <a:solidFill>
                  <a:srgbClr val="1B2A3D"/>
                </a:solidFill>
                <a:latin typeface="Arial"/>
                <a:ea typeface="Arial"/>
                <a:cs typeface="Arial"/>
                <a:sym typeface="Arial"/>
              </a:rPr>
              <a:t>Créer des revenus complémentaires indépendants de l'activité libérale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1F3A"/>
        </a:solidFill>
      </p:bgPr>
    </p:bg>
    <p:spTree>
      <p:nvGrpSpPr>
        <p:cNvPr id="292" name="Shape 292"/>
        <p:cNvGrpSpPr/>
        <p:nvPr/>
      </p:nvGrpSpPr>
      <p:grpSpPr>
        <a:xfrm>
          <a:off x="0" y="0"/>
          <a:ext cx="0" cy="0"/>
          <a:chOff x="0" y="0"/>
          <a:chExt cx="0" cy="0"/>
        </a:xfrm>
      </p:grpSpPr>
      <p:sp>
        <p:nvSpPr>
          <p:cNvPr id="293" name="Google Shape;293;p15"/>
          <p:cNvSpPr/>
          <p:nvPr/>
        </p:nvSpPr>
        <p:spPr>
          <a:xfrm>
            <a:off x="0" y="0"/>
            <a:ext cx="256032" cy="6858000"/>
          </a:xfrm>
          <a:prstGeom prst="rect">
            <a:avLst/>
          </a:prstGeom>
          <a:solidFill>
            <a:srgbClr val="B0822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4" name="Google Shape;294;p15"/>
          <p:cNvSpPr/>
          <p:nvPr/>
        </p:nvSpPr>
        <p:spPr>
          <a:xfrm>
            <a:off x="10661904" y="384048"/>
            <a:ext cx="1133856" cy="914400"/>
          </a:xfrm>
          <a:prstGeom prst="roundRect">
            <a:avLst>
              <a:gd fmla="val 16667" name="adj"/>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Logo_Fiscalite_Liberale_transparent.png" id="295" name="Google Shape;295;p15"/>
          <p:cNvPicPr preferRelativeResize="0"/>
          <p:nvPr/>
        </p:nvPicPr>
        <p:blipFill rotWithShape="1">
          <a:blip r:embed="rId3">
            <a:alphaModFix/>
          </a:blip>
          <a:srcRect b="0" l="0" r="0" t="0"/>
          <a:stretch/>
        </p:blipFill>
        <p:spPr>
          <a:xfrm>
            <a:off x="10844784" y="457200"/>
            <a:ext cx="768096" cy="768096"/>
          </a:xfrm>
          <a:prstGeom prst="rect">
            <a:avLst/>
          </a:prstGeom>
          <a:noFill/>
          <a:ln>
            <a:noFill/>
          </a:ln>
        </p:spPr>
      </p:pic>
      <p:sp>
        <p:nvSpPr>
          <p:cNvPr id="296" name="Google Shape;296;p15"/>
          <p:cNvSpPr txBox="1"/>
          <p:nvPr/>
        </p:nvSpPr>
        <p:spPr>
          <a:xfrm>
            <a:off x="822960" y="2240280"/>
            <a:ext cx="9144000" cy="457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fr-FR" sz="1600" u="none" cap="none" strike="noStrike">
                <a:solidFill>
                  <a:srgbClr val="F2E8CB"/>
                </a:solidFill>
                <a:latin typeface="Arial"/>
                <a:ea typeface="Arial"/>
                <a:cs typeface="Arial"/>
                <a:sym typeface="Arial"/>
              </a:rPr>
              <a:t>SOUS-MODULE 3</a:t>
            </a:r>
            <a:endParaRPr/>
          </a:p>
        </p:txBody>
      </p:sp>
      <p:sp>
        <p:nvSpPr>
          <p:cNvPr id="297" name="Google Shape;297;p15"/>
          <p:cNvSpPr txBox="1"/>
          <p:nvPr/>
        </p:nvSpPr>
        <p:spPr>
          <a:xfrm>
            <a:off x="822960" y="2743200"/>
            <a:ext cx="10241280" cy="146304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fr-FR" sz="4000" u="none" cap="none" strike="noStrike">
                <a:solidFill>
                  <a:srgbClr val="FFFFFF"/>
                </a:solidFill>
                <a:latin typeface="Arial"/>
                <a:ea typeface="Arial"/>
                <a:cs typeface="Arial"/>
                <a:sym typeface="Arial"/>
              </a:rPr>
              <a:t>Sortir du flou fiscal</a:t>
            </a:r>
            <a:endParaRPr/>
          </a:p>
        </p:txBody>
      </p:sp>
      <p:sp>
        <p:nvSpPr>
          <p:cNvPr id="298" name="Google Shape;298;p15"/>
          <p:cNvSpPr txBox="1"/>
          <p:nvPr/>
        </p:nvSpPr>
        <p:spPr>
          <a:xfrm>
            <a:off x="822960" y="4114800"/>
            <a:ext cx="9601200" cy="64008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1" lang="fr-FR" sz="1800" u="none" cap="none" strike="noStrike">
                <a:solidFill>
                  <a:srgbClr val="F2E8CB"/>
                </a:solidFill>
                <a:latin typeface="Arial"/>
                <a:ea typeface="Arial"/>
                <a:cs typeface="Arial"/>
                <a:sym typeface="Arial"/>
              </a:rPr>
              <a:t>Comprendre ce que vous gagnez vraiment, avant d'optimiser</a:t>
            </a:r>
            <a:endParaRPr/>
          </a:p>
        </p:txBody>
      </p:sp>
      <p:sp>
        <p:nvSpPr>
          <p:cNvPr id="299" name="Google Shape;299;p15"/>
          <p:cNvSpPr txBox="1"/>
          <p:nvPr/>
        </p:nvSpPr>
        <p:spPr>
          <a:xfrm>
            <a:off x="822960" y="6355080"/>
            <a:ext cx="8229600" cy="27432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fr-FR" sz="1000" u="none" cap="none" strike="noStrike">
                <a:solidFill>
                  <a:srgbClr val="CBB173"/>
                </a:solidFill>
                <a:latin typeface="Arial"/>
                <a:ea typeface="Arial"/>
                <a:cs typeface="Arial"/>
                <a:sym typeface="Arial"/>
              </a:rPr>
              <a:t>Formation Fiscalité Libérale  ·  Module 2</a:t>
            </a:r>
            <a:endParaRPr/>
          </a:p>
        </p:txBody>
      </p:sp>
      <p:sp>
        <p:nvSpPr>
          <p:cNvPr id="300" name="Google Shape;300;p15"/>
          <p:cNvSpPr txBox="1"/>
          <p:nvPr/>
        </p:nvSpPr>
        <p:spPr>
          <a:xfrm>
            <a:off x="10515600" y="6355080"/>
            <a:ext cx="1097280" cy="27432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b="0" i="0" lang="fr-FR" sz="1000" u="none" cap="none" strike="noStrike">
                <a:solidFill>
                  <a:srgbClr val="CBB173"/>
                </a:solidFill>
                <a:latin typeface="Arial"/>
                <a:ea typeface="Arial"/>
                <a:cs typeface="Arial"/>
                <a:sym typeface="Arial"/>
              </a:rPr>
              <a:t>14</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8F2"/>
        </a:solidFill>
      </p:bgPr>
    </p:bg>
    <p:spTree>
      <p:nvGrpSpPr>
        <p:cNvPr id="304" name="Shape 304"/>
        <p:cNvGrpSpPr/>
        <p:nvPr/>
      </p:nvGrpSpPr>
      <p:grpSpPr>
        <a:xfrm>
          <a:off x="0" y="0"/>
          <a:ext cx="0" cy="0"/>
          <a:chOff x="0" y="0"/>
          <a:chExt cx="0" cy="0"/>
        </a:xfrm>
      </p:grpSpPr>
      <p:sp>
        <p:nvSpPr>
          <p:cNvPr id="305" name="Google Shape;305;p16"/>
          <p:cNvSpPr/>
          <p:nvPr/>
        </p:nvSpPr>
        <p:spPr>
          <a:xfrm>
            <a:off x="0" y="0"/>
            <a:ext cx="12188952" cy="164592"/>
          </a:xfrm>
          <a:prstGeom prst="rect">
            <a:avLst/>
          </a:prstGeom>
          <a:solidFill>
            <a:srgbClr val="B0822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6" name="Google Shape;306;p16"/>
          <p:cNvSpPr txBox="1"/>
          <p:nvPr/>
        </p:nvSpPr>
        <p:spPr>
          <a:xfrm>
            <a:off x="548640" y="384048"/>
            <a:ext cx="10058400" cy="32004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fr-FR" sz="1300" u="none" cap="none" strike="noStrike">
                <a:solidFill>
                  <a:srgbClr val="B0822E"/>
                </a:solidFill>
                <a:latin typeface="Arial"/>
                <a:ea typeface="Arial"/>
                <a:cs typeface="Arial"/>
                <a:sym typeface="Arial"/>
              </a:rPr>
              <a:t>3.1  LES 3 QUESTIONS CLÉS</a:t>
            </a:r>
            <a:endParaRPr/>
          </a:p>
        </p:txBody>
      </p:sp>
      <p:sp>
        <p:nvSpPr>
          <p:cNvPr id="307" name="Google Shape;307;p16"/>
          <p:cNvSpPr txBox="1"/>
          <p:nvPr/>
        </p:nvSpPr>
        <p:spPr>
          <a:xfrm>
            <a:off x="548640" y="658368"/>
            <a:ext cx="10149840" cy="86868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fr-FR" sz="2800" u="none" cap="none" strike="noStrike">
                <a:solidFill>
                  <a:srgbClr val="0B1F3A"/>
                </a:solidFill>
                <a:latin typeface="Arial"/>
                <a:ea typeface="Arial"/>
                <a:cs typeface="Arial"/>
                <a:sym typeface="Arial"/>
              </a:rPr>
              <a:t>Tout part de là</a:t>
            </a:r>
            <a:endParaRPr/>
          </a:p>
        </p:txBody>
      </p:sp>
      <p:pic>
        <p:nvPicPr>
          <p:cNvPr descr="Logo_Fiscalite_Liberale_transparent.png" id="308" name="Google Shape;308;p16"/>
          <p:cNvPicPr preferRelativeResize="0"/>
          <p:nvPr/>
        </p:nvPicPr>
        <p:blipFill rotWithShape="1">
          <a:blip r:embed="rId3">
            <a:alphaModFix/>
          </a:blip>
          <a:srcRect b="0" l="0" r="0" t="0"/>
          <a:stretch/>
        </p:blipFill>
        <p:spPr>
          <a:xfrm>
            <a:off x="11109960" y="310896"/>
            <a:ext cx="685800" cy="685800"/>
          </a:xfrm>
          <a:prstGeom prst="rect">
            <a:avLst/>
          </a:prstGeom>
          <a:noFill/>
          <a:ln>
            <a:noFill/>
          </a:ln>
        </p:spPr>
      </p:pic>
      <p:sp>
        <p:nvSpPr>
          <p:cNvPr id="309" name="Google Shape;309;p16"/>
          <p:cNvSpPr txBox="1"/>
          <p:nvPr/>
        </p:nvSpPr>
        <p:spPr>
          <a:xfrm>
            <a:off x="548640" y="6446520"/>
            <a:ext cx="7315200" cy="27432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fr-FR" sz="900" u="none" cap="none" strike="noStrike">
                <a:solidFill>
                  <a:srgbClr val="555E6B"/>
                </a:solidFill>
                <a:latin typeface="Arial"/>
                <a:ea typeface="Arial"/>
                <a:cs typeface="Arial"/>
                <a:sym typeface="Arial"/>
              </a:rPr>
              <a:t>Formation Fiscalité Libérale  ·  Module 2</a:t>
            </a:r>
            <a:endParaRPr/>
          </a:p>
        </p:txBody>
      </p:sp>
      <p:sp>
        <p:nvSpPr>
          <p:cNvPr id="310" name="Google Shape;310;p16"/>
          <p:cNvSpPr txBox="1"/>
          <p:nvPr/>
        </p:nvSpPr>
        <p:spPr>
          <a:xfrm>
            <a:off x="10515600" y="6446520"/>
            <a:ext cx="1097280" cy="27432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b="0" i="0" lang="fr-FR" sz="900" u="none" cap="none" strike="noStrike">
                <a:solidFill>
                  <a:srgbClr val="555E6B"/>
                </a:solidFill>
                <a:latin typeface="Arial"/>
                <a:ea typeface="Arial"/>
                <a:cs typeface="Arial"/>
                <a:sym typeface="Arial"/>
              </a:rPr>
              <a:t>15</a:t>
            </a:r>
            <a:endParaRPr/>
          </a:p>
        </p:txBody>
      </p:sp>
      <p:sp>
        <p:nvSpPr>
          <p:cNvPr id="311" name="Google Shape;311;p16"/>
          <p:cNvSpPr/>
          <p:nvPr/>
        </p:nvSpPr>
        <p:spPr>
          <a:xfrm>
            <a:off x="548640" y="1691640"/>
            <a:ext cx="3520440" cy="2194560"/>
          </a:xfrm>
          <a:prstGeom prst="rect">
            <a:avLst/>
          </a:prstGeom>
          <a:solidFill>
            <a:srgbClr val="FFFFFF"/>
          </a:solidFill>
          <a:ln cap="flat" cmpd="sng" w="12700">
            <a:solidFill>
              <a:srgbClr val="E8DDC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2" name="Google Shape;312;p16"/>
          <p:cNvSpPr/>
          <p:nvPr/>
        </p:nvSpPr>
        <p:spPr>
          <a:xfrm>
            <a:off x="822959" y="1920240"/>
            <a:ext cx="640080" cy="640080"/>
          </a:xfrm>
          <a:prstGeom prst="ellipse">
            <a:avLst/>
          </a:prstGeom>
          <a:solidFill>
            <a:srgbClr val="B0822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3" name="Google Shape;313;p16"/>
          <p:cNvSpPr txBox="1"/>
          <p:nvPr/>
        </p:nvSpPr>
        <p:spPr>
          <a:xfrm>
            <a:off x="822959" y="1938528"/>
            <a:ext cx="640080" cy="64008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None/>
            </a:pPr>
            <a:r>
              <a:rPr b="1" i="0" lang="fr-FR" sz="2000" u="none" cap="none" strike="noStrike">
                <a:solidFill>
                  <a:srgbClr val="FFFFFF"/>
                </a:solidFill>
                <a:latin typeface="Arial"/>
                <a:ea typeface="Arial"/>
                <a:cs typeface="Arial"/>
                <a:sym typeface="Arial"/>
              </a:rPr>
              <a:t>1</a:t>
            </a:r>
            <a:endParaRPr/>
          </a:p>
        </p:txBody>
      </p:sp>
      <p:sp>
        <p:nvSpPr>
          <p:cNvPr id="314" name="Google Shape;314;p16"/>
          <p:cNvSpPr txBox="1"/>
          <p:nvPr/>
        </p:nvSpPr>
        <p:spPr>
          <a:xfrm>
            <a:off x="822959" y="2743200"/>
            <a:ext cx="3017520" cy="1005840"/>
          </a:xfrm>
          <a:prstGeom prst="rect">
            <a:avLst/>
          </a:prstGeom>
          <a:noFill/>
          <a:ln>
            <a:noFill/>
          </a:ln>
        </p:spPr>
        <p:txBody>
          <a:bodyPr anchorCtr="0" anchor="t" bIns="0" lIns="0" spcFirstLastPara="1" rIns="0" wrap="square" tIns="0">
            <a:spAutoFit/>
          </a:bodyPr>
          <a:lstStyle/>
          <a:p>
            <a:pPr indent="0" lvl="0" marL="0" marR="0" rtl="0" algn="l">
              <a:lnSpc>
                <a:spcPct val="105000"/>
              </a:lnSpc>
              <a:spcBef>
                <a:spcPts val="0"/>
              </a:spcBef>
              <a:spcAft>
                <a:spcPts val="0"/>
              </a:spcAft>
              <a:buNone/>
            </a:pPr>
            <a:r>
              <a:rPr b="1" i="0" lang="fr-FR" sz="1600" u="none" cap="none" strike="noStrike">
                <a:solidFill>
                  <a:srgbClr val="0B1F3A"/>
                </a:solidFill>
                <a:latin typeface="Arial"/>
                <a:ea typeface="Arial"/>
                <a:cs typeface="Arial"/>
                <a:sym typeface="Arial"/>
              </a:rPr>
              <a:t>Combien j'encaisse ?</a:t>
            </a:r>
            <a:endParaRPr/>
          </a:p>
          <a:p>
            <a:pPr indent="0" lvl="0" marL="0" marR="0" rtl="0" algn="l">
              <a:lnSpc>
                <a:spcPct val="105000"/>
              </a:lnSpc>
              <a:spcBef>
                <a:spcPts val="500"/>
              </a:spcBef>
              <a:spcAft>
                <a:spcPts val="0"/>
              </a:spcAft>
              <a:buNone/>
            </a:pPr>
            <a:r>
              <a:rPr b="0" i="0" lang="fr-FR" sz="1300" u="none" cap="none" strike="noStrike">
                <a:solidFill>
                  <a:srgbClr val="555E6B"/>
                </a:solidFill>
                <a:latin typeface="Arial"/>
                <a:ea typeface="Arial"/>
                <a:cs typeface="Arial"/>
                <a:sym typeface="Arial"/>
              </a:rPr>
              <a:t>Mon chiffre d'affaires</a:t>
            </a:r>
            <a:endParaRPr/>
          </a:p>
        </p:txBody>
      </p:sp>
      <p:sp>
        <p:nvSpPr>
          <p:cNvPr id="315" name="Google Shape;315;p16"/>
          <p:cNvSpPr/>
          <p:nvPr/>
        </p:nvSpPr>
        <p:spPr>
          <a:xfrm>
            <a:off x="4270248" y="1691640"/>
            <a:ext cx="3520440" cy="2194560"/>
          </a:xfrm>
          <a:prstGeom prst="rect">
            <a:avLst/>
          </a:prstGeom>
          <a:solidFill>
            <a:srgbClr val="FFFFFF"/>
          </a:solidFill>
          <a:ln cap="flat" cmpd="sng" w="12700">
            <a:solidFill>
              <a:srgbClr val="E8DDC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6" name="Google Shape;316;p16"/>
          <p:cNvSpPr/>
          <p:nvPr/>
        </p:nvSpPr>
        <p:spPr>
          <a:xfrm>
            <a:off x="4544568" y="1920240"/>
            <a:ext cx="640080" cy="640080"/>
          </a:xfrm>
          <a:prstGeom prst="ellipse">
            <a:avLst/>
          </a:prstGeom>
          <a:solidFill>
            <a:srgbClr val="B0822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7" name="Google Shape;317;p16"/>
          <p:cNvSpPr txBox="1"/>
          <p:nvPr/>
        </p:nvSpPr>
        <p:spPr>
          <a:xfrm>
            <a:off x="4544568" y="1938528"/>
            <a:ext cx="640080" cy="64008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None/>
            </a:pPr>
            <a:r>
              <a:rPr b="1" i="0" lang="fr-FR" sz="2000" u="none" cap="none" strike="noStrike">
                <a:solidFill>
                  <a:srgbClr val="FFFFFF"/>
                </a:solidFill>
                <a:latin typeface="Arial"/>
                <a:ea typeface="Arial"/>
                <a:cs typeface="Arial"/>
                <a:sym typeface="Arial"/>
              </a:rPr>
              <a:t>2</a:t>
            </a:r>
            <a:endParaRPr/>
          </a:p>
        </p:txBody>
      </p:sp>
      <p:sp>
        <p:nvSpPr>
          <p:cNvPr id="318" name="Google Shape;318;p16"/>
          <p:cNvSpPr txBox="1"/>
          <p:nvPr/>
        </p:nvSpPr>
        <p:spPr>
          <a:xfrm>
            <a:off x="4544568" y="2743200"/>
            <a:ext cx="3017520" cy="1005840"/>
          </a:xfrm>
          <a:prstGeom prst="rect">
            <a:avLst/>
          </a:prstGeom>
          <a:noFill/>
          <a:ln>
            <a:noFill/>
          </a:ln>
        </p:spPr>
        <p:txBody>
          <a:bodyPr anchorCtr="0" anchor="t" bIns="0" lIns="0" spcFirstLastPara="1" rIns="0" wrap="square" tIns="0">
            <a:spAutoFit/>
          </a:bodyPr>
          <a:lstStyle/>
          <a:p>
            <a:pPr indent="0" lvl="0" marL="0" marR="0" rtl="0" algn="l">
              <a:lnSpc>
                <a:spcPct val="105000"/>
              </a:lnSpc>
              <a:spcBef>
                <a:spcPts val="0"/>
              </a:spcBef>
              <a:spcAft>
                <a:spcPts val="0"/>
              </a:spcAft>
              <a:buNone/>
            </a:pPr>
            <a:r>
              <a:rPr b="1" i="0" lang="fr-FR" sz="1600" u="none" cap="none" strike="noStrike">
                <a:solidFill>
                  <a:srgbClr val="0B1F3A"/>
                </a:solidFill>
                <a:latin typeface="Arial"/>
                <a:ea typeface="Arial"/>
                <a:cs typeface="Arial"/>
                <a:sym typeface="Arial"/>
              </a:rPr>
              <a:t>Combien mettre de côté ?</a:t>
            </a:r>
            <a:endParaRPr/>
          </a:p>
          <a:p>
            <a:pPr indent="0" lvl="0" marL="0" marR="0" rtl="0" algn="l">
              <a:lnSpc>
                <a:spcPct val="105000"/>
              </a:lnSpc>
              <a:spcBef>
                <a:spcPts val="500"/>
              </a:spcBef>
              <a:spcAft>
                <a:spcPts val="0"/>
              </a:spcAft>
              <a:buNone/>
            </a:pPr>
            <a:r>
              <a:rPr b="0" i="0" lang="fr-FR" sz="1300" u="none" cap="none" strike="noStrike">
                <a:solidFill>
                  <a:srgbClr val="555E6B"/>
                </a:solidFill>
                <a:latin typeface="Arial"/>
                <a:ea typeface="Arial"/>
                <a:cs typeface="Arial"/>
                <a:sym typeface="Arial"/>
              </a:rPr>
              <a:t>Charges, cotisations et impôt</a:t>
            </a:r>
            <a:endParaRPr/>
          </a:p>
        </p:txBody>
      </p:sp>
      <p:sp>
        <p:nvSpPr>
          <p:cNvPr id="319" name="Google Shape;319;p16"/>
          <p:cNvSpPr/>
          <p:nvPr/>
        </p:nvSpPr>
        <p:spPr>
          <a:xfrm>
            <a:off x="7991856" y="1691640"/>
            <a:ext cx="3520440" cy="2194560"/>
          </a:xfrm>
          <a:prstGeom prst="rect">
            <a:avLst/>
          </a:prstGeom>
          <a:solidFill>
            <a:srgbClr val="FFFFFF"/>
          </a:solidFill>
          <a:ln cap="flat" cmpd="sng" w="12700">
            <a:solidFill>
              <a:srgbClr val="E8DDC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0" name="Google Shape;320;p16"/>
          <p:cNvSpPr/>
          <p:nvPr/>
        </p:nvSpPr>
        <p:spPr>
          <a:xfrm>
            <a:off x="8266176" y="1920240"/>
            <a:ext cx="640080" cy="640080"/>
          </a:xfrm>
          <a:prstGeom prst="ellipse">
            <a:avLst/>
          </a:prstGeom>
          <a:solidFill>
            <a:srgbClr val="B0822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1" name="Google Shape;321;p16"/>
          <p:cNvSpPr txBox="1"/>
          <p:nvPr/>
        </p:nvSpPr>
        <p:spPr>
          <a:xfrm>
            <a:off x="8266176" y="1938528"/>
            <a:ext cx="640080" cy="64008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None/>
            </a:pPr>
            <a:r>
              <a:rPr b="1" i="0" lang="fr-FR" sz="2000" u="none" cap="none" strike="noStrike">
                <a:solidFill>
                  <a:srgbClr val="FFFFFF"/>
                </a:solidFill>
                <a:latin typeface="Arial"/>
                <a:ea typeface="Arial"/>
                <a:cs typeface="Arial"/>
                <a:sym typeface="Arial"/>
              </a:rPr>
              <a:t>3</a:t>
            </a:r>
            <a:endParaRPr/>
          </a:p>
        </p:txBody>
      </p:sp>
      <p:sp>
        <p:nvSpPr>
          <p:cNvPr id="322" name="Google Shape;322;p16"/>
          <p:cNvSpPr txBox="1"/>
          <p:nvPr/>
        </p:nvSpPr>
        <p:spPr>
          <a:xfrm>
            <a:off x="8266176" y="2743200"/>
            <a:ext cx="3017520" cy="1005840"/>
          </a:xfrm>
          <a:prstGeom prst="rect">
            <a:avLst/>
          </a:prstGeom>
          <a:noFill/>
          <a:ln>
            <a:noFill/>
          </a:ln>
        </p:spPr>
        <p:txBody>
          <a:bodyPr anchorCtr="0" anchor="t" bIns="0" lIns="0" spcFirstLastPara="1" rIns="0" wrap="square" tIns="0">
            <a:spAutoFit/>
          </a:bodyPr>
          <a:lstStyle/>
          <a:p>
            <a:pPr indent="0" lvl="0" marL="0" marR="0" rtl="0" algn="l">
              <a:lnSpc>
                <a:spcPct val="105000"/>
              </a:lnSpc>
              <a:spcBef>
                <a:spcPts val="0"/>
              </a:spcBef>
              <a:spcAft>
                <a:spcPts val="0"/>
              </a:spcAft>
              <a:buNone/>
            </a:pPr>
            <a:r>
              <a:rPr b="1" i="0" lang="fr-FR" sz="1600" u="none" cap="none" strike="noStrike">
                <a:solidFill>
                  <a:srgbClr val="0B1F3A"/>
                </a:solidFill>
                <a:latin typeface="Arial"/>
                <a:ea typeface="Arial"/>
                <a:cs typeface="Arial"/>
                <a:sym typeface="Arial"/>
              </a:rPr>
              <a:t>Combien il me reste vraiment ?</a:t>
            </a:r>
            <a:endParaRPr/>
          </a:p>
          <a:p>
            <a:pPr indent="0" lvl="0" marL="0" marR="0" rtl="0" algn="l">
              <a:lnSpc>
                <a:spcPct val="105000"/>
              </a:lnSpc>
              <a:spcBef>
                <a:spcPts val="500"/>
              </a:spcBef>
              <a:spcAft>
                <a:spcPts val="0"/>
              </a:spcAft>
              <a:buNone/>
            </a:pPr>
            <a:r>
              <a:rPr b="0" i="0" lang="fr-FR" sz="1300" u="none" cap="none" strike="noStrike">
                <a:solidFill>
                  <a:srgbClr val="555E6B"/>
                </a:solidFill>
                <a:latin typeface="Arial"/>
                <a:ea typeface="Arial"/>
                <a:cs typeface="Arial"/>
                <a:sym typeface="Arial"/>
              </a:rPr>
              <a:t>Mon revenu net réel</a:t>
            </a:r>
            <a:endParaRPr/>
          </a:p>
        </p:txBody>
      </p:sp>
      <p:sp>
        <p:nvSpPr>
          <p:cNvPr id="323" name="Google Shape;323;p16"/>
          <p:cNvSpPr/>
          <p:nvPr/>
        </p:nvSpPr>
        <p:spPr>
          <a:xfrm>
            <a:off x="548640" y="4206240"/>
            <a:ext cx="11091672" cy="1874519"/>
          </a:xfrm>
          <a:prstGeom prst="rect">
            <a:avLst/>
          </a:prstGeom>
          <a:solidFill>
            <a:srgbClr val="0B1F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4" name="Google Shape;324;p16"/>
          <p:cNvSpPr txBox="1"/>
          <p:nvPr/>
        </p:nvSpPr>
        <p:spPr>
          <a:xfrm>
            <a:off x="822960" y="4434840"/>
            <a:ext cx="10607040" cy="1463040"/>
          </a:xfrm>
          <a:prstGeom prst="rect">
            <a:avLst/>
          </a:prstGeom>
          <a:noFill/>
          <a:ln>
            <a:noFill/>
          </a:ln>
        </p:spPr>
        <p:txBody>
          <a:bodyPr anchorCtr="0" anchor="t" bIns="0" lIns="0" spcFirstLastPara="1" rIns="0" wrap="square" tIns="0">
            <a:spAutoFit/>
          </a:bodyPr>
          <a:lstStyle/>
          <a:p>
            <a:pPr indent="0" lvl="0" marL="0" marR="0" rtl="0" algn="l">
              <a:lnSpc>
                <a:spcPct val="105000"/>
              </a:lnSpc>
              <a:spcBef>
                <a:spcPts val="0"/>
              </a:spcBef>
              <a:spcAft>
                <a:spcPts val="0"/>
              </a:spcAft>
              <a:buNone/>
            </a:pPr>
            <a:r>
              <a:rPr b="1" i="0" lang="fr-FR" sz="1300" u="none" cap="none" strike="noStrike">
                <a:solidFill>
                  <a:srgbClr val="B0822E"/>
                </a:solidFill>
                <a:latin typeface="Arial"/>
                <a:ea typeface="Arial"/>
                <a:cs typeface="Arial"/>
                <a:sym typeface="Arial"/>
              </a:rPr>
              <a:t>QUESTION CHOC</a:t>
            </a:r>
            <a:endParaRPr/>
          </a:p>
          <a:p>
            <a:pPr indent="0" lvl="0" marL="0" marR="0" rtl="0" algn="l">
              <a:lnSpc>
                <a:spcPct val="105000"/>
              </a:lnSpc>
              <a:spcBef>
                <a:spcPts val="600"/>
              </a:spcBef>
              <a:spcAft>
                <a:spcPts val="0"/>
              </a:spcAft>
              <a:buNone/>
            </a:pPr>
            <a:r>
              <a:rPr b="1" i="0" lang="fr-FR" sz="2000" u="none" cap="none" strike="noStrike">
                <a:solidFill>
                  <a:srgbClr val="FFFFFF"/>
                </a:solidFill>
                <a:latin typeface="Arial"/>
                <a:ea typeface="Arial"/>
                <a:cs typeface="Arial"/>
                <a:sym typeface="Arial"/>
              </a:rPr>
              <a:t>Sur 100 € encaissés aujourd'hui, combien vous reste-t-il vraiment à la fin ?</a:t>
            </a:r>
            <a:endParaRPr/>
          </a:p>
          <a:p>
            <a:pPr indent="0" lvl="0" marL="0" marR="0" rtl="0" algn="l">
              <a:lnSpc>
                <a:spcPct val="105000"/>
              </a:lnSpc>
              <a:spcBef>
                <a:spcPts val="600"/>
              </a:spcBef>
              <a:spcAft>
                <a:spcPts val="0"/>
              </a:spcAft>
              <a:buNone/>
            </a:pPr>
            <a:r>
              <a:rPr b="0" i="1" lang="fr-FR" sz="1400" u="none" cap="none" strike="noStrike">
                <a:solidFill>
                  <a:srgbClr val="F2E8CB"/>
                </a:solidFill>
                <a:latin typeface="Arial"/>
                <a:ea typeface="Arial"/>
                <a:cs typeface="Arial"/>
                <a:sym typeface="Arial"/>
              </a:rPr>
              <a:t>Votre première réponse est le baromètre de votre maîtrise fiscale.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8F2"/>
        </a:solidFill>
      </p:bgPr>
    </p:bg>
    <p:spTree>
      <p:nvGrpSpPr>
        <p:cNvPr id="328" name="Shape 328"/>
        <p:cNvGrpSpPr/>
        <p:nvPr/>
      </p:nvGrpSpPr>
      <p:grpSpPr>
        <a:xfrm>
          <a:off x="0" y="0"/>
          <a:ext cx="0" cy="0"/>
          <a:chOff x="0" y="0"/>
          <a:chExt cx="0" cy="0"/>
        </a:xfrm>
      </p:grpSpPr>
      <p:sp>
        <p:nvSpPr>
          <p:cNvPr id="329" name="Google Shape;329;p17"/>
          <p:cNvSpPr/>
          <p:nvPr/>
        </p:nvSpPr>
        <p:spPr>
          <a:xfrm>
            <a:off x="0" y="0"/>
            <a:ext cx="12188952" cy="164592"/>
          </a:xfrm>
          <a:prstGeom prst="rect">
            <a:avLst/>
          </a:prstGeom>
          <a:solidFill>
            <a:srgbClr val="B0822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0" name="Google Shape;330;p17"/>
          <p:cNvSpPr txBox="1"/>
          <p:nvPr/>
        </p:nvSpPr>
        <p:spPr>
          <a:xfrm>
            <a:off x="548640" y="384048"/>
            <a:ext cx="10058400" cy="32004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fr-FR" sz="1300" u="none" cap="none" strike="noStrike">
                <a:solidFill>
                  <a:srgbClr val="B0822E"/>
                </a:solidFill>
                <a:latin typeface="Arial"/>
                <a:ea typeface="Arial"/>
                <a:cs typeface="Arial"/>
                <a:sym typeface="Arial"/>
              </a:rPr>
              <a:t>3.3  LES 4 ÉTAGES</a:t>
            </a:r>
            <a:endParaRPr/>
          </a:p>
        </p:txBody>
      </p:sp>
      <p:sp>
        <p:nvSpPr>
          <p:cNvPr id="331" name="Google Shape;331;p17"/>
          <p:cNvSpPr txBox="1"/>
          <p:nvPr/>
        </p:nvSpPr>
        <p:spPr>
          <a:xfrm>
            <a:off x="548640" y="658368"/>
            <a:ext cx="10149840" cy="86868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fr-FR" sz="2800" u="none" cap="none" strike="noStrike">
                <a:solidFill>
                  <a:srgbClr val="0B1F3A"/>
                </a:solidFill>
                <a:latin typeface="Arial"/>
                <a:ea typeface="Arial"/>
                <a:cs typeface="Arial"/>
                <a:sym typeface="Arial"/>
              </a:rPr>
              <a:t>Où part votre argent (exemple infirmier)</a:t>
            </a:r>
            <a:endParaRPr/>
          </a:p>
        </p:txBody>
      </p:sp>
      <p:pic>
        <p:nvPicPr>
          <p:cNvPr descr="Logo_Fiscalite_Liberale_transparent.png" id="332" name="Google Shape;332;p17"/>
          <p:cNvPicPr preferRelativeResize="0"/>
          <p:nvPr/>
        </p:nvPicPr>
        <p:blipFill rotWithShape="1">
          <a:blip r:embed="rId3">
            <a:alphaModFix/>
          </a:blip>
          <a:srcRect b="0" l="0" r="0" t="0"/>
          <a:stretch/>
        </p:blipFill>
        <p:spPr>
          <a:xfrm>
            <a:off x="11109960" y="310896"/>
            <a:ext cx="685800" cy="685800"/>
          </a:xfrm>
          <a:prstGeom prst="rect">
            <a:avLst/>
          </a:prstGeom>
          <a:noFill/>
          <a:ln>
            <a:noFill/>
          </a:ln>
        </p:spPr>
      </p:pic>
      <p:sp>
        <p:nvSpPr>
          <p:cNvPr id="333" name="Google Shape;333;p17"/>
          <p:cNvSpPr txBox="1"/>
          <p:nvPr/>
        </p:nvSpPr>
        <p:spPr>
          <a:xfrm>
            <a:off x="548640" y="6446520"/>
            <a:ext cx="7315200" cy="27432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fr-FR" sz="900" u="none" cap="none" strike="noStrike">
                <a:solidFill>
                  <a:srgbClr val="555E6B"/>
                </a:solidFill>
                <a:latin typeface="Arial"/>
                <a:ea typeface="Arial"/>
                <a:cs typeface="Arial"/>
                <a:sym typeface="Arial"/>
              </a:rPr>
              <a:t>Formation Fiscalité Libérale  ·  Module 2</a:t>
            </a:r>
            <a:endParaRPr/>
          </a:p>
        </p:txBody>
      </p:sp>
      <p:sp>
        <p:nvSpPr>
          <p:cNvPr id="334" name="Google Shape;334;p17"/>
          <p:cNvSpPr txBox="1"/>
          <p:nvPr/>
        </p:nvSpPr>
        <p:spPr>
          <a:xfrm>
            <a:off x="10515600" y="6446520"/>
            <a:ext cx="1097280" cy="27432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b="0" i="0" lang="fr-FR" sz="900" u="none" cap="none" strike="noStrike">
                <a:solidFill>
                  <a:srgbClr val="555E6B"/>
                </a:solidFill>
                <a:latin typeface="Arial"/>
                <a:ea typeface="Arial"/>
                <a:cs typeface="Arial"/>
                <a:sym typeface="Arial"/>
              </a:rPr>
              <a:t>16</a:t>
            </a:r>
            <a:endParaRPr/>
          </a:p>
        </p:txBody>
      </p:sp>
      <p:sp>
        <p:nvSpPr>
          <p:cNvPr id="335" name="Google Shape;335;p17"/>
          <p:cNvSpPr txBox="1"/>
          <p:nvPr/>
        </p:nvSpPr>
        <p:spPr>
          <a:xfrm>
            <a:off x="548640" y="1600200"/>
            <a:ext cx="11091672" cy="36576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fr-FR" sz="1400" u="none" cap="none" strike="noStrike">
                <a:solidFill>
                  <a:srgbClr val="1B2A3D"/>
                </a:solidFill>
                <a:latin typeface="Arial"/>
                <a:ea typeface="Arial"/>
                <a:cs typeface="Arial"/>
                <a:sym typeface="Arial"/>
              </a:rPr>
              <a:t>Votre activité est un immeuble à 4 étages. Exemple d'un IDEL à 96 000 € de CA annuel.</a:t>
            </a:r>
            <a:endParaRPr/>
          </a:p>
        </p:txBody>
      </p:sp>
      <p:sp>
        <p:nvSpPr>
          <p:cNvPr id="336" name="Google Shape;336;p17"/>
          <p:cNvSpPr/>
          <p:nvPr/>
        </p:nvSpPr>
        <p:spPr>
          <a:xfrm>
            <a:off x="548640" y="2148840"/>
            <a:ext cx="11091672" cy="841248"/>
          </a:xfrm>
          <a:prstGeom prst="rect">
            <a:avLst/>
          </a:prstGeom>
          <a:solidFill>
            <a:srgbClr val="FFFFFF"/>
          </a:solidFill>
          <a:ln cap="flat" cmpd="sng" w="12700">
            <a:solidFill>
              <a:srgbClr val="E8DDC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7" name="Google Shape;337;p17"/>
          <p:cNvSpPr/>
          <p:nvPr/>
        </p:nvSpPr>
        <p:spPr>
          <a:xfrm>
            <a:off x="548640" y="2148840"/>
            <a:ext cx="1554480" cy="841248"/>
          </a:xfrm>
          <a:prstGeom prst="rect">
            <a:avLst/>
          </a:prstGeom>
          <a:solidFill>
            <a:srgbClr val="B0822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8" name="Google Shape;338;p17"/>
          <p:cNvSpPr txBox="1"/>
          <p:nvPr/>
        </p:nvSpPr>
        <p:spPr>
          <a:xfrm>
            <a:off x="640080" y="2148840"/>
            <a:ext cx="1417320" cy="841248"/>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None/>
            </a:pPr>
            <a:r>
              <a:rPr b="1" i="0" lang="fr-FR" sz="1200" u="none" cap="none" strike="noStrike">
                <a:solidFill>
                  <a:srgbClr val="FFFFFF"/>
                </a:solidFill>
                <a:latin typeface="Arial"/>
                <a:ea typeface="Arial"/>
                <a:cs typeface="Arial"/>
                <a:sym typeface="Arial"/>
              </a:rPr>
              <a:t>ÉTAGE 1</a:t>
            </a:r>
            <a:endParaRPr/>
          </a:p>
        </p:txBody>
      </p:sp>
      <p:sp>
        <p:nvSpPr>
          <p:cNvPr id="339" name="Google Shape;339;p17"/>
          <p:cNvSpPr txBox="1"/>
          <p:nvPr/>
        </p:nvSpPr>
        <p:spPr>
          <a:xfrm>
            <a:off x="2286000" y="2148840"/>
            <a:ext cx="6217920" cy="841248"/>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None/>
            </a:pPr>
            <a:r>
              <a:rPr b="1" i="0" lang="fr-FR" sz="1500" u="none" cap="none" strike="noStrike">
                <a:solidFill>
                  <a:srgbClr val="0B1F3A"/>
                </a:solidFill>
                <a:latin typeface="Arial"/>
                <a:ea typeface="Arial"/>
                <a:cs typeface="Arial"/>
                <a:sym typeface="Arial"/>
              </a:rPr>
              <a:t>Chiffre d'affaires</a:t>
            </a:r>
            <a:endParaRPr/>
          </a:p>
          <a:p>
            <a:pPr indent="0" lvl="0" marL="0" marR="0" rtl="0" algn="l">
              <a:lnSpc>
                <a:spcPct val="100000"/>
              </a:lnSpc>
              <a:spcBef>
                <a:spcPts val="100"/>
              </a:spcBef>
              <a:spcAft>
                <a:spcPts val="0"/>
              </a:spcAft>
              <a:buNone/>
            </a:pPr>
            <a:r>
              <a:rPr b="0" i="0" lang="fr-FR" sz="1200" u="none" cap="none" strike="noStrike">
                <a:solidFill>
                  <a:srgbClr val="555E6B"/>
                </a:solidFill>
                <a:latin typeface="Arial"/>
                <a:ea typeface="Arial"/>
                <a:cs typeface="Arial"/>
                <a:sym typeface="Arial"/>
              </a:rPr>
              <a:t>L'argent qui transite, ce n'est pas votre revenu.</a:t>
            </a:r>
            <a:endParaRPr/>
          </a:p>
        </p:txBody>
      </p:sp>
      <p:sp>
        <p:nvSpPr>
          <p:cNvPr id="340" name="Google Shape;340;p17"/>
          <p:cNvSpPr txBox="1"/>
          <p:nvPr/>
        </p:nvSpPr>
        <p:spPr>
          <a:xfrm>
            <a:off x="8595360" y="2148840"/>
            <a:ext cx="2926080" cy="841248"/>
          </a:xfrm>
          <a:prstGeom prst="rect">
            <a:avLst/>
          </a:prstGeom>
          <a:noFill/>
          <a:ln>
            <a:noFill/>
          </a:ln>
        </p:spPr>
        <p:txBody>
          <a:bodyPr anchorCtr="0" anchor="ctr" bIns="0" lIns="0" spcFirstLastPara="1" rIns="0" wrap="square" tIns="0">
            <a:spAutoFit/>
          </a:bodyPr>
          <a:lstStyle/>
          <a:p>
            <a:pPr indent="0" lvl="0" marL="0" marR="0" rtl="0" algn="r">
              <a:lnSpc>
                <a:spcPct val="100000"/>
              </a:lnSpc>
              <a:spcBef>
                <a:spcPts val="0"/>
              </a:spcBef>
              <a:spcAft>
                <a:spcPts val="0"/>
              </a:spcAft>
              <a:buNone/>
            </a:pPr>
            <a:r>
              <a:rPr b="1" i="0" lang="fr-FR" sz="2000" u="none" cap="none" strike="noStrike">
                <a:solidFill>
                  <a:srgbClr val="B0822E"/>
                </a:solidFill>
                <a:latin typeface="Arial"/>
                <a:ea typeface="Arial"/>
                <a:cs typeface="Arial"/>
                <a:sym typeface="Arial"/>
              </a:rPr>
              <a:t>96 000 €</a:t>
            </a:r>
            <a:endParaRPr/>
          </a:p>
        </p:txBody>
      </p:sp>
      <p:sp>
        <p:nvSpPr>
          <p:cNvPr id="341" name="Google Shape;341;p17"/>
          <p:cNvSpPr/>
          <p:nvPr/>
        </p:nvSpPr>
        <p:spPr>
          <a:xfrm>
            <a:off x="548640" y="3063240"/>
            <a:ext cx="11091672" cy="841248"/>
          </a:xfrm>
          <a:prstGeom prst="rect">
            <a:avLst/>
          </a:prstGeom>
          <a:solidFill>
            <a:srgbClr val="FFFFFF"/>
          </a:solidFill>
          <a:ln cap="flat" cmpd="sng" w="12700">
            <a:solidFill>
              <a:srgbClr val="E8DDC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2" name="Google Shape;342;p17"/>
          <p:cNvSpPr/>
          <p:nvPr/>
        </p:nvSpPr>
        <p:spPr>
          <a:xfrm>
            <a:off x="548640" y="3063240"/>
            <a:ext cx="1554480" cy="841248"/>
          </a:xfrm>
          <a:prstGeom prst="rect">
            <a:avLst/>
          </a:prstGeom>
          <a:solidFill>
            <a:srgbClr val="122C4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3" name="Google Shape;343;p17"/>
          <p:cNvSpPr txBox="1"/>
          <p:nvPr/>
        </p:nvSpPr>
        <p:spPr>
          <a:xfrm>
            <a:off x="640080" y="3063240"/>
            <a:ext cx="1417320" cy="841248"/>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None/>
            </a:pPr>
            <a:r>
              <a:rPr b="1" i="0" lang="fr-FR" sz="1200" u="none" cap="none" strike="noStrike">
                <a:solidFill>
                  <a:srgbClr val="FFFFFF"/>
                </a:solidFill>
                <a:latin typeface="Arial"/>
                <a:ea typeface="Arial"/>
                <a:cs typeface="Arial"/>
                <a:sym typeface="Arial"/>
              </a:rPr>
              <a:t>ÉTAGE 2</a:t>
            </a:r>
            <a:endParaRPr/>
          </a:p>
        </p:txBody>
      </p:sp>
      <p:sp>
        <p:nvSpPr>
          <p:cNvPr id="344" name="Google Shape;344;p17"/>
          <p:cNvSpPr txBox="1"/>
          <p:nvPr/>
        </p:nvSpPr>
        <p:spPr>
          <a:xfrm>
            <a:off x="2286000" y="3063240"/>
            <a:ext cx="6217920" cy="841248"/>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None/>
            </a:pPr>
            <a:r>
              <a:rPr b="1" i="0" lang="fr-FR" sz="1500" u="none" cap="none" strike="noStrike">
                <a:solidFill>
                  <a:srgbClr val="0B1F3A"/>
                </a:solidFill>
                <a:latin typeface="Arial"/>
                <a:ea typeface="Arial"/>
                <a:cs typeface="Arial"/>
                <a:sym typeface="Arial"/>
              </a:rPr>
              <a:t>Charges professionnelles</a:t>
            </a:r>
            <a:endParaRPr/>
          </a:p>
          <a:p>
            <a:pPr indent="0" lvl="0" marL="0" marR="0" rtl="0" algn="l">
              <a:lnSpc>
                <a:spcPct val="100000"/>
              </a:lnSpc>
              <a:spcBef>
                <a:spcPts val="100"/>
              </a:spcBef>
              <a:spcAft>
                <a:spcPts val="0"/>
              </a:spcAft>
              <a:buNone/>
            </a:pPr>
            <a:r>
              <a:rPr b="0" i="0" lang="fr-FR" sz="1200" u="none" cap="none" strike="noStrike">
                <a:solidFill>
                  <a:srgbClr val="555E6B"/>
                </a:solidFill>
                <a:latin typeface="Arial"/>
                <a:ea typeface="Arial"/>
                <a:cs typeface="Arial"/>
                <a:sym typeface="Arial"/>
              </a:rPr>
              <a:t>Véhicule, matériel, assurances, comptable, formations.</a:t>
            </a:r>
            <a:endParaRPr/>
          </a:p>
        </p:txBody>
      </p:sp>
      <p:sp>
        <p:nvSpPr>
          <p:cNvPr id="345" name="Google Shape;345;p17"/>
          <p:cNvSpPr txBox="1"/>
          <p:nvPr/>
        </p:nvSpPr>
        <p:spPr>
          <a:xfrm>
            <a:off x="8595360" y="3063240"/>
            <a:ext cx="2926080" cy="841248"/>
          </a:xfrm>
          <a:prstGeom prst="rect">
            <a:avLst/>
          </a:prstGeom>
          <a:noFill/>
          <a:ln>
            <a:noFill/>
          </a:ln>
        </p:spPr>
        <p:txBody>
          <a:bodyPr anchorCtr="0" anchor="ctr" bIns="0" lIns="0" spcFirstLastPara="1" rIns="0" wrap="square" tIns="0">
            <a:spAutoFit/>
          </a:bodyPr>
          <a:lstStyle/>
          <a:p>
            <a:pPr indent="0" lvl="0" marL="0" marR="0" rtl="0" algn="r">
              <a:lnSpc>
                <a:spcPct val="100000"/>
              </a:lnSpc>
              <a:spcBef>
                <a:spcPts val="0"/>
              </a:spcBef>
              <a:spcAft>
                <a:spcPts val="0"/>
              </a:spcAft>
              <a:buNone/>
            </a:pPr>
            <a:r>
              <a:rPr b="1" i="0" lang="fr-FR" sz="2000" u="none" cap="none" strike="noStrike">
                <a:solidFill>
                  <a:srgbClr val="122C4D"/>
                </a:solidFill>
                <a:latin typeface="Arial"/>
                <a:ea typeface="Arial"/>
                <a:cs typeface="Arial"/>
                <a:sym typeface="Arial"/>
              </a:rPr>
              <a:t>- 18 400 €</a:t>
            </a:r>
            <a:endParaRPr/>
          </a:p>
        </p:txBody>
      </p:sp>
      <p:sp>
        <p:nvSpPr>
          <p:cNvPr id="346" name="Google Shape;346;p17"/>
          <p:cNvSpPr/>
          <p:nvPr/>
        </p:nvSpPr>
        <p:spPr>
          <a:xfrm>
            <a:off x="548640" y="3977639"/>
            <a:ext cx="11091672" cy="841248"/>
          </a:xfrm>
          <a:prstGeom prst="rect">
            <a:avLst/>
          </a:prstGeom>
          <a:solidFill>
            <a:srgbClr val="FFFFFF"/>
          </a:solidFill>
          <a:ln cap="flat" cmpd="sng" w="12700">
            <a:solidFill>
              <a:srgbClr val="E8DDC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7" name="Google Shape;347;p17"/>
          <p:cNvSpPr/>
          <p:nvPr/>
        </p:nvSpPr>
        <p:spPr>
          <a:xfrm>
            <a:off x="548640" y="3977639"/>
            <a:ext cx="1554480" cy="841248"/>
          </a:xfrm>
          <a:prstGeom prst="rect">
            <a:avLst/>
          </a:prstGeom>
          <a:solidFill>
            <a:srgbClr val="555E6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8" name="Google Shape;348;p17"/>
          <p:cNvSpPr txBox="1"/>
          <p:nvPr/>
        </p:nvSpPr>
        <p:spPr>
          <a:xfrm>
            <a:off x="640080" y="3977639"/>
            <a:ext cx="1417320" cy="841248"/>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None/>
            </a:pPr>
            <a:r>
              <a:rPr b="1" i="0" lang="fr-FR" sz="1200" u="none" cap="none" strike="noStrike">
                <a:solidFill>
                  <a:srgbClr val="FFFFFF"/>
                </a:solidFill>
                <a:latin typeface="Arial"/>
                <a:ea typeface="Arial"/>
                <a:cs typeface="Arial"/>
                <a:sym typeface="Arial"/>
              </a:rPr>
              <a:t>ÉTAGE 3</a:t>
            </a:r>
            <a:endParaRPr/>
          </a:p>
        </p:txBody>
      </p:sp>
      <p:sp>
        <p:nvSpPr>
          <p:cNvPr id="349" name="Google Shape;349;p17"/>
          <p:cNvSpPr txBox="1"/>
          <p:nvPr/>
        </p:nvSpPr>
        <p:spPr>
          <a:xfrm>
            <a:off x="2286000" y="3977639"/>
            <a:ext cx="6217920" cy="841248"/>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None/>
            </a:pPr>
            <a:r>
              <a:rPr b="1" i="0" lang="fr-FR" sz="1500" u="none" cap="none" strike="noStrike">
                <a:solidFill>
                  <a:srgbClr val="0B1F3A"/>
                </a:solidFill>
                <a:latin typeface="Arial"/>
                <a:ea typeface="Arial"/>
                <a:cs typeface="Arial"/>
                <a:sym typeface="Arial"/>
              </a:rPr>
              <a:t>Prélèvements obligatoires</a:t>
            </a:r>
            <a:endParaRPr/>
          </a:p>
          <a:p>
            <a:pPr indent="0" lvl="0" marL="0" marR="0" rtl="0" algn="l">
              <a:lnSpc>
                <a:spcPct val="100000"/>
              </a:lnSpc>
              <a:spcBef>
                <a:spcPts val="100"/>
              </a:spcBef>
              <a:spcAft>
                <a:spcPts val="0"/>
              </a:spcAft>
              <a:buNone/>
            </a:pPr>
            <a:r>
              <a:rPr b="0" i="0" lang="fr-FR" sz="1200" u="none" cap="none" strike="noStrike">
                <a:solidFill>
                  <a:srgbClr val="555E6B"/>
                </a:solidFill>
                <a:latin typeface="Arial"/>
                <a:ea typeface="Arial"/>
                <a:cs typeface="Arial"/>
                <a:sym typeface="Arial"/>
              </a:rPr>
              <a:t>Cotisations sociales + impôt sur le revenu.</a:t>
            </a:r>
            <a:endParaRPr/>
          </a:p>
        </p:txBody>
      </p:sp>
      <p:sp>
        <p:nvSpPr>
          <p:cNvPr id="350" name="Google Shape;350;p17"/>
          <p:cNvSpPr txBox="1"/>
          <p:nvPr/>
        </p:nvSpPr>
        <p:spPr>
          <a:xfrm>
            <a:off x="8595360" y="3977639"/>
            <a:ext cx="2926080" cy="841248"/>
          </a:xfrm>
          <a:prstGeom prst="rect">
            <a:avLst/>
          </a:prstGeom>
          <a:noFill/>
          <a:ln>
            <a:noFill/>
          </a:ln>
        </p:spPr>
        <p:txBody>
          <a:bodyPr anchorCtr="0" anchor="ctr" bIns="0" lIns="0" spcFirstLastPara="1" rIns="0" wrap="square" tIns="0">
            <a:spAutoFit/>
          </a:bodyPr>
          <a:lstStyle/>
          <a:p>
            <a:pPr indent="0" lvl="0" marL="0" marR="0" rtl="0" algn="r">
              <a:lnSpc>
                <a:spcPct val="100000"/>
              </a:lnSpc>
              <a:spcBef>
                <a:spcPts val="0"/>
              </a:spcBef>
              <a:spcAft>
                <a:spcPts val="0"/>
              </a:spcAft>
              <a:buNone/>
            </a:pPr>
            <a:r>
              <a:rPr b="1" i="0" lang="fr-FR" sz="2000" u="none" cap="none" strike="noStrike">
                <a:solidFill>
                  <a:srgbClr val="0B1F3A"/>
                </a:solidFill>
                <a:latin typeface="Arial"/>
                <a:ea typeface="Arial"/>
                <a:cs typeface="Arial"/>
                <a:sym typeface="Arial"/>
              </a:rPr>
              <a:t>- 30 000 €</a:t>
            </a:r>
            <a:endParaRPr/>
          </a:p>
        </p:txBody>
      </p:sp>
      <p:sp>
        <p:nvSpPr>
          <p:cNvPr id="351" name="Google Shape;351;p17"/>
          <p:cNvSpPr/>
          <p:nvPr/>
        </p:nvSpPr>
        <p:spPr>
          <a:xfrm>
            <a:off x="548640" y="4892040"/>
            <a:ext cx="11091672" cy="841248"/>
          </a:xfrm>
          <a:prstGeom prst="rect">
            <a:avLst/>
          </a:prstGeom>
          <a:solidFill>
            <a:srgbClr val="FFFFFF"/>
          </a:solidFill>
          <a:ln cap="flat" cmpd="sng" w="12700">
            <a:solidFill>
              <a:srgbClr val="E8DDC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2" name="Google Shape;352;p17"/>
          <p:cNvSpPr/>
          <p:nvPr/>
        </p:nvSpPr>
        <p:spPr>
          <a:xfrm>
            <a:off x="548640" y="4892040"/>
            <a:ext cx="1554480" cy="841248"/>
          </a:xfrm>
          <a:prstGeom prst="rect">
            <a:avLst/>
          </a:prstGeom>
          <a:solidFill>
            <a:srgbClr val="1E84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3" name="Google Shape;353;p17"/>
          <p:cNvSpPr txBox="1"/>
          <p:nvPr/>
        </p:nvSpPr>
        <p:spPr>
          <a:xfrm>
            <a:off x="640080" y="4892040"/>
            <a:ext cx="1417320" cy="841248"/>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None/>
            </a:pPr>
            <a:r>
              <a:rPr b="1" i="0" lang="fr-FR" sz="1200" u="none" cap="none" strike="noStrike">
                <a:solidFill>
                  <a:srgbClr val="FFFFFF"/>
                </a:solidFill>
                <a:latin typeface="Arial"/>
                <a:ea typeface="Arial"/>
                <a:cs typeface="Arial"/>
                <a:sym typeface="Arial"/>
              </a:rPr>
              <a:t>ÉTAGE 4</a:t>
            </a:r>
            <a:endParaRPr/>
          </a:p>
        </p:txBody>
      </p:sp>
      <p:sp>
        <p:nvSpPr>
          <p:cNvPr id="354" name="Google Shape;354;p17"/>
          <p:cNvSpPr txBox="1"/>
          <p:nvPr/>
        </p:nvSpPr>
        <p:spPr>
          <a:xfrm>
            <a:off x="2286000" y="4892040"/>
            <a:ext cx="6217800" cy="4284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None/>
            </a:pPr>
            <a:r>
              <a:rPr b="1" i="0" lang="fr-FR" sz="1500" u="none" cap="none" strike="noStrike">
                <a:solidFill>
                  <a:srgbClr val="0B1F3A"/>
                </a:solidFill>
                <a:latin typeface="Arial"/>
                <a:ea typeface="Arial"/>
                <a:cs typeface="Arial"/>
                <a:sym typeface="Arial"/>
              </a:rPr>
              <a:t>Bénéfice net réel (après IR personnel)</a:t>
            </a:r>
            <a:endParaRPr/>
          </a:p>
          <a:p>
            <a:pPr indent="0" lvl="0" marL="0" marR="0" rtl="0" algn="l">
              <a:lnSpc>
                <a:spcPct val="100000"/>
              </a:lnSpc>
              <a:spcBef>
                <a:spcPts val="100"/>
              </a:spcBef>
              <a:spcAft>
                <a:spcPts val="0"/>
              </a:spcAft>
              <a:buNone/>
            </a:pPr>
            <a:r>
              <a:rPr b="0" i="0" lang="fr-FR" sz="1200" u="none" cap="none" strike="noStrike">
                <a:solidFill>
                  <a:srgbClr val="555E6B"/>
                </a:solidFill>
                <a:latin typeface="Arial"/>
                <a:ea typeface="Arial"/>
                <a:cs typeface="Arial"/>
                <a:sym typeface="Arial"/>
              </a:rPr>
              <a:t>Ce qu'il reste vraiment</a:t>
            </a:r>
            <a:r>
              <a:rPr lang="fr-FR" sz="1200">
                <a:solidFill>
                  <a:srgbClr val="555E6B"/>
                </a:solidFill>
              </a:rPr>
              <a:t> (49% du CA)</a:t>
            </a:r>
            <a:endParaRPr/>
          </a:p>
        </p:txBody>
      </p:sp>
      <p:sp>
        <p:nvSpPr>
          <p:cNvPr id="355" name="Google Shape;355;p17"/>
          <p:cNvSpPr txBox="1"/>
          <p:nvPr/>
        </p:nvSpPr>
        <p:spPr>
          <a:xfrm>
            <a:off x="8595360" y="4892040"/>
            <a:ext cx="2926080" cy="841248"/>
          </a:xfrm>
          <a:prstGeom prst="rect">
            <a:avLst/>
          </a:prstGeom>
          <a:noFill/>
          <a:ln>
            <a:noFill/>
          </a:ln>
        </p:spPr>
        <p:txBody>
          <a:bodyPr anchorCtr="0" anchor="ctr" bIns="0" lIns="0" spcFirstLastPara="1" rIns="0" wrap="square" tIns="0">
            <a:spAutoFit/>
          </a:bodyPr>
          <a:lstStyle/>
          <a:p>
            <a:pPr indent="0" lvl="0" marL="0" marR="0" rtl="0" algn="r">
              <a:lnSpc>
                <a:spcPct val="100000"/>
              </a:lnSpc>
              <a:spcBef>
                <a:spcPts val="0"/>
              </a:spcBef>
              <a:spcAft>
                <a:spcPts val="0"/>
              </a:spcAft>
              <a:buNone/>
            </a:pPr>
            <a:r>
              <a:rPr b="1" i="0" lang="fr-FR" sz="2000" u="none" cap="none" strike="noStrike">
                <a:solidFill>
                  <a:srgbClr val="1E8449"/>
                </a:solidFill>
                <a:latin typeface="Arial"/>
                <a:ea typeface="Arial"/>
                <a:cs typeface="Arial"/>
                <a:sym typeface="Arial"/>
              </a:rPr>
              <a:t>≈ 47 600 €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8F2"/>
        </a:solidFill>
      </p:bgPr>
    </p:bg>
    <p:spTree>
      <p:nvGrpSpPr>
        <p:cNvPr id="359" name="Shape 359"/>
        <p:cNvGrpSpPr/>
        <p:nvPr/>
      </p:nvGrpSpPr>
      <p:grpSpPr>
        <a:xfrm>
          <a:off x="0" y="0"/>
          <a:ext cx="0" cy="0"/>
          <a:chOff x="0" y="0"/>
          <a:chExt cx="0" cy="0"/>
        </a:xfrm>
      </p:grpSpPr>
      <p:sp>
        <p:nvSpPr>
          <p:cNvPr id="360" name="Google Shape;360;p18"/>
          <p:cNvSpPr/>
          <p:nvPr/>
        </p:nvSpPr>
        <p:spPr>
          <a:xfrm>
            <a:off x="0" y="0"/>
            <a:ext cx="12188952" cy="164592"/>
          </a:xfrm>
          <a:prstGeom prst="rect">
            <a:avLst/>
          </a:prstGeom>
          <a:solidFill>
            <a:srgbClr val="B0822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1" name="Google Shape;361;p18"/>
          <p:cNvSpPr txBox="1"/>
          <p:nvPr/>
        </p:nvSpPr>
        <p:spPr>
          <a:xfrm>
            <a:off x="548640" y="384048"/>
            <a:ext cx="10058400" cy="32004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fr-FR" sz="1300" u="none" cap="none" strike="noStrike">
                <a:solidFill>
                  <a:srgbClr val="B0822E"/>
                </a:solidFill>
                <a:latin typeface="Arial"/>
                <a:ea typeface="Arial"/>
                <a:cs typeface="Arial"/>
                <a:sym typeface="Arial"/>
              </a:rPr>
              <a:t>3.4  L'ERREUR FATALE</a:t>
            </a:r>
            <a:endParaRPr/>
          </a:p>
        </p:txBody>
      </p:sp>
      <p:sp>
        <p:nvSpPr>
          <p:cNvPr id="362" name="Google Shape;362;p18"/>
          <p:cNvSpPr txBox="1"/>
          <p:nvPr/>
        </p:nvSpPr>
        <p:spPr>
          <a:xfrm>
            <a:off x="548640" y="658368"/>
            <a:ext cx="10149840" cy="86868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fr-FR" sz="2800" u="none" cap="none" strike="noStrike">
                <a:solidFill>
                  <a:srgbClr val="0B1F3A"/>
                </a:solidFill>
                <a:latin typeface="Arial"/>
                <a:ea typeface="Arial"/>
                <a:cs typeface="Arial"/>
                <a:sym typeface="Arial"/>
              </a:rPr>
              <a:t>Trésorerie n'est pas revenu</a:t>
            </a:r>
            <a:endParaRPr/>
          </a:p>
        </p:txBody>
      </p:sp>
      <p:pic>
        <p:nvPicPr>
          <p:cNvPr descr="Logo_Fiscalite_Liberale_transparent.png" id="363" name="Google Shape;363;p18"/>
          <p:cNvPicPr preferRelativeResize="0"/>
          <p:nvPr/>
        </p:nvPicPr>
        <p:blipFill rotWithShape="1">
          <a:blip r:embed="rId3">
            <a:alphaModFix/>
          </a:blip>
          <a:srcRect b="0" l="0" r="0" t="0"/>
          <a:stretch/>
        </p:blipFill>
        <p:spPr>
          <a:xfrm>
            <a:off x="11109960" y="310896"/>
            <a:ext cx="685800" cy="685800"/>
          </a:xfrm>
          <a:prstGeom prst="rect">
            <a:avLst/>
          </a:prstGeom>
          <a:noFill/>
          <a:ln>
            <a:noFill/>
          </a:ln>
        </p:spPr>
      </p:pic>
      <p:sp>
        <p:nvSpPr>
          <p:cNvPr id="364" name="Google Shape;364;p18"/>
          <p:cNvSpPr txBox="1"/>
          <p:nvPr/>
        </p:nvSpPr>
        <p:spPr>
          <a:xfrm>
            <a:off x="548640" y="6446520"/>
            <a:ext cx="7315200" cy="27432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fr-FR" sz="900" u="none" cap="none" strike="noStrike">
                <a:solidFill>
                  <a:srgbClr val="555E6B"/>
                </a:solidFill>
                <a:latin typeface="Arial"/>
                <a:ea typeface="Arial"/>
                <a:cs typeface="Arial"/>
                <a:sym typeface="Arial"/>
              </a:rPr>
              <a:t>Formation Fiscalité Libérale  ·  Module 2</a:t>
            </a:r>
            <a:endParaRPr/>
          </a:p>
        </p:txBody>
      </p:sp>
      <p:sp>
        <p:nvSpPr>
          <p:cNvPr id="365" name="Google Shape;365;p18"/>
          <p:cNvSpPr txBox="1"/>
          <p:nvPr/>
        </p:nvSpPr>
        <p:spPr>
          <a:xfrm>
            <a:off x="10515600" y="6446520"/>
            <a:ext cx="1097280" cy="27432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b="0" i="0" lang="fr-FR" sz="900" u="none" cap="none" strike="noStrike">
                <a:solidFill>
                  <a:srgbClr val="555E6B"/>
                </a:solidFill>
                <a:latin typeface="Arial"/>
                <a:ea typeface="Arial"/>
                <a:cs typeface="Arial"/>
                <a:sym typeface="Arial"/>
              </a:rPr>
              <a:t>17</a:t>
            </a:r>
            <a:endParaRPr/>
          </a:p>
        </p:txBody>
      </p:sp>
      <p:sp>
        <p:nvSpPr>
          <p:cNvPr id="366" name="Google Shape;366;p18"/>
          <p:cNvSpPr/>
          <p:nvPr/>
        </p:nvSpPr>
        <p:spPr>
          <a:xfrm>
            <a:off x="548640" y="1691640"/>
            <a:ext cx="11091672" cy="1371600"/>
          </a:xfrm>
          <a:prstGeom prst="rect">
            <a:avLst/>
          </a:prstGeom>
          <a:solidFill>
            <a:srgbClr val="FDEDED"/>
          </a:solidFill>
          <a:ln cap="flat" cmpd="sng" w="12700">
            <a:solidFill>
              <a:srgbClr val="C039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7" name="Google Shape;367;p18"/>
          <p:cNvSpPr txBox="1"/>
          <p:nvPr/>
        </p:nvSpPr>
        <p:spPr>
          <a:xfrm>
            <a:off x="868680" y="1847088"/>
            <a:ext cx="10515600" cy="1097280"/>
          </a:xfrm>
          <a:prstGeom prst="rect">
            <a:avLst/>
          </a:prstGeom>
          <a:noFill/>
          <a:ln>
            <a:noFill/>
          </a:ln>
        </p:spPr>
        <p:txBody>
          <a:bodyPr anchorCtr="0" anchor="t" bIns="0" lIns="0" spcFirstLastPara="1" rIns="0" wrap="square" tIns="0">
            <a:spAutoFit/>
          </a:bodyPr>
          <a:lstStyle/>
          <a:p>
            <a:pPr indent="0" lvl="0" marL="0" marR="0" rtl="0" algn="l">
              <a:lnSpc>
                <a:spcPct val="105000"/>
              </a:lnSpc>
              <a:spcBef>
                <a:spcPts val="0"/>
              </a:spcBef>
              <a:spcAft>
                <a:spcPts val="0"/>
              </a:spcAft>
              <a:buNone/>
            </a:pPr>
            <a:r>
              <a:rPr b="1" i="0" lang="fr-FR" sz="1400" u="none" cap="none" strike="noStrike">
                <a:solidFill>
                  <a:srgbClr val="C0392B"/>
                </a:solidFill>
                <a:latin typeface="Arial"/>
                <a:ea typeface="Arial"/>
                <a:cs typeface="Arial"/>
                <a:sym typeface="Arial"/>
              </a:rPr>
              <a:t>L'erreur la plus répandue</a:t>
            </a:r>
            <a:endParaRPr/>
          </a:p>
          <a:p>
            <a:pPr indent="0" lvl="0" marL="0" marR="0" rtl="0" algn="l">
              <a:lnSpc>
                <a:spcPct val="105000"/>
              </a:lnSpc>
              <a:spcBef>
                <a:spcPts val="400"/>
              </a:spcBef>
              <a:spcAft>
                <a:spcPts val="0"/>
              </a:spcAft>
              <a:buNone/>
            </a:pPr>
            <a:r>
              <a:rPr b="0" i="1" lang="fr-FR" sz="1500" u="none" cap="none" strike="noStrike">
                <a:solidFill>
                  <a:srgbClr val="1B2A3D"/>
                </a:solidFill>
                <a:latin typeface="Arial"/>
                <a:ea typeface="Arial"/>
                <a:cs typeface="Arial"/>
                <a:sym typeface="Arial"/>
              </a:rPr>
              <a:t>« J'ai 8 000 € sur mon compte pro, donc je peux tout virer sur mon compte perso. »  </a:t>
            </a:r>
            <a:r>
              <a:rPr b="1" i="0" lang="fr-FR" sz="1500" u="none" cap="none" strike="noStrike">
                <a:solidFill>
                  <a:srgbClr val="C0392B"/>
                </a:solidFill>
                <a:latin typeface="Arial"/>
                <a:ea typeface="Arial"/>
                <a:cs typeface="Arial"/>
                <a:sym typeface="Arial"/>
              </a:rPr>
              <a:t>FAUX.</a:t>
            </a:r>
            <a:endParaRPr/>
          </a:p>
          <a:p>
            <a:pPr indent="0" lvl="0" marL="0" marR="0" rtl="0" algn="l">
              <a:lnSpc>
                <a:spcPct val="105000"/>
              </a:lnSpc>
              <a:spcBef>
                <a:spcPts val="400"/>
              </a:spcBef>
              <a:spcAft>
                <a:spcPts val="0"/>
              </a:spcAft>
              <a:buNone/>
            </a:pPr>
            <a:r>
              <a:rPr b="0" i="0" lang="fr-FR" sz="1400" u="none" cap="none" strike="noStrike">
                <a:solidFill>
                  <a:srgbClr val="1B2A3D"/>
                </a:solidFill>
                <a:latin typeface="Arial"/>
                <a:ea typeface="Arial"/>
                <a:cs typeface="Arial"/>
                <a:sym typeface="Arial"/>
              </a:rPr>
              <a:t>Une partie de cet argent appartient déjà à l'URSSAF, à votre caisse et au fisc.</a:t>
            </a:r>
            <a:endParaRPr/>
          </a:p>
        </p:txBody>
      </p:sp>
      <p:sp>
        <p:nvSpPr>
          <p:cNvPr id="368" name="Google Shape;368;p18"/>
          <p:cNvSpPr/>
          <p:nvPr/>
        </p:nvSpPr>
        <p:spPr>
          <a:xfrm>
            <a:off x="548640" y="3337560"/>
            <a:ext cx="5440680" cy="1828800"/>
          </a:xfrm>
          <a:prstGeom prst="rect">
            <a:avLst/>
          </a:prstGeom>
          <a:solidFill>
            <a:srgbClr val="FFFFFF"/>
          </a:solidFill>
          <a:ln cap="flat" cmpd="sng" w="12700">
            <a:solidFill>
              <a:srgbClr val="E8DDC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9" name="Google Shape;369;p18"/>
          <p:cNvSpPr txBox="1"/>
          <p:nvPr/>
        </p:nvSpPr>
        <p:spPr>
          <a:xfrm>
            <a:off x="822960" y="3611880"/>
            <a:ext cx="4937760" cy="1371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fr-FR" sz="3000" u="none" cap="none" strike="noStrike">
                <a:solidFill>
                  <a:srgbClr val="0B1F3A"/>
                </a:solidFill>
                <a:latin typeface="Arial"/>
                <a:ea typeface="Arial"/>
                <a:cs typeface="Arial"/>
                <a:sym typeface="Arial"/>
              </a:rPr>
              <a:t>15 000 €</a:t>
            </a:r>
            <a:endParaRPr/>
          </a:p>
          <a:p>
            <a:pPr indent="0" lvl="0" marL="0" marR="0" rtl="0" algn="l">
              <a:lnSpc>
                <a:spcPct val="100000"/>
              </a:lnSpc>
              <a:spcBef>
                <a:spcPts val="200"/>
              </a:spcBef>
              <a:spcAft>
                <a:spcPts val="0"/>
              </a:spcAft>
              <a:buNone/>
            </a:pPr>
            <a:r>
              <a:rPr b="0" i="0" lang="fr-FR" sz="1300" u="none" cap="none" strike="noStrike">
                <a:solidFill>
                  <a:srgbClr val="555E6B"/>
                </a:solidFill>
                <a:latin typeface="Arial"/>
                <a:ea typeface="Arial"/>
                <a:cs typeface="Arial"/>
                <a:sym typeface="Arial"/>
              </a:rPr>
              <a:t>sur le compte pro</a:t>
            </a:r>
            <a:endParaRPr/>
          </a:p>
        </p:txBody>
      </p:sp>
      <p:sp>
        <p:nvSpPr>
          <p:cNvPr id="370" name="Google Shape;370;p18"/>
          <p:cNvSpPr/>
          <p:nvPr/>
        </p:nvSpPr>
        <p:spPr>
          <a:xfrm>
            <a:off x="6199632" y="3337560"/>
            <a:ext cx="5440680" cy="1828800"/>
          </a:xfrm>
          <a:prstGeom prst="rect">
            <a:avLst/>
          </a:prstGeom>
          <a:solidFill>
            <a:srgbClr val="0B1F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1" name="Google Shape;371;p18"/>
          <p:cNvSpPr txBox="1"/>
          <p:nvPr/>
        </p:nvSpPr>
        <p:spPr>
          <a:xfrm>
            <a:off x="6473952" y="3611880"/>
            <a:ext cx="4937760" cy="1371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fr-FR" sz="3000" u="none" cap="none" strike="noStrike">
                <a:solidFill>
                  <a:srgbClr val="B0822E"/>
                </a:solidFill>
                <a:latin typeface="Arial"/>
                <a:ea typeface="Arial"/>
                <a:cs typeface="Arial"/>
                <a:sym typeface="Arial"/>
              </a:rPr>
              <a:t>≈ 7 500 €</a:t>
            </a:r>
            <a:endParaRPr/>
          </a:p>
          <a:p>
            <a:pPr indent="0" lvl="0" marL="0" marR="0" rtl="0" algn="l">
              <a:lnSpc>
                <a:spcPct val="100000"/>
              </a:lnSpc>
              <a:spcBef>
                <a:spcPts val="200"/>
              </a:spcBef>
              <a:spcAft>
                <a:spcPts val="0"/>
              </a:spcAft>
              <a:buNone/>
            </a:pPr>
            <a:r>
              <a:rPr b="0" i="0" lang="fr-FR" sz="1300" u="none" cap="none" strike="noStrike">
                <a:solidFill>
                  <a:srgbClr val="F2E8CB"/>
                </a:solidFill>
                <a:latin typeface="Arial"/>
                <a:ea typeface="Arial"/>
                <a:cs typeface="Arial"/>
                <a:sym typeface="Arial"/>
              </a:rPr>
              <a:t>réellement disponibles, une fois tout provisionné</a:t>
            </a:r>
            <a:endParaRPr/>
          </a:p>
        </p:txBody>
      </p:sp>
      <p:sp>
        <p:nvSpPr>
          <p:cNvPr id="372" name="Google Shape;372;p18"/>
          <p:cNvSpPr/>
          <p:nvPr/>
        </p:nvSpPr>
        <p:spPr>
          <a:xfrm>
            <a:off x="548640" y="5440680"/>
            <a:ext cx="11091672" cy="685800"/>
          </a:xfrm>
          <a:prstGeom prst="roundRect">
            <a:avLst>
              <a:gd fmla="val 16667" name="adj"/>
            </a:avLst>
          </a:prstGeom>
          <a:solidFill>
            <a:srgbClr val="F2E8C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3" name="Google Shape;373;p18"/>
          <p:cNvSpPr txBox="1"/>
          <p:nvPr/>
        </p:nvSpPr>
        <p:spPr>
          <a:xfrm>
            <a:off x="868680" y="5504688"/>
            <a:ext cx="10515600" cy="54864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None/>
            </a:pPr>
            <a:r>
              <a:rPr b="1" i="0" lang="fr-FR" sz="1500" u="none" cap="none" strike="noStrike">
                <a:solidFill>
                  <a:srgbClr val="0B1F3A"/>
                </a:solidFill>
                <a:latin typeface="Arial"/>
                <a:ea typeface="Arial"/>
                <a:cs typeface="Arial"/>
                <a:sym typeface="Arial"/>
              </a:rPr>
              <a:t>Message clé : </a:t>
            </a:r>
            <a:r>
              <a:rPr b="0" i="1" lang="fr-FR" sz="1500" u="none" cap="none" strike="noStrike">
                <a:solidFill>
                  <a:srgbClr val="0B1F3A"/>
                </a:solidFill>
                <a:latin typeface="Arial"/>
                <a:ea typeface="Arial"/>
                <a:cs typeface="Arial"/>
                <a:sym typeface="Arial"/>
              </a:rPr>
              <a:t>la fiscalité n'est pas votre ennemie. L'ignorance, si.</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1F3A"/>
        </a:solidFill>
      </p:bgPr>
    </p:bg>
    <p:spTree>
      <p:nvGrpSpPr>
        <p:cNvPr id="377" name="Shape 377"/>
        <p:cNvGrpSpPr/>
        <p:nvPr/>
      </p:nvGrpSpPr>
      <p:grpSpPr>
        <a:xfrm>
          <a:off x="0" y="0"/>
          <a:ext cx="0" cy="0"/>
          <a:chOff x="0" y="0"/>
          <a:chExt cx="0" cy="0"/>
        </a:xfrm>
      </p:grpSpPr>
      <p:sp>
        <p:nvSpPr>
          <p:cNvPr id="378" name="Google Shape;378;p19"/>
          <p:cNvSpPr/>
          <p:nvPr/>
        </p:nvSpPr>
        <p:spPr>
          <a:xfrm>
            <a:off x="0" y="0"/>
            <a:ext cx="256032" cy="6858000"/>
          </a:xfrm>
          <a:prstGeom prst="rect">
            <a:avLst/>
          </a:prstGeom>
          <a:solidFill>
            <a:srgbClr val="B0822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9" name="Google Shape;379;p19"/>
          <p:cNvSpPr/>
          <p:nvPr/>
        </p:nvSpPr>
        <p:spPr>
          <a:xfrm>
            <a:off x="10661904" y="384048"/>
            <a:ext cx="1133856" cy="914400"/>
          </a:xfrm>
          <a:prstGeom prst="roundRect">
            <a:avLst>
              <a:gd fmla="val 16667" name="adj"/>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Logo_Fiscalite_Liberale_transparent.png" id="380" name="Google Shape;380;p19"/>
          <p:cNvPicPr preferRelativeResize="0"/>
          <p:nvPr/>
        </p:nvPicPr>
        <p:blipFill rotWithShape="1">
          <a:blip r:embed="rId3">
            <a:alphaModFix/>
          </a:blip>
          <a:srcRect b="0" l="0" r="0" t="0"/>
          <a:stretch/>
        </p:blipFill>
        <p:spPr>
          <a:xfrm>
            <a:off x="10844784" y="457200"/>
            <a:ext cx="768096" cy="768096"/>
          </a:xfrm>
          <a:prstGeom prst="rect">
            <a:avLst/>
          </a:prstGeom>
          <a:noFill/>
          <a:ln>
            <a:noFill/>
          </a:ln>
        </p:spPr>
      </p:pic>
      <p:sp>
        <p:nvSpPr>
          <p:cNvPr id="381" name="Google Shape;381;p19"/>
          <p:cNvSpPr txBox="1"/>
          <p:nvPr/>
        </p:nvSpPr>
        <p:spPr>
          <a:xfrm>
            <a:off x="822960" y="2240280"/>
            <a:ext cx="9144000" cy="457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fr-FR" sz="1600" u="none" cap="none" strike="noStrike">
                <a:solidFill>
                  <a:srgbClr val="F2E8CB"/>
                </a:solidFill>
                <a:latin typeface="Arial"/>
                <a:ea typeface="Arial"/>
                <a:cs typeface="Arial"/>
                <a:sym typeface="Arial"/>
              </a:rPr>
              <a:t>SOUS-MODULE 4</a:t>
            </a:r>
            <a:endParaRPr/>
          </a:p>
        </p:txBody>
      </p:sp>
      <p:sp>
        <p:nvSpPr>
          <p:cNvPr id="382" name="Google Shape;382;p19"/>
          <p:cNvSpPr txBox="1"/>
          <p:nvPr/>
        </p:nvSpPr>
        <p:spPr>
          <a:xfrm>
            <a:off x="822960" y="2743200"/>
            <a:ext cx="10241280" cy="146304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fr-FR" sz="4000" u="none" cap="none" strike="noStrike">
                <a:solidFill>
                  <a:srgbClr val="FFFFFF"/>
                </a:solidFill>
                <a:latin typeface="Arial"/>
                <a:ea typeface="Arial"/>
                <a:cs typeface="Arial"/>
                <a:sym typeface="Arial"/>
              </a:rPr>
              <a:t>Anticiper au lieu de subir</a:t>
            </a:r>
            <a:endParaRPr/>
          </a:p>
        </p:txBody>
      </p:sp>
      <p:sp>
        <p:nvSpPr>
          <p:cNvPr id="383" name="Google Shape;383;p19"/>
          <p:cNvSpPr txBox="1"/>
          <p:nvPr/>
        </p:nvSpPr>
        <p:spPr>
          <a:xfrm>
            <a:off x="822960" y="4114800"/>
            <a:ext cx="9601200" cy="64008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1" lang="fr-FR" sz="1800" u="none" cap="none" strike="noStrike">
                <a:solidFill>
                  <a:srgbClr val="F2E8CB"/>
                </a:solidFill>
                <a:latin typeface="Arial"/>
                <a:ea typeface="Arial"/>
                <a:cs typeface="Arial"/>
                <a:sym typeface="Arial"/>
              </a:rPr>
              <a:t>Transformer la fiscalité en élément maîtrisé</a:t>
            </a:r>
            <a:endParaRPr/>
          </a:p>
        </p:txBody>
      </p:sp>
      <p:sp>
        <p:nvSpPr>
          <p:cNvPr id="384" name="Google Shape;384;p19"/>
          <p:cNvSpPr txBox="1"/>
          <p:nvPr/>
        </p:nvSpPr>
        <p:spPr>
          <a:xfrm>
            <a:off x="822960" y="6355080"/>
            <a:ext cx="8229600" cy="27432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fr-FR" sz="1000" u="none" cap="none" strike="noStrike">
                <a:solidFill>
                  <a:srgbClr val="CBB173"/>
                </a:solidFill>
                <a:latin typeface="Arial"/>
                <a:ea typeface="Arial"/>
                <a:cs typeface="Arial"/>
                <a:sym typeface="Arial"/>
              </a:rPr>
              <a:t>Formation Fiscalité Libérale  ·  Module 2</a:t>
            </a:r>
            <a:endParaRPr/>
          </a:p>
        </p:txBody>
      </p:sp>
      <p:sp>
        <p:nvSpPr>
          <p:cNvPr id="385" name="Google Shape;385;p19"/>
          <p:cNvSpPr txBox="1"/>
          <p:nvPr/>
        </p:nvSpPr>
        <p:spPr>
          <a:xfrm>
            <a:off x="10515600" y="6355080"/>
            <a:ext cx="1097280" cy="27432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b="0" i="0" lang="fr-FR" sz="1000" u="none" cap="none" strike="noStrike">
                <a:solidFill>
                  <a:srgbClr val="CBB173"/>
                </a:solidFill>
                <a:latin typeface="Arial"/>
                <a:ea typeface="Arial"/>
                <a:cs typeface="Arial"/>
                <a:sym typeface="Arial"/>
              </a:rPr>
              <a:t>18</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8F2"/>
        </a:solidFill>
      </p:bgPr>
    </p:bg>
    <p:spTree>
      <p:nvGrpSpPr>
        <p:cNvPr id="95" name="Shape 95"/>
        <p:cNvGrpSpPr/>
        <p:nvPr/>
      </p:nvGrpSpPr>
      <p:grpSpPr>
        <a:xfrm>
          <a:off x="0" y="0"/>
          <a:ext cx="0" cy="0"/>
          <a:chOff x="0" y="0"/>
          <a:chExt cx="0" cy="0"/>
        </a:xfrm>
      </p:grpSpPr>
      <p:sp>
        <p:nvSpPr>
          <p:cNvPr id="96" name="Google Shape;96;p2"/>
          <p:cNvSpPr/>
          <p:nvPr/>
        </p:nvSpPr>
        <p:spPr>
          <a:xfrm>
            <a:off x="0" y="0"/>
            <a:ext cx="12188952" cy="164592"/>
          </a:xfrm>
          <a:prstGeom prst="rect">
            <a:avLst/>
          </a:prstGeom>
          <a:solidFill>
            <a:srgbClr val="B0822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7" name="Google Shape;97;p2"/>
          <p:cNvSpPr txBox="1"/>
          <p:nvPr/>
        </p:nvSpPr>
        <p:spPr>
          <a:xfrm>
            <a:off x="548640" y="384048"/>
            <a:ext cx="10058400" cy="32004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fr-FR" sz="1300" u="none" cap="none" strike="noStrike">
                <a:solidFill>
                  <a:srgbClr val="B0822E"/>
                </a:solidFill>
                <a:latin typeface="Arial"/>
                <a:ea typeface="Arial"/>
                <a:cs typeface="Arial"/>
                <a:sym typeface="Arial"/>
              </a:rPr>
              <a:t>INTRODUCTION</a:t>
            </a:r>
            <a:endParaRPr/>
          </a:p>
        </p:txBody>
      </p:sp>
      <p:sp>
        <p:nvSpPr>
          <p:cNvPr id="98" name="Google Shape;98;p2"/>
          <p:cNvSpPr txBox="1"/>
          <p:nvPr/>
        </p:nvSpPr>
        <p:spPr>
          <a:xfrm>
            <a:off x="548640" y="658368"/>
            <a:ext cx="10149840" cy="86868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fr-FR" sz="2800" u="none" cap="none" strike="noStrike">
                <a:solidFill>
                  <a:srgbClr val="0B1F3A"/>
                </a:solidFill>
                <a:latin typeface="Arial"/>
                <a:ea typeface="Arial"/>
                <a:cs typeface="Arial"/>
                <a:sym typeface="Arial"/>
              </a:rPr>
              <a:t>Pourquoi ce module change tout</a:t>
            </a:r>
            <a:endParaRPr/>
          </a:p>
        </p:txBody>
      </p:sp>
      <p:pic>
        <p:nvPicPr>
          <p:cNvPr descr="Logo_Fiscalite_Liberale_transparent.png" id="99" name="Google Shape;99;p2"/>
          <p:cNvPicPr preferRelativeResize="0"/>
          <p:nvPr/>
        </p:nvPicPr>
        <p:blipFill rotWithShape="1">
          <a:blip r:embed="rId3">
            <a:alphaModFix/>
          </a:blip>
          <a:srcRect b="0" l="0" r="0" t="0"/>
          <a:stretch/>
        </p:blipFill>
        <p:spPr>
          <a:xfrm>
            <a:off x="11109960" y="310896"/>
            <a:ext cx="685800" cy="685800"/>
          </a:xfrm>
          <a:prstGeom prst="rect">
            <a:avLst/>
          </a:prstGeom>
          <a:noFill/>
          <a:ln>
            <a:noFill/>
          </a:ln>
        </p:spPr>
      </p:pic>
      <p:sp>
        <p:nvSpPr>
          <p:cNvPr id="100" name="Google Shape;100;p2"/>
          <p:cNvSpPr txBox="1"/>
          <p:nvPr/>
        </p:nvSpPr>
        <p:spPr>
          <a:xfrm>
            <a:off x="548640" y="6446520"/>
            <a:ext cx="7315200" cy="27432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fr-FR" sz="900" u="none" cap="none" strike="noStrike">
                <a:solidFill>
                  <a:srgbClr val="555E6B"/>
                </a:solidFill>
                <a:latin typeface="Arial"/>
                <a:ea typeface="Arial"/>
                <a:cs typeface="Arial"/>
                <a:sym typeface="Arial"/>
              </a:rPr>
              <a:t>Formation Fiscalité Libérale  ·  Module 2</a:t>
            </a:r>
            <a:endParaRPr/>
          </a:p>
        </p:txBody>
      </p:sp>
      <p:sp>
        <p:nvSpPr>
          <p:cNvPr id="101" name="Google Shape;101;p2"/>
          <p:cNvSpPr txBox="1"/>
          <p:nvPr/>
        </p:nvSpPr>
        <p:spPr>
          <a:xfrm>
            <a:off x="10515600" y="6446520"/>
            <a:ext cx="1097280" cy="27432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b="0" i="0" lang="fr-FR" sz="900" u="none" cap="none" strike="noStrike">
                <a:solidFill>
                  <a:srgbClr val="555E6B"/>
                </a:solidFill>
                <a:latin typeface="Arial"/>
                <a:ea typeface="Arial"/>
                <a:cs typeface="Arial"/>
                <a:sym typeface="Arial"/>
              </a:rPr>
              <a:t>1</a:t>
            </a:r>
            <a:endParaRPr/>
          </a:p>
        </p:txBody>
      </p:sp>
      <p:sp>
        <p:nvSpPr>
          <p:cNvPr id="102" name="Google Shape;102;p2"/>
          <p:cNvSpPr txBox="1"/>
          <p:nvPr/>
        </p:nvSpPr>
        <p:spPr>
          <a:xfrm>
            <a:off x="548640" y="1691640"/>
            <a:ext cx="6126480" cy="3108960"/>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None/>
            </a:pPr>
            <a:r>
              <a:rPr b="1" i="1" lang="fr-FR" sz="1600" u="none" cap="none" strike="noStrike">
                <a:solidFill>
                  <a:srgbClr val="0B1F3A"/>
                </a:solidFill>
                <a:latin typeface="Arial"/>
                <a:ea typeface="Arial"/>
                <a:cs typeface="Arial"/>
                <a:sym typeface="Arial"/>
              </a:rPr>
              <a:t>« Je travaille beaucoup, mais je ne sais pas où part mon argent. »</a:t>
            </a:r>
            <a:endParaRPr/>
          </a:p>
          <a:p>
            <a:pPr indent="0" lvl="0" marL="0" marR="0" rtl="0" algn="l">
              <a:lnSpc>
                <a:spcPct val="108000"/>
              </a:lnSpc>
              <a:spcBef>
                <a:spcPts val="200"/>
              </a:spcBef>
              <a:spcAft>
                <a:spcPts val="0"/>
              </a:spcAft>
              <a:buNone/>
            </a:pPr>
            <a:r>
              <a:t/>
            </a:r>
            <a:endParaRPr b="1" i="1" sz="1600" u="none" cap="none" strike="noStrike">
              <a:solidFill>
                <a:srgbClr val="0B1F3A"/>
              </a:solidFill>
              <a:latin typeface="Arial"/>
              <a:ea typeface="Arial"/>
              <a:cs typeface="Arial"/>
              <a:sym typeface="Arial"/>
            </a:endParaRPr>
          </a:p>
          <a:p>
            <a:pPr indent="0" lvl="0" marL="0" marR="0" rtl="0" algn="l">
              <a:lnSpc>
                <a:spcPct val="108000"/>
              </a:lnSpc>
              <a:spcBef>
                <a:spcPts val="200"/>
              </a:spcBef>
              <a:spcAft>
                <a:spcPts val="0"/>
              </a:spcAft>
              <a:buNone/>
            </a:pPr>
            <a:r>
              <a:rPr b="0" i="0" lang="fr-FR" sz="1400" u="none" cap="none" strike="noStrike">
                <a:solidFill>
                  <a:srgbClr val="1B2A3D"/>
                </a:solidFill>
                <a:latin typeface="Arial"/>
                <a:ea typeface="Arial"/>
                <a:cs typeface="Arial"/>
                <a:sym typeface="Arial"/>
              </a:rPr>
              <a:t>C'est la phrase que nous entendons presque chaque semaine de la part des soignants libéraux.</a:t>
            </a:r>
            <a:endParaRPr/>
          </a:p>
          <a:p>
            <a:pPr indent="0" lvl="0" marL="0" marR="0" rtl="0" algn="l">
              <a:lnSpc>
                <a:spcPct val="108000"/>
              </a:lnSpc>
              <a:spcBef>
                <a:spcPts val="200"/>
              </a:spcBef>
              <a:spcAft>
                <a:spcPts val="0"/>
              </a:spcAft>
              <a:buNone/>
            </a:pPr>
            <a:r>
              <a:t/>
            </a:r>
            <a:endParaRPr b="0" i="0" sz="1400" u="none" cap="none" strike="noStrike">
              <a:solidFill>
                <a:srgbClr val="1B2A3D"/>
              </a:solidFill>
              <a:latin typeface="Arial"/>
              <a:ea typeface="Arial"/>
              <a:cs typeface="Arial"/>
              <a:sym typeface="Arial"/>
            </a:endParaRPr>
          </a:p>
          <a:p>
            <a:pPr indent="0" lvl="0" marL="0" marR="0" rtl="0" algn="l">
              <a:lnSpc>
                <a:spcPct val="108000"/>
              </a:lnSpc>
              <a:spcBef>
                <a:spcPts val="200"/>
              </a:spcBef>
              <a:spcAft>
                <a:spcPts val="0"/>
              </a:spcAft>
              <a:buNone/>
            </a:pPr>
            <a:r>
              <a:rPr b="0" i="0" lang="fr-FR" sz="1400" u="none" cap="none" strike="noStrike">
                <a:solidFill>
                  <a:srgbClr val="1B2A3D"/>
                </a:solidFill>
                <a:latin typeface="Arial"/>
                <a:ea typeface="Arial"/>
                <a:cs typeface="Arial"/>
                <a:sym typeface="Arial"/>
              </a:rPr>
              <a:t>Ce module pose les fondations : avant d'optimiser, de créer une SEL ou d'investir, il faut comprendre comment fonctionne votre fiscalité.</a:t>
            </a:r>
            <a:endParaRPr/>
          </a:p>
          <a:p>
            <a:pPr indent="0" lvl="0" marL="0" marR="0" rtl="0" algn="l">
              <a:lnSpc>
                <a:spcPct val="108000"/>
              </a:lnSpc>
              <a:spcBef>
                <a:spcPts val="200"/>
              </a:spcBef>
              <a:spcAft>
                <a:spcPts val="0"/>
              </a:spcAft>
              <a:buNone/>
            </a:pPr>
            <a:r>
              <a:t/>
            </a:r>
            <a:endParaRPr b="0" i="0" sz="1400" u="none" cap="none" strike="noStrike">
              <a:solidFill>
                <a:srgbClr val="1B2A3D"/>
              </a:solidFill>
              <a:latin typeface="Arial"/>
              <a:ea typeface="Arial"/>
              <a:cs typeface="Arial"/>
              <a:sym typeface="Arial"/>
            </a:endParaRPr>
          </a:p>
          <a:p>
            <a:pPr indent="0" lvl="0" marL="0" marR="0" rtl="0" algn="l">
              <a:lnSpc>
                <a:spcPct val="108000"/>
              </a:lnSpc>
              <a:spcBef>
                <a:spcPts val="200"/>
              </a:spcBef>
              <a:spcAft>
                <a:spcPts val="0"/>
              </a:spcAft>
              <a:buNone/>
            </a:pPr>
            <a:r>
              <a:rPr b="0" i="0" lang="fr-FR" sz="1400" u="none" cap="none" strike="noStrike">
                <a:solidFill>
                  <a:srgbClr val="1B2A3D"/>
                </a:solidFill>
                <a:latin typeface="Arial"/>
                <a:ea typeface="Arial"/>
                <a:cs typeface="Arial"/>
                <a:sym typeface="Arial"/>
              </a:rPr>
              <a:t>Pas besoin d'être bon en maths ni d'aimer la comptabilité. Tout est expliqué simplement, avec des exemples concrets d'infirmiers et de kinés.</a:t>
            </a:r>
            <a:endParaRPr/>
          </a:p>
        </p:txBody>
      </p:sp>
      <p:sp>
        <p:nvSpPr>
          <p:cNvPr id="103" name="Google Shape;103;p2"/>
          <p:cNvSpPr/>
          <p:nvPr/>
        </p:nvSpPr>
        <p:spPr>
          <a:xfrm>
            <a:off x="7040880" y="1691640"/>
            <a:ext cx="4599432" cy="3108960"/>
          </a:xfrm>
          <a:prstGeom prst="rect">
            <a:avLst/>
          </a:prstGeom>
          <a:solidFill>
            <a:srgbClr val="0B1F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4" name="Google Shape;104;p2"/>
          <p:cNvSpPr txBox="1"/>
          <p:nvPr/>
        </p:nvSpPr>
        <p:spPr>
          <a:xfrm>
            <a:off x="7360920" y="1965960"/>
            <a:ext cx="4023360" cy="457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fr-FR" sz="1300" u="none" cap="none" strike="noStrike">
                <a:solidFill>
                  <a:srgbClr val="B0822E"/>
                </a:solidFill>
                <a:latin typeface="Arial"/>
                <a:ea typeface="Arial"/>
                <a:cs typeface="Arial"/>
                <a:sym typeface="Arial"/>
              </a:rPr>
              <a:t>OBJECTIF DU MODULE</a:t>
            </a:r>
            <a:endParaRPr/>
          </a:p>
        </p:txBody>
      </p:sp>
      <p:sp>
        <p:nvSpPr>
          <p:cNvPr id="105" name="Google Shape;105;p2"/>
          <p:cNvSpPr txBox="1"/>
          <p:nvPr/>
        </p:nvSpPr>
        <p:spPr>
          <a:xfrm>
            <a:off x="7360920" y="2468880"/>
            <a:ext cx="4023360" cy="219456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0" i="0" lang="fr-FR" sz="1700" u="none" cap="none" strike="noStrike">
                <a:solidFill>
                  <a:srgbClr val="FFFFFF"/>
                </a:solidFill>
                <a:latin typeface="Arial"/>
                <a:ea typeface="Arial"/>
                <a:cs typeface="Arial"/>
                <a:sym typeface="Arial"/>
              </a:rPr>
              <a:t>Arrêter de subir vos décisions fiscales,</a:t>
            </a:r>
            <a:endParaRPr/>
          </a:p>
          <a:p>
            <a:pPr indent="0" lvl="0" marL="0" marR="0" rtl="0" algn="l">
              <a:lnSpc>
                <a:spcPct val="110000"/>
              </a:lnSpc>
              <a:spcBef>
                <a:spcPts val="400"/>
              </a:spcBef>
              <a:spcAft>
                <a:spcPts val="0"/>
              </a:spcAft>
              <a:buNone/>
            </a:pPr>
            <a:r>
              <a:rPr b="1" i="0" lang="fr-FR" sz="1700" u="none" cap="none" strike="noStrike">
                <a:solidFill>
                  <a:srgbClr val="FFFFFF"/>
                </a:solidFill>
                <a:latin typeface="Arial"/>
                <a:ea typeface="Arial"/>
                <a:cs typeface="Arial"/>
                <a:sym typeface="Arial"/>
              </a:rPr>
              <a:t>et commencer à les piloter,</a:t>
            </a:r>
            <a:endParaRPr/>
          </a:p>
          <a:p>
            <a:pPr indent="0" lvl="0" marL="0" marR="0" rtl="0" algn="l">
              <a:lnSpc>
                <a:spcPct val="110000"/>
              </a:lnSpc>
              <a:spcBef>
                <a:spcPts val="400"/>
              </a:spcBef>
              <a:spcAft>
                <a:spcPts val="0"/>
              </a:spcAft>
              <a:buNone/>
            </a:pPr>
            <a:r>
              <a:rPr b="0" i="0" lang="fr-FR" sz="1700" u="none" cap="none" strike="noStrike">
                <a:solidFill>
                  <a:srgbClr val="FFFFFF"/>
                </a:solidFill>
                <a:latin typeface="Arial"/>
                <a:ea typeface="Arial"/>
                <a:cs typeface="Arial"/>
                <a:sym typeface="Arial"/>
              </a:rPr>
              <a:t>comme un véritable chef d'entreprise.</a:t>
            </a:r>
            <a:endParaRPr/>
          </a:p>
        </p:txBody>
      </p:sp>
      <p:sp>
        <p:nvSpPr>
          <p:cNvPr id="106" name="Google Shape;106;p2"/>
          <p:cNvSpPr/>
          <p:nvPr/>
        </p:nvSpPr>
        <p:spPr>
          <a:xfrm>
            <a:off x="548640" y="5120640"/>
            <a:ext cx="11091672" cy="1051560"/>
          </a:xfrm>
          <a:prstGeom prst="roundRect">
            <a:avLst>
              <a:gd fmla="val 16667" name="adj"/>
            </a:avLst>
          </a:prstGeom>
          <a:solidFill>
            <a:srgbClr val="F2E8C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7" name="Google Shape;107;p2"/>
          <p:cNvSpPr txBox="1"/>
          <p:nvPr/>
        </p:nvSpPr>
        <p:spPr>
          <a:xfrm>
            <a:off x="868680" y="5230368"/>
            <a:ext cx="10515600" cy="86868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None/>
            </a:pPr>
            <a:r>
              <a:rPr b="1" i="0" lang="fr-FR" sz="1400" u="none" cap="none" strike="noStrike">
                <a:solidFill>
                  <a:srgbClr val="0B1F3A"/>
                </a:solidFill>
                <a:latin typeface="Arial"/>
                <a:ea typeface="Arial"/>
                <a:cs typeface="Arial"/>
                <a:sym typeface="Arial"/>
              </a:rPr>
              <a:t>Au programme : </a:t>
            </a:r>
            <a:r>
              <a:rPr b="0" i="0" lang="fr-FR" sz="1400" u="none" cap="none" strike="noStrike">
                <a:solidFill>
                  <a:srgbClr val="1B2A3D"/>
                </a:solidFill>
                <a:latin typeface="Arial"/>
                <a:ea typeface="Arial"/>
                <a:cs typeface="Arial"/>
                <a:sym typeface="Arial"/>
              </a:rPr>
              <a:t>1. la logique de l'impôt    2. les 4 modes d'exploitation    3. sortir du flou fiscal    4. anticiper au lieu de subir</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8F2"/>
        </a:solidFill>
      </p:bgPr>
    </p:bg>
    <p:spTree>
      <p:nvGrpSpPr>
        <p:cNvPr id="389" name="Shape 389"/>
        <p:cNvGrpSpPr/>
        <p:nvPr/>
      </p:nvGrpSpPr>
      <p:grpSpPr>
        <a:xfrm>
          <a:off x="0" y="0"/>
          <a:ext cx="0" cy="0"/>
          <a:chOff x="0" y="0"/>
          <a:chExt cx="0" cy="0"/>
        </a:xfrm>
      </p:grpSpPr>
      <p:sp>
        <p:nvSpPr>
          <p:cNvPr id="390" name="Google Shape;390;p20"/>
          <p:cNvSpPr/>
          <p:nvPr/>
        </p:nvSpPr>
        <p:spPr>
          <a:xfrm>
            <a:off x="0" y="0"/>
            <a:ext cx="12188952" cy="164592"/>
          </a:xfrm>
          <a:prstGeom prst="rect">
            <a:avLst/>
          </a:prstGeom>
          <a:solidFill>
            <a:srgbClr val="B0822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1" name="Google Shape;391;p20"/>
          <p:cNvSpPr txBox="1"/>
          <p:nvPr/>
        </p:nvSpPr>
        <p:spPr>
          <a:xfrm>
            <a:off x="548640" y="384048"/>
            <a:ext cx="10058400" cy="32004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fr-FR" sz="1300" u="none" cap="none" strike="noStrike">
                <a:solidFill>
                  <a:srgbClr val="B0822E"/>
                </a:solidFill>
                <a:latin typeface="Arial"/>
                <a:ea typeface="Arial"/>
                <a:cs typeface="Arial"/>
                <a:sym typeface="Arial"/>
              </a:rPr>
              <a:t>4.1  LA RÈGLE DES 50 %</a:t>
            </a:r>
            <a:endParaRPr/>
          </a:p>
        </p:txBody>
      </p:sp>
      <p:sp>
        <p:nvSpPr>
          <p:cNvPr id="392" name="Google Shape;392;p20"/>
          <p:cNvSpPr txBox="1"/>
          <p:nvPr/>
        </p:nvSpPr>
        <p:spPr>
          <a:xfrm>
            <a:off x="548640" y="658368"/>
            <a:ext cx="10149840" cy="43088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fr-FR" sz="2800" u="none" cap="none" strike="noStrike">
                <a:solidFill>
                  <a:srgbClr val="0B1F3A"/>
                </a:solidFill>
                <a:latin typeface="Arial"/>
                <a:ea typeface="Arial"/>
                <a:cs typeface="Arial"/>
                <a:sym typeface="Arial"/>
              </a:rPr>
              <a:t>15 minutes par mois pour ne plus avoir de surprises</a:t>
            </a:r>
            <a:endParaRPr/>
          </a:p>
        </p:txBody>
      </p:sp>
      <p:pic>
        <p:nvPicPr>
          <p:cNvPr descr="Logo_Fiscalite_Liberale_transparent.png" id="393" name="Google Shape;393;p20"/>
          <p:cNvPicPr preferRelativeResize="0"/>
          <p:nvPr/>
        </p:nvPicPr>
        <p:blipFill rotWithShape="1">
          <a:blip r:embed="rId3">
            <a:alphaModFix/>
          </a:blip>
          <a:srcRect b="0" l="0" r="0" t="0"/>
          <a:stretch/>
        </p:blipFill>
        <p:spPr>
          <a:xfrm>
            <a:off x="11109960" y="310896"/>
            <a:ext cx="685800" cy="685800"/>
          </a:xfrm>
          <a:prstGeom prst="rect">
            <a:avLst/>
          </a:prstGeom>
          <a:noFill/>
          <a:ln>
            <a:noFill/>
          </a:ln>
        </p:spPr>
      </p:pic>
      <p:sp>
        <p:nvSpPr>
          <p:cNvPr id="394" name="Google Shape;394;p20"/>
          <p:cNvSpPr txBox="1"/>
          <p:nvPr/>
        </p:nvSpPr>
        <p:spPr>
          <a:xfrm>
            <a:off x="548640" y="6446520"/>
            <a:ext cx="7315200" cy="27432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fr-FR" sz="900" u="none" cap="none" strike="noStrike">
                <a:solidFill>
                  <a:srgbClr val="555E6B"/>
                </a:solidFill>
                <a:latin typeface="Arial"/>
                <a:ea typeface="Arial"/>
                <a:cs typeface="Arial"/>
                <a:sym typeface="Arial"/>
              </a:rPr>
              <a:t>Formation Fiscalité Libérale  ·  Module 2</a:t>
            </a:r>
            <a:endParaRPr/>
          </a:p>
        </p:txBody>
      </p:sp>
      <p:sp>
        <p:nvSpPr>
          <p:cNvPr id="395" name="Google Shape;395;p20"/>
          <p:cNvSpPr txBox="1"/>
          <p:nvPr/>
        </p:nvSpPr>
        <p:spPr>
          <a:xfrm>
            <a:off x="10515600" y="6446520"/>
            <a:ext cx="1097280" cy="27432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b="0" i="0" lang="fr-FR" sz="900" u="none" cap="none" strike="noStrike">
                <a:solidFill>
                  <a:srgbClr val="555E6B"/>
                </a:solidFill>
                <a:latin typeface="Arial"/>
                <a:ea typeface="Arial"/>
                <a:cs typeface="Arial"/>
                <a:sym typeface="Arial"/>
              </a:rPr>
              <a:t>19</a:t>
            </a:r>
            <a:endParaRPr/>
          </a:p>
        </p:txBody>
      </p:sp>
      <p:sp>
        <p:nvSpPr>
          <p:cNvPr id="396" name="Google Shape;396;p20"/>
          <p:cNvSpPr/>
          <p:nvPr/>
        </p:nvSpPr>
        <p:spPr>
          <a:xfrm>
            <a:off x="259850" y="1473237"/>
            <a:ext cx="5303400" cy="2384400"/>
          </a:xfrm>
          <a:prstGeom prst="rect">
            <a:avLst/>
          </a:prstGeom>
          <a:solidFill>
            <a:srgbClr val="0B1F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7" name="Google Shape;397;p20"/>
          <p:cNvSpPr txBox="1"/>
          <p:nvPr/>
        </p:nvSpPr>
        <p:spPr>
          <a:xfrm>
            <a:off x="693010" y="1583019"/>
            <a:ext cx="4572000" cy="2109300"/>
          </a:xfrm>
          <a:prstGeom prst="rect">
            <a:avLst/>
          </a:prstGeom>
          <a:noFill/>
          <a:ln>
            <a:noFill/>
          </a:ln>
        </p:spPr>
        <p:txBody>
          <a:bodyPr anchorCtr="0" anchor="t" bIns="0" lIns="0" spcFirstLastPara="1" rIns="0" wrap="square" tIns="0">
            <a:spAutoFit/>
          </a:bodyPr>
          <a:lstStyle/>
          <a:p>
            <a:pPr indent="0" lvl="0" marL="0" marR="0" rtl="0" algn="l">
              <a:lnSpc>
                <a:spcPct val="105000"/>
              </a:lnSpc>
              <a:spcBef>
                <a:spcPts val="0"/>
              </a:spcBef>
              <a:spcAft>
                <a:spcPts val="0"/>
              </a:spcAft>
              <a:buNone/>
            </a:pPr>
            <a:r>
              <a:rPr b="1" i="0" lang="fr-FR" sz="4400" u="none" cap="none" strike="noStrike">
                <a:solidFill>
                  <a:srgbClr val="B0822E"/>
                </a:solidFill>
                <a:latin typeface="Arial"/>
                <a:ea typeface="Arial"/>
                <a:cs typeface="Arial"/>
                <a:sym typeface="Arial"/>
              </a:rPr>
              <a:t>50 %</a:t>
            </a:r>
            <a:endParaRPr/>
          </a:p>
          <a:p>
            <a:pPr indent="0" lvl="0" marL="0" marR="0" rtl="0" algn="l">
              <a:lnSpc>
                <a:spcPct val="105000"/>
              </a:lnSpc>
              <a:spcBef>
                <a:spcPts val="200"/>
              </a:spcBef>
              <a:spcAft>
                <a:spcPts val="0"/>
              </a:spcAft>
              <a:buNone/>
            </a:pPr>
            <a:r>
              <a:rPr b="0" i="0" lang="fr-FR" sz="1400" u="none" cap="none" strike="noStrike">
                <a:solidFill>
                  <a:srgbClr val="F2E8CB"/>
                </a:solidFill>
                <a:latin typeface="Arial"/>
                <a:ea typeface="Arial"/>
                <a:cs typeface="Arial"/>
                <a:sym typeface="Arial"/>
              </a:rPr>
              <a:t>du chiffre d'affaires part en moyenne en cotisations sociales et charges fixes (en moyenne c’est souvent un peu moins de cette manière vous allez constituer une tréso de sécurité sur votre compte pro)</a:t>
            </a:r>
            <a:endParaRPr b="0" i="0" sz="1400" u="none" cap="none" strike="noStrike">
              <a:solidFill>
                <a:srgbClr val="F2E8CB"/>
              </a:solidFill>
              <a:latin typeface="Arial"/>
              <a:ea typeface="Arial"/>
              <a:cs typeface="Arial"/>
              <a:sym typeface="Arial"/>
            </a:endParaRPr>
          </a:p>
          <a:p>
            <a:pPr indent="0" lvl="0" marL="457200" marR="0" rtl="0" algn="l">
              <a:lnSpc>
                <a:spcPct val="105000"/>
              </a:lnSpc>
              <a:spcBef>
                <a:spcPts val="200"/>
              </a:spcBef>
              <a:spcAft>
                <a:spcPts val="0"/>
              </a:spcAft>
              <a:buNone/>
            </a:pPr>
            <a:r>
              <a:rPr lang="fr-FR">
                <a:solidFill>
                  <a:srgbClr val="F2E8CB"/>
                </a:solidFill>
              </a:rPr>
              <a:t>-&gt; A ajuster à sa situation personnelle (cf fichier de calcul)</a:t>
            </a:r>
            <a:endParaRPr>
              <a:solidFill>
                <a:srgbClr val="F2E8CB"/>
              </a:solidFill>
            </a:endParaRPr>
          </a:p>
        </p:txBody>
      </p:sp>
      <p:sp>
        <p:nvSpPr>
          <p:cNvPr id="398" name="Google Shape;398;p20"/>
          <p:cNvSpPr txBox="1"/>
          <p:nvPr/>
        </p:nvSpPr>
        <p:spPr>
          <a:xfrm>
            <a:off x="5852160" y="1271630"/>
            <a:ext cx="5760600" cy="25860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fr-FR" sz="1800" u="none" cap="none" strike="noStrike">
                <a:solidFill>
                  <a:schemeClr val="dk1"/>
                </a:solidFill>
                <a:latin typeface="Calibri"/>
                <a:ea typeface="Calibri"/>
                <a:cs typeface="Calibri"/>
                <a:sym typeface="Calibri"/>
              </a:rPr>
              <a:t>⏱️  Les 3 actions mensuelles 15 minutes</a:t>
            </a:r>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b="1" lang="fr-FR" sz="1800">
                <a:solidFill>
                  <a:schemeClr val="dk1"/>
                </a:solidFill>
                <a:latin typeface="Calibri"/>
                <a:ea typeface="Calibri"/>
                <a:cs typeface="Calibri"/>
                <a:sym typeface="Calibri"/>
              </a:rPr>
              <a:t>① Regarder le CA du mois encaissé</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b="1" lang="fr-FR" sz="1800">
                <a:solidFill>
                  <a:schemeClr val="dk1"/>
                </a:solidFill>
                <a:latin typeface="Calibri"/>
                <a:ea typeface="Calibri"/>
                <a:cs typeface="Calibri"/>
                <a:sym typeface="Calibri"/>
              </a:rPr>
              <a:t>② Regarder les charges du mois</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b="1" lang="fr-FR" sz="1800">
                <a:solidFill>
                  <a:schemeClr val="dk1"/>
                </a:solidFill>
                <a:latin typeface="Calibri"/>
                <a:ea typeface="Calibri"/>
                <a:cs typeface="Calibri"/>
                <a:sym typeface="Calibri"/>
              </a:rPr>
              <a:t>③ Virer 50 % du CA encaissé du compte pro vers le perso</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i="1" lang="fr-FR" sz="1800">
                <a:solidFill>
                  <a:schemeClr val="dk1"/>
                </a:solidFill>
                <a:latin typeface="Calibri"/>
                <a:ea typeface="Calibri"/>
                <a:cs typeface="Calibri"/>
                <a:sym typeface="Calibri"/>
              </a:rPr>
              <a:t>C'est tout. Pas besoin de plus pour ne plus avoir de surprise.</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fr-FR" sz="1600">
                <a:solidFill>
                  <a:schemeClr val="dk1"/>
                </a:solidFill>
                <a:latin typeface="Calibri"/>
                <a:ea typeface="Calibri"/>
                <a:cs typeface="Calibri"/>
                <a:sym typeface="Calibri"/>
              </a:rPr>
              <a:t>Prévoir de payer son IR personnel avec son compte perso</a:t>
            </a:r>
            <a:endParaRPr/>
          </a:p>
          <a:p>
            <a:pPr indent="0" lvl="0" marL="0" marR="0" rtl="0" algn="l">
              <a:spcBef>
                <a:spcPts val="0"/>
              </a:spcBef>
              <a:spcAft>
                <a:spcPts val="0"/>
              </a:spcAft>
              <a:buNone/>
            </a:pPr>
            <a:r>
              <a:rPr lang="fr-FR" sz="1600">
                <a:solidFill>
                  <a:schemeClr val="dk1"/>
                </a:solidFill>
                <a:latin typeface="Calibri"/>
                <a:ea typeface="Calibri"/>
                <a:cs typeface="Calibri"/>
                <a:sym typeface="Calibri"/>
              </a:rPr>
              <a:t>-&gt; Vous pouvez ajuster le taux (50%) avec vos chiffres au réel</a:t>
            </a:r>
            <a:br>
              <a:rPr lang="fr-FR" sz="1600">
                <a:solidFill>
                  <a:schemeClr val="dk1"/>
                </a:solidFill>
                <a:latin typeface="Calibri"/>
                <a:ea typeface="Calibri"/>
                <a:cs typeface="Calibri"/>
                <a:sym typeface="Calibri"/>
              </a:rPr>
            </a:br>
            <a:endParaRPr b="1" i="0" sz="1400">
              <a:solidFill>
                <a:srgbClr val="0B1F3A"/>
              </a:solidFill>
              <a:latin typeface="Arial"/>
              <a:ea typeface="Arial"/>
              <a:cs typeface="Arial"/>
              <a:sym typeface="Arial"/>
            </a:endParaRPr>
          </a:p>
        </p:txBody>
      </p:sp>
      <p:sp>
        <p:nvSpPr>
          <p:cNvPr id="399" name="Google Shape;399;p20"/>
          <p:cNvSpPr/>
          <p:nvPr/>
        </p:nvSpPr>
        <p:spPr>
          <a:xfrm>
            <a:off x="548640" y="3983825"/>
            <a:ext cx="11091600" cy="2194500"/>
          </a:xfrm>
          <a:prstGeom prst="rect">
            <a:avLst/>
          </a:prstGeom>
          <a:solidFill>
            <a:srgbClr val="E9F6EE"/>
          </a:solidFill>
          <a:ln cap="flat" cmpd="sng" w="12700">
            <a:solidFill>
              <a:srgbClr val="1E84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0" name="Google Shape;400;p20"/>
          <p:cNvSpPr txBox="1"/>
          <p:nvPr/>
        </p:nvSpPr>
        <p:spPr>
          <a:xfrm>
            <a:off x="868680" y="4069080"/>
            <a:ext cx="10515600" cy="11637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lang="fr-FR" sz="1400">
                <a:solidFill>
                  <a:srgbClr val="1E8449"/>
                </a:solidFill>
                <a:latin typeface="Arial"/>
                <a:ea typeface="Arial"/>
                <a:cs typeface="Arial"/>
                <a:sym typeface="Arial"/>
              </a:rPr>
              <a:t>EXEMPLE : Thomas, kinésithérapeute</a:t>
            </a:r>
            <a:br>
              <a:rPr b="1" lang="fr-FR" sz="1400">
                <a:solidFill>
                  <a:srgbClr val="1E8449"/>
                </a:solidFill>
                <a:latin typeface="Arial"/>
                <a:ea typeface="Arial"/>
                <a:cs typeface="Arial"/>
                <a:sym typeface="Arial"/>
              </a:rPr>
            </a:br>
            <a:r>
              <a:rPr b="1" lang="fr-FR" sz="1400">
                <a:solidFill>
                  <a:srgbClr val="1E8449"/>
                </a:solidFill>
                <a:latin typeface="Arial"/>
                <a:ea typeface="Arial"/>
                <a:cs typeface="Arial"/>
                <a:sym typeface="Arial"/>
              </a:rPr>
              <a:t>Il encaisse 8 000 € ce mois-ci. Aussitôt, il vire 4 000 € sur son compte personnel (rémunération)  et ne considère comme disponible la trésorerie sur son compte pro.</a:t>
            </a:r>
            <a:endParaRPr b="1" sz="1400">
              <a:solidFill>
                <a:srgbClr val="1E8449"/>
              </a:solidFill>
              <a:latin typeface="Arial"/>
              <a:ea typeface="Arial"/>
              <a:cs typeface="Arial"/>
              <a:sym typeface="Arial"/>
            </a:endParaRPr>
          </a:p>
          <a:p>
            <a:pPr indent="0" lvl="0" marL="0" marR="0" rtl="0" algn="l">
              <a:lnSpc>
                <a:spcPct val="110000"/>
              </a:lnSpc>
              <a:spcBef>
                <a:spcPts val="0"/>
              </a:spcBef>
              <a:spcAft>
                <a:spcPts val="0"/>
              </a:spcAft>
              <a:buNone/>
            </a:pPr>
            <a:r>
              <a:rPr b="1" lang="fr-FR">
                <a:solidFill>
                  <a:srgbClr val="1E8449"/>
                </a:solidFill>
              </a:rPr>
              <a:t>Il va payer l’IR avec son compte personnel</a:t>
            </a:r>
            <a:br>
              <a:rPr b="1" lang="fr-FR" sz="1400">
                <a:solidFill>
                  <a:srgbClr val="1E8449"/>
                </a:solidFill>
                <a:latin typeface="Arial"/>
                <a:ea typeface="Arial"/>
                <a:cs typeface="Arial"/>
                <a:sym typeface="Arial"/>
              </a:rPr>
            </a:br>
            <a:r>
              <a:rPr b="1" lang="fr-FR" sz="1400">
                <a:solidFill>
                  <a:srgbClr val="1E8449"/>
                </a:solidFill>
                <a:latin typeface="Arial"/>
                <a:ea typeface="Arial"/>
                <a:cs typeface="Arial"/>
                <a:sym typeface="Arial"/>
              </a:rPr>
              <a:t>Quand la régularisation arrive, l'argent est déjà là. Plus de panique, plus de découvert.</a:t>
            </a:r>
            <a:endParaRPr b="1" i="0" sz="1500">
              <a:solidFill>
                <a:srgbClr val="1B2A3D"/>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8F2"/>
        </a:solidFill>
      </p:bgPr>
    </p:bg>
    <p:spTree>
      <p:nvGrpSpPr>
        <p:cNvPr id="404" name="Shape 404"/>
        <p:cNvGrpSpPr/>
        <p:nvPr/>
      </p:nvGrpSpPr>
      <p:grpSpPr>
        <a:xfrm>
          <a:off x="0" y="0"/>
          <a:ext cx="0" cy="0"/>
          <a:chOff x="0" y="0"/>
          <a:chExt cx="0" cy="0"/>
        </a:xfrm>
      </p:grpSpPr>
      <p:sp>
        <p:nvSpPr>
          <p:cNvPr id="405" name="Google Shape;405;p21"/>
          <p:cNvSpPr/>
          <p:nvPr/>
        </p:nvSpPr>
        <p:spPr>
          <a:xfrm>
            <a:off x="0" y="0"/>
            <a:ext cx="12188952" cy="164592"/>
          </a:xfrm>
          <a:prstGeom prst="rect">
            <a:avLst/>
          </a:prstGeom>
          <a:solidFill>
            <a:srgbClr val="B0822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6" name="Google Shape;406;p21"/>
          <p:cNvSpPr txBox="1"/>
          <p:nvPr/>
        </p:nvSpPr>
        <p:spPr>
          <a:xfrm>
            <a:off x="548640" y="384048"/>
            <a:ext cx="10058400" cy="32004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fr-FR" sz="1300">
                <a:solidFill>
                  <a:srgbClr val="B0822E"/>
                </a:solidFill>
                <a:latin typeface="Arial"/>
                <a:ea typeface="Arial"/>
                <a:cs typeface="Arial"/>
                <a:sym typeface="Arial"/>
              </a:rPr>
              <a:t>4.3 ET 4.4  AJUSTER EN COURS D'ANNÉE</a:t>
            </a:r>
            <a:endParaRPr/>
          </a:p>
        </p:txBody>
      </p:sp>
      <p:sp>
        <p:nvSpPr>
          <p:cNvPr id="407" name="Google Shape;407;p21"/>
          <p:cNvSpPr txBox="1"/>
          <p:nvPr/>
        </p:nvSpPr>
        <p:spPr>
          <a:xfrm>
            <a:off x="548640" y="658368"/>
            <a:ext cx="10149840" cy="86868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fr-FR" sz="2800">
                <a:solidFill>
                  <a:srgbClr val="0B1F3A"/>
                </a:solidFill>
                <a:latin typeface="Arial"/>
                <a:ea typeface="Arial"/>
                <a:cs typeface="Arial"/>
                <a:sym typeface="Arial"/>
              </a:rPr>
              <a:t>Moduler ses cotisations et ses acomptes</a:t>
            </a:r>
            <a:endParaRPr/>
          </a:p>
        </p:txBody>
      </p:sp>
      <p:pic>
        <p:nvPicPr>
          <p:cNvPr descr="Logo_Fiscalite_Liberale_transparent.png" id="408" name="Google Shape;408;p21"/>
          <p:cNvPicPr preferRelativeResize="0"/>
          <p:nvPr/>
        </p:nvPicPr>
        <p:blipFill rotWithShape="1">
          <a:blip r:embed="rId3">
            <a:alphaModFix/>
          </a:blip>
          <a:srcRect b="0" l="0" r="0" t="0"/>
          <a:stretch/>
        </p:blipFill>
        <p:spPr>
          <a:xfrm>
            <a:off x="11109960" y="310896"/>
            <a:ext cx="685800" cy="685800"/>
          </a:xfrm>
          <a:prstGeom prst="rect">
            <a:avLst/>
          </a:prstGeom>
          <a:noFill/>
          <a:ln>
            <a:noFill/>
          </a:ln>
        </p:spPr>
      </p:pic>
      <p:sp>
        <p:nvSpPr>
          <p:cNvPr id="409" name="Google Shape;409;p21"/>
          <p:cNvSpPr txBox="1"/>
          <p:nvPr/>
        </p:nvSpPr>
        <p:spPr>
          <a:xfrm>
            <a:off x="548640" y="6446520"/>
            <a:ext cx="7315200" cy="27432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fr-FR" sz="900">
                <a:solidFill>
                  <a:srgbClr val="555E6B"/>
                </a:solidFill>
                <a:latin typeface="Arial"/>
                <a:ea typeface="Arial"/>
                <a:cs typeface="Arial"/>
                <a:sym typeface="Arial"/>
              </a:rPr>
              <a:t>Formation Fiscalité Libérale  ·  Module 2</a:t>
            </a:r>
            <a:endParaRPr/>
          </a:p>
        </p:txBody>
      </p:sp>
      <p:sp>
        <p:nvSpPr>
          <p:cNvPr id="410" name="Google Shape;410;p21"/>
          <p:cNvSpPr txBox="1"/>
          <p:nvPr/>
        </p:nvSpPr>
        <p:spPr>
          <a:xfrm>
            <a:off x="10515600" y="6446520"/>
            <a:ext cx="1097280" cy="27432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b="0" i="0" lang="fr-FR" sz="900">
                <a:solidFill>
                  <a:srgbClr val="555E6B"/>
                </a:solidFill>
                <a:latin typeface="Arial"/>
                <a:ea typeface="Arial"/>
                <a:cs typeface="Arial"/>
                <a:sym typeface="Arial"/>
              </a:rPr>
              <a:t>21</a:t>
            </a:r>
            <a:endParaRPr/>
          </a:p>
        </p:txBody>
      </p:sp>
      <p:sp>
        <p:nvSpPr>
          <p:cNvPr id="411" name="Google Shape;411;p21"/>
          <p:cNvSpPr/>
          <p:nvPr/>
        </p:nvSpPr>
        <p:spPr>
          <a:xfrm>
            <a:off x="548640" y="1737360"/>
            <a:ext cx="5440680" cy="3200400"/>
          </a:xfrm>
          <a:prstGeom prst="rect">
            <a:avLst/>
          </a:prstGeom>
          <a:solidFill>
            <a:srgbClr val="FFFFFF"/>
          </a:solidFill>
          <a:ln cap="flat" cmpd="sng" w="12700">
            <a:solidFill>
              <a:srgbClr val="E8DDC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2" name="Google Shape;412;p21"/>
          <p:cNvSpPr/>
          <p:nvPr/>
        </p:nvSpPr>
        <p:spPr>
          <a:xfrm>
            <a:off x="548640" y="1737360"/>
            <a:ext cx="5440680" cy="502920"/>
          </a:xfrm>
          <a:prstGeom prst="rect">
            <a:avLst/>
          </a:prstGeom>
          <a:solidFill>
            <a:srgbClr val="B0822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3" name="Google Shape;413;p21"/>
          <p:cNvSpPr txBox="1"/>
          <p:nvPr/>
        </p:nvSpPr>
        <p:spPr>
          <a:xfrm>
            <a:off x="822960" y="1810512"/>
            <a:ext cx="4937760" cy="41148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None/>
            </a:pPr>
            <a:r>
              <a:rPr b="1" i="0" lang="fr-FR" sz="1500">
                <a:solidFill>
                  <a:srgbClr val="FFFFFF"/>
                </a:solidFill>
                <a:latin typeface="Arial"/>
                <a:ea typeface="Arial"/>
                <a:cs typeface="Arial"/>
                <a:sym typeface="Arial"/>
              </a:rPr>
              <a:t>Moduler ses cotisations</a:t>
            </a:r>
            <a:endParaRPr/>
          </a:p>
        </p:txBody>
      </p:sp>
      <p:sp>
        <p:nvSpPr>
          <p:cNvPr id="414" name="Google Shape;414;p21"/>
          <p:cNvSpPr txBox="1"/>
          <p:nvPr/>
        </p:nvSpPr>
        <p:spPr>
          <a:xfrm>
            <a:off x="822960" y="2423160"/>
            <a:ext cx="4937760" cy="2377440"/>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None/>
            </a:pPr>
            <a:r>
              <a:rPr b="0" i="0" lang="fr-FR" sz="1400">
                <a:solidFill>
                  <a:srgbClr val="1B2A3D"/>
                </a:solidFill>
                <a:latin typeface="Arial"/>
                <a:ea typeface="Arial"/>
                <a:cs typeface="Arial"/>
                <a:sym typeface="Arial"/>
              </a:rPr>
              <a:t>Donnez une estimation réaliste de vos revenus à l'URSSAF et à votre caisse de retraite, depuis votre espace en ligne.</a:t>
            </a:r>
            <a:endParaRPr/>
          </a:p>
          <a:p>
            <a:pPr indent="0" lvl="0" marL="0" marR="0" rtl="0" algn="l">
              <a:lnSpc>
                <a:spcPct val="108000"/>
              </a:lnSpc>
              <a:spcBef>
                <a:spcPts val="600"/>
              </a:spcBef>
              <a:spcAft>
                <a:spcPts val="0"/>
              </a:spcAft>
              <a:buNone/>
            </a:pPr>
            <a:r>
              <a:rPr b="0" i="0" lang="fr-FR" sz="1400">
                <a:solidFill>
                  <a:srgbClr val="1B2A3D"/>
                </a:solidFill>
                <a:latin typeface="Arial"/>
                <a:ea typeface="Arial"/>
                <a:cs typeface="Arial"/>
                <a:sym typeface="Arial"/>
              </a:rPr>
              <a:t>Les appels sont alors recalculés au plus juste.</a:t>
            </a:r>
            <a:endParaRPr/>
          </a:p>
          <a:p>
            <a:pPr indent="0" lvl="0" marL="0" marR="0" rtl="0" algn="l">
              <a:lnSpc>
                <a:spcPct val="108000"/>
              </a:lnSpc>
              <a:spcBef>
                <a:spcPts val="600"/>
              </a:spcBef>
              <a:spcAft>
                <a:spcPts val="0"/>
              </a:spcAft>
              <a:buNone/>
            </a:pPr>
            <a:r>
              <a:rPr b="0" i="1" lang="fr-FR" sz="1400">
                <a:solidFill>
                  <a:srgbClr val="1B2A3D"/>
                </a:solidFill>
                <a:latin typeface="Arial"/>
                <a:ea typeface="Arial"/>
                <a:cs typeface="Arial"/>
                <a:sym typeface="Arial"/>
              </a:rPr>
              <a:t>Même en sous-estimant un peu, la régularisation sera bien plus douce.</a:t>
            </a:r>
            <a:endParaRPr/>
          </a:p>
        </p:txBody>
      </p:sp>
      <p:sp>
        <p:nvSpPr>
          <p:cNvPr id="415" name="Google Shape;415;p21"/>
          <p:cNvSpPr/>
          <p:nvPr/>
        </p:nvSpPr>
        <p:spPr>
          <a:xfrm>
            <a:off x="6199632" y="1737360"/>
            <a:ext cx="5440680" cy="3200400"/>
          </a:xfrm>
          <a:prstGeom prst="rect">
            <a:avLst/>
          </a:prstGeom>
          <a:solidFill>
            <a:srgbClr val="FFFFFF"/>
          </a:solidFill>
          <a:ln cap="flat" cmpd="sng" w="12700">
            <a:solidFill>
              <a:srgbClr val="E8DDC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6" name="Google Shape;416;p21"/>
          <p:cNvSpPr/>
          <p:nvPr/>
        </p:nvSpPr>
        <p:spPr>
          <a:xfrm>
            <a:off x="6199632" y="1737360"/>
            <a:ext cx="5440680" cy="502920"/>
          </a:xfrm>
          <a:prstGeom prst="rect">
            <a:avLst/>
          </a:prstGeom>
          <a:solidFill>
            <a:srgbClr val="0B1F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7" name="Google Shape;417;p21"/>
          <p:cNvSpPr txBox="1"/>
          <p:nvPr/>
        </p:nvSpPr>
        <p:spPr>
          <a:xfrm>
            <a:off x="6473952" y="1810512"/>
            <a:ext cx="4937760" cy="41148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None/>
            </a:pPr>
            <a:r>
              <a:rPr b="1" i="0" lang="fr-FR" sz="1500">
                <a:solidFill>
                  <a:srgbClr val="FFFFFF"/>
                </a:solidFill>
                <a:latin typeface="Arial"/>
                <a:ea typeface="Arial"/>
                <a:cs typeface="Arial"/>
                <a:sym typeface="Arial"/>
              </a:rPr>
              <a:t>Ajuster son impôt à la source</a:t>
            </a:r>
            <a:endParaRPr/>
          </a:p>
        </p:txBody>
      </p:sp>
      <p:sp>
        <p:nvSpPr>
          <p:cNvPr id="418" name="Google Shape;418;p21"/>
          <p:cNvSpPr txBox="1"/>
          <p:nvPr/>
        </p:nvSpPr>
        <p:spPr>
          <a:xfrm>
            <a:off x="6473952" y="2423160"/>
            <a:ext cx="4937760" cy="2377440"/>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None/>
            </a:pPr>
            <a:r>
              <a:rPr b="0" i="0" lang="fr-FR" sz="1400">
                <a:solidFill>
                  <a:srgbClr val="1B2A3D"/>
                </a:solidFill>
                <a:latin typeface="Arial"/>
                <a:ea typeface="Arial"/>
                <a:cs typeface="Arial"/>
                <a:sym typeface="Arial"/>
              </a:rPr>
              <a:t>Sur impots.gouv.fr, réestimez vos revenus pour recalculer votre taux et vos acomptes.</a:t>
            </a:r>
            <a:endParaRPr/>
          </a:p>
          <a:p>
            <a:pPr indent="0" lvl="0" marL="0" marR="0" rtl="0" algn="l">
              <a:lnSpc>
                <a:spcPct val="108000"/>
              </a:lnSpc>
              <a:spcBef>
                <a:spcPts val="600"/>
              </a:spcBef>
              <a:spcAft>
                <a:spcPts val="0"/>
              </a:spcAft>
              <a:buNone/>
            </a:pPr>
            <a:r>
              <a:rPr b="0" i="0" lang="fr-FR" sz="1400">
                <a:solidFill>
                  <a:srgbClr val="1B2A3D"/>
                </a:solidFill>
                <a:latin typeface="Arial"/>
                <a:ea typeface="Arial"/>
                <a:cs typeface="Arial"/>
                <a:sym typeface="Arial"/>
              </a:rPr>
              <a:t>À faire en début d'année, puis à mi-année si l'activité a évolué.</a:t>
            </a:r>
            <a:endParaRPr/>
          </a:p>
          <a:p>
            <a:pPr indent="0" lvl="0" marL="0" marR="0" rtl="0" algn="l">
              <a:lnSpc>
                <a:spcPct val="108000"/>
              </a:lnSpc>
              <a:spcBef>
                <a:spcPts val="600"/>
              </a:spcBef>
              <a:spcAft>
                <a:spcPts val="0"/>
              </a:spcAft>
              <a:buNone/>
            </a:pPr>
            <a:r>
              <a:rPr b="0" i="1" lang="fr-FR" sz="1400">
                <a:solidFill>
                  <a:srgbClr val="1B2A3D"/>
                </a:solidFill>
                <a:latin typeface="Arial"/>
                <a:ea typeface="Arial"/>
                <a:cs typeface="Arial"/>
                <a:sym typeface="Arial"/>
              </a:rPr>
              <a:t>Deux rendez-vous par an, et vous gardez le contrôle.</a:t>
            </a:r>
            <a:endParaRPr/>
          </a:p>
        </p:txBody>
      </p:sp>
      <p:sp>
        <p:nvSpPr>
          <p:cNvPr id="419" name="Google Shape;419;p21"/>
          <p:cNvSpPr/>
          <p:nvPr/>
        </p:nvSpPr>
        <p:spPr>
          <a:xfrm>
            <a:off x="548640" y="5166360"/>
            <a:ext cx="11091672" cy="868680"/>
          </a:xfrm>
          <a:prstGeom prst="rect">
            <a:avLst/>
          </a:prstGeom>
          <a:solidFill>
            <a:srgbClr val="E9F6EE"/>
          </a:solidFill>
          <a:ln cap="flat" cmpd="sng" w="12700">
            <a:solidFill>
              <a:srgbClr val="1E84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0" name="Google Shape;420;p21"/>
          <p:cNvSpPr txBox="1"/>
          <p:nvPr/>
        </p:nvSpPr>
        <p:spPr>
          <a:xfrm>
            <a:off x="868680" y="5285232"/>
            <a:ext cx="10515600" cy="6858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None/>
            </a:pPr>
            <a:r>
              <a:rPr b="1" i="0" lang="fr-FR" sz="1500">
                <a:solidFill>
                  <a:srgbClr val="1E8449"/>
                </a:solidFill>
                <a:latin typeface="Arial"/>
                <a:ea typeface="Arial"/>
                <a:cs typeface="Arial"/>
                <a:sym typeface="Arial"/>
              </a:rPr>
              <a:t>Une action de 10 minutes </a:t>
            </a:r>
            <a:r>
              <a:rPr b="0" i="0" lang="fr-FR" sz="1500">
                <a:solidFill>
                  <a:srgbClr val="1B2A3D"/>
                </a:solidFill>
                <a:latin typeface="Arial"/>
                <a:ea typeface="Arial"/>
                <a:cs typeface="Arial"/>
                <a:sym typeface="Arial"/>
              </a:rPr>
              <a:t>qui peut éviter des milliers d'euros de régularisation l'année suivante.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8F2"/>
        </a:solidFill>
      </p:bgPr>
    </p:bg>
    <p:spTree>
      <p:nvGrpSpPr>
        <p:cNvPr id="424" name="Shape 424"/>
        <p:cNvGrpSpPr/>
        <p:nvPr/>
      </p:nvGrpSpPr>
      <p:grpSpPr>
        <a:xfrm>
          <a:off x="0" y="0"/>
          <a:ext cx="0" cy="0"/>
          <a:chOff x="0" y="0"/>
          <a:chExt cx="0" cy="0"/>
        </a:xfrm>
      </p:grpSpPr>
      <p:sp>
        <p:nvSpPr>
          <p:cNvPr id="425" name="Google Shape;425;p22"/>
          <p:cNvSpPr/>
          <p:nvPr/>
        </p:nvSpPr>
        <p:spPr>
          <a:xfrm>
            <a:off x="0" y="0"/>
            <a:ext cx="12188952" cy="164592"/>
          </a:xfrm>
          <a:prstGeom prst="rect">
            <a:avLst/>
          </a:prstGeom>
          <a:solidFill>
            <a:srgbClr val="B0822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22"/>
          <p:cNvSpPr txBox="1"/>
          <p:nvPr/>
        </p:nvSpPr>
        <p:spPr>
          <a:xfrm>
            <a:off x="548640" y="384048"/>
            <a:ext cx="10058400" cy="32004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fr-FR" sz="1300">
                <a:solidFill>
                  <a:srgbClr val="B0822E"/>
                </a:solidFill>
                <a:latin typeface="Arial"/>
                <a:ea typeface="Arial"/>
                <a:cs typeface="Arial"/>
                <a:sym typeface="Arial"/>
              </a:rPr>
              <a:t>4.5  BIEN SE PAYER</a:t>
            </a:r>
            <a:endParaRPr/>
          </a:p>
        </p:txBody>
      </p:sp>
      <p:sp>
        <p:nvSpPr>
          <p:cNvPr id="427" name="Google Shape;427;p22"/>
          <p:cNvSpPr txBox="1"/>
          <p:nvPr/>
        </p:nvSpPr>
        <p:spPr>
          <a:xfrm>
            <a:off x="548640" y="658368"/>
            <a:ext cx="10149840" cy="86868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fr-FR" sz="2800">
                <a:solidFill>
                  <a:srgbClr val="0B1F3A"/>
                </a:solidFill>
                <a:latin typeface="Arial"/>
                <a:ea typeface="Arial"/>
                <a:cs typeface="Arial"/>
                <a:sym typeface="Arial"/>
              </a:rPr>
              <a:t>La première optimisation</a:t>
            </a:r>
            <a:endParaRPr/>
          </a:p>
        </p:txBody>
      </p:sp>
      <p:pic>
        <p:nvPicPr>
          <p:cNvPr descr="Logo_Fiscalite_Liberale_transparent.png" id="428" name="Google Shape;428;p22"/>
          <p:cNvPicPr preferRelativeResize="0"/>
          <p:nvPr/>
        </p:nvPicPr>
        <p:blipFill rotWithShape="1">
          <a:blip r:embed="rId3">
            <a:alphaModFix/>
          </a:blip>
          <a:srcRect b="0" l="0" r="0" t="0"/>
          <a:stretch/>
        </p:blipFill>
        <p:spPr>
          <a:xfrm>
            <a:off x="11109960" y="310896"/>
            <a:ext cx="685800" cy="685800"/>
          </a:xfrm>
          <a:prstGeom prst="rect">
            <a:avLst/>
          </a:prstGeom>
          <a:noFill/>
          <a:ln>
            <a:noFill/>
          </a:ln>
        </p:spPr>
      </p:pic>
      <p:sp>
        <p:nvSpPr>
          <p:cNvPr id="429" name="Google Shape;429;p22"/>
          <p:cNvSpPr txBox="1"/>
          <p:nvPr/>
        </p:nvSpPr>
        <p:spPr>
          <a:xfrm>
            <a:off x="548640" y="6446520"/>
            <a:ext cx="7315200" cy="27432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fr-FR" sz="900">
                <a:solidFill>
                  <a:srgbClr val="555E6B"/>
                </a:solidFill>
                <a:latin typeface="Arial"/>
                <a:ea typeface="Arial"/>
                <a:cs typeface="Arial"/>
                <a:sym typeface="Arial"/>
              </a:rPr>
              <a:t>Formation Fiscalité Libérale  ·  Module 2</a:t>
            </a:r>
            <a:endParaRPr/>
          </a:p>
        </p:txBody>
      </p:sp>
      <p:sp>
        <p:nvSpPr>
          <p:cNvPr id="430" name="Google Shape;430;p22"/>
          <p:cNvSpPr txBox="1"/>
          <p:nvPr/>
        </p:nvSpPr>
        <p:spPr>
          <a:xfrm>
            <a:off x="10515600" y="6446520"/>
            <a:ext cx="1097280" cy="27432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b="0" i="0" lang="fr-FR" sz="900">
                <a:solidFill>
                  <a:srgbClr val="555E6B"/>
                </a:solidFill>
                <a:latin typeface="Arial"/>
                <a:ea typeface="Arial"/>
                <a:cs typeface="Arial"/>
                <a:sym typeface="Arial"/>
              </a:rPr>
              <a:t>22</a:t>
            </a:r>
            <a:endParaRPr/>
          </a:p>
        </p:txBody>
      </p:sp>
      <p:sp>
        <p:nvSpPr>
          <p:cNvPr id="431" name="Google Shape;431;p22"/>
          <p:cNvSpPr txBox="1"/>
          <p:nvPr/>
        </p:nvSpPr>
        <p:spPr>
          <a:xfrm>
            <a:off x="548640" y="1645920"/>
            <a:ext cx="11091672" cy="640080"/>
          </a:xfrm>
          <a:prstGeom prst="rect">
            <a:avLst/>
          </a:prstGeom>
          <a:noFill/>
          <a:ln>
            <a:noFill/>
          </a:ln>
        </p:spPr>
        <p:txBody>
          <a:bodyPr anchorCtr="0" anchor="t" bIns="0" lIns="0" spcFirstLastPara="1" rIns="0" wrap="square" tIns="0">
            <a:spAutoFit/>
          </a:bodyPr>
          <a:lstStyle/>
          <a:p>
            <a:pPr indent="0" lvl="0" marL="0" marR="0" rtl="0" algn="l">
              <a:lnSpc>
                <a:spcPct val="105000"/>
              </a:lnSpc>
              <a:spcBef>
                <a:spcPts val="0"/>
              </a:spcBef>
              <a:spcAft>
                <a:spcPts val="0"/>
              </a:spcAft>
              <a:buNone/>
            </a:pPr>
            <a:r>
              <a:rPr b="0" i="0" lang="fr-FR" sz="1400">
                <a:solidFill>
                  <a:srgbClr val="1B2A3D"/>
                </a:solidFill>
                <a:latin typeface="Arial"/>
                <a:ea typeface="Arial"/>
                <a:cs typeface="Arial"/>
                <a:sym typeface="Arial"/>
              </a:rPr>
              <a:t>Bien se payer, c'est définir le montant dont vous avez besoin pour vivre et ne vous verser que ça. Le reste travaille dans l'activité. Cela suppose de relever de l'IS (option IS ou SEL).</a:t>
            </a:r>
            <a:endParaRPr/>
          </a:p>
        </p:txBody>
      </p:sp>
      <p:graphicFrame>
        <p:nvGraphicFramePr>
          <p:cNvPr id="432" name="Google Shape;432;p22"/>
          <p:cNvGraphicFramePr/>
          <p:nvPr/>
        </p:nvGraphicFramePr>
        <p:xfrm>
          <a:off x="548640" y="2468880"/>
          <a:ext cx="3000000" cy="3000000"/>
        </p:xfrm>
        <a:graphic>
          <a:graphicData uri="http://schemas.openxmlformats.org/drawingml/2006/table">
            <a:tbl>
              <a:tblPr>
                <a:noFill/>
                <a:tableStyleId>{B6282B0B-2EEB-4CFF-8D11-42AAAFD98938}</a:tableStyleId>
              </a:tblPr>
              <a:tblGrid>
                <a:gridCol w="4340225"/>
                <a:gridCol w="6751450"/>
              </a:tblGrid>
              <a:tr h="457200">
                <a:tc>
                  <a:txBody>
                    <a:bodyPr/>
                    <a:lstStyle/>
                    <a:p>
                      <a:pPr indent="0" lvl="0" marL="0" marR="0" rtl="0" algn="l">
                        <a:spcBef>
                          <a:spcPts val="0"/>
                        </a:spcBef>
                        <a:spcAft>
                          <a:spcPts val="0"/>
                        </a:spcAft>
                        <a:buNone/>
                      </a:pPr>
                      <a:r>
                        <a:rPr b="1" lang="fr-FR" sz="1300" u="none" cap="none" strike="noStrike">
                          <a:solidFill>
                            <a:srgbClr val="FFFFFF"/>
                          </a:solidFill>
                          <a:latin typeface="Arial"/>
                          <a:ea typeface="Arial"/>
                          <a:cs typeface="Arial"/>
                          <a:sym typeface="Arial"/>
                        </a:rPr>
                        <a:t>Rémunération</a:t>
                      </a:r>
                      <a:endParaRPr/>
                    </a:p>
                  </a:txBody>
                  <a:tcPr marT="27425" marB="27425" marR="73150" marL="91450" anchor="ctr">
                    <a:solidFill>
                      <a:srgbClr val="0B1F3A"/>
                    </a:solidFill>
                  </a:tcPr>
                </a:tc>
                <a:tc>
                  <a:txBody>
                    <a:bodyPr/>
                    <a:lstStyle/>
                    <a:p>
                      <a:pPr indent="0" lvl="0" marL="0" marR="0" rtl="0" algn="l">
                        <a:spcBef>
                          <a:spcPts val="0"/>
                        </a:spcBef>
                        <a:spcAft>
                          <a:spcPts val="0"/>
                        </a:spcAft>
                        <a:buNone/>
                      </a:pPr>
                      <a:r>
                        <a:rPr b="1" lang="fr-FR" sz="1300" u="none" cap="none" strike="noStrike">
                          <a:solidFill>
                            <a:srgbClr val="FFFFFF"/>
                          </a:solidFill>
                          <a:latin typeface="Arial"/>
                          <a:ea typeface="Arial"/>
                          <a:cs typeface="Arial"/>
                          <a:sym typeface="Arial"/>
                        </a:rPr>
                        <a:t>Conséquence</a:t>
                      </a:r>
                      <a:endParaRPr/>
                    </a:p>
                  </a:txBody>
                  <a:tcPr marT="27425" marB="27425" marR="73150" marL="91450" anchor="ctr">
                    <a:solidFill>
                      <a:srgbClr val="0B1F3A"/>
                    </a:solidFill>
                  </a:tcPr>
                </a:tc>
              </a:tr>
              <a:tr h="457200">
                <a:tc>
                  <a:txBody>
                    <a:bodyPr/>
                    <a:lstStyle/>
                    <a:p>
                      <a:pPr indent="0" lvl="0" marL="0" marR="0" rtl="0" algn="l">
                        <a:spcBef>
                          <a:spcPts val="0"/>
                        </a:spcBef>
                        <a:spcAft>
                          <a:spcPts val="0"/>
                        </a:spcAft>
                        <a:buNone/>
                      </a:pPr>
                      <a:r>
                        <a:rPr b="0" lang="fr-FR" sz="1300" u="none" cap="none" strike="noStrike">
                          <a:solidFill>
                            <a:srgbClr val="1B2A3D"/>
                          </a:solidFill>
                          <a:latin typeface="Arial"/>
                          <a:ea typeface="Arial"/>
                          <a:cs typeface="Arial"/>
                          <a:sym typeface="Arial"/>
                        </a:rPr>
                        <a:t>Trop élevée</a:t>
                      </a:r>
                      <a:endParaRPr/>
                    </a:p>
                  </a:txBody>
                  <a:tcPr marT="27425" marB="27425" marR="73150" marL="91450" anchor="ctr">
                    <a:solidFill>
                      <a:srgbClr val="FFFFFF"/>
                    </a:solidFill>
                  </a:tcPr>
                </a:tc>
                <a:tc>
                  <a:txBody>
                    <a:bodyPr/>
                    <a:lstStyle/>
                    <a:p>
                      <a:pPr indent="0" lvl="0" marL="0" marR="0" rtl="0" algn="l">
                        <a:spcBef>
                          <a:spcPts val="0"/>
                        </a:spcBef>
                        <a:spcAft>
                          <a:spcPts val="0"/>
                        </a:spcAft>
                        <a:buNone/>
                      </a:pPr>
                      <a:r>
                        <a:rPr b="0" lang="fr-FR" sz="1300" u="none" cap="none" strike="noStrike">
                          <a:solidFill>
                            <a:srgbClr val="1B2A3D"/>
                          </a:solidFill>
                          <a:latin typeface="Arial"/>
                          <a:ea typeface="Arial"/>
                          <a:cs typeface="Arial"/>
                          <a:sym typeface="Arial"/>
                        </a:rPr>
                        <a:t>Stress fiscal : trop de charges sociales et d'IR</a:t>
                      </a:r>
                      <a:endParaRPr/>
                    </a:p>
                  </a:txBody>
                  <a:tcPr marT="27425" marB="27425" marR="73150" marL="91450" anchor="ctr">
                    <a:solidFill>
                      <a:srgbClr val="FFFFFF"/>
                    </a:solidFill>
                  </a:tcPr>
                </a:tc>
              </a:tr>
              <a:tr h="457200">
                <a:tc>
                  <a:txBody>
                    <a:bodyPr/>
                    <a:lstStyle/>
                    <a:p>
                      <a:pPr indent="0" lvl="0" marL="0" marR="0" rtl="0" algn="l">
                        <a:spcBef>
                          <a:spcPts val="0"/>
                        </a:spcBef>
                        <a:spcAft>
                          <a:spcPts val="0"/>
                        </a:spcAft>
                        <a:buNone/>
                      </a:pPr>
                      <a:r>
                        <a:rPr b="0" lang="fr-FR" sz="1300" u="none" cap="none" strike="noStrike">
                          <a:solidFill>
                            <a:srgbClr val="1B2A3D"/>
                          </a:solidFill>
                          <a:latin typeface="Arial"/>
                          <a:ea typeface="Arial"/>
                          <a:cs typeface="Arial"/>
                          <a:sym typeface="Arial"/>
                        </a:rPr>
                        <a:t>Trop basse</a:t>
                      </a:r>
                      <a:endParaRPr/>
                    </a:p>
                  </a:txBody>
                  <a:tcPr marT="27425" marB="27425" marR="73150" marL="91450" anchor="ctr">
                    <a:solidFill>
                      <a:srgbClr val="FAF6EC"/>
                    </a:solidFill>
                  </a:tcPr>
                </a:tc>
                <a:tc>
                  <a:txBody>
                    <a:bodyPr/>
                    <a:lstStyle/>
                    <a:p>
                      <a:pPr indent="0" lvl="0" marL="0" marR="0" rtl="0" algn="l">
                        <a:spcBef>
                          <a:spcPts val="0"/>
                        </a:spcBef>
                        <a:spcAft>
                          <a:spcPts val="0"/>
                        </a:spcAft>
                        <a:buNone/>
                      </a:pPr>
                      <a:r>
                        <a:rPr b="0" lang="fr-FR" sz="1300" u="none" cap="none" strike="noStrike">
                          <a:solidFill>
                            <a:srgbClr val="1B2A3D"/>
                          </a:solidFill>
                          <a:latin typeface="Arial"/>
                          <a:ea typeface="Arial"/>
                          <a:cs typeface="Arial"/>
                          <a:sym typeface="Arial"/>
                        </a:rPr>
                        <a:t>Frustration et capacité d'emprunt dégradée</a:t>
                      </a:r>
                      <a:endParaRPr/>
                    </a:p>
                  </a:txBody>
                  <a:tcPr marT="27425" marB="27425" marR="73150" marL="91450" anchor="ctr">
                    <a:solidFill>
                      <a:srgbClr val="FAF6EC"/>
                    </a:solidFill>
                  </a:tcPr>
                </a:tc>
              </a:tr>
              <a:tr h="457200">
                <a:tc>
                  <a:txBody>
                    <a:bodyPr/>
                    <a:lstStyle/>
                    <a:p>
                      <a:pPr indent="0" lvl="0" marL="0" marR="0" rtl="0" algn="l">
                        <a:spcBef>
                          <a:spcPts val="0"/>
                        </a:spcBef>
                        <a:spcAft>
                          <a:spcPts val="0"/>
                        </a:spcAft>
                        <a:buNone/>
                      </a:pPr>
                      <a:r>
                        <a:rPr b="0" lang="fr-FR" sz="1300" u="none" cap="none" strike="noStrike">
                          <a:solidFill>
                            <a:srgbClr val="1B2A3D"/>
                          </a:solidFill>
                          <a:latin typeface="Arial"/>
                          <a:ea typeface="Arial"/>
                          <a:cs typeface="Arial"/>
                          <a:sym typeface="Arial"/>
                        </a:rPr>
                        <a:t>Mal pilotée</a:t>
                      </a:r>
                      <a:endParaRPr/>
                    </a:p>
                  </a:txBody>
                  <a:tcPr marT="27425" marB="27425" marR="73150" marL="91450" anchor="ctr">
                    <a:solidFill>
                      <a:srgbClr val="FFFFFF"/>
                    </a:solidFill>
                  </a:tcPr>
                </a:tc>
                <a:tc>
                  <a:txBody>
                    <a:bodyPr/>
                    <a:lstStyle/>
                    <a:p>
                      <a:pPr indent="0" lvl="0" marL="0" marR="0" rtl="0" algn="l">
                        <a:spcBef>
                          <a:spcPts val="0"/>
                        </a:spcBef>
                        <a:spcAft>
                          <a:spcPts val="0"/>
                        </a:spcAft>
                        <a:buNone/>
                      </a:pPr>
                      <a:r>
                        <a:rPr b="0" lang="fr-FR" sz="1300" u="none" cap="none" strike="noStrike">
                          <a:solidFill>
                            <a:srgbClr val="1B2A3D"/>
                          </a:solidFill>
                          <a:latin typeface="Arial"/>
                          <a:ea typeface="Arial"/>
                          <a:cs typeface="Arial"/>
                          <a:sym typeface="Arial"/>
                        </a:rPr>
                        <a:t>Chaos : surprises permanentes, aucune visibilité</a:t>
                      </a:r>
                      <a:endParaRPr/>
                    </a:p>
                  </a:txBody>
                  <a:tcPr marT="27425" marB="27425" marR="73150" marL="91450" anchor="ctr">
                    <a:solidFill>
                      <a:srgbClr val="FFFFFF"/>
                    </a:solidFill>
                  </a:tcPr>
                </a:tc>
              </a:tr>
              <a:tr h="457200">
                <a:tc>
                  <a:txBody>
                    <a:bodyPr/>
                    <a:lstStyle/>
                    <a:p>
                      <a:pPr indent="0" lvl="0" marL="0" marR="0" rtl="0" algn="l">
                        <a:spcBef>
                          <a:spcPts val="0"/>
                        </a:spcBef>
                        <a:spcAft>
                          <a:spcPts val="0"/>
                        </a:spcAft>
                        <a:buNone/>
                      </a:pPr>
                      <a:r>
                        <a:rPr b="1" lang="fr-FR" sz="1300" u="none" cap="none" strike="noStrike">
                          <a:solidFill>
                            <a:srgbClr val="1B2A3D"/>
                          </a:solidFill>
                          <a:latin typeface="Arial"/>
                          <a:ea typeface="Arial"/>
                          <a:cs typeface="Arial"/>
                          <a:sym typeface="Arial"/>
                        </a:rPr>
                        <a:t>Bien calibrée</a:t>
                      </a:r>
                      <a:endParaRPr/>
                    </a:p>
                  </a:txBody>
                  <a:tcPr marT="27425" marB="27425" marR="73150" marL="91450" anchor="ctr">
                    <a:solidFill>
                      <a:srgbClr val="E9F6EE"/>
                    </a:solidFill>
                  </a:tcPr>
                </a:tc>
                <a:tc>
                  <a:txBody>
                    <a:bodyPr/>
                    <a:lstStyle/>
                    <a:p>
                      <a:pPr indent="0" lvl="0" marL="0" marR="0" rtl="0" algn="l">
                        <a:spcBef>
                          <a:spcPts val="0"/>
                        </a:spcBef>
                        <a:spcAft>
                          <a:spcPts val="0"/>
                        </a:spcAft>
                        <a:buNone/>
                      </a:pPr>
                      <a:r>
                        <a:rPr b="1" lang="fr-FR" sz="1300" u="none" cap="none" strike="noStrike">
                          <a:solidFill>
                            <a:srgbClr val="1E8449"/>
                          </a:solidFill>
                          <a:latin typeface="Arial"/>
                          <a:ea typeface="Arial"/>
                          <a:cs typeface="Arial"/>
                          <a:sym typeface="Arial"/>
                        </a:rPr>
                        <a:t>Sérénité : vous payez juste ce que vous devez</a:t>
                      </a:r>
                      <a:endParaRPr/>
                    </a:p>
                  </a:txBody>
                  <a:tcPr marT="27425" marB="27425" marR="73150" marL="91450" anchor="ctr">
                    <a:solidFill>
                      <a:srgbClr val="E9F6EE"/>
                    </a:solidFill>
                  </a:tcPr>
                </a:tc>
              </a:tr>
            </a:tbl>
          </a:graphicData>
        </a:graphic>
      </p:graphicFrame>
      <p:sp>
        <p:nvSpPr>
          <p:cNvPr id="433" name="Google Shape;433;p22"/>
          <p:cNvSpPr/>
          <p:nvPr/>
        </p:nvSpPr>
        <p:spPr>
          <a:xfrm>
            <a:off x="548640" y="5029200"/>
            <a:ext cx="11091672" cy="1005840"/>
          </a:xfrm>
          <a:prstGeom prst="rect">
            <a:avLst/>
          </a:prstGeom>
          <a:solidFill>
            <a:srgbClr val="0B1F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4" name="Google Shape;434;p22"/>
          <p:cNvSpPr txBox="1"/>
          <p:nvPr/>
        </p:nvSpPr>
        <p:spPr>
          <a:xfrm>
            <a:off x="822960" y="5120640"/>
            <a:ext cx="10607040" cy="822960"/>
          </a:xfrm>
          <a:prstGeom prst="rect">
            <a:avLst/>
          </a:prstGeom>
          <a:noFill/>
          <a:ln>
            <a:noFill/>
          </a:ln>
        </p:spPr>
        <p:txBody>
          <a:bodyPr anchorCtr="0" anchor="ctr" bIns="0" lIns="0" spcFirstLastPara="1" rIns="0" wrap="square" tIns="0">
            <a:spAutoFit/>
          </a:bodyPr>
          <a:lstStyle/>
          <a:p>
            <a:pPr indent="0" lvl="0" marL="0" marR="0" rtl="0" algn="l">
              <a:lnSpc>
                <a:spcPct val="105000"/>
              </a:lnSpc>
              <a:spcBef>
                <a:spcPts val="0"/>
              </a:spcBef>
              <a:spcAft>
                <a:spcPts val="0"/>
              </a:spcAft>
              <a:buNone/>
            </a:pPr>
            <a:r>
              <a:rPr b="1" i="0" lang="fr-FR" sz="1300">
                <a:solidFill>
                  <a:srgbClr val="B0822E"/>
                </a:solidFill>
                <a:latin typeface="Arial"/>
                <a:ea typeface="Arial"/>
                <a:cs typeface="Arial"/>
                <a:sym typeface="Arial"/>
              </a:rPr>
              <a:t>La phrase à retenir de tout le module</a:t>
            </a:r>
            <a:endParaRPr/>
          </a:p>
          <a:p>
            <a:pPr indent="0" lvl="0" marL="0" marR="0" rtl="0" algn="l">
              <a:lnSpc>
                <a:spcPct val="105000"/>
              </a:lnSpc>
              <a:spcBef>
                <a:spcPts val="400"/>
              </a:spcBef>
              <a:spcAft>
                <a:spcPts val="0"/>
              </a:spcAft>
              <a:buNone/>
            </a:pPr>
            <a:r>
              <a:rPr b="1" i="0" lang="fr-FR" sz="2000">
                <a:solidFill>
                  <a:srgbClr val="FFFFFF"/>
                </a:solidFill>
                <a:latin typeface="Arial"/>
                <a:ea typeface="Arial"/>
                <a:cs typeface="Arial"/>
                <a:sym typeface="Arial"/>
              </a:rPr>
              <a:t>Subir son assiette, ou la choisir. Toute la différence est là.</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8F2"/>
        </a:solidFill>
      </p:bgPr>
    </p:bg>
    <p:spTree>
      <p:nvGrpSpPr>
        <p:cNvPr id="438" name="Shape 438"/>
        <p:cNvGrpSpPr/>
        <p:nvPr/>
      </p:nvGrpSpPr>
      <p:grpSpPr>
        <a:xfrm>
          <a:off x="0" y="0"/>
          <a:ext cx="0" cy="0"/>
          <a:chOff x="0" y="0"/>
          <a:chExt cx="0" cy="0"/>
        </a:xfrm>
      </p:grpSpPr>
      <p:sp>
        <p:nvSpPr>
          <p:cNvPr id="439" name="Google Shape;439;p23"/>
          <p:cNvSpPr/>
          <p:nvPr/>
        </p:nvSpPr>
        <p:spPr>
          <a:xfrm>
            <a:off x="0" y="0"/>
            <a:ext cx="12188952" cy="164592"/>
          </a:xfrm>
          <a:prstGeom prst="rect">
            <a:avLst/>
          </a:prstGeom>
          <a:solidFill>
            <a:srgbClr val="B0822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0" name="Google Shape;440;p23"/>
          <p:cNvSpPr txBox="1"/>
          <p:nvPr/>
        </p:nvSpPr>
        <p:spPr>
          <a:xfrm>
            <a:off x="548640" y="384048"/>
            <a:ext cx="10058400" cy="32004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fr-FR" sz="1300">
                <a:solidFill>
                  <a:srgbClr val="B0822E"/>
                </a:solidFill>
                <a:latin typeface="Arial"/>
                <a:ea typeface="Arial"/>
                <a:cs typeface="Arial"/>
                <a:sym typeface="Arial"/>
              </a:rPr>
              <a:t>SYNTHÈSE</a:t>
            </a:r>
            <a:endParaRPr/>
          </a:p>
        </p:txBody>
      </p:sp>
      <p:sp>
        <p:nvSpPr>
          <p:cNvPr id="441" name="Google Shape;441;p23"/>
          <p:cNvSpPr txBox="1"/>
          <p:nvPr/>
        </p:nvSpPr>
        <p:spPr>
          <a:xfrm>
            <a:off x="548640" y="658368"/>
            <a:ext cx="10149840" cy="86868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fr-FR" sz="2800">
                <a:solidFill>
                  <a:srgbClr val="0B1F3A"/>
                </a:solidFill>
                <a:latin typeface="Arial"/>
                <a:ea typeface="Arial"/>
                <a:cs typeface="Arial"/>
                <a:sym typeface="Arial"/>
              </a:rPr>
              <a:t>Ce qu'il faut retenir</a:t>
            </a:r>
            <a:endParaRPr/>
          </a:p>
        </p:txBody>
      </p:sp>
      <p:pic>
        <p:nvPicPr>
          <p:cNvPr descr="Logo_Fiscalite_Liberale_transparent.png" id="442" name="Google Shape;442;p23"/>
          <p:cNvPicPr preferRelativeResize="0"/>
          <p:nvPr/>
        </p:nvPicPr>
        <p:blipFill rotWithShape="1">
          <a:blip r:embed="rId3">
            <a:alphaModFix/>
          </a:blip>
          <a:srcRect b="0" l="0" r="0" t="0"/>
          <a:stretch/>
        </p:blipFill>
        <p:spPr>
          <a:xfrm>
            <a:off x="11109960" y="310896"/>
            <a:ext cx="685800" cy="685800"/>
          </a:xfrm>
          <a:prstGeom prst="rect">
            <a:avLst/>
          </a:prstGeom>
          <a:noFill/>
          <a:ln>
            <a:noFill/>
          </a:ln>
        </p:spPr>
      </p:pic>
      <p:sp>
        <p:nvSpPr>
          <p:cNvPr id="443" name="Google Shape;443;p23"/>
          <p:cNvSpPr txBox="1"/>
          <p:nvPr/>
        </p:nvSpPr>
        <p:spPr>
          <a:xfrm>
            <a:off x="548640" y="6446520"/>
            <a:ext cx="7315200" cy="27432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fr-FR" sz="900">
                <a:solidFill>
                  <a:srgbClr val="555E6B"/>
                </a:solidFill>
                <a:latin typeface="Arial"/>
                <a:ea typeface="Arial"/>
                <a:cs typeface="Arial"/>
                <a:sym typeface="Arial"/>
              </a:rPr>
              <a:t>Formation Fiscalité Libérale  ·  Module 2</a:t>
            </a:r>
            <a:endParaRPr/>
          </a:p>
        </p:txBody>
      </p:sp>
      <p:sp>
        <p:nvSpPr>
          <p:cNvPr id="444" name="Google Shape;444;p23"/>
          <p:cNvSpPr txBox="1"/>
          <p:nvPr/>
        </p:nvSpPr>
        <p:spPr>
          <a:xfrm>
            <a:off x="10515600" y="6446520"/>
            <a:ext cx="1097280" cy="27432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b="0" i="0" lang="fr-FR" sz="900">
                <a:solidFill>
                  <a:srgbClr val="555E6B"/>
                </a:solidFill>
                <a:latin typeface="Arial"/>
                <a:ea typeface="Arial"/>
                <a:cs typeface="Arial"/>
                <a:sym typeface="Arial"/>
              </a:rPr>
              <a:t>23</a:t>
            </a:r>
            <a:endParaRPr/>
          </a:p>
        </p:txBody>
      </p:sp>
      <p:sp>
        <p:nvSpPr>
          <p:cNvPr id="445" name="Google Shape;445;p23"/>
          <p:cNvSpPr/>
          <p:nvPr/>
        </p:nvSpPr>
        <p:spPr>
          <a:xfrm>
            <a:off x="548640" y="1737360"/>
            <a:ext cx="457200" cy="457200"/>
          </a:xfrm>
          <a:prstGeom prst="ellipse">
            <a:avLst/>
          </a:prstGeom>
          <a:solidFill>
            <a:srgbClr val="B0822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6" name="Google Shape;446;p23"/>
          <p:cNvSpPr txBox="1"/>
          <p:nvPr/>
        </p:nvSpPr>
        <p:spPr>
          <a:xfrm>
            <a:off x="548640" y="1737360"/>
            <a:ext cx="457200" cy="45720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None/>
            </a:pPr>
            <a:r>
              <a:rPr b="1" i="0" lang="fr-FR" sz="1600">
                <a:solidFill>
                  <a:srgbClr val="FFFFFF"/>
                </a:solidFill>
                <a:latin typeface="Arial"/>
                <a:ea typeface="Arial"/>
                <a:cs typeface="Arial"/>
                <a:sym typeface="Arial"/>
              </a:rPr>
              <a:t>✓</a:t>
            </a:r>
            <a:endParaRPr/>
          </a:p>
        </p:txBody>
      </p:sp>
      <p:sp>
        <p:nvSpPr>
          <p:cNvPr id="447" name="Google Shape;447;p23"/>
          <p:cNvSpPr txBox="1"/>
          <p:nvPr/>
        </p:nvSpPr>
        <p:spPr>
          <a:xfrm>
            <a:off x="1188720" y="1691639"/>
            <a:ext cx="10332720" cy="868680"/>
          </a:xfrm>
          <a:prstGeom prst="rect">
            <a:avLst/>
          </a:prstGeom>
          <a:noFill/>
          <a:ln>
            <a:noFill/>
          </a:ln>
        </p:spPr>
        <p:txBody>
          <a:bodyPr anchorCtr="0" anchor="ctr" bIns="0" lIns="0" spcFirstLastPara="1" rIns="0" wrap="square" tIns="0">
            <a:spAutoFit/>
          </a:bodyPr>
          <a:lstStyle/>
          <a:p>
            <a:pPr indent="0" lvl="0" marL="0" marR="0" rtl="0" algn="l">
              <a:lnSpc>
                <a:spcPct val="105000"/>
              </a:lnSpc>
              <a:spcBef>
                <a:spcPts val="0"/>
              </a:spcBef>
              <a:spcAft>
                <a:spcPts val="0"/>
              </a:spcAft>
              <a:buNone/>
            </a:pPr>
            <a:r>
              <a:rPr b="1" i="0" lang="fr-FR" sz="1500">
                <a:solidFill>
                  <a:srgbClr val="0B1F3A"/>
                </a:solidFill>
                <a:latin typeface="Arial"/>
                <a:ea typeface="Arial"/>
                <a:cs typeface="Arial"/>
                <a:sym typeface="Arial"/>
              </a:rPr>
              <a:t>Les cotisations financent votre protection sociale : </a:t>
            </a:r>
            <a:r>
              <a:rPr b="0" i="0" lang="fr-FR" sz="1500">
                <a:solidFill>
                  <a:srgbClr val="1B2A3D"/>
                </a:solidFill>
                <a:latin typeface="Arial"/>
                <a:ea typeface="Arial"/>
                <a:cs typeface="Arial"/>
                <a:sym typeface="Arial"/>
              </a:rPr>
              <a:t>et le barème ne vous pénalise jamais quand vous gagnez plus.</a:t>
            </a:r>
            <a:endParaRPr/>
          </a:p>
        </p:txBody>
      </p:sp>
      <p:sp>
        <p:nvSpPr>
          <p:cNvPr id="448" name="Google Shape;448;p23"/>
          <p:cNvSpPr/>
          <p:nvPr/>
        </p:nvSpPr>
        <p:spPr>
          <a:xfrm>
            <a:off x="548640" y="2606039"/>
            <a:ext cx="457200" cy="457200"/>
          </a:xfrm>
          <a:prstGeom prst="ellipse">
            <a:avLst/>
          </a:prstGeom>
          <a:solidFill>
            <a:srgbClr val="B0822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9" name="Google Shape;449;p23"/>
          <p:cNvSpPr txBox="1"/>
          <p:nvPr/>
        </p:nvSpPr>
        <p:spPr>
          <a:xfrm>
            <a:off x="548640" y="2606039"/>
            <a:ext cx="457200" cy="45720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None/>
            </a:pPr>
            <a:r>
              <a:rPr b="1" i="0" lang="fr-FR" sz="1600">
                <a:solidFill>
                  <a:srgbClr val="FFFFFF"/>
                </a:solidFill>
                <a:latin typeface="Arial"/>
                <a:ea typeface="Arial"/>
                <a:cs typeface="Arial"/>
                <a:sym typeface="Arial"/>
              </a:rPr>
              <a:t>✓</a:t>
            </a:r>
            <a:endParaRPr/>
          </a:p>
        </p:txBody>
      </p:sp>
      <p:sp>
        <p:nvSpPr>
          <p:cNvPr id="450" name="Google Shape;450;p23"/>
          <p:cNvSpPr txBox="1"/>
          <p:nvPr/>
        </p:nvSpPr>
        <p:spPr>
          <a:xfrm>
            <a:off x="1188720" y="2560320"/>
            <a:ext cx="10332720" cy="868680"/>
          </a:xfrm>
          <a:prstGeom prst="rect">
            <a:avLst/>
          </a:prstGeom>
          <a:noFill/>
          <a:ln>
            <a:noFill/>
          </a:ln>
        </p:spPr>
        <p:txBody>
          <a:bodyPr anchorCtr="0" anchor="ctr" bIns="0" lIns="0" spcFirstLastPara="1" rIns="0" wrap="square" tIns="0">
            <a:spAutoFit/>
          </a:bodyPr>
          <a:lstStyle/>
          <a:p>
            <a:pPr indent="0" lvl="0" marL="0" marR="0" rtl="0" algn="l">
              <a:lnSpc>
                <a:spcPct val="105000"/>
              </a:lnSpc>
              <a:spcBef>
                <a:spcPts val="0"/>
              </a:spcBef>
              <a:spcAft>
                <a:spcPts val="0"/>
              </a:spcAft>
              <a:buNone/>
            </a:pPr>
            <a:r>
              <a:rPr b="1" i="0" lang="fr-FR" sz="1500">
                <a:solidFill>
                  <a:srgbClr val="0B1F3A"/>
                </a:solidFill>
                <a:latin typeface="Arial"/>
                <a:ea typeface="Arial"/>
                <a:cs typeface="Arial"/>
                <a:sym typeface="Arial"/>
              </a:rPr>
              <a:t>Quatre façons d'exercer : </a:t>
            </a:r>
            <a:r>
              <a:rPr b="0" i="0" lang="fr-FR" sz="1500">
                <a:solidFill>
                  <a:srgbClr val="1B2A3D"/>
                </a:solidFill>
                <a:latin typeface="Arial"/>
                <a:ea typeface="Arial"/>
                <a:cs typeface="Arial"/>
                <a:sym typeface="Arial"/>
              </a:rPr>
              <a:t>du micro, simple mais limité, jusqu'à la SEL, outil de capitalisation.</a:t>
            </a:r>
            <a:endParaRPr/>
          </a:p>
        </p:txBody>
      </p:sp>
      <p:sp>
        <p:nvSpPr>
          <p:cNvPr id="451" name="Google Shape;451;p23"/>
          <p:cNvSpPr/>
          <p:nvPr/>
        </p:nvSpPr>
        <p:spPr>
          <a:xfrm>
            <a:off x="548640" y="3474720"/>
            <a:ext cx="457200" cy="457200"/>
          </a:xfrm>
          <a:prstGeom prst="ellipse">
            <a:avLst/>
          </a:prstGeom>
          <a:solidFill>
            <a:srgbClr val="B0822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2" name="Google Shape;452;p23"/>
          <p:cNvSpPr txBox="1"/>
          <p:nvPr/>
        </p:nvSpPr>
        <p:spPr>
          <a:xfrm>
            <a:off x="548640" y="3474720"/>
            <a:ext cx="457200" cy="45720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None/>
            </a:pPr>
            <a:r>
              <a:rPr b="1" i="0" lang="fr-FR" sz="1600">
                <a:solidFill>
                  <a:srgbClr val="FFFFFF"/>
                </a:solidFill>
                <a:latin typeface="Arial"/>
                <a:ea typeface="Arial"/>
                <a:cs typeface="Arial"/>
                <a:sym typeface="Arial"/>
              </a:rPr>
              <a:t>✓</a:t>
            </a:r>
            <a:endParaRPr/>
          </a:p>
        </p:txBody>
      </p:sp>
      <p:sp>
        <p:nvSpPr>
          <p:cNvPr id="453" name="Google Shape;453;p23"/>
          <p:cNvSpPr txBox="1"/>
          <p:nvPr/>
        </p:nvSpPr>
        <p:spPr>
          <a:xfrm>
            <a:off x="1188720" y="3429000"/>
            <a:ext cx="10332720" cy="868680"/>
          </a:xfrm>
          <a:prstGeom prst="rect">
            <a:avLst/>
          </a:prstGeom>
          <a:noFill/>
          <a:ln>
            <a:noFill/>
          </a:ln>
        </p:spPr>
        <p:txBody>
          <a:bodyPr anchorCtr="0" anchor="ctr" bIns="0" lIns="0" spcFirstLastPara="1" rIns="0" wrap="square" tIns="0">
            <a:spAutoFit/>
          </a:bodyPr>
          <a:lstStyle/>
          <a:p>
            <a:pPr indent="0" lvl="0" marL="0" marR="0" rtl="0" algn="l">
              <a:lnSpc>
                <a:spcPct val="105000"/>
              </a:lnSpc>
              <a:spcBef>
                <a:spcPts val="0"/>
              </a:spcBef>
              <a:spcAft>
                <a:spcPts val="0"/>
              </a:spcAft>
              <a:buNone/>
            </a:pPr>
            <a:r>
              <a:rPr b="1" i="0" lang="fr-FR" sz="1500">
                <a:solidFill>
                  <a:srgbClr val="0B1F3A"/>
                </a:solidFill>
                <a:latin typeface="Arial"/>
                <a:ea typeface="Arial"/>
                <a:cs typeface="Arial"/>
                <a:sym typeface="Arial"/>
              </a:rPr>
              <a:t>Les 4 étages : </a:t>
            </a:r>
            <a:r>
              <a:rPr b="0" i="0" lang="fr-FR" sz="1500">
                <a:solidFill>
                  <a:srgbClr val="1B2A3D"/>
                </a:solidFill>
                <a:latin typeface="Arial"/>
                <a:ea typeface="Arial"/>
                <a:cs typeface="Arial"/>
                <a:sym typeface="Arial"/>
              </a:rPr>
              <a:t>pour voir ce qu'il vous reste vraiment : environ 50 % du CA.</a:t>
            </a:r>
            <a:endParaRPr/>
          </a:p>
        </p:txBody>
      </p:sp>
      <p:sp>
        <p:nvSpPr>
          <p:cNvPr id="454" name="Google Shape;454;p23"/>
          <p:cNvSpPr/>
          <p:nvPr/>
        </p:nvSpPr>
        <p:spPr>
          <a:xfrm>
            <a:off x="548640" y="4343400"/>
            <a:ext cx="457200" cy="457200"/>
          </a:xfrm>
          <a:prstGeom prst="ellipse">
            <a:avLst/>
          </a:prstGeom>
          <a:solidFill>
            <a:srgbClr val="B0822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5" name="Google Shape;455;p23"/>
          <p:cNvSpPr txBox="1"/>
          <p:nvPr/>
        </p:nvSpPr>
        <p:spPr>
          <a:xfrm>
            <a:off x="548640" y="4343400"/>
            <a:ext cx="457200" cy="45720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None/>
            </a:pPr>
            <a:r>
              <a:rPr b="1" i="0" lang="fr-FR" sz="1600">
                <a:solidFill>
                  <a:srgbClr val="FFFFFF"/>
                </a:solidFill>
                <a:latin typeface="Arial"/>
                <a:ea typeface="Arial"/>
                <a:cs typeface="Arial"/>
                <a:sym typeface="Arial"/>
              </a:rPr>
              <a:t>✓</a:t>
            </a:r>
            <a:endParaRPr/>
          </a:p>
        </p:txBody>
      </p:sp>
      <p:sp>
        <p:nvSpPr>
          <p:cNvPr id="456" name="Google Shape;456;p23"/>
          <p:cNvSpPr txBox="1"/>
          <p:nvPr/>
        </p:nvSpPr>
        <p:spPr>
          <a:xfrm>
            <a:off x="1188720" y="4297680"/>
            <a:ext cx="10332720" cy="868680"/>
          </a:xfrm>
          <a:prstGeom prst="rect">
            <a:avLst/>
          </a:prstGeom>
          <a:noFill/>
          <a:ln>
            <a:noFill/>
          </a:ln>
        </p:spPr>
        <p:txBody>
          <a:bodyPr anchorCtr="0" anchor="ctr" bIns="0" lIns="0" spcFirstLastPara="1" rIns="0" wrap="square" tIns="0">
            <a:spAutoFit/>
          </a:bodyPr>
          <a:lstStyle/>
          <a:p>
            <a:pPr indent="0" lvl="0" marL="0" marR="0" rtl="0" algn="l">
              <a:lnSpc>
                <a:spcPct val="105000"/>
              </a:lnSpc>
              <a:spcBef>
                <a:spcPts val="0"/>
              </a:spcBef>
              <a:spcAft>
                <a:spcPts val="0"/>
              </a:spcAft>
              <a:buNone/>
            </a:pPr>
            <a:r>
              <a:rPr b="1" i="0" lang="fr-FR" sz="1500">
                <a:solidFill>
                  <a:srgbClr val="0B1F3A"/>
                </a:solidFill>
                <a:latin typeface="Arial"/>
                <a:ea typeface="Arial"/>
                <a:cs typeface="Arial"/>
                <a:sym typeface="Arial"/>
              </a:rPr>
              <a:t>Anticiper, pas subir : </a:t>
            </a:r>
            <a:r>
              <a:rPr b="0" i="0" lang="fr-FR" sz="1500">
                <a:solidFill>
                  <a:srgbClr val="1B2A3D"/>
                </a:solidFill>
                <a:latin typeface="Arial"/>
                <a:ea typeface="Arial"/>
                <a:cs typeface="Arial"/>
                <a:sym typeface="Arial"/>
              </a:rPr>
              <a:t>la règle des 50 % et le rituel de 15 minutes par mois.</a:t>
            </a:r>
            <a:endParaRPr/>
          </a:p>
        </p:txBody>
      </p:sp>
      <p:sp>
        <p:nvSpPr>
          <p:cNvPr id="457" name="Google Shape;457;p23"/>
          <p:cNvSpPr/>
          <p:nvPr/>
        </p:nvSpPr>
        <p:spPr>
          <a:xfrm>
            <a:off x="548650" y="5141400"/>
            <a:ext cx="11247000" cy="985200"/>
          </a:xfrm>
          <a:prstGeom prst="rect">
            <a:avLst/>
          </a:prstGeom>
          <a:solidFill>
            <a:srgbClr val="B0822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8" name="Google Shape;458;p23"/>
          <p:cNvSpPr txBox="1"/>
          <p:nvPr/>
        </p:nvSpPr>
        <p:spPr>
          <a:xfrm>
            <a:off x="792460" y="5212080"/>
            <a:ext cx="10607100" cy="9852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None/>
            </a:pPr>
            <a:r>
              <a:rPr b="1" i="0" lang="fr-FR" sz="1600">
                <a:solidFill>
                  <a:srgbClr val="FFFFFF"/>
                </a:solidFill>
                <a:latin typeface="Arial"/>
                <a:ea typeface="Arial"/>
                <a:cs typeface="Arial"/>
                <a:sym typeface="Arial"/>
              </a:rPr>
              <a:t>La fiscalité n'est pas votre ennemie. L'ignorance, si. La lucidité, c'est le point de départ du contrôle. Calculez les provisions à retenir dans votre situation avec vos chiffres sur les </a:t>
            </a:r>
            <a:r>
              <a:rPr b="1" lang="fr-FR" sz="1600">
                <a:solidFill>
                  <a:srgbClr val="FFFFFF"/>
                </a:solidFill>
              </a:rPr>
              <a:t>3 derniers exercices cf outil module (simulateur BNC CA RT provision)</a:t>
            </a:r>
            <a:endParaRPr b="1" sz="1600">
              <a:solidFill>
                <a:srgbClr val="FFFFFF"/>
              </a:solidFill>
            </a:endParaRPr>
          </a:p>
          <a:p>
            <a:pPr indent="0" lvl="0" marL="0" marR="0" rtl="0" algn="l">
              <a:lnSpc>
                <a:spcPct val="100000"/>
              </a:lnSpc>
              <a:spcBef>
                <a:spcPts val="0"/>
              </a:spcBef>
              <a:spcAft>
                <a:spcPts val="0"/>
              </a:spcAft>
              <a:buNone/>
            </a:pPr>
            <a:r>
              <a:t/>
            </a:r>
            <a:endParaRPr b="1" sz="160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1F3A"/>
        </a:solidFill>
      </p:bgPr>
    </p:bg>
    <p:spTree>
      <p:nvGrpSpPr>
        <p:cNvPr id="111" name="Shape 111"/>
        <p:cNvGrpSpPr/>
        <p:nvPr/>
      </p:nvGrpSpPr>
      <p:grpSpPr>
        <a:xfrm>
          <a:off x="0" y="0"/>
          <a:ext cx="0" cy="0"/>
          <a:chOff x="0" y="0"/>
          <a:chExt cx="0" cy="0"/>
        </a:xfrm>
      </p:grpSpPr>
      <p:sp>
        <p:nvSpPr>
          <p:cNvPr id="112" name="Google Shape;112;p3"/>
          <p:cNvSpPr/>
          <p:nvPr/>
        </p:nvSpPr>
        <p:spPr>
          <a:xfrm>
            <a:off x="0" y="0"/>
            <a:ext cx="256032" cy="6858000"/>
          </a:xfrm>
          <a:prstGeom prst="rect">
            <a:avLst/>
          </a:prstGeom>
          <a:solidFill>
            <a:srgbClr val="B0822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3" name="Google Shape;113;p3"/>
          <p:cNvSpPr/>
          <p:nvPr/>
        </p:nvSpPr>
        <p:spPr>
          <a:xfrm>
            <a:off x="10661904" y="384048"/>
            <a:ext cx="1133856" cy="914400"/>
          </a:xfrm>
          <a:prstGeom prst="roundRect">
            <a:avLst>
              <a:gd fmla="val 16667" name="adj"/>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Logo_Fiscalite_Liberale_transparent.png" id="114" name="Google Shape;114;p3"/>
          <p:cNvPicPr preferRelativeResize="0"/>
          <p:nvPr/>
        </p:nvPicPr>
        <p:blipFill rotWithShape="1">
          <a:blip r:embed="rId3">
            <a:alphaModFix/>
          </a:blip>
          <a:srcRect b="0" l="0" r="0" t="0"/>
          <a:stretch/>
        </p:blipFill>
        <p:spPr>
          <a:xfrm>
            <a:off x="10844784" y="457200"/>
            <a:ext cx="768096" cy="768096"/>
          </a:xfrm>
          <a:prstGeom prst="rect">
            <a:avLst/>
          </a:prstGeom>
          <a:noFill/>
          <a:ln>
            <a:noFill/>
          </a:ln>
        </p:spPr>
      </p:pic>
      <p:sp>
        <p:nvSpPr>
          <p:cNvPr id="115" name="Google Shape;115;p3"/>
          <p:cNvSpPr txBox="1"/>
          <p:nvPr/>
        </p:nvSpPr>
        <p:spPr>
          <a:xfrm>
            <a:off x="822960" y="2240280"/>
            <a:ext cx="9144000" cy="457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fr-FR" sz="1600" u="none" cap="none" strike="noStrike">
                <a:solidFill>
                  <a:srgbClr val="F2E8CB"/>
                </a:solidFill>
                <a:latin typeface="Arial"/>
                <a:ea typeface="Arial"/>
                <a:cs typeface="Arial"/>
                <a:sym typeface="Arial"/>
              </a:rPr>
              <a:t>SOUS-MODULE 1</a:t>
            </a:r>
            <a:endParaRPr/>
          </a:p>
        </p:txBody>
      </p:sp>
      <p:sp>
        <p:nvSpPr>
          <p:cNvPr id="116" name="Google Shape;116;p3"/>
          <p:cNvSpPr txBox="1"/>
          <p:nvPr/>
        </p:nvSpPr>
        <p:spPr>
          <a:xfrm>
            <a:off x="822960" y="2743200"/>
            <a:ext cx="10241280" cy="146304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fr-FR" sz="4000" u="none" cap="none" strike="noStrike">
                <a:solidFill>
                  <a:srgbClr val="FFFFFF"/>
                </a:solidFill>
                <a:latin typeface="Arial"/>
                <a:ea typeface="Arial"/>
                <a:cs typeface="Arial"/>
                <a:sym typeface="Arial"/>
              </a:rPr>
              <a:t>La logique de l'impôt en France</a:t>
            </a:r>
            <a:endParaRPr/>
          </a:p>
        </p:txBody>
      </p:sp>
      <p:sp>
        <p:nvSpPr>
          <p:cNvPr id="117" name="Google Shape;117;p3"/>
          <p:cNvSpPr txBox="1"/>
          <p:nvPr/>
        </p:nvSpPr>
        <p:spPr>
          <a:xfrm>
            <a:off x="822960" y="4114800"/>
            <a:ext cx="9601200" cy="64008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1" lang="fr-FR" sz="1800" u="none" cap="none" strike="noStrike">
                <a:solidFill>
                  <a:srgbClr val="F2E8CB"/>
                </a:solidFill>
                <a:latin typeface="Arial"/>
                <a:ea typeface="Arial"/>
                <a:cs typeface="Arial"/>
                <a:sym typeface="Arial"/>
              </a:rPr>
              <a:t>À qui vous payez quoi, et pourquoi</a:t>
            </a:r>
            <a:endParaRPr/>
          </a:p>
        </p:txBody>
      </p:sp>
      <p:sp>
        <p:nvSpPr>
          <p:cNvPr id="118" name="Google Shape;118;p3"/>
          <p:cNvSpPr txBox="1"/>
          <p:nvPr/>
        </p:nvSpPr>
        <p:spPr>
          <a:xfrm>
            <a:off x="822960" y="6355080"/>
            <a:ext cx="8229600" cy="27432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fr-FR" sz="1000" u="none" cap="none" strike="noStrike">
                <a:solidFill>
                  <a:srgbClr val="CBB173"/>
                </a:solidFill>
                <a:latin typeface="Arial"/>
                <a:ea typeface="Arial"/>
                <a:cs typeface="Arial"/>
                <a:sym typeface="Arial"/>
              </a:rPr>
              <a:t>Formation Fiscalité Libérale  ·  Module 2</a:t>
            </a:r>
            <a:endParaRPr/>
          </a:p>
        </p:txBody>
      </p:sp>
      <p:sp>
        <p:nvSpPr>
          <p:cNvPr id="119" name="Google Shape;119;p3"/>
          <p:cNvSpPr txBox="1"/>
          <p:nvPr/>
        </p:nvSpPr>
        <p:spPr>
          <a:xfrm>
            <a:off x="10515600" y="6355080"/>
            <a:ext cx="1097280" cy="27432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b="0" i="0" lang="fr-FR" sz="1000" u="none" cap="none" strike="noStrike">
                <a:solidFill>
                  <a:srgbClr val="CBB173"/>
                </a:solidFill>
                <a:latin typeface="Arial"/>
                <a:ea typeface="Arial"/>
                <a:cs typeface="Arial"/>
                <a:sym typeface="Arial"/>
              </a:rPr>
              <a:t>2</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8F2"/>
        </a:solidFill>
      </p:bgPr>
    </p:bg>
    <p:spTree>
      <p:nvGrpSpPr>
        <p:cNvPr id="123" name="Shape 123"/>
        <p:cNvGrpSpPr/>
        <p:nvPr/>
      </p:nvGrpSpPr>
      <p:grpSpPr>
        <a:xfrm>
          <a:off x="0" y="0"/>
          <a:ext cx="0" cy="0"/>
          <a:chOff x="0" y="0"/>
          <a:chExt cx="0" cy="0"/>
        </a:xfrm>
      </p:grpSpPr>
      <p:sp>
        <p:nvSpPr>
          <p:cNvPr id="124" name="Google Shape;124;p4"/>
          <p:cNvSpPr/>
          <p:nvPr/>
        </p:nvSpPr>
        <p:spPr>
          <a:xfrm>
            <a:off x="0" y="0"/>
            <a:ext cx="12188952" cy="164592"/>
          </a:xfrm>
          <a:prstGeom prst="rect">
            <a:avLst/>
          </a:prstGeom>
          <a:solidFill>
            <a:srgbClr val="B0822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5" name="Google Shape;125;p4"/>
          <p:cNvSpPr txBox="1"/>
          <p:nvPr/>
        </p:nvSpPr>
        <p:spPr>
          <a:xfrm>
            <a:off x="548640" y="384048"/>
            <a:ext cx="10058400" cy="32004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fr-FR" sz="1300" u="none" cap="none" strike="noStrike">
                <a:solidFill>
                  <a:srgbClr val="B0822E"/>
                </a:solidFill>
                <a:latin typeface="Arial"/>
                <a:ea typeface="Arial"/>
                <a:cs typeface="Arial"/>
                <a:sym typeface="Arial"/>
              </a:rPr>
              <a:t>1.1  LES COTISATIONS SOCIALES</a:t>
            </a:r>
            <a:endParaRPr/>
          </a:p>
        </p:txBody>
      </p:sp>
      <p:sp>
        <p:nvSpPr>
          <p:cNvPr id="126" name="Google Shape;126;p4"/>
          <p:cNvSpPr txBox="1"/>
          <p:nvPr/>
        </p:nvSpPr>
        <p:spPr>
          <a:xfrm>
            <a:off x="548640" y="658368"/>
            <a:ext cx="10149840" cy="86868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fr-FR" sz="2800" u="none" cap="none" strike="noStrike">
                <a:solidFill>
                  <a:srgbClr val="0B1F3A"/>
                </a:solidFill>
                <a:latin typeface="Arial"/>
                <a:ea typeface="Arial"/>
                <a:cs typeface="Arial"/>
                <a:sym typeface="Arial"/>
              </a:rPr>
              <a:t>Ce ne sont pas un impôt</a:t>
            </a:r>
            <a:endParaRPr/>
          </a:p>
        </p:txBody>
      </p:sp>
      <p:pic>
        <p:nvPicPr>
          <p:cNvPr descr="Logo_Fiscalite_Liberale_transparent.png" id="127" name="Google Shape;127;p4"/>
          <p:cNvPicPr preferRelativeResize="0"/>
          <p:nvPr/>
        </p:nvPicPr>
        <p:blipFill rotWithShape="1">
          <a:blip r:embed="rId3">
            <a:alphaModFix/>
          </a:blip>
          <a:srcRect b="0" l="0" r="0" t="0"/>
          <a:stretch/>
        </p:blipFill>
        <p:spPr>
          <a:xfrm>
            <a:off x="11109960" y="310896"/>
            <a:ext cx="685800" cy="685800"/>
          </a:xfrm>
          <a:prstGeom prst="rect">
            <a:avLst/>
          </a:prstGeom>
          <a:noFill/>
          <a:ln>
            <a:noFill/>
          </a:ln>
        </p:spPr>
      </p:pic>
      <p:sp>
        <p:nvSpPr>
          <p:cNvPr id="128" name="Google Shape;128;p4"/>
          <p:cNvSpPr txBox="1"/>
          <p:nvPr/>
        </p:nvSpPr>
        <p:spPr>
          <a:xfrm>
            <a:off x="548640" y="6446520"/>
            <a:ext cx="7315200" cy="27432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fr-FR" sz="900" u="none" cap="none" strike="noStrike">
                <a:solidFill>
                  <a:srgbClr val="555E6B"/>
                </a:solidFill>
                <a:latin typeface="Arial"/>
                <a:ea typeface="Arial"/>
                <a:cs typeface="Arial"/>
                <a:sym typeface="Arial"/>
              </a:rPr>
              <a:t>Formation Fiscalité Libérale  ·  Module 2</a:t>
            </a:r>
            <a:endParaRPr/>
          </a:p>
        </p:txBody>
      </p:sp>
      <p:sp>
        <p:nvSpPr>
          <p:cNvPr id="129" name="Google Shape;129;p4"/>
          <p:cNvSpPr txBox="1"/>
          <p:nvPr/>
        </p:nvSpPr>
        <p:spPr>
          <a:xfrm>
            <a:off x="10515600" y="6446520"/>
            <a:ext cx="1097280" cy="27432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b="0" i="0" lang="fr-FR" sz="900" u="none" cap="none" strike="noStrike">
                <a:solidFill>
                  <a:srgbClr val="555E6B"/>
                </a:solidFill>
                <a:latin typeface="Arial"/>
                <a:ea typeface="Arial"/>
                <a:cs typeface="Arial"/>
                <a:sym typeface="Arial"/>
              </a:rPr>
              <a:t>3</a:t>
            </a:r>
            <a:endParaRPr/>
          </a:p>
        </p:txBody>
      </p:sp>
      <p:sp>
        <p:nvSpPr>
          <p:cNvPr id="130" name="Google Shape;130;p4"/>
          <p:cNvSpPr txBox="1"/>
          <p:nvPr/>
        </p:nvSpPr>
        <p:spPr>
          <a:xfrm>
            <a:off x="548640" y="1645920"/>
            <a:ext cx="11091672" cy="640080"/>
          </a:xfrm>
          <a:prstGeom prst="rect">
            <a:avLst/>
          </a:prstGeom>
          <a:noFill/>
          <a:ln>
            <a:noFill/>
          </a:ln>
        </p:spPr>
        <p:txBody>
          <a:bodyPr anchorCtr="0" anchor="t" bIns="0" lIns="0" spcFirstLastPara="1" rIns="0" wrap="square" tIns="0">
            <a:spAutoFit/>
          </a:bodyPr>
          <a:lstStyle/>
          <a:p>
            <a:pPr indent="0" lvl="0" marL="0" marR="0" rtl="0" algn="l">
              <a:lnSpc>
                <a:spcPct val="105000"/>
              </a:lnSpc>
              <a:spcBef>
                <a:spcPts val="0"/>
              </a:spcBef>
              <a:spcAft>
                <a:spcPts val="0"/>
              </a:spcAft>
              <a:buNone/>
            </a:pPr>
            <a:r>
              <a:rPr b="0" i="0" lang="fr-FR" sz="1400" u="none" cap="none" strike="noStrike">
                <a:solidFill>
                  <a:srgbClr val="1B2A3D"/>
                </a:solidFill>
                <a:latin typeface="Arial"/>
                <a:ea typeface="Arial"/>
                <a:cs typeface="Arial"/>
                <a:sym typeface="Arial"/>
              </a:rPr>
              <a:t>Les cotisations financent votre protection sociale : maladie, maternité, retraite, invalidité-décès, allocations familiales et formation. Deux organismes distincts vous prélèvent.</a:t>
            </a:r>
            <a:endParaRPr/>
          </a:p>
        </p:txBody>
      </p:sp>
      <p:sp>
        <p:nvSpPr>
          <p:cNvPr id="131" name="Google Shape;131;p4"/>
          <p:cNvSpPr/>
          <p:nvPr/>
        </p:nvSpPr>
        <p:spPr>
          <a:xfrm>
            <a:off x="548640" y="2423160"/>
            <a:ext cx="5440680" cy="1371600"/>
          </a:xfrm>
          <a:prstGeom prst="rect">
            <a:avLst/>
          </a:prstGeom>
          <a:solidFill>
            <a:srgbClr val="FFFFFF"/>
          </a:solidFill>
          <a:ln cap="flat" cmpd="sng" w="12700">
            <a:solidFill>
              <a:srgbClr val="E8DDC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2" name="Google Shape;132;p4"/>
          <p:cNvSpPr/>
          <p:nvPr/>
        </p:nvSpPr>
        <p:spPr>
          <a:xfrm>
            <a:off x="548640" y="2423160"/>
            <a:ext cx="109728" cy="1371600"/>
          </a:xfrm>
          <a:prstGeom prst="rect">
            <a:avLst/>
          </a:prstGeom>
          <a:solidFill>
            <a:srgbClr val="B0822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3" name="Google Shape;133;p4"/>
          <p:cNvSpPr txBox="1"/>
          <p:nvPr/>
        </p:nvSpPr>
        <p:spPr>
          <a:xfrm>
            <a:off x="822960" y="2560320"/>
            <a:ext cx="5029200" cy="1188720"/>
          </a:xfrm>
          <a:prstGeom prst="rect">
            <a:avLst/>
          </a:prstGeom>
          <a:noFill/>
          <a:ln>
            <a:noFill/>
          </a:ln>
        </p:spPr>
        <p:txBody>
          <a:bodyPr anchorCtr="0" anchor="t" bIns="0" lIns="0" spcFirstLastPara="1" rIns="0" wrap="square" tIns="0">
            <a:spAutoFit/>
          </a:bodyPr>
          <a:lstStyle/>
          <a:p>
            <a:pPr indent="0" lvl="0" marL="0" marR="0" rtl="0" algn="l">
              <a:lnSpc>
                <a:spcPct val="105000"/>
              </a:lnSpc>
              <a:spcBef>
                <a:spcPts val="0"/>
              </a:spcBef>
              <a:spcAft>
                <a:spcPts val="0"/>
              </a:spcAft>
              <a:buNone/>
            </a:pPr>
            <a:r>
              <a:rPr b="1" i="0" lang="fr-FR" sz="1600" u="none" cap="none" strike="noStrike">
                <a:solidFill>
                  <a:srgbClr val="0B1F3A"/>
                </a:solidFill>
                <a:latin typeface="Arial"/>
                <a:ea typeface="Arial"/>
                <a:cs typeface="Arial"/>
                <a:sym typeface="Arial"/>
              </a:rPr>
              <a:t>L'URSSAF</a:t>
            </a:r>
            <a:endParaRPr/>
          </a:p>
          <a:p>
            <a:pPr indent="0" lvl="0" marL="0" marR="0" rtl="0" algn="l">
              <a:lnSpc>
                <a:spcPct val="105000"/>
              </a:lnSpc>
              <a:spcBef>
                <a:spcPts val="400"/>
              </a:spcBef>
              <a:spcAft>
                <a:spcPts val="0"/>
              </a:spcAft>
              <a:buNone/>
            </a:pPr>
            <a:r>
              <a:rPr b="0" i="0" lang="fr-FR" sz="1300" u="none" cap="none" strike="noStrike">
                <a:solidFill>
                  <a:srgbClr val="1B2A3D"/>
                </a:solidFill>
                <a:latin typeface="Arial"/>
                <a:ea typeface="Arial"/>
                <a:cs typeface="Arial"/>
                <a:sym typeface="Arial"/>
              </a:rPr>
              <a:t>Assurance maladie et maternité, allocations familiales, CSG et CRDS, contribution à la formation.</a:t>
            </a:r>
            <a:endParaRPr/>
          </a:p>
        </p:txBody>
      </p:sp>
      <p:sp>
        <p:nvSpPr>
          <p:cNvPr id="134" name="Google Shape;134;p4"/>
          <p:cNvSpPr/>
          <p:nvPr/>
        </p:nvSpPr>
        <p:spPr>
          <a:xfrm>
            <a:off x="6199632" y="2423160"/>
            <a:ext cx="5440680" cy="1371600"/>
          </a:xfrm>
          <a:prstGeom prst="rect">
            <a:avLst/>
          </a:prstGeom>
          <a:solidFill>
            <a:srgbClr val="FFFFFF"/>
          </a:solidFill>
          <a:ln cap="flat" cmpd="sng" w="12700">
            <a:solidFill>
              <a:srgbClr val="E8DDC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5" name="Google Shape;135;p4"/>
          <p:cNvSpPr/>
          <p:nvPr/>
        </p:nvSpPr>
        <p:spPr>
          <a:xfrm>
            <a:off x="6199632" y="2423160"/>
            <a:ext cx="109728" cy="1371600"/>
          </a:xfrm>
          <a:prstGeom prst="rect">
            <a:avLst/>
          </a:prstGeom>
          <a:solidFill>
            <a:srgbClr val="B0822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6" name="Google Shape;136;p4"/>
          <p:cNvSpPr txBox="1"/>
          <p:nvPr/>
        </p:nvSpPr>
        <p:spPr>
          <a:xfrm>
            <a:off x="6473952" y="2560320"/>
            <a:ext cx="5029200" cy="1188720"/>
          </a:xfrm>
          <a:prstGeom prst="rect">
            <a:avLst/>
          </a:prstGeom>
          <a:noFill/>
          <a:ln>
            <a:noFill/>
          </a:ln>
        </p:spPr>
        <p:txBody>
          <a:bodyPr anchorCtr="0" anchor="t" bIns="0" lIns="0" spcFirstLastPara="1" rIns="0" wrap="square" tIns="0">
            <a:spAutoFit/>
          </a:bodyPr>
          <a:lstStyle/>
          <a:p>
            <a:pPr indent="0" lvl="0" marL="0" marR="0" rtl="0" algn="l">
              <a:lnSpc>
                <a:spcPct val="105000"/>
              </a:lnSpc>
              <a:spcBef>
                <a:spcPts val="0"/>
              </a:spcBef>
              <a:spcAft>
                <a:spcPts val="0"/>
              </a:spcAft>
              <a:buNone/>
            </a:pPr>
            <a:r>
              <a:rPr b="1" i="0" lang="fr-FR" sz="1600" u="none" cap="none" strike="noStrike">
                <a:solidFill>
                  <a:srgbClr val="0B1F3A"/>
                </a:solidFill>
                <a:latin typeface="Arial"/>
                <a:ea typeface="Arial"/>
                <a:cs typeface="Arial"/>
                <a:sym typeface="Arial"/>
              </a:rPr>
              <a:t>La caisse de retraite (selon le métier)</a:t>
            </a:r>
            <a:endParaRPr/>
          </a:p>
          <a:p>
            <a:pPr indent="0" lvl="0" marL="0" marR="0" rtl="0" algn="l">
              <a:lnSpc>
                <a:spcPct val="105000"/>
              </a:lnSpc>
              <a:spcBef>
                <a:spcPts val="400"/>
              </a:spcBef>
              <a:spcAft>
                <a:spcPts val="0"/>
              </a:spcAft>
              <a:buNone/>
            </a:pPr>
            <a:r>
              <a:rPr b="0" i="0" lang="fr-FR" sz="1300" u="none" cap="none" strike="noStrike">
                <a:solidFill>
                  <a:srgbClr val="1B2A3D"/>
                </a:solidFill>
                <a:latin typeface="Arial"/>
                <a:ea typeface="Arial"/>
                <a:cs typeface="Arial"/>
                <a:sym typeface="Arial"/>
              </a:rPr>
              <a:t>Retraite de base, complémentaire et invalidité-décès. IDEL et kinés cotisent à la CARPIMKO.</a:t>
            </a:r>
            <a:endParaRPr/>
          </a:p>
        </p:txBody>
      </p:sp>
      <p:graphicFrame>
        <p:nvGraphicFramePr>
          <p:cNvPr id="137" name="Google Shape;137;p4"/>
          <p:cNvGraphicFramePr/>
          <p:nvPr/>
        </p:nvGraphicFramePr>
        <p:xfrm>
          <a:off x="548640" y="4023360"/>
          <a:ext cx="3000000" cy="3000000"/>
        </p:xfrm>
        <a:graphic>
          <a:graphicData uri="http://schemas.openxmlformats.org/drawingml/2006/table">
            <a:tbl>
              <a:tblPr>
                <a:noFill/>
                <a:tableStyleId>{B6282B0B-2EEB-4CFF-8D11-42AAAFD98938}</a:tableStyleId>
              </a:tblPr>
              <a:tblGrid>
                <a:gridCol w="3621775"/>
                <a:gridCol w="2942700"/>
                <a:gridCol w="4527225"/>
              </a:tblGrid>
              <a:tr h="384050">
                <a:tc>
                  <a:txBody>
                    <a:bodyPr/>
                    <a:lstStyle/>
                    <a:p>
                      <a:pPr indent="0" lvl="0" marL="0" marR="0" rtl="0" algn="l">
                        <a:spcBef>
                          <a:spcPts val="0"/>
                        </a:spcBef>
                        <a:spcAft>
                          <a:spcPts val="0"/>
                        </a:spcAft>
                        <a:buNone/>
                      </a:pPr>
                      <a:r>
                        <a:rPr b="1" lang="fr-FR" sz="1200" u="none" cap="none" strike="noStrike">
                          <a:solidFill>
                            <a:srgbClr val="FFFFFF"/>
                          </a:solidFill>
                          <a:latin typeface="Arial"/>
                          <a:ea typeface="Arial"/>
                          <a:cs typeface="Arial"/>
                          <a:sym typeface="Arial"/>
                        </a:rPr>
                        <a:t>Profession</a:t>
                      </a:r>
                      <a:endParaRPr/>
                    </a:p>
                  </a:txBody>
                  <a:tcPr marT="27425" marB="27425" marR="73150" marL="91450" anchor="ctr">
                    <a:solidFill>
                      <a:srgbClr val="0B1F3A"/>
                    </a:solidFill>
                  </a:tcPr>
                </a:tc>
                <a:tc>
                  <a:txBody>
                    <a:bodyPr/>
                    <a:lstStyle/>
                    <a:p>
                      <a:pPr indent="0" lvl="0" marL="0" marR="0" rtl="0" algn="l">
                        <a:spcBef>
                          <a:spcPts val="0"/>
                        </a:spcBef>
                        <a:spcAft>
                          <a:spcPts val="0"/>
                        </a:spcAft>
                        <a:buNone/>
                      </a:pPr>
                      <a:r>
                        <a:rPr b="1" lang="fr-FR" sz="1200" u="none" cap="none" strike="noStrike">
                          <a:solidFill>
                            <a:srgbClr val="FFFFFF"/>
                          </a:solidFill>
                          <a:latin typeface="Arial"/>
                          <a:ea typeface="Arial"/>
                          <a:cs typeface="Arial"/>
                          <a:sym typeface="Arial"/>
                        </a:rPr>
                        <a:t>Taux indicatif de charges</a:t>
                      </a:r>
                      <a:endParaRPr/>
                    </a:p>
                  </a:txBody>
                  <a:tcPr marT="27425" marB="27425" marR="73150" marL="91450" anchor="ctr">
                    <a:solidFill>
                      <a:srgbClr val="0B1F3A"/>
                    </a:solidFill>
                  </a:tcPr>
                </a:tc>
                <a:tc>
                  <a:txBody>
                    <a:bodyPr/>
                    <a:lstStyle/>
                    <a:p>
                      <a:pPr indent="0" lvl="0" marL="0" marR="0" rtl="0" algn="l">
                        <a:spcBef>
                          <a:spcPts val="0"/>
                        </a:spcBef>
                        <a:spcAft>
                          <a:spcPts val="0"/>
                        </a:spcAft>
                        <a:buNone/>
                      </a:pPr>
                      <a:r>
                        <a:rPr b="1" lang="fr-FR" sz="1200" u="none" cap="none" strike="noStrike">
                          <a:solidFill>
                            <a:srgbClr val="FFFFFF"/>
                          </a:solidFill>
                          <a:latin typeface="Arial"/>
                          <a:ea typeface="Arial"/>
                          <a:cs typeface="Arial"/>
                          <a:sym typeface="Arial"/>
                        </a:rPr>
                        <a:t>Base de calcul</a:t>
                      </a:r>
                      <a:endParaRPr/>
                    </a:p>
                  </a:txBody>
                  <a:tcPr marT="27425" marB="27425" marR="73150" marL="91450" anchor="ctr">
                    <a:solidFill>
                      <a:srgbClr val="0B1F3A"/>
                    </a:solidFill>
                  </a:tcPr>
                </a:tc>
              </a:tr>
              <a:tr h="384050">
                <a:tc>
                  <a:txBody>
                    <a:bodyPr/>
                    <a:lstStyle/>
                    <a:p>
                      <a:pPr indent="0" lvl="0" marL="0" marR="0" rtl="0" algn="l">
                        <a:spcBef>
                          <a:spcPts val="0"/>
                        </a:spcBef>
                        <a:spcAft>
                          <a:spcPts val="0"/>
                        </a:spcAft>
                        <a:buNone/>
                      </a:pPr>
                      <a:r>
                        <a:rPr b="0" lang="fr-FR" sz="1200" u="none" cap="none" strike="noStrike">
                          <a:solidFill>
                            <a:srgbClr val="1B2A3D"/>
                          </a:solidFill>
                          <a:latin typeface="Arial"/>
                          <a:ea typeface="Arial"/>
                          <a:cs typeface="Arial"/>
                          <a:sym typeface="Arial"/>
                        </a:rPr>
                        <a:t>Infirmier(e) libéral(e)</a:t>
                      </a:r>
                      <a:endParaRPr/>
                    </a:p>
                  </a:txBody>
                  <a:tcPr marT="27425" marB="27425" marR="73150" marL="91450" anchor="ctr">
                    <a:solidFill>
                      <a:srgbClr val="FFFFFF"/>
                    </a:solidFill>
                  </a:tcPr>
                </a:tc>
                <a:tc>
                  <a:txBody>
                    <a:bodyPr/>
                    <a:lstStyle/>
                    <a:p>
                      <a:pPr indent="0" lvl="0" marL="0" marR="0" rtl="0" algn="l">
                        <a:spcBef>
                          <a:spcPts val="0"/>
                        </a:spcBef>
                        <a:spcAft>
                          <a:spcPts val="0"/>
                        </a:spcAft>
                        <a:buNone/>
                      </a:pPr>
                      <a:r>
                        <a:rPr b="0" lang="fr-FR" sz="1200" u="none" cap="none" strike="noStrike">
                          <a:solidFill>
                            <a:srgbClr val="1B2A3D"/>
                          </a:solidFill>
                          <a:latin typeface="Arial"/>
                          <a:ea typeface="Arial"/>
                          <a:cs typeface="Arial"/>
                          <a:sym typeface="Arial"/>
                        </a:rPr>
                        <a:t>≈ 35 %</a:t>
                      </a:r>
                      <a:endParaRPr/>
                    </a:p>
                  </a:txBody>
                  <a:tcPr marT="27425" marB="27425" marR="73150" marL="91450" anchor="ctr">
                    <a:solidFill>
                      <a:srgbClr val="FFFFFF"/>
                    </a:solidFill>
                  </a:tcPr>
                </a:tc>
                <a:tc>
                  <a:txBody>
                    <a:bodyPr/>
                    <a:lstStyle/>
                    <a:p>
                      <a:pPr indent="0" lvl="0" marL="0" marR="0" rtl="0" algn="l">
                        <a:spcBef>
                          <a:spcPts val="0"/>
                        </a:spcBef>
                        <a:spcAft>
                          <a:spcPts val="0"/>
                        </a:spcAft>
                        <a:buNone/>
                      </a:pPr>
                      <a:r>
                        <a:rPr b="0" lang="fr-FR" sz="1200" u="none" cap="none" strike="noStrike">
                          <a:solidFill>
                            <a:srgbClr val="1B2A3D"/>
                          </a:solidFill>
                          <a:latin typeface="Arial"/>
                          <a:ea typeface="Arial"/>
                          <a:cs typeface="Arial"/>
                          <a:sym typeface="Arial"/>
                        </a:rPr>
                        <a:t>Résultat BNC ou rémunération SELARL</a:t>
                      </a:r>
                      <a:endParaRPr/>
                    </a:p>
                  </a:txBody>
                  <a:tcPr marT="27425" marB="27425" marR="73150" marL="91450" anchor="ctr">
                    <a:solidFill>
                      <a:srgbClr val="FFFFFF"/>
                    </a:solidFill>
                  </a:tcPr>
                </a:tc>
              </a:tr>
              <a:tr h="384050">
                <a:tc>
                  <a:txBody>
                    <a:bodyPr/>
                    <a:lstStyle/>
                    <a:p>
                      <a:pPr indent="0" lvl="0" marL="0" marR="0" rtl="0" algn="l">
                        <a:spcBef>
                          <a:spcPts val="0"/>
                        </a:spcBef>
                        <a:spcAft>
                          <a:spcPts val="0"/>
                        </a:spcAft>
                        <a:buNone/>
                      </a:pPr>
                      <a:r>
                        <a:rPr b="0" lang="fr-FR" sz="1200" u="none" cap="none" strike="noStrike">
                          <a:solidFill>
                            <a:srgbClr val="1B2A3D"/>
                          </a:solidFill>
                          <a:latin typeface="Arial"/>
                          <a:ea typeface="Arial"/>
                          <a:cs typeface="Arial"/>
                          <a:sym typeface="Arial"/>
                        </a:rPr>
                        <a:t>Kinésithérapeute</a:t>
                      </a:r>
                      <a:endParaRPr/>
                    </a:p>
                  </a:txBody>
                  <a:tcPr marT="27425" marB="27425" marR="73150" marL="91450" anchor="ctr">
                    <a:solidFill>
                      <a:srgbClr val="FAF6EC"/>
                    </a:solidFill>
                  </a:tcPr>
                </a:tc>
                <a:tc>
                  <a:txBody>
                    <a:bodyPr/>
                    <a:lstStyle/>
                    <a:p>
                      <a:pPr indent="0" lvl="0" marL="0" marR="0" rtl="0" algn="l">
                        <a:spcBef>
                          <a:spcPts val="0"/>
                        </a:spcBef>
                        <a:spcAft>
                          <a:spcPts val="0"/>
                        </a:spcAft>
                        <a:buNone/>
                      </a:pPr>
                      <a:r>
                        <a:rPr b="0" lang="fr-FR" sz="1200" u="none" cap="none" strike="noStrike">
                          <a:solidFill>
                            <a:srgbClr val="1B2A3D"/>
                          </a:solidFill>
                          <a:latin typeface="Arial"/>
                          <a:ea typeface="Arial"/>
                          <a:cs typeface="Arial"/>
                          <a:sym typeface="Arial"/>
                        </a:rPr>
                        <a:t>≈ 35 %</a:t>
                      </a:r>
                      <a:endParaRPr/>
                    </a:p>
                  </a:txBody>
                  <a:tcPr marT="27425" marB="27425" marR="73150" marL="91450" anchor="ctr">
                    <a:solidFill>
                      <a:srgbClr val="FAF6EC"/>
                    </a:solidFill>
                  </a:tcPr>
                </a:tc>
                <a:tc>
                  <a:txBody>
                    <a:bodyPr/>
                    <a:lstStyle/>
                    <a:p>
                      <a:pPr indent="0" lvl="0" marL="0" marR="0" rtl="0" algn="l">
                        <a:spcBef>
                          <a:spcPts val="0"/>
                        </a:spcBef>
                        <a:spcAft>
                          <a:spcPts val="0"/>
                        </a:spcAft>
                        <a:buNone/>
                      </a:pPr>
                      <a:r>
                        <a:rPr b="0" lang="fr-FR" sz="1200" u="none" cap="none" strike="noStrike">
                          <a:solidFill>
                            <a:srgbClr val="1B2A3D"/>
                          </a:solidFill>
                          <a:latin typeface="Arial"/>
                          <a:ea typeface="Arial"/>
                          <a:cs typeface="Arial"/>
                          <a:sym typeface="Arial"/>
                        </a:rPr>
                        <a:t>Résultat BNC ou rémunération SELARL</a:t>
                      </a:r>
                      <a:endParaRPr/>
                    </a:p>
                  </a:txBody>
                  <a:tcPr marT="27425" marB="27425" marR="73150" marL="91450" anchor="ctr">
                    <a:solidFill>
                      <a:srgbClr val="FAF6EC"/>
                    </a:solidFill>
                  </a:tcPr>
                </a:tc>
              </a:tr>
              <a:tr h="384050">
                <a:tc>
                  <a:txBody>
                    <a:bodyPr/>
                    <a:lstStyle/>
                    <a:p>
                      <a:pPr indent="0" lvl="0" marL="0" marR="0" rtl="0" algn="l">
                        <a:spcBef>
                          <a:spcPts val="0"/>
                        </a:spcBef>
                        <a:spcAft>
                          <a:spcPts val="0"/>
                        </a:spcAft>
                        <a:buNone/>
                      </a:pPr>
                      <a:r>
                        <a:rPr b="0" lang="fr-FR" sz="1200" u="none" cap="none" strike="noStrike">
                          <a:solidFill>
                            <a:srgbClr val="1B2A3D"/>
                          </a:solidFill>
                          <a:latin typeface="Arial"/>
                          <a:ea typeface="Arial"/>
                          <a:cs typeface="Arial"/>
                          <a:sym typeface="Arial"/>
                        </a:rPr>
                        <a:t>Médecin secteur 2 / Dentiste</a:t>
                      </a:r>
                      <a:endParaRPr/>
                    </a:p>
                  </a:txBody>
                  <a:tcPr marT="27425" marB="27425" marR="73150" marL="91450" anchor="ctr">
                    <a:solidFill>
                      <a:srgbClr val="FFFFFF"/>
                    </a:solidFill>
                  </a:tcPr>
                </a:tc>
                <a:tc>
                  <a:txBody>
                    <a:bodyPr/>
                    <a:lstStyle/>
                    <a:p>
                      <a:pPr indent="0" lvl="0" marL="0" marR="0" rtl="0" algn="l">
                        <a:spcBef>
                          <a:spcPts val="0"/>
                        </a:spcBef>
                        <a:spcAft>
                          <a:spcPts val="0"/>
                        </a:spcAft>
                        <a:buNone/>
                      </a:pPr>
                      <a:r>
                        <a:rPr b="0" lang="fr-FR" sz="1200" u="none" cap="none" strike="noStrike">
                          <a:solidFill>
                            <a:srgbClr val="1B2A3D"/>
                          </a:solidFill>
                          <a:latin typeface="Arial"/>
                          <a:ea typeface="Arial"/>
                          <a:cs typeface="Arial"/>
                          <a:sym typeface="Arial"/>
                        </a:rPr>
                        <a:t>≈ 50 %</a:t>
                      </a:r>
                      <a:endParaRPr/>
                    </a:p>
                  </a:txBody>
                  <a:tcPr marT="27425" marB="27425" marR="73150" marL="91450" anchor="ctr">
                    <a:solidFill>
                      <a:srgbClr val="FFFFFF"/>
                    </a:solidFill>
                  </a:tcPr>
                </a:tc>
                <a:tc>
                  <a:txBody>
                    <a:bodyPr/>
                    <a:lstStyle/>
                    <a:p>
                      <a:pPr indent="0" lvl="0" marL="0" marR="0" rtl="0" algn="l">
                        <a:spcBef>
                          <a:spcPts val="0"/>
                        </a:spcBef>
                        <a:spcAft>
                          <a:spcPts val="0"/>
                        </a:spcAft>
                        <a:buNone/>
                      </a:pPr>
                      <a:r>
                        <a:rPr b="0" lang="fr-FR" sz="1200" u="none" cap="none" strike="noStrike">
                          <a:solidFill>
                            <a:srgbClr val="1B2A3D"/>
                          </a:solidFill>
                          <a:latin typeface="Arial"/>
                          <a:ea typeface="Arial"/>
                          <a:cs typeface="Arial"/>
                          <a:sym typeface="Arial"/>
                        </a:rPr>
                        <a:t>Résultat BNC ou rémunération SELARL</a:t>
                      </a:r>
                      <a:endParaRPr/>
                    </a:p>
                  </a:txBody>
                  <a:tcPr marT="27425" marB="27425" marR="73150" marL="91450" anchor="ctr">
                    <a:solidFill>
                      <a:srgbClr val="FFFFFF"/>
                    </a:solidFill>
                  </a:tcPr>
                </a:tc>
              </a:tr>
            </a:tbl>
          </a:graphicData>
        </a:graphic>
      </p:graphicFrame>
      <p:sp>
        <p:nvSpPr>
          <p:cNvPr id="138" name="Google Shape;138;p4"/>
          <p:cNvSpPr txBox="1"/>
          <p:nvPr/>
        </p:nvSpPr>
        <p:spPr>
          <a:xfrm>
            <a:off x="548640" y="5989320"/>
            <a:ext cx="11091672" cy="36576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fr-FR" sz="1200" u="none" cap="none" strike="noStrike">
                <a:solidFill>
                  <a:srgbClr val="B0822E"/>
                </a:solidFill>
                <a:latin typeface="Arial"/>
                <a:ea typeface="Arial"/>
                <a:cs typeface="Arial"/>
                <a:sym typeface="Arial"/>
              </a:rPr>
              <a:t>À retenir : </a:t>
            </a:r>
            <a:r>
              <a:rPr b="0" i="1" lang="fr-FR" sz="1200" u="none" cap="none" strike="noStrike">
                <a:solidFill>
                  <a:srgbClr val="555E6B"/>
                </a:solidFill>
                <a:latin typeface="Arial"/>
                <a:ea typeface="Arial"/>
                <a:cs typeface="Arial"/>
                <a:sym typeface="Arial"/>
              </a:rPr>
              <a:t>ces cotisations sont déductibles du bénéfice, mais restent une vraie sortie de trésorerie à provisionner.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8F2"/>
        </a:solidFill>
      </p:bgPr>
    </p:bg>
    <p:spTree>
      <p:nvGrpSpPr>
        <p:cNvPr id="142" name="Shape 142"/>
        <p:cNvGrpSpPr/>
        <p:nvPr/>
      </p:nvGrpSpPr>
      <p:grpSpPr>
        <a:xfrm>
          <a:off x="0" y="0"/>
          <a:ext cx="0" cy="0"/>
          <a:chOff x="0" y="0"/>
          <a:chExt cx="0" cy="0"/>
        </a:xfrm>
      </p:grpSpPr>
      <p:sp>
        <p:nvSpPr>
          <p:cNvPr id="143" name="Google Shape;143;p5"/>
          <p:cNvSpPr/>
          <p:nvPr/>
        </p:nvSpPr>
        <p:spPr>
          <a:xfrm>
            <a:off x="0" y="0"/>
            <a:ext cx="12188952" cy="164592"/>
          </a:xfrm>
          <a:prstGeom prst="rect">
            <a:avLst/>
          </a:prstGeom>
          <a:solidFill>
            <a:srgbClr val="B0822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4" name="Google Shape;144;p5"/>
          <p:cNvSpPr txBox="1"/>
          <p:nvPr/>
        </p:nvSpPr>
        <p:spPr>
          <a:xfrm>
            <a:off x="548640" y="384048"/>
            <a:ext cx="10058400" cy="32004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fr-FR" sz="1300" u="none" cap="none" strike="noStrike">
                <a:solidFill>
                  <a:srgbClr val="B0822E"/>
                </a:solidFill>
                <a:latin typeface="Arial"/>
                <a:ea typeface="Arial"/>
                <a:cs typeface="Arial"/>
                <a:sym typeface="Arial"/>
              </a:rPr>
              <a:t>1.2  DÉBUT D'ACTIVITÉ</a:t>
            </a:r>
            <a:endParaRPr/>
          </a:p>
        </p:txBody>
      </p:sp>
      <p:sp>
        <p:nvSpPr>
          <p:cNvPr id="145" name="Google Shape;145;p5"/>
          <p:cNvSpPr txBox="1"/>
          <p:nvPr/>
        </p:nvSpPr>
        <p:spPr>
          <a:xfrm>
            <a:off x="548640" y="658368"/>
            <a:ext cx="10149840" cy="86868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fr-FR" sz="2800" u="none" cap="none" strike="noStrike">
                <a:solidFill>
                  <a:srgbClr val="0B1F3A"/>
                </a:solidFill>
                <a:latin typeface="Arial"/>
                <a:ea typeface="Arial"/>
                <a:cs typeface="Arial"/>
                <a:sym typeface="Arial"/>
              </a:rPr>
              <a:t>Le piège du décalage N-2</a:t>
            </a:r>
            <a:endParaRPr/>
          </a:p>
        </p:txBody>
      </p:sp>
      <p:pic>
        <p:nvPicPr>
          <p:cNvPr descr="Logo_Fiscalite_Liberale_transparent.png" id="146" name="Google Shape;146;p5"/>
          <p:cNvPicPr preferRelativeResize="0"/>
          <p:nvPr/>
        </p:nvPicPr>
        <p:blipFill rotWithShape="1">
          <a:blip r:embed="rId3">
            <a:alphaModFix/>
          </a:blip>
          <a:srcRect b="0" l="0" r="0" t="0"/>
          <a:stretch/>
        </p:blipFill>
        <p:spPr>
          <a:xfrm>
            <a:off x="11109960" y="310896"/>
            <a:ext cx="685800" cy="685800"/>
          </a:xfrm>
          <a:prstGeom prst="rect">
            <a:avLst/>
          </a:prstGeom>
          <a:noFill/>
          <a:ln>
            <a:noFill/>
          </a:ln>
        </p:spPr>
      </p:pic>
      <p:sp>
        <p:nvSpPr>
          <p:cNvPr id="147" name="Google Shape;147;p5"/>
          <p:cNvSpPr txBox="1"/>
          <p:nvPr/>
        </p:nvSpPr>
        <p:spPr>
          <a:xfrm>
            <a:off x="548640" y="6446520"/>
            <a:ext cx="7315200" cy="27432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fr-FR" sz="900" u="none" cap="none" strike="noStrike">
                <a:solidFill>
                  <a:srgbClr val="555E6B"/>
                </a:solidFill>
                <a:latin typeface="Arial"/>
                <a:ea typeface="Arial"/>
                <a:cs typeface="Arial"/>
                <a:sym typeface="Arial"/>
              </a:rPr>
              <a:t>Formation Fiscalité Libérale  ·  Module 2</a:t>
            </a:r>
            <a:endParaRPr/>
          </a:p>
        </p:txBody>
      </p:sp>
      <p:sp>
        <p:nvSpPr>
          <p:cNvPr id="148" name="Google Shape;148;p5"/>
          <p:cNvSpPr txBox="1"/>
          <p:nvPr/>
        </p:nvSpPr>
        <p:spPr>
          <a:xfrm>
            <a:off x="10515600" y="6446520"/>
            <a:ext cx="1097280" cy="27432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b="0" i="0" lang="fr-FR" sz="900" u="none" cap="none" strike="noStrike">
                <a:solidFill>
                  <a:srgbClr val="555E6B"/>
                </a:solidFill>
                <a:latin typeface="Arial"/>
                <a:ea typeface="Arial"/>
                <a:cs typeface="Arial"/>
                <a:sym typeface="Arial"/>
              </a:rPr>
              <a:t>4</a:t>
            </a:r>
            <a:endParaRPr/>
          </a:p>
        </p:txBody>
      </p:sp>
      <p:sp>
        <p:nvSpPr>
          <p:cNvPr id="149" name="Google Shape;149;p5"/>
          <p:cNvSpPr txBox="1"/>
          <p:nvPr/>
        </p:nvSpPr>
        <p:spPr>
          <a:xfrm>
            <a:off x="548640" y="1645920"/>
            <a:ext cx="11091672" cy="640080"/>
          </a:xfrm>
          <a:prstGeom prst="rect">
            <a:avLst/>
          </a:prstGeom>
          <a:noFill/>
          <a:ln>
            <a:noFill/>
          </a:ln>
        </p:spPr>
        <p:txBody>
          <a:bodyPr anchorCtr="0" anchor="t" bIns="0" lIns="0" spcFirstLastPara="1" rIns="0" wrap="square" tIns="0">
            <a:spAutoFit/>
          </a:bodyPr>
          <a:lstStyle/>
          <a:p>
            <a:pPr indent="0" lvl="0" marL="0" marR="0" rtl="0" algn="l">
              <a:lnSpc>
                <a:spcPct val="105000"/>
              </a:lnSpc>
              <a:spcBef>
                <a:spcPts val="0"/>
              </a:spcBef>
              <a:spcAft>
                <a:spcPts val="0"/>
              </a:spcAft>
              <a:buNone/>
            </a:pPr>
            <a:r>
              <a:rPr b="0" i="0" lang="fr-FR" sz="1400" u="none" cap="none" strike="noStrike">
                <a:solidFill>
                  <a:srgbClr val="1B2A3D"/>
                </a:solidFill>
                <a:latin typeface="Arial"/>
                <a:ea typeface="Arial"/>
                <a:cs typeface="Arial"/>
                <a:sym typeface="Arial"/>
              </a:rPr>
              <a:t>Les deux premières années, vous cotisez sur une base forfaitaire basse. Le vrai coût apparaît ensuite, au moment des régularisations calculées sur vos revenus passés.</a:t>
            </a:r>
            <a:endParaRPr/>
          </a:p>
        </p:txBody>
      </p:sp>
      <p:graphicFrame>
        <p:nvGraphicFramePr>
          <p:cNvPr id="150" name="Google Shape;150;p5"/>
          <p:cNvGraphicFramePr/>
          <p:nvPr/>
        </p:nvGraphicFramePr>
        <p:xfrm>
          <a:off x="548640" y="2423160"/>
          <a:ext cx="3000000" cy="3000000"/>
        </p:xfrm>
        <a:graphic>
          <a:graphicData uri="http://schemas.openxmlformats.org/drawingml/2006/table">
            <a:tbl>
              <a:tblPr>
                <a:noFill/>
                <a:tableStyleId>{B6282B0B-2EEB-4CFF-8D11-42AAAFD98938}</a:tableStyleId>
              </a:tblPr>
              <a:tblGrid>
                <a:gridCol w="1980650"/>
                <a:gridCol w="5149700"/>
                <a:gridCol w="3961300"/>
              </a:tblGrid>
              <a:tr h="457200">
                <a:tc>
                  <a:txBody>
                    <a:bodyPr/>
                    <a:lstStyle/>
                    <a:p>
                      <a:pPr indent="0" lvl="0" marL="0" marR="0" rtl="0" algn="l">
                        <a:spcBef>
                          <a:spcPts val="0"/>
                        </a:spcBef>
                        <a:spcAft>
                          <a:spcPts val="0"/>
                        </a:spcAft>
                        <a:buNone/>
                      </a:pPr>
                      <a:r>
                        <a:rPr b="1" lang="fr-FR" sz="1200" u="none" cap="none" strike="noStrike">
                          <a:solidFill>
                            <a:srgbClr val="FFFFFF"/>
                          </a:solidFill>
                          <a:latin typeface="Arial"/>
                          <a:ea typeface="Arial"/>
                          <a:cs typeface="Arial"/>
                          <a:sym typeface="Arial"/>
                        </a:rPr>
                        <a:t>Période</a:t>
                      </a:r>
                      <a:endParaRPr/>
                    </a:p>
                  </a:txBody>
                  <a:tcPr marT="27425" marB="27425" marR="73150" marL="91450" anchor="ctr">
                    <a:solidFill>
                      <a:srgbClr val="0B1F3A"/>
                    </a:solidFill>
                  </a:tcPr>
                </a:tc>
                <a:tc>
                  <a:txBody>
                    <a:bodyPr/>
                    <a:lstStyle/>
                    <a:p>
                      <a:pPr indent="0" lvl="0" marL="0" marR="0" rtl="0" algn="l">
                        <a:spcBef>
                          <a:spcPts val="0"/>
                        </a:spcBef>
                        <a:spcAft>
                          <a:spcPts val="0"/>
                        </a:spcAft>
                        <a:buNone/>
                      </a:pPr>
                      <a:r>
                        <a:rPr b="1" lang="fr-FR" sz="1200" u="none" cap="none" strike="noStrike">
                          <a:solidFill>
                            <a:srgbClr val="FFFFFF"/>
                          </a:solidFill>
                          <a:latin typeface="Arial"/>
                          <a:ea typeface="Arial"/>
                          <a:cs typeface="Arial"/>
                          <a:sym typeface="Arial"/>
                        </a:rPr>
                        <a:t>Ce qui se passe</a:t>
                      </a:r>
                      <a:endParaRPr/>
                    </a:p>
                  </a:txBody>
                  <a:tcPr marT="27425" marB="27425" marR="73150" marL="91450" anchor="ctr">
                    <a:solidFill>
                      <a:srgbClr val="0B1F3A"/>
                    </a:solidFill>
                  </a:tcPr>
                </a:tc>
                <a:tc>
                  <a:txBody>
                    <a:bodyPr/>
                    <a:lstStyle/>
                    <a:p>
                      <a:pPr indent="0" lvl="0" marL="0" marR="0" rtl="0" algn="l">
                        <a:spcBef>
                          <a:spcPts val="0"/>
                        </a:spcBef>
                        <a:spcAft>
                          <a:spcPts val="0"/>
                        </a:spcAft>
                        <a:buNone/>
                      </a:pPr>
                      <a:r>
                        <a:rPr b="1" lang="fr-FR" sz="1200" u="none" cap="none" strike="noStrike">
                          <a:solidFill>
                            <a:srgbClr val="FFFFFF"/>
                          </a:solidFill>
                          <a:latin typeface="Arial"/>
                          <a:ea typeface="Arial"/>
                          <a:cs typeface="Arial"/>
                          <a:sym typeface="Arial"/>
                        </a:rPr>
                        <a:t>Ce que vous payez</a:t>
                      </a:r>
                      <a:endParaRPr/>
                    </a:p>
                  </a:txBody>
                  <a:tcPr marT="27425" marB="27425" marR="73150" marL="91450" anchor="ctr">
                    <a:solidFill>
                      <a:srgbClr val="0B1F3A"/>
                    </a:solidFill>
                  </a:tcPr>
                </a:tc>
              </a:tr>
              <a:tr h="457200">
                <a:tc>
                  <a:txBody>
                    <a:bodyPr/>
                    <a:lstStyle/>
                    <a:p>
                      <a:pPr indent="0" lvl="0" marL="0" marR="0" rtl="0" algn="l">
                        <a:spcBef>
                          <a:spcPts val="0"/>
                        </a:spcBef>
                        <a:spcAft>
                          <a:spcPts val="0"/>
                        </a:spcAft>
                        <a:buNone/>
                      </a:pPr>
                      <a:r>
                        <a:rPr b="0" lang="fr-FR" sz="1200" u="none" cap="none" strike="noStrike">
                          <a:solidFill>
                            <a:srgbClr val="1B2A3D"/>
                          </a:solidFill>
                          <a:latin typeface="Arial"/>
                          <a:ea typeface="Arial"/>
                          <a:cs typeface="Arial"/>
                          <a:sym typeface="Arial"/>
                        </a:rPr>
                        <a:t>Années 1 et 2</a:t>
                      </a:r>
                      <a:endParaRPr/>
                    </a:p>
                  </a:txBody>
                  <a:tcPr marT="27425" marB="27425" marR="73150" marL="91450" anchor="ctr">
                    <a:solidFill>
                      <a:srgbClr val="FFFFFF"/>
                    </a:solidFill>
                  </a:tcPr>
                </a:tc>
                <a:tc>
                  <a:txBody>
                    <a:bodyPr/>
                    <a:lstStyle/>
                    <a:p>
                      <a:pPr indent="0" lvl="0" marL="0" marR="0" rtl="0" algn="l">
                        <a:spcBef>
                          <a:spcPts val="0"/>
                        </a:spcBef>
                        <a:spcAft>
                          <a:spcPts val="0"/>
                        </a:spcAft>
                        <a:buNone/>
                      </a:pPr>
                      <a:r>
                        <a:rPr b="0" lang="fr-FR" sz="1200" u="none" cap="none" strike="noStrike">
                          <a:solidFill>
                            <a:srgbClr val="1B2A3D"/>
                          </a:solidFill>
                          <a:latin typeface="Arial"/>
                          <a:ea typeface="Arial"/>
                          <a:cs typeface="Arial"/>
                          <a:sym typeface="Arial"/>
                        </a:rPr>
                        <a:t>Forfait de début d'activité</a:t>
                      </a:r>
                      <a:endParaRPr/>
                    </a:p>
                  </a:txBody>
                  <a:tcPr marT="27425" marB="27425" marR="73150" marL="91450" anchor="ctr">
                    <a:solidFill>
                      <a:srgbClr val="FFFFFF"/>
                    </a:solidFill>
                  </a:tcPr>
                </a:tc>
                <a:tc>
                  <a:txBody>
                    <a:bodyPr/>
                    <a:lstStyle/>
                    <a:p>
                      <a:pPr indent="0" lvl="0" marL="0" marR="0" rtl="0" algn="l">
                        <a:spcBef>
                          <a:spcPts val="0"/>
                        </a:spcBef>
                        <a:spcAft>
                          <a:spcPts val="0"/>
                        </a:spcAft>
                        <a:buNone/>
                      </a:pPr>
                      <a:r>
                        <a:rPr b="0" lang="fr-FR" sz="1200" u="none" cap="none" strike="noStrike">
                          <a:solidFill>
                            <a:srgbClr val="1B2A3D"/>
                          </a:solidFill>
                          <a:latin typeface="Arial"/>
                          <a:ea typeface="Arial"/>
                          <a:cs typeface="Arial"/>
                          <a:sym typeface="Arial"/>
                        </a:rPr>
                        <a:t>Cotisations très basses, provisionnelles</a:t>
                      </a:r>
                      <a:endParaRPr/>
                    </a:p>
                  </a:txBody>
                  <a:tcPr marT="27425" marB="27425" marR="73150" marL="91450" anchor="ctr">
                    <a:solidFill>
                      <a:srgbClr val="FFFFFF"/>
                    </a:solidFill>
                  </a:tcPr>
                </a:tc>
              </a:tr>
              <a:tr h="457200">
                <a:tc>
                  <a:txBody>
                    <a:bodyPr/>
                    <a:lstStyle/>
                    <a:p>
                      <a:pPr indent="0" lvl="0" marL="0" marR="0" rtl="0" algn="l">
                        <a:spcBef>
                          <a:spcPts val="0"/>
                        </a:spcBef>
                        <a:spcAft>
                          <a:spcPts val="0"/>
                        </a:spcAft>
                        <a:buNone/>
                      </a:pPr>
                      <a:r>
                        <a:rPr b="0" lang="fr-FR" sz="1200" u="none" cap="none" strike="noStrike">
                          <a:solidFill>
                            <a:srgbClr val="1B2A3D"/>
                          </a:solidFill>
                          <a:latin typeface="Arial"/>
                          <a:ea typeface="Arial"/>
                          <a:cs typeface="Arial"/>
                          <a:sym typeface="Arial"/>
                        </a:rPr>
                        <a:t>Mai, année 2</a:t>
                      </a:r>
                      <a:endParaRPr/>
                    </a:p>
                  </a:txBody>
                  <a:tcPr marT="27425" marB="27425" marR="73150" marL="91450" anchor="ctr">
                    <a:solidFill>
                      <a:srgbClr val="FAF6EC"/>
                    </a:solidFill>
                  </a:tcPr>
                </a:tc>
                <a:tc>
                  <a:txBody>
                    <a:bodyPr/>
                    <a:lstStyle/>
                    <a:p>
                      <a:pPr indent="0" lvl="0" marL="0" marR="0" rtl="0" algn="l">
                        <a:spcBef>
                          <a:spcPts val="0"/>
                        </a:spcBef>
                        <a:spcAft>
                          <a:spcPts val="0"/>
                        </a:spcAft>
                        <a:buNone/>
                      </a:pPr>
                      <a:r>
                        <a:rPr b="0" lang="fr-FR" sz="1200" u="none" cap="none" strike="noStrike">
                          <a:solidFill>
                            <a:srgbClr val="1B2A3D"/>
                          </a:solidFill>
                          <a:latin typeface="Arial"/>
                          <a:ea typeface="Arial"/>
                          <a:cs typeface="Arial"/>
                          <a:sym typeface="Arial"/>
                        </a:rPr>
                        <a:t>Déclaration des revenus réels (2035)</a:t>
                      </a:r>
                      <a:endParaRPr/>
                    </a:p>
                  </a:txBody>
                  <a:tcPr marT="27425" marB="27425" marR="73150" marL="91450" anchor="ctr">
                    <a:solidFill>
                      <a:srgbClr val="FAF6EC"/>
                    </a:solidFill>
                  </a:tcPr>
                </a:tc>
                <a:tc>
                  <a:txBody>
                    <a:bodyPr/>
                    <a:lstStyle/>
                    <a:p>
                      <a:pPr indent="0" lvl="0" marL="0" marR="0" rtl="0" algn="l">
                        <a:spcBef>
                          <a:spcPts val="0"/>
                        </a:spcBef>
                        <a:spcAft>
                          <a:spcPts val="0"/>
                        </a:spcAft>
                        <a:buNone/>
                      </a:pPr>
                      <a:r>
                        <a:rPr b="0" lang="fr-FR" sz="1200" u="none" cap="none" strike="noStrike">
                          <a:solidFill>
                            <a:srgbClr val="1B2A3D"/>
                          </a:solidFill>
                          <a:latin typeface="Arial"/>
                          <a:ea typeface="Arial"/>
                          <a:cs typeface="Arial"/>
                          <a:sym typeface="Arial"/>
                        </a:rPr>
                        <a:t>Premier signal</a:t>
                      </a:r>
                      <a:endParaRPr/>
                    </a:p>
                  </a:txBody>
                  <a:tcPr marT="27425" marB="27425" marR="73150" marL="91450" anchor="ctr">
                    <a:solidFill>
                      <a:srgbClr val="FAF6EC"/>
                    </a:solidFill>
                  </a:tcPr>
                </a:tc>
              </a:tr>
              <a:tr h="457200">
                <a:tc>
                  <a:txBody>
                    <a:bodyPr/>
                    <a:lstStyle/>
                    <a:p>
                      <a:pPr indent="0" lvl="0" marL="0" marR="0" rtl="0" algn="l">
                        <a:spcBef>
                          <a:spcPts val="0"/>
                        </a:spcBef>
                        <a:spcAft>
                          <a:spcPts val="0"/>
                        </a:spcAft>
                        <a:buNone/>
                      </a:pPr>
                      <a:r>
                        <a:rPr b="1" lang="fr-FR" sz="1200" u="none" cap="none" strike="noStrike">
                          <a:solidFill>
                            <a:srgbClr val="C0392B"/>
                          </a:solidFill>
                          <a:latin typeface="Arial"/>
                          <a:ea typeface="Arial"/>
                          <a:cs typeface="Arial"/>
                          <a:sym typeface="Arial"/>
                        </a:rPr>
                        <a:t>Juin, année 2</a:t>
                      </a:r>
                      <a:endParaRPr/>
                    </a:p>
                  </a:txBody>
                  <a:tcPr marT="27425" marB="27425" marR="73150" marL="91450" anchor="ctr">
                    <a:solidFill>
                      <a:srgbClr val="FDEDED"/>
                    </a:solidFill>
                  </a:tcPr>
                </a:tc>
                <a:tc>
                  <a:txBody>
                    <a:bodyPr/>
                    <a:lstStyle/>
                    <a:p>
                      <a:pPr indent="0" lvl="0" marL="0" marR="0" rtl="0" algn="l">
                        <a:spcBef>
                          <a:spcPts val="0"/>
                        </a:spcBef>
                        <a:spcAft>
                          <a:spcPts val="0"/>
                        </a:spcAft>
                        <a:buNone/>
                      </a:pPr>
                      <a:r>
                        <a:rPr b="0" lang="fr-FR" sz="1200" u="none" cap="none" strike="noStrike">
                          <a:solidFill>
                            <a:srgbClr val="1B2A3D"/>
                          </a:solidFill>
                          <a:latin typeface="Arial"/>
                          <a:ea typeface="Arial"/>
                          <a:cs typeface="Arial"/>
                          <a:sym typeface="Arial"/>
                        </a:rPr>
                        <a:t>Régularisation sur l'année 1</a:t>
                      </a:r>
                      <a:endParaRPr/>
                    </a:p>
                  </a:txBody>
                  <a:tcPr marT="27425" marB="27425" marR="73150" marL="91450" anchor="ctr">
                    <a:solidFill>
                      <a:srgbClr val="FDEDED"/>
                    </a:solidFill>
                  </a:tcPr>
                </a:tc>
                <a:tc>
                  <a:txBody>
                    <a:bodyPr/>
                    <a:lstStyle/>
                    <a:p>
                      <a:pPr indent="0" lvl="0" marL="0" marR="0" rtl="0" algn="l">
                        <a:spcBef>
                          <a:spcPts val="0"/>
                        </a:spcBef>
                        <a:spcAft>
                          <a:spcPts val="0"/>
                        </a:spcAft>
                        <a:buNone/>
                      </a:pPr>
                      <a:r>
                        <a:rPr b="1" lang="fr-FR" sz="1200" u="none" cap="none" strike="noStrike">
                          <a:solidFill>
                            <a:srgbClr val="C0392B"/>
                          </a:solidFill>
                          <a:latin typeface="Arial"/>
                          <a:ea typeface="Arial"/>
                          <a:cs typeface="Arial"/>
                          <a:sym typeface="Arial"/>
                        </a:rPr>
                        <a:t>Souvent importante : premier choc</a:t>
                      </a:r>
                      <a:endParaRPr/>
                    </a:p>
                  </a:txBody>
                  <a:tcPr marT="27425" marB="27425" marR="73150" marL="91450" anchor="ctr">
                    <a:solidFill>
                      <a:srgbClr val="FDEDED"/>
                    </a:solidFill>
                  </a:tcPr>
                </a:tc>
              </a:tr>
              <a:tr h="457200">
                <a:tc>
                  <a:txBody>
                    <a:bodyPr/>
                    <a:lstStyle/>
                    <a:p>
                      <a:pPr indent="0" lvl="0" marL="0" marR="0" rtl="0" algn="l">
                        <a:spcBef>
                          <a:spcPts val="0"/>
                        </a:spcBef>
                        <a:spcAft>
                          <a:spcPts val="0"/>
                        </a:spcAft>
                        <a:buNone/>
                      </a:pPr>
                      <a:r>
                        <a:rPr b="0" lang="fr-FR" sz="1200" u="none" cap="none" strike="noStrike">
                          <a:solidFill>
                            <a:srgbClr val="1B2A3D"/>
                          </a:solidFill>
                          <a:latin typeface="Arial"/>
                          <a:ea typeface="Arial"/>
                          <a:cs typeface="Arial"/>
                          <a:sym typeface="Arial"/>
                        </a:rPr>
                        <a:t>Années suivantes</a:t>
                      </a:r>
                      <a:endParaRPr/>
                    </a:p>
                  </a:txBody>
                  <a:tcPr marT="27425" marB="27425" marR="73150" marL="91450" anchor="ctr">
                    <a:solidFill>
                      <a:srgbClr val="FAF6EC"/>
                    </a:solidFill>
                  </a:tcPr>
                </a:tc>
                <a:tc>
                  <a:txBody>
                    <a:bodyPr/>
                    <a:lstStyle/>
                    <a:p>
                      <a:pPr indent="0" lvl="0" marL="0" marR="0" rtl="0" algn="l">
                        <a:spcBef>
                          <a:spcPts val="0"/>
                        </a:spcBef>
                        <a:spcAft>
                          <a:spcPts val="0"/>
                        </a:spcAft>
                        <a:buNone/>
                      </a:pPr>
                      <a:r>
                        <a:rPr b="0" lang="fr-FR" sz="1200" u="none" cap="none" strike="noStrike">
                          <a:solidFill>
                            <a:srgbClr val="1B2A3D"/>
                          </a:solidFill>
                          <a:latin typeface="Arial"/>
                          <a:ea typeface="Arial"/>
                          <a:cs typeface="Arial"/>
                          <a:sym typeface="Arial"/>
                        </a:rPr>
                        <a:t>Recalcul permanent sur N-1 puis N-2</a:t>
                      </a:r>
                      <a:endParaRPr/>
                    </a:p>
                  </a:txBody>
                  <a:tcPr marT="27425" marB="27425" marR="73150" marL="91450" anchor="ctr">
                    <a:solidFill>
                      <a:srgbClr val="FAF6EC"/>
                    </a:solidFill>
                  </a:tcPr>
                </a:tc>
                <a:tc>
                  <a:txBody>
                    <a:bodyPr/>
                    <a:lstStyle/>
                    <a:p>
                      <a:pPr indent="0" lvl="0" marL="0" marR="0" rtl="0" algn="l">
                        <a:spcBef>
                          <a:spcPts val="0"/>
                        </a:spcBef>
                        <a:spcAft>
                          <a:spcPts val="0"/>
                        </a:spcAft>
                        <a:buNone/>
                      </a:pPr>
                      <a:r>
                        <a:rPr b="0" lang="fr-FR" sz="1200" u="none" cap="none" strike="noStrike">
                          <a:solidFill>
                            <a:srgbClr val="1B2A3D"/>
                          </a:solidFill>
                          <a:latin typeface="Arial"/>
                          <a:ea typeface="Arial"/>
                          <a:cs typeface="Arial"/>
                          <a:sym typeface="Arial"/>
                        </a:rPr>
                        <a:t>Décalage permanent, source de surprises</a:t>
                      </a:r>
                      <a:endParaRPr/>
                    </a:p>
                  </a:txBody>
                  <a:tcPr marT="27425" marB="27425" marR="73150" marL="91450" anchor="ctr">
                    <a:solidFill>
                      <a:srgbClr val="FAF6EC"/>
                    </a:solidFill>
                  </a:tcPr>
                </a:tc>
              </a:tr>
            </a:tbl>
          </a:graphicData>
        </a:graphic>
      </p:graphicFrame>
      <p:sp>
        <p:nvSpPr>
          <p:cNvPr id="151" name="Google Shape;151;p5"/>
          <p:cNvSpPr/>
          <p:nvPr/>
        </p:nvSpPr>
        <p:spPr>
          <a:xfrm>
            <a:off x="548640" y="5074920"/>
            <a:ext cx="11091672" cy="1097280"/>
          </a:xfrm>
          <a:prstGeom prst="rect">
            <a:avLst/>
          </a:prstGeom>
          <a:solidFill>
            <a:srgbClr val="0B1F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2" name="Google Shape;152;p5"/>
          <p:cNvSpPr txBox="1"/>
          <p:nvPr/>
        </p:nvSpPr>
        <p:spPr>
          <a:xfrm>
            <a:off x="822960" y="5193792"/>
            <a:ext cx="10607040" cy="914400"/>
          </a:xfrm>
          <a:prstGeom prst="rect">
            <a:avLst/>
          </a:prstGeom>
          <a:noFill/>
          <a:ln>
            <a:noFill/>
          </a:ln>
        </p:spPr>
        <p:txBody>
          <a:bodyPr anchorCtr="0" anchor="ctr" bIns="0" lIns="0" spcFirstLastPara="1" rIns="0" wrap="square" tIns="0">
            <a:spAutoFit/>
          </a:bodyPr>
          <a:lstStyle/>
          <a:p>
            <a:pPr indent="0" lvl="0" marL="0" marR="0" rtl="0" algn="l">
              <a:lnSpc>
                <a:spcPct val="105000"/>
              </a:lnSpc>
              <a:spcBef>
                <a:spcPts val="0"/>
              </a:spcBef>
              <a:spcAft>
                <a:spcPts val="0"/>
              </a:spcAft>
              <a:buNone/>
            </a:pPr>
            <a:r>
              <a:rPr b="1" i="0" lang="fr-FR" sz="1200" u="none" cap="none" strike="noStrike">
                <a:solidFill>
                  <a:srgbClr val="B0822E"/>
                </a:solidFill>
                <a:latin typeface="Arial"/>
                <a:ea typeface="Arial"/>
                <a:cs typeface="Arial"/>
                <a:sym typeface="Arial"/>
              </a:rPr>
              <a:t>Témoignage  </a:t>
            </a:r>
            <a:r>
              <a:rPr b="0" i="1" lang="fr-FR" sz="1200" u="none" cap="none" strike="noStrike">
                <a:solidFill>
                  <a:srgbClr val="F2E8CB"/>
                </a:solidFill>
                <a:latin typeface="Arial"/>
                <a:ea typeface="Arial"/>
                <a:cs typeface="Arial"/>
                <a:sym typeface="Arial"/>
              </a:rPr>
              <a:t>d'Antoine, infirmier libéral</a:t>
            </a:r>
            <a:endParaRPr/>
          </a:p>
          <a:p>
            <a:pPr indent="0" lvl="0" marL="0" marR="0" rtl="0" algn="l">
              <a:lnSpc>
                <a:spcPct val="105000"/>
              </a:lnSpc>
              <a:spcBef>
                <a:spcPts val="400"/>
              </a:spcBef>
              <a:spcAft>
                <a:spcPts val="0"/>
              </a:spcAft>
              <a:buNone/>
            </a:pPr>
            <a:r>
              <a:rPr b="0" i="1" lang="fr-FR" sz="1400" u="none" cap="none" strike="noStrike">
                <a:solidFill>
                  <a:srgbClr val="FFFFFF"/>
                </a:solidFill>
                <a:latin typeface="Arial"/>
                <a:ea typeface="Arial"/>
                <a:cs typeface="Arial"/>
                <a:sym typeface="Arial"/>
              </a:rPr>
              <a:t>« Sur ma deuxième année, je me suis retrouvé avec quasiment 30 000 € à rembourser par surprise, entre l'impôt, l'URSSAF et la CARPIMKO.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8F2"/>
        </a:solidFill>
      </p:bgPr>
    </p:bg>
    <p:spTree>
      <p:nvGrpSpPr>
        <p:cNvPr id="156" name="Shape 156"/>
        <p:cNvGrpSpPr/>
        <p:nvPr/>
      </p:nvGrpSpPr>
      <p:grpSpPr>
        <a:xfrm>
          <a:off x="0" y="0"/>
          <a:ext cx="0" cy="0"/>
          <a:chOff x="0" y="0"/>
          <a:chExt cx="0" cy="0"/>
        </a:xfrm>
      </p:grpSpPr>
      <p:sp>
        <p:nvSpPr>
          <p:cNvPr id="157" name="Google Shape;157;p6"/>
          <p:cNvSpPr/>
          <p:nvPr/>
        </p:nvSpPr>
        <p:spPr>
          <a:xfrm>
            <a:off x="0" y="0"/>
            <a:ext cx="12188952" cy="164592"/>
          </a:xfrm>
          <a:prstGeom prst="rect">
            <a:avLst/>
          </a:prstGeom>
          <a:solidFill>
            <a:srgbClr val="B0822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8" name="Google Shape;158;p6"/>
          <p:cNvSpPr txBox="1"/>
          <p:nvPr/>
        </p:nvSpPr>
        <p:spPr>
          <a:xfrm>
            <a:off x="548640" y="384048"/>
            <a:ext cx="10058400" cy="32004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fr-FR" sz="1300" u="none" cap="none" strike="noStrike">
                <a:solidFill>
                  <a:srgbClr val="B0822E"/>
                </a:solidFill>
                <a:latin typeface="Arial"/>
                <a:ea typeface="Arial"/>
                <a:cs typeface="Arial"/>
                <a:sym typeface="Arial"/>
              </a:rPr>
              <a:t>1.2  DÉBUT D'ACTIVITÉ</a:t>
            </a:r>
            <a:endParaRPr/>
          </a:p>
        </p:txBody>
      </p:sp>
      <p:sp>
        <p:nvSpPr>
          <p:cNvPr id="159" name="Google Shape;159;p6"/>
          <p:cNvSpPr txBox="1"/>
          <p:nvPr/>
        </p:nvSpPr>
        <p:spPr>
          <a:xfrm>
            <a:off x="548640" y="658368"/>
            <a:ext cx="10149840" cy="86868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fr-FR" sz="2800" u="none" cap="none" strike="noStrike">
                <a:solidFill>
                  <a:srgbClr val="0B1F3A"/>
                </a:solidFill>
                <a:latin typeface="Arial"/>
                <a:ea typeface="Arial"/>
                <a:cs typeface="Arial"/>
                <a:sym typeface="Arial"/>
              </a:rPr>
              <a:t>L'ACRE et le bon réflexe trésorerie</a:t>
            </a:r>
            <a:endParaRPr/>
          </a:p>
        </p:txBody>
      </p:sp>
      <p:pic>
        <p:nvPicPr>
          <p:cNvPr descr="Logo_Fiscalite_Liberale_transparent.png" id="160" name="Google Shape;160;p6"/>
          <p:cNvPicPr preferRelativeResize="0"/>
          <p:nvPr/>
        </p:nvPicPr>
        <p:blipFill rotWithShape="1">
          <a:blip r:embed="rId3">
            <a:alphaModFix/>
          </a:blip>
          <a:srcRect b="0" l="0" r="0" t="0"/>
          <a:stretch/>
        </p:blipFill>
        <p:spPr>
          <a:xfrm>
            <a:off x="11109960" y="310896"/>
            <a:ext cx="685800" cy="685800"/>
          </a:xfrm>
          <a:prstGeom prst="rect">
            <a:avLst/>
          </a:prstGeom>
          <a:noFill/>
          <a:ln>
            <a:noFill/>
          </a:ln>
        </p:spPr>
      </p:pic>
      <p:sp>
        <p:nvSpPr>
          <p:cNvPr id="161" name="Google Shape;161;p6"/>
          <p:cNvSpPr txBox="1"/>
          <p:nvPr/>
        </p:nvSpPr>
        <p:spPr>
          <a:xfrm>
            <a:off x="548640" y="6446520"/>
            <a:ext cx="7315200" cy="27432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fr-FR" sz="900" u="none" cap="none" strike="noStrike">
                <a:solidFill>
                  <a:srgbClr val="555E6B"/>
                </a:solidFill>
                <a:latin typeface="Arial"/>
                <a:ea typeface="Arial"/>
                <a:cs typeface="Arial"/>
                <a:sym typeface="Arial"/>
              </a:rPr>
              <a:t>Formation Fiscalité Libérale  ·  Module 2</a:t>
            </a:r>
            <a:endParaRPr/>
          </a:p>
        </p:txBody>
      </p:sp>
      <p:sp>
        <p:nvSpPr>
          <p:cNvPr id="162" name="Google Shape;162;p6"/>
          <p:cNvSpPr txBox="1"/>
          <p:nvPr/>
        </p:nvSpPr>
        <p:spPr>
          <a:xfrm>
            <a:off x="10515600" y="6446520"/>
            <a:ext cx="1097280" cy="27432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b="0" i="0" lang="fr-FR" sz="900" u="none" cap="none" strike="noStrike">
                <a:solidFill>
                  <a:srgbClr val="555E6B"/>
                </a:solidFill>
                <a:latin typeface="Arial"/>
                <a:ea typeface="Arial"/>
                <a:cs typeface="Arial"/>
                <a:sym typeface="Arial"/>
              </a:rPr>
              <a:t>5</a:t>
            </a:r>
            <a:endParaRPr/>
          </a:p>
        </p:txBody>
      </p:sp>
      <p:sp>
        <p:nvSpPr>
          <p:cNvPr id="163" name="Google Shape;163;p6"/>
          <p:cNvSpPr txBox="1"/>
          <p:nvPr/>
        </p:nvSpPr>
        <p:spPr>
          <a:xfrm>
            <a:off x="548640" y="1645920"/>
            <a:ext cx="6035040" cy="822960"/>
          </a:xfrm>
          <a:prstGeom prst="rect">
            <a:avLst/>
          </a:prstGeom>
          <a:noFill/>
          <a:ln>
            <a:noFill/>
          </a:ln>
        </p:spPr>
        <p:txBody>
          <a:bodyPr anchorCtr="0" anchor="t" bIns="0" lIns="0" spcFirstLastPara="1" rIns="0" wrap="square" tIns="0">
            <a:spAutoFit/>
          </a:bodyPr>
          <a:lstStyle/>
          <a:p>
            <a:pPr indent="0" lvl="0" marL="0" marR="0" rtl="0" algn="l">
              <a:lnSpc>
                <a:spcPct val="105000"/>
              </a:lnSpc>
              <a:spcBef>
                <a:spcPts val="0"/>
              </a:spcBef>
              <a:spcAft>
                <a:spcPts val="0"/>
              </a:spcAft>
              <a:buNone/>
            </a:pPr>
            <a:r>
              <a:rPr b="0" i="0" lang="fr-FR" sz="1400" u="none" cap="none" strike="noStrike">
                <a:solidFill>
                  <a:srgbClr val="1B2A3D"/>
                </a:solidFill>
                <a:latin typeface="Arial"/>
                <a:ea typeface="Arial"/>
                <a:cs typeface="Arial"/>
                <a:sym typeface="Arial"/>
              </a:rPr>
              <a:t>L'ACRE exonère une partie de vos cotisations de retraite de base et d'invalidité-décès pendant les 12 premiers mois. Une vraie aide, mais à ne pas surestimer.</a:t>
            </a:r>
            <a:endParaRPr/>
          </a:p>
        </p:txBody>
      </p:sp>
      <p:graphicFrame>
        <p:nvGraphicFramePr>
          <p:cNvPr id="164" name="Google Shape;164;p6"/>
          <p:cNvGraphicFramePr/>
          <p:nvPr/>
        </p:nvGraphicFramePr>
        <p:xfrm>
          <a:off x="548640" y="2697480"/>
          <a:ext cx="3000000" cy="3000000"/>
        </p:xfrm>
        <a:graphic>
          <a:graphicData uri="http://schemas.openxmlformats.org/drawingml/2006/table">
            <a:tbl>
              <a:tblPr>
                <a:noFill/>
                <a:tableStyleId>{B6282B0B-2EEB-4CFF-8D11-42AAAFD98938}</a:tableStyleId>
              </a:tblPr>
              <a:tblGrid>
                <a:gridCol w="3448600"/>
                <a:gridCol w="2586450"/>
              </a:tblGrid>
              <a:tr h="457200">
                <a:tc>
                  <a:txBody>
                    <a:bodyPr/>
                    <a:lstStyle/>
                    <a:p>
                      <a:pPr indent="0" lvl="0" marL="0" marR="0" rtl="0" algn="l">
                        <a:spcBef>
                          <a:spcPts val="0"/>
                        </a:spcBef>
                        <a:spcAft>
                          <a:spcPts val="0"/>
                        </a:spcAft>
                        <a:buNone/>
                      </a:pPr>
                      <a:r>
                        <a:rPr b="1" lang="fr-FR" sz="1200" u="none" cap="none" strike="noStrike">
                          <a:solidFill>
                            <a:srgbClr val="FFFFFF"/>
                          </a:solidFill>
                          <a:latin typeface="Arial"/>
                          <a:ea typeface="Arial"/>
                          <a:cs typeface="Arial"/>
                          <a:sym typeface="Arial"/>
                        </a:rPr>
                        <a:t>Niveau de revenu</a:t>
                      </a:r>
                      <a:endParaRPr/>
                    </a:p>
                  </a:txBody>
                  <a:tcPr marT="27425" marB="27425" marR="73150" marL="91450" anchor="ctr">
                    <a:solidFill>
                      <a:srgbClr val="0B1F3A"/>
                    </a:solidFill>
                  </a:tcPr>
                </a:tc>
                <a:tc>
                  <a:txBody>
                    <a:bodyPr/>
                    <a:lstStyle/>
                    <a:p>
                      <a:pPr indent="0" lvl="0" marL="0" marR="0" rtl="0" algn="l">
                        <a:spcBef>
                          <a:spcPts val="0"/>
                        </a:spcBef>
                        <a:spcAft>
                          <a:spcPts val="0"/>
                        </a:spcAft>
                        <a:buNone/>
                      </a:pPr>
                      <a:r>
                        <a:rPr b="1" lang="fr-FR" sz="1200" u="none" cap="none" strike="noStrike">
                          <a:solidFill>
                            <a:srgbClr val="FFFFFF"/>
                          </a:solidFill>
                          <a:latin typeface="Arial"/>
                          <a:ea typeface="Arial"/>
                          <a:cs typeface="Arial"/>
                          <a:sym typeface="Arial"/>
                        </a:rPr>
                        <a:t>Exonération</a:t>
                      </a:r>
                      <a:endParaRPr/>
                    </a:p>
                  </a:txBody>
                  <a:tcPr marT="27425" marB="27425" marR="73150" marL="91450" anchor="ctr">
                    <a:solidFill>
                      <a:srgbClr val="0B1F3A"/>
                    </a:solidFill>
                  </a:tcPr>
                </a:tc>
              </a:tr>
              <a:tr h="457200">
                <a:tc>
                  <a:txBody>
                    <a:bodyPr/>
                    <a:lstStyle/>
                    <a:p>
                      <a:pPr indent="0" lvl="0" marL="0" marR="0" rtl="0" algn="l">
                        <a:spcBef>
                          <a:spcPts val="0"/>
                        </a:spcBef>
                        <a:spcAft>
                          <a:spcPts val="0"/>
                        </a:spcAft>
                        <a:buNone/>
                      </a:pPr>
                      <a:r>
                        <a:rPr b="0" lang="fr-FR" sz="1200" u="none" cap="none" strike="noStrike">
                          <a:solidFill>
                            <a:srgbClr val="1B2A3D"/>
                          </a:solidFill>
                          <a:latin typeface="Arial"/>
                          <a:ea typeface="Arial"/>
                          <a:cs typeface="Arial"/>
                          <a:sym typeface="Arial"/>
                        </a:rPr>
                        <a:t>Inférieur à 3/4 du PASS</a:t>
                      </a:r>
                      <a:endParaRPr/>
                    </a:p>
                  </a:txBody>
                  <a:tcPr marT="27425" marB="27425" marR="73150" marL="91450" anchor="ctr">
                    <a:solidFill>
                      <a:srgbClr val="FFFFFF"/>
                    </a:solidFill>
                  </a:tcPr>
                </a:tc>
                <a:tc>
                  <a:txBody>
                    <a:bodyPr/>
                    <a:lstStyle/>
                    <a:p>
                      <a:pPr indent="0" lvl="0" marL="0" marR="0" rtl="0" algn="l">
                        <a:spcBef>
                          <a:spcPts val="0"/>
                        </a:spcBef>
                        <a:spcAft>
                          <a:spcPts val="0"/>
                        </a:spcAft>
                        <a:buNone/>
                      </a:pPr>
                      <a:r>
                        <a:rPr b="0" lang="fr-FR" sz="1200" u="none" cap="none" strike="noStrike">
                          <a:solidFill>
                            <a:srgbClr val="1B2A3D"/>
                          </a:solidFill>
                          <a:latin typeface="Arial"/>
                          <a:ea typeface="Arial"/>
                          <a:cs typeface="Arial"/>
                          <a:sym typeface="Arial"/>
                        </a:rPr>
                        <a:t>Totale</a:t>
                      </a:r>
                      <a:endParaRPr/>
                    </a:p>
                  </a:txBody>
                  <a:tcPr marT="27425" marB="27425" marR="73150" marL="91450" anchor="ctr">
                    <a:solidFill>
                      <a:srgbClr val="FFFFFF"/>
                    </a:solidFill>
                  </a:tcPr>
                </a:tc>
              </a:tr>
              <a:tr h="457200">
                <a:tc>
                  <a:txBody>
                    <a:bodyPr/>
                    <a:lstStyle/>
                    <a:p>
                      <a:pPr indent="0" lvl="0" marL="0" marR="0" rtl="0" algn="l">
                        <a:spcBef>
                          <a:spcPts val="0"/>
                        </a:spcBef>
                        <a:spcAft>
                          <a:spcPts val="0"/>
                        </a:spcAft>
                        <a:buNone/>
                      </a:pPr>
                      <a:r>
                        <a:rPr b="0" lang="fr-FR" sz="1200" u="none" cap="none" strike="noStrike">
                          <a:solidFill>
                            <a:srgbClr val="1B2A3D"/>
                          </a:solidFill>
                          <a:latin typeface="Arial"/>
                          <a:ea typeface="Arial"/>
                          <a:cs typeface="Arial"/>
                          <a:sym typeface="Arial"/>
                        </a:rPr>
                        <a:t>Entre 3/4 et 1 PASS</a:t>
                      </a:r>
                      <a:endParaRPr/>
                    </a:p>
                  </a:txBody>
                  <a:tcPr marT="27425" marB="27425" marR="73150" marL="91450" anchor="ctr">
                    <a:solidFill>
                      <a:srgbClr val="FAF6EC"/>
                    </a:solidFill>
                  </a:tcPr>
                </a:tc>
                <a:tc>
                  <a:txBody>
                    <a:bodyPr/>
                    <a:lstStyle/>
                    <a:p>
                      <a:pPr indent="0" lvl="0" marL="0" marR="0" rtl="0" algn="l">
                        <a:spcBef>
                          <a:spcPts val="0"/>
                        </a:spcBef>
                        <a:spcAft>
                          <a:spcPts val="0"/>
                        </a:spcAft>
                        <a:buNone/>
                      </a:pPr>
                      <a:r>
                        <a:rPr b="0" lang="fr-FR" sz="1200" u="none" cap="none" strike="noStrike">
                          <a:solidFill>
                            <a:srgbClr val="1B2A3D"/>
                          </a:solidFill>
                          <a:latin typeface="Arial"/>
                          <a:ea typeface="Arial"/>
                          <a:cs typeface="Arial"/>
                          <a:sym typeface="Arial"/>
                        </a:rPr>
                        <a:t>Dégressive</a:t>
                      </a:r>
                      <a:endParaRPr/>
                    </a:p>
                  </a:txBody>
                  <a:tcPr marT="27425" marB="27425" marR="73150" marL="91450" anchor="ctr">
                    <a:solidFill>
                      <a:srgbClr val="FAF6EC"/>
                    </a:solidFill>
                  </a:tcPr>
                </a:tc>
              </a:tr>
              <a:tr h="457200">
                <a:tc>
                  <a:txBody>
                    <a:bodyPr/>
                    <a:lstStyle/>
                    <a:p>
                      <a:pPr indent="0" lvl="0" marL="0" marR="0" rtl="0" algn="l">
                        <a:spcBef>
                          <a:spcPts val="0"/>
                        </a:spcBef>
                        <a:spcAft>
                          <a:spcPts val="0"/>
                        </a:spcAft>
                        <a:buNone/>
                      </a:pPr>
                      <a:r>
                        <a:rPr b="0" lang="fr-FR" sz="1200" u="none" cap="none" strike="noStrike">
                          <a:solidFill>
                            <a:srgbClr val="1B2A3D"/>
                          </a:solidFill>
                          <a:latin typeface="Arial"/>
                          <a:ea typeface="Arial"/>
                          <a:cs typeface="Arial"/>
                          <a:sym typeface="Arial"/>
                        </a:rPr>
                        <a:t>Supérieur à 1 PASS</a:t>
                      </a:r>
                      <a:endParaRPr/>
                    </a:p>
                  </a:txBody>
                  <a:tcPr marT="27425" marB="27425" marR="73150" marL="91450" anchor="ctr">
                    <a:solidFill>
                      <a:srgbClr val="FFFFFF"/>
                    </a:solidFill>
                  </a:tcPr>
                </a:tc>
                <a:tc>
                  <a:txBody>
                    <a:bodyPr/>
                    <a:lstStyle/>
                    <a:p>
                      <a:pPr indent="0" lvl="0" marL="0" marR="0" rtl="0" algn="l">
                        <a:spcBef>
                          <a:spcPts val="0"/>
                        </a:spcBef>
                        <a:spcAft>
                          <a:spcPts val="0"/>
                        </a:spcAft>
                        <a:buNone/>
                      </a:pPr>
                      <a:r>
                        <a:rPr b="0" lang="fr-FR" sz="1200" u="none" cap="none" strike="noStrike">
                          <a:solidFill>
                            <a:srgbClr val="1B2A3D"/>
                          </a:solidFill>
                          <a:latin typeface="Arial"/>
                          <a:ea typeface="Arial"/>
                          <a:cs typeface="Arial"/>
                          <a:sym typeface="Arial"/>
                        </a:rPr>
                        <a:t>Aucune</a:t>
                      </a:r>
                      <a:endParaRPr/>
                    </a:p>
                  </a:txBody>
                  <a:tcPr marT="27425" marB="27425" marR="73150" marL="91450" anchor="ctr">
                    <a:solidFill>
                      <a:srgbClr val="FFFFFF"/>
                    </a:solidFill>
                  </a:tcPr>
                </a:tc>
              </a:tr>
            </a:tbl>
          </a:graphicData>
        </a:graphic>
      </p:graphicFrame>
      <p:sp>
        <p:nvSpPr>
          <p:cNvPr id="165" name="Google Shape;165;p6"/>
          <p:cNvSpPr/>
          <p:nvPr/>
        </p:nvSpPr>
        <p:spPr>
          <a:xfrm>
            <a:off x="6858000" y="1645920"/>
            <a:ext cx="4782312" cy="2331720"/>
          </a:xfrm>
          <a:prstGeom prst="rect">
            <a:avLst/>
          </a:prstGeom>
          <a:solidFill>
            <a:srgbClr val="FDEDED"/>
          </a:solidFill>
          <a:ln cap="flat" cmpd="sng" w="12700">
            <a:solidFill>
              <a:srgbClr val="C039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6" name="Google Shape;166;p6"/>
          <p:cNvSpPr txBox="1"/>
          <p:nvPr/>
        </p:nvSpPr>
        <p:spPr>
          <a:xfrm>
            <a:off x="7132320" y="1810512"/>
            <a:ext cx="4297680" cy="2103120"/>
          </a:xfrm>
          <a:prstGeom prst="rect">
            <a:avLst/>
          </a:prstGeom>
          <a:noFill/>
          <a:ln>
            <a:noFill/>
          </a:ln>
        </p:spPr>
        <p:txBody>
          <a:bodyPr anchorCtr="0" anchor="t" bIns="0" lIns="0" spcFirstLastPara="1" rIns="0" wrap="square" tIns="0">
            <a:spAutoFit/>
          </a:bodyPr>
          <a:lstStyle/>
          <a:p>
            <a:pPr indent="0" lvl="0" marL="0" marR="0" rtl="0" algn="l">
              <a:lnSpc>
                <a:spcPct val="105000"/>
              </a:lnSpc>
              <a:spcBef>
                <a:spcPts val="0"/>
              </a:spcBef>
              <a:spcAft>
                <a:spcPts val="0"/>
              </a:spcAft>
              <a:buNone/>
            </a:pPr>
            <a:r>
              <a:rPr b="1" i="0" lang="fr-FR" sz="1400" u="none" cap="none" strike="noStrike">
                <a:solidFill>
                  <a:srgbClr val="C0392B"/>
                </a:solidFill>
                <a:latin typeface="Arial"/>
                <a:ea typeface="Arial"/>
                <a:cs typeface="Arial"/>
                <a:sym typeface="Arial"/>
              </a:rPr>
              <a:t>Point de vigilance</a:t>
            </a:r>
            <a:endParaRPr/>
          </a:p>
          <a:p>
            <a:pPr indent="0" lvl="0" marL="0" marR="0" rtl="0" algn="l">
              <a:lnSpc>
                <a:spcPct val="105000"/>
              </a:lnSpc>
              <a:spcBef>
                <a:spcPts val="500"/>
              </a:spcBef>
              <a:spcAft>
                <a:spcPts val="0"/>
              </a:spcAft>
              <a:buNone/>
            </a:pPr>
            <a:r>
              <a:rPr b="0" i="0" lang="fr-FR" sz="1300" u="none" cap="none" strike="noStrike">
                <a:solidFill>
                  <a:srgbClr val="1B2A3D"/>
                </a:solidFill>
                <a:latin typeface="Arial"/>
                <a:ea typeface="Arial"/>
                <a:cs typeface="Arial"/>
                <a:sym typeface="Arial"/>
              </a:rPr>
              <a:t>À compter du 1er juillet 2026, la demande d'ACRE doit être déposée à l'URSSAF dans les 60 jours suivant la création ou la reprise.</a:t>
            </a:r>
            <a:endParaRPr/>
          </a:p>
          <a:p>
            <a:pPr indent="0" lvl="0" marL="0" marR="0" rtl="0" algn="l">
              <a:lnSpc>
                <a:spcPct val="105000"/>
              </a:lnSpc>
              <a:spcBef>
                <a:spcPts val="500"/>
              </a:spcBef>
              <a:spcAft>
                <a:spcPts val="0"/>
              </a:spcAft>
              <a:buNone/>
            </a:pPr>
            <a:r>
              <a:rPr b="0" i="0" lang="fr-FR" sz="1300" u="none" cap="none" strike="noStrike">
                <a:solidFill>
                  <a:srgbClr val="1B2A3D"/>
                </a:solidFill>
                <a:latin typeface="Arial"/>
                <a:ea typeface="Arial"/>
                <a:cs typeface="Arial"/>
                <a:sym typeface="Arial"/>
              </a:rPr>
              <a:t>Et même avec l'aide, des régularisations restent possibles.</a:t>
            </a:r>
            <a:endParaRPr/>
          </a:p>
        </p:txBody>
      </p:sp>
      <p:sp>
        <p:nvSpPr>
          <p:cNvPr id="167" name="Google Shape;167;p6"/>
          <p:cNvSpPr/>
          <p:nvPr/>
        </p:nvSpPr>
        <p:spPr>
          <a:xfrm>
            <a:off x="548640" y="4617720"/>
            <a:ext cx="11091672" cy="1463040"/>
          </a:xfrm>
          <a:prstGeom prst="rect">
            <a:avLst/>
          </a:prstGeom>
          <a:solidFill>
            <a:srgbClr val="E9F6EE"/>
          </a:solidFill>
          <a:ln cap="flat" cmpd="sng" w="12700">
            <a:solidFill>
              <a:srgbClr val="1E84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8" name="Google Shape;168;p6"/>
          <p:cNvSpPr txBox="1"/>
          <p:nvPr/>
        </p:nvSpPr>
        <p:spPr>
          <a:xfrm>
            <a:off x="868680" y="4800600"/>
            <a:ext cx="10515600" cy="118872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i="0" lang="fr-FR" sz="1500" u="none" cap="none" strike="noStrike">
                <a:solidFill>
                  <a:srgbClr val="1E8449"/>
                </a:solidFill>
                <a:latin typeface="Arial"/>
                <a:ea typeface="Arial"/>
                <a:cs typeface="Arial"/>
                <a:sym typeface="Arial"/>
              </a:rPr>
              <a:t>Notre conseil</a:t>
            </a:r>
            <a:endParaRPr/>
          </a:p>
          <a:p>
            <a:pPr indent="0" lvl="0" marL="0" marR="0" rtl="0" algn="l">
              <a:lnSpc>
                <a:spcPct val="110000"/>
              </a:lnSpc>
              <a:spcBef>
                <a:spcPts val="500"/>
              </a:spcBef>
              <a:spcAft>
                <a:spcPts val="0"/>
              </a:spcAft>
              <a:buNone/>
            </a:pPr>
            <a:r>
              <a:rPr b="0" i="0" lang="fr-FR" sz="1500" u="none" cap="none" strike="noStrike">
                <a:solidFill>
                  <a:srgbClr val="1B2A3D"/>
                </a:solidFill>
                <a:latin typeface="Arial"/>
                <a:ea typeface="Arial"/>
                <a:cs typeface="Arial"/>
                <a:sym typeface="Arial"/>
              </a:rPr>
              <a:t>Constituez un matelas de sécurité dès le premier jour. Mettez de l'argent de côté comme si vous n'aviez aucune aide : ainsi, vous ne pourrez avoir que de bonnes surprises.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8F2"/>
        </a:solidFill>
      </p:bgPr>
    </p:bg>
    <p:spTree>
      <p:nvGrpSpPr>
        <p:cNvPr id="172" name="Shape 172"/>
        <p:cNvGrpSpPr/>
        <p:nvPr/>
      </p:nvGrpSpPr>
      <p:grpSpPr>
        <a:xfrm>
          <a:off x="0" y="0"/>
          <a:ext cx="0" cy="0"/>
          <a:chOff x="0" y="0"/>
          <a:chExt cx="0" cy="0"/>
        </a:xfrm>
      </p:grpSpPr>
      <p:sp>
        <p:nvSpPr>
          <p:cNvPr id="173" name="Google Shape;173;p7"/>
          <p:cNvSpPr/>
          <p:nvPr/>
        </p:nvSpPr>
        <p:spPr>
          <a:xfrm>
            <a:off x="0" y="0"/>
            <a:ext cx="12188952" cy="164592"/>
          </a:xfrm>
          <a:prstGeom prst="rect">
            <a:avLst/>
          </a:prstGeom>
          <a:solidFill>
            <a:srgbClr val="B0822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4" name="Google Shape;174;p7"/>
          <p:cNvSpPr txBox="1"/>
          <p:nvPr/>
        </p:nvSpPr>
        <p:spPr>
          <a:xfrm>
            <a:off x="548640" y="384048"/>
            <a:ext cx="10058400" cy="32004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fr-FR" sz="1300" u="none" cap="none" strike="noStrike">
                <a:solidFill>
                  <a:srgbClr val="B0822E"/>
                </a:solidFill>
                <a:latin typeface="Arial"/>
                <a:ea typeface="Arial"/>
                <a:cs typeface="Arial"/>
                <a:sym typeface="Arial"/>
              </a:rPr>
              <a:t>1.3  L'IMPÔT SUR LE REVENU</a:t>
            </a:r>
            <a:endParaRPr/>
          </a:p>
        </p:txBody>
      </p:sp>
      <p:sp>
        <p:nvSpPr>
          <p:cNvPr id="175" name="Google Shape;175;p7"/>
          <p:cNvSpPr txBox="1"/>
          <p:nvPr/>
        </p:nvSpPr>
        <p:spPr>
          <a:xfrm>
            <a:off x="548640" y="658368"/>
            <a:ext cx="10149840" cy="86868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fr-FR" sz="2800" u="none" cap="none" strike="noStrike">
                <a:solidFill>
                  <a:srgbClr val="0B1F3A"/>
                </a:solidFill>
                <a:latin typeface="Arial"/>
                <a:ea typeface="Arial"/>
                <a:cs typeface="Arial"/>
                <a:sym typeface="Arial"/>
              </a:rPr>
              <a:t>Le barème progressif, sans mythe</a:t>
            </a:r>
            <a:endParaRPr/>
          </a:p>
        </p:txBody>
      </p:sp>
      <p:pic>
        <p:nvPicPr>
          <p:cNvPr descr="Logo_Fiscalite_Liberale_transparent.png" id="176" name="Google Shape;176;p7"/>
          <p:cNvPicPr preferRelativeResize="0"/>
          <p:nvPr/>
        </p:nvPicPr>
        <p:blipFill rotWithShape="1">
          <a:blip r:embed="rId3">
            <a:alphaModFix/>
          </a:blip>
          <a:srcRect b="0" l="0" r="0" t="0"/>
          <a:stretch/>
        </p:blipFill>
        <p:spPr>
          <a:xfrm>
            <a:off x="11109960" y="310896"/>
            <a:ext cx="685800" cy="685800"/>
          </a:xfrm>
          <a:prstGeom prst="rect">
            <a:avLst/>
          </a:prstGeom>
          <a:noFill/>
          <a:ln>
            <a:noFill/>
          </a:ln>
        </p:spPr>
      </p:pic>
      <p:sp>
        <p:nvSpPr>
          <p:cNvPr id="177" name="Google Shape;177;p7"/>
          <p:cNvSpPr txBox="1"/>
          <p:nvPr/>
        </p:nvSpPr>
        <p:spPr>
          <a:xfrm>
            <a:off x="548640" y="6446520"/>
            <a:ext cx="7315200" cy="27432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fr-FR" sz="900" u="none" cap="none" strike="noStrike">
                <a:solidFill>
                  <a:srgbClr val="555E6B"/>
                </a:solidFill>
                <a:latin typeface="Arial"/>
                <a:ea typeface="Arial"/>
                <a:cs typeface="Arial"/>
                <a:sym typeface="Arial"/>
              </a:rPr>
              <a:t>Formation Fiscalité Libérale  ·  Module 2</a:t>
            </a:r>
            <a:endParaRPr/>
          </a:p>
        </p:txBody>
      </p:sp>
      <p:sp>
        <p:nvSpPr>
          <p:cNvPr id="178" name="Google Shape;178;p7"/>
          <p:cNvSpPr txBox="1"/>
          <p:nvPr/>
        </p:nvSpPr>
        <p:spPr>
          <a:xfrm>
            <a:off x="10515600" y="6446520"/>
            <a:ext cx="1097280" cy="27432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b="0" i="0" lang="fr-FR" sz="900" u="none" cap="none" strike="noStrike">
                <a:solidFill>
                  <a:srgbClr val="555E6B"/>
                </a:solidFill>
                <a:latin typeface="Arial"/>
                <a:ea typeface="Arial"/>
                <a:cs typeface="Arial"/>
                <a:sym typeface="Arial"/>
              </a:rPr>
              <a:t>6</a:t>
            </a:r>
            <a:endParaRPr/>
          </a:p>
        </p:txBody>
      </p:sp>
      <p:sp>
        <p:nvSpPr>
          <p:cNvPr id="179" name="Google Shape;179;p7"/>
          <p:cNvSpPr txBox="1"/>
          <p:nvPr/>
        </p:nvSpPr>
        <p:spPr>
          <a:xfrm>
            <a:off x="548640" y="1645920"/>
            <a:ext cx="5852160" cy="822960"/>
          </a:xfrm>
          <a:prstGeom prst="rect">
            <a:avLst/>
          </a:prstGeom>
          <a:noFill/>
          <a:ln>
            <a:noFill/>
          </a:ln>
        </p:spPr>
        <p:txBody>
          <a:bodyPr anchorCtr="0" anchor="t" bIns="0" lIns="0" spcFirstLastPara="1" rIns="0" wrap="square" tIns="0">
            <a:spAutoFit/>
          </a:bodyPr>
          <a:lstStyle/>
          <a:p>
            <a:pPr indent="0" lvl="0" marL="0" marR="0" rtl="0" algn="l">
              <a:lnSpc>
                <a:spcPct val="105000"/>
              </a:lnSpc>
              <a:spcBef>
                <a:spcPts val="0"/>
              </a:spcBef>
              <a:spcAft>
                <a:spcPts val="0"/>
              </a:spcAft>
              <a:buNone/>
            </a:pPr>
            <a:r>
              <a:rPr b="0" i="0" lang="fr-FR" sz="1400" u="none" cap="none" strike="noStrike">
                <a:solidFill>
                  <a:srgbClr val="1B2A3D"/>
                </a:solidFill>
                <a:latin typeface="Arial"/>
                <a:ea typeface="Arial"/>
                <a:cs typeface="Arial"/>
                <a:sym typeface="Arial"/>
              </a:rPr>
              <a:t>Votre revenu est découpé en tranches. Seule la part au-dessus de chaque seuil est taxée au taux supérieur. Passer une tranche ne vous fait jamais perdre d'argent.</a:t>
            </a:r>
            <a:endParaRPr/>
          </a:p>
        </p:txBody>
      </p:sp>
      <p:graphicFrame>
        <p:nvGraphicFramePr>
          <p:cNvPr id="180" name="Google Shape;180;p7"/>
          <p:cNvGraphicFramePr/>
          <p:nvPr/>
        </p:nvGraphicFramePr>
        <p:xfrm>
          <a:off x="548640" y="2697480"/>
          <a:ext cx="3000000" cy="3000000"/>
        </p:xfrm>
        <a:graphic>
          <a:graphicData uri="http://schemas.openxmlformats.org/drawingml/2006/table">
            <a:tbl>
              <a:tblPr>
                <a:noFill/>
                <a:tableStyleId>{B6282B0B-2EEB-4CFF-8D11-42AAAFD98938}</a:tableStyleId>
              </a:tblPr>
              <a:tblGrid>
                <a:gridCol w="4023350"/>
                <a:gridCol w="1828800"/>
              </a:tblGrid>
              <a:tr h="365750">
                <a:tc>
                  <a:txBody>
                    <a:bodyPr/>
                    <a:lstStyle/>
                    <a:p>
                      <a:pPr indent="0" lvl="0" marL="0" marR="0" rtl="0" algn="l">
                        <a:spcBef>
                          <a:spcPts val="0"/>
                        </a:spcBef>
                        <a:spcAft>
                          <a:spcPts val="0"/>
                        </a:spcAft>
                        <a:buNone/>
                      </a:pPr>
                      <a:r>
                        <a:rPr b="1" lang="fr-FR" sz="1200" u="none" cap="none" strike="noStrike">
                          <a:solidFill>
                            <a:srgbClr val="FFFFFF"/>
                          </a:solidFill>
                          <a:latin typeface="Arial"/>
                          <a:ea typeface="Arial"/>
                          <a:cs typeface="Arial"/>
                          <a:sym typeface="Arial"/>
                        </a:rPr>
                        <a:t>Tranche (revenus 2025)</a:t>
                      </a:r>
                      <a:endParaRPr/>
                    </a:p>
                  </a:txBody>
                  <a:tcPr marT="27425" marB="27425" marR="73150" marL="91450" anchor="ctr">
                    <a:solidFill>
                      <a:srgbClr val="0B1F3A"/>
                    </a:solidFill>
                  </a:tcPr>
                </a:tc>
                <a:tc>
                  <a:txBody>
                    <a:bodyPr/>
                    <a:lstStyle/>
                    <a:p>
                      <a:pPr indent="0" lvl="0" marL="0" marR="0" rtl="0" algn="l">
                        <a:spcBef>
                          <a:spcPts val="0"/>
                        </a:spcBef>
                        <a:spcAft>
                          <a:spcPts val="0"/>
                        </a:spcAft>
                        <a:buNone/>
                      </a:pPr>
                      <a:r>
                        <a:rPr b="1" lang="fr-FR" sz="1200" u="none" cap="none" strike="noStrike">
                          <a:solidFill>
                            <a:srgbClr val="FFFFFF"/>
                          </a:solidFill>
                          <a:latin typeface="Arial"/>
                          <a:ea typeface="Arial"/>
                          <a:cs typeface="Arial"/>
                          <a:sym typeface="Arial"/>
                        </a:rPr>
                        <a:t>Taux</a:t>
                      </a:r>
                      <a:endParaRPr/>
                    </a:p>
                  </a:txBody>
                  <a:tcPr marT="27425" marB="27425" marR="73150" marL="91450" anchor="ctr">
                    <a:solidFill>
                      <a:srgbClr val="0B1F3A"/>
                    </a:solidFill>
                  </a:tcPr>
                </a:tc>
              </a:tr>
              <a:tr h="365750">
                <a:tc>
                  <a:txBody>
                    <a:bodyPr/>
                    <a:lstStyle/>
                    <a:p>
                      <a:pPr indent="0" lvl="0" marL="0" marR="0" rtl="0" algn="l">
                        <a:spcBef>
                          <a:spcPts val="0"/>
                        </a:spcBef>
                        <a:spcAft>
                          <a:spcPts val="0"/>
                        </a:spcAft>
                        <a:buNone/>
                      </a:pPr>
                      <a:r>
                        <a:rPr b="0" lang="fr-FR" sz="1200" u="none" cap="none" strike="noStrike">
                          <a:solidFill>
                            <a:srgbClr val="1B2A3D"/>
                          </a:solidFill>
                          <a:latin typeface="Arial"/>
                          <a:ea typeface="Arial"/>
                          <a:cs typeface="Arial"/>
                          <a:sym typeface="Arial"/>
                        </a:rPr>
                        <a:t>Jusqu'à 11 600 €</a:t>
                      </a:r>
                      <a:endParaRPr/>
                    </a:p>
                  </a:txBody>
                  <a:tcPr marT="27425" marB="27425" marR="73150" marL="91450" anchor="ctr">
                    <a:solidFill>
                      <a:srgbClr val="FFFFFF"/>
                    </a:solidFill>
                  </a:tcPr>
                </a:tc>
                <a:tc>
                  <a:txBody>
                    <a:bodyPr/>
                    <a:lstStyle/>
                    <a:p>
                      <a:pPr indent="0" lvl="0" marL="0" marR="0" rtl="0" algn="l">
                        <a:spcBef>
                          <a:spcPts val="0"/>
                        </a:spcBef>
                        <a:spcAft>
                          <a:spcPts val="0"/>
                        </a:spcAft>
                        <a:buNone/>
                      </a:pPr>
                      <a:r>
                        <a:rPr b="0" lang="fr-FR" sz="1200" u="none" cap="none" strike="noStrike">
                          <a:solidFill>
                            <a:srgbClr val="1B2A3D"/>
                          </a:solidFill>
                          <a:latin typeface="Arial"/>
                          <a:ea typeface="Arial"/>
                          <a:cs typeface="Arial"/>
                          <a:sym typeface="Arial"/>
                        </a:rPr>
                        <a:t>0 %</a:t>
                      </a:r>
                      <a:endParaRPr/>
                    </a:p>
                  </a:txBody>
                  <a:tcPr marT="27425" marB="27425" marR="73150" marL="91450" anchor="ctr">
                    <a:solidFill>
                      <a:srgbClr val="FFFFFF"/>
                    </a:solidFill>
                  </a:tcPr>
                </a:tc>
              </a:tr>
              <a:tr h="365750">
                <a:tc>
                  <a:txBody>
                    <a:bodyPr/>
                    <a:lstStyle/>
                    <a:p>
                      <a:pPr indent="0" lvl="0" marL="0" marR="0" rtl="0" algn="l">
                        <a:spcBef>
                          <a:spcPts val="0"/>
                        </a:spcBef>
                        <a:spcAft>
                          <a:spcPts val="0"/>
                        </a:spcAft>
                        <a:buNone/>
                      </a:pPr>
                      <a:r>
                        <a:rPr b="0" lang="fr-FR" sz="1200" u="none" cap="none" strike="noStrike">
                          <a:solidFill>
                            <a:srgbClr val="1B2A3D"/>
                          </a:solidFill>
                          <a:latin typeface="Arial"/>
                          <a:ea typeface="Arial"/>
                          <a:cs typeface="Arial"/>
                          <a:sym typeface="Arial"/>
                        </a:rPr>
                        <a:t>11 601 à 29 579 €</a:t>
                      </a:r>
                      <a:endParaRPr/>
                    </a:p>
                  </a:txBody>
                  <a:tcPr marT="27425" marB="27425" marR="73150" marL="91450" anchor="ctr">
                    <a:solidFill>
                      <a:srgbClr val="FAF6EC"/>
                    </a:solidFill>
                  </a:tcPr>
                </a:tc>
                <a:tc>
                  <a:txBody>
                    <a:bodyPr/>
                    <a:lstStyle/>
                    <a:p>
                      <a:pPr indent="0" lvl="0" marL="0" marR="0" rtl="0" algn="l">
                        <a:spcBef>
                          <a:spcPts val="0"/>
                        </a:spcBef>
                        <a:spcAft>
                          <a:spcPts val="0"/>
                        </a:spcAft>
                        <a:buNone/>
                      </a:pPr>
                      <a:r>
                        <a:rPr b="0" lang="fr-FR" sz="1200" u="none" cap="none" strike="noStrike">
                          <a:solidFill>
                            <a:srgbClr val="1B2A3D"/>
                          </a:solidFill>
                          <a:latin typeface="Arial"/>
                          <a:ea typeface="Arial"/>
                          <a:cs typeface="Arial"/>
                          <a:sym typeface="Arial"/>
                        </a:rPr>
                        <a:t>11 %</a:t>
                      </a:r>
                      <a:endParaRPr/>
                    </a:p>
                  </a:txBody>
                  <a:tcPr marT="27425" marB="27425" marR="73150" marL="91450" anchor="ctr">
                    <a:solidFill>
                      <a:srgbClr val="FAF6EC"/>
                    </a:solidFill>
                  </a:tcPr>
                </a:tc>
              </a:tr>
              <a:tr h="365750">
                <a:tc>
                  <a:txBody>
                    <a:bodyPr/>
                    <a:lstStyle/>
                    <a:p>
                      <a:pPr indent="0" lvl="0" marL="0" marR="0" rtl="0" algn="l">
                        <a:spcBef>
                          <a:spcPts val="0"/>
                        </a:spcBef>
                        <a:spcAft>
                          <a:spcPts val="0"/>
                        </a:spcAft>
                        <a:buNone/>
                      </a:pPr>
                      <a:r>
                        <a:rPr b="0" lang="fr-FR" sz="1200" u="none" cap="none" strike="noStrike">
                          <a:solidFill>
                            <a:srgbClr val="1B2A3D"/>
                          </a:solidFill>
                          <a:latin typeface="Arial"/>
                          <a:ea typeface="Arial"/>
                          <a:cs typeface="Arial"/>
                          <a:sym typeface="Arial"/>
                        </a:rPr>
                        <a:t>29 580 à 84 577 €</a:t>
                      </a:r>
                      <a:endParaRPr/>
                    </a:p>
                  </a:txBody>
                  <a:tcPr marT="27425" marB="27425" marR="73150" marL="91450" anchor="ctr">
                    <a:solidFill>
                      <a:srgbClr val="FFFFFF"/>
                    </a:solidFill>
                  </a:tcPr>
                </a:tc>
                <a:tc>
                  <a:txBody>
                    <a:bodyPr/>
                    <a:lstStyle/>
                    <a:p>
                      <a:pPr indent="0" lvl="0" marL="0" marR="0" rtl="0" algn="l">
                        <a:spcBef>
                          <a:spcPts val="0"/>
                        </a:spcBef>
                        <a:spcAft>
                          <a:spcPts val="0"/>
                        </a:spcAft>
                        <a:buNone/>
                      </a:pPr>
                      <a:r>
                        <a:rPr b="0" lang="fr-FR" sz="1200" u="none" cap="none" strike="noStrike">
                          <a:solidFill>
                            <a:srgbClr val="1B2A3D"/>
                          </a:solidFill>
                          <a:latin typeface="Arial"/>
                          <a:ea typeface="Arial"/>
                          <a:cs typeface="Arial"/>
                          <a:sym typeface="Arial"/>
                        </a:rPr>
                        <a:t>30 %</a:t>
                      </a:r>
                      <a:endParaRPr/>
                    </a:p>
                  </a:txBody>
                  <a:tcPr marT="27425" marB="27425" marR="73150" marL="91450" anchor="ctr">
                    <a:solidFill>
                      <a:srgbClr val="FFFFFF"/>
                    </a:solidFill>
                  </a:tcPr>
                </a:tc>
              </a:tr>
              <a:tr h="365750">
                <a:tc>
                  <a:txBody>
                    <a:bodyPr/>
                    <a:lstStyle/>
                    <a:p>
                      <a:pPr indent="0" lvl="0" marL="0" marR="0" rtl="0" algn="l">
                        <a:spcBef>
                          <a:spcPts val="0"/>
                        </a:spcBef>
                        <a:spcAft>
                          <a:spcPts val="0"/>
                        </a:spcAft>
                        <a:buNone/>
                      </a:pPr>
                      <a:r>
                        <a:rPr b="0" lang="fr-FR" sz="1200" u="none" cap="none" strike="noStrike">
                          <a:solidFill>
                            <a:srgbClr val="1B2A3D"/>
                          </a:solidFill>
                          <a:latin typeface="Arial"/>
                          <a:ea typeface="Arial"/>
                          <a:cs typeface="Arial"/>
                          <a:sym typeface="Arial"/>
                        </a:rPr>
                        <a:t>84 578 à 181 917 €</a:t>
                      </a:r>
                      <a:endParaRPr/>
                    </a:p>
                  </a:txBody>
                  <a:tcPr marT="27425" marB="27425" marR="73150" marL="91450" anchor="ctr">
                    <a:solidFill>
                      <a:srgbClr val="FAF6EC"/>
                    </a:solidFill>
                  </a:tcPr>
                </a:tc>
                <a:tc>
                  <a:txBody>
                    <a:bodyPr/>
                    <a:lstStyle/>
                    <a:p>
                      <a:pPr indent="0" lvl="0" marL="0" marR="0" rtl="0" algn="l">
                        <a:spcBef>
                          <a:spcPts val="0"/>
                        </a:spcBef>
                        <a:spcAft>
                          <a:spcPts val="0"/>
                        </a:spcAft>
                        <a:buNone/>
                      </a:pPr>
                      <a:r>
                        <a:rPr b="0" lang="fr-FR" sz="1200" u="none" cap="none" strike="noStrike">
                          <a:solidFill>
                            <a:srgbClr val="1B2A3D"/>
                          </a:solidFill>
                          <a:latin typeface="Arial"/>
                          <a:ea typeface="Arial"/>
                          <a:cs typeface="Arial"/>
                          <a:sym typeface="Arial"/>
                        </a:rPr>
                        <a:t>41 %</a:t>
                      </a:r>
                      <a:endParaRPr/>
                    </a:p>
                  </a:txBody>
                  <a:tcPr marT="27425" marB="27425" marR="73150" marL="91450" anchor="ctr">
                    <a:solidFill>
                      <a:srgbClr val="FAF6EC"/>
                    </a:solidFill>
                  </a:tcPr>
                </a:tc>
              </a:tr>
              <a:tr h="365750">
                <a:tc>
                  <a:txBody>
                    <a:bodyPr/>
                    <a:lstStyle/>
                    <a:p>
                      <a:pPr indent="0" lvl="0" marL="0" marR="0" rtl="0" algn="l">
                        <a:spcBef>
                          <a:spcPts val="0"/>
                        </a:spcBef>
                        <a:spcAft>
                          <a:spcPts val="0"/>
                        </a:spcAft>
                        <a:buNone/>
                      </a:pPr>
                      <a:r>
                        <a:rPr b="0" lang="fr-FR" sz="1200" u="none" cap="none" strike="noStrike">
                          <a:solidFill>
                            <a:srgbClr val="1B2A3D"/>
                          </a:solidFill>
                          <a:latin typeface="Arial"/>
                          <a:ea typeface="Arial"/>
                          <a:cs typeface="Arial"/>
                          <a:sym typeface="Arial"/>
                        </a:rPr>
                        <a:t>Au-delà de 181 917 €</a:t>
                      </a:r>
                      <a:endParaRPr/>
                    </a:p>
                  </a:txBody>
                  <a:tcPr marT="27425" marB="27425" marR="73150" marL="91450" anchor="ctr">
                    <a:solidFill>
                      <a:srgbClr val="FFFFFF"/>
                    </a:solidFill>
                  </a:tcPr>
                </a:tc>
                <a:tc>
                  <a:txBody>
                    <a:bodyPr/>
                    <a:lstStyle/>
                    <a:p>
                      <a:pPr indent="0" lvl="0" marL="0" marR="0" rtl="0" algn="l">
                        <a:spcBef>
                          <a:spcPts val="0"/>
                        </a:spcBef>
                        <a:spcAft>
                          <a:spcPts val="0"/>
                        </a:spcAft>
                        <a:buNone/>
                      </a:pPr>
                      <a:r>
                        <a:rPr b="0" lang="fr-FR" sz="1200" u="none" cap="none" strike="noStrike">
                          <a:solidFill>
                            <a:srgbClr val="1B2A3D"/>
                          </a:solidFill>
                          <a:latin typeface="Arial"/>
                          <a:ea typeface="Arial"/>
                          <a:cs typeface="Arial"/>
                          <a:sym typeface="Arial"/>
                        </a:rPr>
                        <a:t>45 %</a:t>
                      </a:r>
                      <a:endParaRPr/>
                    </a:p>
                  </a:txBody>
                  <a:tcPr marT="27425" marB="27425" marR="73150" marL="91450" anchor="ctr">
                    <a:solidFill>
                      <a:srgbClr val="FFFFFF"/>
                    </a:solidFill>
                  </a:tcPr>
                </a:tc>
              </a:tr>
            </a:tbl>
          </a:graphicData>
        </a:graphic>
      </p:graphicFrame>
      <p:sp>
        <p:nvSpPr>
          <p:cNvPr id="181" name="Google Shape;181;p7"/>
          <p:cNvSpPr/>
          <p:nvPr/>
        </p:nvSpPr>
        <p:spPr>
          <a:xfrm>
            <a:off x="6675120" y="1645920"/>
            <a:ext cx="4965192" cy="3703320"/>
          </a:xfrm>
          <a:prstGeom prst="rect">
            <a:avLst/>
          </a:prstGeom>
          <a:solidFill>
            <a:srgbClr val="0B1F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2" name="Google Shape;182;p7"/>
          <p:cNvSpPr txBox="1"/>
          <p:nvPr/>
        </p:nvSpPr>
        <p:spPr>
          <a:xfrm>
            <a:off x="6949440" y="1828800"/>
            <a:ext cx="4434840" cy="3383280"/>
          </a:xfrm>
          <a:prstGeom prst="rect">
            <a:avLst/>
          </a:prstGeom>
          <a:noFill/>
          <a:ln>
            <a:noFill/>
          </a:ln>
        </p:spPr>
        <p:txBody>
          <a:bodyPr anchorCtr="0" anchor="t" bIns="0" lIns="0" spcFirstLastPara="1" rIns="0" wrap="square" tIns="0">
            <a:spAutoFit/>
          </a:bodyPr>
          <a:lstStyle/>
          <a:p>
            <a:pPr indent="0" lvl="0" marL="0" marR="0" rtl="0" algn="l">
              <a:lnSpc>
                <a:spcPct val="105000"/>
              </a:lnSpc>
              <a:spcBef>
                <a:spcPts val="0"/>
              </a:spcBef>
              <a:spcAft>
                <a:spcPts val="0"/>
              </a:spcAft>
              <a:buNone/>
            </a:pPr>
            <a:r>
              <a:rPr b="1" i="0" lang="fr-FR" sz="1300" u="none" cap="none" strike="noStrike">
                <a:solidFill>
                  <a:srgbClr val="B0822E"/>
                </a:solidFill>
                <a:latin typeface="Arial"/>
                <a:ea typeface="Arial"/>
                <a:cs typeface="Arial"/>
                <a:sym typeface="Arial"/>
              </a:rPr>
              <a:t>EXEMPLE : Camille, kinésithérapeute</a:t>
            </a:r>
            <a:endParaRPr/>
          </a:p>
          <a:p>
            <a:pPr indent="0" lvl="0" marL="0" marR="0" rtl="0" algn="l">
              <a:lnSpc>
                <a:spcPct val="105000"/>
              </a:lnSpc>
              <a:spcBef>
                <a:spcPts val="500"/>
              </a:spcBef>
              <a:spcAft>
                <a:spcPts val="0"/>
              </a:spcAft>
              <a:buNone/>
            </a:pPr>
            <a:r>
              <a:rPr b="1" i="0" lang="fr-FR" sz="1400" u="none" cap="none" strike="noStrike">
                <a:solidFill>
                  <a:srgbClr val="FFFFFF"/>
                </a:solidFill>
                <a:latin typeface="Arial"/>
                <a:ea typeface="Arial"/>
                <a:cs typeface="Arial"/>
                <a:sym typeface="Arial"/>
              </a:rPr>
              <a:t>Revenu imposable : 45 000 €</a:t>
            </a:r>
            <a:endParaRPr/>
          </a:p>
          <a:p>
            <a:pPr indent="0" lvl="0" marL="0" marR="0" rtl="0" algn="l">
              <a:lnSpc>
                <a:spcPct val="105000"/>
              </a:lnSpc>
              <a:spcBef>
                <a:spcPts val="500"/>
              </a:spcBef>
              <a:spcAft>
                <a:spcPts val="0"/>
              </a:spcAft>
              <a:buNone/>
            </a:pPr>
            <a:r>
              <a:rPr b="0" i="0" lang="fr-FR" sz="1400" u="none" cap="none" strike="noStrike">
                <a:solidFill>
                  <a:srgbClr val="F2E8CB"/>
                </a:solidFill>
                <a:latin typeface="Arial"/>
                <a:ea typeface="Arial"/>
                <a:cs typeface="Arial"/>
                <a:sym typeface="Arial"/>
              </a:rPr>
              <a:t>Elle craint 30 % sur tout, soit 13 500 €.</a:t>
            </a:r>
            <a:endParaRPr/>
          </a:p>
          <a:p>
            <a:pPr indent="0" lvl="0" marL="0" marR="0" rtl="0" algn="l">
              <a:lnSpc>
                <a:spcPct val="105000"/>
              </a:lnSpc>
              <a:spcBef>
                <a:spcPts val="500"/>
              </a:spcBef>
              <a:spcAft>
                <a:spcPts val="0"/>
              </a:spcAft>
              <a:buNone/>
            </a:pPr>
            <a:r>
              <a:rPr b="1" i="0" lang="fr-FR" sz="1400" u="none" cap="none" strike="noStrike">
                <a:solidFill>
                  <a:srgbClr val="FFFFFF"/>
                </a:solidFill>
                <a:latin typeface="Arial"/>
                <a:ea typeface="Arial"/>
                <a:cs typeface="Arial"/>
                <a:sym typeface="Arial"/>
              </a:rPr>
              <a:t>En réalité :</a:t>
            </a:r>
            <a:endParaRPr/>
          </a:p>
          <a:p>
            <a:pPr indent="0" lvl="0" marL="0" marR="0" rtl="0" algn="l">
              <a:lnSpc>
                <a:spcPct val="105000"/>
              </a:lnSpc>
              <a:spcBef>
                <a:spcPts val="500"/>
              </a:spcBef>
              <a:spcAft>
                <a:spcPts val="0"/>
              </a:spcAft>
              <a:buNone/>
            </a:pPr>
            <a:r>
              <a:rPr b="0" i="0" lang="fr-FR" sz="1300" u="none" cap="none" strike="noStrike">
                <a:solidFill>
                  <a:srgbClr val="F2E8CB"/>
                </a:solidFill>
                <a:latin typeface="Arial"/>
                <a:ea typeface="Arial"/>
                <a:cs typeface="Arial"/>
                <a:sym typeface="Arial"/>
              </a:rPr>
              <a:t>0 € sur les premiers 11 600 €</a:t>
            </a:r>
            <a:endParaRPr/>
          </a:p>
          <a:p>
            <a:pPr indent="0" lvl="0" marL="0" marR="0" rtl="0" algn="l">
              <a:lnSpc>
                <a:spcPct val="105000"/>
              </a:lnSpc>
              <a:spcBef>
                <a:spcPts val="500"/>
              </a:spcBef>
              <a:spcAft>
                <a:spcPts val="0"/>
              </a:spcAft>
              <a:buNone/>
            </a:pPr>
            <a:r>
              <a:rPr b="0" i="0" lang="fr-FR" sz="1300" u="none" cap="none" strike="noStrike">
                <a:solidFill>
                  <a:srgbClr val="F2E8CB"/>
                </a:solidFill>
                <a:latin typeface="Arial"/>
                <a:ea typeface="Arial"/>
                <a:cs typeface="Arial"/>
                <a:sym typeface="Arial"/>
              </a:rPr>
              <a:t>+ 11 % sur la tranche suivante</a:t>
            </a:r>
            <a:endParaRPr/>
          </a:p>
          <a:p>
            <a:pPr indent="0" lvl="0" marL="0" marR="0" rtl="0" algn="l">
              <a:lnSpc>
                <a:spcPct val="105000"/>
              </a:lnSpc>
              <a:spcBef>
                <a:spcPts val="500"/>
              </a:spcBef>
              <a:spcAft>
                <a:spcPts val="0"/>
              </a:spcAft>
              <a:buNone/>
            </a:pPr>
            <a:r>
              <a:rPr b="0" i="0" lang="fr-FR" sz="1300" u="none" cap="none" strike="noStrike">
                <a:solidFill>
                  <a:srgbClr val="F2E8CB"/>
                </a:solidFill>
                <a:latin typeface="Arial"/>
                <a:ea typeface="Arial"/>
                <a:cs typeface="Arial"/>
                <a:sym typeface="Arial"/>
              </a:rPr>
              <a:t>+ 30 % uniquement sur le haut</a:t>
            </a:r>
            <a:endParaRPr/>
          </a:p>
          <a:p>
            <a:pPr indent="0" lvl="0" marL="0" marR="0" rtl="0" algn="l">
              <a:lnSpc>
                <a:spcPct val="105000"/>
              </a:lnSpc>
              <a:spcBef>
                <a:spcPts val="500"/>
              </a:spcBef>
              <a:spcAft>
                <a:spcPts val="0"/>
              </a:spcAft>
              <a:buNone/>
            </a:pPr>
            <a:r>
              <a:rPr b="1" i="0" lang="fr-FR" sz="1400" u="none" cap="none" strike="noStrike">
                <a:solidFill>
                  <a:srgbClr val="FFFFFF"/>
                </a:solidFill>
                <a:latin typeface="Arial"/>
                <a:ea typeface="Arial"/>
                <a:cs typeface="Arial"/>
                <a:sym typeface="Arial"/>
              </a:rPr>
              <a:t>Total ≈ 6 600 €, soit moins de 15 % réels.</a:t>
            </a:r>
            <a:endParaRPr/>
          </a:p>
        </p:txBody>
      </p:sp>
      <p:sp>
        <p:nvSpPr>
          <p:cNvPr id="183" name="Google Shape;183;p7"/>
          <p:cNvSpPr txBox="1"/>
          <p:nvPr/>
        </p:nvSpPr>
        <p:spPr>
          <a:xfrm>
            <a:off x="548640" y="5943600"/>
            <a:ext cx="11091672" cy="36576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fr-FR" sz="1200" u="none" cap="none" strike="noStrike">
                <a:solidFill>
                  <a:srgbClr val="B0822E"/>
                </a:solidFill>
                <a:latin typeface="Arial"/>
                <a:ea typeface="Arial"/>
                <a:cs typeface="Arial"/>
                <a:sym typeface="Arial"/>
              </a:rPr>
              <a:t>À retenir : </a:t>
            </a:r>
            <a:r>
              <a:rPr b="0" i="1" lang="fr-FR" sz="1200" u="none" cap="none" strike="noStrike">
                <a:solidFill>
                  <a:srgbClr val="555E6B"/>
                </a:solidFill>
                <a:latin typeface="Arial"/>
                <a:ea typeface="Arial"/>
                <a:cs typeface="Arial"/>
                <a:sym typeface="Arial"/>
              </a:rPr>
              <a:t>ce qui coûte cher, ce n'est pas le barème, c'est une mauvaise structuration.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1F3A"/>
        </a:solidFill>
      </p:bgPr>
    </p:bg>
    <p:spTree>
      <p:nvGrpSpPr>
        <p:cNvPr id="187" name="Shape 187"/>
        <p:cNvGrpSpPr/>
        <p:nvPr/>
      </p:nvGrpSpPr>
      <p:grpSpPr>
        <a:xfrm>
          <a:off x="0" y="0"/>
          <a:ext cx="0" cy="0"/>
          <a:chOff x="0" y="0"/>
          <a:chExt cx="0" cy="0"/>
        </a:xfrm>
      </p:grpSpPr>
      <p:sp>
        <p:nvSpPr>
          <p:cNvPr id="188" name="Google Shape;188;p8"/>
          <p:cNvSpPr/>
          <p:nvPr/>
        </p:nvSpPr>
        <p:spPr>
          <a:xfrm>
            <a:off x="0" y="0"/>
            <a:ext cx="256032" cy="6858000"/>
          </a:xfrm>
          <a:prstGeom prst="rect">
            <a:avLst/>
          </a:prstGeom>
          <a:solidFill>
            <a:srgbClr val="B0822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9" name="Google Shape;189;p8"/>
          <p:cNvSpPr/>
          <p:nvPr/>
        </p:nvSpPr>
        <p:spPr>
          <a:xfrm>
            <a:off x="10661904" y="384048"/>
            <a:ext cx="1133856" cy="914400"/>
          </a:xfrm>
          <a:prstGeom prst="roundRect">
            <a:avLst>
              <a:gd fmla="val 16667" name="adj"/>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Logo_Fiscalite_Liberale_transparent.png" id="190" name="Google Shape;190;p8"/>
          <p:cNvPicPr preferRelativeResize="0"/>
          <p:nvPr/>
        </p:nvPicPr>
        <p:blipFill rotWithShape="1">
          <a:blip r:embed="rId3">
            <a:alphaModFix/>
          </a:blip>
          <a:srcRect b="0" l="0" r="0" t="0"/>
          <a:stretch/>
        </p:blipFill>
        <p:spPr>
          <a:xfrm>
            <a:off x="10844784" y="457200"/>
            <a:ext cx="768096" cy="768096"/>
          </a:xfrm>
          <a:prstGeom prst="rect">
            <a:avLst/>
          </a:prstGeom>
          <a:noFill/>
          <a:ln>
            <a:noFill/>
          </a:ln>
        </p:spPr>
      </p:pic>
      <p:sp>
        <p:nvSpPr>
          <p:cNvPr id="191" name="Google Shape;191;p8"/>
          <p:cNvSpPr txBox="1"/>
          <p:nvPr/>
        </p:nvSpPr>
        <p:spPr>
          <a:xfrm>
            <a:off x="822960" y="2240280"/>
            <a:ext cx="9144000" cy="457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fr-FR" sz="1600" u="none" cap="none" strike="noStrike">
                <a:solidFill>
                  <a:srgbClr val="F2E8CB"/>
                </a:solidFill>
                <a:latin typeface="Arial"/>
                <a:ea typeface="Arial"/>
                <a:cs typeface="Arial"/>
                <a:sym typeface="Arial"/>
              </a:rPr>
              <a:t>SOUS-MODULE 2</a:t>
            </a:r>
            <a:endParaRPr/>
          </a:p>
        </p:txBody>
      </p:sp>
      <p:sp>
        <p:nvSpPr>
          <p:cNvPr id="192" name="Google Shape;192;p8"/>
          <p:cNvSpPr txBox="1"/>
          <p:nvPr/>
        </p:nvSpPr>
        <p:spPr>
          <a:xfrm>
            <a:off x="822960" y="2743200"/>
            <a:ext cx="10241280" cy="6155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fr-FR" sz="4000" u="none" cap="none" strike="noStrike">
                <a:solidFill>
                  <a:srgbClr val="FFFFFF"/>
                </a:solidFill>
                <a:latin typeface="Arial"/>
                <a:ea typeface="Arial"/>
                <a:cs typeface="Arial"/>
                <a:sym typeface="Arial"/>
              </a:rPr>
              <a:t>Les 4 formes juridiques d’exercice</a:t>
            </a:r>
            <a:endParaRPr/>
          </a:p>
        </p:txBody>
      </p:sp>
      <p:sp>
        <p:nvSpPr>
          <p:cNvPr id="193" name="Google Shape;193;p8"/>
          <p:cNvSpPr txBox="1"/>
          <p:nvPr/>
        </p:nvSpPr>
        <p:spPr>
          <a:xfrm>
            <a:off x="822960" y="4114800"/>
            <a:ext cx="9601200" cy="64008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1" lang="fr-FR" sz="1800" u="none" cap="none" strike="noStrike">
                <a:solidFill>
                  <a:srgbClr val="F2E8CB"/>
                </a:solidFill>
                <a:latin typeface="Arial"/>
                <a:ea typeface="Arial"/>
                <a:cs typeface="Arial"/>
                <a:sym typeface="Arial"/>
              </a:rPr>
              <a:t>Choisir sa structure fiscale et juridique</a:t>
            </a:r>
            <a:endParaRPr/>
          </a:p>
        </p:txBody>
      </p:sp>
      <p:sp>
        <p:nvSpPr>
          <p:cNvPr id="194" name="Google Shape;194;p8"/>
          <p:cNvSpPr txBox="1"/>
          <p:nvPr/>
        </p:nvSpPr>
        <p:spPr>
          <a:xfrm>
            <a:off x="822960" y="6355080"/>
            <a:ext cx="8229600" cy="27432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fr-FR" sz="1000" u="none" cap="none" strike="noStrike">
                <a:solidFill>
                  <a:srgbClr val="CBB173"/>
                </a:solidFill>
                <a:latin typeface="Arial"/>
                <a:ea typeface="Arial"/>
                <a:cs typeface="Arial"/>
                <a:sym typeface="Arial"/>
              </a:rPr>
              <a:t>Formation Fiscalité Libérale  ·  Module 2</a:t>
            </a:r>
            <a:endParaRPr/>
          </a:p>
        </p:txBody>
      </p:sp>
      <p:sp>
        <p:nvSpPr>
          <p:cNvPr id="195" name="Google Shape;195;p8"/>
          <p:cNvSpPr txBox="1"/>
          <p:nvPr/>
        </p:nvSpPr>
        <p:spPr>
          <a:xfrm>
            <a:off x="10515600" y="6355080"/>
            <a:ext cx="1097280" cy="27432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b="0" i="0" lang="fr-FR" sz="1000" u="none" cap="none" strike="noStrike">
                <a:solidFill>
                  <a:srgbClr val="CBB173"/>
                </a:solidFill>
                <a:latin typeface="Arial"/>
                <a:ea typeface="Arial"/>
                <a:cs typeface="Arial"/>
                <a:sym typeface="Arial"/>
              </a:rPr>
              <a:t>7</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8F2"/>
        </a:solidFill>
      </p:bgPr>
    </p:bg>
    <p:spTree>
      <p:nvGrpSpPr>
        <p:cNvPr id="199" name="Shape 199"/>
        <p:cNvGrpSpPr/>
        <p:nvPr/>
      </p:nvGrpSpPr>
      <p:grpSpPr>
        <a:xfrm>
          <a:off x="0" y="0"/>
          <a:ext cx="0" cy="0"/>
          <a:chOff x="0" y="0"/>
          <a:chExt cx="0" cy="0"/>
        </a:xfrm>
      </p:grpSpPr>
      <p:sp>
        <p:nvSpPr>
          <p:cNvPr id="200" name="Google Shape;200;p9"/>
          <p:cNvSpPr/>
          <p:nvPr/>
        </p:nvSpPr>
        <p:spPr>
          <a:xfrm>
            <a:off x="0" y="0"/>
            <a:ext cx="12188952" cy="164592"/>
          </a:xfrm>
          <a:prstGeom prst="rect">
            <a:avLst/>
          </a:prstGeom>
          <a:solidFill>
            <a:srgbClr val="B0822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1" name="Google Shape;201;p9"/>
          <p:cNvSpPr txBox="1"/>
          <p:nvPr/>
        </p:nvSpPr>
        <p:spPr>
          <a:xfrm>
            <a:off x="548640" y="384048"/>
            <a:ext cx="10058400" cy="32004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fr-FR" sz="1300" u="none" cap="none" strike="noStrike">
                <a:solidFill>
                  <a:srgbClr val="B0822E"/>
                </a:solidFill>
                <a:latin typeface="Arial"/>
                <a:ea typeface="Arial"/>
                <a:cs typeface="Arial"/>
                <a:sym typeface="Arial"/>
              </a:rPr>
              <a:t>SOUS-MODULE 2</a:t>
            </a:r>
            <a:endParaRPr/>
          </a:p>
        </p:txBody>
      </p:sp>
      <p:sp>
        <p:nvSpPr>
          <p:cNvPr id="202" name="Google Shape;202;p9"/>
          <p:cNvSpPr txBox="1"/>
          <p:nvPr/>
        </p:nvSpPr>
        <p:spPr>
          <a:xfrm>
            <a:off x="548640" y="658368"/>
            <a:ext cx="10149840" cy="43088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fr-FR" sz="2800" u="none" cap="none" strike="noStrike">
                <a:solidFill>
                  <a:srgbClr val="0B1F3A"/>
                </a:solidFill>
                <a:latin typeface="Arial"/>
                <a:ea typeface="Arial"/>
                <a:cs typeface="Arial"/>
                <a:sym typeface="Arial"/>
              </a:rPr>
              <a:t>La carte des 4 formes juridiques</a:t>
            </a:r>
            <a:endParaRPr/>
          </a:p>
        </p:txBody>
      </p:sp>
      <p:pic>
        <p:nvPicPr>
          <p:cNvPr descr="Logo_Fiscalite_Liberale_transparent.png" id="203" name="Google Shape;203;p9"/>
          <p:cNvPicPr preferRelativeResize="0"/>
          <p:nvPr/>
        </p:nvPicPr>
        <p:blipFill rotWithShape="1">
          <a:blip r:embed="rId3">
            <a:alphaModFix/>
          </a:blip>
          <a:srcRect b="0" l="0" r="0" t="0"/>
          <a:stretch/>
        </p:blipFill>
        <p:spPr>
          <a:xfrm>
            <a:off x="11109960" y="310896"/>
            <a:ext cx="685800" cy="685800"/>
          </a:xfrm>
          <a:prstGeom prst="rect">
            <a:avLst/>
          </a:prstGeom>
          <a:noFill/>
          <a:ln>
            <a:noFill/>
          </a:ln>
        </p:spPr>
      </p:pic>
      <p:sp>
        <p:nvSpPr>
          <p:cNvPr id="204" name="Google Shape;204;p9"/>
          <p:cNvSpPr txBox="1"/>
          <p:nvPr/>
        </p:nvSpPr>
        <p:spPr>
          <a:xfrm>
            <a:off x="548640" y="6446520"/>
            <a:ext cx="7315200" cy="27432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fr-FR" sz="900" u="none" cap="none" strike="noStrike">
                <a:solidFill>
                  <a:srgbClr val="555E6B"/>
                </a:solidFill>
                <a:latin typeface="Arial"/>
                <a:ea typeface="Arial"/>
                <a:cs typeface="Arial"/>
                <a:sym typeface="Arial"/>
              </a:rPr>
              <a:t>Formation Fiscalité Libérale  ·  Module 2</a:t>
            </a:r>
            <a:endParaRPr/>
          </a:p>
        </p:txBody>
      </p:sp>
      <p:sp>
        <p:nvSpPr>
          <p:cNvPr id="205" name="Google Shape;205;p9"/>
          <p:cNvSpPr txBox="1"/>
          <p:nvPr/>
        </p:nvSpPr>
        <p:spPr>
          <a:xfrm>
            <a:off x="10515600" y="6446520"/>
            <a:ext cx="1097280" cy="27432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b="0" i="0" lang="fr-FR" sz="900" u="none" cap="none" strike="noStrike">
                <a:solidFill>
                  <a:srgbClr val="555E6B"/>
                </a:solidFill>
                <a:latin typeface="Arial"/>
                <a:ea typeface="Arial"/>
                <a:cs typeface="Arial"/>
                <a:sym typeface="Arial"/>
              </a:rPr>
              <a:t>8</a:t>
            </a:r>
            <a:endParaRPr/>
          </a:p>
        </p:txBody>
      </p:sp>
      <p:sp>
        <p:nvSpPr>
          <p:cNvPr id="206" name="Google Shape;206;p9"/>
          <p:cNvSpPr txBox="1"/>
          <p:nvPr/>
        </p:nvSpPr>
        <p:spPr>
          <a:xfrm>
            <a:off x="548640" y="1645920"/>
            <a:ext cx="11091672" cy="457200"/>
          </a:xfrm>
          <a:prstGeom prst="rect">
            <a:avLst/>
          </a:prstGeom>
          <a:noFill/>
          <a:ln>
            <a:noFill/>
          </a:ln>
        </p:spPr>
        <p:txBody>
          <a:bodyPr anchorCtr="0" anchor="t" bIns="0" lIns="0" spcFirstLastPara="1" rIns="0" wrap="square" tIns="0">
            <a:spAutoFit/>
          </a:bodyPr>
          <a:lstStyle/>
          <a:p>
            <a:pPr indent="0" lvl="0" marL="0" marR="0" rtl="0" algn="l">
              <a:lnSpc>
                <a:spcPct val="105000"/>
              </a:lnSpc>
              <a:spcBef>
                <a:spcPts val="0"/>
              </a:spcBef>
              <a:spcAft>
                <a:spcPts val="0"/>
              </a:spcAft>
              <a:buNone/>
            </a:pPr>
            <a:r>
              <a:rPr b="0" i="0" lang="fr-FR" sz="1400" u="none" cap="none" strike="noStrike">
                <a:solidFill>
                  <a:srgbClr val="1B2A3D"/>
                </a:solidFill>
                <a:latin typeface="Arial"/>
                <a:ea typeface="Arial"/>
                <a:cs typeface="Arial"/>
                <a:sym typeface="Arial"/>
              </a:rPr>
              <a:t>Deux familles : l'entreprise individuelle (EI) et la société (SEL). L'objectif n'est pas le meilleur dans l'absolu, mais celui adapté à votre situation.</a:t>
            </a:r>
            <a:endParaRPr/>
          </a:p>
        </p:txBody>
      </p:sp>
      <p:graphicFrame>
        <p:nvGraphicFramePr>
          <p:cNvPr id="207" name="Google Shape;207;p9"/>
          <p:cNvGraphicFramePr/>
          <p:nvPr/>
        </p:nvGraphicFramePr>
        <p:xfrm>
          <a:off x="548640" y="2331720"/>
          <a:ext cx="3000000" cy="3000000"/>
        </p:xfrm>
        <a:graphic>
          <a:graphicData uri="http://schemas.openxmlformats.org/drawingml/2006/table">
            <a:tbl>
              <a:tblPr>
                <a:noFill/>
                <a:tableStyleId>{B6282B0B-2EEB-4CFF-8D11-42AAAFD98938}</a:tableStyleId>
              </a:tblPr>
              <a:tblGrid>
                <a:gridCol w="2108325"/>
                <a:gridCol w="1650000"/>
                <a:gridCol w="3666675"/>
                <a:gridCol w="3666675"/>
              </a:tblGrid>
              <a:tr h="566925">
                <a:tc>
                  <a:txBody>
                    <a:bodyPr/>
                    <a:lstStyle/>
                    <a:p>
                      <a:pPr indent="0" lvl="0" marL="0" marR="0" rtl="0" algn="l">
                        <a:spcBef>
                          <a:spcPts val="0"/>
                        </a:spcBef>
                        <a:spcAft>
                          <a:spcPts val="0"/>
                        </a:spcAft>
                        <a:buNone/>
                      </a:pPr>
                      <a:r>
                        <a:rPr b="1" lang="fr-FR" sz="1250" u="none" cap="none" strike="noStrike">
                          <a:solidFill>
                            <a:srgbClr val="FFFFFF"/>
                          </a:solidFill>
                          <a:latin typeface="Arial"/>
                          <a:ea typeface="Arial"/>
                          <a:cs typeface="Arial"/>
                          <a:sym typeface="Arial"/>
                        </a:rPr>
                        <a:t>Mode</a:t>
                      </a:r>
                      <a:endParaRPr/>
                    </a:p>
                  </a:txBody>
                  <a:tcPr marT="27425" marB="27425" marR="73150" marL="91450" anchor="ctr">
                    <a:solidFill>
                      <a:srgbClr val="0B1F3A"/>
                    </a:solidFill>
                  </a:tcPr>
                </a:tc>
                <a:tc>
                  <a:txBody>
                    <a:bodyPr/>
                    <a:lstStyle/>
                    <a:p>
                      <a:pPr indent="0" lvl="0" marL="0" marR="0" rtl="0" algn="l">
                        <a:spcBef>
                          <a:spcPts val="0"/>
                        </a:spcBef>
                        <a:spcAft>
                          <a:spcPts val="0"/>
                        </a:spcAft>
                        <a:buNone/>
                      </a:pPr>
                      <a:r>
                        <a:rPr b="1" lang="fr-FR" sz="1250" u="none" cap="none" strike="noStrike">
                          <a:solidFill>
                            <a:srgbClr val="FFFFFF"/>
                          </a:solidFill>
                          <a:latin typeface="Arial"/>
                          <a:ea typeface="Arial"/>
                          <a:cs typeface="Arial"/>
                          <a:sym typeface="Arial"/>
                        </a:rPr>
                        <a:t>Forme</a:t>
                      </a:r>
                      <a:endParaRPr/>
                    </a:p>
                  </a:txBody>
                  <a:tcPr marT="27425" marB="27425" marR="73150" marL="91450" anchor="ctr">
                    <a:solidFill>
                      <a:srgbClr val="0B1F3A"/>
                    </a:solidFill>
                  </a:tcPr>
                </a:tc>
                <a:tc>
                  <a:txBody>
                    <a:bodyPr/>
                    <a:lstStyle/>
                    <a:p>
                      <a:pPr indent="0" lvl="0" marL="0" marR="0" rtl="0" algn="l">
                        <a:spcBef>
                          <a:spcPts val="0"/>
                        </a:spcBef>
                        <a:spcAft>
                          <a:spcPts val="0"/>
                        </a:spcAft>
                        <a:buNone/>
                      </a:pPr>
                      <a:r>
                        <a:rPr b="1" lang="fr-FR" sz="1250" u="none" cap="none" strike="noStrike">
                          <a:solidFill>
                            <a:srgbClr val="FFFFFF"/>
                          </a:solidFill>
                          <a:latin typeface="Arial"/>
                          <a:ea typeface="Arial"/>
                          <a:cs typeface="Arial"/>
                          <a:sym typeface="Arial"/>
                        </a:rPr>
                        <a:t>Base imposable</a:t>
                      </a:r>
                      <a:endParaRPr/>
                    </a:p>
                  </a:txBody>
                  <a:tcPr marT="27425" marB="27425" marR="73150" marL="91450" anchor="ctr">
                    <a:solidFill>
                      <a:srgbClr val="0B1F3A"/>
                    </a:solidFill>
                  </a:tcPr>
                </a:tc>
                <a:tc>
                  <a:txBody>
                    <a:bodyPr/>
                    <a:lstStyle/>
                    <a:p>
                      <a:pPr indent="0" lvl="0" marL="0" marR="0" rtl="0" algn="l">
                        <a:spcBef>
                          <a:spcPts val="0"/>
                        </a:spcBef>
                        <a:spcAft>
                          <a:spcPts val="0"/>
                        </a:spcAft>
                        <a:buNone/>
                      </a:pPr>
                      <a:r>
                        <a:rPr b="1" lang="fr-FR" sz="1250" u="none" cap="none" strike="noStrike">
                          <a:solidFill>
                            <a:srgbClr val="FFFFFF"/>
                          </a:solidFill>
                          <a:latin typeface="Arial"/>
                          <a:ea typeface="Arial"/>
                          <a:cs typeface="Arial"/>
                          <a:sym typeface="Arial"/>
                        </a:rPr>
                        <a:t>Idéal pour</a:t>
                      </a:r>
                      <a:endParaRPr/>
                    </a:p>
                  </a:txBody>
                  <a:tcPr marT="27425" marB="27425" marR="73150" marL="91450" anchor="ctr">
                    <a:solidFill>
                      <a:srgbClr val="0B1F3A"/>
                    </a:solidFill>
                  </a:tcPr>
                </a:tc>
              </a:tr>
              <a:tr h="566925">
                <a:tc>
                  <a:txBody>
                    <a:bodyPr/>
                    <a:lstStyle/>
                    <a:p>
                      <a:pPr indent="0" lvl="0" marL="0" marR="0" rtl="0" algn="l">
                        <a:spcBef>
                          <a:spcPts val="0"/>
                        </a:spcBef>
                        <a:spcAft>
                          <a:spcPts val="0"/>
                        </a:spcAft>
                        <a:buNone/>
                      </a:pPr>
                      <a:r>
                        <a:rPr b="0" lang="fr-FR" sz="1250" u="none" cap="none" strike="noStrike">
                          <a:solidFill>
                            <a:srgbClr val="1B2A3D"/>
                          </a:solidFill>
                          <a:latin typeface="Arial"/>
                          <a:ea typeface="Arial"/>
                          <a:cs typeface="Arial"/>
                          <a:sym typeface="Arial"/>
                        </a:rPr>
                        <a:t>Micro BNC</a:t>
                      </a:r>
                      <a:endParaRPr/>
                    </a:p>
                  </a:txBody>
                  <a:tcPr marT="27425" marB="27425" marR="73150" marL="91450" anchor="ctr">
                    <a:solidFill>
                      <a:srgbClr val="FFFFFF"/>
                    </a:solidFill>
                  </a:tcPr>
                </a:tc>
                <a:tc>
                  <a:txBody>
                    <a:bodyPr/>
                    <a:lstStyle/>
                    <a:p>
                      <a:pPr indent="0" lvl="0" marL="0" marR="0" rtl="0" algn="l">
                        <a:spcBef>
                          <a:spcPts val="0"/>
                        </a:spcBef>
                        <a:spcAft>
                          <a:spcPts val="0"/>
                        </a:spcAft>
                        <a:buNone/>
                      </a:pPr>
                      <a:r>
                        <a:rPr b="0" lang="fr-FR" sz="1250" u="none" cap="none" strike="noStrike">
                          <a:solidFill>
                            <a:srgbClr val="1B2A3D"/>
                          </a:solidFill>
                          <a:latin typeface="Arial"/>
                          <a:ea typeface="Arial"/>
                          <a:cs typeface="Arial"/>
                          <a:sym typeface="Arial"/>
                        </a:rPr>
                        <a:t>EI</a:t>
                      </a:r>
                      <a:endParaRPr/>
                    </a:p>
                  </a:txBody>
                  <a:tcPr marT="27425" marB="27425" marR="73150" marL="91450" anchor="ctr">
                    <a:solidFill>
                      <a:srgbClr val="FFFFFF"/>
                    </a:solidFill>
                  </a:tcPr>
                </a:tc>
                <a:tc>
                  <a:txBody>
                    <a:bodyPr/>
                    <a:lstStyle/>
                    <a:p>
                      <a:pPr indent="0" lvl="0" marL="0" marR="0" rtl="0" algn="l">
                        <a:spcBef>
                          <a:spcPts val="0"/>
                        </a:spcBef>
                        <a:spcAft>
                          <a:spcPts val="0"/>
                        </a:spcAft>
                        <a:buNone/>
                      </a:pPr>
                      <a:r>
                        <a:rPr b="0" lang="fr-FR" sz="1250" u="none" cap="none" strike="noStrike">
                          <a:solidFill>
                            <a:srgbClr val="1B2A3D"/>
                          </a:solidFill>
                          <a:latin typeface="Arial"/>
                          <a:ea typeface="Arial"/>
                          <a:cs typeface="Arial"/>
                          <a:sym typeface="Arial"/>
                        </a:rPr>
                        <a:t>CA après abattement de 34 %</a:t>
                      </a:r>
                      <a:endParaRPr/>
                    </a:p>
                  </a:txBody>
                  <a:tcPr marT="27425" marB="27425" marR="73150" marL="91450" anchor="ctr">
                    <a:solidFill>
                      <a:srgbClr val="FFFFFF"/>
                    </a:solidFill>
                  </a:tcPr>
                </a:tc>
                <a:tc>
                  <a:txBody>
                    <a:bodyPr/>
                    <a:lstStyle/>
                    <a:p>
                      <a:pPr indent="0" lvl="0" marL="0" marR="0" rtl="0" algn="l">
                        <a:spcBef>
                          <a:spcPts val="0"/>
                        </a:spcBef>
                        <a:spcAft>
                          <a:spcPts val="0"/>
                        </a:spcAft>
                        <a:buNone/>
                      </a:pPr>
                      <a:r>
                        <a:rPr b="0" lang="fr-FR" sz="1250" u="none" cap="none" strike="noStrike">
                          <a:solidFill>
                            <a:srgbClr val="1B2A3D"/>
                          </a:solidFill>
                          <a:latin typeface="Arial"/>
                          <a:ea typeface="Arial"/>
                          <a:cs typeface="Arial"/>
                          <a:sym typeface="Arial"/>
                        </a:rPr>
                        <a:t>Démarrage, CA modéré</a:t>
                      </a:r>
                      <a:endParaRPr/>
                    </a:p>
                  </a:txBody>
                  <a:tcPr marT="27425" marB="27425" marR="73150" marL="91450" anchor="ctr">
                    <a:solidFill>
                      <a:srgbClr val="FFFFFF"/>
                    </a:solidFill>
                  </a:tcPr>
                </a:tc>
              </a:tr>
              <a:tr h="566925">
                <a:tc>
                  <a:txBody>
                    <a:bodyPr/>
                    <a:lstStyle/>
                    <a:p>
                      <a:pPr indent="0" lvl="0" marL="0" marR="0" rtl="0" algn="l">
                        <a:spcBef>
                          <a:spcPts val="0"/>
                        </a:spcBef>
                        <a:spcAft>
                          <a:spcPts val="0"/>
                        </a:spcAft>
                        <a:buNone/>
                      </a:pPr>
                      <a:r>
                        <a:rPr b="0" lang="fr-FR" sz="1250" u="none" cap="none" strike="noStrike">
                          <a:solidFill>
                            <a:srgbClr val="1B2A3D"/>
                          </a:solidFill>
                          <a:latin typeface="Arial"/>
                          <a:ea typeface="Arial"/>
                          <a:cs typeface="Arial"/>
                          <a:sym typeface="Arial"/>
                        </a:rPr>
                        <a:t>Régime réel (2035)</a:t>
                      </a:r>
                      <a:endParaRPr/>
                    </a:p>
                  </a:txBody>
                  <a:tcPr marT="27425" marB="27425" marR="73150" marL="91450" anchor="ctr">
                    <a:solidFill>
                      <a:srgbClr val="FAF6EC"/>
                    </a:solidFill>
                  </a:tcPr>
                </a:tc>
                <a:tc>
                  <a:txBody>
                    <a:bodyPr/>
                    <a:lstStyle/>
                    <a:p>
                      <a:pPr indent="0" lvl="0" marL="0" marR="0" rtl="0" algn="l">
                        <a:spcBef>
                          <a:spcPts val="0"/>
                        </a:spcBef>
                        <a:spcAft>
                          <a:spcPts val="0"/>
                        </a:spcAft>
                        <a:buNone/>
                      </a:pPr>
                      <a:r>
                        <a:rPr b="0" lang="fr-FR" sz="1250" u="none" cap="none" strike="noStrike">
                          <a:solidFill>
                            <a:srgbClr val="1B2A3D"/>
                          </a:solidFill>
                          <a:latin typeface="Arial"/>
                          <a:ea typeface="Arial"/>
                          <a:cs typeface="Arial"/>
                          <a:sym typeface="Arial"/>
                        </a:rPr>
                        <a:t>EI</a:t>
                      </a:r>
                      <a:endParaRPr/>
                    </a:p>
                  </a:txBody>
                  <a:tcPr marT="27425" marB="27425" marR="73150" marL="91450" anchor="ctr">
                    <a:solidFill>
                      <a:srgbClr val="FAF6EC"/>
                    </a:solidFill>
                  </a:tcPr>
                </a:tc>
                <a:tc>
                  <a:txBody>
                    <a:bodyPr/>
                    <a:lstStyle/>
                    <a:p>
                      <a:pPr indent="0" lvl="0" marL="0" marR="0" rtl="0" algn="l">
                        <a:spcBef>
                          <a:spcPts val="0"/>
                        </a:spcBef>
                        <a:spcAft>
                          <a:spcPts val="0"/>
                        </a:spcAft>
                        <a:buNone/>
                      </a:pPr>
                      <a:r>
                        <a:rPr b="0" lang="fr-FR" sz="1250" u="none" cap="none" strike="noStrike">
                          <a:solidFill>
                            <a:srgbClr val="1B2A3D"/>
                          </a:solidFill>
                          <a:latin typeface="Arial"/>
                          <a:ea typeface="Arial"/>
                          <a:cs typeface="Arial"/>
                          <a:sym typeface="Arial"/>
                        </a:rPr>
                        <a:t>Résultat net (CA moins charges)</a:t>
                      </a:r>
                      <a:endParaRPr/>
                    </a:p>
                  </a:txBody>
                  <a:tcPr marT="27425" marB="27425" marR="73150" marL="91450" anchor="ctr">
                    <a:solidFill>
                      <a:srgbClr val="FAF6EC"/>
                    </a:solidFill>
                  </a:tcPr>
                </a:tc>
                <a:tc>
                  <a:txBody>
                    <a:bodyPr/>
                    <a:lstStyle/>
                    <a:p>
                      <a:pPr indent="0" lvl="0" marL="0" marR="0" rtl="0" algn="l">
                        <a:spcBef>
                          <a:spcPts val="0"/>
                        </a:spcBef>
                        <a:spcAft>
                          <a:spcPts val="0"/>
                        </a:spcAft>
                        <a:buNone/>
                      </a:pPr>
                      <a:r>
                        <a:rPr b="0" lang="fr-FR" sz="1250" u="none" cap="none" strike="noStrike">
                          <a:solidFill>
                            <a:srgbClr val="1B2A3D"/>
                          </a:solidFill>
                          <a:latin typeface="Arial"/>
                          <a:ea typeface="Arial"/>
                          <a:cs typeface="Arial"/>
                          <a:sym typeface="Arial"/>
                        </a:rPr>
                        <a:t>CA et/ou charges élevés</a:t>
                      </a:r>
                      <a:endParaRPr/>
                    </a:p>
                  </a:txBody>
                  <a:tcPr marT="27425" marB="27425" marR="73150" marL="91450" anchor="ctr">
                    <a:solidFill>
                      <a:srgbClr val="FAF6EC"/>
                    </a:solidFill>
                  </a:tcPr>
                </a:tc>
              </a:tr>
              <a:tr h="566925">
                <a:tc>
                  <a:txBody>
                    <a:bodyPr/>
                    <a:lstStyle/>
                    <a:p>
                      <a:pPr indent="0" lvl="0" marL="0" marR="0" rtl="0" algn="l">
                        <a:spcBef>
                          <a:spcPts val="0"/>
                        </a:spcBef>
                        <a:spcAft>
                          <a:spcPts val="0"/>
                        </a:spcAft>
                        <a:buNone/>
                      </a:pPr>
                      <a:r>
                        <a:rPr b="0" lang="fr-FR" sz="1250" u="none" cap="none" strike="noStrike">
                          <a:solidFill>
                            <a:srgbClr val="1B2A3D"/>
                          </a:solidFill>
                          <a:latin typeface="Arial"/>
                          <a:ea typeface="Arial"/>
                          <a:cs typeface="Arial"/>
                          <a:sym typeface="Arial"/>
                        </a:rPr>
                        <a:t>EI option IS</a:t>
                      </a:r>
                      <a:endParaRPr/>
                    </a:p>
                  </a:txBody>
                  <a:tcPr marT="27425" marB="27425" marR="73150" marL="91450" anchor="ctr">
                    <a:solidFill>
                      <a:srgbClr val="FFFFFF"/>
                    </a:solidFill>
                  </a:tcPr>
                </a:tc>
                <a:tc>
                  <a:txBody>
                    <a:bodyPr/>
                    <a:lstStyle/>
                    <a:p>
                      <a:pPr indent="0" lvl="0" marL="0" marR="0" rtl="0" algn="l">
                        <a:spcBef>
                          <a:spcPts val="0"/>
                        </a:spcBef>
                        <a:spcAft>
                          <a:spcPts val="0"/>
                        </a:spcAft>
                        <a:buNone/>
                      </a:pPr>
                      <a:r>
                        <a:rPr b="0" lang="fr-FR" sz="1250" u="none" cap="none" strike="noStrike">
                          <a:solidFill>
                            <a:srgbClr val="1B2A3D"/>
                          </a:solidFill>
                          <a:latin typeface="Arial"/>
                          <a:ea typeface="Arial"/>
                          <a:cs typeface="Arial"/>
                          <a:sym typeface="Arial"/>
                        </a:rPr>
                        <a:t>EI</a:t>
                      </a:r>
                      <a:endParaRPr/>
                    </a:p>
                  </a:txBody>
                  <a:tcPr marT="27425" marB="27425" marR="73150" marL="91450" anchor="ctr">
                    <a:solidFill>
                      <a:srgbClr val="FFFFFF"/>
                    </a:solidFill>
                  </a:tcPr>
                </a:tc>
                <a:tc>
                  <a:txBody>
                    <a:bodyPr/>
                    <a:lstStyle/>
                    <a:p>
                      <a:pPr indent="0" lvl="0" marL="0" marR="0" rtl="0" algn="l">
                        <a:spcBef>
                          <a:spcPts val="0"/>
                        </a:spcBef>
                        <a:spcAft>
                          <a:spcPts val="0"/>
                        </a:spcAft>
                        <a:buNone/>
                      </a:pPr>
                      <a:r>
                        <a:rPr b="0" lang="fr-FR" sz="1250" u="none" cap="none" strike="noStrike">
                          <a:solidFill>
                            <a:srgbClr val="1B2A3D"/>
                          </a:solidFill>
                          <a:latin typeface="Arial"/>
                          <a:ea typeface="Arial"/>
                          <a:cs typeface="Arial"/>
                          <a:sym typeface="Arial"/>
                        </a:rPr>
                        <a:t>Rémunération que vous choisissez</a:t>
                      </a:r>
                      <a:endParaRPr/>
                    </a:p>
                  </a:txBody>
                  <a:tcPr marT="27425" marB="27425" marR="73150" marL="91450" anchor="ctr">
                    <a:solidFill>
                      <a:srgbClr val="FFFFFF"/>
                    </a:solidFill>
                  </a:tcPr>
                </a:tc>
                <a:tc>
                  <a:txBody>
                    <a:bodyPr/>
                    <a:lstStyle/>
                    <a:p>
                      <a:pPr indent="0" lvl="0" marL="0" marR="0" rtl="0" algn="l">
                        <a:spcBef>
                          <a:spcPts val="0"/>
                        </a:spcBef>
                        <a:spcAft>
                          <a:spcPts val="0"/>
                        </a:spcAft>
                        <a:buNone/>
                      </a:pPr>
                      <a:r>
                        <a:rPr b="0" lang="fr-FR" sz="1250" u="none" cap="none" strike="noStrike">
                          <a:solidFill>
                            <a:srgbClr val="1B2A3D"/>
                          </a:solidFill>
                          <a:latin typeface="Arial"/>
                          <a:ea typeface="Arial"/>
                          <a:cs typeface="Arial"/>
                          <a:sym typeface="Arial"/>
                        </a:rPr>
                        <a:t>Maîtrise, sans optimisation structurelle</a:t>
                      </a:r>
                      <a:endParaRPr/>
                    </a:p>
                  </a:txBody>
                  <a:tcPr marT="27425" marB="27425" marR="73150" marL="91450" anchor="ctr">
                    <a:solidFill>
                      <a:srgbClr val="FFFFFF"/>
                    </a:solidFill>
                  </a:tcPr>
                </a:tc>
              </a:tr>
              <a:tr h="566925">
                <a:tc>
                  <a:txBody>
                    <a:bodyPr/>
                    <a:lstStyle/>
                    <a:p>
                      <a:pPr indent="0" lvl="0" marL="0" marR="0" rtl="0" algn="l">
                        <a:spcBef>
                          <a:spcPts val="0"/>
                        </a:spcBef>
                        <a:spcAft>
                          <a:spcPts val="0"/>
                        </a:spcAft>
                        <a:buNone/>
                      </a:pPr>
                      <a:r>
                        <a:rPr b="1" lang="fr-FR" sz="1250" u="none" cap="none" strike="noStrike">
                          <a:solidFill>
                            <a:srgbClr val="1B2A3D"/>
                          </a:solidFill>
                          <a:latin typeface="Arial"/>
                          <a:ea typeface="Arial"/>
                          <a:cs typeface="Arial"/>
                          <a:sym typeface="Arial"/>
                        </a:rPr>
                        <a:t>SEL</a:t>
                      </a:r>
                      <a:endParaRPr/>
                    </a:p>
                  </a:txBody>
                  <a:tcPr marT="27425" marB="27425" marR="73150" marL="91450" anchor="ctr">
                    <a:solidFill>
                      <a:srgbClr val="F2E8CB"/>
                    </a:solidFill>
                  </a:tcPr>
                </a:tc>
                <a:tc>
                  <a:txBody>
                    <a:bodyPr/>
                    <a:lstStyle/>
                    <a:p>
                      <a:pPr indent="0" lvl="0" marL="0" marR="0" rtl="0" algn="l">
                        <a:spcBef>
                          <a:spcPts val="0"/>
                        </a:spcBef>
                        <a:spcAft>
                          <a:spcPts val="0"/>
                        </a:spcAft>
                        <a:buNone/>
                      </a:pPr>
                      <a:r>
                        <a:rPr b="0" lang="fr-FR" sz="1250" u="none" cap="none" strike="noStrike">
                          <a:solidFill>
                            <a:srgbClr val="1B2A3D"/>
                          </a:solidFill>
                          <a:latin typeface="Arial"/>
                          <a:ea typeface="Arial"/>
                          <a:cs typeface="Arial"/>
                          <a:sym typeface="Arial"/>
                        </a:rPr>
                        <a:t>Société</a:t>
                      </a:r>
                      <a:endParaRPr/>
                    </a:p>
                  </a:txBody>
                  <a:tcPr marT="27425" marB="27425" marR="73150" marL="91450" anchor="ctr">
                    <a:solidFill>
                      <a:srgbClr val="F2E8CB"/>
                    </a:solidFill>
                  </a:tcPr>
                </a:tc>
                <a:tc>
                  <a:txBody>
                    <a:bodyPr/>
                    <a:lstStyle/>
                    <a:p>
                      <a:pPr indent="0" lvl="0" marL="0" marR="0" rtl="0" algn="l">
                        <a:spcBef>
                          <a:spcPts val="0"/>
                        </a:spcBef>
                        <a:spcAft>
                          <a:spcPts val="0"/>
                        </a:spcAft>
                        <a:buNone/>
                      </a:pPr>
                      <a:r>
                        <a:rPr b="0" lang="fr-FR" sz="1250" u="none" cap="none" strike="noStrike">
                          <a:solidFill>
                            <a:srgbClr val="1B2A3D"/>
                          </a:solidFill>
                          <a:latin typeface="Arial"/>
                          <a:ea typeface="Arial"/>
                          <a:cs typeface="Arial"/>
                          <a:sym typeface="Arial"/>
                        </a:rPr>
                        <a:t>Rémunération que vous choisissez</a:t>
                      </a:r>
                      <a:endParaRPr/>
                    </a:p>
                  </a:txBody>
                  <a:tcPr marT="27425" marB="27425" marR="73150" marL="91450" anchor="ctr">
                    <a:solidFill>
                      <a:srgbClr val="F2E8CB"/>
                    </a:solidFill>
                  </a:tcPr>
                </a:tc>
                <a:tc>
                  <a:txBody>
                    <a:bodyPr/>
                    <a:lstStyle/>
                    <a:p>
                      <a:pPr indent="0" lvl="0" marL="0" marR="0" rtl="0" algn="l">
                        <a:spcBef>
                          <a:spcPts val="0"/>
                        </a:spcBef>
                        <a:spcAft>
                          <a:spcPts val="0"/>
                        </a:spcAft>
                        <a:buNone/>
                      </a:pPr>
                      <a:r>
                        <a:rPr b="1" lang="fr-FR" sz="1250" u="none" cap="none" strike="noStrike">
                          <a:solidFill>
                            <a:srgbClr val="1B2A3D"/>
                          </a:solidFill>
                          <a:latin typeface="Arial"/>
                          <a:ea typeface="Arial"/>
                          <a:cs typeface="Arial"/>
                          <a:sym typeface="Arial"/>
                        </a:rPr>
                        <a:t>Capitalisation et stratégie patrimoniale</a:t>
                      </a:r>
                      <a:endParaRPr/>
                    </a:p>
                  </a:txBody>
                  <a:tcPr marT="27425" marB="27425" marR="73150" marL="91450" anchor="ctr">
                    <a:solidFill>
                      <a:srgbClr val="F2E8CB"/>
                    </a:solidFill>
                  </a:tcPr>
                </a:tc>
              </a:tr>
            </a:tbl>
          </a:graphicData>
        </a:graphic>
      </p:graphicFrame>
      <p:sp>
        <p:nvSpPr>
          <p:cNvPr id="208" name="Google Shape;208;p9"/>
          <p:cNvSpPr txBox="1"/>
          <p:nvPr/>
        </p:nvSpPr>
        <p:spPr>
          <a:xfrm>
            <a:off x="548640" y="5852160"/>
            <a:ext cx="11091672" cy="457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fr-FR" sz="1300" u="none" cap="none" strike="noStrike">
                <a:solidFill>
                  <a:srgbClr val="B0822E"/>
                </a:solidFill>
                <a:latin typeface="Arial"/>
                <a:ea typeface="Arial"/>
                <a:cs typeface="Arial"/>
                <a:sym typeface="Arial"/>
              </a:rPr>
              <a:t>Le fil conducteur : </a:t>
            </a:r>
            <a:r>
              <a:rPr b="0" i="1" lang="fr-FR" sz="1300" u="none" cap="none" strike="noStrike">
                <a:solidFill>
                  <a:srgbClr val="555E6B"/>
                </a:solidFill>
                <a:latin typeface="Arial"/>
                <a:ea typeface="Arial"/>
                <a:cs typeface="Arial"/>
                <a:sym typeface="Arial"/>
              </a:rPr>
              <a:t>passer d'une fiscalité subie (BNC) à une fiscalité choisie (IS), où vous décidez de votre base de rémunération.</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2013-01-27T09:14:16Z</dcterms:created>
</cp:coreProperties>
</file>