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embeddedFontLst>
    <p:embeddedFont>
      <p:font typeface="Proxima Nova"/>
      <p:regular r:id="rId16"/>
      <p:bold r:id="rId17"/>
      <p:italic r:id="rId18"/>
      <p:boldItalic r:id="rId19"/>
    </p:embeddedFont>
    <p:embeddedFont>
      <p:font typeface="Alfa Slab One"/>
      <p:regular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AlfaSlabOne-regular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ProximaNova-bold.fntdata"/><Relationship Id="rId16" Type="http://schemas.openxmlformats.org/officeDocument/2006/relationships/font" Target="fonts/ProximaNova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ProximaNova-boldItalic.fntdata"/><Relationship Id="rId6" Type="http://schemas.openxmlformats.org/officeDocument/2006/relationships/slide" Target="slides/slide1.xml"/><Relationship Id="rId18" Type="http://schemas.openxmlformats.org/officeDocument/2006/relationships/font" Target="fonts/ProximaNova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4f2325424b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4f2325424b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1e3b19bc38b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1e3b19bc38b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e39d71769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1e39d71769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month, we’re going to cover how to court, close, and continue with clients.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41a313f75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41a313f75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497654674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497654674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44cda3a7d3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244cda3a7d3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Self awareness is a good starting point to improving your client relations skills.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4976546742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4976546742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44cda3a7d3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44cda3a7d3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e87374e2c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1e87374e2c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4278300" y="2751163"/>
            <a:ext cx="587400" cy="0"/>
          </a:xfrm>
          <a:prstGeom prst="straightConnector1">
            <a:avLst/>
          </a:prstGeom>
          <a:noFill/>
          <a:ln cap="flat" cmpd="sng" w="762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595975"/>
            <a:ext cx="8520600" cy="195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165823"/>
            <a:ext cx="8520600" cy="73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167925"/>
            <a:ext cx="8520600" cy="1980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2242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311700" y="2480550"/>
            <a:ext cx="8114400" cy="244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490875"/>
            <a:ext cx="2808000" cy="307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83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375599"/>
            <a:ext cx="4045200" cy="155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981125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lfa Slab One"/>
              <a:buNone/>
              <a:defRPr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ame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roxima Nova"/>
              <a:buChar char="●"/>
              <a:defRPr sz="18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7.png"/><Relationship Id="rId6" Type="http://schemas.openxmlformats.org/officeDocument/2006/relationships/image" Target="../media/image1.png"/><Relationship Id="rId7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idx="1" type="subTitle"/>
          </p:nvPr>
        </p:nvSpPr>
        <p:spPr>
          <a:xfrm>
            <a:off x="311700" y="2912126"/>
            <a:ext cx="8520600" cy="109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78"/>
              <a:t>COHORT 3</a:t>
            </a:r>
            <a:endParaRPr b="1" sz="2978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March 12</a:t>
            </a:r>
            <a:r>
              <a:rPr lang="en"/>
              <a:t>, 2024</a:t>
            </a:r>
            <a:endParaRPr/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63490" y="3764325"/>
            <a:ext cx="1617025" cy="161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28578" y="185625"/>
            <a:ext cx="3686850" cy="2459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10876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2"/>
          <p:cNvSpPr txBox="1"/>
          <p:nvPr/>
        </p:nvSpPr>
        <p:spPr>
          <a:xfrm>
            <a:off x="4893900" y="495450"/>
            <a:ext cx="3456600" cy="41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Proxima Nova"/>
                <a:ea typeface="Proxima Nova"/>
                <a:cs typeface="Proxima Nova"/>
                <a:sym typeface="Proxima Nova"/>
              </a:rPr>
              <a:t>Business Acumen</a:t>
            </a:r>
            <a:endParaRPr sz="15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Goals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Brand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Legal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Marketing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Proposals/Contracts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Finance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Taxes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500">
                <a:latin typeface="Proxima Nova"/>
                <a:ea typeface="Proxima Nova"/>
                <a:cs typeface="Proxima Nova"/>
                <a:sym typeface="Proxima Nova"/>
              </a:rPr>
              <a:t>Client Relations</a:t>
            </a:r>
            <a:endParaRPr sz="15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Finding clients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Nurturing clients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Keeping in touch with clients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Project communications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500">
                <a:latin typeface="Proxima Nova"/>
                <a:ea typeface="Proxima Nova"/>
                <a:cs typeface="Proxima Nova"/>
                <a:sym typeface="Proxima Nova"/>
              </a:rPr>
              <a:t>ID</a:t>
            </a: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 Fundamentals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Art and science of adult learning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Learning design principles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Visual design principles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26" name="Google Shape;126;p22"/>
          <p:cNvSpPr/>
          <p:nvPr/>
        </p:nvSpPr>
        <p:spPr>
          <a:xfrm>
            <a:off x="4273225" y="2374400"/>
            <a:ext cx="3812400" cy="1694400"/>
          </a:xfrm>
          <a:prstGeom prst="ellipse">
            <a:avLst/>
          </a:prstGeom>
          <a:noFill/>
          <a:ln cap="flat" cmpd="sng" w="76200">
            <a:solidFill>
              <a:srgbClr val="F4603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311700" y="1402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5th SESSION!</a:t>
            </a:r>
            <a:endParaRPr/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311700" y="778000"/>
            <a:ext cx="8520600" cy="408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29">
              <a:solidFill>
                <a:srgbClr val="434343"/>
              </a:solidFill>
            </a:endParaRPr>
          </a:p>
          <a:p>
            <a:pPr indent="-351093" lvl="0" marL="457200" rtl="0" algn="l">
              <a:spcBef>
                <a:spcPts val="1200"/>
              </a:spcBef>
              <a:spcAft>
                <a:spcPts val="0"/>
              </a:spcAft>
              <a:buClr>
                <a:srgbClr val="434343"/>
              </a:buClr>
              <a:buSzPts val="1929"/>
              <a:buChar char="●"/>
            </a:pPr>
            <a:r>
              <a:rPr lang="en" sz="1929">
                <a:solidFill>
                  <a:srgbClr val="434343"/>
                </a:solidFill>
              </a:rPr>
              <a:t>How Things Went in the Last Week?</a:t>
            </a:r>
            <a:endParaRPr sz="1929">
              <a:solidFill>
                <a:srgbClr val="434343"/>
              </a:solidFill>
            </a:endParaRPr>
          </a:p>
          <a:p>
            <a:pPr indent="-325693" lvl="1" marL="9144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29"/>
              <a:buChar char="○"/>
            </a:pPr>
            <a:r>
              <a:rPr lang="en" sz="1529">
                <a:solidFill>
                  <a:srgbClr val="434343"/>
                </a:solidFill>
              </a:rPr>
              <a:t>Last minute business-y questions?</a:t>
            </a:r>
            <a:endParaRPr sz="1529">
              <a:solidFill>
                <a:srgbClr val="434343"/>
              </a:solidFill>
            </a:endParaRPr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92147" y="4261750"/>
            <a:ext cx="1119600" cy="111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10876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5"/>
          <p:cNvSpPr txBox="1"/>
          <p:nvPr/>
        </p:nvSpPr>
        <p:spPr>
          <a:xfrm>
            <a:off x="4893900" y="495450"/>
            <a:ext cx="3456600" cy="41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Proxima Nova"/>
                <a:ea typeface="Proxima Nova"/>
                <a:cs typeface="Proxima Nova"/>
                <a:sym typeface="Proxima Nova"/>
              </a:rPr>
              <a:t>Business Acumen</a:t>
            </a:r>
            <a:endParaRPr sz="15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Goals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Brand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Legal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Marketing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Proposals/Contracts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Finance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Taxes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500">
                <a:latin typeface="Proxima Nova"/>
                <a:ea typeface="Proxima Nova"/>
                <a:cs typeface="Proxima Nova"/>
                <a:sym typeface="Proxima Nova"/>
              </a:rPr>
              <a:t>Client Relations</a:t>
            </a:r>
            <a:endParaRPr sz="1500"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Finding clients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Nurturing clients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Keeping in touch with clients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Project communications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500">
                <a:latin typeface="Proxima Nova"/>
                <a:ea typeface="Proxima Nova"/>
                <a:cs typeface="Proxima Nova"/>
                <a:sym typeface="Proxima Nova"/>
              </a:rPr>
              <a:t>ID</a:t>
            </a: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 Fundamentals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Art and science of adult learning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Learning design principles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Visual design principles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2" name="Google Shape;72;p15"/>
          <p:cNvSpPr/>
          <p:nvPr/>
        </p:nvSpPr>
        <p:spPr>
          <a:xfrm>
            <a:off x="4328675" y="2311625"/>
            <a:ext cx="3812400" cy="1694400"/>
          </a:xfrm>
          <a:prstGeom prst="ellipse">
            <a:avLst/>
          </a:prstGeom>
          <a:noFill/>
          <a:ln cap="flat" cmpd="sng" w="76200">
            <a:solidFill>
              <a:srgbClr val="F4603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title"/>
          </p:nvPr>
        </p:nvSpPr>
        <p:spPr>
          <a:xfrm>
            <a:off x="311700" y="1402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COMES TO MIND?</a:t>
            </a:r>
            <a:endParaRPr/>
          </a:p>
        </p:txBody>
      </p:sp>
      <p:sp>
        <p:nvSpPr>
          <p:cNvPr id="78" name="Google Shape;78;p16"/>
          <p:cNvSpPr txBox="1"/>
          <p:nvPr>
            <p:ph idx="1" type="body"/>
          </p:nvPr>
        </p:nvSpPr>
        <p:spPr>
          <a:xfrm>
            <a:off x="311700" y="778000"/>
            <a:ext cx="8520600" cy="408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29">
                <a:solidFill>
                  <a:srgbClr val="434343"/>
                </a:solidFill>
              </a:rPr>
              <a:t>When you think of the topic of “client relations” what words/phrases/concepts does it bring to your mind? </a:t>
            </a:r>
            <a:br>
              <a:rPr lang="en" sz="1929">
                <a:solidFill>
                  <a:srgbClr val="434343"/>
                </a:solidFill>
              </a:rPr>
            </a:br>
            <a:r>
              <a:rPr i="1" lang="en" sz="1529">
                <a:solidFill>
                  <a:srgbClr val="434343"/>
                </a:solidFill>
              </a:rPr>
              <a:t>(Use the Zoom annotate tool to write a word or doodle in the white space!)</a:t>
            </a:r>
            <a:endParaRPr i="1" sz="1529">
              <a:solidFill>
                <a:srgbClr val="434343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i="1" sz="1529">
              <a:solidFill>
                <a:srgbClr val="434343"/>
              </a:solidFill>
            </a:endParaRPr>
          </a:p>
          <a:p>
            <a:pPr indent="0" lvl="0" marL="9144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929">
              <a:solidFill>
                <a:srgbClr val="434343"/>
              </a:solidFill>
            </a:endParaRPr>
          </a:p>
        </p:txBody>
      </p:sp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92147" y="4261750"/>
            <a:ext cx="1119600" cy="111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/>
          <p:nvPr>
            <p:ph type="title"/>
          </p:nvPr>
        </p:nvSpPr>
        <p:spPr>
          <a:xfrm>
            <a:off x="311700" y="1402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FINDING CLIENTS</a:t>
            </a:r>
            <a:endParaRPr/>
          </a:p>
        </p:txBody>
      </p:sp>
      <p:sp>
        <p:nvSpPr>
          <p:cNvPr id="85" name="Google Shape;85;p17"/>
          <p:cNvSpPr txBox="1"/>
          <p:nvPr>
            <p:ph idx="1" type="body"/>
          </p:nvPr>
        </p:nvSpPr>
        <p:spPr>
          <a:xfrm>
            <a:off x="311700" y="778000"/>
            <a:ext cx="5112600" cy="424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51093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929"/>
              <a:buChar char="●"/>
            </a:pPr>
            <a:r>
              <a:rPr lang="en" sz="1929">
                <a:solidFill>
                  <a:srgbClr val="434343"/>
                </a:solidFill>
              </a:rPr>
              <a:t>Enthusiastic, warm messages on LinkedIn, email, etc.</a:t>
            </a:r>
            <a:endParaRPr sz="1929">
              <a:solidFill>
                <a:srgbClr val="434343"/>
              </a:solidFill>
            </a:endParaRPr>
          </a:p>
          <a:p>
            <a:pPr indent="-351093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929"/>
              <a:buChar char="●"/>
            </a:pPr>
            <a:r>
              <a:rPr lang="en" sz="1929">
                <a:solidFill>
                  <a:srgbClr val="434343"/>
                </a:solidFill>
              </a:rPr>
              <a:t>Be a human not a business machine</a:t>
            </a:r>
            <a:endParaRPr sz="1929">
              <a:solidFill>
                <a:srgbClr val="434343"/>
              </a:solidFill>
            </a:endParaRPr>
          </a:p>
          <a:p>
            <a:pPr indent="-351093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929"/>
              <a:buChar char="●"/>
            </a:pPr>
            <a:r>
              <a:rPr b="1" lang="en" sz="1929">
                <a:solidFill>
                  <a:srgbClr val="434343"/>
                </a:solidFill>
              </a:rPr>
              <a:t>Ooze flexibility</a:t>
            </a:r>
            <a:r>
              <a:rPr lang="en" sz="1929">
                <a:solidFill>
                  <a:srgbClr val="434343"/>
                </a:solidFill>
              </a:rPr>
              <a:t> (especially with agencies!)</a:t>
            </a:r>
            <a:endParaRPr sz="1929">
              <a:solidFill>
                <a:srgbClr val="434343"/>
              </a:solidFill>
            </a:endParaRPr>
          </a:p>
          <a:p>
            <a:pPr indent="-351093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929"/>
              <a:buChar char="●"/>
            </a:pPr>
            <a:r>
              <a:rPr lang="en" sz="1929">
                <a:solidFill>
                  <a:srgbClr val="434343"/>
                </a:solidFill>
              </a:rPr>
              <a:t>Friendly, open, positive vibes</a:t>
            </a:r>
            <a:endParaRPr sz="1929">
              <a:solidFill>
                <a:srgbClr val="434343"/>
              </a:solidFill>
            </a:endParaRPr>
          </a:p>
          <a:p>
            <a:pPr indent="-351093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929"/>
              <a:buChar char="●"/>
            </a:pPr>
            <a:r>
              <a:rPr lang="en" sz="1929">
                <a:solidFill>
                  <a:srgbClr val="434343"/>
                </a:solidFill>
              </a:rPr>
              <a:t>Don’t be afraid of the exclamation point</a:t>
            </a:r>
            <a:endParaRPr sz="1929">
              <a:solidFill>
                <a:srgbClr val="434343"/>
              </a:solidFill>
            </a:endParaRPr>
          </a:p>
          <a:p>
            <a:pPr indent="-351093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929"/>
              <a:buChar char="●"/>
            </a:pPr>
            <a:r>
              <a:rPr lang="en" sz="1929">
                <a:solidFill>
                  <a:srgbClr val="434343"/>
                </a:solidFill>
              </a:rPr>
              <a:t>Find common ground (and remember that common ground for later!)</a:t>
            </a:r>
            <a:endParaRPr sz="1929">
              <a:solidFill>
                <a:srgbClr val="434343"/>
              </a:solidFill>
            </a:endParaRPr>
          </a:p>
          <a:p>
            <a:pPr indent="-351093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929"/>
              <a:buChar char="●"/>
            </a:pPr>
            <a:r>
              <a:rPr lang="en" sz="1929">
                <a:solidFill>
                  <a:srgbClr val="434343"/>
                </a:solidFill>
              </a:rPr>
              <a:t>Make all the connections you can</a:t>
            </a:r>
            <a:endParaRPr sz="1929">
              <a:solidFill>
                <a:srgbClr val="434343"/>
              </a:solidFill>
            </a:endParaRPr>
          </a:p>
          <a:p>
            <a:pPr indent="-351093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929"/>
              <a:buChar char="●"/>
            </a:pPr>
            <a:r>
              <a:rPr lang="en" sz="1929">
                <a:solidFill>
                  <a:srgbClr val="434343"/>
                </a:solidFill>
              </a:rPr>
              <a:t>Go back to employers and former colleagues to “say hi” (and spread the word)</a:t>
            </a:r>
            <a:endParaRPr sz="1929">
              <a:solidFill>
                <a:srgbClr val="434343"/>
              </a:solidFill>
            </a:endParaRPr>
          </a:p>
        </p:txBody>
      </p:sp>
      <p:pic>
        <p:nvPicPr>
          <p:cNvPr id="86" name="Google Shape;8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92147" y="4261750"/>
            <a:ext cx="1119600" cy="111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24300" y="1261388"/>
            <a:ext cx="3414900" cy="2451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6857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8"/>
          <p:cNvSpPr txBox="1"/>
          <p:nvPr/>
        </p:nvSpPr>
        <p:spPr>
          <a:xfrm>
            <a:off x="6933300" y="2263950"/>
            <a:ext cx="22107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Hint: We are all ALL of these sometimes. There’s no “right” answer.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/>
          <p:nvPr>
            <p:ph type="title"/>
          </p:nvPr>
        </p:nvSpPr>
        <p:spPr>
          <a:xfrm>
            <a:off x="311700" y="1402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“YES FIRST” MINDSET</a:t>
            </a:r>
            <a:endParaRPr/>
          </a:p>
        </p:txBody>
      </p:sp>
      <p:sp>
        <p:nvSpPr>
          <p:cNvPr id="99" name="Google Shape;99;p19"/>
          <p:cNvSpPr txBox="1"/>
          <p:nvPr>
            <p:ph idx="1" type="body"/>
          </p:nvPr>
        </p:nvSpPr>
        <p:spPr>
          <a:xfrm>
            <a:off x="311700" y="778000"/>
            <a:ext cx="8520600" cy="408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1093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929"/>
              <a:buChar char="●"/>
            </a:pPr>
            <a:r>
              <a:rPr lang="en" sz="1929">
                <a:solidFill>
                  <a:srgbClr val="434343"/>
                </a:solidFill>
              </a:rPr>
              <a:t>Start with a “yes” and work your way back to no when…</a:t>
            </a:r>
            <a:endParaRPr sz="1929">
              <a:solidFill>
                <a:srgbClr val="434343"/>
              </a:solidFill>
            </a:endParaRPr>
          </a:p>
          <a:p>
            <a:pPr indent="-351093" lvl="1" marL="9144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929"/>
              <a:buChar char="○"/>
            </a:pPr>
            <a:r>
              <a:rPr lang="en" sz="1929">
                <a:solidFill>
                  <a:srgbClr val="434343"/>
                </a:solidFill>
              </a:rPr>
              <a:t>discussing your skills/abilities</a:t>
            </a:r>
            <a:endParaRPr sz="1929">
              <a:solidFill>
                <a:srgbClr val="434343"/>
              </a:solidFill>
            </a:endParaRPr>
          </a:p>
          <a:p>
            <a:pPr indent="-351093" lvl="1" marL="9144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929"/>
              <a:buChar char="○"/>
            </a:pPr>
            <a:r>
              <a:rPr lang="en" sz="1929">
                <a:solidFill>
                  <a:srgbClr val="434343"/>
                </a:solidFill>
              </a:rPr>
              <a:t>considering/applying for </a:t>
            </a:r>
            <a:r>
              <a:rPr lang="en" sz="1929">
                <a:solidFill>
                  <a:srgbClr val="434343"/>
                </a:solidFill>
              </a:rPr>
              <a:t>potential gigs</a:t>
            </a:r>
            <a:endParaRPr sz="1929">
              <a:solidFill>
                <a:srgbClr val="434343"/>
              </a:solidFill>
            </a:endParaRPr>
          </a:p>
          <a:p>
            <a:pPr indent="-351093" lvl="1" marL="9144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929"/>
              <a:buChar char="○"/>
            </a:pPr>
            <a:r>
              <a:rPr lang="en" sz="1929">
                <a:solidFill>
                  <a:srgbClr val="434343"/>
                </a:solidFill>
              </a:rPr>
              <a:t>collaborating with clients</a:t>
            </a:r>
            <a:endParaRPr sz="1929">
              <a:solidFill>
                <a:srgbClr val="434343"/>
              </a:solidFill>
            </a:endParaRPr>
          </a:p>
        </p:txBody>
      </p:sp>
      <p:pic>
        <p:nvPicPr>
          <p:cNvPr id="100" name="Google Shape;10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92147" y="4261750"/>
            <a:ext cx="1119600" cy="111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0975" y="2564923"/>
            <a:ext cx="1720775" cy="232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01950" y="3453625"/>
            <a:ext cx="2095500" cy="148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57225" y="1359375"/>
            <a:ext cx="3155800" cy="195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768663" y="2773950"/>
            <a:ext cx="1905000" cy="190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/>
          <p:nvPr>
            <p:ph type="title"/>
          </p:nvPr>
        </p:nvSpPr>
        <p:spPr>
          <a:xfrm>
            <a:off x="311700" y="1402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FIRST DATE</a:t>
            </a:r>
            <a:endParaRPr/>
          </a:p>
        </p:txBody>
      </p:sp>
      <p:sp>
        <p:nvSpPr>
          <p:cNvPr id="110" name="Google Shape;110;p20"/>
          <p:cNvSpPr txBox="1"/>
          <p:nvPr>
            <p:ph idx="1" type="body"/>
          </p:nvPr>
        </p:nvSpPr>
        <p:spPr>
          <a:xfrm>
            <a:off x="311700" y="778000"/>
            <a:ext cx="4233900" cy="409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51093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929"/>
              <a:buChar char="●"/>
            </a:pPr>
            <a:r>
              <a:rPr lang="en" sz="1929">
                <a:solidFill>
                  <a:srgbClr val="434343"/>
                </a:solidFill>
              </a:rPr>
              <a:t>Find a partner and record your conversation!</a:t>
            </a:r>
            <a:endParaRPr sz="1929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en" sz="1929">
                <a:solidFill>
                  <a:srgbClr val="434343"/>
                </a:solidFill>
              </a:rPr>
              <a:t>Pretend your partner works at a company that could be your next potential client. You’ve been invited to share a sample of your eLearning work and explain it to them. The client is looking for someone to take existing slide presentations and instructor-led content and turn them into more interactive eLearning. Your partner will ask you questions as if they are your potential client.</a:t>
            </a:r>
            <a:endParaRPr i="1" sz="1929">
              <a:solidFill>
                <a:srgbClr val="434343"/>
              </a:solidFill>
            </a:endParaRPr>
          </a:p>
        </p:txBody>
      </p:sp>
      <p:pic>
        <p:nvPicPr>
          <p:cNvPr id="111" name="Google Shape;11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92147" y="4261750"/>
            <a:ext cx="1119600" cy="111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64000" y="1279763"/>
            <a:ext cx="4293600" cy="2415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1"/>
          <p:cNvSpPr txBox="1"/>
          <p:nvPr>
            <p:ph type="title"/>
          </p:nvPr>
        </p:nvSpPr>
        <p:spPr>
          <a:xfrm>
            <a:off x="311700" y="1402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DO YOU WANT TO KNOW?</a:t>
            </a:r>
            <a:endParaRPr/>
          </a:p>
        </p:txBody>
      </p:sp>
      <p:sp>
        <p:nvSpPr>
          <p:cNvPr id="118" name="Google Shape;118;p21"/>
          <p:cNvSpPr txBox="1"/>
          <p:nvPr>
            <p:ph idx="1" type="body"/>
          </p:nvPr>
        </p:nvSpPr>
        <p:spPr>
          <a:xfrm>
            <a:off x="311700" y="778000"/>
            <a:ext cx="8102400" cy="409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929">
                <a:solidFill>
                  <a:srgbClr val="434343"/>
                </a:solidFill>
              </a:rPr>
              <a:t>Use this space to add some topics or questions you want us to cover this month.</a:t>
            </a:r>
            <a:endParaRPr i="1" sz="1929">
              <a:solidFill>
                <a:srgbClr val="434343"/>
              </a:solidFill>
            </a:endParaRPr>
          </a:p>
        </p:txBody>
      </p:sp>
      <p:pic>
        <p:nvPicPr>
          <p:cNvPr id="119" name="Google Shape;11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92147" y="4261750"/>
            <a:ext cx="1119600" cy="111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ameday">
  <a:themeElements>
    <a:clrScheme name="Gameday">
      <a:dk1>
        <a:srgbClr val="4285F4"/>
      </a:dk1>
      <a:lt1>
        <a:srgbClr val="FFFFFF"/>
      </a:lt1>
      <a:dk2>
        <a:srgbClr val="666666"/>
      </a:dk2>
      <a:lt2>
        <a:srgbClr val="D9D9D9"/>
      </a:lt2>
      <a:accent1>
        <a:srgbClr val="455A64"/>
      </a:accent1>
      <a:accent2>
        <a:srgbClr val="607D8B"/>
      </a:accent2>
      <a:accent3>
        <a:srgbClr val="FF5722"/>
      </a:accent3>
      <a:accent4>
        <a:srgbClr val="D84315"/>
      </a:accent4>
      <a:accent5>
        <a:srgbClr val="1C3AA9"/>
      </a:accent5>
      <a:accent6>
        <a:srgbClr val="FFAB40"/>
      </a:accent6>
      <a:hlink>
        <a:srgbClr val="1C3AA9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