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70" r:id="rId10"/>
    <p:sldId id="271" r:id="rId11"/>
    <p:sldId id="266" r:id="rId12"/>
    <p:sldId id="272" r:id="rId13"/>
    <p:sldId id="273" r:id="rId14"/>
    <p:sldId id="274" r:id="rId15"/>
    <p:sldId id="267" r:id="rId16"/>
    <p:sldId id="277" r:id="rId17"/>
    <p:sldId id="278" r:id="rId18"/>
    <p:sldId id="279" r:id="rId19"/>
    <p:sldId id="268" r:id="rId20"/>
    <p:sldId id="280" r:id="rId21"/>
    <p:sldId id="281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9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F24936-4C8B-4304-9F41-88A18264136B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2DBC03A6-1AE5-48D3-ABCA-EF8199C7BF31}">
      <dgm:prSet phldrT="[Text]"/>
      <dgm:spPr/>
      <dgm:t>
        <a:bodyPr/>
        <a:lstStyle/>
        <a:p>
          <a:r>
            <a:rPr lang="en-US" dirty="0"/>
            <a:t>Native Steroid Solutions</a:t>
          </a:r>
        </a:p>
      </dgm:t>
    </dgm:pt>
    <dgm:pt modelId="{AB6E50F2-8EB4-4F88-AC11-86C82B7914DC}" type="parTrans" cxnId="{C59EBF02-AB8F-405B-93C1-F3C7A7C11BFE}">
      <dgm:prSet/>
      <dgm:spPr/>
      <dgm:t>
        <a:bodyPr/>
        <a:lstStyle/>
        <a:p>
          <a:endParaRPr lang="en-US"/>
        </a:p>
      </dgm:t>
    </dgm:pt>
    <dgm:pt modelId="{B383C5B2-BA0F-4378-B112-D558FBC6C800}" type="sibTrans" cxnId="{C59EBF02-AB8F-405B-93C1-F3C7A7C11BFE}">
      <dgm:prSet/>
      <dgm:spPr/>
      <dgm:t>
        <a:bodyPr/>
        <a:lstStyle/>
        <a:p>
          <a:endParaRPr lang="en-US"/>
        </a:p>
      </dgm:t>
    </dgm:pt>
    <dgm:pt modelId="{179A3107-3228-46A1-B20D-87B0963E2A9D}">
      <dgm:prSet phldrT="[Text]"/>
      <dgm:spPr/>
      <dgm:t>
        <a:bodyPr/>
        <a:lstStyle/>
        <a:p>
          <a:r>
            <a:rPr lang="en-US" dirty="0"/>
            <a:t>Ion Mobility-Mass Spectrometry</a:t>
          </a:r>
        </a:p>
        <a:p>
          <a:r>
            <a:rPr lang="en-US" dirty="0"/>
            <a:t>(DTIMS)</a:t>
          </a:r>
        </a:p>
      </dgm:t>
    </dgm:pt>
    <dgm:pt modelId="{6A159DDA-0C33-4CBF-B8E0-9EDECC7A884E}" type="parTrans" cxnId="{8B434E4C-8B31-46E3-8F43-B4E2CDBA4F4F}">
      <dgm:prSet/>
      <dgm:spPr/>
      <dgm:t>
        <a:bodyPr/>
        <a:lstStyle/>
        <a:p>
          <a:endParaRPr lang="en-US"/>
        </a:p>
      </dgm:t>
    </dgm:pt>
    <dgm:pt modelId="{5174B0BE-4A7D-4DDF-AB0D-D02FA02AD42F}" type="sibTrans" cxnId="{8B434E4C-8B31-46E3-8F43-B4E2CDBA4F4F}">
      <dgm:prSet/>
      <dgm:spPr/>
      <dgm:t>
        <a:bodyPr/>
        <a:lstStyle/>
        <a:p>
          <a:endParaRPr lang="en-US"/>
        </a:p>
      </dgm:t>
    </dgm:pt>
    <dgm:pt modelId="{AB63AA05-8899-4953-8522-7CDEA9C370A0}">
      <dgm:prSet phldrT="[Text]"/>
      <dgm:spPr/>
      <dgm:t>
        <a:bodyPr/>
        <a:lstStyle/>
        <a:p>
          <a:r>
            <a:rPr lang="en-US" dirty="0"/>
            <a:t>Extract Arrival Time Distributions</a:t>
          </a:r>
        </a:p>
      </dgm:t>
    </dgm:pt>
    <dgm:pt modelId="{7786F75D-709E-4A4C-B9F7-C44ACD67B149}" type="parTrans" cxnId="{03CF4976-71D9-46EB-9DD0-8CB384BBCAE3}">
      <dgm:prSet/>
      <dgm:spPr/>
      <dgm:t>
        <a:bodyPr/>
        <a:lstStyle/>
        <a:p>
          <a:endParaRPr lang="en-US"/>
        </a:p>
      </dgm:t>
    </dgm:pt>
    <dgm:pt modelId="{6CD798E7-442A-457D-BE68-23BDDCD1598D}" type="sibTrans" cxnId="{03CF4976-71D9-46EB-9DD0-8CB384BBCAE3}">
      <dgm:prSet/>
      <dgm:spPr/>
      <dgm:t>
        <a:bodyPr/>
        <a:lstStyle/>
        <a:p>
          <a:endParaRPr lang="en-US"/>
        </a:p>
      </dgm:t>
    </dgm:pt>
    <dgm:pt modelId="{238292BD-D547-4D7F-A6A6-9132FA5F71AF}">
      <dgm:prSet phldrT="[Text]"/>
      <dgm:spPr/>
      <dgm:t>
        <a:bodyPr/>
        <a:lstStyle/>
        <a:p>
          <a:r>
            <a:rPr lang="en-US" dirty="0"/>
            <a:t>Collision Cross Section Measurements</a:t>
          </a:r>
        </a:p>
      </dgm:t>
    </dgm:pt>
    <dgm:pt modelId="{4E5EDBEA-6C4C-4ECE-B9A9-034B4BC7B6F7}" type="parTrans" cxnId="{1CD5C528-DB95-488A-8FB1-91D59CF1E135}">
      <dgm:prSet/>
      <dgm:spPr/>
      <dgm:t>
        <a:bodyPr/>
        <a:lstStyle/>
        <a:p>
          <a:endParaRPr lang="en-US"/>
        </a:p>
      </dgm:t>
    </dgm:pt>
    <dgm:pt modelId="{BFDCEC6C-417B-4D59-92F3-BACE62708B79}" type="sibTrans" cxnId="{1CD5C528-DB95-488A-8FB1-91D59CF1E135}">
      <dgm:prSet/>
      <dgm:spPr/>
      <dgm:t>
        <a:bodyPr/>
        <a:lstStyle/>
        <a:p>
          <a:endParaRPr lang="en-US"/>
        </a:p>
      </dgm:t>
    </dgm:pt>
    <dgm:pt modelId="{A4DC1D52-B213-430F-A155-1E9DE68FE637}" type="pres">
      <dgm:prSet presAssocID="{12F24936-4C8B-4304-9F41-88A18264136B}" presName="Name0" presStyleCnt="0">
        <dgm:presLayoutVars>
          <dgm:dir/>
          <dgm:resizeHandles val="exact"/>
        </dgm:presLayoutVars>
      </dgm:prSet>
      <dgm:spPr/>
    </dgm:pt>
    <dgm:pt modelId="{6B78A539-1AE1-4F81-A7EB-0E0D169A54FE}" type="pres">
      <dgm:prSet presAssocID="{2DBC03A6-1AE5-48D3-ABCA-EF8199C7BF31}" presName="node" presStyleLbl="node1" presStyleIdx="0" presStyleCnt="4">
        <dgm:presLayoutVars>
          <dgm:bulletEnabled val="1"/>
        </dgm:presLayoutVars>
      </dgm:prSet>
      <dgm:spPr/>
    </dgm:pt>
    <dgm:pt modelId="{996D2D92-1DFC-4B6E-9916-9FFD2E63E507}" type="pres">
      <dgm:prSet presAssocID="{B383C5B2-BA0F-4378-B112-D558FBC6C800}" presName="sibTrans" presStyleLbl="sibTrans2D1" presStyleIdx="0" presStyleCnt="3"/>
      <dgm:spPr/>
    </dgm:pt>
    <dgm:pt modelId="{C4F88810-ABB7-4056-9EAA-E6F427E029B7}" type="pres">
      <dgm:prSet presAssocID="{B383C5B2-BA0F-4378-B112-D558FBC6C800}" presName="connectorText" presStyleLbl="sibTrans2D1" presStyleIdx="0" presStyleCnt="3"/>
      <dgm:spPr/>
    </dgm:pt>
    <dgm:pt modelId="{D9DA6052-DB3B-4821-9C26-0B38B6335CC9}" type="pres">
      <dgm:prSet presAssocID="{179A3107-3228-46A1-B20D-87B0963E2A9D}" presName="node" presStyleLbl="node1" presStyleIdx="1" presStyleCnt="4">
        <dgm:presLayoutVars>
          <dgm:bulletEnabled val="1"/>
        </dgm:presLayoutVars>
      </dgm:prSet>
      <dgm:spPr/>
    </dgm:pt>
    <dgm:pt modelId="{9E8067C8-B801-42E9-BAE0-B2F33F4CC56F}" type="pres">
      <dgm:prSet presAssocID="{5174B0BE-4A7D-4DDF-AB0D-D02FA02AD42F}" presName="sibTrans" presStyleLbl="sibTrans2D1" presStyleIdx="1" presStyleCnt="3"/>
      <dgm:spPr/>
    </dgm:pt>
    <dgm:pt modelId="{6002F003-7BD9-4AF8-AC2C-72790AF22B3A}" type="pres">
      <dgm:prSet presAssocID="{5174B0BE-4A7D-4DDF-AB0D-D02FA02AD42F}" presName="connectorText" presStyleLbl="sibTrans2D1" presStyleIdx="1" presStyleCnt="3"/>
      <dgm:spPr/>
    </dgm:pt>
    <dgm:pt modelId="{4B0BA7A7-93E4-41F3-A0AA-DDB71D8F3780}" type="pres">
      <dgm:prSet presAssocID="{AB63AA05-8899-4953-8522-7CDEA9C370A0}" presName="node" presStyleLbl="node1" presStyleIdx="2" presStyleCnt="4">
        <dgm:presLayoutVars>
          <dgm:bulletEnabled val="1"/>
        </dgm:presLayoutVars>
      </dgm:prSet>
      <dgm:spPr/>
    </dgm:pt>
    <dgm:pt modelId="{AC8591ED-7AD4-49FD-92CF-6501CE3CB80B}" type="pres">
      <dgm:prSet presAssocID="{6CD798E7-442A-457D-BE68-23BDDCD1598D}" presName="sibTrans" presStyleLbl="sibTrans2D1" presStyleIdx="2" presStyleCnt="3"/>
      <dgm:spPr/>
    </dgm:pt>
    <dgm:pt modelId="{4603FFEF-882D-44AE-AD88-9052B226948A}" type="pres">
      <dgm:prSet presAssocID="{6CD798E7-442A-457D-BE68-23BDDCD1598D}" presName="connectorText" presStyleLbl="sibTrans2D1" presStyleIdx="2" presStyleCnt="3"/>
      <dgm:spPr/>
    </dgm:pt>
    <dgm:pt modelId="{19DD104D-AF9D-4531-8D89-FEA23275B2FF}" type="pres">
      <dgm:prSet presAssocID="{238292BD-D547-4D7F-A6A6-9132FA5F71AF}" presName="node" presStyleLbl="node1" presStyleIdx="3" presStyleCnt="4">
        <dgm:presLayoutVars>
          <dgm:bulletEnabled val="1"/>
        </dgm:presLayoutVars>
      </dgm:prSet>
      <dgm:spPr/>
    </dgm:pt>
  </dgm:ptLst>
  <dgm:cxnLst>
    <dgm:cxn modelId="{B116D101-A614-4470-93D5-A8228566AD52}" type="presOf" srcId="{2DBC03A6-1AE5-48D3-ABCA-EF8199C7BF31}" destId="{6B78A539-1AE1-4F81-A7EB-0E0D169A54FE}" srcOrd="0" destOrd="0" presId="urn:microsoft.com/office/officeart/2005/8/layout/process1"/>
    <dgm:cxn modelId="{C59EBF02-AB8F-405B-93C1-F3C7A7C11BFE}" srcId="{12F24936-4C8B-4304-9F41-88A18264136B}" destId="{2DBC03A6-1AE5-48D3-ABCA-EF8199C7BF31}" srcOrd="0" destOrd="0" parTransId="{AB6E50F2-8EB4-4F88-AC11-86C82B7914DC}" sibTransId="{B383C5B2-BA0F-4378-B112-D558FBC6C800}"/>
    <dgm:cxn modelId="{0128FA09-8163-4AF8-8477-3EC80CACB896}" type="presOf" srcId="{AB63AA05-8899-4953-8522-7CDEA9C370A0}" destId="{4B0BA7A7-93E4-41F3-A0AA-DDB71D8F3780}" srcOrd="0" destOrd="0" presId="urn:microsoft.com/office/officeart/2005/8/layout/process1"/>
    <dgm:cxn modelId="{1CD5C528-DB95-488A-8FB1-91D59CF1E135}" srcId="{12F24936-4C8B-4304-9F41-88A18264136B}" destId="{238292BD-D547-4D7F-A6A6-9132FA5F71AF}" srcOrd="3" destOrd="0" parTransId="{4E5EDBEA-6C4C-4ECE-B9A9-034B4BC7B6F7}" sibTransId="{BFDCEC6C-417B-4D59-92F3-BACE62708B79}"/>
    <dgm:cxn modelId="{0DE54235-1D20-41DF-A6B5-72958EE18DC8}" type="presOf" srcId="{6CD798E7-442A-457D-BE68-23BDDCD1598D}" destId="{4603FFEF-882D-44AE-AD88-9052B226948A}" srcOrd="1" destOrd="0" presId="urn:microsoft.com/office/officeart/2005/8/layout/process1"/>
    <dgm:cxn modelId="{BE866C35-7D66-4ECA-84FB-D20834F0AD4A}" type="presOf" srcId="{179A3107-3228-46A1-B20D-87B0963E2A9D}" destId="{D9DA6052-DB3B-4821-9C26-0B38B6335CC9}" srcOrd="0" destOrd="0" presId="urn:microsoft.com/office/officeart/2005/8/layout/process1"/>
    <dgm:cxn modelId="{3328275B-639E-496A-8618-DAED8B120215}" type="presOf" srcId="{B383C5B2-BA0F-4378-B112-D558FBC6C800}" destId="{996D2D92-1DFC-4B6E-9916-9FFD2E63E507}" srcOrd="0" destOrd="0" presId="urn:microsoft.com/office/officeart/2005/8/layout/process1"/>
    <dgm:cxn modelId="{8B434E4C-8B31-46E3-8F43-B4E2CDBA4F4F}" srcId="{12F24936-4C8B-4304-9F41-88A18264136B}" destId="{179A3107-3228-46A1-B20D-87B0963E2A9D}" srcOrd="1" destOrd="0" parTransId="{6A159DDA-0C33-4CBF-B8E0-9EDECC7A884E}" sibTransId="{5174B0BE-4A7D-4DDF-AB0D-D02FA02AD42F}"/>
    <dgm:cxn modelId="{03CF4976-71D9-46EB-9DD0-8CB384BBCAE3}" srcId="{12F24936-4C8B-4304-9F41-88A18264136B}" destId="{AB63AA05-8899-4953-8522-7CDEA9C370A0}" srcOrd="2" destOrd="0" parTransId="{7786F75D-709E-4A4C-B9F7-C44ACD67B149}" sibTransId="{6CD798E7-442A-457D-BE68-23BDDCD1598D}"/>
    <dgm:cxn modelId="{C3574584-A2CA-4B3C-90C7-911120D4B3ED}" type="presOf" srcId="{5174B0BE-4A7D-4DDF-AB0D-D02FA02AD42F}" destId="{9E8067C8-B801-42E9-BAE0-B2F33F4CC56F}" srcOrd="0" destOrd="0" presId="urn:microsoft.com/office/officeart/2005/8/layout/process1"/>
    <dgm:cxn modelId="{5AA5ACD6-E10D-4B08-B2F4-990A683E6E18}" type="presOf" srcId="{6CD798E7-442A-457D-BE68-23BDDCD1598D}" destId="{AC8591ED-7AD4-49FD-92CF-6501CE3CB80B}" srcOrd="0" destOrd="0" presId="urn:microsoft.com/office/officeart/2005/8/layout/process1"/>
    <dgm:cxn modelId="{EDE1A0D8-4BDB-4612-B473-99578A025FD2}" type="presOf" srcId="{B383C5B2-BA0F-4378-B112-D558FBC6C800}" destId="{C4F88810-ABB7-4056-9EAA-E6F427E029B7}" srcOrd="1" destOrd="0" presId="urn:microsoft.com/office/officeart/2005/8/layout/process1"/>
    <dgm:cxn modelId="{873E8FDA-E17E-4789-8E8C-D8E36C305A9B}" type="presOf" srcId="{238292BD-D547-4D7F-A6A6-9132FA5F71AF}" destId="{19DD104D-AF9D-4531-8D89-FEA23275B2FF}" srcOrd="0" destOrd="0" presId="urn:microsoft.com/office/officeart/2005/8/layout/process1"/>
    <dgm:cxn modelId="{BEC3D0E2-EB1F-4761-8483-853F68C8EE17}" type="presOf" srcId="{5174B0BE-4A7D-4DDF-AB0D-D02FA02AD42F}" destId="{6002F003-7BD9-4AF8-AC2C-72790AF22B3A}" srcOrd="1" destOrd="0" presId="urn:microsoft.com/office/officeart/2005/8/layout/process1"/>
    <dgm:cxn modelId="{9F1662EF-2DEE-43C6-9DF8-D4B78BA6296E}" type="presOf" srcId="{12F24936-4C8B-4304-9F41-88A18264136B}" destId="{A4DC1D52-B213-430F-A155-1E9DE68FE637}" srcOrd="0" destOrd="0" presId="urn:microsoft.com/office/officeart/2005/8/layout/process1"/>
    <dgm:cxn modelId="{5ACF9D7F-4891-4177-A02B-97A600F0A4F4}" type="presParOf" srcId="{A4DC1D52-B213-430F-A155-1E9DE68FE637}" destId="{6B78A539-1AE1-4F81-A7EB-0E0D169A54FE}" srcOrd="0" destOrd="0" presId="urn:microsoft.com/office/officeart/2005/8/layout/process1"/>
    <dgm:cxn modelId="{93429055-1355-4F6A-82C4-94B82FCAF45E}" type="presParOf" srcId="{A4DC1D52-B213-430F-A155-1E9DE68FE637}" destId="{996D2D92-1DFC-4B6E-9916-9FFD2E63E507}" srcOrd="1" destOrd="0" presId="urn:microsoft.com/office/officeart/2005/8/layout/process1"/>
    <dgm:cxn modelId="{EAD6579C-008A-4061-B40E-083D48D6384C}" type="presParOf" srcId="{996D2D92-1DFC-4B6E-9916-9FFD2E63E507}" destId="{C4F88810-ABB7-4056-9EAA-E6F427E029B7}" srcOrd="0" destOrd="0" presId="urn:microsoft.com/office/officeart/2005/8/layout/process1"/>
    <dgm:cxn modelId="{C5B01AC9-6615-41B0-8C02-C48156C5170A}" type="presParOf" srcId="{A4DC1D52-B213-430F-A155-1E9DE68FE637}" destId="{D9DA6052-DB3B-4821-9C26-0B38B6335CC9}" srcOrd="2" destOrd="0" presId="urn:microsoft.com/office/officeart/2005/8/layout/process1"/>
    <dgm:cxn modelId="{4CFF36EA-78A0-4103-B12D-F4314F01A378}" type="presParOf" srcId="{A4DC1D52-B213-430F-A155-1E9DE68FE637}" destId="{9E8067C8-B801-42E9-BAE0-B2F33F4CC56F}" srcOrd="3" destOrd="0" presId="urn:microsoft.com/office/officeart/2005/8/layout/process1"/>
    <dgm:cxn modelId="{6A07B9CE-9DE0-499E-8442-CAEE7A37D8ED}" type="presParOf" srcId="{9E8067C8-B801-42E9-BAE0-B2F33F4CC56F}" destId="{6002F003-7BD9-4AF8-AC2C-72790AF22B3A}" srcOrd="0" destOrd="0" presId="urn:microsoft.com/office/officeart/2005/8/layout/process1"/>
    <dgm:cxn modelId="{B653F1E8-C2AA-4FFF-BA7C-B6440A2FE40E}" type="presParOf" srcId="{A4DC1D52-B213-430F-A155-1E9DE68FE637}" destId="{4B0BA7A7-93E4-41F3-A0AA-DDB71D8F3780}" srcOrd="4" destOrd="0" presId="urn:microsoft.com/office/officeart/2005/8/layout/process1"/>
    <dgm:cxn modelId="{1D698227-9F9B-42D5-BF7F-945ECBA2A3EA}" type="presParOf" srcId="{A4DC1D52-B213-430F-A155-1E9DE68FE637}" destId="{AC8591ED-7AD4-49FD-92CF-6501CE3CB80B}" srcOrd="5" destOrd="0" presId="urn:microsoft.com/office/officeart/2005/8/layout/process1"/>
    <dgm:cxn modelId="{684DC7B3-945B-437C-87A3-D0857F7CDEBC}" type="presParOf" srcId="{AC8591ED-7AD4-49FD-92CF-6501CE3CB80B}" destId="{4603FFEF-882D-44AE-AD88-9052B226948A}" srcOrd="0" destOrd="0" presId="urn:microsoft.com/office/officeart/2005/8/layout/process1"/>
    <dgm:cxn modelId="{0FC823DA-9D03-4647-BB4D-DAF491C206F7}" type="presParOf" srcId="{A4DC1D52-B213-430F-A155-1E9DE68FE637}" destId="{19DD104D-AF9D-4531-8D89-FEA23275B2F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8A539-1AE1-4F81-A7EB-0E0D169A54FE}">
      <dsp:nvSpPr>
        <dsp:cNvPr id="0" name=""/>
        <dsp:cNvSpPr/>
      </dsp:nvSpPr>
      <dsp:spPr>
        <a:xfrm>
          <a:off x="4621" y="1569532"/>
          <a:ext cx="2020453" cy="121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Native Steroid Solutions</a:t>
          </a:r>
        </a:p>
      </dsp:txBody>
      <dsp:txXfrm>
        <a:off x="40127" y="1605038"/>
        <a:ext cx="1949441" cy="1141260"/>
      </dsp:txXfrm>
    </dsp:sp>
    <dsp:sp modelId="{996D2D92-1DFC-4B6E-9916-9FFD2E63E507}">
      <dsp:nvSpPr>
        <dsp:cNvPr id="0" name=""/>
        <dsp:cNvSpPr/>
      </dsp:nvSpPr>
      <dsp:spPr>
        <a:xfrm>
          <a:off x="222711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227119" y="2025346"/>
        <a:ext cx="299835" cy="300644"/>
      </dsp:txXfrm>
    </dsp:sp>
    <dsp:sp modelId="{D9DA6052-DB3B-4821-9C26-0B38B6335CC9}">
      <dsp:nvSpPr>
        <dsp:cNvPr id="0" name=""/>
        <dsp:cNvSpPr/>
      </dsp:nvSpPr>
      <dsp:spPr>
        <a:xfrm>
          <a:off x="2833255" y="1569532"/>
          <a:ext cx="2020453" cy="121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Ion Mobility-Mass Spectrometry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(DTIMS)</a:t>
          </a:r>
        </a:p>
      </dsp:txBody>
      <dsp:txXfrm>
        <a:off x="2868761" y="1605038"/>
        <a:ext cx="1949441" cy="1141260"/>
      </dsp:txXfrm>
    </dsp:sp>
    <dsp:sp modelId="{9E8067C8-B801-42E9-BAE0-B2F33F4CC56F}">
      <dsp:nvSpPr>
        <dsp:cNvPr id="0" name=""/>
        <dsp:cNvSpPr/>
      </dsp:nvSpPr>
      <dsp:spPr>
        <a:xfrm>
          <a:off x="5055754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055754" y="2025346"/>
        <a:ext cx="299835" cy="300644"/>
      </dsp:txXfrm>
    </dsp:sp>
    <dsp:sp modelId="{4B0BA7A7-93E4-41F3-A0AA-DDB71D8F3780}">
      <dsp:nvSpPr>
        <dsp:cNvPr id="0" name=""/>
        <dsp:cNvSpPr/>
      </dsp:nvSpPr>
      <dsp:spPr>
        <a:xfrm>
          <a:off x="5661890" y="1569532"/>
          <a:ext cx="2020453" cy="121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Extract Arrival Time Distributions</a:t>
          </a:r>
        </a:p>
      </dsp:txBody>
      <dsp:txXfrm>
        <a:off x="5697396" y="1605038"/>
        <a:ext cx="1949441" cy="1141260"/>
      </dsp:txXfrm>
    </dsp:sp>
    <dsp:sp modelId="{AC8591ED-7AD4-49FD-92CF-6501CE3CB80B}">
      <dsp:nvSpPr>
        <dsp:cNvPr id="0" name=""/>
        <dsp:cNvSpPr/>
      </dsp:nvSpPr>
      <dsp:spPr>
        <a:xfrm>
          <a:off x="788438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884389" y="2025346"/>
        <a:ext cx="299835" cy="300644"/>
      </dsp:txXfrm>
    </dsp:sp>
    <dsp:sp modelId="{19DD104D-AF9D-4531-8D89-FEA23275B2FF}">
      <dsp:nvSpPr>
        <dsp:cNvPr id="0" name=""/>
        <dsp:cNvSpPr/>
      </dsp:nvSpPr>
      <dsp:spPr>
        <a:xfrm>
          <a:off x="8490525" y="1569532"/>
          <a:ext cx="2020453" cy="121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Collision Cross Section Measurements</a:t>
          </a:r>
        </a:p>
      </dsp:txBody>
      <dsp:txXfrm>
        <a:off x="8526031" y="1605038"/>
        <a:ext cx="1949441" cy="1141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C5122-9B15-474F-8644-D9257BC42089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A8213-1433-4D0B-9D89-668925C0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9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5C6A-7032-4687-9AD7-0ADCD9E1AF6D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58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6D-50FB-4984-9333-743456D3E7A5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6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2D98-ECA3-47E3-8424-46DCC5BAB578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0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7DB4-98E8-443A-872F-7BD65521A0CA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CADB-6CD9-4851-8087-4CADE88A8FCB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41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3199-7429-4BC6-886D-0AAE8DFF67E4}" type="datetime1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4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0218-D9F2-447C-8420-3E34C134D372}" type="datetime1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5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E304-BFA1-40EE-984F-62612AED85FE}" type="datetime1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0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872A-7591-457B-BF78-2285E214826C}" type="datetime1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2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4ECB8E2-D3B9-453A-9BAB-D1E832711B53}" type="datetime1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17D946-AE69-48C2-95C6-75BAAF34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7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160C-146E-43B3-83E2-B952AD4DFAF9}" type="datetime1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9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E873874-BD87-492F-9CD5-10F4CC3A38B2}" type="datetime1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217D946-AE69-48C2-95C6-75BAAF34F53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24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1.png"/><Relationship Id="rId7" Type="http://schemas.openxmlformats.org/officeDocument/2006/relationships/image" Target="../media/image2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emf"/><Relationship Id="rId7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1E0E0-3537-76C7-2EC6-B5098CB707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Ion Mobility-Mass Spectrometry Separation of Steroid Structural</a:t>
            </a:r>
            <a:br>
              <a:rPr lang="en-US" dirty="0"/>
            </a:br>
            <a:r>
              <a:rPr lang="en-US" dirty="0"/>
              <a:t>Isomers and Epimers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55DE9-5BDD-961E-9640-608F73102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Alana Rister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7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059D-6BF9-0916-EB0A-95CF28DBA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Protonation Separation of Steroids Isomers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9A995-BB51-C10A-472F-8EB4BA575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EFEFE9-0365-0C5E-9926-C87022DD7B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6" b="1"/>
          <a:stretch/>
        </p:blipFill>
        <p:spPr>
          <a:xfrm>
            <a:off x="908529" y="1786160"/>
            <a:ext cx="4840518" cy="3746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589FD6-B783-6EE6-E8F0-324F27BE8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463" y="1737360"/>
            <a:ext cx="4840518" cy="36387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BCF89C-BBE4-EB1D-9CEC-EB0D073A2276}"/>
              </a:ext>
            </a:extLst>
          </p:cNvPr>
          <p:cNvSpPr/>
          <p:nvPr/>
        </p:nvSpPr>
        <p:spPr>
          <a:xfrm>
            <a:off x="887683" y="1892836"/>
            <a:ext cx="535021" cy="617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F94108-5A0C-39C8-4A47-4765A0F81AA0}"/>
              </a:ext>
            </a:extLst>
          </p:cNvPr>
          <p:cNvSpPr/>
          <p:nvPr/>
        </p:nvSpPr>
        <p:spPr>
          <a:xfrm>
            <a:off x="6898463" y="1786160"/>
            <a:ext cx="535021" cy="617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7B06FBF-D880-C9F2-D2F9-43D40A383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562673"/>
              </p:ext>
            </p:extLst>
          </p:nvPr>
        </p:nvGraphicFramePr>
        <p:xfrm>
          <a:off x="3240837" y="4992951"/>
          <a:ext cx="20854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414206" imgH="930888" progId="ChemDraw.Document.6.0">
                  <p:embed/>
                </p:oleObj>
              </mc:Choice>
              <mc:Fallback>
                <p:oleObj name="CS ChemDraw Drawing" r:id="rId4" imgW="1414206" imgH="930888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BCAC467-217D-4489-8BE8-E3A4302EE5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40837" y="4992951"/>
                        <a:ext cx="2085488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4AE07FE-379F-1B2F-BCC0-FF4F6E4BB0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849191"/>
              </p:ext>
            </p:extLst>
          </p:nvPr>
        </p:nvGraphicFramePr>
        <p:xfrm>
          <a:off x="1097280" y="5007676"/>
          <a:ext cx="209608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419880" imgH="929372" progId="ChemDraw.Document.6.0">
                  <p:embed/>
                </p:oleObj>
              </mc:Choice>
              <mc:Fallback>
                <p:oleObj name="CS ChemDraw Drawing" r:id="rId6" imgW="1419880" imgH="929372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9283C6F-7419-433A-B0D6-AD15177645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7280" y="5007676"/>
                        <a:ext cx="2096087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71EFCF7-BD8F-310C-24E1-A7A9DF82FB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331654"/>
              </p:ext>
            </p:extLst>
          </p:nvPr>
        </p:nvGraphicFramePr>
        <p:xfrm>
          <a:off x="9345071" y="4762600"/>
          <a:ext cx="1938400" cy="1542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452029" imgH="1156408" progId="ChemDraw.Document.6.0">
                  <p:embed/>
                </p:oleObj>
              </mc:Choice>
              <mc:Fallback>
                <p:oleObj name="CS ChemDraw Drawing" r:id="rId8" imgW="1452029" imgH="1156408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131C425-CC90-45FD-8B5A-2EDE9B9E4E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45071" y="4762600"/>
                        <a:ext cx="1938400" cy="1542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25A5851-419E-B68D-AF1E-CAC2F49917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276674"/>
              </p:ext>
            </p:extLst>
          </p:nvPr>
        </p:nvGraphicFramePr>
        <p:xfrm>
          <a:off x="7171956" y="4933244"/>
          <a:ext cx="1997854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544696" imgH="1060514" progId="ChemDraw.Document.6.0">
                  <p:embed/>
                </p:oleObj>
              </mc:Choice>
              <mc:Fallback>
                <p:oleObj name="CS ChemDraw Drawing" r:id="rId10" imgW="1544696" imgH="1060514" progId="ChemDraw.Document.6.0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711D969-6C74-4177-8BB6-870DAF401C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71956" y="4933244"/>
                        <a:ext cx="1997854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ABFD90E-10BB-C37B-2106-DB1A27263FBD}"/>
              </a:ext>
            </a:extLst>
          </p:cNvPr>
          <p:cNvSpPr txBox="1"/>
          <p:nvPr/>
        </p:nvSpPr>
        <p:spPr>
          <a:xfrm>
            <a:off x="1149443" y="6524880"/>
            <a:ext cx="967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Chouinard, C.D., Cruzeiro, V.W.D., </a:t>
            </a:r>
            <a:r>
              <a:rPr lang="en-US" sz="1400" dirty="0" err="1"/>
              <a:t>Roitberg</a:t>
            </a:r>
            <a:r>
              <a:rPr lang="en-US" sz="1400" dirty="0"/>
              <a:t>, A.E. et al. J. Am. Soc. Mass </a:t>
            </a:r>
            <a:r>
              <a:rPr lang="en-US" sz="1400" dirty="0" err="1"/>
              <a:t>Spectrom</a:t>
            </a:r>
            <a:r>
              <a:rPr lang="en-US" sz="1400" dirty="0"/>
              <a:t>. (2017) 28: 323.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5E640DF-02B2-714B-74E1-EC691A15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2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091A6-1C32-A018-DE93-94A99EAC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CDB15-E10B-1CB7-3685-C4969CC40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Separation of protonated species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Separation of </a:t>
            </a:r>
            <a:r>
              <a:rPr lang="en-US" sz="2400" b="1" dirty="0" err="1"/>
              <a:t>sodiated</a:t>
            </a:r>
            <a:r>
              <a:rPr lang="en-US" sz="2400" b="1" dirty="0"/>
              <a:t> species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Changing drift gas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Alternative cations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3C288F-76B7-0058-1E08-0AB599A6104A}"/>
              </a:ext>
            </a:extLst>
          </p:cNvPr>
          <p:cNvSpPr/>
          <p:nvPr/>
        </p:nvSpPr>
        <p:spPr>
          <a:xfrm>
            <a:off x="6096000" y="1917702"/>
            <a:ext cx="603849" cy="805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6A19CA-8353-92E9-457D-A8B5B209F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849" y="1667142"/>
            <a:ext cx="4597153" cy="4626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B84722-F07C-0662-76EB-3866BF533263}"/>
              </a:ext>
            </a:extLst>
          </p:cNvPr>
          <p:cNvSpPr txBox="1"/>
          <p:nvPr/>
        </p:nvSpPr>
        <p:spPr>
          <a:xfrm>
            <a:off x="1149443" y="6524880"/>
            <a:ext cx="967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Chouinard, C.D., Cruzeiro, V.W.D., </a:t>
            </a:r>
            <a:r>
              <a:rPr lang="en-US" sz="1400" dirty="0" err="1"/>
              <a:t>Roitberg</a:t>
            </a:r>
            <a:r>
              <a:rPr lang="en-US" sz="1400" dirty="0"/>
              <a:t>, A.E. et al. J. Am. Soc. Mass </a:t>
            </a:r>
            <a:r>
              <a:rPr lang="en-US" sz="1400" dirty="0" err="1"/>
              <a:t>Spectrom</a:t>
            </a:r>
            <a:r>
              <a:rPr lang="en-US" sz="1400" dirty="0"/>
              <a:t>. (2017) 28: 323.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D9F16-684A-E2E5-F6FA-533C25AD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7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ABDD-ACD3-31D6-57F7-A58F561EB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Sodiated</a:t>
            </a:r>
            <a:r>
              <a:rPr lang="en-US" dirty="0"/>
              <a:t> Monomer Separation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8DD56-C601-02D1-A0CE-43AE6C01E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FED20-2720-1FBE-B59C-B17C827DF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490" y="2086583"/>
            <a:ext cx="10108381" cy="33317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2EED8B-B603-BB1F-2BF4-C4C2EF717B2C}"/>
              </a:ext>
            </a:extLst>
          </p:cNvPr>
          <p:cNvSpPr/>
          <p:nvPr/>
        </p:nvSpPr>
        <p:spPr>
          <a:xfrm>
            <a:off x="991129" y="2086583"/>
            <a:ext cx="535021" cy="617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7760A64-389B-66F8-7F5F-48DF909E44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166867"/>
              </p:ext>
            </p:extLst>
          </p:nvPr>
        </p:nvGraphicFramePr>
        <p:xfrm>
          <a:off x="10051976" y="249470"/>
          <a:ext cx="20854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414206" imgH="930888" progId="ChemDraw.Document.6.0">
                  <p:embed/>
                </p:oleObj>
              </mc:Choice>
              <mc:Fallback>
                <p:oleObj name="CS ChemDraw Drawing" r:id="rId3" imgW="1414206" imgH="930888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7B06FBF-D880-C9F2-D2F9-43D40A383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51976" y="249470"/>
                        <a:ext cx="2085488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7A17746-4F4D-1E45-DE0A-47611A3B8D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409686"/>
              </p:ext>
            </p:extLst>
          </p:nvPr>
        </p:nvGraphicFramePr>
        <p:xfrm>
          <a:off x="118287" y="278264"/>
          <a:ext cx="209608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1419880" imgH="929372" progId="ChemDraw.Document.6.0">
                  <p:embed/>
                </p:oleObj>
              </mc:Choice>
              <mc:Fallback>
                <p:oleObj name="CS ChemDraw Drawing" r:id="rId5" imgW="1419880" imgH="929372" progId="ChemDraw.Document.6.0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4AE07FE-379F-1B2F-BCC0-FF4F6E4BB0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287" y="278264"/>
                        <a:ext cx="2096087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3E31EC5-A297-C376-7FE3-BD0EB7085A69}"/>
              </a:ext>
            </a:extLst>
          </p:cNvPr>
          <p:cNvSpPr txBox="1"/>
          <p:nvPr/>
        </p:nvSpPr>
        <p:spPr>
          <a:xfrm>
            <a:off x="1149443" y="6524880"/>
            <a:ext cx="967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Chouinard, C.D., Cruzeiro, V.W.D., </a:t>
            </a:r>
            <a:r>
              <a:rPr lang="en-US" sz="1400" dirty="0" err="1"/>
              <a:t>Roitberg</a:t>
            </a:r>
            <a:r>
              <a:rPr lang="en-US" sz="1400" dirty="0"/>
              <a:t>, A.E. et al. J. Am. Soc. Mass </a:t>
            </a:r>
            <a:r>
              <a:rPr lang="en-US" sz="1400" dirty="0" err="1"/>
              <a:t>Spectrom</a:t>
            </a:r>
            <a:r>
              <a:rPr lang="en-US" sz="1400" dirty="0"/>
              <a:t>. (2017) 28: 323.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FA75F-5068-D182-1950-771F6B33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84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ABDD-ACD3-31D6-57F7-A58F561EB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Sodiated</a:t>
            </a:r>
            <a:r>
              <a:rPr lang="en-US" dirty="0"/>
              <a:t> Dimer Separation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8DD56-C601-02D1-A0CE-43AE6C01E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D1CCCC-374B-9342-26AF-D725D3369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2067407"/>
            <a:ext cx="10119360" cy="37427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2EED8B-B603-BB1F-2BF4-C4C2EF717B2C}"/>
              </a:ext>
            </a:extLst>
          </p:cNvPr>
          <p:cNvSpPr/>
          <p:nvPr/>
        </p:nvSpPr>
        <p:spPr>
          <a:xfrm>
            <a:off x="991129" y="2086583"/>
            <a:ext cx="535021" cy="617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52B6622-2EBE-4609-E2BF-09F583648F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236533"/>
              </p:ext>
            </p:extLst>
          </p:nvPr>
        </p:nvGraphicFramePr>
        <p:xfrm>
          <a:off x="10051976" y="249470"/>
          <a:ext cx="20854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414206" imgH="930888" progId="ChemDraw.Document.6.0">
                  <p:embed/>
                </p:oleObj>
              </mc:Choice>
              <mc:Fallback>
                <p:oleObj name="CS ChemDraw Drawing" r:id="rId3" imgW="1414206" imgH="930888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7760A64-389B-66F8-7F5F-48DF909E44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51976" y="249470"/>
                        <a:ext cx="2085488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71E9AE5-D865-24BB-E538-2E7E717AC6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93583"/>
              </p:ext>
            </p:extLst>
          </p:nvPr>
        </p:nvGraphicFramePr>
        <p:xfrm>
          <a:off x="118287" y="278264"/>
          <a:ext cx="209608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1419880" imgH="929372" progId="ChemDraw.Document.6.0">
                  <p:embed/>
                </p:oleObj>
              </mc:Choice>
              <mc:Fallback>
                <p:oleObj name="CS ChemDraw Drawing" r:id="rId5" imgW="1419880" imgH="929372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7A17746-4F4D-1E45-DE0A-47611A3B8D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287" y="278264"/>
                        <a:ext cx="2096087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0250275-74D3-1AE6-B092-8B6FB001AAF9}"/>
              </a:ext>
            </a:extLst>
          </p:cNvPr>
          <p:cNvSpPr txBox="1"/>
          <p:nvPr/>
        </p:nvSpPr>
        <p:spPr>
          <a:xfrm>
            <a:off x="1149443" y="6524880"/>
            <a:ext cx="967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Chouinard, C.D., Cruzeiro, V.W.D., </a:t>
            </a:r>
            <a:r>
              <a:rPr lang="en-US" sz="1400" dirty="0" err="1"/>
              <a:t>Roitberg</a:t>
            </a:r>
            <a:r>
              <a:rPr lang="en-US" sz="1400" dirty="0"/>
              <a:t>, A.E. et al. J. Am. Soc. Mass </a:t>
            </a:r>
            <a:r>
              <a:rPr lang="en-US" sz="1400" dirty="0" err="1"/>
              <a:t>Spectrom</a:t>
            </a:r>
            <a:r>
              <a:rPr lang="en-US" sz="1400" dirty="0"/>
              <a:t>. (2017) 28: 323.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FF9A94-EFC5-46B5-1668-EF7E8DA2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63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18BEE-9010-6C5C-478F-B8A2B112E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Sodiated</a:t>
            </a:r>
            <a:r>
              <a:rPr lang="en-US" dirty="0"/>
              <a:t> Isomer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EA42D-A53D-5C37-0B74-F611D03BF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33F01-DCFE-AC0F-845F-7ED964F00C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70"/>
          <a:stretch/>
        </p:blipFill>
        <p:spPr>
          <a:xfrm>
            <a:off x="3827903" y="1737360"/>
            <a:ext cx="4597153" cy="4535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55CF1C-5B90-A6C1-C294-2A451A1A550E}"/>
              </a:ext>
            </a:extLst>
          </p:cNvPr>
          <p:cNvSpPr txBox="1"/>
          <p:nvPr/>
        </p:nvSpPr>
        <p:spPr>
          <a:xfrm>
            <a:off x="1149443" y="6524880"/>
            <a:ext cx="967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Chouinard, C.D., Cruzeiro, V.W.D., </a:t>
            </a:r>
            <a:r>
              <a:rPr lang="en-US" sz="1400" dirty="0" err="1"/>
              <a:t>Roitberg</a:t>
            </a:r>
            <a:r>
              <a:rPr lang="en-US" sz="1400" dirty="0"/>
              <a:t>, A.E. et al. J. Am. Soc. Mass </a:t>
            </a:r>
            <a:r>
              <a:rPr lang="en-US" sz="1400" dirty="0" err="1"/>
              <a:t>Spectrom</a:t>
            </a:r>
            <a:r>
              <a:rPr lang="en-US" sz="1400" dirty="0"/>
              <a:t>. (2017) 28: 323.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F0CF4-F882-7160-524E-3F9DC61D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74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091A6-1C32-A018-DE93-94A99EAC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CDB15-E10B-1CB7-3685-C4969CC40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Separation of protonated species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Separation of </a:t>
            </a:r>
            <a:r>
              <a:rPr lang="en-US" sz="2400" dirty="0" err="1"/>
              <a:t>sodiated</a:t>
            </a:r>
            <a:r>
              <a:rPr lang="en-US" sz="2400" dirty="0"/>
              <a:t> species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Changing drift gas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Alternative cations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3C288F-76B7-0058-1E08-0AB599A6104A}"/>
              </a:ext>
            </a:extLst>
          </p:cNvPr>
          <p:cNvSpPr/>
          <p:nvPr/>
        </p:nvSpPr>
        <p:spPr>
          <a:xfrm>
            <a:off x="6096000" y="1917702"/>
            <a:ext cx="603849" cy="805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0A71F8-C450-2E82-EB68-05DD15068629}"/>
              </a:ext>
            </a:extLst>
          </p:cNvPr>
          <p:cNvGrpSpPr/>
          <p:nvPr/>
        </p:nvGrpSpPr>
        <p:grpSpPr>
          <a:xfrm>
            <a:off x="6966147" y="1810897"/>
            <a:ext cx="4021542" cy="1550189"/>
            <a:chOff x="625519" y="1706187"/>
            <a:chExt cx="4021542" cy="155018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C73706-98AE-5E3B-A53D-2E0C1C2E26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137" b="66222"/>
            <a:stretch/>
          </p:blipFill>
          <p:spPr>
            <a:xfrm>
              <a:off x="625519" y="1741203"/>
              <a:ext cx="4021542" cy="137745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543B52-AF0C-D198-E9AE-83790A98198E}"/>
                </a:ext>
              </a:extLst>
            </p:cNvPr>
            <p:cNvSpPr txBox="1"/>
            <p:nvPr/>
          </p:nvSpPr>
          <p:spPr>
            <a:xfrm>
              <a:off x="749200" y="2940768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390014-3377-1DEC-D68F-4775C2DD26D3}"/>
                </a:ext>
              </a:extLst>
            </p:cNvPr>
            <p:cNvSpPr txBox="1"/>
            <p:nvPr/>
          </p:nvSpPr>
          <p:spPr>
            <a:xfrm>
              <a:off x="1232984" y="2940768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5E9E1F-B84C-D5CD-F8E7-C7665512FEAE}"/>
                </a:ext>
              </a:extLst>
            </p:cNvPr>
            <p:cNvSpPr txBox="1"/>
            <p:nvPr/>
          </p:nvSpPr>
          <p:spPr>
            <a:xfrm>
              <a:off x="1749327" y="2940768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C1E3E9-DD77-6AFC-E136-28867013BC27}"/>
                </a:ext>
              </a:extLst>
            </p:cNvPr>
            <p:cNvSpPr txBox="1"/>
            <p:nvPr/>
          </p:nvSpPr>
          <p:spPr>
            <a:xfrm>
              <a:off x="2332341" y="2948055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4170E4-22A6-1F7D-CC82-24DAD02E1463}"/>
                </a:ext>
              </a:extLst>
            </p:cNvPr>
            <p:cNvSpPr txBox="1"/>
            <p:nvPr/>
          </p:nvSpPr>
          <p:spPr>
            <a:xfrm>
              <a:off x="2885074" y="2948055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9BB15D-F762-4C1A-A7FE-3C085C3D2D4F}"/>
                </a:ext>
              </a:extLst>
            </p:cNvPr>
            <p:cNvSpPr txBox="1"/>
            <p:nvPr/>
          </p:nvSpPr>
          <p:spPr>
            <a:xfrm>
              <a:off x="3401134" y="2948599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8EAFFC-9F95-BE26-3D22-7EB207FD7BAD}"/>
                </a:ext>
              </a:extLst>
            </p:cNvPr>
            <p:cNvSpPr txBox="1"/>
            <p:nvPr/>
          </p:nvSpPr>
          <p:spPr>
            <a:xfrm>
              <a:off x="3907523" y="2948055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6B6DBE-C0A4-8448-D703-0E2C8EFB43F1}"/>
                </a:ext>
              </a:extLst>
            </p:cNvPr>
            <p:cNvSpPr txBox="1"/>
            <p:nvPr/>
          </p:nvSpPr>
          <p:spPr>
            <a:xfrm>
              <a:off x="644853" y="1706187"/>
              <a:ext cx="452654" cy="4656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5EFFA1-36CA-FA92-C81B-ED670DABA269}"/>
              </a:ext>
            </a:extLst>
          </p:cNvPr>
          <p:cNvGrpSpPr/>
          <p:nvPr/>
        </p:nvGrpSpPr>
        <p:grpSpPr>
          <a:xfrm>
            <a:off x="6985481" y="3992293"/>
            <a:ext cx="4028225" cy="1591692"/>
            <a:chOff x="3897143" y="3217839"/>
            <a:chExt cx="4028225" cy="159169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0838DF6-4B1E-03CD-E64A-B1DBB7B64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3427" b="36174"/>
            <a:stretch/>
          </p:blipFill>
          <p:spPr>
            <a:xfrm>
              <a:off x="3903826" y="3243843"/>
              <a:ext cx="4021542" cy="151490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7909B54-C065-2C10-1624-F4BD374F6CCB}"/>
                </a:ext>
              </a:extLst>
            </p:cNvPr>
            <p:cNvSpPr txBox="1"/>
            <p:nvPr/>
          </p:nvSpPr>
          <p:spPr>
            <a:xfrm>
              <a:off x="4073431" y="4493923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B4816C-379A-D913-A745-009D5D1ACF10}"/>
                </a:ext>
              </a:extLst>
            </p:cNvPr>
            <p:cNvSpPr txBox="1"/>
            <p:nvPr/>
          </p:nvSpPr>
          <p:spPr>
            <a:xfrm>
              <a:off x="4557215" y="4493923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658ED6-21C5-7375-1252-46687B6675CE}"/>
                </a:ext>
              </a:extLst>
            </p:cNvPr>
            <p:cNvSpPr txBox="1"/>
            <p:nvPr/>
          </p:nvSpPr>
          <p:spPr>
            <a:xfrm>
              <a:off x="5073558" y="4493923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ED64E2-0733-DC9A-D618-E59EF16015CD}"/>
                </a:ext>
              </a:extLst>
            </p:cNvPr>
            <p:cNvSpPr txBox="1"/>
            <p:nvPr/>
          </p:nvSpPr>
          <p:spPr>
            <a:xfrm>
              <a:off x="5656572" y="4501210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6E47D3-0F92-04DB-4291-961C74D55F56}"/>
                </a:ext>
              </a:extLst>
            </p:cNvPr>
            <p:cNvSpPr txBox="1"/>
            <p:nvPr/>
          </p:nvSpPr>
          <p:spPr>
            <a:xfrm>
              <a:off x="6209305" y="4501210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62D1A8-223A-F2F3-B769-2ECD4355DCF9}"/>
                </a:ext>
              </a:extLst>
            </p:cNvPr>
            <p:cNvSpPr txBox="1"/>
            <p:nvPr/>
          </p:nvSpPr>
          <p:spPr>
            <a:xfrm>
              <a:off x="6725365" y="4501754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078694-2BD9-F313-DD2B-105AF111D868}"/>
                </a:ext>
              </a:extLst>
            </p:cNvPr>
            <p:cNvSpPr txBox="1"/>
            <p:nvPr/>
          </p:nvSpPr>
          <p:spPr>
            <a:xfrm>
              <a:off x="7231754" y="4501210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CD948D-8AD9-1037-91A8-C5CE8702EB24}"/>
                </a:ext>
              </a:extLst>
            </p:cNvPr>
            <p:cNvSpPr txBox="1"/>
            <p:nvPr/>
          </p:nvSpPr>
          <p:spPr>
            <a:xfrm>
              <a:off x="3897143" y="3217839"/>
              <a:ext cx="452654" cy="4656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E19F213-888F-B1C1-78A2-A920A6E798BB}"/>
              </a:ext>
            </a:extLst>
          </p:cNvPr>
          <p:cNvSpPr txBox="1"/>
          <p:nvPr/>
        </p:nvSpPr>
        <p:spPr>
          <a:xfrm>
            <a:off x="1149443" y="6524880"/>
            <a:ext cx="967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Chouinard, C.D., Cruzeiro, V.W.D., </a:t>
            </a:r>
            <a:r>
              <a:rPr lang="en-US" sz="1400" dirty="0" err="1"/>
              <a:t>Roitberg</a:t>
            </a:r>
            <a:r>
              <a:rPr lang="en-US" sz="1400" dirty="0"/>
              <a:t>, A.E. et al. J. Am. Soc. Mass </a:t>
            </a:r>
            <a:r>
              <a:rPr lang="en-US" sz="1400" dirty="0" err="1"/>
              <a:t>Spectrom</a:t>
            </a:r>
            <a:r>
              <a:rPr lang="en-US" sz="1400" dirty="0"/>
              <a:t>. (2017) 28: 323.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BC8EFAAA-32B8-E043-270B-36AADEBF9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52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74D9-E3D2-B2F7-FFEE-54ADBF21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Drift Gas Affects on Separation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E5DB0-536C-7938-BCF6-5BD6DE2A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5057204-B9B6-414C-BB8D-C85B3EB5DD44}" type="slidenum">
              <a:rPr lang="en-US" b="1" smtClean="0">
                <a:solidFill>
                  <a:schemeClr val="tx1"/>
                </a:solidFill>
              </a:rPr>
              <a:t>16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DCBB77-17CF-9EB8-C39C-4AD5DF8FCB02}"/>
              </a:ext>
            </a:extLst>
          </p:cNvPr>
          <p:cNvGrpSpPr/>
          <p:nvPr/>
        </p:nvGrpSpPr>
        <p:grpSpPr>
          <a:xfrm>
            <a:off x="162632" y="3208555"/>
            <a:ext cx="4021542" cy="1550189"/>
            <a:chOff x="625519" y="1706187"/>
            <a:chExt cx="4021542" cy="155018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2B7669-3E3D-4A48-5CBB-D3576DD57E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137" b="66222"/>
            <a:stretch/>
          </p:blipFill>
          <p:spPr>
            <a:xfrm>
              <a:off x="625519" y="1741203"/>
              <a:ext cx="4021542" cy="137745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D5C571-0B79-A874-DE8A-3D0804C89468}"/>
                </a:ext>
              </a:extLst>
            </p:cNvPr>
            <p:cNvSpPr txBox="1"/>
            <p:nvPr/>
          </p:nvSpPr>
          <p:spPr>
            <a:xfrm>
              <a:off x="749200" y="2940768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C79DDA-C0E1-8587-42AB-63A7D5B1F2FB}"/>
                </a:ext>
              </a:extLst>
            </p:cNvPr>
            <p:cNvSpPr txBox="1"/>
            <p:nvPr/>
          </p:nvSpPr>
          <p:spPr>
            <a:xfrm>
              <a:off x="1232984" y="2940768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8A346C-32F9-FC52-BCA9-176F6F40A3E2}"/>
                </a:ext>
              </a:extLst>
            </p:cNvPr>
            <p:cNvSpPr txBox="1"/>
            <p:nvPr/>
          </p:nvSpPr>
          <p:spPr>
            <a:xfrm>
              <a:off x="1749327" y="2940768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D6A37A-86D9-CFEE-6141-4EEDF0B35AAA}"/>
                </a:ext>
              </a:extLst>
            </p:cNvPr>
            <p:cNvSpPr txBox="1"/>
            <p:nvPr/>
          </p:nvSpPr>
          <p:spPr>
            <a:xfrm>
              <a:off x="2332341" y="2948055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D7F5F0-AC4C-A774-CC77-B5093EA890E2}"/>
                </a:ext>
              </a:extLst>
            </p:cNvPr>
            <p:cNvSpPr txBox="1"/>
            <p:nvPr/>
          </p:nvSpPr>
          <p:spPr>
            <a:xfrm>
              <a:off x="2885074" y="2948055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D94813-675D-54AC-966B-7DED84A12E1F}"/>
                </a:ext>
              </a:extLst>
            </p:cNvPr>
            <p:cNvSpPr txBox="1"/>
            <p:nvPr/>
          </p:nvSpPr>
          <p:spPr>
            <a:xfrm>
              <a:off x="3401134" y="2948599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632FB6-3DAA-FEF0-CE06-FFF6F81CFAAA}"/>
                </a:ext>
              </a:extLst>
            </p:cNvPr>
            <p:cNvSpPr txBox="1"/>
            <p:nvPr/>
          </p:nvSpPr>
          <p:spPr>
            <a:xfrm>
              <a:off x="3907523" y="2948055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4B40A5-0B15-F90A-C869-BDB333B5CBA4}"/>
                </a:ext>
              </a:extLst>
            </p:cNvPr>
            <p:cNvSpPr txBox="1"/>
            <p:nvPr/>
          </p:nvSpPr>
          <p:spPr>
            <a:xfrm>
              <a:off x="644853" y="1706187"/>
              <a:ext cx="452654" cy="4656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DDFB9C-0B3D-1095-0BD3-1522D1F1DDB1}"/>
              </a:ext>
            </a:extLst>
          </p:cNvPr>
          <p:cNvGrpSpPr/>
          <p:nvPr/>
        </p:nvGrpSpPr>
        <p:grpSpPr>
          <a:xfrm>
            <a:off x="3883495" y="3149599"/>
            <a:ext cx="4028225" cy="1591692"/>
            <a:chOff x="3897143" y="3217839"/>
            <a:chExt cx="4028225" cy="159169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5F25FE2-055E-9714-B684-4BEAEC432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3427" b="36174"/>
            <a:stretch/>
          </p:blipFill>
          <p:spPr>
            <a:xfrm>
              <a:off x="3903826" y="3243843"/>
              <a:ext cx="4021542" cy="151490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525CAD-4341-7392-622F-A2C8AD2037C9}"/>
                </a:ext>
              </a:extLst>
            </p:cNvPr>
            <p:cNvSpPr txBox="1"/>
            <p:nvPr/>
          </p:nvSpPr>
          <p:spPr>
            <a:xfrm>
              <a:off x="4073431" y="4493923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2C04CA-EF21-2212-CC3C-439905C5D6D0}"/>
                </a:ext>
              </a:extLst>
            </p:cNvPr>
            <p:cNvSpPr txBox="1"/>
            <p:nvPr/>
          </p:nvSpPr>
          <p:spPr>
            <a:xfrm>
              <a:off x="4557215" y="4493923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1CA67E-7100-B9B9-BD0C-2424D3F2363E}"/>
                </a:ext>
              </a:extLst>
            </p:cNvPr>
            <p:cNvSpPr txBox="1"/>
            <p:nvPr/>
          </p:nvSpPr>
          <p:spPr>
            <a:xfrm>
              <a:off x="5073558" y="4493923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E6AAFD-A8C6-0F93-A4AA-7F05B56C0372}"/>
                </a:ext>
              </a:extLst>
            </p:cNvPr>
            <p:cNvSpPr txBox="1"/>
            <p:nvPr/>
          </p:nvSpPr>
          <p:spPr>
            <a:xfrm>
              <a:off x="5656572" y="4501210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6564F0E-E1BA-6307-D8DE-32E45AE9E128}"/>
                </a:ext>
              </a:extLst>
            </p:cNvPr>
            <p:cNvSpPr txBox="1"/>
            <p:nvPr/>
          </p:nvSpPr>
          <p:spPr>
            <a:xfrm>
              <a:off x="6209305" y="4501210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85C156-E566-F536-B2C2-9AD39A11F522}"/>
                </a:ext>
              </a:extLst>
            </p:cNvPr>
            <p:cNvSpPr txBox="1"/>
            <p:nvPr/>
          </p:nvSpPr>
          <p:spPr>
            <a:xfrm>
              <a:off x="6725365" y="4501754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10FD46-1C35-D9BB-9A14-CB1D7D7C920C}"/>
                </a:ext>
              </a:extLst>
            </p:cNvPr>
            <p:cNvSpPr txBox="1"/>
            <p:nvPr/>
          </p:nvSpPr>
          <p:spPr>
            <a:xfrm>
              <a:off x="7231754" y="4501210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E98F69-F64F-435C-5DB6-F80CFBF6320C}"/>
                </a:ext>
              </a:extLst>
            </p:cNvPr>
            <p:cNvSpPr txBox="1"/>
            <p:nvPr/>
          </p:nvSpPr>
          <p:spPr>
            <a:xfrm>
              <a:off x="3897143" y="3217839"/>
              <a:ext cx="452654" cy="4656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EAAB6F4-59F8-A803-9A30-6FFB5E86FA9F}"/>
              </a:ext>
            </a:extLst>
          </p:cNvPr>
          <p:cNvGrpSpPr/>
          <p:nvPr/>
        </p:nvGrpSpPr>
        <p:grpSpPr>
          <a:xfrm>
            <a:off x="7818463" y="3097229"/>
            <a:ext cx="4063482" cy="2016356"/>
            <a:chOff x="7861394" y="4261094"/>
            <a:chExt cx="4063482" cy="201635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0246E97-1645-B809-A288-1C80B5A87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2137"/>
            <a:stretch/>
          </p:blipFill>
          <p:spPr>
            <a:xfrm>
              <a:off x="7861394" y="4390573"/>
              <a:ext cx="4021542" cy="188687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9A6FA7-8BA2-5343-01CD-23BCC5772DCB}"/>
                </a:ext>
              </a:extLst>
            </p:cNvPr>
            <p:cNvSpPr txBox="1"/>
            <p:nvPr/>
          </p:nvSpPr>
          <p:spPr>
            <a:xfrm>
              <a:off x="7903334" y="5651665"/>
              <a:ext cx="402154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1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4A3592-3BE3-19C8-1E09-74428CD253DE}"/>
                </a:ext>
              </a:extLst>
            </p:cNvPr>
            <p:cNvSpPr txBox="1"/>
            <p:nvPr/>
          </p:nvSpPr>
          <p:spPr>
            <a:xfrm>
              <a:off x="7997020" y="5588019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5151A7-F877-4F1A-E244-D23FC5E34A4F}"/>
                </a:ext>
              </a:extLst>
            </p:cNvPr>
            <p:cNvSpPr txBox="1"/>
            <p:nvPr/>
          </p:nvSpPr>
          <p:spPr>
            <a:xfrm>
              <a:off x="8480804" y="5588019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D6B35B-E2FE-CBE3-3558-984E73902C01}"/>
                </a:ext>
              </a:extLst>
            </p:cNvPr>
            <p:cNvSpPr txBox="1"/>
            <p:nvPr/>
          </p:nvSpPr>
          <p:spPr>
            <a:xfrm>
              <a:off x="8997147" y="5588019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73AB229-EE57-9EAB-BBB8-32B9081D1A81}"/>
                </a:ext>
              </a:extLst>
            </p:cNvPr>
            <p:cNvSpPr txBox="1"/>
            <p:nvPr/>
          </p:nvSpPr>
          <p:spPr>
            <a:xfrm>
              <a:off x="9580161" y="5595306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3FA23E9-F2C9-748C-8A22-5295074D1C57}"/>
                </a:ext>
              </a:extLst>
            </p:cNvPr>
            <p:cNvSpPr txBox="1"/>
            <p:nvPr/>
          </p:nvSpPr>
          <p:spPr>
            <a:xfrm>
              <a:off x="10132894" y="5595306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3CBC117-8F8C-AF40-E29A-233AA8D16247}"/>
                </a:ext>
              </a:extLst>
            </p:cNvPr>
            <p:cNvSpPr txBox="1"/>
            <p:nvPr/>
          </p:nvSpPr>
          <p:spPr>
            <a:xfrm>
              <a:off x="10648954" y="5595850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5A52B05-D357-33CE-7B9C-A2E6B83FC3A6}"/>
                </a:ext>
              </a:extLst>
            </p:cNvPr>
            <p:cNvSpPr txBox="1"/>
            <p:nvPr/>
          </p:nvSpPr>
          <p:spPr>
            <a:xfrm>
              <a:off x="11155343" y="5595306"/>
              <a:ext cx="552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CC3C4FF-4F70-55AC-6574-5881B4CFFEB3}"/>
                </a:ext>
              </a:extLst>
            </p:cNvPr>
            <p:cNvSpPr txBox="1"/>
            <p:nvPr/>
          </p:nvSpPr>
          <p:spPr>
            <a:xfrm>
              <a:off x="7999005" y="4261094"/>
              <a:ext cx="452654" cy="4656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08011A19-284A-0DE8-0CEC-CE0D4BD466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185760"/>
              </p:ext>
            </p:extLst>
          </p:nvPr>
        </p:nvGraphicFramePr>
        <p:xfrm>
          <a:off x="2805334" y="4851602"/>
          <a:ext cx="2036424" cy="146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420258" imgH="1020717" progId="ChemDraw.Document.6.0">
                  <p:embed/>
                </p:oleObj>
              </mc:Choice>
              <mc:Fallback>
                <p:oleObj name="CS ChemDraw Drawing" r:id="rId3" imgW="1420258" imgH="1020717" progId="ChemDraw.Document.6.0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F10DE484-BAE8-4B94-A349-FC169600BF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5334" y="4851602"/>
                        <a:ext cx="2036424" cy="1463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38AF4C18-2489-8015-CFF2-D4BB0CFE89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072709"/>
              </p:ext>
            </p:extLst>
          </p:nvPr>
        </p:nvGraphicFramePr>
        <p:xfrm>
          <a:off x="1977361" y="1827156"/>
          <a:ext cx="444826" cy="444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339273" imgH="339607" progId="ChemDraw.Document.6.0">
                  <p:embed/>
                </p:oleObj>
              </mc:Choice>
              <mc:Fallback>
                <p:oleObj name="CS ChemDraw Drawing" r:id="rId5" imgW="339273" imgH="339607" progId="ChemDraw.Document.6.0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3CEA6675-F70C-4583-A25C-CC750F6D98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7361" y="1827156"/>
                        <a:ext cx="444826" cy="444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7C190C21-8EE9-ACB3-EF44-6F68DDACBD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977126"/>
              </p:ext>
            </p:extLst>
          </p:nvPr>
        </p:nvGraphicFramePr>
        <p:xfrm>
          <a:off x="5225387" y="1711863"/>
          <a:ext cx="1387806" cy="65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1005717" imgH="472266" progId="ChemDraw.Document.6.0">
                  <p:embed/>
                </p:oleObj>
              </mc:Choice>
              <mc:Fallback>
                <p:oleObj name="CS ChemDraw Drawing" r:id="rId7" imgW="1005717" imgH="472266" progId="ChemDraw.Document.6.0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70BFDB49-9E97-4F80-B52A-B8619D91E6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25387" y="1711863"/>
                        <a:ext cx="1387806" cy="65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594BB0DC-08B7-57F8-99F7-40D9398876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653821"/>
              </p:ext>
            </p:extLst>
          </p:nvPr>
        </p:nvGraphicFramePr>
        <p:xfrm>
          <a:off x="9033537" y="1752433"/>
          <a:ext cx="2041478" cy="6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1567768" imgH="468855" progId="ChemDraw.Document.6.0">
                  <p:embed/>
                </p:oleObj>
              </mc:Choice>
              <mc:Fallback>
                <p:oleObj name="CS ChemDraw Drawing" r:id="rId9" imgW="1567768" imgH="468855" progId="ChemDraw.Document.6.0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FFDC21E8-86D8-4E8B-8D02-43C39497CB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33537" y="1752433"/>
                        <a:ext cx="2041478" cy="6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>
            <a:extLst>
              <a:ext uri="{FF2B5EF4-FFF2-40B4-BE49-F238E27FC236}">
                <a16:creationId xmlns:a16="http://schemas.microsoft.com/office/drawing/2014/main" id="{5F546AE9-4F92-1266-B303-85EFFE11C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259"/>
          <a:stretch/>
        </p:blipFill>
        <p:spPr>
          <a:xfrm>
            <a:off x="4031345" y="2758784"/>
            <a:ext cx="4021542" cy="38576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3BDFAA2-3DF0-95CF-6E32-AFF795DB9CE8}"/>
              </a:ext>
            </a:extLst>
          </p:cNvPr>
          <p:cNvSpPr txBox="1"/>
          <p:nvPr/>
        </p:nvSpPr>
        <p:spPr>
          <a:xfrm>
            <a:off x="4841758" y="4716508"/>
            <a:ext cx="23046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Drift Time (ms)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3AD44F-E6BC-43AF-655B-CACFFCCFF269}"/>
              </a:ext>
            </a:extLst>
          </p:cNvPr>
          <p:cNvSpPr txBox="1"/>
          <p:nvPr/>
        </p:nvSpPr>
        <p:spPr>
          <a:xfrm>
            <a:off x="8783983" y="4716508"/>
            <a:ext cx="23046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Drift Time (ms)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5E9CC7-A1D8-1740-8138-D71DD9AAC60B}"/>
              </a:ext>
            </a:extLst>
          </p:cNvPr>
          <p:cNvSpPr txBox="1"/>
          <p:nvPr/>
        </p:nvSpPr>
        <p:spPr>
          <a:xfrm>
            <a:off x="1021094" y="4720967"/>
            <a:ext cx="23046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Drift Time (ms)</a:t>
            </a: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B49F3691-4FCB-EE95-6160-A30BDA5310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760547"/>
              </p:ext>
            </p:extLst>
          </p:nvPr>
        </p:nvGraphicFramePr>
        <p:xfrm>
          <a:off x="6808025" y="4851602"/>
          <a:ext cx="2039597" cy="146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1" imgW="1420258" imgH="1019201" progId="ChemDraw.Document.6.0">
                  <p:embed/>
                </p:oleObj>
              </mc:Choice>
              <mc:Fallback>
                <p:oleObj name="CS ChemDraw Drawing" r:id="rId11" imgW="1420258" imgH="1019201" progId="ChemDraw.Document.6.0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001A2559-647B-4B6C-9CAA-D392D3FBE4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08025" y="4851602"/>
                        <a:ext cx="2039597" cy="1463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78038D36-CC30-E861-D9C3-5AD9EAE629BF}"/>
              </a:ext>
            </a:extLst>
          </p:cNvPr>
          <p:cNvSpPr txBox="1"/>
          <p:nvPr/>
        </p:nvSpPr>
        <p:spPr>
          <a:xfrm>
            <a:off x="309963" y="6458069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Chouinard, C.D., Cruzeiro, V.W.D., </a:t>
            </a:r>
            <a:r>
              <a:rPr lang="en-US" sz="1400" dirty="0" err="1"/>
              <a:t>Roitberg</a:t>
            </a:r>
            <a:r>
              <a:rPr lang="en-US" sz="1400" dirty="0"/>
              <a:t>, A.E. et al. J. Am. Soc. Mass </a:t>
            </a:r>
            <a:r>
              <a:rPr lang="en-US" sz="1400" dirty="0" err="1"/>
              <a:t>Spectrom</a:t>
            </a:r>
            <a:r>
              <a:rPr lang="en-US" sz="1400" dirty="0"/>
              <a:t>. (2017) 28: 323.</a:t>
            </a:r>
          </a:p>
        </p:txBody>
      </p:sp>
    </p:spTree>
    <p:extLst>
      <p:ext uri="{BB962C8B-B14F-4D97-AF65-F5344CB8AC3E}">
        <p14:creationId xmlns:p14="http://schemas.microsoft.com/office/powerpoint/2010/main" val="3153654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AA1F6-C75A-CC40-022D-42766447F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Drift Gas Affects on Separation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099D1-3502-6C32-D1BB-B82174FC4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5343F-AAB9-F7D5-74BE-EED1018FD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054" y="1722109"/>
            <a:ext cx="9761891" cy="3197327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A56DB47-15B9-D309-8980-0839A9C2C2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323668"/>
              </p:ext>
            </p:extLst>
          </p:nvPr>
        </p:nvGraphicFramePr>
        <p:xfrm>
          <a:off x="7675927" y="4919436"/>
          <a:ext cx="2046933" cy="1346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414206" imgH="930888" progId="ChemDraw.Document.6.0">
                  <p:embed/>
                </p:oleObj>
              </mc:Choice>
              <mc:Fallback>
                <p:oleObj name="CS ChemDraw Drawing" r:id="rId3" imgW="1414206" imgH="930888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4F4A41D-50D3-4606-A2FF-C5AEECFD1C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75927" y="4919436"/>
                        <a:ext cx="2046933" cy="1346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0635499-DAA2-F6CD-2012-E0D1DF3F7A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485524"/>
              </p:ext>
            </p:extLst>
          </p:nvPr>
        </p:nvGraphicFramePr>
        <p:xfrm>
          <a:off x="4936354" y="4875566"/>
          <a:ext cx="2056123" cy="1346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1420258" imgH="930888" progId="ChemDraw.Document.6.0">
                  <p:embed/>
                </p:oleObj>
              </mc:Choice>
              <mc:Fallback>
                <p:oleObj name="CS ChemDraw Drawing" r:id="rId5" imgW="1420258" imgH="930888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C9F48FE-6868-4096-B1B2-50F13307CA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6354" y="4875566"/>
                        <a:ext cx="2056123" cy="1346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8CB0B61-A9BF-02EB-E962-55CAF549A8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085516"/>
              </p:ext>
            </p:extLst>
          </p:nvPr>
        </p:nvGraphicFramePr>
        <p:xfrm>
          <a:off x="1981227" y="4923677"/>
          <a:ext cx="1979636" cy="1346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1384704" imgH="941500" progId="ChemDraw.Document.6.0">
                  <p:embed/>
                </p:oleObj>
              </mc:Choice>
              <mc:Fallback>
                <p:oleObj name="CS ChemDraw Drawing" r:id="rId7" imgW="1384704" imgH="941500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1421673-7058-4969-BAF9-9299F3FF1D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1227" y="4923677"/>
                        <a:ext cx="1979636" cy="1346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68BFDA4-11E8-EF90-66C7-ADEC44249F9F}"/>
              </a:ext>
            </a:extLst>
          </p:cNvPr>
          <p:cNvSpPr txBox="1"/>
          <p:nvPr/>
        </p:nvSpPr>
        <p:spPr>
          <a:xfrm>
            <a:off x="1149443" y="6524880"/>
            <a:ext cx="967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Chouinard, C.D., Cruzeiro, V.W.D., </a:t>
            </a:r>
            <a:r>
              <a:rPr lang="en-US" sz="1400" dirty="0" err="1"/>
              <a:t>Roitberg</a:t>
            </a:r>
            <a:r>
              <a:rPr lang="en-US" sz="1400" dirty="0"/>
              <a:t>, A.E. et al. J. Am. Soc. Mass </a:t>
            </a:r>
            <a:r>
              <a:rPr lang="en-US" sz="1400" dirty="0" err="1"/>
              <a:t>Spectrom</a:t>
            </a:r>
            <a:r>
              <a:rPr lang="en-US" sz="1400" dirty="0"/>
              <a:t>. (2017) 28: 323.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8C4261-24AE-507C-583F-BE2EC12D5DE3}"/>
              </a:ext>
            </a:extLst>
          </p:cNvPr>
          <p:cNvSpPr txBox="1"/>
          <p:nvPr/>
        </p:nvSpPr>
        <p:spPr>
          <a:xfrm>
            <a:off x="1097280" y="1737360"/>
            <a:ext cx="744940" cy="6141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9A3442-D5F8-08EB-7AD3-FCE142CD55D8}"/>
              </a:ext>
            </a:extLst>
          </p:cNvPr>
          <p:cNvSpPr txBox="1"/>
          <p:nvPr/>
        </p:nvSpPr>
        <p:spPr>
          <a:xfrm>
            <a:off x="5855556" y="1817816"/>
            <a:ext cx="744940" cy="6141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B1ED728-ECBD-6902-299D-CABDD3253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04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A6F5F-420E-99A5-3141-B1F39767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Drift Gas Affects on Collision Cross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819D5-F93A-0EFF-A63F-3AB4A497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Chris Chouinard\Desktop\Dissertation Figures\Chapter 2 Figures\2-9.tif">
            <a:extLst>
              <a:ext uri="{FF2B5EF4-FFF2-40B4-BE49-F238E27FC236}">
                <a16:creationId xmlns:a16="http://schemas.microsoft.com/office/drawing/2014/main" id="{1A1B198C-5348-2581-005D-D9BE84ECED2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769" y="1813522"/>
            <a:ext cx="6019422" cy="32255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C0B414-8647-041F-7450-997712241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199126"/>
              </p:ext>
            </p:extLst>
          </p:nvPr>
        </p:nvGraphicFramePr>
        <p:xfrm>
          <a:off x="1572383" y="5039038"/>
          <a:ext cx="92531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636">
                  <a:extLst>
                    <a:ext uri="{9D8B030D-6E8A-4147-A177-3AD203B41FA5}">
                      <a16:colId xmlns:a16="http://schemas.microsoft.com/office/drawing/2014/main" val="1094897117"/>
                    </a:ext>
                  </a:extLst>
                </a:gridCol>
                <a:gridCol w="1850636">
                  <a:extLst>
                    <a:ext uri="{9D8B030D-6E8A-4147-A177-3AD203B41FA5}">
                      <a16:colId xmlns:a16="http://schemas.microsoft.com/office/drawing/2014/main" val="2601402085"/>
                    </a:ext>
                  </a:extLst>
                </a:gridCol>
                <a:gridCol w="1850636">
                  <a:extLst>
                    <a:ext uri="{9D8B030D-6E8A-4147-A177-3AD203B41FA5}">
                      <a16:colId xmlns:a16="http://schemas.microsoft.com/office/drawing/2014/main" val="996128872"/>
                    </a:ext>
                  </a:extLst>
                </a:gridCol>
                <a:gridCol w="1850636">
                  <a:extLst>
                    <a:ext uri="{9D8B030D-6E8A-4147-A177-3AD203B41FA5}">
                      <a16:colId xmlns:a16="http://schemas.microsoft.com/office/drawing/2014/main" val="4156781381"/>
                    </a:ext>
                  </a:extLst>
                </a:gridCol>
                <a:gridCol w="1850636">
                  <a:extLst>
                    <a:ext uri="{9D8B030D-6E8A-4147-A177-3AD203B41FA5}">
                      <a16:colId xmlns:a16="http://schemas.microsoft.com/office/drawing/2014/main" val="643819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Drift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Carbon Dioxide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564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Polarizability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433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Molecular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4.00 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39.95 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28.01 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43.99 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8424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A594327-A85B-D9E7-6CE2-88FE36FEE844}"/>
              </a:ext>
            </a:extLst>
          </p:cNvPr>
          <p:cNvSpPr txBox="1"/>
          <p:nvPr/>
        </p:nvSpPr>
        <p:spPr>
          <a:xfrm>
            <a:off x="309963" y="6458069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Chouinard, C.D., Cruzeiro, V.W.D., </a:t>
            </a:r>
            <a:r>
              <a:rPr lang="en-US" sz="1400" dirty="0" err="1"/>
              <a:t>Roitberg</a:t>
            </a:r>
            <a:r>
              <a:rPr lang="en-US" sz="1400" dirty="0"/>
              <a:t>, A.E. et al. J. Am. Soc. Mass </a:t>
            </a:r>
            <a:r>
              <a:rPr lang="en-US" sz="1400" dirty="0" err="1"/>
              <a:t>Spectrom</a:t>
            </a:r>
            <a:r>
              <a:rPr lang="en-US" sz="1400" dirty="0"/>
              <a:t>. (2017) 28: 323.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8C648-B1A5-2ECB-1870-40C8D6D63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6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091A6-1C32-A018-DE93-94A99EAC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CDB15-E10B-1CB7-3685-C4969CC40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Separation of protonated species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Separation of </a:t>
            </a:r>
            <a:r>
              <a:rPr lang="en-US" sz="2400" dirty="0" err="1"/>
              <a:t>sodiated</a:t>
            </a:r>
            <a:r>
              <a:rPr lang="en-US" sz="2400" dirty="0"/>
              <a:t> species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Changing drift gas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Alternative 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DC6A22-270A-93D6-CF46-EC03A3E96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17702"/>
            <a:ext cx="5568217" cy="41350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3C288F-76B7-0058-1E08-0AB599A6104A}"/>
              </a:ext>
            </a:extLst>
          </p:cNvPr>
          <p:cNvSpPr/>
          <p:nvPr/>
        </p:nvSpPr>
        <p:spPr>
          <a:xfrm>
            <a:off x="6096000" y="1917702"/>
            <a:ext cx="603849" cy="805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B9D52A-5F12-D596-DC6A-65C2EF5F55F0}"/>
              </a:ext>
            </a:extLst>
          </p:cNvPr>
          <p:cNvSpPr txBox="1"/>
          <p:nvPr/>
        </p:nvSpPr>
        <p:spPr>
          <a:xfrm>
            <a:off x="1149443" y="6524880"/>
            <a:ext cx="967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Chouinard, C.D., Cruzeiro, V.W.D., </a:t>
            </a:r>
            <a:r>
              <a:rPr lang="en-US" sz="1400" dirty="0" err="1"/>
              <a:t>Roitberg</a:t>
            </a:r>
            <a:r>
              <a:rPr lang="en-US" sz="1400" dirty="0"/>
              <a:t>, A.E. et al. J. Am. Soc. Mass </a:t>
            </a:r>
            <a:r>
              <a:rPr lang="en-US" sz="1400" dirty="0" err="1"/>
              <a:t>Spectrom</a:t>
            </a:r>
            <a:r>
              <a:rPr lang="en-US" sz="1400" dirty="0"/>
              <a:t>. (2017) 28: 323.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4B405-24B4-850A-9067-19A52129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6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19F65-43E8-05DF-801D-1DAAE3C81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Steroid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7EDB0-808C-81A7-450C-520F1EF17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Steroid analysis is used:</a:t>
            </a:r>
          </a:p>
          <a:p>
            <a:pPr lvl="1"/>
            <a:r>
              <a:rPr lang="en-US" sz="2000" dirty="0"/>
              <a:t>Medical diagnosis</a:t>
            </a:r>
          </a:p>
          <a:p>
            <a:pPr lvl="1"/>
            <a:r>
              <a:rPr lang="en-US" sz="2000" dirty="0"/>
              <a:t>Environment testing</a:t>
            </a:r>
          </a:p>
          <a:p>
            <a:pPr lvl="1"/>
            <a:r>
              <a:rPr lang="en-US" sz="2000" dirty="0"/>
              <a:t>Sports performance testing</a:t>
            </a:r>
          </a:p>
          <a:p>
            <a:pPr lvl="1"/>
            <a:endParaRPr lang="en-US" sz="2000" dirty="0"/>
          </a:p>
          <a:p>
            <a:pPr marL="0">
              <a:buNone/>
            </a:pPr>
            <a:r>
              <a:rPr lang="en-US" sz="2800" dirty="0"/>
              <a:t>Challenges in steroid analysis:</a:t>
            </a:r>
          </a:p>
          <a:p>
            <a:pPr lvl="1"/>
            <a:r>
              <a:rPr lang="en-US" dirty="0"/>
              <a:t>Low concentration</a:t>
            </a:r>
          </a:p>
          <a:p>
            <a:pPr lvl="1"/>
            <a:r>
              <a:rPr lang="en-US" dirty="0"/>
              <a:t>High potency</a:t>
            </a:r>
          </a:p>
          <a:p>
            <a:pPr lvl="1"/>
            <a:r>
              <a:rPr lang="en-US" dirty="0"/>
              <a:t>Isomers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9AF31FE-60D8-A421-9665-B4BA416708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873133"/>
              </p:ext>
            </p:extLst>
          </p:nvPr>
        </p:nvGraphicFramePr>
        <p:xfrm>
          <a:off x="9744598" y="1845734"/>
          <a:ext cx="2081028" cy="192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415341" imgH="1313325" progId="ChemDraw.Document.6.0">
                  <p:embed/>
                </p:oleObj>
              </mc:Choice>
              <mc:Fallback>
                <p:oleObj name="CS ChemDraw Drawing" r:id="rId2" imgW="1415341" imgH="1313325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94D4DEC-9914-4813-95A1-2CEB8C9458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44598" y="1845734"/>
                        <a:ext cx="2081028" cy="1929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>
            <a:extLst>
              <a:ext uri="{FF2B5EF4-FFF2-40B4-BE49-F238E27FC236}">
                <a16:creationId xmlns:a16="http://schemas.microsoft.com/office/drawing/2014/main" id="{10952966-CEDE-23B7-6B52-0246278E1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74" y="1845734"/>
            <a:ext cx="4053692" cy="366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A3FC6A-9940-F5A1-F442-BBD42EDC4BC1}"/>
              </a:ext>
            </a:extLst>
          </p:cNvPr>
          <p:cNvSpPr txBox="1"/>
          <p:nvPr/>
        </p:nvSpPr>
        <p:spPr>
          <a:xfrm>
            <a:off x="7837667" y="4617875"/>
            <a:ext cx="2555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Testosterone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367B7B33-44EE-6B25-9DFB-CF3C08339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100" y="6494462"/>
            <a:ext cx="48709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1200" dirty="0" err="1">
                <a:latin typeface="Arial" panose="020B0604020202020204" pitchFamily="34" charset="0"/>
              </a:rPr>
              <a:t>Vakkat</a:t>
            </a:r>
            <a:r>
              <a:rPr lang="en-GB" altLang="en-US" sz="1200" dirty="0">
                <a:latin typeface="Arial" panose="020B0604020202020204" pitchFamily="34" charset="0"/>
              </a:rPr>
              <a:t> </a:t>
            </a:r>
            <a:r>
              <a:rPr lang="en-GB" altLang="en-US" sz="1200" dirty="0" err="1">
                <a:latin typeface="Arial" panose="020B0604020202020204" pitchFamily="34" charset="0"/>
              </a:rPr>
              <a:t>Muraleedharan</a:t>
            </a:r>
            <a:r>
              <a:rPr lang="en-GB" altLang="en-US" sz="1200" dirty="0">
                <a:latin typeface="Arial" panose="020B0604020202020204" pitchFamily="34" charset="0"/>
              </a:rPr>
              <a:t> et al. </a:t>
            </a:r>
            <a:r>
              <a:rPr lang="en-GB" altLang="en-US" sz="1200" dirty="0" err="1">
                <a:latin typeface="Arial" panose="020B0604020202020204" pitchFamily="34" charset="0"/>
              </a:rPr>
              <a:t>Eur</a:t>
            </a:r>
            <a:r>
              <a:rPr lang="en-GB" altLang="en-US" sz="1200" dirty="0">
                <a:latin typeface="Arial" panose="020B0604020202020204" pitchFamily="34" charset="0"/>
              </a:rPr>
              <a:t> J Endocrinol 2013;169:725-733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605E260-F53E-672E-C9DB-CEE0D524A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58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4EE90-1D67-0934-25F8-7F5542DFF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Metal 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FE5C3-73AC-B264-EA98-E7E85C725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3D284-18B3-F8A7-D2A9-83C28AC0D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215" y="1870075"/>
            <a:ext cx="6887570" cy="4128454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A216848-441D-6384-ECA6-48CFECA3CC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250065"/>
              </p:ext>
            </p:extLst>
          </p:nvPr>
        </p:nvGraphicFramePr>
        <p:xfrm>
          <a:off x="615791" y="3064143"/>
          <a:ext cx="2036424" cy="146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420258" imgH="1020717" progId="ChemDraw.Document.6.0">
                  <p:embed/>
                </p:oleObj>
              </mc:Choice>
              <mc:Fallback>
                <p:oleObj name="CS ChemDraw Drawing" r:id="rId3" imgW="1420258" imgH="1020717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15FF8C7-04AB-403B-9D53-38D9D3A06B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791" y="3064143"/>
                        <a:ext cx="2036424" cy="1463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A36B9CD-CB09-5EB6-611B-B29E88030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156290"/>
              </p:ext>
            </p:extLst>
          </p:nvPr>
        </p:nvGraphicFramePr>
        <p:xfrm>
          <a:off x="9426994" y="3064143"/>
          <a:ext cx="2039597" cy="146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1420258" imgH="1019201" progId="ChemDraw.Document.6.0">
                  <p:embed/>
                </p:oleObj>
              </mc:Choice>
              <mc:Fallback>
                <p:oleObj name="CS ChemDraw Drawing" r:id="rId5" imgW="1420258" imgH="1019201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CEC3A87-9FAF-44B7-8585-4B7B6CC1DC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26994" y="3064143"/>
                        <a:ext cx="2039597" cy="1463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C10984D-D970-116F-D8A5-9A08E1633C5F}"/>
              </a:ext>
            </a:extLst>
          </p:cNvPr>
          <p:cNvSpPr txBox="1"/>
          <p:nvPr/>
        </p:nvSpPr>
        <p:spPr>
          <a:xfrm>
            <a:off x="309963" y="6458069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Chouinard, C.D., Cruzeiro, V.W.D., </a:t>
            </a:r>
            <a:r>
              <a:rPr lang="en-US" sz="1400" dirty="0" err="1"/>
              <a:t>Roitberg</a:t>
            </a:r>
            <a:r>
              <a:rPr lang="en-US" sz="1400" dirty="0"/>
              <a:t>, A.E. et al. J. Am. Soc. Mass </a:t>
            </a:r>
            <a:r>
              <a:rPr lang="en-US" sz="1400" dirty="0" err="1"/>
              <a:t>Spectrom</a:t>
            </a:r>
            <a:r>
              <a:rPr lang="en-US" sz="1400" dirty="0"/>
              <a:t>. (2017) 28: 323.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68C755-F472-E1F3-947A-79DD78BB52BB}"/>
              </a:ext>
            </a:extLst>
          </p:cNvPr>
          <p:cNvSpPr txBox="1"/>
          <p:nvPr/>
        </p:nvSpPr>
        <p:spPr>
          <a:xfrm>
            <a:off x="3007840" y="2501571"/>
            <a:ext cx="275471" cy="1946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4F3A12-4556-DFE9-5BE9-42E7DCF7F98F}"/>
              </a:ext>
            </a:extLst>
          </p:cNvPr>
          <p:cNvSpPr txBox="1"/>
          <p:nvPr/>
        </p:nvSpPr>
        <p:spPr>
          <a:xfrm>
            <a:off x="5988744" y="2470335"/>
            <a:ext cx="275471" cy="1946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EF2ED-CC59-9300-FD9E-B6B8C21FF4E6}"/>
              </a:ext>
            </a:extLst>
          </p:cNvPr>
          <p:cNvSpPr txBox="1"/>
          <p:nvPr/>
        </p:nvSpPr>
        <p:spPr>
          <a:xfrm>
            <a:off x="6032174" y="4266760"/>
            <a:ext cx="275471" cy="1946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9D13DA-58E7-8203-E237-7E01983A5253}"/>
              </a:ext>
            </a:extLst>
          </p:cNvPr>
          <p:cNvSpPr txBox="1"/>
          <p:nvPr/>
        </p:nvSpPr>
        <p:spPr>
          <a:xfrm>
            <a:off x="2995968" y="4302831"/>
            <a:ext cx="275471" cy="1946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13C0C45-DB5E-8A73-1C53-E2FB9234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35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BC537-3F3F-0E8B-B324-278113AC8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Separation Conditions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6B3060-3F61-1908-0C0A-76C8188D2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140"/>
          <a:stretch/>
        </p:blipFill>
        <p:spPr>
          <a:xfrm>
            <a:off x="3233528" y="1809750"/>
            <a:ext cx="6505652" cy="4435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307DD4-58A1-55BD-22BC-002F5637518F}"/>
              </a:ext>
            </a:extLst>
          </p:cNvPr>
          <p:cNvSpPr txBox="1"/>
          <p:nvPr/>
        </p:nvSpPr>
        <p:spPr>
          <a:xfrm>
            <a:off x="1149443" y="6524880"/>
            <a:ext cx="967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Chouinard, C.D., Cruzeiro, V.W.D., </a:t>
            </a:r>
            <a:r>
              <a:rPr lang="en-US" sz="1400" dirty="0" err="1"/>
              <a:t>Roitberg</a:t>
            </a:r>
            <a:r>
              <a:rPr lang="en-US" sz="1400" dirty="0"/>
              <a:t>, A.E. et al. J. Am. Soc. Mass </a:t>
            </a:r>
            <a:r>
              <a:rPr lang="en-US" sz="1400" dirty="0" err="1"/>
              <a:t>Spectrom</a:t>
            </a:r>
            <a:r>
              <a:rPr lang="en-US" sz="1400" dirty="0"/>
              <a:t>. (2017) 28: 323.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9F8B3-517A-3A0C-76B3-82EC41E8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67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F0B6A-37E7-4142-3CAB-FF81C0FFA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AD031-D6E8-22A1-0F62-8785332A0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300000"/>
              </a:lnSpc>
            </a:pPr>
            <a:r>
              <a:rPr lang="en-US" dirty="0"/>
              <a:t>Baseline resolution was achieved for most steroid isomer pairs as </a:t>
            </a:r>
            <a:r>
              <a:rPr lang="en-US" dirty="0" err="1"/>
              <a:t>sodiated</a:t>
            </a:r>
            <a:r>
              <a:rPr lang="en-US" dirty="0"/>
              <a:t> dimers</a:t>
            </a:r>
          </a:p>
          <a:p>
            <a:pPr>
              <a:lnSpc>
                <a:spcPct val="300000"/>
              </a:lnSpc>
            </a:pPr>
            <a:r>
              <a:rPr lang="en-US" dirty="0"/>
              <a:t>Carbon dioxide achieved better resolution as a drift gas than nitrogen or helium</a:t>
            </a:r>
          </a:p>
          <a:p>
            <a:pPr>
              <a:lnSpc>
                <a:spcPct val="300000"/>
              </a:lnSpc>
            </a:pPr>
            <a:r>
              <a:rPr lang="en-US" dirty="0"/>
              <a:t>Transition metal adducts could provide additional separation as tested on one pair of isomers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1F5DDB-B91E-1389-1360-0DB67C807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45" r="19832" b="39060"/>
          <a:stretch/>
        </p:blipFill>
        <p:spPr>
          <a:xfrm>
            <a:off x="1916348" y="4969246"/>
            <a:ext cx="992222" cy="1329414"/>
          </a:xfrm>
          <a:prstGeom prst="rect">
            <a:avLst/>
          </a:prstGeom>
        </p:spPr>
      </p:pic>
      <p:pic>
        <p:nvPicPr>
          <p:cNvPr id="5" name="Picture 4" descr="C:\Users\Chris Chouinard\Desktop\Dissertation Figures\Chapter 2 Figures\2-9.tif">
            <a:extLst>
              <a:ext uri="{FF2B5EF4-FFF2-40B4-BE49-F238E27FC236}">
                <a16:creationId xmlns:a16="http://schemas.microsoft.com/office/drawing/2014/main" id="{A6602929-30DC-6DE5-FD64-894EFAB058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71" y="5010583"/>
            <a:ext cx="2662657" cy="132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FC4D95-7A6D-88A1-FCF2-38665EB24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356" y="5051921"/>
            <a:ext cx="3635403" cy="12467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A29687-674F-0938-2448-9A21C47AC390}"/>
              </a:ext>
            </a:extLst>
          </p:cNvPr>
          <p:cNvSpPr txBox="1"/>
          <p:nvPr/>
        </p:nvSpPr>
        <p:spPr>
          <a:xfrm>
            <a:off x="1149443" y="6524880"/>
            <a:ext cx="967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Chouinard, C.D., Cruzeiro, V.W.D., </a:t>
            </a:r>
            <a:r>
              <a:rPr lang="en-US" sz="1400" dirty="0" err="1"/>
              <a:t>Roitberg</a:t>
            </a:r>
            <a:r>
              <a:rPr lang="en-US" sz="1400" dirty="0"/>
              <a:t>, A.E. et al. J. Am. Soc. Mass </a:t>
            </a:r>
            <a:r>
              <a:rPr lang="en-US" sz="1400" dirty="0" err="1"/>
              <a:t>Spectrom</a:t>
            </a:r>
            <a:r>
              <a:rPr lang="en-US" sz="1400" dirty="0"/>
              <a:t>. (2017) 28: 323.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0C85A1-2840-7558-526D-D09883F6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41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467BB-FB27-1971-7D80-C0945329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6EBBA-60D5-1FA8-DBFD-126928091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en-US" sz="2400" dirty="0"/>
              <a:t>Analysis of additional cation species</a:t>
            </a:r>
          </a:p>
          <a:p>
            <a:pPr>
              <a:lnSpc>
                <a:spcPct val="300000"/>
              </a:lnSpc>
            </a:pPr>
            <a:r>
              <a:rPr lang="en-US" sz="2400" dirty="0"/>
              <a:t>Orthogonal separation with liquid chromatography</a:t>
            </a:r>
          </a:p>
          <a:p>
            <a:pPr>
              <a:lnSpc>
                <a:spcPct val="300000"/>
              </a:lnSpc>
            </a:pPr>
            <a:r>
              <a:rPr lang="en-US" sz="2400" dirty="0"/>
              <a:t>Analysis of biological samples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CD7C2-7870-F8DC-CF74-B4C54D90A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333" y="1845734"/>
            <a:ext cx="2984225" cy="1788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BD3C71-DE8D-0EAA-298D-ADF55053D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120" y="4159574"/>
            <a:ext cx="5950650" cy="21363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0BD916-AE95-7D35-34E5-87DEBDDED0F8}"/>
              </a:ext>
            </a:extLst>
          </p:cNvPr>
          <p:cNvSpPr txBox="1"/>
          <p:nvPr/>
        </p:nvSpPr>
        <p:spPr>
          <a:xfrm>
            <a:off x="6134376" y="4289660"/>
            <a:ext cx="275471" cy="1946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C6418-CBFE-71DD-02A6-7C7A151EFC10}"/>
              </a:ext>
            </a:extLst>
          </p:cNvPr>
          <p:cNvSpPr txBox="1"/>
          <p:nvPr/>
        </p:nvSpPr>
        <p:spPr>
          <a:xfrm>
            <a:off x="8949919" y="4289660"/>
            <a:ext cx="275471" cy="1946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B58962-119E-EBEF-B6C5-D6495F902EA0}"/>
              </a:ext>
            </a:extLst>
          </p:cNvPr>
          <p:cNvSpPr txBox="1"/>
          <p:nvPr/>
        </p:nvSpPr>
        <p:spPr>
          <a:xfrm>
            <a:off x="1149443" y="6524880"/>
            <a:ext cx="967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Chouinard, C.D., Cruzeiro, V.W.D., </a:t>
            </a:r>
            <a:r>
              <a:rPr lang="en-US" sz="1400" dirty="0" err="1"/>
              <a:t>Roitberg</a:t>
            </a:r>
            <a:r>
              <a:rPr lang="en-US" sz="1400" dirty="0"/>
              <a:t>, A.E. et al. J. Am. Soc. Mass </a:t>
            </a:r>
            <a:r>
              <a:rPr lang="en-US" sz="1400" dirty="0" err="1"/>
              <a:t>Spectrom</a:t>
            </a:r>
            <a:r>
              <a:rPr lang="en-US" sz="1400" dirty="0"/>
              <a:t>. (2017) 28: 323.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100C48-C725-69D7-A488-AEC291CAA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8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40802-4B14-65FD-C629-BEB757318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4F1C7-F094-D590-565D-B857041F9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Involved in cellular signaling</a:t>
            </a:r>
          </a:p>
          <a:p>
            <a:endParaRPr lang="en-US" sz="2800" dirty="0"/>
          </a:p>
          <a:p>
            <a:r>
              <a:rPr lang="en-US" sz="2800" dirty="0"/>
              <a:t>Derivatives of cholesterol</a:t>
            </a:r>
          </a:p>
          <a:p>
            <a:endParaRPr lang="en-US" sz="2800" dirty="0"/>
          </a:p>
          <a:p>
            <a:r>
              <a:rPr lang="en-US" sz="2800" dirty="0"/>
              <a:t>Involved in:</a:t>
            </a:r>
          </a:p>
          <a:p>
            <a:pPr lvl="1"/>
            <a:r>
              <a:rPr lang="en-US" sz="2400" dirty="0"/>
              <a:t>Glucose regulation</a:t>
            </a:r>
          </a:p>
          <a:p>
            <a:pPr lvl="1"/>
            <a:r>
              <a:rPr lang="en-US" sz="2400" dirty="0"/>
              <a:t>Stress response</a:t>
            </a:r>
          </a:p>
          <a:p>
            <a:pPr lvl="1"/>
            <a:r>
              <a:rPr lang="en-US" sz="2400" dirty="0"/>
              <a:t>Sex characteristics</a:t>
            </a:r>
          </a:p>
          <a:p>
            <a:pPr lvl="1"/>
            <a:r>
              <a:rPr lang="en-US" sz="2400" dirty="0"/>
              <a:t>Mineral balances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83B6C11-E55D-5750-9187-66CEB28DD8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462413"/>
              </p:ext>
            </p:extLst>
          </p:nvPr>
        </p:nvGraphicFramePr>
        <p:xfrm>
          <a:off x="6647322" y="1455254"/>
          <a:ext cx="2081028" cy="192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415341" imgH="1313325" progId="ChemDraw.Document.6.0">
                  <p:embed/>
                </p:oleObj>
              </mc:Choice>
              <mc:Fallback>
                <p:oleObj name="CS ChemDraw Drawing" r:id="rId2" imgW="1415341" imgH="1313325" progId="ChemDraw.Document.6.0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743E4E74-FA3D-4A3F-BB9E-3DC3FC5AC5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47322" y="1455254"/>
                        <a:ext cx="2081028" cy="1929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5DD8B43-1A7A-4053-4CA6-D1F786F7A4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691317"/>
              </p:ext>
            </p:extLst>
          </p:nvPr>
        </p:nvGraphicFramePr>
        <p:xfrm>
          <a:off x="9608623" y="1461164"/>
          <a:ext cx="2161310" cy="1926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505360" imgH="1342131" progId="ChemDraw.Document.6.0">
                  <p:embed/>
                </p:oleObj>
              </mc:Choice>
              <mc:Fallback>
                <p:oleObj name="CS ChemDraw Drawing" r:id="rId4" imgW="1505360" imgH="1342131" progId="ChemDraw.Document.6.0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C44DFE40-2E2E-4EE4-A693-A40C34E0D4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08623" y="1461164"/>
                        <a:ext cx="2161310" cy="1926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2EE2E9C-449C-0161-8E2E-43B0E292D9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966554"/>
              </p:ext>
            </p:extLst>
          </p:nvPr>
        </p:nvGraphicFramePr>
        <p:xfrm>
          <a:off x="9504470" y="3859002"/>
          <a:ext cx="2369616" cy="192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674429" imgH="1363356" progId="ChemDraw.Document.6.0">
                  <p:embed/>
                </p:oleObj>
              </mc:Choice>
              <mc:Fallback>
                <p:oleObj name="CS ChemDraw Drawing" r:id="rId6" imgW="1674429" imgH="1363356" progId="ChemDraw.Document.6.0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9E114516-393F-4D38-B9F3-F3B8D37165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470" y="3859002"/>
                        <a:ext cx="2369616" cy="1929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31579A3-1ABB-88B9-EDFB-3DD42CD77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872937"/>
              </p:ext>
            </p:extLst>
          </p:nvPr>
        </p:nvGraphicFramePr>
        <p:xfrm>
          <a:off x="6392196" y="3859002"/>
          <a:ext cx="2498021" cy="192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792059" imgH="1384582" progId="ChemDraw.Document.6.0">
                  <p:embed/>
                </p:oleObj>
              </mc:Choice>
              <mc:Fallback>
                <p:oleObj name="CS ChemDraw Drawing" r:id="rId8" imgW="1792059" imgH="1384582" progId="ChemDraw.Document.6.0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F108D9DA-CF78-48A4-9DEE-BFEA83D0E1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92196" y="3859002"/>
                        <a:ext cx="2498021" cy="1929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DC8A384-19B4-A32F-DB2F-01508D8062B4}"/>
              </a:ext>
            </a:extLst>
          </p:cNvPr>
          <p:cNvSpPr txBox="1"/>
          <p:nvPr/>
        </p:nvSpPr>
        <p:spPr>
          <a:xfrm>
            <a:off x="6355588" y="5819976"/>
            <a:ext cx="281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Adrenal Response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B64B3A-F1C4-5994-9BFB-E961C9740132}"/>
              </a:ext>
            </a:extLst>
          </p:cNvPr>
          <p:cNvSpPr txBox="1"/>
          <p:nvPr/>
        </p:nvSpPr>
        <p:spPr>
          <a:xfrm>
            <a:off x="9438140" y="5723753"/>
            <a:ext cx="281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Regulates Glucose Metabolism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D890A-936B-AA52-38E2-8D1270398F4F}"/>
              </a:ext>
            </a:extLst>
          </p:cNvPr>
          <p:cNvSpPr txBox="1"/>
          <p:nvPr/>
        </p:nvSpPr>
        <p:spPr>
          <a:xfrm>
            <a:off x="6355589" y="3354122"/>
            <a:ext cx="281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Male Sex Hormone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49EF7E-C2AE-7652-41F0-960A544DB972}"/>
              </a:ext>
            </a:extLst>
          </p:cNvPr>
          <p:cNvSpPr txBox="1"/>
          <p:nvPr/>
        </p:nvSpPr>
        <p:spPr>
          <a:xfrm>
            <a:off x="9255750" y="3370802"/>
            <a:ext cx="307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Female Sex Hormone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8DB87-6E9A-0129-66D9-DA8AC7666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6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0C9F1-359F-C2DE-B2BA-BEF92344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Analysis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D0B2E-A903-F1DA-04C8-18FB88A72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940E8-06D3-74D3-632A-C4871F0C9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D66590-195B-E6FA-0157-C37909C6B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191759"/>
              </p:ext>
            </p:extLst>
          </p:nvPr>
        </p:nvGraphicFramePr>
        <p:xfrm>
          <a:off x="1097280" y="1806472"/>
          <a:ext cx="10058404" cy="261657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14601">
                  <a:extLst>
                    <a:ext uri="{9D8B030D-6E8A-4147-A177-3AD203B41FA5}">
                      <a16:colId xmlns:a16="http://schemas.microsoft.com/office/drawing/2014/main" val="1853210660"/>
                    </a:ext>
                  </a:extLst>
                </a:gridCol>
                <a:gridCol w="2514601">
                  <a:extLst>
                    <a:ext uri="{9D8B030D-6E8A-4147-A177-3AD203B41FA5}">
                      <a16:colId xmlns:a16="http://schemas.microsoft.com/office/drawing/2014/main" val="3585095448"/>
                    </a:ext>
                  </a:extLst>
                </a:gridCol>
                <a:gridCol w="2514601">
                  <a:extLst>
                    <a:ext uri="{9D8B030D-6E8A-4147-A177-3AD203B41FA5}">
                      <a16:colId xmlns:a16="http://schemas.microsoft.com/office/drawing/2014/main" val="3324617819"/>
                    </a:ext>
                  </a:extLst>
                </a:gridCol>
                <a:gridCol w="2514601">
                  <a:extLst>
                    <a:ext uri="{9D8B030D-6E8A-4147-A177-3AD203B41FA5}">
                      <a16:colId xmlns:a16="http://schemas.microsoft.com/office/drawing/2014/main" val="1251258787"/>
                    </a:ext>
                  </a:extLst>
                </a:gridCol>
              </a:tblGrid>
              <a:tr h="6256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Attribute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Liquid Chromatography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Ion Mobility Spectrometry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Mass Spectrometry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9663882"/>
                  </a:ext>
                </a:extLst>
              </a:tr>
              <a:tr h="4977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Phase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Liquid Phase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Gas Phase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Gas Phase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2059138"/>
                  </a:ext>
                </a:extLst>
              </a:tr>
              <a:tr h="4977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Separation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Polarity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Size, Shape, and Charge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Mass and Charge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0238471"/>
                  </a:ext>
                </a:extLst>
              </a:tr>
              <a:tr h="4977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Time Scale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Minutes-Hours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Milliseconds-Seconds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Microseconds-Seconds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6672266"/>
                  </a:ext>
                </a:extLst>
              </a:tr>
              <a:tr h="4977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Type of Instrument Used in this Research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Reversed Phase Liquid Chromatography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Traveling Wave Ion Mobility Spectrometry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Time-of-Flight (µs)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Ion Cyclotron Resonance (s)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4397247"/>
                  </a:ext>
                </a:extLst>
              </a:tr>
            </a:tbl>
          </a:graphicData>
        </a:graphic>
      </p:graphicFrame>
      <p:pic>
        <p:nvPicPr>
          <p:cNvPr id="6" name="Picture 2" descr="https://upload.wikimedia.org/wikipedia/commons/thumb/f/f8/Reverse_Phase_Gradient_Elution_Schematic.svg/1024px-Reverse_Phase_Gradient_Elution_Schematic.svg.png">
            <a:extLst>
              <a:ext uri="{FF2B5EF4-FFF2-40B4-BE49-F238E27FC236}">
                <a16:creationId xmlns:a16="http://schemas.microsoft.com/office/drawing/2014/main" id="{A857487B-07D8-C50D-61B1-BC461CBAA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7555" b="27857"/>
          <a:stretch/>
        </p:blipFill>
        <p:spPr bwMode="auto">
          <a:xfrm>
            <a:off x="3829806" y="4615550"/>
            <a:ext cx="2357962" cy="137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C4EE31-CC5E-D97B-A2A7-7ACB48F5F1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" t="27778" r="68032" b="36111"/>
          <a:stretch/>
        </p:blipFill>
        <p:spPr>
          <a:xfrm>
            <a:off x="6469779" y="4615550"/>
            <a:ext cx="2024740" cy="1426597"/>
          </a:xfrm>
          <a:prstGeom prst="rect">
            <a:avLst/>
          </a:prstGeom>
        </p:spPr>
      </p:pic>
      <p:pic>
        <p:nvPicPr>
          <p:cNvPr id="8" name="Picture 2" descr="E:\UNL\Experiment\SynaptG2\Synapt_G2-S\SG2-S_Color.PNG">
            <a:extLst>
              <a:ext uri="{FF2B5EF4-FFF2-40B4-BE49-F238E27FC236}">
                <a16:creationId xmlns:a16="http://schemas.microsoft.com/office/drawing/2014/main" id="{8580C0B8-D0E5-78AA-29A1-356110699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5" t="26045" r="215" b="-196"/>
          <a:stretch/>
        </p:blipFill>
        <p:spPr bwMode="auto">
          <a:xfrm>
            <a:off x="9453785" y="4423050"/>
            <a:ext cx="1327613" cy="193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733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C5D87-AA09-4B17-2C7D-7F2CDDC49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 Mobility Spectrometry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15D23-0AC7-B03C-E2F6-0A291E022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Gas Phase Separator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Separates based on size, shape, and charge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Types of ion mobility: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Drift tube ion mobility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Traveling wave ion mobility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AD28E-AE9F-3D94-EEC0-8FF811DAA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9" t="7110" b="7754"/>
          <a:stretch/>
        </p:blipFill>
        <p:spPr>
          <a:xfrm>
            <a:off x="7280694" y="1845734"/>
            <a:ext cx="4551051" cy="1297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D29F2C-C1FA-985B-E941-8D4151DB0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93" y="3154946"/>
            <a:ext cx="4284460" cy="301768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A7E30-5EE6-D8FE-F871-7DDD2995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8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C2AA1-68C3-DA0B-8E97-1450D7C65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Methods for Steroid Separation in IMS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EDBB1-7FA4-C867-BEEC-008077BDA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502" y="1079228"/>
            <a:ext cx="3853132" cy="520991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442830-B0C2-9A0A-12D8-34D57596CE5F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303839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800" dirty="0"/>
              <a:t>Derivatization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Changing of drift gas</a:t>
            </a:r>
          </a:p>
          <a:p>
            <a:pPr>
              <a:lnSpc>
                <a:spcPct val="200000"/>
              </a:lnSpc>
            </a:pPr>
            <a:endParaRPr lang="en-US" sz="600" dirty="0"/>
          </a:p>
          <a:p>
            <a:pPr>
              <a:lnSpc>
                <a:spcPct val="100000"/>
              </a:lnSpc>
            </a:pPr>
            <a:r>
              <a:rPr lang="en-US" sz="2800" dirty="0"/>
              <a:t>Using metal adducts to generate multimeric species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A49611-6B58-9282-9F87-42E5AEAB0AA3}"/>
              </a:ext>
            </a:extLst>
          </p:cNvPr>
          <p:cNvSpPr txBox="1"/>
          <p:nvPr/>
        </p:nvSpPr>
        <p:spPr>
          <a:xfrm>
            <a:off x="0" y="651119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Ahonen</a:t>
            </a:r>
            <a:r>
              <a:rPr lang="en-US" sz="1600" dirty="0"/>
              <a:t>, L.; </a:t>
            </a:r>
            <a:r>
              <a:rPr lang="en-US" sz="1600" dirty="0" err="1"/>
              <a:t>Fasciotti</a:t>
            </a:r>
            <a:r>
              <a:rPr lang="en-US" sz="1600" dirty="0"/>
              <a:t>, M.; </a:t>
            </a:r>
            <a:r>
              <a:rPr lang="en-US" sz="1600" dirty="0" err="1"/>
              <a:t>af</a:t>
            </a:r>
            <a:r>
              <a:rPr lang="en-US" sz="1600" dirty="0"/>
              <a:t> </a:t>
            </a:r>
            <a:r>
              <a:rPr lang="en-US" sz="1600" dirty="0" err="1"/>
              <a:t>Gennäs</a:t>
            </a:r>
            <a:r>
              <a:rPr lang="en-US" sz="1600" dirty="0"/>
              <a:t>, G. B.; </a:t>
            </a:r>
            <a:r>
              <a:rPr lang="en-US" sz="1600" dirty="0" err="1"/>
              <a:t>Kotiaho</a:t>
            </a:r>
            <a:r>
              <a:rPr lang="en-US" sz="1600" dirty="0"/>
              <a:t>, T.; </a:t>
            </a:r>
            <a:r>
              <a:rPr lang="en-US" sz="1600" dirty="0" err="1"/>
              <a:t>Daroda</a:t>
            </a:r>
            <a:r>
              <a:rPr lang="en-US" sz="1600" dirty="0"/>
              <a:t>, R. J.; </a:t>
            </a:r>
            <a:r>
              <a:rPr lang="en-US" sz="1600" dirty="0" err="1"/>
              <a:t>Eberlin</a:t>
            </a:r>
            <a:r>
              <a:rPr lang="en-US" sz="1600" dirty="0"/>
              <a:t>, M.; </a:t>
            </a:r>
            <a:r>
              <a:rPr lang="en-US" sz="1600" dirty="0" err="1"/>
              <a:t>Kostiainen</a:t>
            </a:r>
            <a:r>
              <a:rPr lang="en-US" sz="1600" dirty="0"/>
              <a:t>, R. </a:t>
            </a:r>
            <a:r>
              <a:rPr lang="en-US" sz="1600" i="1" dirty="0"/>
              <a:t>J. of </a:t>
            </a:r>
            <a:r>
              <a:rPr lang="en-US" sz="1600" i="1" dirty="0" err="1"/>
              <a:t>Chromat</a:t>
            </a:r>
            <a:r>
              <a:rPr lang="en-US" sz="1600" i="1" dirty="0"/>
              <a:t>. A 2013, 1310, 133.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4B56F2-82A5-65F5-5823-FB134A60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62FC4-FA6D-C54E-EA9C-BD80D515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IMS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772E0-BB5F-C44F-F069-0B7DB4CA4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i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3AF279-9407-78FB-92B4-CDC8ECA81F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235955"/>
              </p:ext>
            </p:extLst>
          </p:nvPr>
        </p:nvGraphicFramePr>
        <p:xfrm>
          <a:off x="1036320" y="28660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Image result for Agilent 6560 diagram">
            <a:extLst>
              <a:ext uri="{FF2B5EF4-FFF2-40B4-BE49-F238E27FC236}">
                <a16:creationId xmlns:a16="http://schemas.microsoft.com/office/drawing/2014/main" id="{10490B9E-F700-47A1-7F4D-F56322C2C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336" y="3195367"/>
            <a:ext cx="4934310" cy="310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1F9C6C-FBCC-454B-3E4F-08C6C9C361CB}"/>
              </a:ext>
            </a:extLst>
          </p:cNvPr>
          <p:cNvSpPr txBox="1"/>
          <p:nvPr/>
        </p:nvSpPr>
        <p:spPr>
          <a:xfrm>
            <a:off x="8344619" y="5869094"/>
            <a:ext cx="242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Agilent 6560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012BE8-2BC9-CBD4-312D-142699070F33}"/>
              </a:ext>
            </a:extLst>
          </p:cNvPr>
          <p:cNvSpPr txBox="1"/>
          <p:nvPr/>
        </p:nvSpPr>
        <p:spPr>
          <a:xfrm>
            <a:off x="309963" y="6458069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Chouinard, C.D., Cruzeiro, V.W.D., </a:t>
            </a:r>
            <a:r>
              <a:rPr lang="en-US" sz="1400" dirty="0" err="1"/>
              <a:t>Roitberg</a:t>
            </a:r>
            <a:r>
              <a:rPr lang="en-US" sz="1400" dirty="0"/>
              <a:t>, A.E. et al. J. Am. Soc. Mass </a:t>
            </a:r>
            <a:r>
              <a:rPr lang="en-US" sz="1400" dirty="0" err="1"/>
              <a:t>Spectrom</a:t>
            </a:r>
            <a:r>
              <a:rPr lang="en-US" sz="1400" dirty="0"/>
              <a:t>. (2017) 28: 323.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1B95D0-BF37-BF69-5C70-C01A1656B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87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091A6-1C32-A018-DE93-94A99EAC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CDB15-E10B-1CB7-3685-C4969CC40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Separation of protonated species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Separation of </a:t>
            </a:r>
            <a:r>
              <a:rPr lang="en-US" sz="2400" dirty="0" err="1"/>
              <a:t>sodiated</a:t>
            </a:r>
            <a:r>
              <a:rPr lang="en-US" sz="2400" dirty="0"/>
              <a:t> species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Changing drift gas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Alternative 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DC6A22-270A-93D6-CF46-EC03A3E96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17702"/>
            <a:ext cx="5568217" cy="41350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3C288F-76B7-0058-1E08-0AB599A6104A}"/>
              </a:ext>
            </a:extLst>
          </p:cNvPr>
          <p:cNvSpPr/>
          <p:nvPr/>
        </p:nvSpPr>
        <p:spPr>
          <a:xfrm>
            <a:off x="6096000" y="1917702"/>
            <a:ext cx="603849" cy="805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15AF5-EE88-FD27-DEC6-FAD42CD6834A}"/>
              </a:ext>
            </a:extLst>
          </p:cNvPr>
          <p:cNvSpPr txBox="1"/>
          <p:nvPr/>
        </p:nvSpPr>
        <p:spPr>
          <a:xfrm>
            <a:off x="1149443" y="6533426"/>
            <a:ext cx="967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Chouinard, C.D., Cruzeiro, V.W.D., </a:t>
            </a:r>
            <a:r>
              <a:rPr lang="en-US" sz="1400" dirty="0" err="1"/>
              <a:t>Roitberg</a:t>
            </a:r>
            <a:r>
              <a:rPr lang="en-US" sz="1400" dirty="0"/>
              <a:t>, A.E. et al. J. Am. Soc. Mass </a:t>
            </a:r>
            <a:r>
              <a:rPr lang="en-US" sz="1400" dirty="0" err="1"/>
              <a:t>Spectrom</a:t>
            </a:r>
            <a:r>
              <a:rPr lang="en-US" sz="1400" dirty="0"/>
              <a:t>. (2017) 28: 323.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FBC62-3B37-0025-1CB7-1284F150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3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9EEEE-AC83-3617-5BA1-3CA871873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92404"/>
            <a:ext cx="10058400" cy="1450757"/>
          </a:xfrm>
        </p:spPr>
        <p:txBody>
          <a:bodyPr/>
          <a:lstStyle/>
          <a:p>
            <a:r>
              <a:rPr lang="en-US" dirty="0"/>
              <a:t>IMS Analysis of Protonated Steroids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0899FA-CD0D-13FC-2F95-82D3B4E45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29" y="2084141"/>
            <a:ext cx="10746588" cy="34217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152E3B-7073-C786-7E43-55D616A9A461}"/>
              </a:ext>
            </a:extLst>
          </p:cNvPr>
          <p:cNvSpPr/>
          <p:nvPr/>
        </p:nvSpPr>
        <p:spPr>
          <a:xfrm>
            <a:off x="865762" y="2106038"/>
            <a:ext cx="535021" cy="617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19A6C55-16FB-562B-4F23-610943538E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87707"/>
              </p:ext>
            </p:extLst>
          </p:nvPr>
        </p:nvGraphicFramePr>
        <p:xfrm>
          <a:off x="6936377" y="4953425"/>
          <a:ext cx="2329249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796220" imgH="1057103" progId="ChemDraw.Document.6.0">
                  <p:embed/>
                </p:oleObj>
              </mc:Choice>
              <mc:Fallback>
                <p:oleObj name="CS ChemDraw Drawing" r:id="rId3" imgW="1796220" imgH="1057103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AB30CC9-C965-495C-8A51-E8BA6FC79B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36377" y="4953425"/>
                        <a:ext cx="2329249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231A823-C3D1-9505-0954-42C7E202D9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613231"/>
              </p:ext>
            </p:extLst>
          </p:nvPr>
        </p:nvGraphicFramePr>
        <p:xfrm>
          <a:off x="2661040" y="4981831"/>
          <a:ext cx="1980286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1528054" imgH="1058619" progId="ChemDraw.Document.6.0">
                  <p:embed/>
                </p:oleObj>
              </mc:Choice>
              <mc:Fallback>
                <p:oleObj name="CS ChemDraw Drawing" r:id="rId5" imgW="1528054" imgH="1058619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DB67181-DAEC-4E41-BF5F-99F2DBDAAF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1040" y="4981831"/>
                        <a:ext cx="1980286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F673593-B5CF-E8FD-979B-660B84AF4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858659"/>
              </p:ext>
            </p:extLst>
          </p:nvPr>
        </p:nvGraphicFramePr>
        <p:xfrm>
          <a:off x="5520609" y="1076874"/>
          <a:ext cx="1521484" cy="1210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1452029" imgH="1156408" progId="ChemDraw.Document.6.0">
                  <p:embed/>
                </p:oleObj>
              </mc:Choice>
              <mc:Fallback>
                <p:oleObj name="CS ChemDraw Drawing" r:id="rId7" imgW="1452029" imgH="1156408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0E24F41-49A7-4F0F-9A36-191B63D15F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20609" y="1076874"/>
                        <a:ext cx="1521484" cy="121053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BBE2FB6-F6D2-BBC3-072D-9091F4BBA5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159946"/>
              </p:ext>
            </p:extLst>
          </p:nvPr>
        </p:nvGraphicFramePr>
        <p:xfrm>
          <a:off x="3651183" y="1200076"/>
          <a:ext cx="1639278" cy="1078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1414206" imgH="930888" progId="ChemDraw.Document.6.0">
                  <p:embed/>
                </p:oleObj>
              </mc:Choice>
              <mc:Fallback>
                <p:oleObj name="CS ChemDraw Drawing" r:id="rId9" imgW="1414206" imgH="930888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1C9CB1D-8EE0-40FE-9F94-A4E7A3F4C0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51183" y="1200076"/>
                        <a:ext cx="1639278" cy="107813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D28D2A4-C696-7503-87C2-A84AB9DB20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769396"/>
              </p:ext>
            </p:extLst>
          </p:nvPr>
        </p:nvGraphicFramePr>
        <p:xfrm>
          <a:off x="439798" y="2590375"/>
          <a:ext cx="222124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1" imgW="1506873" imgH="930888" progId="ChemDraw.Document.6.0">
                  <p:embed/>
                </p:oleObj>
              </mc:Choice>
              <mc:Fallback>
                <p:oleObj name="CS ChemDraw Drawing" r:id="rId11" imgW="1506873" imgH="930888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0FEC321-96AA-4F97-AD40-9E679E6D3C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9798" y="2590375"/>
                        <a:ext cx="2221242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0954371-BB14-9AD4-D880-CF9B8DE81CA6}"/>
              </a:ext>
            </a:extLst>
          </p:cNvPr>
          <p:cNvSpPr txBox="1"/>
          <p:nvPr/>
        </p:nvSpPr>
        <p:spPr>
          <a:xfrm>
            <a:off x="1149443" y="6524880"/>
            <a:ext cx="967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Chouinard, C.D., Cruzeiro, V.W.D., </a:t>
            </a:r>
            <a:r>
              <a:rPr lang="en-US" sz="1400" dirty="0" err="1"/>
              <a:t>Roitberg</a:t>
            </a:r>
            <a:r>
              <a:rPr lang="en-US" sz="1400" dirty="0"/>
              <a:t>, A.E. et al. J. Am. Soc. Mass </a:t>
            </a:r>
            <a:r>
              <a:rPr lang="en-US" sz="1400" dirty="0" err="1"/>
              <a:t>Spectrom</a:t>
            </a:r>
            <a:r>
              <a:rPr lang="en-US" sz="1400" dirty="0"/>
              <a:t>. (2017) 28: 323.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1B2A73F-FB26-D2A8-9C40-FC41AEBA9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D946-AE69-48C2-95C6-75BAAF34F5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767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</TotalTime>
  <Words>1163</Words>
  <Application>Microsoft Office PowerPoint</Application>
  <PresentationFormat>Widescreen</PresentationFormat>
  <Paragraphs>199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Verdana</vt:lpstr>
      <vt:lpstr>Retrospect</vt:lpstr>
      <vt:lpstr>CS ChemDraw Drawing</vt:lpstr>
      <vt:lpstr>Ion Mobility-Mass Spectrometry Separation of Steroid Structural Isomers and Epimers</vt:lpstr>
      <vt:lpstr>Importance of Steroid Analysis</vt:lpstr>
      <vt:lpstr>Steroids</vt:lpstr>
      <vt:lpstr>Previous Analysis Methods</vt:lpstr>
      <vt:lpstr>Ion Mobility Spectrometry</vt:lpstr>
      <vt:lpstr>Previous Methods for Steroid Separation in IMS</vt:lpstr>
      <vt:lpstr>IMS Experiments</vt:lpstr>
      <vt:lpstr>Results</vt:lpstr>
      <vt:lpstr>IMS Analysis of Protonated Steroids</vt:lpstr>
      <vt:lpstr>Protonation Separation of Steroids Isomers</vt:lpstr>
      <vt:lpstr>Results</vt:lpstr>
      <vt:lpstr>Sodiated Monomer Separation</vt:lpstr>
      <vt:lpstr>Sodiated Dimer Separation</vt:lpstr>
      <vt:lpstr>Sodiated Isomer Resolution</vt:lpstr>
      <vt:lpstr>Results</vt:lpstr>
      <vt:lpstr>Drift Gas Affects on Separation</vt:lpstr>
      <vt:lpstr>Drift Gas Affects on Separation</vt:lpstr>
      <vt:lpstr>Drift Gas Affects on Collision Cross Sections</vt:lpstr>
      <vt:lpstr>Results</vt:lpstr>
      <vt:lpstr>Transition Metal Cations</vt:lpstr>
      <vt:lpstr>Optimal Separation Conditions</vt:lpstr>
      <vt:lpstr>Conclusions</vt:lpstr>
      <vt:lpstr>Future 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Ion mobility-mass spectrometry separation of steroid structural isomers and epimers</dc:title>
  <dc:creator>Alana Rister</dc:creator>
  <cp:lastModifiedBy>Alana Rister</cp:lastModifiedBy>
  <cp:revision>4</cp:revision>
  <dcterms:created xsi:type="dcterms:W3CDTF">2022-11-25T14:35:02Z</dcterms:created>
  <dcterms:modified xsi:type="dcterms:W3CDTF">2022-12-16T19:36:19Z</dcterms:modified>
</cp:coreProperties>
</file>