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0C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85000"/>
          </a:blip>
          <a:stretch>
            <a:fillRect/>
          </a:stretch>
        </p:blipFill>
        <p:spPr>
          <a:xfrm>
            <a:off x="0" y="4160520"/>
            <a:ext cx="12191695" cy="2697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PARCELLE HUNTER ALLIANCE</a:t>
            </a:r>
            <a:endParaRPr lang="en-US" sz="1300" dirty="0"/>
          </a:p>
        </p:txBody>
      </p:sp>
      <p:sp>
        <p:nvSpPr>
          <p:cNvPr id="4" name="Text 1"/>
          <p:cNvSpPr/>
          <p:nvPr/>
        </p:nvSpPr>
        <p:spPr>
          <a:xfrm>
            <a:off x="777240" y="1234440"/>
            <a:ext cx="106070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52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L'ASCENSION DES 7 NIVEAUX</a:t>
            </a:r>
            <a:endParaRPr lang="en-US" sz="52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52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POUR CHANGER DE VIE</a:t>
            </a:r>
            <a:endParaRPr lang="en-US" sz="52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9601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900" dirty="0">
                <a:solidFill>
                  <a:srgbClr val="DCD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niveaux à gravir, </a:t>
            </a:r>
            <a:pPr indent="0" marL="0">
              <a:lnSpc>
                <a:spcPct val="115000"/>
              </a:lnSpc>
              <a:buNone/>
            </a:pPr>
            <a:r>
              <a:rPr lang="en-US" sz="1900" b="1" dirty="0">
                <a:solidFill>
                  <a:srgbClr val="F273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moments clés</a:t>
            </a:r>
            <a:pPr indent="0" marL="0">
              <a:lnSpc>
                <a:spcPct val="115000"/>
              </a:lnSpc>
              <a:buNone/>
            </a:pPr>
            <a:r>
              <a:rPr lang="en-US" sz="1900" dirty="0">
                <a:solidFill>
                  <a:srgbClr val="DCD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à franchir pour atteindre une vie </a:t>
            </a:r>
            <a:pPr indent="0" marL="0">
              <a:lnSpc>
                <a:spcPct val="115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libre, abondante et alignée.</a:t>
            </a:r>
            <a:endParaRPr lang="en-US" sz="1900" dirty="0"/>
          </a:p>
        </p:txBody>
      </p:sp>
      <p:sp>
        <p:nvSpPr>
          <p:cNvPr id="6" name="Shape 3"/>
          <p:cNvSpPr/>
          <p:nvPr/>
        </p:nvSpPr>
        <p:spPr>
          <a:xfrm>
            <a:off x="822960" y="4617720"/>
            <a:ext cx="2496312" cy="457200"/>
          </a:xfrm>
          <a:prstGeom prst="roundRect">
            <a:avLst>
              <a:gd name="adj" fmla="val 50000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22960" y="4617720"/>
            <a:ext cx="2496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LIBÉRER DU SALARIAT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547872" y="4617720"/>
            <a:ext cx="2496312" cy="457200"/>
          </a:xfrm>
          <a:prstGeom prst="roundRect">
            <a:avLst>
              <a:gd name="adj" fmla="val 50000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547872" y="4617720"/>
            <a:ext cx="24963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BÂTIR SON INDÉPENDANCE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6272784" y="4617720"/>
            <a:ext cx="2208276" cy="457200"/>
          </a:xfrm>
          <a:prstGeom prst="roundRect">
            <a:avLst>
              <a:gd name="adj" fmla="val 50000"/>
            </a:avLst>
          </a:prstGeom>
          <a:solidFill>
            <a:srgbClr val="1F1F1F"/>
          </a:solidFill>
          <a:ln w="12700">
            <a:solidFill>
              <a:srgbClr val="3A3A3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272784" y="4617720"/>
            <a:ext cx="22082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LAISSER UN HÉRITAGE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02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6 / 7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822960" y="960120"/>
            <a:ext cx="1234440" cy="1234440"/>
          </a:xfrm>
          <a:prstGeom prst="roundRect">
            <a:avLst>
              <a:gd name="adj" fmla="val 8889"/>
            </a:avLst>
          </a:prstGeom>
          <a:solidFill>
            <a:srgbClr val="F273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914400"/>
            <a:ext cx="1234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2331720" y="932688"/>
            <a:ext cx="6858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RENTIER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100 %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822960" y="2487168"/>
            <a:ext cx="2121408" cy="402336"/>
          </a:xfrm>
          <a:prstGeom prst="roundRect">
            <a:avLst>
              <a:gd name="adj" fmla="val 50000"/>
            </a:avLst>
          </a:prstGeom>
          <a:solidFill>
            <a:srgbClr val="EDECE9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487168"/>
            <a:ext cx="21214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D95E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SÉCURITÉ ACQUISE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306324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sécurise et on fait fructifier : immobilier et placements financiers. Parce que rien n'est jamais acquis, on protège ce qui a été bâti.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22960" y="4572000"/>
            <a:ext cx="6766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273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🏁 Ici on échappe à la course au « toujours plus ».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001000" y="960120"/>
            <a:ext cx="3337560" cy="2103120"/>
          </a:xfrm>
          <a:prstGeom prst="roundRect">
            <a:avLst>
              <a:gd name="adj" fmla="val 5217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2540" y="1234440"/>
            <a:ext cx="1554480" cy="155448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8001000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8037576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100 %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8055864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Rentier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153144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89720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IMMO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9208008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Placements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10305288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10341864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SÉCURITÉ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10360152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Patrimoine protégé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25400">
            <a:solidFill>
              <a:srgbClr val="D8D6D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14400" y="6135624"/>
            <a:ext cx="8077200" cy="0"/>
          </a:xfrm>
          <a:prstGeom prst="line">
            <a:avLst/>
          </a:prstGeom>
          <a:noFill/>
          <a:ln w="31750">
            <a:solidFill>
              <a:srgbClr val="F2731F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76809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400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8353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22555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99897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87096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61441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48640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722985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10184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8790432" y="5934456"/>
            <a:ext cx="402336" cy="402336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717280" y="5916168"/>
            <a:ext cx="548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35" name="Shape 32"/>
          <p:cNvSpPr/>
          <p:nvPr/>
        </p:nvSpPr>
        <p:spPr>
          <a:xfrm>
            <a:off x="1046073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3327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3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072" y="5934456"/>
            <a:ext cx="310896" cy="310896"/>
          </a:xfrm>
          <a:prstGeom prst="rect">
            <a:avLst/>
          </a:prstGeom>
        </p:spPr>
      </p:pic>
      <p:sp>
        <p:nvSpPr>
          <p:cNvPr id="38" name="Text 34"/>
          <p:cNvSpPr/>
          <p:nvPr/>
        </p:nvSpPr>
        <p:spPr>
          <a:xfrm>
            <a:off x="10652760" y="6263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SOMMET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75000"/>
          </a:blip>
          <a:stretch>
            <a:fillRect/>
          </a:stretch>
        </p:blipFill>
        <p:spPr>
          <a:xfrm>
            <a:off x="0" y="5257800"/>
            <a:ext cx="12191695" cy="1600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502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7 / 7</a:t>
            </a:r>
            <a:endParaRPr lang="en-US" sz="1300" dirty="0"/>
          </a:p>
        </p:txBody>
      </p:sp>
      <p:sp>
        <p:nvSpPr>
          <p:cNvPr id="4" name="Shape 1"/>
          <p:cNvSpPr/>
          <p:nvPr/>
        </p:nvSpPr>
        <p:spPr>
          <a:xfrm>
            <a:off x="822960" y="960120"/>
            <a:ext cx="1234440" cy="1234440"/>
          </a:xfrm>
          <a:prstGeom prst="roundRect">
            <a:avLst>
              <a:gd name="adj" fmla="val 8889"/>
            </a:avLst>
          </a:prstGeom>
          <a:solidFill>
            <a:srgbClr val="F273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822960" y="914400"/>
            <a:ext cx="1234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00" dirty="0"/>
          </a:p>
        </p:txBody>
      </p:sp>
      <p:sp>
        <p:nvSpPr>
          <p:cNvPr id="6" name="Text 3"/>
          <p:cNvSpPr/>
          <p:nvPr/>
        </p:nvSpPr>
        <p:spPr>
          <a:xfrm>
            <a:off x="2331720" y="932688"/>
            <a:ext cx="6858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CHANGER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MONDE</a:t>
            </a:r>
            <a:endParaRPr lang="en-US" sz="4200" dirty="0"/>
          </a:p>
        </p:txBody>
      </p:sp>
      <p:sp>
        <p:nvSpPr>
          <p:cNvPr id="7" name="Shape 4"/>
          <p:cNvSpPr/>
          <p:nvPr/>
        </p:nvSpPr>
        <p:spPr>
          <a:xfrm>
            <a:off x="822960" y="2487168"/>
            <a:ext cx="1207008" cy="402336"/>
          </a:xfrm>
          <a:prstGeom prst="roundRect">
            <a:avLst>
              <a:gd name="adj" fmla="val 50000"/>
            </a:avLst>
          </a:prstGeom>
          <a:solidFill>
            <a:srgbClr val="1F1F1F"/>
          </a:solidFill>
          <a:ln/>
        </p:spPr>
      </p:sp>
      <p:sp>
        <p:nvSpPr>
          <p:cNvPr id="8" name="Text 5"/>
          <p:cNvSpPr/>
          <p:nvPr/>
        </p:nvSpPr>
        <p:spPr>
          <a:xfrm>
            <a:off x="822960" y="2487168"/>
            <a:ext cx="1207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SOMMET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822960" y="306324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CDCDC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L'argent n'est qu'un outil. Une fois l'indépendance atteinte, place aux choses sérieuses : le sens, l'impact, l'héritage.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822960" y="4572000"/>
            <a:ext cx="6766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i="1" dirty="0">
                <a:solidFill>
                  <a:srgbClr val="D9D9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vrai sommet n'est pas financier — il est humain.</a:t>
            </a:r>
            <a:endParaRPr lang="en-US" sz="1450" dirty="0"/>
          </a:p>
        </p:txBody>
      </p:sp>
      <p:sp>
        <p:nvSpPr>
          <p:cNvPr id="11" name="Shape 8"/>
          <p:cNvSpPr/>
          <p:nvPr/>
        </p:nvSpPr>
        <p:spPr>
          <a:xfrm>
            <a:off x="8001000" y="960120"/>
            <a:ext cx="3337560" cy="2103120"/>
          </a:xfrm>
          <a:prstGeom prst="roundRect">
            <a:avLst>
              <a:gd name="adj" fmla="val 5217"/>
            </a:avLst>
          </a:prstGeom>
          <a:solidFill>
            <a:srgbClr val="1F1F1F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2540" y="1234440"/>
            <a:ext cx="1554480" cy="1554480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8001000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1F1F1F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4" name="Text 10"/>
          <p:cNvSpPr/>
          <p:nvPr/>
        </p:nvSpPr>
        <p:spPr>
          <a:xfrm>
            <a:off x="8037576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</a:t>
            </a:r>
            <a:endParaRPr lang="en-US" sz="2200" dirty="0"/>
          </a:p>
        </p:txBody>
      </p:sp>
      <p:sp>
        <p:nvSpPr>
          <p:cNvPr id="15" name="Text 11"/>
          <p:cNvSpPr/>
          <p:nvPr/>
        </p:nvSpPr>
        <p:spPr>
          <a:xfrm>
            <a:off x="8055864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Nouvelle boussole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9153144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1F1F1F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7" name="Text 13"/>
          <p:cNvSpPr/>
          <p:nvPr/>
        </p:nvSpPr>
        <p:spPr>
          <a:xfrm>
            <a:off x="9189720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9208008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</a:t>
            </a:r>
            <a:endParaRPr lang="en-US" sz="1050" dirty="0"/>
          </a:p>
        </p:txBody>
      </p:sp>
      <p:sp>
        <p:nvSpPr>
          <p:cNvPr id="19" name="Shape 15"/>
          <p:cNvSpPr/>
          <p:nvPr/>
        </p:nvSpPr>
        <p:spPr>
          <a:xfrm>
            <a:off x="10305288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1F1F1F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Text 16"/>
          <p:cNvSpPr/>
          <p:nvPr/>
        </p:nvSpPr>
        <p:spPr>
          <a:xfrm>
            <a:off x="10341864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HÉRITAGE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10360152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qu'on laisse</a:t>
            </a:r>
            <a:endParaRPr lang="en-US" sz="1050" dirty="0"/>
          </a:p>
        </p:txBody>
      </p:sp>
      <p:sp>
        <p:nvSpPr>
          <p:cNvPr id="22" name="Shape 18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25400">
            <a:solidFill>
              <a:srgbClr val="3A3A3A"/>
            </a:solidFill>
            <a:prstDash val="solid"/>
          </a:ln>
        </p:spPr>
      </p:sp>
      <p:sp>
        <p:nvSpPr>
          <p:cNvPr id="23" name="Shape 19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31750">
            <a:solidFill>
              <a:srgbClr val="F2731F"/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76809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6400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26" name="Shape 22"/>
          <p:cNvSpPr/>
          <p:nvPr/>
        </p:nvSpPr>
        <p:spPr>
          <a:xfrm>
            <a:off x="238353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22555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8" name="Shape 24"/>
          <p:cNvSpPr/>
          <p:nvPr/>
        </p:nvSpPr>
        <p:spPr>
          <a:xfrm>
            <a:off x="399897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387096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30" name="Shape 26"/>
          <p:cNvSpPr/>
          <p:nvPr/>
        </p:nvSpPr>
        <p:spPr>
          <a:xfrm>
            <a:off x="561441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548640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2" name="Shape 28"/>
          <p:cNvSpPr/>
          <p:nvPr/>
        </p:nvSpPr>
        <p:spPr>
          <a:xfrm>
            <a:off x="722985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3" name="Text 29"/>
          <p:cNvSpPr/>
          <p:nvPr/>
        </p:nvSpPr>
        <p:spPr>
          <a:xfrm>
            <a:off x="710184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4" name="Shape 30"/>
          <p:cNvSpPr/>
          <p:nvPr/>
        </p:nvSpPr>
        <p:spPr>
          <a:xfrm>
            <a:off x="884529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87172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36" name="Shape 32"/>
          <p:cNvSpPr/>
          <p:nvPr/>
        </p:nvSpPr>
        <p:spPr>
          <a:xfrm>
            <a:off x="10405872" y="5934456"/>
            <a:ext cx="402336" cy="402336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7" name="Text 33"/>
          <p:cNvSpPr/>
          <p:nvPr/>
        </p:nvSpPr>
        <p:spPr>
          <a:xfrm>
            <a:off x="10332720" y="5916168"/>
            <a:ext cx="548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pic>
        <p:nvPicPr>
          <p:cNvPr id="3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3072" y="5934456"/>
            <a:ext cx="310896" cy="310896"/>
          </a:xfrm>
          <a:prstGeom prst="rect">
            <a:avLst/>
          </a:prstGeom>
        </p:spPr>
      </p:pic>
      <p:sp>
        <p:nvSpPr>
          <p:cNvPr id="39" name="Text 34"/>
          <p:cNvSpPr/>
          <p:nvPr/>
        </p:nvSpPr>
        <p:spPr>
          <a:xfrm>
            <a:off x="10652760" y="6263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SOMMET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65000"/>
          </a:blip>
          <a:stretch>
            <a:fillRect/>
          </a:stretch>
        </p:blipFill>
        <p:spPr>
          <a:xfrm>
            <a:off x="0" y="5532120"/>
            <a:ext cx="12191695" cy="13258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FAIS LE POINT</a:t>
            </a:r>
            <a:endParaRPr lang="en-US" sz="1300" dirty="0"/>
          </a:p>
        </p:txBody>
      </p:sp>
      <p:sp>
        <p:nvSpPr>
          <p:cNvPr id="4" name="Text 1"/>
          <p:cNvSpPr/>
          <p:nvPr/>
        </p:nvSpPr>
        <p:spPr>
          <a:xfrm>
            <a:off x="822960" y="868680"/>
            <a:ext cx="10515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 TOI, </a:t>
            </a:r>
            <a:pPr indent="0" marL="0"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EN ES OÙ ?</a:t>
            </a:r>
            <a:endParaRPr lang="en-US" sz="4200" dirty="0"/>
          </a:p>
        </p:txBody>
      </p:sp>
      <p:sp>
        <p:nvSpPr>
          <p:cNvPr id="5" name="Text 2"/>
          <p:cNvSpPr/>
          <p:nvPr/>
        </p:nvSpPr>
        <p:spPr>
          <a:xfrm>
            <a:off x="822960" y="1664208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6C6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Repère honnêtement la marche où tu te trouves aujourd'hui — c'est le point de départ de ta prochaine progression.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822960" y="224028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PLACE-TOI SUR L'ÉCHELLE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1417320" y="3136392"/>
            <a:ext cx="8778240" cy="0"/>
          </a:xfrm>
          <a:prstGeom prst="line">
            <a:avLst/>
          </a:prstGeom>
          <a:noFill/>
          <a:ln w="25400">
            <a:solidFill>
              <a:srgbClr val="3A3A3A"/>
            </a:solidFill>
            <a:prstDash val="dash"/>
          </a:ln>
        </p:spPr>
      </p:sp>
      <p:sp>
        <p:nvSpPr>
          <p:cNvPr id="8" name="Shape 5"/>
          <p:cNvSpPr/>
          <p:nvPr/>
        </p:nvSpPr>
        <p:spPr>
          <a:xfrm>
            <a:off x="1161288" y="2880360"/>
            <a:ext cx="512064" cy="512064"/>
          </a:xfrm>
          <a:prstGeom prst="ellipse">
            <a:avLst/>
          </a:prstGeom>
          <a:solidFill>
            <a:srgbClr val="1F1F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43000" y="2880360"/>
            <a:ext cx="548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31520" y="344728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1050" dirty="0"/>
          </a:p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voiture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2624328" y="2880360"/>
            <a:ext cx="512064" cy="512064"/>
          </a:xfrm>
          <a:prstGeom prst="ellipse">
            <a:avLst/>
          </a:prstGeom>
          <a:solidFill>
            <a:srgbClr val="1F1F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606040" y="2880360"/>
            <a:ext cx="548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2194560" y="344728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endParaRPr lang="en-US" sz="1050" dirty="0"/>
          </a:p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aménagé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087368" y="2880360"/>
            <a:ext cx="512064" cy="512064"/>
          </a:xfrm>
          <a:prstGeom prst="ellipse">
            <a:avLst/>
          </a:prstGeom>
          <a:solidFill>
            <a:srgbClr val="1F1F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069080" y="2880360"/>
            <a:ext cx="548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3657600" y="344728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Immobilier</a:t>
            </a:r>
            <a:endParaRPr lang="en-US" sz="1050" dirty="0"/>
          </a:p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atypique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5550408" y="2880360"/>
            <a:ext cx="512064" cy="512064"/>
          </a:xfrm>
          <a:prstGeom prst="ellipse">
            <a:avLst/>
          </a:prstGeom>
          <a:solidFill>
            <a:srgbClr val="1F1F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532120" y="2880360"/>
            <a:ext cx="548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5120640" y="344728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</a:t>
            </a:r>
            <a:endParaRPr lang="en-US" sz="1050" dirty="0"/>
          </a:p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7013448" y="2880360"/>
            <a:ext cx="512064" cy="512064"/>
          </a:xfrm>
          <a:prstGeom prst="ellipse">
            <a:avLst/>
          </a:prstGeom>
          <a:solidFill>
            <a:srgbClr val="1F1F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995160" y="2880360"/>
            <a:ext cx="548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6583680" y="344728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Opération</a:t>
            </a:r>
            <a:endParaRPr lang="en-US" sz="1050" dirty="0"/>
          </a:p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MDB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8476488" y="2880360"/>
            <a:ext cx="512064" cy="512064"/>
          </a:xfrm>
          <a:prstGeom prst="ellipse">
            <a:avLst/>
          </a:prstGeom>
          <a:solidFill>
            <a:srgbClr val="1F1F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8458200" y="2880360"/>
            <a:ext cx="548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8046720" y="344728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Rentier</a:t>
            </a:r>
            <a:endParaRPr lang="en-US" sz="1050" dirty="0"/>
          </a:p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100 %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9939528" y="2880360"/>
            <a:ext cx="512064" cy="512064"/>
          </a:xfrm>
          <a:prstGeom prst="ellipse">
            <a:avLst/>
          </a:prstGeom>
          <a:solidFill>
            <a:srgbClr val="1F1F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9921240" y="2880360"/>
            <a:ext cx="5486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9509760" y="344728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Changer</a:t>
            </a:r>
            <a:endParaRPr lang="en-US" sz="1050" dirty="0"/>
          </a:p>
          <a:p>
            <a:pPr algn="ctr" indent="0" marL="0">
              <a:lnSpc>
                <a:spcPct val="92000"/>
              </a:lnSpc>
              <a:buNone/>
            </a:pPr>
            <a:r>
              <a:rPr lang="en-US" sz="1050" b="1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monde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822960" y="3977640"/>
            <a:ext cx="3429000" cy="137160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1115568" y="4215384"/>
            <a:ext cx="457200" cy="457200"/>
          </a:xfrm>
          <a:prstGeom prst="ellipse">
            <a:avLst/>
          </a:prstGeom>
          <a:solidFill>
            <a:srgbClr val="141414"/>
          </a:solidFill>
          <a:ln w="19050">
            <a:solidFill>
              <a:srgbClr val="F2731F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1115568" y="41879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2200" dirty="0"/>
          </a:p>
        </p:txBody>
      </p:sp>
      <p:sp>
        <p:nvSpPr>
          <p:cNvPr id="32" name="Text 29"/>
          <p:cNvSpPr/>
          <p:nvPr/>
        </p:nvSpPr>
        <p:spPr>
          <a:xfrm>
            <a:off x="1737360" y="4197096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FONDATIONS</a:t>
            </a:r>
            <a:endParaRPr lang="en-US" sz="1600" dirty="0"/>
          </a:p>
        </p:txBody>
      </p:sp>
      <p:sp>
        <p:nvSpPr>
          <p:cNvPr id="33" name="Text 30"/>
          <p:cNvSpPr/>
          <p:nvPr/>
        </p:nvSpPr>
        <p:spPr>
          <a:xfrm>
            <a:off x="1737360" y="4489704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NIVEAUX 1 → 4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1115568" y="4818888"/>
            <a:ext cx="28437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C6C6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As-tu déjà des revenus qui tombent hors de ton salaire ?</a:t>
            </a:r>
            <a:endParaRPr lang="en-US" sz="1250" dirty="0"/>
          </a:p>
        </p:txBody>
      </p:sp>
      <p:sp>
        <p:nvSpPr>
          <p:cNvPr id="35" name="Shape 32"/>
          <p:cNvSpPr/>
          <p:nvPr/>
        </p:nvSpPr>
        <p:spPr>
          <a:xfrm>
            <a:off x="4517136" y="3977640"/>
            <a:ext cx="3429000" cy="137160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36" name="Shape 33"/>
          <p:cNvSpPr/>
          <p:nvPr/>
        </p:nvSpPr>
        <p:spPr>
          <a:xfrm>
            <a:off x="4809744" y="4215384"/>
            <a:ext cx="457200" cy="457200"/>
          </a:xfrm>
          <a:prstGeom prst="ellipse">
            <a:avLst/>
          </a:prstGeom>
          <a:solidFill>
            <a:srgbClr val="141414"/>
          </a:solidFill>
          <a:ln w="19050">
            <a:solidFill>
              <a:srgbClr val="F2731F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809744" y="41879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2200" dirty="0"/>
          </a:p>
        </p:txBody>
      </p:sp>
      <p:sp>
        <p:nvSpPr>
          <p:cNvPr id="38" name="Text 35"/>
          <p:cNvSpPr/>
          <p:nvPr/>
        </p:nvSpPr>
        <p:spPr>
          <a:xfrm>
            <a:off x="5431536" y="4197096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ACCÉLÉRATION</a:t>
            </a:r>
            <a:endParaRPr lang="en-US" sz="1600" dirty="0"/>
          </a:p>
        </p:txBody>
      </p:sp>
      <p:sp>
        <p:nvSpPr>
          <p:cNvPr id="39" name="Text 36"/>
          <p:cNvSpPr/>
          <p:nvPr/>
        </p:nvSpPr>
        <p:spPr>
          <a:xfrm>
            <a:off x="5431536" y="4489704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5</a:t>
            </a:r>
            <a:endParaRPr lang="en-US" sz="1000" dirty="0"/>
          </a:p>
        </p:txBody>
      </p:sp>
      <p:sp>
        <p:nvSpPr>
          <p:cNvPr id="40" name="Text 37"/>
          <p:cNvSpPr/>
          <p:nvPr/>
        </p:nvSpPr>
        <p:spPr>
          <a:xfrm>
            <a:off x="4809744" y="4818888"/>
            <a:ext cx="28437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C6C6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Fais-tu des opérations qui changent vraiment d'échelle ?</a:t>
            </a:r>
            <a:endParaRPr lang="en-US" sz="1250" dirty="0"/>
          </a:p>
        </p:txBody>
      </p:sp>
      <p:sp>
        <p:nvSpPr>
          <p:cNvPr id="41" name="Shape 38"/>
          <p:cNvSpPr/>
          <p:nvPr/>
        </p:nvSpPr>
        <p:spPr>
          <a:xfrm>
            <a:off x="8211312" y="3977640"/>
            <a:ext cx="3429000" cy="1371600"/>
          </a:xfrm>
          <a:prstGeom prst="roundRect">
            <a:avLst>
              <a:gd name="adj" fmla="val 6667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42" name="Shape 39"/>
          <p:cNvSpPr/>
          <p:nvPr/>
        </p:nvSpPr>
        <p:spPr>
          <a:xfrm>
            <a:off x="8503920" y="4215384"/>
            <a:ext cx="457200" cy="457200"/>
          </a:xfrm>
          <a:prstGeom prst="ellipse">
            <a:avLst/>
          </a:prstGeom>
          <a:solidFill>
            <a:srgbClr val="141414"/>
          </a:solidFill>
          <a:ln w="19050">
            <a:solidFill>
              <a:srgbClr val="F2731F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8503920" y="41879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2200" dirty="0"/>
          </a:p>
        </p:txBody>
      </p:sp>
      <p:sp>
        <p:nvSpPr>
          <p:cNvPr id="44" name="Text 41"/>
          <p:cNvSpPr/>
          <p:nvPr/>
        </p:nvSpPr>
        <p:spPr>
          <a:xfrm>
            <a:off x="9125712" y="4197096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LIBERTÉ</a:t>
            </a:r>
            <a:endParaRPr lang="en-US" sz="1600" dirty="0"/>
          </a:p>
        </p:txBody>
      </p:sp>
      <p:sp>
        <p:nvSpPr>
          <p:cNvPr id="45" name="Text 42"/>
          <p:cNvSpPr/>
          <p:nvPr/>
        </p:nvSpPr>
        <p:spPr>
          <a:xfrm>
            <a:off x="9125712" y="4489704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NIVEAUX 6 &amp; 7</a:t>
            </a:r>
            <a:endParaRPr lang="en-US" sz="1000" dirty="0"/>
          </a:p>
        </p:txBody>
      </p:sp>
      <p:sp>
        <p:nvSpPr>
          <p:cNvPr id="46" name="Text 43"/>
          <p:cNvSpPr/>
          <p:nvPr/>
        </p:nvSpPr>
        <p:spPr>
          <a:xfrm>
            <a:off x="8503920" y="4818888"/>
            <a:ext cx="28437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C6C6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patrimoine te rend-il déjà libre de ton temps ?</a:t>
            </a:r>
            <a:endParaRPr lang="en-US" sz="1250" dirty="0"/>
          </a:p>
        </p:txBody>
      </p:sp>
      <p:sp>
        <p:nvSpPr>
          <p:cNvPr id="47" name="Shape 44"/>
          <p:cNvSpPr/>
          <p:nvPr/>
        </p:nvSpPr>
        <p:spPr>
          <a:xfrm>
            <a:off x="822960" y="5623560"/>
            <a:ext cx="10515600" cy="658368"/>
          </a:xfrm>
          <a:prstGeom prst="roundRect">
            <a:avLst>
              <a:gd name="adj" fmla="val 13889"/>
            </a:avLst>
          </a:prstGeom>
          <a:solidFill>
            <a:srgbClr val="F2731F"/>
          </a:solidFill>
          <a:ln/>
        </p:spPr>
      </p:sp>
      <p:pic>
        <p:nvPicPr>
          <p:cNvPr id="4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5779008"/>
            <a:ext cx="347472" cy="347472"/>
          </a:xfrm>
          <a:prstGeom prst="rect">
            <a:avLst/>
          </a:prstGeom>
        </p:spPr>
      </p:pic>
      <p:sp>
        <p:nvSpPr>
          <p:cNvPr id="49" name="Text 45"/>
          <p:cNvSpPr/>
          <p:nvPr/>
        </p:nvSpPr>
        <p:spPr>
          <a:xfrm>
            <a:off x="1600200" y="5623560"/>
            <a:ext cx="7498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Peu importe ta marche : il existe une </a:t>
            </a:r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concrète</a:t>
            </a:r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pour franchir la suivante.</a:t>
            </a:r>
            <a:endParaRPr lang="en-US" sz="1500" dirty="0"/>
          </a:p>
        </p:txBody>
      </p:sp>
      <p:sp>
        <p:nvSpPr>
          <p:cNvPr id="50" name="Text 46"/>
          <p:cNvSpPr/>
          <p:nvPr/>
        </p:nvSpPr>
        <p:spPr>
          <a:xfrm>
            <a:off x="8778240" y="5623560"/>
            <a:ext cx="2377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spc="10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SOLUTIONS PAR NIVEAU →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C0C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88000"/>
          </a:blip>
          <a:stretch>
            <a:fillRect/>
          </a:stretch>
        </p:blipFill>
        <p:spPr>
          <a:xfrm>
            <a:off x="0" y="4297680"/>
            <a:ext cx="12191695" cy="25603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777240"/>
            <a:ext cx="640080" cy="6400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600200" y="749808"/>
            <a:ext cx="9144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VRAI SUCCÈS</a:t>
            </a:r>
            <a:endParaRPr lang="en-US" sz="3800" dirty="0"/>
          </a:p>
        </p:txBody>
      </p:sp>
      <p:sp>
        <p:nvSpPr>
          <p:cNvPr id="5" name="Text 1"/>
          <p:cNvSpPr/>
          <p:nvPr/>
        </p:nvSpPr>
        <p:spPr>
          <a:xfrm>
            <a:off x="822960" y="1600200"/>
            <a:ext cx="10424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200" dirty="0">
                <a:solidFill>
                  <a:srgbClr val="DCD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Atteindre l'</a:t>
            </a:r>
            <a:pPr indent="0" marL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273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indépendance financière</a:t>
            </a:r>
            <a:pPr indent="0" marL="0">
              <a:lnSpc>
                <a:spcPct val="115000"/>
              </a:lnSpc>
              <a:buNone/>
            </a:pPr>
            <a:r>
              <a:rPr lang="en-US" sz="2200" dirty="0">
                <a:solidFill>
                  <a:srgbClr val="DCD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vivre de ses </a:t>
            </a:r>
            <a:pPr indent="0" marL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passions</a:t>
            </a:r>
            <a:pPr indent="0" marL="0">
              <a:lnSpc>
                <a:spcPct val="115000"/>
              </a:lnSpc>
              <a:buNone/>
            </a:pPr>
            <a:r>
              <a:rPr lang="en-US" sz="2200" dirty="0">
                <a:solidFill>
                  <a:srgbClr val="DCDC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et laisser un </a:t>
            </a:r>
            <a:pPr indent="0" marL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héritage positif.</a:t>
            </a:r>
            <a:endParaRPr lang="en-US" sz="2200" dirty="0"/>
          </a:p>
        </p:txBody>
      </p:sp>
      <p:sp>
        <p:nvSpPr>
          <p:cNvPr id="6" name="Shape 2"/>
          <p:cNvSpPr/>
          <p:nvPr/>
        </p:nvSpPr>
        <p:spPr>
          <a:xfrm>
            <a:off x="822960" y="2788920"/>
            <a:ext cx="3429000" cy="2331720"/>
          </a:xfrm>
          <a:prstGeom prst="roundRect">
            <a:avLst>
              <a:gd name="adj" fmla="val 3922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7" name="Shape 3"/>
          <p:cNvSpPr/>
          <p:nvPr/>
        </p:nvSpPr>
        <p:spPr>
          <a:xfrm>
            <a:off x="1143000" y="3063240"/>
            <a:ext cx="640080" cy="640080"/>
          </a:xfrm>
          <a:prstGeom prst="ellipse">
            <a:avLst/>
          </a:prstGeom>
          <a:solidFill>
            <a:srgbClr val="141414"/>
          </a:solidFill>
          <a:ln w="19050">
            <a:solidFill>
              <a:srgbClr val="F2731F"/>
            </a:solidFill>
            <a:prstDash val="solid"/>
          </a:ln>
        </p:spPr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6736" y="3236976"/>
            <a:ext cx="292608" cy="292608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2697480" y="301752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→ 4</a:t>
            </a:r>
            <a:endParaRPr lang="en-US" sz="3000" dirty="0"/>
          </a:p>
        </p:txBody>
      </p:sp>
      <p:sp>
        <p:nvSpPr>
          <p:cNvPr id="10" name="Text 5"/>
          <p:cNvSpPr/>
          <p:nvPr/>
        </p:nvSpPr>
        <p:spPr>
          <a:xfrm>
            <a:off x="1143000" y="388620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FONDATIONS</a:t>
            </a:r>
            <a:endParaRPr lang="en-US" sz="1600" dirty="0"/>
          </a:p>
        </p:txBody>
      </p:sp>
      <p:sp>
        <p:nvSpPr>
          <p:cNvPr id="11" name="Text 6"/>
          <p:cNvSpPr/>
          <p:nvPr/>
        </p:nvSpPr>
        <p:spPr>
          <a:xfrm>
            <a:off x="1143000" y="427939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Quatre activités en synergie qui libèrent du salariat.</a:t>
            </a:r>
            <a:endParaRPr lang="en-US" sz="1250" dirty="0"/>
          </a:p>
        </p:txBody>
      </p:sp>
      <p:sp>
        <p:nvSpPr>
          <p:cNvPr id="12" name="Shape 7"/>
          <p:cNvSpPr/>
          <p:nvPr/>
        </p:nvSpPr>
        <p:spPr>
          <a:xfrm>
            <a:off x="4517136" y="2788920"/>
            <a:ext cx="3429000" cy="2331720"/>
          </a:xfrm>
          <a:prstGeom prst="roundRect">
            <a:avLst>
              <a:gd name="adj" fmla="val 3922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13" name="Shape 8"/>
          <p:cNvSpPr/>
          <p:nvPr/>
        </p:nvSpPr>
        <p:spPr>
          <a:xfrm>
            <a:off x="4837176" y="3063240"/>
            <a:ext cx="640080" cy="640080"/>
          </a:xfrm>
          <a:prstGeom prst="ellipse">
            <a:avLst/>
          </a:prstGeom>
          <a:solidFill>
            <a:srgbClr val="141414"/>
          </a:solidFill>
          <a:ln w="19050">
            <a:solidFill>
              <a:srgbClr val="F2731F"/>
            </a:solidFill>
            <a:prstDash val="solid"/>
          </a:ln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0912" y="3236976"/>
            <a:ext cx="292608" cy="292608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91656" y="301752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3000" dirty="0"/>
          </a:p>
        </p:txBody>
      </p:sp>
      <p:sp>
        <p:nvSpPr>
          <p:cNvPr id="16" name="Text 10"/>
          <p:cNvSpPr/>
          <p:nvPr/>
        </p:nvSpPr>
        <p:spPr>
          <a:xfrm>
            <a:off x="4837176" y="388620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L'ACCÉLÉRATION</a:t>
            </a:r>
            <a:endParaRPr lang="en-US" sz="1600" dirty="0"/>
          </a:p>
        </p:txBody>
      </p:sp>
      <p:sp>
        <p:nvSpPr>
          <p:cNvPr id="17" name="Text 11"/>
          <p:cNvSpPr/>
          <p:nvPr/>
        </p:nvSpPr>
        <p:spPr>
          <a:xfrm>
            <a:off x="4837176" y="427939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opérations de marchand de biens qui changent d'échelle.</a:t>
            </a:r>
            <a:endParaRPr lang="en-US" sz="1250" dirty="0"/>
          </a:p>
        </p:txBody>
      </p:sp>
      <p:sp>
        <p:nvSpPr>
          <p:cNvPr id="18" name="Shape 12"/>
          <p:cNvSpPr/>
          <p:nvPr/>
        </p:nvSpPr>
        <p:spPr>
          <a:xfrm>
            <a:off x="8211312" y="2788920"/>
            <a:ext cx="3429000" cy="2331720"/>
          </a:xfrm>
          <a:prstGeom prst="roundRect">
            <a:avLst>
              <a:gd name="adj" fmla="val 3922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8531352" y="3063240"/>
            <a:ext cx="640080" cy="640080"/>
          </a:xfrm>
          <a:prstGeom prst="ellipse">
            <a:avLst/>
          </a:prstGeom>
          <a:solidFill>
            <a:srgbClr val="141414"/>
          </a:solidFill>
          <a:ln w="19050">
            <a:solidFill>
              <a:srgbClr val="F2731F"/>
            </a:solidFill>
            <a:prstDash val="solid"/>
          </a:ln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5088" y="3236976"/>
            <a:ext cx="292608" cy="292608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0085832" y="301752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30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→ 7</a:t>
            </a:r>
            <a:endParaRPr lang="en-US" sz="3000" dirty="0"/>
          </a:p>
        </p:txBody>
      </p:sp>
      <p:sp>
        <p:nvSpPr>
          <p:cNvPr id="22" name="Text 15"/>
          <p:cNvSpPr/>
          <p:nvPr/>
        </p:nvSpPr>
        <p:spPr>
          <a:xfrm>
            <a:off x="8531352" y="3886200"/>
            <a:ext cx="2788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LIBERTÉ</a:t>
            </a:r>
            <a:endParaRPr lang="en-US" sz="1600" dirty="0"/>
          </a:p>
        </p:txBody>
      </p:sp>
      <p:sp>
        <p:nvSpPr>
          <p:cNvPr id="23" name="Text 16"/>
          <p:cNvSpPr/>
          <p:nvPr/>
        </p:nvSpPr>
        <p:spPr>
          <a:xfrm>
            <a:off x="8531352" y="427939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sécurise, puis on donne du sens à ce qui a été bâti.</a:t>
            </a:r>
            <a:endParaRPr lang="en-US" sz="1250" dirty="0"/>
          </a:p>
        </p:txBody>
      </p:sp>
      <p:sp>
        <p:nvSpPr>
          <p:cNvPr id="24" name="Text 17"/>
          <p:cNvSpPr/>
          <p:nvPr/>
        </p:nvSpPr>
        <p:spPr>
          <a:xfrm>
            <a:off x="822960" y="57150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PARCELLE HUNTER ALLIANCE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5029200" y="5715000"/>
            <a:ext cx="6309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L'argent n'est qu'un outil — l'ascension, elle, change la vie.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0292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10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PARCOURS COMPLET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822960" y="100584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Sept paliers d'activité, reliés par trois moments clés. On monte marche après marche — chaque niveau finance et sécurise le suivant.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82016" y="4892040"/>
            <a:ext cx="1481328" cy="1691640"/>
          </a:xfrm>
          <a:prstGeom prst="roundRect">
            <a:avLst>
              <a:gd name="adj" fmla="val 55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10032" y="5020056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F2731F"/>
          </a:solidFill>
          <a:ln/>
        </p:spPr>
      </p:sp>
      <p:sp>
        <p:nvSpPr>
          <p:cNvPr id="6" name="Text 4"/>
          <p:cNvSpPr/>
          <p:nvPr/>
        </p:nvSpPr>
        <p:spPr>
          <a:xfrm>
            <a:off x="710032" y="50109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0928" y="5458968"/>
            <a:ext cx="603504" cy="60350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36880" y="609904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850" b="1" spc="3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LOCATION DE VOITURE</a:t>
            </a:r>
            <a:endParaRPr lang="en-US" sz="850" dirty="0"/>
          </a:p>
        </p:txBody>
      </p:sp>
      <p:sp>
        <p:nvSpPr>
          <p:cNvPr id="9" name="Shape 6"/>
          <p:cNvSpPr/>
          <p:nvPr/>
        </p:nvSpPr>
        <p:spPr>
          <a:xfrm>
            <a:off x="2173072" y="4526280"/>
            <a:ext cx="1481328" cy="1691640"/>
          </a:xfrm>
          <a:prstGeom prst="roundRect">
            <a:avLst>
              <a:gd name="adj" fmla="val 55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301088" y="4654296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F2731F"/>
          </a:solidFill>
          <a:ln/>
        </p:spPr>
      </p:sp>
      <p:sp>
        <p:nvSpPr>
          <p:cNvPr id="11" name="Text 8"/>
          <p:cNvSpPr/>
          <p:nvPr/>
        </p:nvSpPr>
        <p:spPr>
          <a:xfrm>
            <a:off x="2301088" y="46451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1984" y="5093208"/>
            <a:ext cx="603504" cy="60350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227936" y="5733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850" b="1" spc="3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VAN AMÉNAGÉ</a:t>
            </a:r>
            <a:endParaRPr lang="en-US" sz="850" dirty="0"/>
          </a:p>
        </p:txBody>
      </p:sp>
      <p:sp>
        <p:nvSpPr>
          <p:cNvPr id="14" name="Shape 10"/>
          <p:cNvSpPr/>
          <p:nvPr/>
        </p:nvSpPr>
        <p:spPr>
          <a:xfrm>
            <a:off x="3764128" y="4160520"/>
            <a:ext cx="1481328" cy="1691640"/>
          </a:xfrm>
          <a:prstGeom prst="roundRect">
            <a:avLst>
              <a:gd name="adj" fmla="val 55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892144" y="4288536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F2731F"/>
          </a:solidFill>
          <a:ln/>
        </p:spPr>
      </p:sp>
      <p:sp>
        <p:nvSpPr>
          <p:cNvPr id="16" name="Text 12"/>
          <p:cNvSpPr/>
          <p:nvPr/>
        </p:nvSpPr>
        <p:spPr>
          <a:xfrm>
            <a:off x="3892144" y="42793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3040" y="4727448"/>
            <a:ext cx="603504" cy="60350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818992" y="536752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850" b="1" spc="3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IMMOBILIER ATYPIQUE</a:t>
            </a:r>
            <a:endParaRPr lang="en-US" sz="850" dirty="0"/>
          </a:p>
        </p:txBody>
      </p:sp>
      <p:sp>
        <p:nvSpPr>
          <p:cNvPr id="19" name="Shape 14"/>
          <p:cNvSpPr/>
          <p:nvPr/>
        </p:nvSpPr>
        <p:spPr>
          <a:xfrm>
            <a:off x="5355184" y="3794760"/>
            <a:ext cx="1481328" cy="1691640"/>
          </a:xfrm>
          <a:prstGeom prst="roundRect">
            <a:avLst>
              <a:gd name="adj" fmla="val 55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483200" y="3922776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F2731F"/>
          </a:solidFill>
          <a:ln/>
        </p:spPr>
      </p:sp>
      <p:sp>
        <p:nvSpPr>
          <p:cNvPr id="21" name="Text 16"/>
          <p:cNvSpPr/>
          <p:nvPr/>
        </p:nvSpPr>
        <p:spPr>
          <a:xfrm>
            <a:off x="5483200" y="39136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4096" y="4361688"/>
            <a:ext cx="603504" cy="60350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10048" y="500176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850" b="1" spc="3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AVOIR SON BUSINESS</a:t>
            </a:r>
            <a:endParaRPr lang="en-US" sz="850" dirty="0"/>
          </a:p>
        </p:txBody>
      </p:sp>
      <p:sp>
        <p:nvSpPr>
          <p:cNvPr id="24" name="Shape 18"/>
          <p:cNvSpPr/>
          <p:nvPr/>
        </p:nvSpPr>
        <p:spPr>
          <a:xfrm>
            <a:off x="6946240" y="3429000"/>
            <a:ext cx="1481328" cy="1691640"/>
          </a:xfrm>
          <a:prstGeom prst="roundRect">
            <a:avLst>
              <a:gd name="adj" fmla="val 55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7074256" y="3557016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F2731F"/>
          </a:solidFill>
          <a:ln/>
        </p:spPr>
      </p:sp>
      <p:sp>
        <p:nvSpPr>
          <p:cNvPr id="26" name="Text 20"/>
          <p:cNvSpPr/>
          <p:nvPr/>
        </p:nvSpPr>
        <p:spPr>
          <a:xfrm>
            <a:off x="7074256" y="35478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5152" y="3995928"/>
            <a:ext cx="603504" cy="603504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001104" y="463600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850" b="1" spc="3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OPÉRATION MDB</a:t>
            </a:r>
            <a:endParaRPr lang="en-US" sz="850" dirty="0"/>
          </a:p>
        </p:txBody>
      </p:sp>
      <p:sp>
        <p:nvSpPr>
          <p:cNvPr id="29" name="Shape 22"/>
          <p:cNvSpPr/>
          <p:nvPr/>
        </p:nvSpPr>
        <p:spPr>
          <a:xfrm>
            <a:off x="8537296" y="3063240"/>
            <a:ext cx="1481328" cy="1691640"/>
          </a:xfrm>
          <a:prstGeom prst="roundRect">
            <a:avLst>
              <a:gd name="adj" fmla="val 55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8665312" y="3191256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F2731F"/>
          </a:solidFill>
          <a:ln/>
        </p:spPr>
      </p:sp>
      <p:sp>
        <p:nvSpPr>
          <p:cNvPr id="31" name="Text 24"/>
          <p:cNvSpPr/>
          <p:nvPr/>
        </p:nvSpPr>
        <p:spPr>
          <a:xfrm>
            <a:off x="8665312" y="31821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6208" y="3630168"/>
            <a:ext cx="603504" cy="603504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8592160" y="427024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850" b="1" spc="3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RENTIER 100%</a:t>
            </a:r>
            <a:endParaRPr lang="en-US" sz="850" dirty="0"/>
          </a:p>
        </p:txBody>
      </p:sp>
      <p:sp>
        <p:nvSpPr>
          <p:cNvPr id="34" name="Shape 26"/>
          <p:cNvSpPr/>
          <p:nvPr/>
        </p:nvSpPr>
        <p:spPr>
          <a:xfrm>
            <a:off x="10128352" y="2697480"/>
            <a:ext cx="1481328" cy="1691640"/>
          </a:xfrm>
          <a:prstGeom prst="roundRect">
            <a:avLst>
              <a:gd name="adj" fmla="val 5556"/>
            </a:avLst>
          </a:prstGeom>
          <a:solidFill>
            <a:srgbClr val="141414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35" name="Shape 27"/>
          <p:cNvSpPr/>
          <p:nvPr/>
        </p:nvSpPr>
        <p:spPr>
          <a:xfrm>
            <a:off x="10256368" y="2825496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F2731F"/>
          </a:solidFill>
          <a:ln/>
        </p:spPr>
      </p:sp>
      <p:sp>
        <p:nvSpPr>
          <p:cNvPr id="36" name="Text 28"/>
          <p:cNvSpPr/>
          <p:nvPr/>
        </p:nvSpPr>
        <p:spPr>
          <a:xfrm>
            <a:off x="10256368" y="28163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pic>
        <p:nvPicPr>
          <p:cNvPr id="3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67264" y="3264408"/>
            <a:ext cx="603504" cy="603504"/>
          </a:xfrm>
          <a:prstGeom prst="rect">
            <a:avLst/>
          </a:prstGeom>
        </p:spPr>
      </p:pic>
      <p:sp>
        <p:nvSpPr>
          <p:cNvPr id="38" name="Text 29"/>
          <p:cNvSpPr/>
          <p:nvPr/>
        </p:nvSpPr>
        <p:spPr>
          <a:xfrm>
            <a:off x="10183216" y="39044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850" b="1" spc="3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CHANGER LE MONDE</a:t>
            </a:r>
            <a:endParaRPr lang="en-US" sz="850" dirty="0"/>
          </a:p>
        </p:txBody>
      </p:sp>
      <p:pic>
        <p:nvPicPr>
          <p:cNvPr id="3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" y="2148840"/>
            <a:ext cx="310896" cy="310896"/>
          </a:xfrm>
          <a:prstGeom prst="rect">
            <a:avLst/>
          </a:prstGeom>
        </p:spPr>
      </p:pic>
      <p:sp>
        <p:nvSpPr>
          <p:cNvPr id="40" name="Text 30"/>
          <p:cNvSpPr/>
          <p:nvPr/>
        </p:nvSpPr>
        <p:spPr>
          <a:xfrm>
            <a:off x="320040" y="248716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MONTE</a:t>
            </a:r>
            <a:endParaRPr lang="en-US" sz="900" dirty="0"/>
          </a:p>
        </p:txBody>
      </p:sp>
      <p:sp>
        <p:nvSpPr>
          <p:cNvPr id="41" name="Shape 31"/>
          <p:cNvSpPr/>
          <p:nvPr/>
        </p:nvSpPr>
        <p:spPr>
          <a:xfrm>
            <a:off x="822960" y="1691640"/>
            <a:ext cx="10515600" cy="868680"/>
          </a:xfrm>
          <a:prstGeom prst="roundRect">
            <a:avLst>
              <a:gd name="adj" fmla="val 9474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42" name="Text 32"/>
          <p:cNvSpPr/>
          <p:nvPr/>
        </p:nvSpPr>
        <p:spPr>
          <a:xfrm>
            <a:off x="1005840" y="1783080"/>
            <a:ext cx="1051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2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MOMENTS</a:t>
            </a:r>
            <a:endParaRPr lang="en-US" sz="1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12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CLÉS</a:t>
            </a:r>
            <a:endParaRPr lang="en-US" sz="1200" dirty="0"/>
          </a:p>
        </p:txBody>
      </p:sp>
      <p:pic>
        <p:nvPicPr>
          <p:cNvPr id="4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6000" y="1938528"/>
            <a:ext cx="365760" cy="365760"/>
          </a:xfrm>
          <a:prstGeom prst="rect">
            <a:avLst/>
          </a:prstGeom>
        </p:spPr>
      </p:pic>
      <p:sp>
        <p:nvSpPr>
          <p:cNvPr id="44" name="Text 33"/>
          <p:cNvSpPr/>
          <p:nvPr/>
        </p:nvSpPr>
        <p:spPr>
          <a:xfrm>
            <a:off x="2743200" y="1810512"/>
            <a:ext cx="23774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Assez pour vivre confortablement</a:t>
            </a:r>
            <a:endParaRPr lang="en-US" sz="1250" dirty="0"/>
          </a:p>
        </p:txBody>
      </p:sp>
      <p:pic>
        <p:nvPicPr>
          <p:cNvPr id="4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66360" y="1938528"/>
            <a:ext cx="365760" cy="365760"/>
          </a:xfrm>
          <a:prstGeom prst="rect">
            <a:avLst/>
          </a:prstGeom>
        </p:spPr>
      </p:pic>
      <p:sp>
        <p:nvSpPr>
          <p:cNvPr id="46" name="Text 34"/>
          <p:cNvSpPr/>
          <p:nvPr/>
        </p:nvSpPr>
        <p:spPr>
          <a:xfrm>
            <a:off x="5623560" y="1810512"/>
            <a:ext cx="23774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d'argent qu'on en a besoin</a:t>
            </a:r>
            <a:endParaRPr lang="en-US" sz="1250" dirty="0"/>
          </a:p>
        </p:txBody>
      </p:sp>
      <p:pic>
        <p:nvPicPr>
          <p:cNvPr id="4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46720" y="1938528"/>
            <a:ext cx="365760" cy="365760"/>
          </a:xfrm>
          <a:prstGeom prst="rect">
            <a:avLst/>
          </a:prstGeom>
        </p:spPr>
      </p:pic>
      <p:sp>
        <p:nvSpPr>
          <p:cNvPr id="48" name="Text 35"/>
          <p:cNvSpPr/>
          <p:nvPr/>
        </p:nvSpPr>
        <p:spPr>
          <a:xfrm>
            <a:off x="8503920" y="1810512"/>
            <a:ext cx="23774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2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échappe à la course au « toujours plus »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70000"/>
          </a:blip>
          <a:stretch>
            <a:fillRect/>
          </a:stretch>
        </p:blipFill>
        <p:spPr>
          <a:xfrm>
            <a:off x="0" y="5212080"/>
            <a:ext cx="12191695" cy="16459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822960" y="548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3 MOMENTS CLÉS À FRANCHIR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822960" y="1078992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6C6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seuils qui changent tout. Non pas des niveaux d'activité, mais des états d'esprit que l'on atteint en gravissant l'échelle.</a:t>
            </a:r>
            <a:endParaRPr lang="en-US" sz="1500" dirty="0"/>
          </a:p>
        </p:txBody>
      </p:sp>
      <p:sp>
        <p:nvSpPr>
          <p:cNvPr id="5" name="Shape 2"/>
          <p:cNvSpPr/>
          <p:nvPr/>
        </p:nvSpPr>
        <p:spPr>
          <a:xfrm>
            <a:off x="822960" y="1828800"/>
            <a:ext cx="3429000" cy="3200400"/>
          </a:xfrm>
          <a:prstGeom prst="roundRect">
            <a:avLst>
              <a:gd name="adj" fmla="val 2857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148840"/>
            <a:ext cx="457200" cy="4572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2834640" y="2011680"/>
            <a:ext cx="1234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44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4400" dirty="0"/>
          </a:p>
        </p:txBody>
      </p:sp>
      <p:sp>
        <p:nvSpPr>
          <p:cNvPr id="8" name="Text 4"/>
          <p:cNvSpPr/>
          <p:nvPr/>
        </p:nvSpPr>
        <p:spPr>
          <a:xfrm>
            <a:off x="1143000" y="278892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APRÈS LE NIVEAU 4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1143000" y="309067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Assez pour vivre confortablement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1143000" y="3950208"/>
            <a:ext cx="2788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revenus couvrent le quotidien sans dépendre d'un salaire. Le salariat n'est plus une nécessité — c'est un choix.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4517136" y="1828800"/>
            <a:ext cx="3429000" cy="3200400"/>
          </a:xfrm>
          <a:prstGeom prst="roundRect">
            <a:avLst>
              <a:gd name="adj" fmla="val 2857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176" y="2148840"/>
            <a:ext cx="457200" cy="4572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528816" y="2011680"/>
            <a:ext cx="1234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44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4400" dirty="0"/>
          </a:p>
        </p:txBody>
      </p:sp>
      <p:sp>
        <p:nvSpPr>
          <p:cNvPr id="14" name="Text 9"/>
          <p:cNvSpPr/>
          <p:nvPr/>
        </p:nvSpPr>
        <p:spPr>
          <a:xfrm>
            <a:off x="4837176" y="278892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APRÈS LE NIVEAU 5</a:t>
            </a:r>
            <a:endParaRPr lang="en-US" sz="1000" dirty="0"/>
          </a:p>
        </p:txBody>
      </p:sp>
      <p:sp>
        <p:nvSpPr>
          <p:cNvPr id="15" name="Text 10"/>
          <p:cNvSpPr/>
          <p:nvPr/>
        </p:nvSpPr>
        <p:spPr>
          <a:xfrm>
            <a:off x="4837176" y="309067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 d'argent qu'on en a besoin</a:t>
            </a:r>
            <a:endParaRPr lang="en-US" sz="1700" dirty="0"/>
          </a:p>
        </p:txBody>
      </p:sp>
      <p:sp>
        <p:nvSpPr>
          <p:cNvPr id="16" name="Text 11"/>
          <p:cNvSpPr/>
          <p:nvPr/>
        </p:nvSpPr>
        <p:spPr>
          <a:xfrm>
            <a:off x="4837176" y="3950208"/>
            <a:ext cx="2788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opérations dégagent un surplus qui dépasse les besoins. L'argent devient un levier, plus une contrainte.</a:t>
            </a:r>
            <a:endParaRPr lang="en-US" sz="1250" dirty="0"/>
          </a:p>
        </p:txBody>
      </p:sp>
      <p:sp>
        <p:nvSpPr>
          <p:cNvPr id="17" name="Shape 12"/>
          <p:cNvSpPr/>
          <p:nvPr/>
        </p:nvSpPr>
        <p:spPr>
          <a:xfrm>
            <a:off x="8211312" y="1828800"/>
            <a:ext cx="3429000" cy="3200400"/>
          </a:xfrm>
          <a:prstGeom prst="roundRect">
            <a:avLst>
              <a:gd name="adj" fmla="val 2857"/>
            </a:avLst>
          </a:prstGeom>
          <a:solidFill>
            <a:srgbClr val="1F1F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1352" y="2148840"/>
            <a:ext cx="457200" cy="4572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0222992" y="2011680"/>
            <a:ext cx="1234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44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4400" dirty="0"/>
          </a:p>
        </p:txBody>
      </p:sp>
      <p:sp>
        <p:nvSpPr>
          <p:cNvPr id="20" name="Text 14"/>
          <p:cNvSpPr/>
          <p:nvPr/>
        </p:nvSpPr>
        <p:spPr>
          <a:xfrm>
            <a:off x="8531352" y="278892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APRÈS LE NIVEAU 6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8531352" y="309067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échappe à la course au « toujours plus »</a:t>
            </a:r>
            <a:endParaRPr lang="en-US" sz="1700" dirty="0"/>
          </a:p>
        </p:txBody>
      </p:sp>
      <p:sp>
        <p:nvSpPr>
          <p:cNvPr id="22" name="Text 16"/>
          <p:cNvSpPr/>
          <p:nvPr/>
        </p:nvSpPr>
        <p:spPr>
          <a:xfrm>
            <a:off x="8531352" y="3950208"/>
            <a:ext cx="2788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BEBEB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sécurité financière est acquise. On sort de la logique d'accumulation pour se tourner vers le sens et l'impact.</a:t>
            </a:r>
            <a:endParaRPr lang="en-US" sz="1250" dirty="0"/>
          </a:p>
        </p:txBody>
      </p:sp>
      <p:sp>
        <p:nvSpPr>
          <p:cNvPr id="23" name="Text 17"/>
          <p:cNvSpPr/>
          <p:nvPr/>
        </p:nvSpPr>
        <p:spPr>
          <a:xfrm>
            <a:off x="822960" y="52578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A9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moment clé se franchit une fois — et ne se reprend jamais.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56692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17320" y="54864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5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SYNERGIE DES 4 PREMIERS NIVEAUX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822960" y="1170432"/>
            <a:ext cx="10424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niveaux 1 à 4 ne s'additionnent pas — ils se multiplient. Menés ensemble, ils font avancer plus vite et plus loin que la somme de leurs parties.</a:t>
            </a:r>
            <a:endParaRPr lang="en-US" sz="1500" dirty="0"/>
          </a:p>
        </p:txBody>
      </p:sp>
      <p:sp>
        <p:nvSpPr>
          <p:cNvPr id="5" name="Shape 2"/>
          <p:cNvSpPr/>
          <p:nvPr/>
        </p:nvSpPr>
        <p:spPr>
          <a:xfrm>
            <a:off x="822960" y="1965960"/>
            <a:ext cx="4709160" cy="3246120"/>
          </a:xfrm>
          <a:prstGeom prst="roundRect">
            <a:avLst>
              <a:gd name="adj" fmla="val 3099"/>
            </a:avLst>
          </a:prstGeom>
          <a:solidFill>
            <a:srgbClr val="141414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1143000" y="2286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L'EFFET DE LEVIER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143000" y="269748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+ 1 + 1 + 1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1143000" y="3520440"/>
            <a:ext cx="4114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10</a:t>
            </a:r>
            <a:endParaRPr lang="en-US" sz="7200" dirty="0"/>
          </a:p>
        </p:txBody>
      </p:sp>
      <p:sp>
        <p:nvSpPr>
          <p:cNvPr id="9" name="Text 6"/>
          <p:cNvSpPr/>
          <p:nvPr/>
        </p:nvSpPr>
        <p:spPr>
          <a:xfrm>
            <a:off x="1143000" y="4526280"/>
            <a:ext cx="4069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C6C6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Quatre activités qui se financent, se sécurisent et s'alimentent mutuellement.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5806440" y="1965960"/>
            <a:ext cx="5532120" cy="749808"/>
          </a:xfrm>
          <a:prstGeom prst="roundRect">
            <a:avLst>
              <a:gd name="adj" fmla="val 97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989320" y="2084832"/>
            <a:ext cx="512064" cy="51206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F2731F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0" y="2221992"/>
            <a:ext cx="237744" cy="23774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6720840" y="2057400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 d'objectifs atteints</a:t>
            </a:r>
            <a:endParaRPr lang="en-US" sz="1450" dirty="0"/>
          </a:p>
        </p:txBody>
      </p:sp>
      <p:sp>
        <p:nvSpPr>
          <p:cNvPr id="14" name="Text 10"/>
          <p:cNvSpPr/>
          <p:nvPr/>
        </p:nvSpPr>
        <p:spPr>
          <a:xfrm>
            <a:off x="6720840" y="2350008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avance sur plusieurs fronts complémentaires en même temps.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806440" y="2798064"/>
            <a:ext cx="5532120" cy="749808"/>
          </a:xfrm>
          <a:prstGeom prst="roundRect">
            <a:avLst>
              <a:gd name="adj" fmla="val 97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989320" y="2916936"/>
            <a:ext cx="512064" cy="51206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F2731F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3054096"/>
            <a:ext cx="237744" cy="23774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720840" y="2889504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 de revenus, plus vite</a:t>
            </a:r>
            <a:endParaRPr lang="en-US" sz="1450" dirty="0"/>
          </a:p>
        </p:txBody>
      </p:sp>
      <p:sp>
        <p:nvSpPr>
          <p:cNvPr id="19" name="Text 14"/>
          <p:cNvSpPr/>
          <p:nvPr/>
        </p:nvSpPr>
        <p:spPr>
          <a:xfrm>
            <a:off x="6720840" y="3182112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flux se cumulent et accélèrent la montée en puissance.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5806440" y="3630168"/>
            <a:ext cx="5532120" cy="749808"/>
          </a:xfrm>
          <a:prstGeom prst="roundRect">
            <a:avLst>
              <a:gd name="adj" fmla="val 97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5989320" y="3749040"/>
            <a:ext cx="512064" cy="51206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F2731F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480" y="3886200"/>
            <a:ext cx="237744" cy="237744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720840" y="3721608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Moins de risques, plus de stabilité</a:t>
            </a:r>
            <a:endParaRPr lang="en-US" sz="1450" dirty="0"/>
          </a:p>
        </p:txBody>
      </p:sp>
      <p:sp>
        <p:nvSpPr>
          <p:cNvPr id="24" name="Text 18"/>
          <p:cNvSpPr/>
          <p:nvPr/>
        </p:nvSpPr>
        <p:spPr>
          <a:xfrm>
            <a:off x="6720840" y="4014216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diversification amortit les aléas de chaque activité.</a:t>
            </a:r>
            <a:endParaRPr lang="en-US" sz="1150" dirty="0"/>
          </a:p>
        </p:txBody>
      </p:sp>
      <p:sp>
        <p:nvSpPr>
          <p:cNvPr id="25" name="Shape 19"/>
          <p:cNvSpPr/>
          <p:nvPr/>
        </p:nvSpPr>
        <p:spPr>
          <a:xfrm>
            <a:off x="5806440" y="4462272"/>
            <a:ext cx="5532120" cy="749808"/>
          </a:xfrm>
          <a:prstGeom prst="roundRect">
            <a:avLst>
              <a:gd name="adj" fmla="val 9756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5989320" y="4581144"/>
            <a:ext cx="512064" cy="51206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F2731F"/>
            </a:solidFill>
            <a:prstDash val="solid"/>
          </a:ln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0" y="4718304"/>
            <a:ext cx="237744" cy="237744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6720840" y="4553712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Effet de levier démultiplié</a:t>
            </a:r>
            <a:endParaRPr lang="en-US" sz="1450" dirty="0"/>
          </a:p>
        </p:txBody>
      </p:sp>
      <p:sp>
        <p:nvSpPr>
          <p:cNvPr id="29" name="Text 22"/>
          <p:cNvSpPr/>
          <p:nvPr/>
        </p:nvSpPr>
        <p:spPr>
          <a:xfrm>
            <a:off x="6720840" y="4846320"/>
            <a:ext cx="4480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brique renforce et démultiplie la portée des autres.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02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1 / 7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822960" y="960120"/>
            <a:ext cx="1234440" cy="1234440"/>
          </a:xfrm>
          <a:prstGeom prst="roundRect">
            <a:avLst>
              <a:gd name="adj" fmla="val 8889"/>
            </a:avLst>
          </a:prstGeom>
          <a:solidFill>
            <a:srgbClr val="F273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914400"/>
            <a:ext cx="1234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2331720" y="932688"/>
            <a:ext cx="6858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LOCATION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VOITURE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822960" y="2487168"/>
            <a:ext cx="2029968" cy="402336"/>
          </a:xfrm>
          <a:prstGeom prst="roundRect">
            <a:avLst>
              <a:gd name="adj" fmla="val 50000"/>
            </a:avLst>
          </a:prstGeom>
          <a:solidFill>
            <a:srgbClr val="EDECE9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487168"/>
            <a:ext cx="20299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D95E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POINT DE DÉPART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306324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business automatisable et très simple à mettre en place. Le premier revenu qui tourne presque seul et amorce la mécanique.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22960" y="4572000"/>
            <a:ext cx="6766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i="1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Idéal pour démarrer : peu de capital, peu de temps, un cash-flow rapide.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001000" y="960120"/>
            <a:ext cx="3337560" cy="2103120"/>
          </a:xfrm>
          <a:prstGeom prst="roundRect">
            <a:avLst>
              <a:gd name="adj" fmla="val 5217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2540" y="1234440"/>
            <a:ext cx="1554480" cy="155448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8001000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8037576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40 %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8055864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Rentabilité nette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153144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89720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9208008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Automatisable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10305288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10341864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FACILE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10360152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place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25400">
            <a:solidFill>
              <a:srgbClr val="D8D6D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14400" y="6135624"/>
            <a:ext cx="0" cy="0"/>
          </a:xfrm>
          <a:prstGeom prst="line">
            <a:avLst/>
          </a:prstGeom>
          <a:noFill/>
          <a:ln w="31750">
            <a:solidFill>
              <a:srgbClr val="F2731F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713232" y="5934456"/>
            <a:ext cx="402336" cy="402336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40080" y="5916168"/>
            <a:ext cx="548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238353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22555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99897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87096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61441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48640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722985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10184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884529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7172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1046073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3327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3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072" y="5934456"/>
            <a:ext cx="310896" cy="310896"/>
          </a:xfrm>
          <a:prstGeom prst="rect">
            <a:avLst/>
          </a:prstGeom>
        </p:spPr>
      </p:pic>
      <p:sp>
        <p:nvSpPr>
          <p:cNvPr id="38" name="Text 34"/>
          <p:cNvSpPr/>
          <p:nvPr/>
        </p:nvSpPr>
        <p:spPr>
          <a:xfrm>
            <a:off x="10652760" y="6263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SOMMET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02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2 / 7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822960" y="960120"/>
            <a:ext cx="1234440" cy="1234440"/>
          </a:xfrm>
          <a:prstGeom prst="roundRect">
            <a:avLst>
              <a:gd name="adj" fmla="val 8889"/>
            </a:avLst>
          </a:prstGeom>
          <a:solidFill>
            <a:srgbClr val="F273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914400"/>
            <a:ext cx="1234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2331720" y="932688"/>
            <a:ext cx="6858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VAN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AMÉNAGÉ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822960" y="2487168"/>
            <a:ext cx="2578608" cy="402336"/>
          </a:xfrm>
          <a:prstGeom prst="roundRect">
            <a:avLst>
              <a:gd name="adj" fmla="val 50000"/>
            </a:avLst>
          </a:prstGeom>
          <a:solidFill>
            <a:srgbClr val="EDECE9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487168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D95E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MOTEUR DE RENTABILITÉ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306324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business très rentable qui demande plus d'implication. Non automatique, mais la marge est parmi les plus élevées du parcours.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22960" y="4572000"/>
            <a:ext cx="6766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i="1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échange un peu d'automatisation contre une rentabilité exceptionnelle.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001000" y="960120"/>
            <a:ext cx="3337560" cy="2103120"/>
          </a:xfrm>
          <a:prstGeom prst="roundRect">
            <a:avLst>
              <a:gd name="adj" fmla="val 5217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2540" y="1234440"/>
            <a:ext cx="1554480" cy="155448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8001000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8037576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80 %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8055864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Rentabilité nette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153144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89720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MANUEL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9208008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Peu automatisable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10305288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10341864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+++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10360152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Rentabilité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25400">
            <a:solidFill>
              <a:srgbClr val="D8D6D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14400" y="6135624"/>
            <a:ext cx="1615440" cy="0"/>
          </a:xfrm>
          <a:prstGeom prst="line">
            <a:avLst/>
          </a:prstGeom>
          <a:noFill/>
          <a:ln w="31750">
            <a:solidFill>
              <a:srgbClr val="F2731F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76809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400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28672" y="5934456"/>
            <a:ext cx="402336" cy="402336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2255520" y="5916168"/>
            <a:ext cx="548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27" name="Shape 24"/>
          <p:cNvSpPr/>
          <p:nvPr/>
        </p:nvSpPr>
        <p:spPr>
          <a:xfrm>
            <a:off x="399897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87096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61441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48640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722985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10184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884529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7172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1046073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3327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3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072" y="5934456"/>
            <a:ext cx="310896" cy="310896"/>
          </a:xfrm>
          <a:prstGeom prst="rect">
            <a:avLst/>
          </a:prstGeom>
        </p:spPr>
      </p:pic>
      <p:sp>
        <p:nvSpPr>
          <p:cNvPr id="38" name="Text 34"/>
          <p:cNvSpPr/>
          <p:nvPr/>
        </p:nvSpPr>
        <p:spPr>
          <a:xfrm>
            <a:off x="10652760" y="6263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SOMMET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02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3 / 7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822960" y="960120"/>
            <a:ext cx="1234440" cy="1234440"/>
          </a:xfrm>
          <a:prstGeom prst="roundRect">
            <a:avLst>
              <a:gd name="adj" fmla="val 8889"/>
            </a:avLst>
          </a:prstGeom>
          <a:solidFill>
            <a:srgbClr val="F273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914400"/>
            <a:ext cx="1234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2331720" y="932688"/>
            <a:ext cx="6858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IMMOBILIER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ATYPIQUE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822960" y="2487168"/>
            <a:ext cx="2487168" cy="402336"/>
          </a:xfrm>
          <a:prstGeom prst="roundRect">
            <a:avLst>
              <a:gd name="adj" fmla="val 50000"/>
            </a:avLst>
          </a:prstGeom>
          <a:solidFill>
            <a:srgbClr val="EDECE9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487168"/>
            <a:ext cx="24871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D95E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BRIQUE INDISPENSABLE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306324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L'immobilier locatif atypique, automatique une fois en place. La colonne vertébrale patrimoniale du parcours.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22960" y="4572000"/>
            <a:ext cx="6766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i="1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Indispensable : c'est la base solide sur laquelle tout le reste s'appuie.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001000" y="960120"/>
            <a:ext cx="3337560" cy="2103120"/>
          </a:xfrm>
          <a:prstGeom prst="roundRect">
            <a:avLst>
              <a:gd name="adj" fmla="val 5217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2540" y="1234440"/>
            <a:ext cx="1554480" cy="155448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8001000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8037576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30 %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8055864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Rentabilité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153144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89720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9208008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Automatique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10305288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10341864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SOCLE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10360152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Patrimoine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25400">
            <a:solidFill>
              <a:srgbClr val="D8D6D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14400" y="6135624"/>
            <a:ext cx="3230880" cy="0"/>
          </a:xfrm>
          <a:prstGeom prst="line">
            <a:avLst/>
          </a:prstGeom>
          <a:noFill/>
          <a:ln w="31750">
            <a:solidFill>
              <a:srgbClr val="F2731F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76809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400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8353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22555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944112" y="5934456"/>
            <a:ext cx="402336" cy="402336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870960" y="5916168"/>
            <a:ext cx="548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561441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48640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722985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10184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884529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7172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1046073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3327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3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072" y="5934456"/>
            <a:ext cx="310896" cy="310896"/>
          </a:xfrm>
          <a:prstGeom prst="rect">
            <a:avLst/>
          </a:prstGeom>
        </p:spPr>
      </p:pic>
      <p:sp>
        <p:nvSpPr>
          <p:cNvPr id="38" name="Text 34"/>
          <p:cNvSpPr/>
          <p:nvPr/>
        </p:nvSpPr>
        <p:spPr>
          <a:xfrm>
            <a:off x="10652760" y="6263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SOMMET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02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4 / 7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822960" y="960120"/>
            <a:ext cx="1234440" cy="1234440"/>
          </a:xfrm>
          <a:prstGeom prst="roundRect">
            <a:avLst>
              <a:gd name="adj" fmla="val 8889"/>
            </a:avLst>
          </a:prstGeom>
          <a:solidFill>
            <a:srgbClr val="F273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914400"/>
            <a:ext cx="1234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2331720" y="932688"/>
            <a:ext cx="6858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AVOIR SON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822960" y="2487168"/>
            <a:ext cx="2304288" cy="402336"/>
          </a:xfrm>
          <a:prstGeom prst="roundRect">
            <a:avLst>
              <a:gd name="adj" fmla="val 50000"/>
            </a:avLst>
          </a:prstGeom>
          <a:solidFill>
            <a:srgbClr val="EDECE9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487168"/>
            <a:ext cx="23042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D95E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POTENTIEL ILLIMITÉ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306324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 propre business : pas du tout automatique, mais au potentiel extrêmement élevé. C'est ici que le plafond de revenus explose.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22960" y="4572000"/>
            <a:ext cx="6766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273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🏁 Franchir ce niveau = « assez pour vivre confortablement ».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001000" y="960120"/>
            <a:ext cx="3337560" cy="2103120"/>
          </a:xfrm>
          <a:prstGeom prst="roundRect">
            <a:avLst>
              <a:gd name="adj" fmla="val 5217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2540" y="1234440"/>
            <a:ext cx="1554480" cy="155448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8001000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8037576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∞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8055864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Potentiel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153144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89720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MANUEL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9208008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automatique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10305288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10341864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+++++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10360152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Rentabilité possible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25400">
            <a:solidFill>
              <a:srgbClr val="D8D6D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14400" y="6135624"/>
            <a:ext cx="4846320" cy="0"/>
          </a:xfrm>
          <a:prstGeom prst="line">
            <a:avLst/>
          </a:prstGeom>
          <a:noFill/>
          <a:ln w="31750">
            <a:solidFill>
              <a:srgbClr val="F2731F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76809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400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8353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22555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99897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87096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559552" y="5934456"/>
            <a:ext cx="402336" cy="402336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486400" y="5916168"/>
            <a:ext cx="548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722985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10184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3" name="Shape 30"/>
          <p:cNvSpPr/>
          <p:nvPr/>
        </p:nvSpPr>
        <p:spPr>
          <a:xfrm>
            <a:off x="884529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7172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1046073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3327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3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072" y="5934456"/>
            <a:ext cx="310896" cy="310896"/>
          </a:xfrm>
          <a:prstGeom prst="rect">
            <a:avLst/>
          </a:prstGeom>
        </p:spPr>
      </p:pic>
      <p:sp>
        <p:nvSpPr>
          <p:cNvPr id="38" name="Text 34"/>
          <p:cNvSpPr/>
          <p:nvPr/>
        </p:nvSpPr>
        <p:spPr>
          <a:xfrm>
            <a:off x="10652760" y="6263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SOMMET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02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NIVEAU 5 / 7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822960" y="960120"/>
            <a:ext cx="1234440" cy="1234440"/>
          </a:xfrm>
          <a:prstGeom prst="roundRect">
            <a:avLst>
              <a:gd name="adj" fmla="val 8889"/>
            </a:avLst>
          </a:prstGeom>
          <a:solidFill>
            <a:srgbClr val="F2731F"/>
          </a:solidFill>
          <a:ln/>
          <a:effectLst>
            <a:outerShdw sx="100000" sy="100000" kx="0" ky="0" algn="bl" rotWithShape="0" blurRad="114300" dist="38100" dir="5400000">
              <a:srgbClr val="000000">
                <a:alpha val="16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914400"/>
            <a:ext cx="1234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2331720" y="932688"/>
            <a:ext cx="68580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1414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OPÉRATION</a:t>
            </a:r>
            <a:endParaRPr lang="en-US" sz="42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4200" b="1" spc="5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MDB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822960" y="2487168"/>
            <a:ext cx="2670048" cy="402336"/>
          </a:xfrm>
          <a:prstGeom prst="roundRect">
            <a:avLst>
              <a:gd name="adj" fmla="val 50000"/>
            </a:avLst>
          </a:prstGeom>
          <a:solidFill>
            <a:srgbClr val="EDECE9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487168"/>
            <a:ext cx="2670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D95E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BOOST LE PLUS PUISSANT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3063240"/>
            <a:ext cx="6766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700" dirty="0">
                <a:solidFill>
                  <a:srgbClr val="5F5F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Marchand de biens : prospection, financement, division / rénovation, revente. Le levier le plus puissant de toute l'ascension.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22960" y="4572000"/>
            <a:ext cx="6766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F273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🏁 Après ce niveau : « plus d'argent qu'on en a besoin ».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001000" y="960120"/>
            <a:ext cx="3337560" cy="2103120"/>
          </a:xfrm>
          <a:prstGeom prst="roundRect">
            <a:avLst>
              <a:gd name="adj" fmla="val 5217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2540" y="1234440"/>
            <a:ext cx="1554480" cy="1554480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8001000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8037576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K€+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8055864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opération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153144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89720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BOOST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9208008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plus puissant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10305288" y="3291840"/>
            <a:ext cx="1033272" cy="1417320"/>
          </a:xfrm>
          <a:prstGeom prst="roundRect">
            <a:avLst>
              <a:gd name="adj" fmla="val 7965"/>
            </a:avLst>
          </a:prstGeom>
          <a:solidFill>
            <a:srgbClr val="F4F3F1"/>
          </a:solidFill>
          <a:ln/>
          <a:effectLst>
            <a:outerShdw sx="100000" sy="100000" kx="0" ky="0" algn="bl" rotWithShape="0" blurRad="76200" dist="25400" dir="540000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10341864" y="3456432"/>
            <a:ext cx="960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CYCLE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10360152" y="4069080"/>
            <a:ext cx="9235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414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 → revente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914400" y="6135624"/>
            <a:ext cx="9692640" cy="0"/>
          </a:xfrm>
          <a:prstGeom prst="line">
            <a:avLst/>
          </a:prstGeom>
          <a:noFill/>
          <a:ln w="25400">
            <a:solidFill>
              <a:srgbClr val="D8D6D2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14400" y="6135624"/>
            <a:ext cx="6461760" cy="0"/>
          </a:xfrm>
          <a:prstGeom prst="line">
            <a:avLst/>
          </a:prstGeom>
          <a:noFill/>
          <a:ln w="31750">
            <a:solidFill>
              <a:srgbClr val="F2731F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76809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400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8353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22555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99897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387096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614416" y="5989320"/>
            <a:ext cx="292608" cy="292608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48640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7174992" y="5934456"/>
            <a:ext cx="402336" cy="402336"/>
          </a:xfrm>
          <a:prstGeom prst="ellipse">
            <a:avLst/>
          </a:prstGeom>
          <a:solidFill>
            <a:srgbClr val="F2731F"/>
          </a:solidFill>
          <a:ln w="25400">
            <a:solidFill>
              <a:srgbClr val="F2731F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7101840" y="5916168"/>
            <a:ext cx="548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33" name="Shape 30"/>
          <p:cNvSpPr/>
          <p:nvPr/>
        </p:nvSpPr>
        <p:spPr>
          <a:xfrm>
            <a:off x="884529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871728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10460736" y="5989320"/>
            <a:ext cx="292608" cy="2926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8D6D2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332720" y="5971032"/>
            <a:ext cx="548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9A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3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072" y="5934456"/>
            <a:ext cx="310896" cy="310896"/>
          </a:xfrm>
          <a:prstGeom prst="rect">
            <a:avLst/>
          </a:prstGeom>
        </p:spPr>
      </p:pic>
      <p:sp>
        <p:nvSpPr>
          <p:cNvPr id="38" name="Text 34"/>
          <p:cNvSpPr/>
          <p:nvPr/>
        </p:nvSpPr>
        <p:spPr>
          <a:xfrm>
            <a:off x="10652760" y="626364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2731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SOMMET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L'Ascension des 7 Niveaux</dc:title>
  <dc:subject>PptxGenJS Presentation</dc:subject>
  <dc:creator>Parcelle Hunter Alliance</dc:creator>
  <cp:lastModifiedBy>Parcelle Hunter Alliance</cp:lastModifiedBy>
  <cp:revision>1</cp:revision>
  <dcterms:created xsi:type="dcterms:W3CDTF">2026-07-07T16:08:16Z</dcterms:created>
  <dcterms:modified xsi:type="dcterms:W3CDTF">2026-07-07T16:08:16Z</dcterms:modified>
</cp:coreProperties>
</file>