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MU Serif" panose="02000603000000000000" pitchFamily="2" charset="0"/>
      <p:regular r:id="rId23"/>
    </p:embeddedFont>
    <p:embeddedFont>
      <p:font typeface="Marcellus" panose="020E0602050203020307" pitchFamily="34" charset="0"/>
      <p:regular r:id="rId24"/>
    </p:embeddedFont>
    <p:embeddedFont>
      <p:font typeface="Nourd Bold" pitchFamily="2" charset="77"/>
      <p:regular r:id="rId25"/>
      <p:bold r:id="rId26"/>
    </p:embeddedFont>
    <p:embeddedFont>
      <p:font typeface="Open Sans" panose="020B0606030504020204" pitchFamily="34" charset="0"/>
      <p:regular r:id="rId27"/>
      <p:bold r:id="rId28"/>
      <p:italic r:id="rId29"/>
      <p:boldItalic r:id="rId30"/>
    </p:embeddedFont>
    <p:embeddedFont>
      <p:font typeface="Open Sans Bold" panose="020B0806030504020204" pitchFamily="34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497" autoAdjust="0"/>
  </p:normalViewPr>
  <p:slideViewPr>
    <p:cSldViewPr>
      <p:cViewPr varScale="1">
        <p:scale>
          <a:sx n="69" d="100"/>
          <a:sy n="69" d="100"/>
        </p:scale>
        <p:origin x="920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BF6FC0-C101-BE40-A6C1-A2F07EC243D0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A35661-8E5D-0A42-BFE2-5286E8A363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9051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A35661-8E5D-0A42-BFE2-5286E8A363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287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svg"/><Relationship Id="rId7" Type="http://schemas.openxmlformats.org/officeDocument/2006/relationships/image" Target="../media/image1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7782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30982" y="1091105"/>
            <a:ext cx="7872778" cy="81047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569"/>
              </a:lnSpc>
            </a:pPr>
            <a:r>
              <a:rPr lang="en-US" sz="7200" dirty="0" err="1">
                <a:solidFill>
                  <a:srgbClr val="191919"/>
                </a:solidFill>
                <a:latin typeface="Marcellus"/>
              </a:rPr>
              <a:t>Enchères</a:t>
            </a:r>
            <a:r>
              <a:rPr lang="en-US" sz="72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7200" dirty="0" err="1">
                <a:solidFill>
                  <a:srgbClr val="191919"/>
                </a:solidFill>
                <a:latin typeface="Marcellus"/>
              </a:rPr>
              <a:t>Immobilières</a:t>
            </a:r>
            <a:endParaRPr lang="en-US" sz="7200" dirty="0">
              <a:solidFill>
                <a:srgbClr val="191919"/>
              </a:solidFill>
              <a:latin typeface="Marcellus"/>
            </a:endParaRPr>
          </a:p>
          <a:p>
            <a:pPr algn="ctr">
              <a:lnSpc>
                <a:spcPts val="8800"/>
              </a:lnSpc>
            </a:pPr>
            <a:r>
              <a:rPr lang="en-US" sz="7200" dirty="0">
                <a:solidFill>
                  <a:srgbClr val="191919"/>
                </a:solidFill>
                <a:latin typeface="Marcellus"/>
              </a:rPr>
              <a:t>-</a:t>
            </a:r>
          </a:p>
          <a:p>
            <a:pPr algn="ctr">
              <a:lnSpc>
                <a:spcPts val="8800"/>
              </a:lnSpc>
            </a:pPr>
            <a:r>
              <a:rPr lang="en-US" sz="7200" dirty="0">
                <a:solidFill>
                  <a:srgbClr val="191919"/>
                </a:solidFill>
                <a:latin typeface="Marcellus"/>
              </a:rPr>
              <a:t>Les</a:t>
            </a:r>
          </a:p>
          <a:p>
            <a:pPr algn="ctr">
              <a:lnSpc>
                <a:spcPts val="8800"/>
              </a:lnSpc>
            </a:pPr>
            <a:r>
              <a:rPr lang="en-US" sz="7200" dirty="0">
                <a:solidFill>
                  <a:srgbClr val="191919"/>
                </a:solidFill>
                <a:latin typeface="Marcellus"/>
              </a:rPr>
              <a:t>Indispensables</a:t>
            </a:r>
          </a:p>
          <a:p>
            <a:pPr algn="ctr">
              <a:lnSpc>
                <a:spcPts val="8800"/>
              </a:lnSpc>
            </a:pPr>
            <a:r>
              <a:rPr lang="en-US" sz="7200" dirty="0">
                <a:solidFill>
                  <a:srgbClr val="191919"/>
                </a:solidFill>
                <a:latin typeface="Marcellus"/>
              </a:rPr>
              <a:t>à </a:t>
            </a:r>
            <a:r>
              <a:rPr lang="en-US" sz="7200" dirty="0" err="1">
                <a:solidFill>
                  <a:srgbClr val="191919"/>
                </a:solidFill>
                <a:latin typeface="Marcellus"/>
              </a:rPr>
              <a:t>connaître</a:t>
            </a:r>
            <a:endParaRPr lang="en-US" sz="7200" dirty="0">
              <a:solidFill>
                <a:srgbClr val="191919"/>
              </a:solidFill>
              <a:latin typeface="Marcellus"/>
            </a:endParaRPr>
          </a:p>
          <a:p>
            <a:pPr algn="ctr">
              <a:lnSpc>
                <a:spcPts val="8800"/>
              </a:lnSpc>
            </a:pPr>
            <a:endParaRPr lang="en-US" sz="8000" dirty="0">
              <a:solidFill>
                <a:srgbClr val="191919"/>
              </a:solidFill>
              <a:latin typeface="Marcellu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821406" y="8792572"/>
            <a:ext cx="3291929" cy="806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dirty="0">
                <a:solidFill>
                  <a:srgbClr val="191919"/>
                </a:solidFill>
                <a:latin typeface="CMU Serif"/>
              </a:rPr>
              <a:t>Par</a:t>
            </a:r>
          </a:p>
          <a:p>
            <a:pPr algn="ctr">
              <a:lnSpc>
                <a:spcPts val="3220"/>
              </a:lnSpc>
            </a:pPr>
            <a:r>
              <a:rPr lang="en-US" sz="2300" dirty="0">
                <a:solidFill>
                  <a:srgbClr val="191919"/>
                </a:solidFill>
                <a:latin typeface="CMU Serif"/>
              </a:rPr>
              <a:t>Guillaume VIRONDEAU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16CD36A4-3987-EE0A-E13E-C2C9440617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9" r="16452"/>
          <a:stretch/>
        </p:blipFill>
        <p:spPr>
          <a:xfrm>
            <a:off x="8945308" y="864485"/>
            <a:ext cx="8569086" cy="85580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6012120" y="5241968"/>
            <a:ext cx="10058011" cy="12978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461809" y="8342900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379956" y="1203713"/>
            <a:ext cx="6424688" cy="7879575"/>
          </a:xfrm>
          <a:custGeom>
            <a:avLst/>
            <a:gdLst/>
            <a:ahLst/>
            <a:cxnLst/>
            <a:rect l="l" t="t" r="r" b="b"/>
            <a:pathLst>
              <a:path w="6424688" h="7879575">
                <a:moveTo>
                  <a:pt x="0" y="0"/>
                </a:moveTo>
                <a:lnTo>
                  <a:pt x="6424688" y="0"/>
                </a:lnTo>
                <a:lnTo>
                  <a:pt x="6424688" y="7879574"/>
                </a:lnTo>
                <a:lnTo>
                  <a:pt x="0" y="78795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322" r="-11322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919189" y="696073"/>
            <a:ext cx="7542620" cy="32741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670"/>
              </a:lnSpc>
            </a:pPr>
            <a:r>
              <a:rPr lang="en-US" sz="5400" u="sng" dirty="0">
                <a:solidFill>
                  <a:srgbClr val="191919"/>
                </a:solidFill>
                <a:latin typeface="Marcellus"/>
              </a:rPr>
              <a:t>Tout le monde </a:t>
            </a:r>
            <a:r>
              <a:rPr lang="en-US" sz="5400" u="sng" dirty="0" err="1">
                <a:solidFill>
                  <a:srgbClr val="191919"/>
                </a:solidFill>
                <a:latin typeface="Marcellus"/>
              </a:rPr>
              <a:t>peut</a:t>
            </a:r>
            <a:r>
              <a:rPr lang="en-US" sz="5400" u="sng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5400" u="sng" dirty="0" err="1">
                <a:solidFill>
                  <a:srgbClr val="191919"/>
                </a:solidFill>
                <a:latin typeface="Marcellus"/>
              </a:rPr>
              <a:t>acheter</a:t>
            </a:r>
            <a:r>
              <a:rPr lang="en-US" sz="5400" u="sng" dirty="0">
                <a:solidFill>
                  <a:srgbClr val="191919"/>
                </a:solidFill>
                <a:latin typeface="Marcellus"/>
              </a:rPr>
              <a:t> aux </a:t>
            </a:r>
            <a:r>
              <a:rPr lang="en-US" sz="5400" u="sng" dirty="0" err="1">
                <a:solidFill>
                  <a:srgbClr val="191919"/>
                </a:solidFill>
                <a:latin typeface="Marcellus"/>
              </a:rPr>
              <a:t>enchères</a:t>
            </a:r>
            <a:r>
              <a:rPr lang="en-US" sz="5400" u="sng" dirty="0">
                <a:solidFill>
                  <a:srgbClr val="191919"/>
                </a:solidFill>
                <a:latin typeface="Marcellus"/>
              </a:rPr>
              <a:t>,</a:t>
            </a:r>
          </a:p>
          <a:p>
            <a:pPr algn="ctr">
              <a:lnSpc>
                <a:spcPts val="8670"/>
              </a:lnSpc>
            </a:pPr>
            <a:r>
              <a:rPr lang="en-US" sz="5400" u="sng" dirty="0" err="1">
                <a:solidFill>
                  <a:srgbClr val="191919"/>
                </a:solidFill>
                <a:latin typeface="Marcellus"/>
              </a:rPr>
              <a:t>vraiment</a:t>
            </a:r>
            <a:r>
              <a:rPr lang="en-US" sz="5400" u="sng" dirty="0">
                <a:solidFill>
                  <a:srgbClr val="191919"/>
                </a:solidFill>
                <a:latin typeface="Marcellus"/>
              </a:rPr>
              <a:t> ?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:a16="http://schemas.microsoft.com/office/drawing/2014/main" id="{AFAC74D6-ED5E-DD5F-1619-73FD2869BF31}"/>
              </a:ext>
            </a:extLst>
          </p:cNvPr>
          <p:cNvSpPr txBox="1"/>
          <p:nvPr/>
        </p:nvSpPr>
        <p:spPr>
          <a:xfrm>
            <a:off x="1643689" y="4651305"/>
            <a:ext cx="7542620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600" dirty="0" err="1">
                <a:solidFill>
                  <a:srgbClr val="191919"/>
                </a:solidFill>
                <a:latin typeface="Marcellus"/>
              </a:rPr>
              <a:t>Oui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. </a:t>
            </a:r>
          </a:p>
          <a:p>
            <a:pPr algn="ctr"/>
            <a:endParaRPr lang="en-US" sz="3600" dirty="0">
              <a:solidFill>
                <a:srgbClr val="191919"/>
              </a:solidFill>
              <a:latin typeface="Marcellus"/>
            </a:endParaRPr>
          </a:p>
          <a:p>
            <a:r>
              <a:rPr lang="en-US" sz="3600" dirty="0">
                <a:solidFill>
                  <a:srgbClr val="191919"/>
                </a:solidFill>
                <a:latin typeface="Marcellus"/>
              </a:rPr>
              <a:t>A condition 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err="1">
                <a:solidFill>
                  <a:srgbClr val="191919"/>
                </a:solidFill>
                <a:latin typeface="Marcellus"/>
              </a:rPr>
              <a:t>D’avoir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 les </a:t>
            </a:r>
            <a:r>
              <a:rPr lang="en-US" sz="3600" dirty="0" err="1">
                <a:solidFill>
                  <a:srgbClr val="191919"/>
                </a:solidFill>
                <a:latin typeface="Marcellus"/>
              </a:rPr>
              <a:t>bonnes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3600" dirty="0" err="1">
                <a:solidFill>
                  <a:srgbClr val="191919"/>
                </a:solidFill>
                <a:latin typeface="Marcellus"/>
              </a:rPr>
              <a:t>connaissances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err="1">
                <a:solidFill>
                  <a:srgbClr val="191919"/>
                </a:solidFill>
                <a:latin typeface="Marcellus"/>
              </a:rPr>
              <a:t>D’avoir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 la motivation suffisante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191919"/>
                </a:solidFill>
                <a:latin typeface="Marcellus"/>
              </a:rPr>
              <a:t>De ne pas </a:t>
            </a:r>
            <a:r>
              <a:rPr lang="en-US" sz="3600" dirty="0" err="1">
                <a:solidFill>
                  <a:srgbClr val="191919"/>
                </a:solidFill>
                <a:latin typeface="Marcellus"/>
              </a:rPr>
              <a:t>croire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 que </a:t>
            </a:r>
            <a:r>
              <a:rPr lang="en-US" sz="3600" dirty="0" err="1">
                <a:solidFill>
                  <a:srgbClr val="191919"/>
                </a:solidFill>
                <a:latin typeface="Marcellus"/>
              </a:rPr>
              <a:t>ce</a:t>
            </a:r>
            <a:r>
              <a:rPr lang="en-US" sz="3600" dirty="0">
                <a:solidFill>
                  <a:srgbClr val="191919"/>
                </a:solidFill>
                <a:latin typeface="Marcellus"/>
              </a:rPr>
              <a:t> sera facile !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191919"/>
              </a:solidFill>
              <a:latin typeface="Marcellu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730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 flipV="1">
            <a:off x="6002589" y="5245420"/>
            <a:ext cx="10058028" cy="6074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461809" y="8342900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379956" y="1203713"/>
            <a:ext cx="6424688" cy="7879575"/>
          </a:xfrm>
          <a:custGeom>
            <a:avLst/>
            <a:gdLst/>
            <a:ahLst/>
            <a:cxnLst/>
            <a:rect l="l" t="t" r="r" b="b"/>
            <a:pathLst>
              <a:path w="6424688" h="7879575">
                <a:moveTo>
                  <a:pt x="0" y="0"/>
                </a:moveTo>
                <a:lnTo>
                  <a:pt x="6424688" y="0"/>
                </a:lnTo>
                <a:lnTo>
                  <a:pt x="6424688" y="7879574"/>
                </a:lnTo>
                <a:lnTo>
                  <a:pt x="0" y="787957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502" r="-1188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799566" y="1596638"/>
            <a:ext cx="8612255" cy="558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1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 dirty="0" err="1">
                <a:solidFill>
                  <a:srgbClr val="191919"/>
                </a:solidFill>
                <a:latin typeface="Marcellus"/>
              </a:rPr>
              <a:t>Connaître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les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biens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mis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en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vente </a:t>
            </a:r>
          </a:p>
          <a:p>
            <a:pPr algn="ctr">
              <a:lnSpc>
                <a:spcPts val="8030"/>
              </a:lnSpc>
            </a:pPr>
            <a:r>
              <a:rPr lang="en-US" sz="7300" dirty="0" err="1">
                <a:solidFill>
                  <a:srgbClr val="191919"/>
                </a:solidFill>
                <a:latin typeface="Marcellus"/>
              </a:rPr>
              <a:t>près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de chez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vous</a:t>
            </a:r>
            <a:endParaRPr lang="en-US" sz="7300" dirty="0">
              <a:solidFill>
                <a:srgbClr val="191919"/>
              </a:solidFill>
              <a:latin typeface="Marcellu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7" b="-11277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2273328" y="1014111"/>
            <a:ext cx="14511841" cy="2647593"/>
            <a:chOff x="0" y="0"/>
            <a:chExt cx="19349121" cy="3530124"/>
          </a:xfrm>
        </p:grpSpPr>
        <p:sp>
          <p:nvSpPr>
            <p:cNvPr id="4" name="TextBox 4"/>
            <p:cNvSpPr txBox="1"/>
            <p:nvPr/>
          </p:nvSpPr>
          <p:spPr>
            <a:xfrm>
              <a:off x="0" y="2960952"/>
              <a:ext cx="19349121" cy="5691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640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19349121" cy="21240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6360"/>
                </a:lnSpc>
              </a:pPr>
              <a:r>
                <a:rPr lang="en-US" sz="5300">
                  <a:solidFill>
                    <a:srgbClr val="191919"/>
                  </a:solidFill>
                  <a:latin typeface="Nourd Bold"/>
                </a:rPr>
                <a:t>Il existe 4 moyens pour avoir connaissance des biens à la vente : </a:t>
              </a: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814541" y="2925743"/>
            <a:ext cx="11429416" cy="6729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C</a:t>
            </a:r>
            <a:r>
              <a:rPr lang="en-US" sz="3399" u="sng" dirty="0" err="1">
                <a:solidFill>
                  <a:srgbClr val="191919"/>
                </a:solidFill>
                <a:latin typeface="Open Sans Bold"/>
              </a:rPr>
              <a:t>lassés</a:t>
            </a:r>
            <a:r>
              <a:rPr lang="en-US" sz="3399" u="sng" dirty="0">
                <a:solidFill>
                  <a:srgbClr val="191919"/>
                </a:solidFill>
                <a:latin typeface="Open Sans Bold"/>
              </a:rPr>
              <a:t> par </a:t>
            </a:r>
            <a:r>
              <a:rPr lang="en-US" sz="3399" u="sng" dirty="0" err="1">
                <a:solidFill>
                  <a:srgbClr val="191919"/>
                </a:solidFill>
                <a:latin typeface="Open Sans Bold"/>
              </a:rPr>
              <a:t>ordre</a:t>
            </a:r>
            <a:r>
              <a:rPr lang="en-US" sz="3399" u="sng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u="sng" dirty="0" err="1">
                <a:solidFill>
                  <a:srgbClr val="191919"/>
                </a:solidFill>
                <a:latin typeface="Open Sans Bold"/>
              </a:rPr>
              <a:t>d’efficacité</a:t>
            </a:r>
            <a:r>
              <a:rPr lang="en-US" sz="3399" u="sng" dirty="0">
                <a:solidFill>
                  <a:srgbClr val="191919"/>
                </a:solidFill>
                <a:latin typeface="Open Sans Bold"/>
              </a:rPr>
              <a:t> :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 1/ Le tableau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d’affichage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situé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au sein du tribunal </a:t>
            </a: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2/ Les sites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spécialisés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*</a:t>
            </a: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3/ Les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annonces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dans les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journaux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d’annonces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légales</a:t>
            </a: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4/ Une affiche A3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fixée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en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limite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de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propriété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du bien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à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vendre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747230" y="9288444"/>
            <a:ext cx="2512070" cy="389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191919"/>
                </a:solidFill>
                <a:latin typeface="Open Sans"/>
              </a:rPr>
              <a:t>*Cf page suivante </a:t>
            </a:r>
          </a:p>
        </p:txBody>
      </p:sp>
      <p:sp>
        <p:nvSpPr>
          <p:cNvPr id="8" name="Freeform 8"/>
          <p:cNvSpPr/>
          <p:nvPr/>
        </p:nvSpPr>
        <p:spPr>
          <a:xfrm rot="5400000">
            <a:off x="1603899" y="2282912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7" b="-11277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2273328" y="1014111"/>
            <a:ext cx="14511841" cy="2647593"/>
            <a:chOff x="0" y="0"/>
            <a:chExt cx="19349121" cy="3530124"/>
          </a:xfrm>
        </p:grpSpPr>
        <p:sp>
          <p:nvSpPr>
            <p:cNvPr id="4" name="TextBox 4"/>
            <p:cNvSpPr txBox="1"/>
            <p:nvPr/>
          </p:nvSpPr>
          <p:spPr>
            <a:xfrm>
              <a:off x="0" y="2960952"/>
              <a:ext cx="19349121" cy="5691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640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19349121" cy="21240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6360"/>
                </a:lnSpc>
              </a:pPr>
              <a:r>
                <a:rPr lang="en-US" sz="5300" dirty="0">
                  <a:solidFill>
                    <a:srgbClr val="191919"/>
                  </a:solidFill>
                  <a:latin typeface="Nourd Bold"/>
                </a:rPr>
                <a:t>*Une </a:t>
              </a:r>
              <a:r>
                <a:rPr lang="en-US" sz="5300" dirty="0" err="1">
                  <a:solidFill>
                    <a:srgbClr val="191919"/>
                  </a:solidFill>
                  <a:latin typeface="Nourd Bold"/>
                </a:rPr>
                <a:t>liste</a:t>
              </a:r>
              <a:r>
                <a:rPr lang="en-US" sz="5300" dirty="0">
                  <a:solidFill>
                    <a:srgbClr val="191919"/>
                  </a:solidFill>
                  <a:latin typeface="Nourd Bold"/>
                </a:rPr>
                <a:t> des sites </a:t>
              </a:r>
              <a:r>
                <a:rPr lang="en-US" sz="5300" dirty="0" err="1">
                  <a:solidFill>
                    <a:srgbClr val="191919"/>
                  </a:solidFill>
                  <a:latin typeface="Nourd Bold"/>
                </a:rPr>
                <a:t>spécialisés</a:t>
              </a:r>
              <a:r>
                <a:rPr lang="en-US" sz="5300" dirty="0">
                  <a:solidFill>
                    <a:srgbClr val="191919"/>
                  </a:solidFill>
                  <a:latin typeface="Nourd Bold"/>
                </a:rPr>
                <a:t> les plus </a:t>
              </a:r>
              <a:r>
                <a:rPr lang="en-US" sz="5300" dirty="0" err="1">
                  <a:solidFill>
                    <a:srgbClr val="191919"/>
                  </a:solidFill>
                  <a:latin typeface="Nourd Bold"/>
                </a:rPr>
                <a:t>utiles</a:t>
              </a:r>
              <a:r>
                <a:rPr lang="en-US" sz="5300" dirty="0">
                  <a:solidFill>
                    <a:srgbClr val="191919"/>
                  </a:solidFill>
                  <a:latin typeface="Nourd Bold"/>
                </a:rPr>
                <a:t> :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865414" y="4367315"/>
            <a:ext cx="1552369" cy="1552369"/>
          </a:xfrm>
          <a:custGeom>
            <a:avLst/>
            <a:gdLst/>
            <a:ahLst/>
            <a:cxnLst/>
            <a:rect l="l" t="t" r="r" b="b"/>
            <a:pathLst>
              <a:path w="1552369" h="1552369">
                <a:moveTo>
                  <a:pt x="0" y="0"/>
                </a:moveTo>
                <a:lnTo>
                  <a:pt x="1552369" y="0"/>
                </a:lnTo>
                <a:lnTo>
                  <a:pt x="1552369" y="1552370"/>
                </a:lnTo>
                <a:lnTo>
                  <a:pt x="0" y="1552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TextBox 7"/>
          <p:cNvSpPr txBox="1"/>
          <p:nvPr/>
        </p:nvSpPr>
        <p:spPr>
          <a:xfrm>
            <a:off x="3814541" y="3049685"/>
            <a:ext cx="11429416" cy="611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Licitor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(site + application mobile)</a:t>
            </a: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Vench.fr</a:t>
            </a: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Avoventes.fr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Info-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enchères.com</a:t>
            </a: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759"/>
              </a:lnSpc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Il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peut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aussi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y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avoir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des sites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locaux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ou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les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propres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sites des cabinets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d’avocats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7782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10127103" y="8975613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4"/>
                </a:lnTo>
                <a:lnTo>
                  <a:pt x="0" y="565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925300" y="1285487"/>
            <a:ext cx="5334000" cy="7622787"/>
          </a:xfrm>
          <a:custGeom>
            <a:avLst/>
            <a:gdLst/>
            <a:ahLst/>
            <a:cxnLst/>
            <a:rect l="l" t="t" r="r" b="b"/>
            <a:pathLst>
              <a:path w="5334000" h="7622787">
                <a:moveTo>
                  <a:pt x="0" y="0"/>
                </a:moveTo>
                <a:lnTo>
                  <a:pt x="5334000" y="0"/>
                </a:lnTo>
                <a:lnTo>
                  <a:pt x="5334000" y="7622788"/>
                </a:lnTo>
                <a:lnTo>
                  <a:pt x="0" y="76227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1454" r="-21454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514848" y="1028700"/>
            <a:ext cx="8612255" cy="66129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2 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6600" dirty="0" err="1">
                <a:solidFill>
                  <a:srgbClr val="191919"/>
                </a:solidFill>
                <a:latin typeface="Marcellus"/>
              </a:rPr>
              <a:t>Obtenir</a:t>
            </a:r>
            <a:r>
              <a:rPr lang="en-US" sz="6600" dirty="0">
                <a:solidFill>
                  <a:srgbClr val="191919"/>
                </a:solidFill>
                <a:latin typeface="Marcellus"/>
              </a:rPr>
              <a:t> des documents </a:t>
            </a:r>
            <a:r>
              <a:rPr lang="en-US" sz="6600" dirty="0" err="1">
                <a:solidFill>
                  <a:srgbClr val="191919"/>
                </a:solidFill>
                <a:latin typeface="Marcellus"/>
              </a:rPr>
              <a:t>d’information</a:t>
            </a:r>
            <a:r>
              <a:rPr lang="en-US" sz="6600" dirty="0">
                <a:solidFill>
                  <a:srgbClr val="191919"/>
                </a:solidFill>
                <a:latin typeface="Marcellus"/>
              </a:rPr>
              <a:t> sur le bien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00124" y="7898247"/>
            <a:ext cx="8241701" cy="18053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Adressez-vous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à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l’avocat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poursuivant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, au tribunal,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ou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allez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voir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sur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www.avoventes.fr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461809" y="8342900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925300" y="1285487"/>
            <a:ext cx="5334000" cy="7622787"/>
          </a:xfrm>
          <a:custGeom>
            <a:avLst/>
            <a:gdLst/>
            <a:ahLst/>
            <a:cxnLst/>
            <a:rect l="l" t="t" r="r" b="b"/>
            <a:pathLst>
              <a:path w="5334000" h="7622787">
                <a:moveTo>
                  <a:pt x="0" y="0"/>
                </a:moveTo>
                <a:lnTo>
                  <a:pt x="5334000" y="0"/>
                </a:lnTo>
                <a:lnTo>
                  <a:pt x="5334000" y="7622788"/>
                </a:lnTo>
                <a:lnTo>
                  <a:pt x="0" y="76227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1454" r="-21454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799566" y="1591943"/>
            <a:ext cx="8612255" cy="3551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>
                <a:solidFill>
                  <a:srgbClr val="191919"/>
                </a:solidFill>
                <a:latin typeface="Marcellus"/>
              </a:rPr>
              <a:t>Étape 3 </a:t>
            </a:r>
          </a:p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>
                <a:solidFill>
                  <a:srgbClr val="191919"/>
                </a:solidFill>
                <a:latin typeface="Marcellus"/>
              </a:rPr>
              <a:t>Visiter le bien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99566" y="6419667"/>
            <a:ext cx="1142941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>
                <a:solidFill>
                  <a:srgbClr val="191919"/>
                </a:solidFill>
                <a:latin typeface="Open Sans Bold"/>
              </a:rPr>
              <a:t>Il y aura une ou deux visites groupées.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6048473" y="5205650"/>
            <a:ext cx="10057946" cy="85613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689501" y="8625587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Freeform 8"/>
          <p:cNvSpPr/>
          <p:nvPr/>
        </p:nvSpPr>
        <p:spPr>
          <a:xfrm>
            <a:off x="1285991" y="7404011"/>
            <a:ext cx="1764061" cy="1504263"/>
          </a:xfrm>
          <a:custGeom>
            <a:avLst/>
            <a:gdLst/>
            <a:ahLst/>
            <a:cxnLst/>
            <a:rect l="l" t="t" r="r" b="b"/>
            <a:pathLst>
              <a:path w="1764061" h="1504263">
                <a:moveTo>
                  <a:pt x="0" y="0"/>
                </a:moveTo>
                <a:lnTo>
                  <a:pt x="1764061" y="0"/>
                </a:lnTo>
                <a:lnTo>
                  <a:pt x="1764061" y="1504264"/>
                </a:lnTo>
                <a:lnTo>
                  <a:pt x="0" y="15042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9" name="TextBox 9"/>
          <p:cNvSpPr txBox="1"/>
          <p:nvPr/>
        </p:nvSpPr>
        <p:spPr>
          <a:xfrm>
            <a:off x="1799566" y="1596638"/>
            <a:ext cx="8612255" cy="558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>
                <a:solidFill>
                  <a:srgbClr val="191919"/>
                </a:solidFill>
                <a:latin typeface="Marcellus"/>
              </a:rPr>
              <a:t>Étape 4 </a:t>
            </a:r>
          </a:p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>
                <a:solidFill>
                  <a:srgbClr val="191919"/>
                </a:solidFill>
                <a:latin typeface="Marcellus"/>
              </a:rPr>
              <a:t>Faire ses simulations et fixer son prix idéal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849100" y="7804147"/>
            <a:ext cx="7068092" cy="821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72"/>
              </a:lnSpc>
            </a:pPr>
            <a:r>
              <a:rPr lang="en-US" sz="5702" u="sng">
                <a:solidFill>
                  <a:srgbClr val="191919"/>
                </a:solidFill>
                <a:latin typeface="Marcellus"/>
              </a:rPr>
              <a:t>Attention aux frais*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4448ADD6-9F63-EEBF-8204-8072CDCA6A9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1"/>
          <a:stretch/>
        </p:blipFill>
        <p:spPr>
          <a:xfrm>
            <a:off x="11660091" y="1257300"/>
            <a:ext cx="5738301" cy="7772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7" b="-11277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3" name="Freeform 3"/>
          <p:cNvSpPr/>
          <p:nvPr/>
        </p:nvSpPr>
        <p:spPr>
          <a:xfrm>
            <a:off x="692514" y="4316825"/>
            <a:ext cx="2054945" cy="1653350"/>
          </a:xfrm>
          <a:custGeom>
            <a:avLst/>
            <a:gdLst/>
            <a:ahLst/>
            <a:cxnLst/>
            <a:rect l="l" t="t" r="r" b="b"/>
            <a:pathLst>
              <a:path w="2054945" h="1653350">
                <a:moveTo>
                  <a:pt x="0" y="0"/>
                </a:moveTo>
                <a:lnTo>
                  <a:pt x="2054945" y="0"/>
                </a:lnTo>
                <a:lnTo>
                  <a:pt x="2054945" y="1653350"/>
                </a:lnTo>
                <a:lnTo>
                  <a:pt x="0" y="16533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4" name="Group 4"/>
          <p:cNvGrpSpPr/>
          <p:nvPr/>
        </p:nvGrpSpPr>
        <p:grpSpPr>
          <a:xfrm>
            <a:off x="2747459" y="1321357"/>
            <a:ext cx="14511841" cy="1847493"/>
            <a:chOff x="0" y="0"/>
            <a:chExt cx="19349121" cy="2463324"/>
          </a:xfrm>
        </p:grpSpPr>
        <p:sp>
          <p:nvSpPr>
            <p:cNvPr id="5" name="TextBox 5"/>
            <p:cNvSpPr txBox="1"/>
            <p:nvPr/>
          </p:nvSpPr>
          <p:spPr>
            <a:xfrm>
              <a:off x="0" y="1894152"/>
              <a:ext cx="19349121" cy="5691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640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9525"/>
              <a:ext cx="19349121" cy="10572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6360"/>
                </a:lnSpc>
              </a:pPr>
              <a:r>
                <a:rPr lang="en-US" sz="5300">
                  <a:solidFill>
                    <a:srgbClr val="191919"/>
                  </a:solidFill>
                  <a:latin typeface="Nourd Bold"/>
                </a:rPr>
                <a:t>*Quels sont les différents types de frais :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3814541" y="3049685"/>
            <a:ext cx="11429416" cy="6523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Les frais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d’avocat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(fixes +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proportionnels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)</a:t>
            </a:r>
          </a:p>
          <a:p>
            <a:pPr algn="just">
              <a:lnSpc>
                <a:spcPts val="3500"/>
              </a:lnSpc>
            </a:pPr>
            <a:r>
              <a:rPr lang="en-US" sz="2500" dirty="0">
                <a:solidFill>
                  <a:srgbClr val="191919"/>
                </a:solidFill>
                <a:latin typeface="Open Sans Bold"/>
              </a:rPr>
              <a:t>(pour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enchérir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et pour les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formalités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à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réaliser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après la vente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en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cas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de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victoire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) </a:t>
            </a:r>
          </a:p>
          <a:p>
            <a:pPr algn="just">
              <a:lnSpc>
                <a:spcPts val="4759"/>
              </a:lnSpc>
            </a:pPr>
            <a:endParaRPr lang="en-US" sz="2500" dirty="0">
              <a:solidFill>
                <a:srgbClr val="191919"/>
              </a:solidFill>
              <a:latin typeface="Open Sans Bold"/>
            </a:endParaRP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Les frais de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publicités</a:t>
            </a: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3500"/>
              </a:lnSpc>
            </a:pPr>
            <a:r>
              <a:rPr lang="en-US" sz="2500" dirty="0">
                <a:solidFill>
                  <a:srgbClr val="191919"/>
                </a:solidFill>
                <a:latin typeface="Open Sans Bold"/>
              </a:rPr>
              <a:t>(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publicités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légales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réalisées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auprès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du service de la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publicité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foncière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) </a:t>
            </a:r>
          </a:p>
          <a:p>
            <a:pPr algn="just">
              <a:lnSpc>
                <a:spcPts val="4759"/>
              </a:lnSpc>
            </a:pPr>
            <a:endParaRPr lang="en-US" sz="2500" dirty="0">
              <a:solidFill>
                <a:srgbClr val="191919"/>
              </a:solidFill>
              <a:latin typeface="Open Sans Bold"/>
            </a:endParaRP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Les frais de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procédure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ou</a:t>
            </a:r>
            <a:r>
              <a:rPr lang="en-US" sz="3399" dirty="0">
                <a:solidFill>
                  <a:srgbClr val="191919"/>
                </a:solidFill>
                <a:latin typeface="Open Sans Bold"/>
              </a:rPr>
              <a:t> frais </a:t>
            </a:r>
            <a:r>
              <a:rPr lang="en-US" sz="3399" dirty="0" err="1">
                <a:solidFill>
                  <a:srgbClr val="191919"/>
                </a:solidFill>
                <a:latin typeface="Open Sans Bold"/>
              </a:rPr>
              <a:t>préalables</a:t>
            </a:r>
            <a:endParaRPr lang="en-US" sz="3399" dirty="0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3500"/>
              </a:lnSpc>
            </a:pPr>
            <a:r>
              <a:rPr lang="en-US" sz="2500" dirty="0">
                <a:solidFill>
                  <a:srgbClr val="191919"/>
                </a:solidFill>
                <a:latin typeface="Open Sans Bold"/>
              </a:rPr>
              <a:t>(Et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oui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!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c’est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l’adjudicataire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qui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paye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ces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frais après son acquisition)</a:t>
            </a:r>
          </a:p>
          <a:p>
            <a:pPr algn="just">
              <a:lnSpc>
                <a:spcPts val="4759"/>
              </a:lnSpc>
            </a:pPr>
            <a:endParaRPr lang="en-US" sz="2500" dirty="0">
              <a:solidFill>
                <a:srgbClr val="191919"/>
              </a:solidFill>
              <a:latin typeface="Open Sans Bold"/>
            </a:endParaRP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399" dirty="0">
                <a:solidFill>
                  <a:srgbClr val="191919"/>
                </a:solidFill>
                <a:latin typeface="Open Sans Bold"/>
              </a:rPr>
              <a:t>Les droits de mutation</a:t>
            </a:r>
          </a:p>
          <a:p>
            <a:pPr algn="just">
              <a:lnSpc>
                <a:spcPts val="3500"/>
              </a:lnSpc>
            </a:pPr>
            <a:r>
              <a:rPr lang="en-US" sz="2500" dirty="0">
                <a:solidFill>
                  <a:srgbClr val="191919"/>
                </a:solidFill>
                <a:latin typeface="Open Sans Bold"/>
              </a:rPr>
              <a:t>(Comme pour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toute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 vente </a:t>
            </a:r>
            <a:r>
              <a:rPr lang="en-US" sz="2500" dirty="0" err="1">
                <a:solidFill>
                  <a:srgbClr val="191919"/>
                </a:solidFill>
                <a:latin typeface="Open Sans Bold"/>
              </a:rPr>
              <a:t>immobilière</a:t>
            </a:r>
            <a:r>
              <a:rPr lang="en-US" sz="2500" dirty="0">
                <a:solidFill>
                  <a:srgbClr val="191919"/>
                </a:solidFill>
                <a:latin typeface="Open Sans Bold"/>
              </a:rPr>
              <a:t>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689501" y="8625587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925300" y="1285487"/>
            <a:ext cx="5334000" cy="7622787"/>
          </a:xfrm>
          <a:custGeom>
            <a:avLst/>
            <a:gdLst/>
            <a:ahLst/>
            <a:cxnLst/>
            <a:rect l="l" t="t" r="r" b="b"/>
            <a:pathLst>
              <a:path w="5334000" h="7622787">
                <a:moveTo>
                  <a:pt x="0" y="0"/>
                </a:moveTo>
                <a:lnTo>
                  <a:pt x="5334000" y="0"/>
                </a:lnTo>
                <a:lnTo>
                  <a:pt x="5334000" y="7622788"/>
                </a:lnTo>
                <a:lnTo>
                  <a:pt x="0" y="76227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6807" r="-26101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474385" y="2646739"/>
            <a:ext cx="8612255" cy="3551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5 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 dirty="0" err="1">
                <a:solidFill>
                  <a:srgbClr val="191919"/>
                </a:solidFill>
                <a:latin typeface="Marcellus"/>
              </a:rPr>
              <a:t>Choisir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son avocat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10127103" y="8625587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567660" y="1841583"/>
            <a:ext cx="8612255" cy="457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6 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 dirty="0" err="1">
                <a:solidFill>
                  <a:srgbClr val="191919"/>
                </a:solidFill>
                <a:latin typeface="Marcellus"/>
              </a:rPr>
              <a:t>Fournir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les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garanties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à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l’avocat</a:t>
            </a:r>
            <a:endParaRPr lang="en-US" sz="7300" dirty="0">
              <a:solidFill>
                <a:srgbClr val="191919"/>
              </a:solidFill>
              <a:latin typeface="Marcellu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753573" y="7041487"/>
            <a:ext cx="7601222" cy="2040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12" lvl="1" indent="-313056" algn="just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191919"/>
                </a:solidFill>
                <a:latin typeface="Open Sans Bold"/>
              </a:rPr>
              <a:t>pièce </a:t>
            </a:r>
            <a:r>
              <a:rPr lang="en-US" sz="2900" dirty="0" err="1">
                <a:solidFill>
                  <a:srgbClr val="191919"/>
                </a:solidFill>
                <a:latin typeface="Open Sans Bold"/>
              </a:rPr>
              <a:t>d’identité</a:t>
            </a:r>
            <a:r>
              <a:rPr lang="en-US" sz="29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900" dirty="0" err="1">
                <a:solidFill>
                  <a:srgbClr val="191919"/>
                </a:solidFill>
                <a:latin typeface="Open Sans Bold"/>
              </a:rPr>
              <a:t>ou</a:t>
            </a:r>
            <a:r>
              <a:rPr lang="en-US" sz="2900" dirty="0">
                <a:solidFill>
                  <a:srgbClr val="191919"/>
                </a:solidFill>
                <a:latin typeface="Open Sans Bold"/>
              </a:rPr>
              <a:t> </a:t>
            </a:r>
            <a:r>
              <a:rPr lang="en-US" sz="2900" dirty="0" err="1">
                <a:solidFill>
                  <a:srgbClr val="191919"/>
                </a:solidFill>
                <a:latin typeface="Open Sans Bold"/>
              </a:rPr>
              <a:t>Kbis</a:t>
            </a:r>
            <a:endParaRPr lang="en-US" sz="2900" dirty="0">
              <a:solidFill>
                <a:srgbClr val="191919"/>
              </a:solidFill>
              <a:latin typeface="Open Sans Bold"/>
            </a:endParaRPr>
          </a:p>
          <a:p>
            <a:pPr marL="626112" lvl="1" indent="-313056" algn="just">
              <a:lnSpc>
                <a:spcPts val="4060"/>
              </a:lnSpc>
              <a:buFont typeface="Arial"/>
              <a:buChar char="•"/>
            </a:pPr>
            <a:r>
              <a:rPr lang="en-US" sz="2900" dirty="0" err="1">
                <a:solidFill>
                  <a:srgbClr val="191919"/>
                </a:solidFill>
                <a:latin typeface="Open Sans Bold"/>
              </a:rPr>
              <a:t>garantie</a:t>
            </a:r>
            <a:r>
              <a:rPr lang="en-US" sz="2900" dirty="0">
                <a:solidFill>
                  <a:srgbClr val="191919"/>
                </a:solidFill>
                <a:latin typeface="Open Sans Bold"/>
              </a:rPr>
              <a:t> financière </a:t>
            </a:r>
          </a:p>
          <a:p>
            <a:pPr algn="just">
              <a:lnSpc>
                <a:spcPts val="4060"/>
              </a:lnSpc>
            </a:pPr>
            <a:r>
              <a:rPr lang="en-US" sz="2900" dirty="0">
                <a:solidFill>
                  <a:srgbClr val="191919"/>
                </a:solidFill>
                <a:latin typeface="Open Sans Bold"/>
              </a:rPr>
              <a:t>(10% de la mise </a:t>
            </a:r>
            <a:r>
              <a:rPr lang="en-US" sz="2900" dirty="0" err="1">
                <a:solidFill>
                  <a:srgbClr val="191919"/>
                </a:solidFill>
                <a:latin typeface="Open Sans Bold"/>
              </a:rPr>
              <a:t>à</a:t>
            </a:r>
            <a:r>
              <a:rPr lang="en-US" sz="2900" dirty="0">
                <a:solidFill>
                  <a:srgbClr val="191919"/>
                </a:solidFill>
                <a:latin typeface="Open Sans Bold"/>
              </a:rPr>
              <a:t> prix)</a:t>
            </a:r>
          </a:p>
          <a:p>
            <a:pPr marL="626112" lvl="1" indent="-313056" algn="just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191919"/>
                </a:solidFill>
                <a:latin typeface="Open Sans Bold"/>
              </a:rPr>
              <a:t>attestation sur </a:t>
            </a:r>
            <a:r>
              <a:rPr lang="en-US" sz="2900" dirty="0" err="1">
                <a:solidFill>
                  <a:srgbClr val="191919"/>
                </a:solidFill>
                <a:latin typeface="Open Sans Bold"/>
              </a:rPr>
              <a:t>l’honneur</a:t>
            </a:r>
            <a:endParaRPr lang="en-US" sz="2900" dirty="0">
              <a:solidFill>
                <a:srgbClr val="191919"/>
              </a:solidFill>
              <a:latin typeface="Open Sans Bold"/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A05A337-1C23-8085-85CC-3B0BAA1242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5" r="9225"/>
          <a:stretch/>
        </p:blipFill>
        <p:spPr>
          <a:xfrm>
            <a:off x="11652213" y="1418562"/>
            <a:ext cx="5804457" cy="77724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10127103" y="8625587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925300" y="1285487"/>
            <a:ext cx="5334000" cy="7622787"/>
          </a:xfrm>
          <a:custGeom>
            <a:avLst/>
            <a:gdLst/>
            <a:ahLst/>
            <a:cxnLst/>
            <a:rect l="l" t="t" r="r" b="b"/>
            <a:pathLst>
              <a:path w="5334000" h="7622787">
                <a:moveTo>
                  <a:pt x="0" y="0"/>
                </a:moveTo>
                <a:lnTo>
                  <a:pt x="5334000" y="0"/>
                </a:lnTo>
                <a:lnTo>
                  <a:pt x="5334000" y="7622788"/>
                </a:lnTo>
                <a:lnTo>
                  <a:pt x="0" y="76227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3668" r="-96423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480636" y="2131302"/>
            <a:ext cx="8612255" cy="457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7 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 dirty="0" err="1">
                <a:solidFill>
                  <a:srgbClr val="191919"/>
                </a:solidFill>
                <a:latin typeface="Marcellus"/>
              </a:rPr>
              <a:t>L’audience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et</a:t>
            </a:r>
          </a:p>
          <a:p>
            <a:pPr algn="ctr">
              <a:lnSpc>
                <a:spcPts val="8030"/>
              </a:lnSpc>
            </a:pPr>
            <a:r>
              <a:rPr lang="en-US" sz="7300" dirty="0">
                <a:solidFill>
                  <a:srgbClr val="191919"/>
                </a:solidFill>
                <a:latin typeface="Marcellus"/>
              </a:rPr>
              <a:t>les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enchères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820942" y="8342900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925300" y="1285487"/>
            <a:ext cx="5334000" cy="7622787"/>
          </a:xfrm>
          <a:custGeom>
            <a:avLst/>
            <a:gdLst/>
            <a:ahLst/>
            <a:cxnLst/>
            <a:rect l="l" t="t" r="r" b="b"/>
            <a:pathLst>
              <a:path w="5334000" h="7622787">
                <a:moveTo>
                  <a:pt x="0" y="0"/>
                </a:moveTo>
                <a:lnTo>
                  <a:pt x="5334000" y="0"/>
                </a:lnTo>
                <a:lnTo>
                  <a:pt x="5334000" y="7622788"/>
                </a:lnTo>
                <a:lnTo>
                  <a:pt x="0" y="76227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1454" r="-21454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507011" y="2707182"/>
            <a:ext cx="8612255" cy="3551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8 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8030"/>
              </a:lnSpc>
            </a:pPr>
            <a:r>
              <a:rPr lang="en-US" sz="7300" dirty="0">
                <a:solidFill>
                  <a:srgbClr val="191919"/>
                </a:solidFill>
                <a:latin typeface="Marcellus"/>
              </a:rPr>
              <a:t>La </a:t>
            </a:r>
            <a:r>
              <a:rPr lang="en-US" sz="7300" dirty="0" err="1">
                <a:solidFill>
                  <a:srgbClr val="191919"/>
                </a:solidFill>
                <a:latin typeface="Marcellus"/>
              </a:rPr>
              <a:t>surenchère</a:t>
            </a:r>
            <a:r>
              <a:rPr lang="en-US" sz="7300" dirty="0">
                <a:solidFill>
                  <a:srgbClr val="191919"/>
                </a:solidFill>
                <a:latin typeface="Marcellus"/>
              </a:rPr>
              <a:t>*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7" b="-11277"/>
            </a:stretch>
          </a:blipFill>
        </p:spPr>
        <p:txBody>
          <a:bodyPr/>
          <a:lstStyle/>
          <a:p>
            <a:endParaRPr lang="fr-FR"/>
          </a:p>
        </p:txBody>
      </p:sp>
      <p:grpSp>
        <p:nvGrpSpPr>
          <p:cNvPr id="3" name="Group 3"/>
          <p:cNvGrpSpPr/>
          <p:nvPr/>
        </p:nvGrpSpPr>
        <p:grpSpPr>
          <a:xfrm>
            <a:off x="1888079" y="1321357"/>
            <a:ext cx="14511841" cy="1847493"/>
            <a:chOff x="0" y="0"/>
            <a:chExt cx="19349121" cy="2463324"/>
          </a:xfrm>
        </p:grpSpPr>
        <p:sp>
          <p:nvSpPr>
            <p:cNvPr id="4" name="TextBox 4"/>
            <p:cNvSpPr txBox="1"/>
            <p:nvPr/>
          </p:nvSpPr>
          <p:spPr>
            <a:xfrm>
              <a:off x="0" y="1894152"/>
              <a:ext cx="19349121" cy="5691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640"/>
                </a:lnSpc>
                <a:spcBef>
                  <a:spcPct val="0"/>
                </a:spcBef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19349121" cy="10572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6360"/>
                </a:lnSpc>
              </a:pPr>
              <a:r>
                <a:rPr lang="en-US" sz="5300">
                  <a:solidFill>
                    <a:srgbClr val="191919"/>
                  </a:solidFill>
                  <a:latin typeface="Nourd Bold"/>
                </a:rPr>
                <a:t>*Qu’est-ce-que c’est que ça ?</a:t>
              </a: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748852" y="2938889"/>
            <a:ext cx="11514677" cy="6374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83"/>
              </a:lnSpc>
            </a:pPr>
            <a:endParaRPr/>
          </a:p>
          <a:p>
            <a:pPr algn="just">
              <a:lnSpc>
                <a:spcPts val="4583"/>
              </a:lnSpc>
            </a:pPr>
            <a:r>
              <a:rPr lang="en-US" sz="3274">
                <a:solidFill>
                  <a:srgbClr val="191919"/>
                </a:solidFill>
                <a:latin typeface="Open Sans Bold"/>
              </a:rPr>
              <a:t>Un délai de 10 jours qui s’ouvre à partir de la vente.</a:t>
            </a:r>
          </a:p>
          <a:p>
            <a:pPr algn="just">
              <a:lnSpc>
                <a:spcPts val="4583"/>
              </a:lnSpc>
            </a:pPr>
            <a:r>
              <a:rPr lang="en-US" sz="3274">
                <a:solidFill>
                  <a:srgbClr val="191919"/>
                </a:solidFill>
                <a:latin typeface="Open Sans Bold"/>
              </a:rPr>
              <a:t>Toute personne intéressée qui a manqué la vente peut demander une nouvelle vente aux enchères...mais avec une mise à prix 10% plus haute que l’adjudication.</a:t>
            </a:r>
          </a:p>
          <a:p>
            <a:pPr algn="just">
              <a:lnSpc>
                <a:spcPts val="4583"/>
              </a:lnSpc>
            </a:pPr>
            <a:endParaRPr lang="en-US" sz="3274">
              <a:solidFill>
                <a:srgbClr val="191919"/>
              </a:solidFill>
              <a:latin typeface="Open Sans Bold"/>
            </a:endParaRPr>
          </a:p>
          <a:p>
            <a:pPr algn="just">
              <a:lnSpc>
                <a:spcPts val="4583"/>
              </a:lnSpc>
            </a:pPr>
            <a:r>
              <a:rPr lang="en-US" sz="3274" u="sng">
                <a:solidFill>
                  <a:srgbClr val="191919"/>
                </a:solidFill>
                <a:latin typeface="Open Sans Bold"/>
              </a:rPr>
              <a:t>Exemple</a:t>
            </a:r>
            <a:r>
              <a:rPr lang="en-US" sz="3274">
                <a:solidFill>
                  <a:srgbClr val="191919"/>
                </a:solidFill>
                <a:latin typeface="Open Sans Bold"/>
              </a:rPr>
              <a:t> : </a:t>
            </a:r>
          </a:p>
          <a:p>
            <a:pPr algn="just">
              <a:lnSpc>
                <a:spcPts val="4583"/>
              </a:lnSpc>
            </a:pPr>
            <a:r>
              <a:rPr lang="en-US" sz="3274">
                <a:solidFill>
                  <a:srgbClr val="191919"/>
                </a:solidFill>
                <a:latin typeface="Open Sans Bold"/>
              </a:rPr>
              <a:t>Résultat de la 1ère vente : 90000 €</a:t>
            </a:r>
          </a:p>
          <a:p>
            <a:pPr algn="just">
              <a:lnSpc>
                <a:spcPts val="4583"/>
              </a:lnSpc>
            </a:pPr>
            <a:r>
              <a:rPr lang="en-US" sz="3274">
                <a:solidFill>
                  <a:srgbClr val="191919"/>
                </a:solidFill>
                <a:latin typeface="Open Sans Bold"/>
              </a:rPr>
              <a:t>Mise à prix de la seconde vente : 99000 €</a:t>
            </a:r>
          </a:p>
          <a:p>
            <a:pPr algn="ctr">
              <a:lnSpc>
                <a:spcPts val="4583"/>
              </a:lnSpc>
            </a:pPr>
            <a:endParaRPr lang="en-US" sz="3274">
              <a:solidFill>
                <a:srgbClr val="191919"/>
              </a:solidFill>
              <a:latin typeface="Open Sans Bold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647839" y="4373490"/>
            <a:ext cx="2227710" cy="1948234"/>
          </a:xfrm>
          <a:custGeom>
            <a:avLst/>
            <a:gdLst/>
            <a:ahLst/>
            <a:cxnLst/>
            <a:rect l="l" t="t" r="r" b="b"/>
            <a:pathLst>
              <a:path w="2227710" h="1948234">
                <a:moveTo>
                  <a:pt x="0" y="0"/>
                </a:moveTo>
                <a:lnTo>
                  <a:pt x="2227710" y="0"/>
                </a:lnTo>
                <a:lnTo>
                  <a:pt x="2227710" y="1948234"/>
                </a:lnTo>
                <a:lnTo>
                  <a:pt x="0" y="19482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7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" name="AutoShape 4"/>
          <p:cNvSpPr/>
          <p:nvPr/>
        </p:nvSpPr>
        <p:spPr>
          <a:xfrm rot="-5403075">
            <a:off x="5710852" y="4953944"/>
            <a:ext cx="10647049" cy="0"/>
          </a:xfrm>
          <a:prstGeom prst="line">
            <a:avLst/>
          </a:prstGeom>
          <a:ln w="19050" cap="rnd">
            <a:solidFill>
              <a:srgbClr val="19191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9956436" y="8625587"/>
            <a:ext cx="455384" cy="565375"/>
          </a:xfrm>
          <a:custGeom>
            <a:avLst/>
            <a:gdLst/>
            <a:ahLst/>
            <a:cxnLst/>
            <a:rect l="l" t="t" r="r" b="b"/>
            <a:pathLst>
              <a:path w="455384" h="565375">
                <a:moveTo>
                  <a:pt x="0" y="0"/>
                </a:moveTo>
                <a:lnTo>
                  <a:pt x="455384" y="0"/>
                </a:lnTo>
                <a:lnTo>
                  <a:pt x="455384" y="565375"/>
                </a:lnTo>
                <a:lnTo>
                  <a:pt x="0" y="5653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7" name="Freeform 7"/>
          <p:cNvSpPr/>
          <p:nvPr/>
        </p:nvSpPr>
        <p:spPr>
          <a:xfrm>
            <a:off x="11925300" y="1285487"/>
            <a:ext cx="5334000" cy="7622787"/>
          </a:xfrm>
          <a:custGeom>
            <a:avLst/>
            <a:gdLst/>
            <a:ahLst/>
            <a:cxnLst/>
            <a:rect l="l" t="t" r="r" b="b"/>
            <a:pathLst>
              <a:path w="5334000" h="7622787">
                <a:moveTo>
                  <a:pt x="0" y="0"/>
                </a:moveTo>
                <a:lnTo>
                  <a:pt x="5334000" y="0"/>
                </a:lnTo>
                <a:lnTo>
                  <a:pt x="5334000" y="7622788"/>
                </a:lnTo>
                <a:lnTo>
                  <a:pt x="0" y="76227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315" r="-3315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8" name="TextBox 8"/>
          <p:cNvSpPr txBox="1"/>
          <p:nvPr/>
        </p:nvSpPr>
        <p:spPr>
          <a:xfrm>
            <a:off x="1317808" y="1572991"/>
            <a:ext cx="8612255" cy="7219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Étape 9 </a:t>
            </a:r>
          </a:p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191919"/>
                </a:solidFill>
                <a:latin typeface="Marcellus"/>
              </a:rPr>
              <a:t> </a:t>
            </a:r>
          </a:p>
          <a:p>
            <a:pPr algn="ctr">
              <a:lnSpc>
                <a:spcPts val="7260"/>
              </a:lnSpc>
            </a:pPr>
            <a:r>
              <a:rPr lang="en-US" sz="5400" dirty="0">
                <a:solidFill>
                  <a:srgbClr val="191919"/>
                </a:solidFill>
                <a:latin typeface="Marcellus"/>
              </a:rPr>
              <a:t>Vous </a:t>
            </a:r>
            <a:r>
              <a:rPr lang="en-US" sz="5400" dirty="0" err="1">
                <a:solidFill>
                  <a:srgbClr val="191919"/>
                </a:solidFill>
                <a:latin typeface="Marcellus"/>
              </a:rPr>
              <a:t>avez</a:t>
            </a:r>
            <a:r>
              <a:rPr lang="en-US" sz="54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5400" dirty="0" err="1">
                <a:solidFill>
                  <a:srgbClr val="191919"/>
                </a:solidFill>
                <a:latin typeface="Marcellus"/>
              </a:rPr>
              <a:t>remporté</a:t>
            </a:r>
            <a:r>
              <a:rPr lang="en-US" sz="5400" dirty="0">
                <a:solidFill>
                  <a:srgbClr val="191919"/>
                </a:solidFill>
                <a:latin typeface="Marcellus"/>
              </a:rPr>
              <a:t> les </a:t>
            </a:r>
            <a:r>
              <a:rPr lang="en-US" sz="5400" dirty="0" err="1">
                <a:solidFill>
                  <a:srgbClr val="191919"/>
                </a:solidFill>
                <a:latin typeface="Marcellus"/>
              </a:rPr>
              <a:t>enchères</a:t>
            </a:r>
            <a:r>
              <a:rPr lang="en-US" sz="5400" dirty="0">
                <a:solidFill>
                  <a:srgbClr val="191919"/>
                </a:solidFill>
                <a:latin typeface="Marcellus"/>
              </a:rPr>
              <a:t>, bravo !</a:t>
            </a:r>
          </a:p>
          <a:p>
            <a:pPr algn="ctr">
              <a:lnSpc>
                <a:spcPts val="7260"/>
              </a:lnSpc>
            </a:pPr>
            <a:endParaRPr lang="en-US" sz="5400" dirty="0">
              <a:solidFill>
                <a:srgbClr val="191919"/>
              </a:solidFill>
              <a:latin typeface="Marcellus"/>
            </a:endParaRPr>
          </a:p>
          <a:p>
            <a:pPr algn="ctr">
              <a:lnSpc>
                <a:spcPts val="7260"/>
              </a:lnSpc>
            </a:pPr>
            <a:r>
              <a:rPr lang="en-US" sz="5400" dirty="0">
                <a:solidFill>
                  <a:srgbClr val="191919"/>
                </a:solidFill>
                <a:latin typeface="Marcellus"/>
              </a:rPr>
              <a:t>Vous </a:t>
            </a:r>
            <a:r>
              <a:rPr lang="en-US" sz="5400" dirty="0" err="1">
                <a:solidFill>
                  <a:srgbClr val="191919"/>
                </a:solidFill>
                <a:latin typeface="Marcellus"/>
              </a:rPr>
              <a:t>disposez</a:t>
            </a:r>
            <a:r>
              <a:rPr lang="en-US" sz="5400" dirty="0">
                <a:solidFill>
                  <a:srgbClr val="191919"/>
                </a:solidFill>
                <a:latin typeface="Marcellus"/>
              </a:rPr>
              <a:t> d’un </a:t>
            </a:r>
            <a:r>
              <a:rPr lang="en-US" sz="5400" dirty="0" err="1">
                <a:solidFill>
                  <a:srgbClr val="191919"/>
                </a:solidFill>
                <a:latin typeface="Marcellus"/>
              </a:rPr>
              <a:t>délai</a:t>
            </a:r>
            <a:r>
              <a:rPr lang="en-US" sz="5400" dirty="0">
                <a:solidFill>
                  <a:srgbClr val="191919"/>
                </a:solidFill>
                <a:latin typeface="Marcellus"/>
              </a:rPr>
              <a:t> de 2 </a:t>
            </a:r>
            <a:r>
              <a:rPr lang="en-US" sz="5400" dirty="0" err="1">
                <a:solidFill>
                  <a:srgbClr val="191919"/>
                </a:solidFill>
                <a:latin typeface="Marcellus"/>
              </a:rPr>
              <a:t>mois</a:t>
            </a:r>
            <a:r>
              <a:rPr lang="en-US" sz="5400" dirty="0">
                <a:solidFill>
                  <a:srgbClr val="191919"/>
                </a:solidFill>
                <a:latin typeface="Marcellus"/>
              </a:rPr>
              <a:t> pour payer.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8256" y="219448"/>
            <a:ext cx="17851487" cy="9848103"/>
            <a:chOff x="0" y="0"/>
            <a:chExt cx="6038651" cy="33313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038651" cy="3331334"/>
            </a:xfrm>
            <a:custGeom>
              <a:avLst/>
              <a:gdLst/>
              <a:ahLst/>
              <a:cxnLst/>
              <a:rect l="l" t="t" r="r" b="b"/>
              <a:pathLst>
                <a:path w="6038651" h="3331334">
                  <a:moveTo>
                    <a:pt x="5914191" y="3331333"/>
                  </a:moveTo>
                  <a:lnTo>
                    <a:pt x="124460" y="3331333"/>
                  </a:lnTo>
                  <a:cubicBezTo>
                    <a:pt x="55880" y="3331333"/>
                    <a:pt x="0" y="3275454"/>
                    <a:pt x="0" y="32068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914191" y="0"/>
                  </a:lnTo>
                  <a:cubicBezTo>
                    <a:pt x="5982771" y="0"/>
                    <a:pt x="6038651" y="55880"/>
                    <a:pt x="6038651" y="124460"/>
                  </a:cubicBezTo>
                  <a:lnTo>
                    <a:pt x="6038651" y="3206874"/>
                  </a:lnTo>
                  <a:cubicBezTo>
                    <a:pt x="6038651" y="3275454"/>
                    <a:pt x="5982771" y="3331334"/>
                    <a:pt x="5914191" y="3331334"/>
                  </a:cubicBezTo>
                  <a:close/>
                </a:path>
              </a:pathLst>
            </a:custGeom>
            <a:solidFill>
              <a:srgbClr val="F9F9F9"/>
            </a:solidFill>
          </p:spPr>
          <p:txBody>
            <a:bodyPr/>
            <a:lstStyle/>
            <a:p>
              <a:endParaRPr lang="fr-FR" dirty="0"/>
            </a:p>
          </p:txBody>
        </p:sp>
      </p:grpSp>
      <p:sp>
        <p:nvSpPr>
          <p:cNvPr id="4" name="Freeform 4"/>
          <p:cNvSpPr/>
          <p:nvPr/>
        </p:nvSpPr>
        <p:spPr>
          <a:xfrm>
            <a:off x="1285991" y="1028700"/>
            <a:ext cx="513575" cy="513575"/>
          </a:xfrm>
          <a:custGeom>
            <a:avLst/>
            <a:gdLst/>
            <a:ahLst/>
            <a:cxnLst/>
            <a:rect l="l" t="t" r="r" b="b"/>
            <a:pathLst>
              <a:path w="513575" h="513575">
                <a:moveTo>
                  <a:pt x="0" y="0"/>
                </a:moveTo>
                <a:lnTo>
                  <a:pt x="513575" y="0"/>
                </a:lnTo>
                <a:lnTo>
                  <a:pt x="513575" y="513575"/>
                </a:lnTo>
                <a:lnTo>
                  <a:pt x="0" y="5135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5" name="Freeform 5"/>
          <p:cNvSpPr/>
          <p:nvPr/>
        </p:nvSpPr>
        <p:spPr>
          <a:xfrm>
            <a:off x="10972800" y="4216642"/>
            <a:ext cx="5241032" cy="1683682"/>
          </a:xfrm>
          <a:custGeom>
            <a:avLst/>
            <a:gdLst/>
            <a:ahLst/>
            <a:cxnLst/>
            <a:rect l="l" t="t" r="r" b="b"/>
            <a:pathLst>
              <a:path w="5241032" h="1683682">
                <a:moveTo>
                  <a:pt x="0" y="0"/>
                </a:moveTo>
                <a:lnTo>
                  <a:pt x="5241032" y="0"/>
                </a:lnTo>
                <a:lnTo>
                  <a:pt x="5241032" y="1683682"/>
                </a:lnTo>
                <a:lnTo>
                  <a:pt x="0" y="16836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6" name="Freeform 6"/>
          <p:cNvSpPr/>
          <p:nvPr/>
        </p:nvSpPr>
        <p:spPr>
          <a:xfrm>
            <a:off x="2895600" y="2838754"/>
            <a:ext cx="2912565" cy="2912565"/>
          </a:xfrm>
          <a:custGeom>
            <a:avLst/>
            <a:gdLst/>
            <a:ahLst/>
            <a:cxnLst/>
            <a:rect l="l" t="t" r="r" b="b"/>
            <a:pathLst>
              <a:path w="2912565" h="2912565">
                <a:moveTo>
                  <a:pt x="0" y="0"/>
                </a:moveTo>
                <a:lnTo>
                  <a:pt x="2912564" y="0"/>
                </a:lnTo>
                <a:lnTo>
                  <a:pt x="2912564" y="2912565"/>
                </a:lnTo>
                <a:lnTo>
                  <a:pt x="0" y="291256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 dirty="0"/>
          </a:p>
        </p:txBody>
      </p:sp>
      <p:sp>
        <p:nvSpPr>
          <p:cNvPr id="7" name="TextBox 7"/>
          <p:cNvSpPr txBox="1"/>
          <p:nvPr/>
        </p:nvSpPr>
        <p:spPr>
          <a:xfrm>
            <a:off x="584678" y="6341513"/>
            <a:ext cx="7843936" cy="16795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dirty="0">
                <a:solidFill>
                  <a:srgbClr val="191919"/>
                </a:solidFill>
                <a:latin typeface="Marcellus"/>
              </a:rPr>
              <a:t>Vous pouvez m’écrire </a:t>
            </a:r>
            <a:r>
              <a:rPr lang="en-US" sz="4400" dirty="0" err="1">
                <a:solidFill>
                  <a:srgbClr val="191919"/>
                </a:solidFill>
                <a:latin typeface="Marcellus"/>
              </a:rPr>
              <a:t>à</a:t>
            </a:r>
            <a:r>
              <a:rPr lang="en-US" sz="4400" dirty="0">
                <a:solidFill>
                  <a:srgbClr val="191919"/>
                </a:solidFill>
                <a:latin typeface="Marcellus"/>
              </a:rPr>
              <a:t> :</a:t>
            </a:r>
          </a:p>
          <a:p>
            <a:pPr algn="ctr">
              <a:lnSpc>
                <a:spcPct val="150000"/>
              </a:lnSpc>
            </a:pPr>
            <a:r>
              <a:rPr lang="en-US" sz="3200" i="1" dirty="0">
                <a:solidFill>
                  <a:srgbClr val="191919"/>
                </a:solidFill>
                <a:latin typeface="Marcellus"/>
              </a:rPr>
              <a:t>guillaume@gv-formations.fr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784319" y="6483859"/>
            <a:ext cx="8961634" cy="13948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97"/>
              </a:lnSpc>
            </a:pPr>
            <a:r>
              <a:rPr lang="en-US" sz="4400" dirty="0" err="1">
                <a:solidFill>
                  <a:srgbClr val="191919"/>
                </a:solidFill>
                <a:latin typeface="Marcellus"/>
              </a:rPr>
              <a:t>Pensez</a:t>
            </a:r>
            <a:r>
              <a:rPr lang="en-US" sz="44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4400" dirty="0" err="1">
                <a:solidFill>
                  <a:srgbClr val="191919"/>
                </a:solidFill>
                <a:latin typeface="Marcellus"/>
              </a:rPr>
              <a:t>à</a:t>
            </a:r>
            <a:r>
              <a:rPr lang="en-US" sz="44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4400" dirty="0" err="1">
                <a:solidFill>
                  <a:srgbClr val="191919"/>
                </a:solidFill>
                <a:latin typeface="Marcellus"/>
              </a:rPr>
              <a:t>vous</a:t>
            </a:r>
            <a:r>
              <a:rPr lang="en-US" sz="4400" dirty="0">
                <a:solidFill>
                  <a:srgbClr val="191919"/>
                </a:solidFill>
                <a:latin typeface="Marcellus"/>
              </a:rPr>
              <a:t> </a:t>
            </a:r>
            <a:r>
              <a:rPr lang="en-US" sz="4400" dirty="0" err="1">
                <a:solidFill>
                  <a:srgbClr val="191919"/>
                </a:solidFill>
                <a:latin typeface="Marcellus"/>
              </a:rPr>
              <a:t>abonner</a:t>
            </a:r>
            <a:r>
              <a:rPr lang="en-US" sz="4400" dirty="0">
                <a:solidFill>
                  <a:srgbClr val="191919"/>
                </a:solidFill>
                <a:latin typeface="Marcellus"/>
              </a:rPr>
              <a:t> :</a:t>
            </a:r>
          </a:p>
          <a:p>
            <a:pPr algn="ctr">
              <a:lnSpc>
                <a:spcPct val="150000"/>
              </a:lnSpc>
            </a:pPr>
            <a:r>
              <a:rPr lang="en-US" sz="3200" dirty="0">
                <a:solidFill>
                  <a:srgbClr val="191919"/>
                </a:solidFill>
                <a:latin typeface="Marcellus"/>
              </a:rPr>
              <a:t>http://</a:t>
            </a:r>
            <a:r>
              <a:rPr lang="en-US" sz="3200" dirty="0" err="1">
                <a:solidFill>
                  <a:srgbClr val="191919"/>
                </a:solidFill>
                <a:latin typeface="Marcellus"/>
              </a:rPr>
              <a:t>www.youtube.com</a:t>
            </a:r>
            <a:r>
              <a:rPr lang="en-US" sz="3200" dirty="0">
                <a:solidFill>
                  <a:srgbClr val="191919"/>
                </a:solidFill>
                <a:latin typeface="Marcellus"/>
              </a:rPr>
              <a:t>/@</a:t>
            </a:r>
            <a:r>
              <a:rPr lang="en-US" sz="3200" dirty="0" err="1">
                <a:solidFill>
                  <a:srgbClr val="191919"/>
                </a:solidFill>
                <a:latin typeface="Marcellus"/>
              </a:rPr>
              <a:t>guillaumevirondeau</a:t>
            </a:r>
            <a:endParaRPr lang="en-US" sz="3200" dirty="0">
              <a:solidFill>
                <a:srgbClr val="191919"/>
              </a:solidFill>
              <a:latin typeface="Marcellu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31FD4F-55EC-0542-9019-18825C93D9BA}"/>
              </a:ext>
            </a:extLst>
          </p:cNvPr>
          <p:cNvSpPr txBox="1"/>
          <p:nvPr/>
        </p:nvSpPr>
        <p:spPr>
          <a:xfrm>
            <a:off x="3048000" y="590403"/>
            <a:ext cx="11331392" cy="12695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u="sng" dirty="0">
                <a:solidFill>
                  <a:srgbClr val="191919"/>
                </a:solidFill>
                <a:latin typeface="Marcellus"/>
              </a:rPr>
              <a:t>Pour </a:t>
            </a:r>
            <a:r>
              <a:rPr lang="en-US" sz="9000" u="sng" dirty="0" err="1">
                <a:solidFill>
                  <a:srgbClr val="191919"/>
                </a:solidFill>
                <a:latin typeface="Marcellus"/>
              </a:rPr>
              <a:t>en</a:t>
            </a:r>
            <a:r>
              <a:rPr lang="en-US" sz="9000" u="sng" dirty="0">
                <a:solidFill>
                  <a:srgbClr val="191919"/>
                </a:solidFill>
                <a:latin typeface="Marcellus"/>
              </a:rPr>
              <a:t> savoir plus…</a:t>
            </a: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90E2E5D4-90DB-A94F-6216-02D39618B282}"/>
              </a:ext>
            </a:extLst>
          </p:cNvPr>
          <p:cNvSpPr txBox="1"/>
          <p:nvPr/>
        </p:nvSpPr>
        <p:spPr>
          <a:xfrm>
            <a:off x="7067731" y="8901629"/>
            <a:ext cx="3291929" cy="927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300" dirty="0">
                <a:solidFill>
                  <a:srgbClr val="191919"/>
                </a:solidFill>
                <a:latin typeface="CMU Serif"/>
              </a:rPr>
              <a:t>A </a:t>
            </a:r>
            <a:r>
              <a:rPr lang="en-US" sz="2300" dirty="0" err="1">
                <a:solidFill>
                  <a:srgbClr val="191919"/>
                </a:solidFill>
                <a:latin typeface="CMU Serif"/>
              </a:rPr>
              <a:t>bientôt</a:t>
            </a:r>
            <a:r>
              <a:rPr lang="en-US" sz="2300" dirty="0">
                <a:solidFill>
                  <a:srgbClr val="191919"/>
                </a:solidFill>
                <a:latin typeface="CMU Serif"/>
              </a:rPr>
              <a:t> ! </a:t>
            </a:r>
          </a:p>
          <a:p>
            <a:pPr algn="ctr">
              <a:lnSpc>
                <a:spcPts val="3220"/>
              </a:lnSpc>
            </a:pPr>
            <a:r>
              <a:rPr lang="en-US" sz="2300" i="1" dirty="0">
                <a:solidFill>
                  <a:srgbClr val="191919"/>
                </a:solidFill>
                <a:latin typeface="CMU Serif"/>
              </a:rPr>
              <a:t>		</a:t>
            </a:r>
            <a:r>
              <a:rPr lang="en-US" sz="2300" i="1" u="sng" dirty="0">
                <a:solidFill>
                  <a:srgbClr val="191919"/>
                </a:solidFill>
                <a:latin typeface="CMU Serif"/>
              </a:rPr>
              <a:t>Guillaume</a:t>
            </a:r>
            <a:r>
              <a:rPr lang="en-US" sz="2300" dirty="0">
                <a:solidFill>
                  <a:srgbClr val="191919"/>
                </a:solidFill>
                <a:latin typeface="CMU Serif"/>
              </a:rPr>
              <a:t>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2ADE453-696C-3726-A8DD-DD249A2B195F}"/>
              </a:ext>
            </a:extLst>
          </p:cNvPr>
          <p:cNvSpPr txBox="1"/>
          <p:nvPr/>
        </p:nvSpPr>
        <p:spPr>
          <a:xfrm>
            <a:off x="-765110" y="54304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468</Words>
  <Application>Microsoft Macintosh PowerPoint</Application>
  <PresentationFormat>Personnalisé</PresentationFormat>
  <Paragraphs>102</Paragraphs>
  <Slides>16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4" baseType="lpstr">
      <vt:lpstr>Open Sans Bold</vt:lpstr>
      <vt:lpstr>Arial</vt:lpstr>
      <vt:lpstr>CMU Serif</vt:lpstr>
      <vt:lpstr>Marcellus</vt:lpstr>
      <vt:lpstr>Open Sans</vt:lpstr>
      <vt:lpstr>Nourd Bold</vt:lpstr>
      <vt:lpstr>Calibri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GUIDE COMPLET</dc:title>
  <cp:lastModifiedBy>guillaume virondeau</cp:lastModifiedBy>
  <cp:revision>2</cp:revision>
  <dcterms:created xsi:type="dcterms:W3CDTF">2006-08-16T00:00:00Z</dcterms:created>
  <dcterms:modified xsi:type="dcterms:W3CDTF">2024-07-22T09:32:07Z</dcterms:modified>
  <dc:identifier>DAFSIKzK5DU</dc:identifier>
</cp:coreProperties>
</file>