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312" r:id="rId3"/>
    <p:sldId id="306" r:id="rId4"/>
    <p:sldId id="308" r:id="rId5"/>
    <p:sldId id="309" r:id="rId6"/>
    <p:sldId id="310" r:id="rId7"/>
    <p:sldId id="311" r:id="rId8"/>
    <p:sldId id="313" r:id="rId9"/>
    <p:sldId id="260" r:id="rId10"/>
    <p:sldId id="258" r:id="rId11"/>
    <p:sldId id="259" r:id="rId12"/>
    <p:sldId id="261" r:id="rId13"/>
    <p:sldId id="262" r:id="rId14"/>
    <p:sldId id="263" r:id="rId15"/>
    <p:sldId id="264" r:id="rId16"/>
    <p:sldId id="265" r:id="rId17"/>
    <p:sldId id="267" r:id="rId18"/>
    <p:sldId id="266" r:id="rId19"/>
    <p:sldId id="268" r:id="rId20"/>
    <p:sldId id="269" r:id="rId21"/>
    <p:sldId id="270" r:id="rId22"/>
    <p:sldId id="271" r:id="rId23"/>
    <p:sldId id="272" r:id="rId24"/>
    <p:sldId id="274" r:id="rId25"/>
    <p:sldId id="273" r:id="rId26"/>
    <p:sldId id="279" r:id="rId27"/>
    <p:sldId id="275" r:id="rId28"/>
    <p:sldId id="276" r:id="rId29"/>
    <p:sldId id="277" r:id="rId30"/>
    <p:sldId id="278"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5" r:id="rId46"/>
    <p:sldId id="296" r:id="rId47"/>
    <p:sldId id="297" r:id="rId48"/>
    <p:sldId id="298" r:id="rId49"/>
    <p:sldId id="299" r:id="rId50"/>
    <p:sldId id="300" r:id="rId51"/>
    <p:sldId id="301" r:id="rId52"/>
    <p:sldId id="302" r:id="rId53"/>
    <p:sldId id="303" r:id="rId54"/>
    <p:sldId id="304" r:id="rId55"/>
    <p:sldId id="305" r:id="rId5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7"/>
    <p:restoredTop sz="96255"/>
  </p:normalViewPr>
  <p:slideViewPr>
    <p:cSldViewPr snapToGrid="0">
      <p:cViewPr varScale="1">
        <p:scale>
          <a:sx n="126" d="100"/>
          <a:sy n="126" d="100"/>
        </p:scale>
        <p:origin x="2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4D6D27-C34D-137C-9579-A014244CBF6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17D1FD7-CA64-61FA-9B69-E8EEAD736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840F751-949B-45F9-F8C9-95726128AA7D}"/>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5" name="Espace réservé du pied de page 4">
            <a:extLst>
              <a:ext uri="{FF2B5EF4-FFF2-40B4-BE49-F238E27FC236}">
                <a16:creationId xmlns:a16="http://schemas.microsoft.com/office/drawing/2014/main" id="{F3F25EF8-E3B9-63DB-C198-4BC3DB91D7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3386083-E7AF-522D-E38D-B36321D0683A}"/>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557206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F1C9B6-BBAD-888D-0647-12B4EF2CB76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F74C5D1-E232-9CFA-02FA-EBF44C08071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B9CB50E-775D-58C8-C157-68E67508895D}"/>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5" name="Espace réservé du pied de page 4">
            <a:extLst>
              <a:ext uri="{FF2B5EF4-FFF2-40B4-BE49-F238E27FC236}">
                <a16:creationId xmlns:a16="http://schemas.microsoft.com/office/drawing/2014/main" id="{5A0E4FEB-92FF-17F9-36B8-FE81A854E2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04B44AF-0081-AA69-DABC-5A101294AF42}"/>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1910057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3231798-0E21-F6E1-4D98-95182144954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31850FA-C746-A459-7ED7-CC0EC7ADF1F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13F61C-7BEC-C3AA-8AA5-A785671F6295}"/>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5" name="Espace réservé du pied de page 4">
            <a:extLst>
              <a:ext uri="{FF2B5EF4-FFF2-40B4-BE49-F238E27FC236}">
                <a16:creationId xmlns:a16="http://schemas.microsoft.com/office/drawing/2014/main" id="{6131AE83-9AF3-8386-56DF-4959B8E0115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0F793-6A59-889C-C426-782B9D4D723E}"/>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3909244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4E41BC-9E8A-CB1B-6C58-A68E696AC46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658F51-B91F-7E7E-9FF4-D1FF955D9EF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6D6F9CE-A4B6-D643-B887-1F3FAB73E1CF}"/>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5" name="Espace réservé du pied de page 4">
            <a:extLst>
              <a:ext uri="{FF2B5EF4-FFF2-40B4-BE49-F238E27FC236}">
                <a16:creationId xmlns:a16="http://schemas.microsoft.com/office/drawing/2014/main" id="{7318AAD6-873D-E39E-1BA8-5A3984A3EE8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9CA7D2-E588-9D88-7F34-897B4B45F4AB}"/>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3786900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B23CE-3CA8-6A96-B4FB-FFAAEC5647B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D4A64F1-4B7C-1513-1073-ADEB314B30A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EB26C9B-0C8E-E73E-32B8-C41884192D8A}"/>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5" name="Espace réservé du pied de page 4">
            <a:extLst>
              <a:ext uri="{FF2B5EF4-FFF2-40B4-BE49-F238E27FC236}">
                <a16:creationId xmlns:a16="http://schemas.microsoft.com/office/drawing/2014/main" id="{B064BAFA-3610-397C-78A8-E92CA828CE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7BB384-E0FB-05DF-ECD6-FA65300E4BA2}"/>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215085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7CC619-C65B-06BC-7DC3-CEEA4AA0DE7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466B973-E068-575D-C42B-B50DAFD16E5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E1F34EE-395A-0397-E135-14021361BB5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14767E9-3275-0EBD-AC4A-13C4996E1054}"/>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6" name="Espace réservé du pied de page 5">
            <a:extLst>
              <a:ext uri="{FF2B5EF4-FFF2-40B4-BE49-F238E27FC236}">
                <a16:creationId xmlns:a16="http://schemas.microsoft.com/office/drawing/2014/main" id="{8BBB897C-E0D9-B9B4-4203-7F184BF5575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011F9D4-3D01-8302-0B09-8104E09FD348}"/>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359522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7B30C1-BD3E-0440-4EEC-00D03FADFDA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D1E691A-7D5B-3C25-62F0-222376634F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FA4308C-39DB-2D01-7C38-914B167D286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34D5B96-CB1E-1F1C-3FE4-9D73ECB939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80DEF65-A1BC-ED89-6E88-6F10E2EFA5B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2FAD3B1-8C95-EE5D-CCD5-E5E93C8B19B6}"/>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8" name="Espace réservé du pied de page 7">
            <a:extLst>
              <a:ext uri="{FF2B5EF4-FFF2-40B4-BE49-F238E27FC236}">
                <a16:creationId xmlns:a16="http://schemas.microsoft.com/office/drawing/2014/main" id="{7A315E8E-C656-8D84-C6F7-42CA5C085F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71A0C13-1DF4-2C24-BBB4-3347F545DE6B}"/>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3993603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783AFA-CF81-06A3-A7DA-4A68A74A05B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FB8B66D-E5F2-4261-0D05-0F5E4DA5E73A}"/>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4" name="Espace réservé du pied de page 3">
            <a:extLst>
              <a:ext uri="{FF2B5EF4-FFF2-40B4-BE49-F238E27FC236}">
                <a16:creationId xmlns:a16="http://schemas.microsoft.com/office/drawing/2014/main" id="{ED2893C8-6642-89F9-4A86-F9E533BB360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BDA3092-A0CD-19AA-D6FC-F212535232A8}"/>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208783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F56C8A3-DA3F-B1D7-6C06-9FB842CE9818}"/>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3" name="Espace réservé du pied de page 2">
            <a:extLst>
              <a:ext uri="{FF2B5EF4-FFF2-40B4-BE49-F238E27FC236}">
                <a16:creationId xmlns:a16="http://schemas.microsoft.com/office/drawing/2014/main" id="{039D874B-6F0E-3D54-120B-772CC87684F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E95C9C5-2C17-3853-AA8E-35B48B051C65}"/>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1266365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F7EA4E-0349-85D2-B7D4-87A3DACCB7E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B352EDA-4F0F-B68D-F04D-A25620155C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FC38222-9B43-67B8-5DDD-2D08928799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AD89FA8-7F25-D5AD-3ECE-C71C17F20D5B}"/>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6" name="Espace réservé du pied de page 5">
            <a:extLst>
              <a:ext uri="{FF2B5EF4-FFF2-40B4-BE49-F238E27FC236}">
                <a16:creationId xmlns:a16="http://schemas.microsoft.com/office/drawing/2014/main" id="{50FF02A3-4BC2-9E2D-3D3C-322CD897904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FC671CC-B71F-D336-C045-4459AABC5F4A}"/>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3482094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FED7DD-3BF6-FF36-BFF5-5E57A84D063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64348B0-98AB-A78C-B4DB-E3802C7D9A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BF1B79C-681C-B955-3798-9C408AD565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AEE6C5-C013-55AF-5B78-DC59E5F61587}"/>
              </a:ext>
            </a:extLst>
          </p:cNvPr>
          <p:cNvSpPr>
            <a:spLocks noGrp="1"/>
          </p:cNvSpPr>
          <p:nvPr>
            <p:ph type="dt" sz="half" idx="10"/>
          </p:nvPr>
        </p:nvSpPr>
        <p:spPr/>
        <p:txBody>
          <a:bodyPr/>
          <a:lstStyle/>
          <a:p>
            <a:fld id="{E2F29D6C-953F-0A4A-8190-04C0682CA178}" type="datetimeFigureOut">
              <a:rPr lang="fr-FR" smtClean="0"/>
              <a:t>25/03/2024</a:t>
            </a:fld>
            <a:endParaRPr lang="fr-FR"/>
          </a:p>
        </p:txBody>
      </p:sp>
      <p:sp>
        <p:nvSpPr>
          <p:cNvPr id="6" name="Espace réservé du pied de page 5">
            <a:extLst>
              <a:ext uri="{FF2B5EF4-FFF2-40B4-BE49-F238E27FC236}">
                <a16:creationId xmlns:a16="http://schemas.microsoft.com/office/drawing/2014/main" id="{C99F98EF-B953-1557-41EB-93191F26108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3E9CB1-ACDD-9220-4FCA-D5D682DB68AC}"/>
              </a:ext>
            </a:extLst>
          </p:cNvPr>
          <p:cNvSpPr>
            <a:spLocks noGrp="1"/>
          </p:cNvSpPr>
          <p:nvPr>
            <p:ph type="sldNum" sz="quarter" idx="12"/>
          </p:nvPr>
        </p:nvSpPr>
        <p:spPr/>
        <p:txBody>
          <a:bodyPr/>
          <a:lstStyle/>
          <a:p>
            <a:fld id="{FD4133EA-434C-3846-AB69-A57EAF8813A0}" type="slidenum">
              <a:rPr lang="fr-FR" smtClean="0"/>
              <a:t>‹N°›</a:t>
            </a:fld>
            <a:endParaRPr lang="fr-FR"/>
          </a:p>
        </p:txBody>
      </p:sp>
    </p:spTree>
    <p:extLst>
      <p:ext uri="{BB962C8B-B14F-4D97-AF65-F5344CB8AC3E}">
        <p14:creationId xmlns:p14="http://schemas.microsoft.com/office/powerpoint/2010/main" val="1685267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6914A3F-053D-E15A-2AD7-2C0B6D026C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FC16E58-873A-5D3F-FD9E-13FCA8495A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B431B6A-0620-E012-1850-4463BADD8E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F29D6C-953F-0A4A-8190-04C0682CA178}" type="datetimeFigureOut">
              <a:rPr lang="fr-FR" smtClean="0"/>
              <a:t>25/03/2024</a:t>
            </a:fld>
            <a:endParaRPr lang="fr-FR"/>
          </a:p>
        </p:txBody>
      </p:sp>
      <p:sp>
        <p:nvSpPr>
          <p:cNvPr id="5" name="Espace réservé du pied de page 4">
            <a:extLst>
              <a:ext uri="{FF2B5EF4-FFF2-40B4-BE49-F238E27FC236}">
                <a16:creationId xmlns:a16="http://schemas.microsoft.com/office/drawing/2014/main" id="{891E2B06-03D0-AE5D-6E05-230BF7010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821008F-C884-9210-71D5-3EE473A8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4133EA-434C-3846-AB69-A57EAF8813A0}" type="slidenum">
              <a:rPr lang="fr-FR" smtClean="0"/>
              <a:t>‹N°›</a:t>
            </a:fld>
            <a:endParaRPr lang="fr-FR"/>
          </a:p>
        </p:txBody>
      </p:sp>
    </p:spTree>
    <p:extLst>
      <p:ext uri="{BB962C8B-B14F-4D97-AF65-F5344CB8AC3E}">
        <p14:creationId xmlns:p14="http://schemas.microsoft.com/office/powerpoint/2010/main" val="1469867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fr.wikipedia.org/wiki/Le_Petit_Rober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caroline-renault.fr/content/uploads/2015/12/types_questions.jp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caroline-renault.fr/content/uploads/2015/12/motivations_soncas.jpg"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r.wikipedia.org/w/index.php?title=Gagnant-perdant&amp;action=edit&amp;redlink=1" TargetMode="External"/><Relationship Id="rId2" Type="http://schemas.openxmlformats.org/officeDocument/2006/relationships/hyperlink" Target="https://fr.wikipedia.org/wiki/Gagnant-gagnant" TargetMode="External"/><Relationship Id="rId1" Type="http://schemas.openxmlformats.org/officeDocument/2006/relationships/slideLayout" Target="../slideLayouts/slideLayout2.xml"/><Relationship Id="rId4" Type="http://schemas.openxmlformats.org/officeDocument/2006/relationships/hyperlink" Target="https://fr.wikipedia.org/wiki/Perdant-perdant"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caroline-renault.fr/content/uploads/2015/12/les_differents_types_objections.jpg"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fr.wikipedia.org/wiki/Pourparlers" TargetMode="External"/><Relationship Id="rId2" Type="http://schemas.openxmlformats.org/officeDocument/2006/relationships/hyperlink" Target="https://fr.wikipedia.org/wiki/Palabr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r.wikipedia.org/wiki/Vente" TargetMode="External"/><Relationship Id="rId2" Type="http://schemas.openxmlformats.org/officeDocument/2006/relationships/hyperlink" Target="https://fr.wikipedia.org/w/index.php?title=Tractation&amp;action=edit&amp;redlink=1" TargetMode="External"/><Relationship Id="rId1" Type="http://schemas.openxmlformats.org/officeDocument/2006/relationships/slideLayout" Target="../slideLayouts/slideLayout2.xml"/><Relationship Id="rId4" Type="http://schemas.openxmlformats.org/officeDocument/2006/relationships/hyperlink" Target="https://fr.wikipedia.org/wiki/M%C3%A9diatio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caroline-renault.fr/content/uploads/2015/12/pyramide_acclivus.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F5A996-1753-B540-83C2-4D2568CD0711}"/>
              </a:ext>
            </a:extLst>
          </p:cNvPr>
          <p:cNvSpPr>
            <a:spLocks noGrp="1"/>
          </p:cNvSpPr>
          <p:nvPr>
            <p:ph type="ctrTitle"/>
          </p:nvPr>
        </p:nvSpPr>
        <p:spPr/>
        <p:txBody>
          <a:bodyPr/>
          <a:lstStyle/>
          <a:p>
            <a:r>
              <a:rPr lang="fr-FR" dirty="0"/>
              <a:t>Les Bases de la négociation commerciale</a:t>
            </a:r>
          </a:p>
        </p:txBody>
      </p:sp>
      <p:sp>
        <p:nvSpPr>
          <p:cNvPr id="3" name="Sous-titre 2">
            <a:extLst>
              <a:ext uri="{FF2B5EF4-FFF2-40B4-BE49-F238E27FC236}">
                <a16:creationId xmlns:a16="http://schemas.microsoft.com/office/drawing/2014/main" id="{12AE081C-2720-B24F-8F37-CE0630376AA1}"/>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926788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BD7EB6-F8B2-0E49-9110-AD142913216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DD4BCE7-E2CE-A14C-9578-566370A155E9}"/>
              </a:ext>
            </a:extLst>
          </p:cNvPr>
          <p:cNvSpPr>
            <a:spLocks noGrp="1"/>
          </p:cNvSpPr>
          <p:nvPr>
            <p:ph idx="1"/>
          </p:nvPr>
        </p:nvSpPr>
        <p:spPr/>
        <p:txBody>
          <a:bodyPr>
            <a:normAutofit fontScale="25000" lnSpcReduction="20000"/>
          </a:bodyPr>
          <a:lstStyle/>
          <a:p>
            <a:pPr marL="2114550">
              <a:spcBef>
                <a:spcPts val="2920"/>
              </a:spcBef>
              <a:spcAft>
                <a:spcPts val="1460"/>
              </a:spcAft>
            </a:pPr>
            <a:r>
              <a:rPr lang="fr-FR" sz="72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 mode compétition</a:t>
            </a:r>
            <a:endParaRPr lang="fr-FR" sz="7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7200" dirty="0">
                <a:solidFill>
                  <a:srgbClr val="1A1A1A"/>
                </a:solidFill>
                <a:effectLst/>
                <a:latin typeface="Merriweather" pitchFamily="2" charset="77"/>
                <a:ea typeface="Times New Roman" panose="02020603050405020304" pitchFamily="18" charset="0"/>
                <a:cs typeface="Times New Roman" panose="02020603050405020304" pitchFamily="18" charset="0"/>
              </a:rPr>
              <a:t>L’objectif de chacune des parties, à l’issue de la négociation, est d’emporter toute la mise.</a:t>
            </a:r>
            <a:endParaRPr lang="fr-FR" sz="7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7200" dirty="0">
                <a:solidFill>
                  <a:srgbClr val="1A1A1A"/>
                </a:solidFill>
                <a:effectLst/>
                <a:latin typeface="Merriweather" pitchFamily="2" charset="77"/>
                <a:ea typeface="Times New Roman" panose="02020603050405020304" pitchFamily="18" charset="0"/>
                <a:cs typeface="Times New Roman" panose="02020603050405020304" pitchFamily="18" charset="0"/>
              </a:rPr>
              <a:t>Il peut alors y avoir :</a:t>
            </a:r>
            <a:endParaRPr lang="fr-FR" sz="7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7200" dirty="0">
                <a:solidFill>
                  <a:srgbClr val="1A1A1A"/>
                </a:solidFill>
                <a:effectLst/>
                <a:latin typeface="Merriweather" pitchFamily="2" charset="77"/>
                <a:ea typeface="Times New Roman" panose="02020603050405020304" pitchFamily="18" charset="0"/>
                <a:cs typeface="Times New Roman" panose="02020603050405020304" pitchFamily="18" charset="0"/>
              </a:rPr>
              <a:t>1 gagnant et 1 perdant</a:t>
            </a:r>
            <a:endParaRPr lang="fr-FR" sz="7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7200" dirty="0">
                <a:solidFill>
                  <a:srgbClr val="1A1A1A"/>
                </a:solidFill>
                <a:effectLst/>
                <a:latin typeface="Merriweather" pitchFamily="2" charset="77"/>
                <a:ea typeface="Times New Roman" panose="02020603050405020304" pitchFamily="18" charset="0"/>
                <a:cs typeface="Times New Roman" panose="02020603050405020304" pitchFamily="18" charset="0"/>
              </a:rPr>
              <a:t>2 perdants</a:t>
            </a:r>
            <a:endParaRPr lang="fr-FR" sz="7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7200" dirty="0">
                <a:solidFill>
                  <a:srgbClr val="1A1A1A"/>
                </a:solidFill>
                <a:effectLst/>
                <a:latin typeface="Merriweather" pitchFamily="2" charset="77"/>
                <a:ea typeface="Times New Roman" panose="02020603050405020304" pitchFamily="18" charset="0"/>
                <a:cs typeface="Times New Roman" panose="02020603050405020304" pitchFamily="18" charset="0"/>
              </a:rPr>
              <a:t>Ce mode intervient dans un exercice exacerbé des sources de pouvoir (rapport de force en sa faveur). Donc toute la négociation est basée sur le stratagème.</a:t>
            </a:r>
            <a:endParaRPr lang="fr-FR" sz="7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8000" dirty="0">
                <a:solidFill>
                  <a:srgbClr val="1A1A1A"/>
                </a:solidFill>
                <a:effectLst/>
                <a:latin typeface="Merriweather" pitchFamily="2" charset="77"/>
                <a:ea typeface="Times New Roman" panose="02020603050405020304" pitchFamily="18" charset="0"/>
                <a:cs typeface="Times New Roman" panose="02020603050405020304" pitchFamily="18" charset="0"/>
              </a:rPr>
              <a:t>Il y a neutralisation du rapport de force.</a:t>
            </a:r>
            <a:endParaRPr lang="fr-FR" sz="80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845159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74233-A756-FD41-9147-568F3F5FF87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F85C3CA-3C6C-B84B-8F5B-8A2B39F584EA}"/>
              </a:ext>
            </a:extLst>
          </p:cNvPr>
          <p:cNvSpPr>
            <a:spLocks noGrp="1"/>
          </p:cNvSpPr>
          <p:nvPr>
            <p:ph idx="1"/>
          </p:nvPr>
        </p:nvSpPr>
        <p:spPr/>
        <p:txBody>
          <a:bodyPr>
            <a:normAutofit fontScale="62500" lnSpcReduction="20000"/>
          </a:bodyPr>
          <a:lstStyle/>
          <a:p>
            <a:pPr marL="2114550">
              <a:spcBef>
                <a:spcPts val="2920"/>
              </a:spcBef>
              <a:spcAft>
                <a:spcPts val="1460"/>
              </a:spcAft>
            </a:pPr>
            <a:r>
              <a:rPr lang="fr-FR" sz="2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 mode coopération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deux parties doivent tirer un bénéfice qui n’est obtenu qu’à partir du moment où la négociation est basée sur des compromis : concessions en échange de contreparties.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s’agit d’un mode gagnant / gagnant mais il peut y avoir une partie qui gagne plus que l’autre.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y a un équilibre au niveau des sources de pouvoir.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2114550">
              <a:spcBef>
                <a:spcPts val="2920"/>
              </a:spcBef>
              <a:spcAft>
                <a:spcPts val="1460"/>
              </a:spcAft>
            </a:pPr>
            <a:r>
              <a:rPr lang="fr-FR" sz="2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 mode collaboration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s’agit d’un mode de négociation étalé dans le temps : création d’un partenariat avec un relationnel à long terme.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485609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F088F2-3AC0-7F47-9E4D-C0DC93188A7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8E1DF22-EBA5-F34A-A737-29B16563459F}"/>
              </a:ext>
            </a:extLst>
          </p:cNvPr>
          <p:cNvSpPr>
            <a:spLocks noGrp="1"/>
          </p:cNvSpPr>
          <p:nvPr>
            <p:ph idx="1"/>
          </p:nvPr>
        </p:nvSpPr>
        <p:spPr/>
        <p:txBody>
          <a:bodyPr>
            <a:normAutofit/>
          </a:bodyPr>
          <a:lstStyle/>
          <a:p>
            <a:pPr>
              <a:spcBef>
                <a:spcPts val="2400"/>
              </a:spcBef>
              <a:spcAft>
                <a:spcPts val="1200"/>
              </a:spcAft>
            </a:pPr>
            <a:r>
              <a:rPr lang="fr-FR" sz="1800" b="1" dirty="0">
                <a:solidFill>
                  <a:srgbClr val="FFFFFF"/>
                </a:solidFill>
                <a:effectLst/>
                <a:latin typeface="Merriweather" pitchFamily="2" charset="77"/>
                <a:ea typeface="Times New Roman" panose="02020603050405020304" pitchFamily="18" charset="0"/>
                <a:cs typeface="Times New Roman" panose="02020603050405020304" pitchFamily="18" charset="0"/>
              </a:rPr>
              <a:t>Les sources de pouvoir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Dans la négociation commerciale, les sources de pouvoir peuvent être de trois origines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Liées à l’</a:t>
            </a: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institution</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que je représente : notoriété/image de marque, le poids de mes achats, l’expérience et l’expertise, la position sur le marché (leadership)</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Liées aux </a:t>
            </a: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circonstances</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de la négociation : besoin/solution, pouvoir du choix, pouvoir du temps, pouvoir de l’argent, pouvoir des gens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Liées à la </a:t>
            </a: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personne</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 l’habileté, la préparation/planification, capacité à développer un relationnel, capacité à s’informer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174835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F6B521-7D40-894A-9231-54B0336673B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67C2507-3522-2D4C-B71F-C41A7AE99A97}"/>
              </a:ext>
            </a:extLst>
          </p:cNvPr>
          <p:cNvSpPr>
            <a:spLocks noGrp="1"/>
          </p:cNvSpPr>
          <p:nvPr>
            <p:ph idx="1"/>
          </p:nvPr>
        </p:nvSpPr>
        <p:spPr/>
        <p:txBody>
          <a:bodyPr>
            <a:normAutofit fontScale="77500" lnSpcReduction="20000"/>
          </a:bodyPr>
          <a:lstStyle/>
          <a:p>
            <a:pPr>
              <a:spcBef>
                <a:spcPts val="2400"/>
              </a:spcBef>
              <a:spcAft>
                <a:spcPts val="1200"/>
              </a:spcAft>
            </a:pPr>
            <a:r>
              <a:rPr lang="fr-FR" sz="2800" b="1" dirty="0">
                <a:solidFill>
                  <a:srgbClr val="FFFFFF"/>
                </a:solidFill>
                <a:effectLst/>
                <a:latin typeface="Merriweather" pitchFamily="2" charset="77"/>
                <a:ea typeface="Times New Roman" panose="02020603050405020304" pitchFamily="18" charset="0"/>
                <a:cs typeface="Times New Roman" panose="02020603050405020304" pitchFamily="18" charset="0"/>
              </a:rPr>
              <a:t>Les principaux stratagèmes des acheteurs professionnels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acheteurs professionnels utilisent couramment différents stratagèmes pour faire pression et réduire les prétentions du vendeur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La carotte et le bâton : demander une concession et, à défaut de l’obtenir, faire une menace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bon et le méchant : lorsque 2 acheteurs négocient avec 1 vendeur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faux sous-fifre : l’acheteur fait croire qu’il n’a pas le pouvoir de décision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Dans tous les cas, le vendeur doit rester serein et remettre en avant son offre.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726317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93D64D-EDCE-414F-B7CC-BB99C8C41B9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8B861B8-B110-3746-8353-DFB3935676C5}"/>
              </a:ext>
            </a:extLst>
          </p:cNvPr>
          <p:cNvSpPr>
            <a:spLocks noGrp="1"/>
          </p:cNvSpPr>
          <p:nvPr>
            <p:ph idx="1"/>
          </p:nvPr>
        </p:nvSpPr>
        <p:spPr/>
        <p:txBody>
          <a:bodyPr/>
          <a:lstStyle/>
          <a:p>
            <a:pPr>
              <a:spcBef>
                <a:spcPts val="2400"/>
              </a:spcBef>
              <a:spcAft>
                <a:spcPts val="1200"/>
              </a:spcAft>
            </a:pPr>
            <a:r>
              <a:rPr lang="fr-FR" sz="1800" b="1" dirty="0">
                <a:effectLst/>
                <a:latin typeface="Merriweather" pitchFamily="2" charset="77"/>
                <a:ea typeface="Times New Roman" panose="02020603050405020304" pitchFamily="18" charset="0"/>
                <a:cs typeface="Times New Roman" panose="02020603050405020304" pitchFamily="18" charset="0"/>
              </a:rPr>
              <a:t>Les 5 règles d’or du bon négociateur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Savoir se fixer un Niveau d’Exigence Initial (NEI) élevé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SzPts val="1000"/>
              <a:buFont typeface="Symbol" pitchFamily="2" charset="2"/>
              <a:buChar char=""/>
              <a:tabLst>
                <a:tab pos="914400" algn="l"/>
              </a:tabLst>
            </a:pPr>
            <a:r>
              <a:rPr lang="fr-FR" sz="1800" dirty="0">
                <a:effectLst/>
                <a:latin typeface="Merriweather" pitchFamily="2" charset="77"/>
                <a:ea typeface="Times New Roman" panose="02020603050405020304" pitchFamily="18" charset="0"/>
                <a:cs typeface="Times New Roman" panose="02020603050405020304" pitchFamily="18" charset="0"/>
              </a:rPr>
              <a:t>calculer sa marge de manœuvre jusqu’au seuil de rupture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SzPts val="1000"/>
              <a:buFont typeface="Symbol" pitchFamily="2" charset="2"/>
              <a:buChar char=""/>
              <a:tabLst>
                <a:tab pos="914400" algn="l"/>
              </a:tabLst>
            </a:pPr>
            <a:r>
              <a:rPr lang="fr-FR" sz="1800" dirty="0">
                <a:effectLst/>
                <a:latin typeface="Merriweather" pitchFamily="2" charset="77"/>
                <a:ea typeface="Times New Roman" panose="02020603050405020304" pitchFamily="18" charset="0"/>
                <a:cs typeface="Times New Roman" panose="02020603050405020304" pitchFamily="18" charset="0"/>
              </a:rPr>
              <a:t>positionner son offre dans les prix du marché</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A une demande de concession, répondre par un avantage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Si je dois faire une concession, je me bats pied à pied : céder par petites étapes pour céder le moins possible et éviter le plus la remise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Pour toute concession effectuée, demander une contrepartie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C’est au vendeur d’amener son client vers la conclusion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61826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DE4D3C-252D-0441-A8AF-0AD99A954AD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4845951-6260-A242-9552-92A07C826619}"/>
              </a:ext>
            </a:extLst>
          </p:cNvPr>
          <p:cNvSpPr>
            <a:spLocks noGrp="1"/>
          </p:cNvSpPr>
          <p:nvPr>
            <p:ph idx="1"/>
          </p:nvPr>
        </p:nvSpPr>
        <p:spPr/>
        <p:txBody>
          <a:bodyPr/>
          <a:lstStyle/>
          <a:p>
            <a:pPr>
              <a:spcBef>
                <a:spcPts val="2400"/>
              </a:spcBef>
              <a:spcAft>
                <a:spcPts val="1200"/>
              </a:spcAft>
            </a:pPr>
            <a:r>
              <a:rPr lang="fr-FR" sz="3200" b="1" dirty="0">
                <a:solidFill>
                  <a:srgbClr val="FFFFFF"/>
                </a:solidFill>
                <a:effectLst/>
                <a:latin typeface="Merriweather" pitchFamily="2" charset="77"/>
                <a:ea typeface="Times New Roman" panose="02020603050405020304" pitchFamily="18" charset="0"/>
                <a:cs typeface="Times New Roman" panose="02020603050405020304" pitchFamily="18" charset="0"/>
              </a:rPr>
              <a:t>La préparation de la négociation</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3200" dirty="0">
                <a:solidFill>
                  <a:srgbClr val="1A1A1A"/>
                </a:solidFill>
                <a:effectLst/>
                <a:latin typeface="Merriweather" pitchFamily="2" charset="77"/>
                <a:ea typeface="Times New Roman" panose="02020603050405020304" pitchFamily="18" charset="0"/>
                <a:cs typeface="Times New Roman" panose="02020603050405020304" pitchFamily="18" charset="0"/>
              </a:rPr>
              <a:t>Identifier ses sources de pouvoir</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3200" dirty="0">
                <a:solidFill>
                  <a:srgbClr val="1A1A1A"/>
                </a:solidFill>
                <a:effectLst/>
                <a:latin typeface="Merriweather" pitchFamily="2" charset="77"/>
                <a:ea typeface="Times New Roman" panose="02020603050405020304" pitchFamily="18" charset="0"/>
                <a:cs typeface="Times New Roman" panose="02020603050405020304" pitchFamily="18" charset="0"/>
              </a:rPr>
              <a:t>Calculer ses marges de manœuvre</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978618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742A5-6447-A247-BE98-15BB6D8063B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A795CA5-CF03-AA41-9F14-8B35022478B7}"/>
              </a:ext>
            </a:extLst>
          </p:cNvPr>
          <p:cNvSpPr>
            <a:spLocks noGrp="1"/>
          </p:cNvSpPr>
          <p:nvPr>
            <p:ph idx="1"/>
          </p:nvPr>
        </p:nvSpPr>
        <p:spPr/>
        <p:txBody>
          <a:bodyPr>
            <a:normAutofit fontScale="92500" lnSpcReduction="20000"/>
          </a:bodyPr>
          <a:lstStyle/>
          <a:p>
            <a:pPr>
              <a:spcBef>
                <a:spcPts val="2400"/>
              </a:spcBef>
              <a:spcAft>
                <a:spcPts val="1200"/>
              </a:spcAft>
            </a:pPr>
            <a:r>
              <a:rPr lang="fr-FR" sz="1800" b="1" dirty="0">
                <a:effectLst/>
                <a:latin typeface="Merriweather" pitchFamily="2" charset="77"/>
                <a:ea typeface="Times New Roman" panose="02020603050405020304" pitchFamily="18" charset="0"/>
                <a:cs typeface="Times New Roman" panose="02020603050405020304" pitchFamily="18" charset="0"/>
              </a:rPr>
              <a:t>Les étapes de la négociation commerciale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effectLst/>
                <a:latin typeface="Merriweather" pitchFamily="2" charset="77"/>
                <a:ea typeface="Times New Roman" panose="02020603050405020304" pitchFamily="18" charset="0"/>
                <a:cs typeface="Times New Roman" panose="02020603050405020304" pitchFamily="18" charset="0"/>
              </a:rPr>
              <a:t>Pour entamer la négociation, le vendeur doit avoir identifié au préalable les niveaux d’aspiration de l’acheteur (ses attentes) et les fourchettes d’accords acceptables (jusqu’où il peut descendre); ce qui implique de déterminer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but de la négociation, ce que l’on veut obtenir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niveau d’exigence initial</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seuil de rupture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niveau d’aspiration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 du marché du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 du CA maxi et mini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effectLst/>
                <a:latin typeface="Merriweather" pitchFamily="2" charset="77"/>
                <a:ea typeface="Times New Roman" panose="02020603050405020304" pitchFamily="18" charset="0"/>
                <a:cs typeface="Times New Roman" panose="02020603050405020304" pitchFamily="18" charset="0"/>
              </a:rPr>
              <a:t>Le processus de planification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effectLst/>
                <a:latin typeface="Merriweather" pitchFamily="2" charset="77"/>
                <a:ea typeface="Times New Roman" panose="02020603050405020304" pitchFamily="18" charset="0"/>
                <a:cs typeface="Times New Roman" panose="02020603050405020304" pitchFamily="18" charset="0"/>
              </a:rPr>
              <a:t>Il s’agit donc de déterminer l’offre initiale.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768818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A2C5D4-C2D9-C545-8E98-DF17FF7FF16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9A5EFEE-C9D7-8B4A-8B4D-CEE31B6E37FD}"/>
              </a:ext>
            </a:extLst>
          </p:cNvPr>
          <p:cNvSpPr>
            <a:spLocks noGrp="1"/>
          </p:cNvSpPr>
          <p:nvPr>
            <p:ph idx="1"/>
          </p:nvPr>
        </p:nvSpPr>
        <p:spPr/>
        <p:txBody>
          <a:bodyPr>
            <a:normAutofit fontScale="62500" lnSpcReduction="20000"/>
          </a:bodyPr>
          <a:lstStyle/>
          <a:p>
            <a:pPr marL="2114550">
              <a:spcBef>
                <a:spcPts val="2920"/>
              </a:spcBef>
              <a:spcAft>
                <a:spcPts val="1460"/>
              </a:spcAft>
            </a:pPr>
            <a:r>
              <a:rPr lang="fr-FR" sz="2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La position d’ouverture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Première étape de la négociation, la position d’ouverture consiste à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Créer une ambiance positive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Annoncer l’offre initiale avec les points importants du contrat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Être précis et s’adresser à l’acheteur sur un ton confiant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2114550">
              <a:spcBef>
                <a:spcPts val="2920"/>
              </a:spcBef>
              <a:spcAft>
                <a:spcPts val="1460"/>
              </a:spcAft>
            </a:pPr>
            <a:r>
              <a:rPr lang="fr-FR" sz="2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monnaies d’échange et concessions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s’agit d’une phase importante de la négociation dont le but est de parvenir à un accord, même sur des désaccords, en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reformulant les écarts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traitant et creusant chaque point de désaccord</a:t>
            </a:r>
            <a:endParaRPr lang="fr-FR" dirty="0"/>
          </a:p>
        </p:txBody>
      </p:sp>
    </p:spTree>
    <p:extLst>
      <p:ext uri="{BB962C8B-B14F-4D97-AF65-F5344CB8AC3E}">
        <p14:creationId xmlns:p14="http://schemas.microsoft.com/office/powerpoint/2010/main" val="800856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04CBEC-18CC-F54E-927A-5FCAA0CC94F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33691D2-1480-9548-8125-41187A5C48E2}"/>
              </a:ext>
            </a:extLst>
          </p:cNvPr>
          <p:cNvSpPr>
            <a:spLocks noGrp="1"/>
          </p:cNvSpPr>
          <p:nvPr>
            <p:ph idx="1"/>
          </p:nvPr>
        </p:nvSpPr>
        <p:spPr/>
        <p:txBody>
          <a:bodyPr>
            <a:normAutofit fontScale="70000" lnSpcReduction="20000"/>
          </a:bodyPr>
          <a:lstStyle/>
          <a:p>
            <a:pPr marL="2114550">
              <a:spcBef>
                <a:spcPts val="2920"/>
              </a:spcBef>
              <a:spcAft>
                <a:spcPts val="146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114550">
              <a:spcBef>
                <a:spcPts val="2920"/>
              </a:spcBef>
              <a:spcAft>
                <a:spcPts val="1460"/>
              </a:spcAft>
            </a:pPr>
            <a:r>
              <a:rPr lang="fr-FR" sz="29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 pouvoir</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900" dirty="0">
                <a:solidFill>
                  <a:srgbClr val="1A1A1A"/>
                </a:solidFill>
                <a:effectLst/>
                <a:latin typeface="Merriweather" pitchFamily="2" charset="77"/>
                <a:ea typeface="Times New Roman" panose="02020603050405020304" pitchFamily="18" charset="0"/>
                <a:cs typeface="Times New Roman" panose="02020603050405020304" pitchFamily="18" charset="0"/>
              </a:rPr>
              <a:t>Connaître son pouvoir est indispensable pour adopter la bonne attitude, choisir ses arguments et mettre le rapport de force à son avantage lors de la négociation.</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900" dirty="0">
                <a:solidFill>
                  <a:srgbClr val="1A1A1A"/>
                </a:solidFill>
                <a:effectLst/>
                <a:latin typeface="Merriweather" pitchFamily="2" charset="77"/>
                <a:ea typeface="Times New Roman" panose="02020603050405020304" pitchFamily="18" charset="0"/>
                <a:cs typeface="Times New Roman" panose="02020603050405020304" pitchFamily="18" charset="0"/>
              </a:rPr>
              <a:t>Selon le contexte, le vendeur pourra par exemple s’appuyer sur :</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900" dirty="0">
                <a:solidFill>
                  <a:srgbClr val="1A1A1A"/>
                </a:solidFill>
                <a:effectLst/>
                <a:latin typeface="Merriweather" pitchFamily="2" charset="77"/>
                <a:ea typeface="Times New Roman" panose="02020603050405020304" pitchFamily="18" charset="0"/>
                <a:cs typeface="Times New Roman" panose="02020603050405020304" pitchFamily="18" charset="0"/>
              </a:rPr>
              <a:t>la réputation, la qualité de service de son entreprise</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900" dirty="0">
                <a:solidFill>
                  <a:srgbClr val="1A1A1A"/>
                </a:solidFill>
                <a:effectLst/>
                <a:latin typeface="Merriweather" pitchFamily="2" charset="77"/>
                <a:ea typeface="Times New Roman" panose="02020603050405020304" pitchFamily="18" charset="0"/>
                <a:cs typeface="Times New Roman" panose="02020603050405020304" pitchFamily="18" charset="0"/>
              </a:rPr>
              <a:t>la ligne de produit complète / l’offre complète</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900" dirty="0">
                <a:solidFill>
                  <a:srgbClr val="1A1A1A"/>
                </a:solidFill>
                <a:effectLst/>
                <a:latin typeface="Merriweather" pitchFamily="2" charset="77"/>
                <a:ea typeface="Times New Roman" panose="02020603050405020304" pitchFamily="18" charset="0"/>
                <a:cs typeface="Times New Roman" panose="02020603050405020304" pitchFamily="18" charset="0"/>
              </a:rPr>
              <a:t>la pénurie du marché</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900" dirty="0">
                <a:solidFill>
                  <a:srgbClr val="1A1A1A"/>
                </a:solidFill>
                <a:effectLst/>
                <a:latin typeface="Merriweather" pitchFamily="2" charset="77"/>
                <a:ea typeface="Times New Roman" panose="02020603050405020304" pitchFamily="18" charset="0"/>
                <a:cs typeface="Times New Roman" panose="02020603050405020304" pitchFamily="18" charset="0"/>
              </a:rPr>
              <a:t>…</a:t>
            </a:r>
            <a:endParaRPr lang="fr-FR" sz="29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671224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3CA227-977D-F84A-8302-82D15F91E8D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BDDE539-9990-C544-A882-C190828C6713}"/>
              </a:ext>
            </a:extLst>
          </p:cNvPr>
          <p:cNvSpPr>
            <a:spLocks noGrp="1"/>
          </p:cNvSpPr>
          <p:nvPr>
            <p:ph idx="1"/>
          </p:nvPr>
        </p:nvSpPr>
        <p:spPr/>
        <p:txBody>
          <a:bodyPr/>
          <a:lstStyle/>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argumenter le pouvoir, il est nécessaire de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trouver les origines des désaccords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savoir comment contrer l’image des concurrents chez l’acheteur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pouvoir de perception est la capacité à évaluer sa position de force par rapport aux concurrents.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4132775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85A59C-9951-4F46-9D40-CB5962E15A20}"/>
              </a:ext>
            </a:extLst>
          </p:cNvPr>
          <p:cNvSpPr>
            <a:spLocks noGrp="1"/>
          </p:cNvSpPr>
          <p:nvPr>
            <p:ph type="title"/>
          </p:nvPr>
        </p:nvSpPr>
        <p:spPr/>
        <p:txBody>
          <a:bodyPr/>
          <a:lstStyle/>
          <a:p>
            <a:r>
              <a:rPr lang="fr-FR" dirty="0"/>
              <a:t>PLAN</a:t>
            </a:r>
          </a:p>
        </p:txBody>
      </p:sp>
      <p:sp>
        <p:nvSpPr>
          <p:cNvPr id="3" name="Espace réservé du contenu 2">
            <a:extLst>
              <a:ext uri="{FF2B5EF4-FFF2-40B4-BE49-F238E27FC236}">
                <a16:creationId xmlns:a16="http://schemas.microsoft.com/office/drawing/2014/main" id="{EAE3BF19-FCB7-E745-9F60-6BC1DD393847}"/>
              </a:ext>
            </a:extLst>
          </p:cNvPr>
          <p:cNvSpPr>
            <a:spLocks noGrp="1"/>
          </p:cNvSpPr>
          <p:nvPr>
            <p:ph idx="1"/>
          </p:nvPr>
        </p:nvSpPr>
        <p:spPr/>
        <p:txBody>
          <a:bodyPr>
            <a:normAutofit fontScale="85000" lnSpcReduction="20000"/>
          </a:bodyPr>
          <a:lstStyle/>
          <a:p>
            <a:r>
              <a:rPr lang="fr-FR" dirty="0"/>
              <a:t>Définitions</a:t>
            </a:r>
          </a:p>
          <a:p>
            <a:r>
              <a:rPr lang="fr-FR" dirty="0"/>
              <a:t>Les bases de la négociation</a:t>
            </a:r>
          </a:p>
          <a:p>
            <a:r>
              <a:rPr lang="fr-FR" dirty="0"/>
              <a:t>La coopération et le pouvoir</a:t>
            </a:r>
          </a:p>
          <a:p>
            <a:r>
              <a:rPr lang="fr-FR" dirty="0"/>
              <a:t>Les étapes de la négociation</a:t>
            </a:r>
          </a:p>
          <a:p>
            <a:r>
              <a:rPr lang="fr-FR" dirty="0"/>
              <a:t>Techniques de négociations</a:t>
            </a:r>
          </a:p>
          <a:p>
            <a:r>
              <a:rPr lang="fr-FR" dirty="0"/>
              <a:t>L’Entretien Vente</a:t>
            </a:r>
          </a:p>
          <a:p>
            <a:r>
              <a:rPr lang="fr-FR" dirty="0"/>
              <a:t>Les questions ouvertes </a:t>
            </a:r>
          </a:p>
          <a:p>
            <a:r>
              <a:rPr lang="fr-FR" dirty="0"/>
              <a:t>Les objections</a:t>
            </a:r>
          </a:p>
          <a:p>
            <a:r>
              <a:rPr lang="fr-FR" dirty="0"/>
              <a:t>L’écoute active</a:t>
            </a:r>
          </a:p>
          <a:p>
            <a:r>
              <a:rPr lang="fr-FR" dirty="0"/>
              <a:t>SONCAS</a:t>
            </a:r>
          </a:p>
          <a:p>
            <a:r>
              <a:rPr lang="fr-FR" dirty="0"/>
              <a:t>CAPB</a:t>
            </a:r>
          </a:p>
          <a:p>
            <a:endParaRPr lang="fr-FR" dirty="0"/>
          </a:p>
          <a:p>
            <a:endParaRPr lang="fr-FR" dirty="0"/>
          </a:p>
        </p:txBody>
      </p:sp>
    </p:spTree>
    <p:extLst>
      <p:ext uri="{BB962C8B-B14F-4D97-AF65-F5344CB8AC3E}">
        <p14:creationId xmlns:p14="http://schemas.microsoft.com/office/powerpoint/2010/main" val="3719080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015C05-A08B-2040-9D40-421B5D759CB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C0C74EF-EC4B-E349-A968-180F7AD66601}"/>
              </a:ext>
            </a:extLst>
          </p:cNvPr>
          <p:cNvSpPr>
            <a:spLocks noGrp="1"/>
          </p:cNvSpPr>
          <p:nvPr>
            <p:ph idx="1"/>
          </p:nvPr>
        </p:nvSpPr>
        <p:spPr/>
        <p:txBody>
          <a:bodyPr>
            <a:normAutofit/>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Faire pression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obtenir l’accord, le vendeur peut être amené à faire pression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de manière physique (dans l’attitude) ou psychologique (par rapport aux motivations de l’acheteur)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réduire une demande ou obtenir une concession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contrer, en apportant la preuve contraire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Dans la négociation, la meilleure défense est de reconnaître les tactiques de l’acheteur afin de les contourner.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847947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06FE7B-F48C-E843-9E29-A1CB80BF091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041ED03-7F5C-FC46-9430-3D183D8D5CC4}"/>
              </a:ext>
            </a:extLst>
          </p:cNvPr>
          <p:cNvSpPr>
            <a:spLocks noGrp="1"/>
          </p:cNvSpPr>
          <p:nvPr>
            <p:ph idx="1"/>
          </p:nvPr>
        </p:nvSpPr>
        <p:spPr/>
        <p:txBody>
          <a:bodyPr>
            <a:normAutofit fontScale="92500" lnSpcReduction="10000"/>
          </a:bodyPr>
          <a:lstStyle/>
          <a:p>
            <a:pPr marL="2114550">
              <a:spcBef>
                <a:spcPts val="2920"/>
              </a:spcBef>
              <a:spcAft>
                <a:spcPts val="1460"/>
              </a:spcAft>
            </a:pPr>
            <a:r>
              <a:rPr lang="fr-FR" sz="2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Conclure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Dernière étape de la négociation, la conclusion est essentielle pour l’obtention de l’accord final. Il faut donc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Récapituler tous les points pour éviter le « grignoteur » (négociation a posteriori des clauses non évoquées)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Préciser toutes les étapes à venir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La négociation est une étape de l’entretien de vente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431747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8C7993-C7C0-004D-BB60-0CEA56D0DEC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8C9E0BA-BAE0-B94A-B79D-020823E1E3FB}"/>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390423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FC456C-8BD2-6A43-A938-1349F1FBDB17}"/>
              </a:ext>
            </a:extLst>
          </p:cNvPr>
          <p:cNvSpPr>
            <a:spLocks noGrp="1"/>
          </p:cNvSpPr>
          <p:nvPr>
            <p:ph type="ctrTitle"/>
          </p:nvPr>
        </p:nvSpPr>
        <p:spPr/>
        <p:txBody>
          <a:bodyPr/>
          <a:lstStyle/>
          <a:p>
            <a:r>
              <a:rPr lang="fr-FR" dirty="0"/>
              <a:t>L’entretien-vente</a:t>
            </a:r>
          </a:p>
        </p:txBody>
      </p:sp>
      <p:sp>
        <p:nvSpPr>
          <p:cNvPr id="3" name="Sous-titre 2">
            <a:extLst>
              <a:ext uri="{FF2B5EF4-FFF2-40B4-BE49-F238E27FC236}">
                <a16:creationId xmlns:a16="http://schemas.microsoft.com/office/drawing/2014/main" id="{88094B46-CD88-1040-9A18-9A6476235A14}"/>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085667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840036-397A-F247-B192-0AA6365E3BE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D1B26BD-BEDA-C049-BCEB-1BA7A75E4001}"/>
              </a:ext>
            </a:extLst>
          </p:cNvPr>
          <p:cNvSpPr>
            <a:spLocks noGrp="1"/>
          </p:cNvSpPr>
          <p:nvPr>
            <p:ph idx="1"/>
          </p:nvPr>
        </p:nvSpPr>
        <p:spPr/>
        <p:txBody>
          <a:bodyPr>
            <a:normAutofit lnSpcReduction="10000"/>
          </a:bodyPr>
          <a:lstStyle/>
          <a:p>
            <a:pPr>
              <a:spcAft>
                <a:spcPts val="1260"/>
              </a:spcAft>
            </a:pPr>
            <a:r>
              <a:rPr lang="fr-FR" sz="2800" b="1" kern="1800" dirty="0">
                <a:solidFill>
                  <a:srgbClr val="CE0014"/>
                </a:solidFill>
                <a:effectLst/>
                <a:latin typeface="lobster_1.3-webfont"/>
                <a:ea typeface="Times New Roman" panose="02020603050405020304" pitchFamily="18" charset="0"/>
                <a:cs typeface="Times New Roman" panose="02020603050405020304" pitchFamily="18" charset="0"/>
              </a:rPr>
              <a:t>L’entretien de vente : de la prise de contact à la conclusion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Déroulement d’un entretien de vente :</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 préparation</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1- prise de contact</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2- découverte (reformulation)</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3- argumentation</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4- négociation (traitement des objections)</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5- conclusion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2400"/>
              </a:spcBef>
              <a:spcAft>
                <a:spcPts val="1200"/>
              </a:spcAft>
            </a:pPr>
            <a:r>
              <a:rPr lang="fr-FR" sz="2800" b="1" dirty="0">
                <a:solidFill>
                  <a:srgbClr val="FFFFFF"/>
                </a:solidFill>
                <a:effectLst/>
                <a:latin typeface="Merriweather" pitchFamily="2" charset="77"/>
                <a:ea typeface="Times New Roman" panose="02020603050405020304" pitchFamily="18" charset="0"/>
                <a:cs typeface="Times New Roman" panose="02020603050405020304" pitchFamily="18" charset="0"/>
              </a:rPr>
              <a:t>La prise de contact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03248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E4ED74-87CC-E642-B387-064A74D3168A}"/>
              </a:ext>
            </a:extLst>
          </p:cNvPr>
          <p:cNvSpPr>
            <a:spLocks noGrp="1"/>
          </p:cNvSpPr>
          <p:nvPr>
            <p:ph type="title"/>
          </p:nvPr>
        </p:nvSpPr>
        <p:spPr/>
        <p:txBody>
          <a:bodyPr/>
          <a:lstStyle/>
          <a:p>
            <a:r>
              <a:rPr lang="fr-FR" sz="44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règles essentielles</a:t>
            </a:r>
            <a:br>
              <a:rPr lang="fr-FR" sz="44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0427A249-54F9-ED41-9046-B43100C59AEF}"/>
              </a:ext>
            </a:extLst>
          </p:cNvPr>
          <p:cNvSpPr>
            <a:spLocks noGrp="1"/>
          </p:cNvSpPr>
          <p:nvPr>
            <p:ph idx="1"/>
          </p:nvPr>
        </p:nvSpPr>
        <p:spPr/>
        <p:txBody>
          <a:bodyPr>
            <a:normAutofit fontScale="92500" lnSpcReduction="20000"/>
          </a:bodyPr>
          <a:lstStyle/>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Ponctualité : une marque de respect pour votre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Présentation : Une tenue soignée de la racine des cheveux jusqu’au bout des lacets et adaptée au contexte. Valorise l’interlocuteur par effet miroir.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ton : Chaleur, Aisance, Confiance. Etre soi-même : rien de pire qu’une fausse valorisation qui sonne creux.</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gestes : gestes sobres, sourire, poignée de main, regarder le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Ce qu’il faut faire et ne pas faire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 faire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positionner son entreprise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valider l’interlocuteur : nom et fonction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préciser l’objet du RDV et ajouter un ordre du jour à valider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échanger les cartes de visite. Attention à ne pas dire « je vous laisse ma carte … » mais « je vous donne ma carte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426975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7CE959-F0A2-A140-8C5F-DA7AFA43629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6194599-758E-8446-B209-BD28737FBDB7}"/>
              </a:ext>
            </a:extLst>
          </p:cNvPr>
          <p:cNvSpPr>
            <a:spLocks noGrp="1"/>
          </p:cNvSpPr>
          <p:nvPr>
            <p:ph idx="1"/>
          </p:nvPr>
        </p:nvSpPr>
        <p:spPr/>
        <p:txBody>
          <a:bodyPr>
            <a:normAutofit fontScale="70000" lnSpcReduction="20000"/>
          </a:bodyPr>
          <a:lstStyle/>
          <a:p>
            <a:pPr>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A ne pas faire :</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Dérouler un entretien entre deux portes =&gt; reprendre RDV immédiatement et non par téléphone.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2114550">
              <a:spcBef>
                <a:spcPts val="2920"/>
              </a:spcBef>
              <a:spcAft>
                <a:spcPts val="1460"/>
              </a:spcAft>
            </a:pPr>
            <a:r>
              <a:rPr lang="fr-FR" sz="2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outils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carte de visite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bloc notes + stylo =&gt; ne pas utiliser son ordinateur pour la prise de notes car l’écran crée une barrière entre le commercial et le client.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agenda =&gt; papier, </a:t>
            </a:r>
            <a:r>
              <a:rPr lang="fr-FR" sz="2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ordianteur</a:t>
            </a: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 ou smartphone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plaquette commerciale / documentation ou présentation type </a:t>
            </a:r>
            <a:r>
              <a:rPr lang="fr-FR" sz="2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powerpoint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échantillon ou démonstration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calculette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4014149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BA21CB-F5BE-6A44-BCDB-B624E9EF3EC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8AD44A9-4E74-7147-87A7-D228E7D8DECE}"/>
              </a:ext>
            </a:extLst>
          </p:cNvPr>
          <p:cNvSpPr>
            <a:spLocks noGrp="1"/>
          </p:cNvSpPr>
          <p:nvPr>
            <p:ph idx="1"/>
          </p:nvPr>
        </p:nvSpPr>
        <p:spPr/>
        <p:txBody>
          <a:bodyPr>
            <a:normAutofit/>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4 « 20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La première impression que se fait le client, lors de la prise de contact, repose sur ces 4 « 20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20 premiers mots : permettent d’obtenir l’accord. Ils doivent donner l’envie au client d’entendre la suite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20 premiers gestes : la démarche et la poignée de main doivent inspirer confiance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20 premières secondes : c’est le moment où la tension interpersonnelle est la plus élevée. Pour le vendeur il s’agit de tout mettre en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oeuvre</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pour réduire la tension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20 cm du visage : ils reflètent la tenue vestimentaire et votre personne toute entière.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i="1" dirty="0">
                <a:solidFill>
                  <a:srgbClr val="686868"/>
                </a:solidFill>
                <a:effectLst/>
                <a:latin typeface="Merriweather" pitchFamily="2" charset="77"/>
                <a:ea typeface="Times New Roman" panose="02020603050405020304" pitchFamily="18" charset="0"/>
                <a:cs typeface="Times New Roman" panose="02020603050405020304" pitchFamily="18" charset="0"/>
              </a:rPr>
              <a:t>« On a rarement la chance de faire deux fois une bonne 1ère impression » Pierre Dac</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i="1" dirty="0">
                <a:solidFill>
                  <a:srgbClr val="686868"/>
                </a:solidFill>
                <a:effectLst/>
                <a:latin typeface="Merriweather" pitchFamily="2" charset="77"/>
                <a:ea typeface="Times New Roman" panose="02020603050405020304" pitchFamily="18" charset="0"/>
                <a:cs typeface="Times New Roman" panose="02020603050405020304" pitchFamily="18" charset="0"/>
              </a:rPr>
              <a:t>« Méfiez-vous de votre première impression … c’est souvent la bonne ! » Talleyrand</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51987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62EAF2-9323-3249-B96C-A704A99466D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4821E1F-4E03-9748-9A5D-669CF79CE263}"/>
              </a:ext>
            </a:extLst>
          </p:cNvPr>
          <p:cNvSpPr>
            <a:spLocks noGrp="1"/>
          </p:cNvSpPr>
          <p:nvPr>
            <p:ph idx="1"/>
          </p:nvPr>
        </p:nvSpPr>
        <p:spPr/>
        <p:txBody>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La présentation personnelle et de l’entreprise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Cette étape est déterminante dans l’entretien de vente car elle doit donner confiance au client afin qu’il soit ouvert à la phase de découverte.</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Cette présentation doit être synthétique et répondre en quelques minutes aux interrogations du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560864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021539-7CBB-A141-BF92-E02B64C2426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E5E7FF2-D5EA-E148-BD2B-93C6D970E667}"/>
              </a:ext>
            </a:extLst>
          </p:cNvPr>
          <p:cNvSpPr>
            <a:spLocks noGrp="1"/>
          </p:cNvSpPr>
          <p:nvPr>
            <p:ph idx="1"/>
          </p:nvPr>
        </p:nvSpPr>
        <p:spPr/>
        <p:txBody>
          <a:bodyPr>
            <a:normAutofit/>
          </a:bodyPr>
          <a:lstStyle/>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Ce que le client juge de l’entreprise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cette entreprise a-t-elle les savoir-faire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cette entreprise est-elle compétitive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qu’offre-t-elle de plus que les autres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quelles sont ses références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en quoi va-t-elle répondre à mon besoin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 est son positionnement sur le marché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quelle est sa démarche qualité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 est le processus de vie d’un client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70016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18F4B-D169-9646-8B27-853DDF2AE45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3253065-F62E-574A-B7B9-B9D7D72FC44A}"/>
              </a:ext>
            </a:extLst>
          </p:cNvPr>
          <p:cNvSpPr>
            <a:spLocks noGrp="1"/>
          </p:cNvSpPr>
          <p:nvPr>
            <p:ph idx="1"/>
          </p:nvPr>
        </p:nvSpPr>
        <p:spPr/>
        <p:txBody>
          <a:bodyPr>
            <a:normAutofit fontScale="92500" lnSpcReduction="20000"/>
          </a:bodyPr>
          <a:lstStyle/>
          <a:p>
            <a:pPr algn="l"/>
            <a:r>
              <a:rPr lang="fr-FR" b="0" i="0" u="none" strike="noStrike" dirty="0">
                <a:solidFill>
                  <a:srgbClr val="202122"/>
                </a:solidFill>
                <a:effectLst/>
                <a:latin typeface="Arial" panose="020B0604020202020204" pitchFamily="34" charset="0"/>
              </a:rPr>
              <a:t>La </a:t>
            </a:r>
            <a:r>
              <a:rPr lang="fr-FR" b="1" i="0" u="none" strike="noStrike" dirty="0">
                <a:solidFill>
                  <a:srgbClr val="202122"/>
                </a:solidFill>
                <a:effectLst/>
                <a:latin typeface="Arial" panose="020B0604020202020204" pitchFamily="34" charset="0"/>
              </a:rPr>
              <a:t>négociation</a:t>
            </a:r>
            <a:r>
              <a:rPr lang="fr-FR" b="0" i="0" u="none" strike="noStrike" dirty="0">
                <a:solidFill>
                  <a:srgbClr val="202122"/>
                </a:solidFill>
                <a:effectLst/>
                <a:latin typeface="Arial" panose="020B0604020202020204" pitchFamily="34" charset="0"/>
              </a:rPr>
              <a:t> fait partie du quotidien. Elle est présente partout, dans la vie de famille comme dans la vie professionnelle. Elle est aussi un pivot de la sphère politique et diplomatique à l’échelle nationale et internationale. </a:t>
            </a:r>
            <a:r>
              <a:rPr lang="fr-FR" b="0" i="1" u="none" strike="noStrike" dirty="0">
                <a:solidFill>
                  <a:srgbClr val="795CB2"/>
                </a:solidFill>
                <a:effectLst/>
                <a:latin typeface="Arial" panose="020B0604020202020204" pitchFamily="34" charset="0"/>
                <a:hlinkClick r:id="rId2" tooltip="Le Petit Robert"/>
              </a:rPr>
              <a:t>Le Petit Robert</a:t>
            </a:r>
            <a:r>
              <a:rPr lang="fr-FR" b="0" i="0" u="none" strike="noStrike" dirty="0">
                <a:solidFill>
                  <a:srgbClr val="202122"/>
                </a:solidFill>
                <a:effectLst/>
                <a:latin typeface="Arial" panose="020B0604020202020204" pitchFamily="34" charset="0"/>
              </a:rPr>
              <a:t>  (1991) la définit comme une « Série de démarches qu’on entreprend pour parvenir à un accord, pour conclure une affaire ». </a:t>
            </a:r>
          </a:p>
          <a:p>
            <a:pPr algn="l"/>
            <a:r>
              <a:rPr lang="fr-FR" b="0" i="0" u="none" strike="noStrike" dirty="0">
                <a:solidFill>
                  <a:srgbClr val="202122"/>
                </a:solidFill>
                <a:effectLst/>
                <a:latin typeface="Arial" panose="020B0604020202020204" pitchFamily="34" charset="0"/>
              </a:rPr>
              <a:t>Rechercher un accord requiert alors un jeu de concessions mutuelles pour dépasser les divergences initiales. </a:t>
            </a:r>
          </a:p>
          <a:p>
            <a:pPr algn="l"/>
            <a:r>
              <a:rPr lang="fr-FR" b="0" i="0" u="none" strike="noStrike" dirty="0">
                <a:solidFill>
                  <a:srgbClr val="202122"/>
                </a:solidFill>
                <a:effectLst/>
                <a:latin typeface="Arial" panose="020B0604020202020204" pitchFamily="34" charset="0"/>
              </a:rPr>
              <a:t>Néanmoins, il est contestable d’employer le terme de négociation pour désigner une délibération avec soi-même, un ajustement immédiat de son comportement (laisser passer autrui devant soi lors du franchissement d’une porte étroite) ou un accord tacite (trouver un consensus avant même d'avoir échangé les points de vue).  </a:t>
            </a:r>
          </a:p>
          <a:p>
            <a:endParaRPr lang="fr-FR" dirty="0"/>
          </a:p>
        </p:txBody>
      </p:sp>
    </p:spTree>
    <p:extLst>
      <p:ext uri="{BB962C8B-B14F-4D97-AF65-F5344CB8AC3E}">
        <p14:creationId xmlns:p14="http://schemas.microsoft.com/office/powerpoint/2010/main" val="24210949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F01FB5-3F19-904F-A7C1-90717C18D85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CFE7E4A-ABFA-184A-A54E-44A525C6A4E0}"/>
              </a:ext>
            </a:extLst>
          </p:cNvPr>
          <p:cNvSpPr>
            <a:spLocks noGrp="1"/>
          </p:cNvSpPr>
          <p:nvPr>
            <p:ph idx="1"/>
          </p:nvPr>
        </p:nvSpPr>
        <p:spPr/>
        <p:txBody>
          <a:bodyPr/>
          <a:lstStyle/>
          <a:p>
            <a:pPr marL="2514600">
              <a:spcBef>
                <a:spcPts val="3535"/>
              </a:spcBef>
              <a:spcAft>
                <a:spcPts val="1770"/>
              </a:spcAft>
            </a:pPr>
            <a:r>
              <a:rPr lang="fr-FR" sz="2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Ce que le client juge du vendeur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quelle est sa fonction / son ancienneté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quelle est sa crédibilité (références personnelles)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 est son but ? est-il dans une démarche de partenariat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quelle est sa capacité, en interne, à faire bouger les choses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pourquoi devrai-je lui faire confiance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130664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41FBA5-B3E7-9E4D-9D66-61C47AF4EA3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EAD3F5F-52F8-ED44-AEA5-B0A0F8EC9EC8}"/>
              </a:ext>
            </a:extLst>
          </p:cNvPr>
          <p:cNvSpPr>
            <a:spLocks noGrp="1"/>
          </p:cNvSpPr>
          <p:nvPr>
            <p:ph idx="1"/>
          </p:nvPr>
        </p:nvSpPr>
        <p:spPr/>
        <p:txBody>
          <a:bodyPr/>
          <a:lstStyle/>
          <a:p>
            <a:pPr>
              <a:spcBef>
                <a:spcPts val="2400"/>
              </a:spcBef>
              <a:spcAft>
                <a:spcPts val="1200"/>
              </a:spcAft>
            </a:pPr>
            <a:r>
              <a:rPr lang="fr-FR" sz="1800" b="1" dirty="0">
                <a:solidFill>
                  <a:srgbClr val="FFFFFF"/>
                </a:solidFill>
                <a:effectLst/>
                <a:latin typeface="Merriweather" pitchFamily="2" charset="77"/>
                <a:ea typeface="Times New Roman" panose="02020603050405020304" pitchFamily="18" charset="0"/>
                <a:cs typeface="Times New Roman" panose="02020603050405020304" pitchFamily="18" charset="0"/>
              </a:rPr>
              <a:t>La découverte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différents types de questions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Lors de l’entretien de vente, le vendeur sera amené à utiliser différents types de question selon les informations qu’il souhaite obtenir. Il est important d’être à l’aise avec l’emploi de ces différents types de question afin d’être à l’aise et naturel face au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287834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Les différents types de question et leur cas d'utilisation">
            <a:hlinkClick r:id="rId2" tooltip="&quot;Les différents types de question et leur cas d'utilisation&quot;"/>
            <a:extLst>
              <a:ext uri="{FF2B5EF4-FFF2-40B4-BE49-F238E27FC236}">
                <a16:creationId xmlns:a16="http://schemas.microsoft.com/office/drawing/2014/main" id="{D15CF39C-660A-BE4E-A953-A642D8E6B53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3628" y="0"/>
            <a:ext cx="11424744" cy="7172975"/>
          </a:xfrm>
          <a:prstGeom prst="rect">
            <a:avLst/>
          </a:prstGeom>
          <a:noFill/>
          <a:ln>
            <a:noFill/>
          </a:ln>
        </p:spPr>
      </p:pic>
    </p:spTree>
    <p:extLst>
      <p:ext uri="{BB962C8B-B14F-4D97-AF65-F5344CB8AC3E}">
        <p14:creationId xmlns:p14="http://schemas.microsoft.com/office/powerpoint/2010/main" val="66699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1CD79B-03D7-A743-8F0B-CFFB01D3F94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05AC2AC-1E8D-054E-8995-CF23FF08BF01}"/>
              </a:ext>
            </a:extLst>
          </p:cNvPr>
          <p:cNvSpPr>
            <a:spLocks noGrp="1"/>
          </p:cNvSpPr>
          <p:nvPr>
            <p:ph idx="1"/>
          </p:nvPr>
        </p:nvSpPr>
        <p:spPr/>
        <p:txBody>
          <a:bodyPr>
            <a:normAutofit fontScale="92500" lnSpcReduction="20000"/>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axes de découverte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Chacun des axes de découverte dépend à la fois de la fonction de l’interlocuteur et du type de produit ou service que le commercial doit vendre.</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L’objectif est de collecter les informations qui décrivent le besoin et qui serviront à appuyer ensuite l’argumentation.</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est donc nécessaire de préparer un plan de découverte sur les thèmes suivants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L’interlocuteur : rôle, responsabilités, pouvoir de décision, habitudes, attentes, motivations,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L’entreprise : organisation / structure, activité, nombre de salariés, chiffre d’affaires, politique / stratégie d’entreprise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La situation actuelle au regard du produit ou service : qui l’a mise en place, qui la gère, état des lieux, points de satisfaction, points d’amélioration, coût,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enjeux du projet : qui est à l’origine du projet, concurrents, délais, impact sur l’organisation, budget, quel déclencheur pour l’achat…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La solution attendue : qui décide, quel est le processus de décision, attentes, besoins, souhaits, contraintes, retour sur investissement attendu, bénéfices attendus…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366754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C82FAD-4539-CA49-8F2A-63D65AE6E8F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5EF3A33-3FCC-8F43-BA39-02FECF506F78}"/>
              </a:ext>
            </a:extLst>
          </p:cNvPr>
          <p:cNvSpPr>
            <a:spLocks noGrp="1"/>
          </p:cNvSpPr>
          <p:nvPr>
            <p:ph idx="1"/>
          </p:nvPr>
        </p:nvSpPr>
        <p:spPr/>
        <p:txBody>
          <a:bodyPr>
            <a:normAutofit lnSpcReduction="10000"/>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L’écoute active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définitions et techniques d’écoute active sont très nombreuses.</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Dans la démarche de vente, l’objectif est de faire s’exprimer le client pour que le vendeur puisse cerner le mieux possible ses besoins.</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vendeur retiendra donc 5 moyens de base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prise de note : marque d’intérêt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silence : inciter le client à reprendre la parole pour compléter / développer ce qu’il a dit précédemment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acquiescement non verbal : tête, regard, corps ouverts : montre que vous avez compris ce que le client vient de dire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ne pas interrompre : marque de politesse qui incite le client à développer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ne pas finir les phrases : ni verbalement ni même en pensée : ne pas être tenté d’interpréter les dires du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934749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9F6F69-F9EA-3747-8910-49F32E76FAD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09EEFBE-C199-074A-8353-D9BEA0D4A93D}"/>
              </a:ext>
            </a:extLst>
          </p:cNvPr>
          <p:cNvSpPr>
            <a:spLocks noGrp="1"/>
          </p:cNvSpPr>
          <p:nvPr>
            <p:ph idx="1"/>
          </p:nvPr>
        </p:nvSpPr>
        <p:spPr/>
        <p:txBody>
          <a:bodyPr>
            <a:normAutofit fontScale="92500" lnSpcReduction="20000"/>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La reformulation – synthèse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La phase de découverte se termine impérativement par une reformulation générale des informations récupérées.</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Cela prouve la compréhension de la problématique du client car il ne suffit pas d’affirmer que vous avez compris, il faut le montrer.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existe plusieurs sortes de reformulation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Reformulation déduction : « j’ai retenu tel et tel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éléement</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j’en déduis donc que ce que vous souhaitez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Reformulation interprétative : « en fait ce que vous souhaitez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Reformulation résumé : « nous avons évoqué les points X, Y Z … et vos attentes sont d’avoir des services qui font A, B, C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Important : toujours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finr</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la reformulation par la question de verrouillage : « c’est bien cela ? » ou « nous sommes bien d’accord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521353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9E964-8A1E-B04B-A539-AC33FF11843E}"/>
              </a:ext>
            </a:extLst>
          </p:cNvPr>
          <p:cNvSpPr>
            <a:spLocks noGrp="1"/>
          </p:cNvSpPr>
          <p:nvPr>
            <p:ph type="title"/>
          </p:nvPr>
        </p:nvSpPr>
        <p:spPr/>
        <p:txBody>
          <a:bodyPr/>
          <a:lstStyle/>
          <a:p>
            <a:r>
              <a:rPr lang="fr-FR" sz="4400" dirty="0">
                <a:solidFill>
                  <a:srgbClr val="1A1A1A"/>
                </a:solidFill>
                <a:effectLst/>
                <a:latin typeface="Merriweather" pitchFamily="2" charset="77"/>
                <a:ea typeface="Times New Roman" panose="02020603050405020304" pitchFamily="18" charset="0"/>
                <a:cs typeface="Times New Roman" panose="02020603050405020304" pitchFamily="18" charset="0"/>
              </a:rPr>
              <a:t>SONCAS</a:t>
            </a:r>
            <a:endParaRPr lang="fr-FR" dirty="0"/>
          </a:p>
        </p:txBody>
      </p:sp>
      <p:sp>
        <p:nvSpPr>
          <p:cNvPr id="3" name="Espace réservé du contenu 2">
            <a:extLst>
              <a:ext uri="{FF2B5EF4-FFF2-40B4-BE49-F238E27FC236}">
                <a16:creationId xmlns:a16="http://schemas.microsoft.com/office/drawing/2014/main" id="{C99CAD32-D9FD-9B43-8EAB-34B0734A8BE9}"/>
              </a:ext>
            </a:extLst>
          </p:cNvPr>
          <p:cNvSpPr>
            <a:spLocks noGrp="1"/>
          </p:cNvSpPr>
          <p:nvPr>
            <p:ph idx="1"/>
          </p:nvPr>
        </p:nvSpPr>
        <p:spPr/>
        <p:txBody>
          <a:bodyPr>
            <a:normAutofit fontScale="40000" lnSpcReduction="20000"/>
          </a:bodyPr>
          <a:lstStyle/>
          <a:p>
            <a:pPr marL="2114550">
              <a:spcBef>
                <a:spcPts val="2920"/>
              </a:spcBef>
              <a:spcAft>
                <a:spcPts val="1460"/>
              </a:spcAft>
            </a:pPr>
            <a:r>
              <a:rPr lang="fr-FR" sz="3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motivations – SONCAS</a:t>
            </a:r>
            <a:endParaRPr lang="fr-FR" sz="3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3800" dirty="0">
                <a:solidFill>
                  <a:srgbClr val="1A1A1A"/>
                </a:solidFill>
                <a:effectLst/>
                <a:latin typeface="Merriweather" pitchFamily="2" charset="77"/>
                <a:ea typeface="Times New Roman" panose="02020603050405020304" pitchFamily="18" charset="0"/>
                <a:cs typeface="Times New Roman" panose="02020603050405020304" pitchFamily="18" charset="0"/>
              </a:rPr>
              <a:t>Nos besoins sont souvent communs à d’autres personnes. En revanche la manière de les satisfaire obéira selon les individus à des motivations différentes.</a:t>
            </a:r>
            <a:br>
              <a:rPr lang="fr-FR" sz="3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3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vendeur devra donc identifier :</a:t>
            </a:r>
            <a:endParaRPr lang="fr-FR" sz="3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fr-FR" sz="3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pourquoi le client achète ?</a:t>
            </a:r>
            <a:endParaRPr lang="fr-FR" sz="3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fr-FR" sz="3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quel est le besoin à satisfaire ?</a:t>
            </a:r>
            <a:endParaRPr lang="fr-FR" sz="3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3800" dirty="0">
                <a:solidFill>
                  <a:srgbClr val="1A1A1A"/>
                </a:solidFill>
                <a:effectLst/>
                <a:latin typeface="Merriweather" pitchFamily="2" charset="77"/>
                <a:ea typeface="Times New Roman" panose="02020603050405020304" pitchFamily="18" charset="0"/>
                <a:cs typeface="Times New Roman" panose="02020603050405020304" pitchFamily="18" charset="0"/>
              </a:rPr>
              <a:t>SONCAS est un moyen mnémotechnique pour retenir les 6 motivations d’achat :</a:t>
            </a:r>
          </a:p>
          <a:p>
            <a:pPr>
              <a:spcAft>
                <a:spcPts val="2100"/>
              </a:spcAft>
            </a:pPr>
            <a:b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t>Sécurité</a:t>
            </a:r>
            <a:b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t>Orgueil</a:t>
            </a:r>
            <a:b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t>Nouveauté</a:t>
            </a:r>
            <a:b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t>Confort</a:t>
            </a:r>
            <a:b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t>Argent</a:t>
            </a:r>
            <a:b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5000" dirty="0">
                <a:solidFill>
                  <a:srgbClr val="1A1A1A"/>
                </a:solidFill>
                <a:effectLst/>
                <a:latin typeface="Merriweather" pitchFamily="2" charset="77"/>
                <a:ea typeface="Times New Roman" panose="02020603050405020304" pitchFamily="18" charset="0"/>
                <a:cs typeface="Times New Roman" panose="02020603050405020304" pitchFamily="18" charset="0"/>
              </a:rPr>
              <a:t>Sympathie</a:t>
            </a:r>
            <a:endParaRPr lang="fr-FR" sz="50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275711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0BAFEB-122B-3B47-BF44-17190F0D1B1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1DD9181-02AA-2E4D-AA83-647312A5D443}"/>
              </a:ext>
            </a:extLst>
          </p:cNvPr>
          <p:cNvSpPr>
            <a:spLocks noGrp="1"/>
          </p:cNvSpPr>
          <p:nvPr>
            <p:ph idx="1"/>
          </p:nvPr>
        </p:nvSpPr>
        <p:spPr/>
        <p:txBody>
          <a:bodyPr>
            <a:normAutofit fontScale="92500" lnSpcReduction="10000"/>
          </a:bodyPr>
          <a:lstStyle/>
          <a:p>
            <a:pPr>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Toutefois, ces motivations varient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une même personne selon sa perception des produits / services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un même produit pour lequel les motivations peuvent évoluer avec le temps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Par rapport au besoin, une voire deux motivations vont prédominer. L’intérêt est de les détecter pendant la découverte afin de proposer une offre adaptée.</a:t>
            </a:r>
            <a:b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vendeur devra donc adapter ses arguments aux motivations du client.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014815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Les motivations d'achat SONCAS">
            <a:hlinkClick r:id="rId2" tooltip="&quot;Les motivations d'achat SONCAS&quot;"/>
            <a:extLst>
              <a:ext uri="{FF2B5EF4-FFF2-40B4-BE49-F238E27FC236}">
                <a16:creationId xmlns:a16="http://schemas.microsoft.com/office/drawing/2014/main" id="{B6E0380C-BF59-9C4B-9D08-D80241BF474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7145" y="133459"/>
            <a:ext cx="12044855" cy="6749302"/>
          </a:xfrm>
          <a:prstGeom prst="rect">
            <a:avLst/>
          </a:prstGeom>
          <a:noFill/>
          <a:ln>
            <a:noFill/>
          </a:ln>
        </p:spPr>
      </p:pic>
    </p:spTree>
    <p:extLst>
      <p:ext uri="{BB962C8B-B14F-4D97-AF65-F5344CB8AC3E}">
        <p14:creationId xmlns:p14="http://schemas.microsoft.com/office/powerpoint/2010/main" val="1304049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9EF8CB-5137-D94B-8EED-99415E25BBC3}"/>
              </a:ext>
            </a:extLst>
          </p:cNvPr>
          <p:cNvSpPr>
            <a:spLocks noGrp="1"/>
          </p:cNvSpPr>
          <p:nvPr>
            <p:ph type="title"/>
          </p:nvPr>
        </p:nvSpPr>
        <p:spPr/>
        <p:txBody>
          <a:bodyPr/>
          <a:lstStyle/>
          <a:p>
            <a:r>
              <a:rPr lang="fr-FR" sz="4400" b="1" dirty="0">
                <a:solidFill>
                  <a:srgbClr val="240624"/>
                </a:solidFill>
                <a:effectLst/>
                <a:latin typeface="Merriweather" pitchFamily="2" charset="77"/>
                <a:ea typeface="Times New Roman" panose="02020603050405020304" pitchFamily="18" charset="0"/>
                <a:cs typeface="Times New Roman" panose="02020603050405020304" pitchFamily="18" charset="0"/>
              </a:rPr>
              <a:t>Identifier le besoin</a:t>
            </a:r>
            <a:br>
              <a:rPr lang="fr-FR" sz="4400" dirty="0">
                <a:latin typeface="Calibri" panose="020F0502020204030204" pitchFamily="34"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E8E7F61D-D9E1-2946-AB34-115FCE0F7CCD}"/>
              </a:ext>
            </a:extLst>
          </p:cNvPr>
          <p:cNvSpPr>
            <a:spLocks noGrp="1"/>
          </p:cNvSpPr>
          <p:nvPr>
            <p:ph idx="1"/>
          </p:nvPr>
        </p:nvSpPr>
        <p:spPr>
          <a:xfrm>
            <a:off x="838200" y="1253331"/>
            <a:ext cx="10515600" cy="4351338"/>
          </a:xfrm>
        </p:spPr>
        <p:txBody>
          <a:bodyPr>
            <a:noAutofit/>
          </a:bodyPr>
          <a:lstStyle/>
          <a:p>
            <a:pPr marL="2114550">
              <a:spcBef>
                <a:spcPts val="2920"/>
              </a:spcBef>
              <a:spcAft>
                <a:spcPts val="1460"/>
              </a:spcAft>
            </a:pPr>
            <a:r>
              <a:rPr lang="fr-FR"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Distinction besoin caché / besoin exprimé</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Besoin exprimé : problème clairement identifié + désir de solution =&gt; CLAIR</a:t>
            </a:r>
            <a:b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Besoin caché : situation imparfaite + sentiment d’insatisfaction =&gt; VAGUE</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La vente ne se fait que sur des besoins exprimés.</a:t>
            </a:r>
            <a:b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Le client a naturellement tendance à ne pas exprimer explicitement ses besoins.</a:t>
            </a:r>
            <a:b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Le rôle du vendeur est donc de transformer le besoin caché en besoin exprimé : aider le client à franchir l’obstacle du « pas de besoin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0012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65FCD-3188-494F-A3E2-7515EC5F99E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DB452C8-FDAA-AE4B-BF15-5BB29A5BE85D}"/>
              </a:ext>
            </a:extLst>
          </p:cNvPr>
          <p:cNvSpPr>
            <a:spLocks noGrp="1"/>
          </p:cNvSpPr>
          <p:nvPr>
            <p:ph idx="1"/>
          </p:nvPr>
        </p:nvSpPr>
        <p:spPr/>
        <p:txBody>
          <a:bodyPr>
            <a:normAutofit fontScale="85000" lnSpcReduction="20000"/>
          </a:bodyPr>
          <a:lstStyle/>
          <a:p>
            <a:pPr algn="l"/>
            <a:r>
              <a:rPr lang="fr-FR" b="0" i="0" u="none" strike="noStrike" dirty="0">
                <a:solidFill>
                  <a:srgbClr val="202122"/>
                </a:solidFill>
                <a:effectLst/>
                <a:latin typeface="Arial" panose="020B0604020202020204" pitchFamily="34" charset="0"/>
              </a:rPr>
              <a:t>La négociation peut aboutir à un échec ou à un accord. Dans ce dernier cas, une négociation qui se déroule en mode coopératif conduit généralement à un accord dans lequel les deux parties s'estiment gagnantes (</a:t>
            </a:r>
            <a:r>
              <a:rPr lang="fr-FR" b="0" i="0" u="none" strike="noStrike" dirty="0">
                <a:solidFill>
                  <a:srgbClr val="795CB2"/>
                </a:solidFill>
                <a:effectLst/>
                <a:latin typeface="Arial" panose="020B0604020202020204" pitchFamily="34" charset="0"/>
                <a:hlinkClick r:id="rId2" tooltip="Gagnant-gagnant"/>
              </a:rPr>
              <a:t>gagnant-gagnant</a:t>
            </a:r>
            <a:r>
              <a:rPr lang="fr-FR" b="0" i="0" u="none" strike="noStrike" dirty="0">
                <a:solidFill>
                  <a:srgbClr val="202122"/>
                </a:solidFill>
                <a:effectLst/>
                <a:latin typeface="Arial" panose="020B0604020202020204" pitchFamily="34" charset="0"/>
              </a:rPr>
              <a:t>). En revanche, si la négociation se déroule en mode compétitif ou distributif, l'accord risque d'être </a:t>
            </a:r>
            <a:r>
              <a:rPr lang="fr-FR" b="0" i="0" u="none" strike="noStrike" dirty="0">
                <a:solidFill>
                  <a:srgbClr val="A55858"/>
                </a:solidFill>
                <a:effectLst/>
                <a:latin typeface="Arial" panose="020B0604020202020204" pitchFamily="34" charset="0"/>
                <a:hlinkClick r:id="rId3" tooltip="Gagnant-perdant (page inexistante)"/>
              </a:rPr>
              <a:t>gagnant-perdant</a:t>
            </a:r>
            <a:r>
              <a:rPr lang="fr-FR" b="0" i="0" u="none" strike="noStrike" dirty="0">
                <a:solidFill>
                  <a:srgbClr val="202122"/>
                </a:solidFill>
                <a:effectLst/>
                <a:latin typeface="Arial" panose="020B0604020202020204" pitchFamily="34" charset="0"/>
              </a:rPr>
              <a:t> et instable, voire </a:t>
            </a:r>
            <a:r>
              <a:rPr lang="fr-FR" b="0" i="0" u="none" strike="noStrike" dirty="0">
                <a:solidFill>
                  <a:srgbClr val="795CB2"/>
                </a:solidFill>
                <a:effectLst/>
                <a:latin typeface="Arial" panose="020B0604020202020204" pitchFamily="34" charset="0"/>
                <a:hlinkClick r:id="rId4" tooltip="Perdant-perdant"/>
              </a:rPr>
              <a:t>perdant-perdant</a:t>
            </a:r>
            <a:r>
              <a:rPr lang="fr-FR" b="0" i="0" u="none" strike="noStrike" dirty="0">
                <a:solidFill>
                  <a:srgbClr val="202122"/>
                </a:solidFill>
                <a:effectLst/>
                <a:latin typeface="Arial" panose="020B0604020202020204" pitchFamily="34" charset="0"/>
              </a:rPr>
              <a:t>.</a:t>
            </a:r>
          </a:p>
          <a:p>
            <a:pPr algn="l"/>
            <a:r>
              <a:rPr lang="fr-FR" b="0" i="0" u="none" strike="noStrike" dirty="0">
                <a:solidFill>
                  <a:srgbClr val="202122"/>
                </a:solidFill>
                <a:effectLst/>
                <a:latin typeface="Arial" panose="020B0604020202020204" pitchFamily="34" charset="0"/>
              </a:rPr>
              <a:t>Autrement dit, la qualité d'un accord dépend autant, voire plus, de ses conséquences à terme sur les relations des protagonistes que des gains obtenus.</a:t>
            </a:r>
          </a:p>
          <a:p>
            <a:pPr algn="l"/>
            <a:r>
              <a:rPr lang="fr-FR" b="0" i="0" u="none" strike="noStrike" dirty="0">
                <a:solidFill>
                  <a:srgbClr val="202122"/>
                </a:solidFill>
                <a:effectLst/>
                <a:latin typeface="Arial" panose="020B0604020202020204" pitchFamily="34" charset="0"/>
              </a:rPr>
              <a:t>Exemples de causes d'échec d'une négociation :</a:t>
            </a:r>
          </a:p>
          <a:p>
            <a:pPr algn="l">
              <a:buFont typeface="Arial" panose="020B0604020202020204" pitchFamily="34" charset="0"/>
              <a:buChar char="•"/>
            </a:pPr>
            <a:r>
              <a:rPr lang="fr-FR" b="0" i="0" u="none" strike="noStrike" dirty="0">
                <a:solidFill>
                  <a:srgbClr val="202122"/>
                </a:solidFill>
                <a:effectLst/>
                <a:latin typeface="Arial" panose="020B0604020202020204" pitchFamily="34" charset="0"/>
              </a:rPr>
              <a:t>positions des interlocuteurs inconciliables (l'un d'eux a atteint son point de rupture, c'est-à-dire un niveau de concessions tel qu'il ne peut concéder plus) ;</a:t>
            </a:r>
          </a:p>
          <a:p>
            <a:pPr algn="l">
              <a:buFont typeface="Arial" panose="020B0604020202020204" pitchFamily="34" charset="0"/>
              <a:buChar char="•"/>
            </a:pPr>
            <a:r>
              <a:rPr lang="fr-FR" b="0" i="0" u="none" strike="noStrike" dirty="0">
                <a:solidFill>
                  <a:srgbClr val="202122"/>
                </a:solidFill>
                <a:effectLst/>
                <a:latin typeface="Arial" panose="020B0604020202020204" pitchFamily="34" charset="0"/>
              </a:rPr>
              <a:t>manque de temps.</a:t>
            </a:r>
          </a:p>
          <a:p>
            <a:endParaRPr lang="fr-FR" dirty="0"/>
          </a:p>
        </p:txBody>
      </p:sp>
    </p:spTree>
    <p:extLst>
      <p:ext uri="{BB962C8B-B14F-4D97-AF65-F5344CB8AC3E}">
        <p14:creationId xmlns:p14="http://schemas.microsoft.com/office/powerpoint/2010/main" val="807792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F4B21B-9F27-3B40-B135-71D05DD2F3D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1079C7C-7BB5-AE4F-9387-3AD8AF0E3329}"/>
              </a:ext>
            </a:extLst>
          </p:cNvPr>
          <p:cNvSpPr>
            <a:spLocks noGrp="1"/>
          </p:cNvSpPr>
          <p:nvPr>
            <p:ph idx="1"/>
          </p:nvPr>
        </p:nvSpPr>
        <p:spPr/>
        <p:txBody>
          <a:bodyPr/>
          <a:lstStyle/>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Distinction entre besoin non satisfait et insatisfaction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besoin non satisfait est un manque à combler. Si le bon produit est proposé, la vente est conclue.</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On parle d’approche directe.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En cas d’insatisfaction, le besoin est partiellement / mal comblé. Il faut alors suggérer des améliorations ou le remplacement.</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On parle d’approche indirecte.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8285118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919D12-64C0-B24B-988A-E62B83BECCE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00321D0-9691-EA4F-9FC9-629CC1A510FF}"/>
              </a:ext>
            </a:extLst>
          </p:cNvPr>
          <p:cNvSpPr>
            <a:spLocks noGrp="1"/>
          </p:cNvSpPr>
          <p:nvPr>
            <p:ph idx="1"/>
          </p:nvPr>
        </p:nvSpPr>
        <p:spPr/>
        <p:txBody>
          <a:bodyPr/>
          <a:lstStyle/>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Enchaînement des questions pour mettre au jour les besoins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Les questions d’information</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=&gt; repérer les besoins cachés : les questions sont ouvertes, les informations récoltées sont factuelles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Les questions de conséquences</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=&gt; augmenter la prise de conscience : les questions sont plus ciblées, les réponses sont plus subjectives. C’est la phase de récolte des impressions du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Les questions de reformulation</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(ou contrôle ou accord ou approbation) =&gt; obtenir l’accord du client : il s’agit de valider que ce besoin est maintenant reconnu et admis par le client et qu’il est ouvert pour étudier une solution éventuelle.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296615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FFBE29-16BC-3B46-B83E-F64BC8ED0723}"/>
              </a:ext>
            </a:extLst>
          </p:cNvPr>
          <p:cNvSpPr>
            <a:spLocks noGrp="1"/>
          </p:cNvSpPr>
          <p:nvPr>
            <p:ph type="title"/>
          </p:nvPr>
        </p:nvSpPr>
        <p:spPr/>
        <p:txBody>
          <a:bodyPr/>
          <a:lstStyle/>
          <a:p>
            <a:r>
              <a:rPr lang="fr-FR" sz="4400" b="1" dirty="0">
                <a:effectLst/>
                <a:latin typeface="Merriweather" pitchFamily="2" charset="77"/>
                <a:ea typeface="Times New Roman" panose="02020603050405020304" pitchFamily="18" charset="0"/>
                <a:cs typeface="Times New Roman" panose="02020603050405020304" pitchFamily="18" charset="0"/>
              </a:rPr>
              <a:t>L’argumentation</a:t>
            </a:r>
            <a:br>
              <a:rPr lang="fr-FR" sz="44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C644CF84-3E77-D342-B300-9CD5F432592C}"/>
              </a:ext>
            </a:extLst>
          </p:cNvPr>
          <p:cNvSpPr>
            <a:spLocks noGrp="1"/>
          </p:cNvSpPr>
          <p:nvPr>
            <p:ph idx="1"/>
          </p:nvPr>
        </p:nvSpPr>
        <p:spPr/>
        <p:txBody>
          <a:bodyPr>
            <a:normAutofit lnSpcReduction="10000"/>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A ne pas faire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parler argent en premier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critiquer la concurrence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parler trop technique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argumenter sans prouver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utiliser des mots négatifs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utiliser des expressions floues ou creuses (« on verra », « il semble que », « vous  pouvez me croire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développer des arguments inadaptés ou des faux arguments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ne pas être à l’écoute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développer son argumentaire sans valider l’impact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bombarder d’arguments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2407050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5C6197-198A-094C-BEC4-9B8CB7BE2F3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884866A-0AD4-1242-85EE-6ABFCBDB4316}"/>
              </a:ext>
            </a:extLst>
          </p:cNvPr>
          <p:cNvSpPr>
            <a:spLocks noGrp="1"/>
          </p:cNvSpPr>
          <p:nvPr>
            <p:ph idx="1"/>
          </p:nvPr>
        </p:nvSpPr>
        <p:spPr/>
        <p:txBody>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Ce qu’il faut faire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ne pas parler de la concurrence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choisir des arguments adaptés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valider l’impact de chaque argument, obtenir l’adhésion du client (« qu’en  pensez-vous ? », « quelle est votre opinion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prouver les arguments : caractéristiques, bénéfices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faire le parallèle bénéfices/avantages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utiliser des mots positifs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041183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43BF99-CC90-294B-B61F-35B3BD8AEB5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6D46A51-AFC1-774E-BC89-9439FA6D3AD9}"/>
              </a:ext>
            </a:extLst>
          </p:cNvPr>
          <p:cNvSpPr>
            <a:spLocks noGrp="1"/>
          </p:cNvSpPr>
          <p:nvPr>
            <p:ph idx="1"/>
          </p:nvPr>
        </p:nvSpPr>
        <p:spPr/>
        <p:txBody>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qualités d’un argument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but d’un argument est de persuader, donc idéalement, un argument efficace est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pertinent</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 répond à un besoin exprimé, d’où la nécessité de reformuler et valider le besoin exprimé</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fort / plein de valeur</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 apporte un bénéfice facilement identifiable, d’où la nécessité d’exprimer les « plus » apportés par la solution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crédible</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 soutenu par des preuves, d’où la nécessité de préparer les faits appuyant les dires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adapté</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 personnalisé dans sa formulation, d’où la nécessité d’identifier les motivations du client (SONCAS)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écouté / reçu</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 bien compris par le client, d’où la nécessité de contrôler l’impact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453339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3FBA1-AB1A-BC4E-86FB-2E98E6E39AFB}"/>
              </a:ext>
            </a:extLst>
          </p:cNvPr>
          <p:cNvSpPr>
            <a:spLocks noGrp="1"/>
          </p:cNvSpPr>
          <p:nvPr>
            <p:ph type="title"/>
          </p:nvPr>
        </p:nvSpPr>
        <p:spPr/>
        <p:txBody>
          <a:bodyPr/>
          <a:lstStyle/>
          <a:p>
            <a:r>
              <a:rPr lang="fr-FR" sz="44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La construction d’un argument</a:t>
            </a:r>
            <a:br>
              <a:rPr lang="fr-FR" sz="44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12C65799-4CC5-6C41-A13C-B985DE34CCE2}"/>
              </a:ext>
            </a:extLst>
          </p:cNvPr>
          <p:cNvSpPr>
            <a:spLocks noGrp="1"/>
          </p:cNvSpPr>
          <p:nvPr>
            <p:ph idx="1"/>
          </p:nvPr>
        </p:nvSpPr>
        <p:spPr/>
        <p:txBody>
          <a:bodyPr>
            <a:normAutofit fontScale="92500" lnSpcReduction="20000"/>
          </a:bodyPr>
          <a:lstStyle/>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Construction « </a:t>
            </a:r>
            <a:r>
              <a:rPr lang="fr-FR" sz="1800" b="1" spc="155" dirty="0" err="1">
                <a:solidFill>
                  <a:srgbClr val="240624"/>
                </a:solidFill>
                <a:effectLst/>
                <a:latin typeface="Merriweather" pitchFamily="2" charset="77"/>
                <a:ea typeface="Times New Roman" panose="02020603050405020304" pitchFamily="18" charset="0"/>
                <a:cs typeface="Times New Roman" panose="02020603050405020304" pitchFamily="18" charset="0"/>
              </a:rPr>
              <a:t>RAPIDé</a:t>
            </a: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R</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eformulation : d’un besoin clé identifié &amp; vérification de la reformulation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A</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vantage : Transformer une caractéristique en avantage, la caractéristique se rapportant au produit et l’avantage concernant l’utilisateur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P</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reuve : démonstration et/ou essai qui rendent le produit vivant ou références et témoignages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I</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ntérêt (ou Bénéfice) : transformer l’avantage en bénéfice, un avantage concernant tous les clients et un bénéfice étant destiné à CE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D</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émarcation (ou Différenciation) : cela consiste à montrer un écart favorable par rapport à la concurrence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é</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valuation : contrôle de la portée de l’argument permettant d’évaluer la maturité du client. Il est très important ici de prendre son temps. Le vendeur vient de « brûler une munition ». Il faut donc laisser agir l’effet, ce qui implique silence et écoute.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ne faut surtout pas enchaîner avec l’argument suivant car le « qu’en pensez-vous ? » serait alors perçu comme une pure question de convenance et l’effet sur le client serait alors désastreux.</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206121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788000-ED6D-5247-A64B-C47B551D59E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69C1E12-2C31-1E4A-A90A-8FBAD9A1DF8C}"/>
              </a:ext>
            </a:extLst>
          </p:cNvPr>
          <p:cNvSpPr>
            <a:spLocks noGrp="1"/>
          </p:cNvSpPr>
          <p:nvPr>
            <p:ph idx="1"/>
          </p:nvPr>
        </p:nvSpPr>
        <p:spPr/>
        <p:txBody>
          <a:bodyPr>
            <a:normAutofit lnSpcReduction="10000"/>
          </a:bodyPr>
          <a:lstStyle/>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Le CAPB</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C’est la phase qui permet de construire la structure de chaque argument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C</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aractéristique : élément factuel indiscutable propre au produit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A</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vantage : conséquence positive de la caractéristique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B</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énéfice : intérêt immédiat retiré du produit par le client. Le bénéfice est adaptable et personnalisable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b="1" dirty="0">
                <a:solidFill>
                  <a:srgbClr val="1A1A1A"/>
                </a:solidFill>
                <a:effectLst/>
                <a:latin typeface="Merriweather" pitchFamily="2" charset="77"/>
                <a:ea typeface="Times New Roman" panose="02020603050405020304" pitchFamily="18" charset="0"/>
                <a:cs typeface="Times New Roman" panose="02020603050405020304" pitchFamily="18" charset="0"/>
              </a:rPr>
              <a:t>P</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reuve : élément factuel indiscutable relatif à l’avantage qu’il soutient. S’il n’y a pas de lien entre preuve et avantage, ce n’est pas une preuve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Remarque : le cœur d’un argument structuré est le CAPB, la mise en musique étant le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RAPIDé</a:t>
            </a:r>
            <a:endPar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endParaRPr>
          </a:p>
          <a:p>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CAPB peut être préparé à l’avance. Il est donc impératif de préparer et de connaître par cœur cette structure pour son/ses produits.</a:t>
            </a:r>
            <a:r>
              <a:rPr lang="fr-FR" dirty="0">
                <a:effectLst/>
              </a:rPr>
              <a:t> </a:t>
            </a:r>
            <a:endParaRPr lang="fr-FR" dirty="0"/>
          </a:p>
        </p:txBody>
      </p:sp>
    </p:spTree>
    <p:extLst>
      <p:ext uri="{BB962C8B-B14F-4D97-AF65-F5344CB8AC3E}">
        <p14:creationId xmlns:p14="http://schemas.microsoft.com/office/powerpoint/2010/main" val="2761628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00E7BC-6418-3446-A960-B743092B4BB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A35892F-9204-E14A-A737-B988786FC001}"/>
              </a:ext>
            </a:extLst>
          </p:cNvPr>
          <p:cNvSpPr>
            <a:spLocks noGrp="1"/>
          </p:cNvSpPr>
          <p:nvPr>
            <p:ph idx="1"/>
          </p:nvPr>
        </p:nvSpPr>
        <p:spPr/>
        <p:txBody>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A propos des démonstrations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 but d’une démonstration est de donner le premier rôle au client et donc si possible de le mettre en situation d’utilisateur.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est indispensable de répéter avant chaque démonstration. En effet, une démonstration est une opportunité formidable mais aussi un risque si elle ne se déroule pas correctement. Il faut donc bien tout vérifier au préalable, y compris le matériel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Travailler la mise en scène permet d’avoir un meilleur impact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cf</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vendeurs sur les marchés).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7507519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B3824B-6ED3-3C41-B662-11C96AF5D30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CAE9D7C-F0D6-684C-9550-E54EA5E9570C}"/>
              </a:ext>
            </a:extLst>
          </p:cNvPr>
          <p:cNvSpPr>
            <a:spLocks noGrp="1"/>
          </p:cNvSpPr>
          <p:nvPr>
            <p:ph idx="1"/>
          </p:nvPr>
        </p:nvSpPr>
        <p:spPr/>
        <p:txBody>
          <a:bodyPr>
            <a:normAutofit/>
          </a:bodyPr>
          <a:lstStyle/>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La conduite de l’argumentation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La personnalisation de l’argumentation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Elle est possible grâce au SONCAS.</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Méthode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pour chaque caractéristique, imaginer les différents bénéfices possibles (selon SONCAS)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reclasser ensuite selon le point le plus important : la motivation du client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0576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4B6830-DAED-424D-84E7-AE645E16CED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4B7B309-FE26-F74F-AD09-A8ABDB4E1F24}"/>
              </a:ext>
            </a:extLst>
          </p:cNvPr>
          <p:cNvSpPr>
            <a:spLocks noGrp="1"/>
          </p:cNvSpPr>
          <p:nvPr>
            <p:ph idx="1"/>
          </p:nvPr>
        </p:nvSpPr>
        <p:spPr/>
        <p:txBody>
          <a:bodyPr/>
          <a:lstStyle/>
          <a:p>
            <a:pPr marL="2514600">
              <a:spcBef>
                <a:spcPts val="3535"/>
              </a:spcBef>
              <a:spcAft>
                <a:spcPts val="1770"/>
              </a:spcAft>
            </a:pPr>
            <a:r>
              <a:rPr lang="fr-FR" sz="2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L’argumentation sélective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Un seul argument à la fois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Prendre son temps. Le vendeur vient de « brûler une munition ». Il faut donc laisser agir l’effet, ce qui implique silence et écoute.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Utiliser tout le potentiel de l’argument jusqu’au bout. Le défendre même si objections auxquelles il faut répondre.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Parler lentement : débit confortable, laisser le temps de comprendre</a:t>
            </a:r>
            <a:r>
              <a:rPr lang="fr-FR" dirty="0">
                <a:effectLst/>
              </a:rPr>
              <a:t> </a:t>
            </a:r>
            <a:endParaRPr lang="fr-FR" dirty="0"/>
          </a:p>
          <a:p>
            <a:endParaRPr lang="fr-FR" dirty="0"/>
          </a:p>
        </p:txBody>
      </p:sp>
    </p:spTree>
    <p:extLst>
      <p:ext uri="{BB962C8B-B14F-4D97-AF65-F5344CB8AC3E}">
        <p14:creationId xmlns:p14="http://schemas.microsoft.com/office/powerpoint/2010/main" val="313377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D4120-CF3E-E244-BCA2-0F9E153D8AF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0D91BCC-72EC-AF41-BAC4-F595606D03B6}"/>
              </a:ext>
            </a:extLst>
          </p:cNvPr>
          <p:cNvSpPr>
            <a:spLocks noGrp="1"/>
          </p:cNvSpPr>
          <p:nvPr>
            <p:ph idx="1"/>
          </p:nvPr>
        </p:nvSpPr>
        <p:spPr/>
        <p:txBody>
          <a:bodyPr/>
          <a:lstStyle/>
          <a:p>
            <a:r>
              <a:rPr lang="fr-FR" dirty="0"/>
              <a:t>La manière dont les parties conçoivent la négociation a une influence déterminante sur son résultat. Le fait d’envisager la négociation comme un duel conduit ainsi généralement chaque protagoniste à adopter des postures plus combatives que d’ordinaire. Les méthodes, stratégies et tactiques de négociations utilisées reposent ainsi souvent sur la façon de percevoir l’issue des discussions et les relations avec les autres.  La majorité des auteurs, à la suite des travaux de Walton et Mc </a:t>
            </a:r>
            <a:r>
              <a:rPr lang="fr-FR" dirty="0" err="1"/>
              <a:t>Kersie</a:t>
            </a:r>
            <a:r>
              <a:rPr lang="fr-FR" dirty="0"/>
              <a:t> (1965)</a:t>
            </a:r>
          </a:p>
        </p:txBody>
      </p:sp>
    </p:spTree>
    <p:extLst>
      <p:ext uri="{BB962C8B-B14F-4D97-AF65-F5344CB8AC3E}">
        <p14:creationId xmlns:p14="http://schemas.microsoft.com/office/powerpoint/2010/main" val="15774963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16730-E0C9-754E-B9B1-E4F6C0D0C1E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A10E5C4-1175-8145-868B-E8A37795CE41}"/>
              </a:ext>
            </a:extLst>
          </p:cNvPr>
          <p:cNvSpPr>
            <a:spLocks noGrp="1"/>
          </p:cNvSpPr>
          <p:nvPr>
            <p:ph idx="1"/>
          </p:nvPr>
        </p:nvSpPr>
        <p:spPr/>
        <p:txBody>
          <a:bodyPr/>
          <a:lstStyle/>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Appuyer avec le non-verbal (80% du message) : se décontracter, regarder le client dans les yeux, sourire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KISS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Keep</a:t>
            </a: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 It Short Simple) : jouer au plus avec 2 arguments forts, quitte à les répéter.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i="1" dirty="0">
                <a:solidFill>
                  <a:srgbClr val="686868"/>
                </a:solidFill>
                <a:effectLst/>
                <a:latin typeface="Merriweather" pitchFamily="2" charset="77"/>
                <a:ea typeface="Times New Roman" panose="02020603050405020304" pitchFamily="18" charset="0"/>
                <a:cs typeface="Times New Roman" panose="02020603050405020304" pitchFamily="18" charset="0"/>
              </a:rPr>
              <a:t>« La puissance ne consiste pas à frapper fort ou souvent, mais à frapper juste ». Balzac</a:t>
            </a:r>
          </a:p>
          <a:p>
            <a:pPr algn="just"/>
            <a:endParaRPr lang="fr-FR" sz="1800" i="1" dirty="0">
              <a:solidFill>
                <a:srgbClr val="686868"/>
              </a:solidFill>
              <a:latin typeface="Merriweather" pitchFamily="2" charset="77"/>
              <a:ea typeface="Calibri" panose="020F0502020204030204" pitchFamily="34" charset="0"/>
              <a:cs typeface="Times New Roman" panose="02020603050405020304" pitchFamily="18" charset="0"/>
            </a:endParaRPr>
          </a:p>
          <a:p>
            <a:pPr marL="2114550">
              <a:spcBef>
                <a:spcPts val="2920"/>
              </a:spcBef>
              <a:spcAft>
                <a:spcPts val="1460"/>
              </a:spcAft>
            </a:pPr>
            <a:r>
              <a:rPr lang="fr-FR" sz="1800" b="1" dirty="0">
                <a:solidFill>
                  <a:srgbClr val="240624"/>
                </a:solidFill>
                <a:effectLst/>
                <a:latin typeface="Merriweather" pitchFamily="2" charset="77"/>
                <a:ea typeface="Times New Roman" panose="02020603050405020304" pitchFamily="18" charset="0"/>
                <a:cs typeface="Times New Roman" panose="02020603050405020304" pitchFamily="18" charset="0"/>
              </a:rPr>
              <a:t>Les objections et leur traitement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514600">
              <a:spcBef>
                <a:spcPts val="3535"/>
              </a:spcBef>
              <a:spcAft>
                <a:spcPts val="1770"/>
              </a:spcAft>
            </a:pPr>
            <a:r>
              <a:rPr lang="fr-FR" sz="18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Les différents types d’objections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objections sincères / non-sincères, fondées / non fondées.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6342017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Les différents types d'objections">
            <a:hlinkClick r:id="rId2" tooltip="&quot;Les différents types d'objections&quot;"/>
            <a:extLst>
              <a:ext uri="{FF2B5EF4-FFF2-40B4-BE49-F238E27FC236}">
                <a16:creationId xmlns:a16="http://schemas.microsoft.com/office/drawing/2014/main" id="{9CC1380D-D969-C048-81B3-DE52E7C2E05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1162" y="0"/>
            <a:ext cx="12592031" cy="6969211"/>
          </a:xfrm>
          <a:prstGeom prst="rect">
            <a:avLst/>
          </a:prstGeom>
          <a:noFill/>
          <a:ln>
            <a:noFill/>
          </a:ln>
        </p:spPr>
      </p:pic>
    </p:spTree>
    <p:extLst>
      <p:ext uri="{BB962C8B-B14F-4D97-AF65-F5344CB8AC3E}">
        <p14:creationId xmlns:p14="http://schemas.microsoft.com/office/powerpoint/2010/main" val="3132276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A829E2-F7A6-2B4B-8F03-7EB5FBF46FF2}"/>
              </a:ext>
            </a:extLst>
          </p:cNvPr>
          <p:cNvSpPr>
            <a:spLocks noGrp="1"/>
          </p:cNvSpPr>
          <p:nvPr>
            <p:ph type="title"/>
          </p:nvPr>
        </p:nvSpPr>
        <p:spPr/>
        <p:txBody>
          <a:bodyPr/>
          <a:lstStyle/>
          <a:p>
            <a:r>
              <a:rPr lang="fr-FR" sz="44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Les tactiques de réfutation</a:t>
            </a:r>
            <a:br>
              <a:rPr lang="fr-FR" sz="44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F3BF08D3-F995-2049-A55B-6681723E05BE}"/>
              </a:ext>
            </a:extLst>
          </p:cNvPr>
          <p:cNvSpPr>
            <a:spLocks noGrp="1"/>
          </p:cNvSpPr>
          <p:nvPr>
            <p:ph idx="1"/>
          </p:nvPr>
        </p:nvSpPr>
        <p:spPr/>
        <p:txBody>
          <a:bodyPr>
            <a:normAutofit fontScale="92500" lnSpcReduction="20000"/>
          </a:bodyPr>
          <a:lstStyle/>
          <a:p>
            <a:pPr marL="342900" lvl="0" indent="-342900" algn="just">
              <a:buSzPts val="1000"/>
              <a:buFont typeface="Symbol" pitchFamily="2" charset="2"/>
              <a:buChar char=""/>
              <a:tabLst>
                <a:tab pos="457200" algn="l"/>
              </a:tabLst>
            </a:pP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Les objections réelles (justifiées)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SzPts val="1000"/>
              <a:buFont typeface="Symbol" pitchFamily="2" charset="2"/>
              <a:buChar char=""/>
              <a:tabLst>
                <a:tab pos="9144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compenser = rassurer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SzPts val="1000"/>
              <a:buFont typeface="Symbol" pitchFamily="2" charset="2"/>
              <a:buChar char=""/>
              <a:tabLst>
                <a:tab pos="9144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inverser = transformer l’objection en argument, si et seulement si c’est un vrai argument.</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SzPts val="1000"/>
              <a:buFont typeface="Symbol" pitchFamily="2" charset="2"/>
              <a:buChar char=""/>
              <a:tabLst>
                <a:tab pos="457200" algn="l"/>
              </a:tabLst>
            </a:pP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Les objections injustifiées :</a:t>
            </a:r>
            <a:b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Le client se trompe de bonne foi =&gt; le questionner pour vérifier la bonne foi / le malentendu puis reformuler, informer, prouver et rassurer.</a:t>
            </a:r>
            <a:b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dirty="0">
                <a:solidFill>
                  <a:srgbClr val="1A1A1A"/>
                </a:solidFill>
                <a:effectLst/>
                <a:latin typeface="Merriweather" pitchFamily="2" charset="77"/>
                <a:ea typeface="Times New Roman" panose="02020603050405020304" pitchFamily="18" charset="0"/>
                <a:cs typeface="Times New Roman" panose="02020603050405020304" pitchFamily="18" charset="0"/>
              </a:rPr>
              <a:t>Il s’agit ici de redire les arguments précédemment énoncés ou bien d’en formuler de nouveaux.</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SzPts val="1000"/>
              <a:buFont typeface="Symbol" pitchFamily="2" charset="2"/>
              <a:buChar char=""/>
              <a:tabLst>
                <a:tab pos="9144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impliquer = amener le client à formuler lui-même les arguments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SzPts val="1000"/>
              <a:buFont typeface="Symbol" pitchFamily="2" charset="2"/>
              <a:buChar char=""/>
              <a:tabLst>
                <a:tab pos="914400" algn="l"/>
              </a:tabLst>
            </a:pPr>
            <a:r>
              <a:rPr lang="fr-FR" sz="2800" dirty="0">
                <a:solidFill>
                  <a:srgbClr val="1A1A1A"/>
                </a:solidFill>
                <a:effectLst/>
                <a:latin typeface="Merriweather" pitchFamily="2" charset="77"/>
                <a:ea typeface="Times New Roman" panose="02020603050405020304" pitchFamily="18" charset="0"/>
                <a:cs typeface="Times New Roman" panose="02020603050405020304" pitchFamily="18" charset="0"/>
              </a:rPr>
              <a:t>prouver = apporter une preuve, un témoignage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9943181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9432D-8150-F641-93A3-F5E1BB1DC39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E09D2D8-BB5F-834B-8034-5AECCD7868AC}"/>
              </a:ext>
            </a:extLst>
          </p:cNvPr>
          <p:cNvSpPr>
            <a:spLocks noGrp="1"/>
          </p:cNvSpPr>
          <p:nvPr>
            <p:ph idx="1"/>
          </p:nvPr>
        </p:nvSpPr>
        <p:spPr/>
        <p:txBody>
          <a:bodyPr>
            <a:normAutofit/>
          </a:bodyPr>
          <a:lstStyle/>
          <a:p>
            <a:pPr marL="342900" lvl="0" indent="-342900">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objections prétextes ou tactiques (surenchères)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Symbol" pitchFamily="2" charset="2"/>
              <a:buChar char=""/>
              <a:tabLst>
                <a:tab pos="9144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questionner = « dégonfler » une objection grossie par le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Symbol" pitchFamily="2" charset="2"/>
              <a:buChar char=""/>
              <a:tabLst>
                <a:tab pos="9144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affaiblir = réduire l’importance de l’objection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les fausses barbes</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s’agit d’une objection sans rapport avec la proposition. Le client « botte en touche », a sa réponse toute faite pour se « débarrasser » du vendeur.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Symbol" pitchFamily="2" charset="2"/>
              <a:buChar char=""/>
              <a:tabLst>
                <a:tab pos="9144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vendre l’envie au client d’écouter</a:t>
            </a:r>
            <a:b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b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exemples : « j’ai déjà un fournisseur », « je n’ai pas le temps », « je n’ai besoin de rien », « j’ai déjà tout ce qu’il faut », « ça ne m’intéresse pas », « on n’investit plus en ce moment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800" dirty="0"/>
          </a:p>
        </p:txBody>
      </p:sp>
    </p:spTree>
    <p:extLst>
      <p:ext uri="{BB962C8B-B14F-4D97-AF65-F5344CB8AC3E}">
        <p14:creationId xmlns:p14="http://schemas.microsoft.com/office/powerpoint/2010/main" val="38777676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CBBB7-213E-464F-BAFC-739ECDA5CD42}"/>
              </a:ext>
            </a:extLst>
          </p:cNvPr>
          <p:cNvSpPr>
            <a:spLocks noGrp="1"/>
          </p:cNvSpPr>
          <p:nvPr>
            <p:ph type="title"/>
          </p:nvPr>
        </p:nvSpPr>
        <p:spPr/>
        <p:txBody>
          <a:bodyPr>
            <a:normAutofit fontScale="90000"/>
          </a:bodyPr>
          <a:lstStyle/>
          <a:p>
            <a:r>
              <a:rPr lang="fr-FR" sz="4400" b="1" spc="155" dirty="0">
                <a:solidFill>
                  <a:srgbClr val="240624"/>
                </a:solidFill>
                <a:effectLst/>
                <a:latin typeface="Merriweather" pitchFamily="2" charset="77"/>
                <a:ea typeface="Times New Roman" panose="02020603050405020304" pitchFamily="18" charset="0"/>
                <a:cs typeface="Times New Roman" panose="02020603050405020304" pitchFamily="18" charset="0"/>
              </a:rPr>
              <a:t>Processus de traitement des objections</a:t>
            </a:r>
            <a:br>
              <a:rPr lang="fr-FR" sz="44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E1D277B8-4DD1-0E4F-869D-7F33E483885A}"/>
              </a:ext>
            </a:extLst>
          </p:cNvPr>
          <p:cNvSpPr>
            <a:spLocks noGrp="1"/>
          </p:cNvSpPr>
          <p:nvPr>
            <p:ph idx="1"/>
          </p:nvPr>
        </p:nvSpPr>
        <p:spPr/>
        <p:txBody>
          <a:bodyPr/>
          <a:lstStyle/>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Démarche en 7 étapes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Repérer : comportement = écoute active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Admettre : « je comprends que vous ayez cette impression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Approfondir : « je voudrais savoir plus particulièrement…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Reformuler : « vous pensez donc ceci …. ce qui vous freine c’est donc cela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Isoler : « en dehors de ce point particulier, avez-vous d’autres questions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Traiter : compenser, informer, minimiser,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tabLst>
                <a:tab pos="457200" algn="l"/>
              </a:tabLs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Valider : « ai-je bien répondu à votre question ?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8548599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F1D00D-639C-DB42-8EF6-1A7A4A9934C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8809083-A894-074E-B888-2F763ED9B9E4}"/>
              </a:ext>
            </a:extLst>
          </p:cNvPr>
          <p:cNvSpPr>
            <a:spLocks noGrp="1"/>
          </p:cNvSpPr>
          <p:nvPr>
            <p:ph idx="1"/>
          </p:nvPr>
        </p:nvSpPr>
        <p:spPr/>
        <p:txBody>
          <a:bodyPr/>
          <a:lstStyle/>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Attention à ne pas anticiper/ venir au devant des objections du client. Il est inutile de formuler des objections auxquelles le client n’aurait même pas pensé.</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Relancer l’intérêt en ré-appuyant sur une motivation SONCAS du client.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757010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6A2DAE-ABDE-F540-94BC-91838D5899AE}"/>
              </a:ext>
            </a:extLst>
          </p:cNvPr>
          <p:cNvSpPr>
            <a:spLocks noGrp="1"/>
          </p:cNvSpPr>
          <p:nvPr>
            <p:ph type="title"/>
          </p:nvPr>
        </p:nvSpPr>
        <p:spPr/>
        <p:txBody>
          <a:bodyPr/>
          <a:lstStyle/>
          <a:p>
            <a:r>
              <a:rPr lang="fr-FR" dirty="0"/>
              <a:t>Termes a distinguer</a:t>
            </a:r>
          </a:p>
        </p:txBody>
      </p:sp>
      <p:sp>
        <p:nvSpPr>
          <p:cNvPr id="3" name="Espace réservé du contenu 2">
            <a:extLst>
              <a:ext uri="{FF2B5EF4-FFF2-40B4-BE49-F238E27FC236}">
                <a16:creationId xmlns:a16="http://schemas.microsoft.com/office/drawing/2014/main" id="{82130DAD-5417-3747-BBB1-CC774AFA2674}"/>
              </a:ext>
            </a:extLst>
          </p:cNvPr>
          <p:cNvSpPr>
            <a:spLocks noGrp="1"/>
          </p:cNvSpPr>
          <p:nvPr>
            <p:ph idx="1"/>
          </p:nvPr>
        </p:nvSpPr>
        <p:spPr/>
        <p:txBody>
          <a:bodyPr>
            <a:normAutofit fontScale="85000" lnSpcReduction="20000"/>
          </a:bodyPr>
          <a:lstStyle/>
          <a:p>
            <a:pPr algn="l">
              <a:buFont typeface="Arial" panose="020B0604020202020204" pitchFamily="34" charset="0"/>
              <a:buChar char="•"/>
            </a:pPr>
            <a:r>
              <a:rPr lang="fr-FR" b="0" i="0" u="none" strike="noStrike" dirty="0">
                <a:solidFill>
                  <a:srgbClr val="795CB2"/>
                </a:solidFill>
                <a:effectLst/>
                <a:latin typeface="Arial" panose="020B0604020202020204" pitchFamily="34" charset="0"/>
                <a:hlinkClick r:id="rId2" tooltip="Palabre"/>
              </a:rPr>
              <a:t>Palabre</a:t>
            </a:r>
            <a:r>
              <a:rPr lang="fr-FR" b="0" i="0" u="none" strike="noStrike" dirty="0">
                <a:solidFill>
                  <a:srgbClr val="202122"/>
                </a:solidFill>
                <a:effectLst/>
                <a:latin typeface="Arial" panose="020B0604020202020204" pitchFamily="34" charset="0"/>
              </a:rPr>
              <a:t> : mode de discussion pour trouver un accord collectif ou entre deux parties, avec un </a:t>
            </a:r>
            <a:r>
              <a:rPr lang="fr-FR" b="0" i="1" u="none" strike="noStrike" dirty="0">
                <a:solidFill>
                  <a:srgbClr val="202122"/>
                </a:solidFill>
                <a:effectLst/>
                <a:latin typeface="Arial" panose="020B0604020202020204" pitchFamily="34" charset="0"/>
              </a:rPr>
              <a:t>sage</a:t>
            </a:r>
            <a:r>
              <a:rPr lang="fr-FR" b="0" i="0" u="none" strike="noStrike" dirty="0">
                <a:solidFill>
                  <a:srgbClr val="202122"/>
                </a:solidFill>
                <a:effectLst/>
                <a:latin typeface="Arial" panose="020B0604020202020204" pitchFamily="34" charset="0"/>
              </a:rPr>
              <a:t> pour conduire les débats</a:t>
            </a:r>
          </a:p>
          <a:p>
            <a:pPr algn="l">
              <a:buFont typeface="Arial" panose="020B0604020202020204" pitchFamily="34" charset="0"/>
              <a:buChar char="•"/>
            </a:pPr>
            <a:r>
              <a:rPr lang="fr-FR" b="0" i="0" u="none" strike="noStrike" dirty="0">
                <a:solidFill>
                  <a:srgbClr val="202122"/>
                </a:solidFill>
                <a:effectLst/>
                <a:latin typeface="Arial" panose="020B0604020202020204" pitchFamily="34" charset="0"/>
              </a:rPr>
              <a:t>Marchandage : discussions pour obtenir ou vendre quelque chose au meilleur prix. En fait c'est une négociation comportant un seul point (de négociation), le prix. Discussion qui n'intègre en général qu'une seule variable (le prix ou le délai). Dans le marchandage, il y a en général deux perdants puisque les parties vont devoir faire des concessions sur la seule et unique variable de discussion sans se laisser l'opportunité d'échanger en faisant entrer d'autres variables dans la discussion. La différence fondamentale entre marchander et négocier est qu'en négociation on s'oblige à faire entrer de suite plusieurs variables dans la discussion.</a:t>
            </a:r>
          </a:p>
          <a:p>
            <a:pPr algn="l">
              <a:buFont typeface="Arial" panose="020B0604020202020204" pitchFamily="34" charset="0"/>
              <a:buChar char="•"/>
            </a:pPr>
            <a:r>
              <a:rPr lang="fr-FR" b="0" i="0" u="none" strike="noStrike" dirty="0">
                <a:solidFill>
                  <a:srgbClr val="795CB2"/>
                </a:solidFill>
                <a:effectLst/>
                <a:latin typeface="Arial" panose="020B0604020202020204" pitchFamily="34" charset="0"/>
                <a:hlinkClick r:id="rId3" tooltip="Pourparlers"/>
              </a:rPr>
              <a:t>Pourparlers</a:t>
            </a:r>
            <a:r>
              <a:rPr lang="fr-FR" b="0" i="0" u="none" strike="noStrike" dirty="0">
                <a:solidFill>
                  <a:srgbClr val="202122"/>
                </a:solidFill>
                <a:effectLst/>
                <a:latin typeface="Arial" panose="020B0604020202020204" pitchFamily="34" charset="0"/>
              </a:rPr>
              <a:t> : conversation, conférence entre deux ou plusieurs personnes, pour s'accommoder, pour traiter d'affaires. Les pourparlers peuvent être un préalable à des négociations.</a:t>
            </a:r>
          </a:p>
          <a:p>
            <a:endParaRPr lang="fr-FR" dirty="0"/>
          </a:p>
        </p:txBody>
      </p:sp>
    </p:spTree>
    <p:extLst>
      <p:ext uri="{BB962C8B-B14F-4D97-AF65-F5344CB8AC3E}">
        <p14:creationId xmlns:p14="http://schemas.microsoft.com/office/powerpoint/2010/main" val="2306680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C0BCD4-654D-B84F-9632-0B62600624A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153327C-B98B-7F4D-8F9D-BA9F300184A3}"/>
              </a:ext>
            </a:extLst>
          </p:cNvPr>
          <p:cNvSpPr>
            <a:spLocks noGrp="1"/>
          </p:cNvSpPr>
          <p:nvPr>
            <p:ph idx="1"/>
          </p:nvPr>
        </p:nvSpPr>
        <p:spPr/>
        <p:txBody>
          <a:bodyPr>
            <a:normAutofit fontScale="70000" lnSpcReduction="20000"/>
          </a:bodyPr>
          <a:lstStyle/>
          <a:p>
            <a:pPr algn="l">
              <a:buFont typeface="Arial" panose="020B0604020202020204" pitchFamily="34" charset="0"/>
              <a:buChar char="•"/>
            </a:pPr>
            <a:r>
              <a:rPr lang="fr-FR" b="0" i="0" u="none" strike="noStrike" dirty="0">
                <a:solidFill>
                  <a:srgbClr val="A55858"/>
                </a:solidFill>
                <a:effectLst/>
                <a:latin typeface="Arial" panose="020B0604020202020204" pitchFamily="34" charset="0"/>
                <a:hlinkClick r:id="rId2" tooltip="Tractation (page inexistante)"/>
              </a:rPr>
              <a:t>Tractation</a:t>
            </a:r>
            <a:r>
              <a:rPr lang="fr-FR" b="0" i="0" u="none" strike="noStrike" dirty="0">
                <a:solidFill>
                  <a:srgbClr val="202122"/>
                </a:solidFill>
                <a:effectLst/>
                <a:latin typeface="Arial" panose="020B0604020202020204" pitchFamily="34" charset="0"/>
              </a:rPr>
              <a:t> : ensemble de démarches, de pourparlers à caractère officieux ou occulte, dans lesquels interviennent des manœuvres et des marchandages.</a:t>
            </a:r>
          </a:p>
          <a:p>
            <a:pPr algn="l">
              <a:buFont typeface="Arial" panose="020B0604020202020204" pitchFamily="34" charset="0"/>
              <a:buChar char="•"/>
            </a:pPr>
            <a:r>
              <a:rPr lang="fr-FR" b="0" i="0" u="none" strike="noStrike" dirty="0">
                <a:solidFill>
                  <a:srgbClr val="795CB2"/>
                </a:solidFill>
                <a:effectLst/>
                <a:latin typeface="Arial" panose="020B0604020202020204" pitchFamily="34" charset="0"/>
                <a:hlinkClick r:id="rId3" tooltip="Vente"/>
              </a:rPr>
              <a:t>Vente</a:t>
            </a:r>
            <a:r>
              <a:rPr lang="fr-FR" b="0" i="0" u="none" strike="noStrike" dirty="0">
                <a:solidFill>
                  <a:srgbClr val="202122"/>
                </a:solidFill>
                <a:effectLst/>
                <a:latin typeface="Arial" panose="020B0604020202020204" pitchFamily="34" charset="0"/>
              </a:rPr>
              <a:t> : terme souvent utilisé par erreur comme synonyme de négociation. On vend avant de négocier. Il faut néanmoins faire remarquer que la négociation se différencie de la vente par son objet (pas uniquement commercial), par la plus grande latitude généralement laissée aux acteurs et par les enjeux considérés comme très importants (on vend une automobile et on négocie un contrat d'armes).</a:t>
            </a:r>
          </a:p>
          <a:p>
            <a:pPr algn="l">
              <a:buFont typeface="Arial" panose="020B0604020202020204" pitchFamily="34" charset="0"/>
              <a:buChar char="•"/>
            </a:pPr>
            <a:r>
              <a:rPr lang="fr-FR" b="0" i="0" u="none" strike="noStrike" dirty="0">
                <a:solidFill>
                  <a:srgbClr val="795CB2"/>
                </a:solidFill>
                <a:effectLst/>
                <a:latin typeface="Arial" panose="020B0604020202020204" pitchFamily="34" charset="0"/>
                <a:hlinkClick r:id="rId4" tooltip="Médiation"/>
              </a:rPr>
              <a:t>Médiation</a:t>
            </a:r>
            <a:r>
              <a:rPr lang="fr-FR" b="0" i="0" u="none" strike="noStrike" dirty="0">
                <a:solidFill>
                  <a:srgbClr val="202122"/>
                </a:solidFill>
                <a:effectLst/>
                <a:latin typeface="Arial" panose="020B0604020202020204" pitchFamily="34" charset="0"/>
              </a:rPr>
              <a:t> : implique la présence d'un tiers neutre, impartial, indépendant, garantissant des règles de fonctionnement et de communication, notamment de confidentialité, convenues avec les parties. Toutefois, en médiation, la négociation qui en découle est de nature contributive, c'est-à-dire que les parties vont passer un accord avec une préoccupation de durabilité, retenant l'hypothèse d'un retour devant le médiateur en cas de difficulté.</a:t>
            </a:r>
          </a:p>
          <a:p>
            <a:pPr algn="l">
              <a:buFont typeface="Arial" panose="020B0604020202020204" pitchFamily="34" charset="0"/>
              <a:buChar char="•"/>
            </a:pPr>
            <a:r>
              <a:rPr lang="fr-FR" b="0" i="0" u="none" strike="noStrike" dirty="0">
                <a:solidFill>
                  <a:srgbClr val="202122"/>
                </a:solidFill>
                <a:effectLst/>
                <a:latin typeface="Arial" panose="020B0604020202020204" pitchFamily="34" charset="0"/>
              </a:rPr>
              <a:t>Concession : fait de concéder quelque chose ou d'accorder un avantage à quelqu'un.</a:t>
            </a:r>
          </a:p>
          <a:p>
            <a:pPr algn="l">
              <a:buFont typeface="Arial" panose="020B0604020202020204" pitchFamily="34" charset="0"/>
              <a:buChar char="•"/>
            </a:pPr>
            <a:r>
              <a:rPr lang="fr-FR" b="0" i="0" u="none" strike="noStrike" dirty="0">
                <a:solidFill>
                  <a:srgbClr val="202122"/>
                </a:solidFill>
                <a:effectLst/>
                <a:latin typeface="Arial" panose="020B0604020202020204" pitchFamily="34" charset="0"/>
              </a:rPr>
              <a:t>Contrepartie : ce que l'on fournit en échange de quelque chose.</a:t>
            </a:r>
          </a:p>
          <a:p>
            <a:endParaRPr lang="fr-FR" dirty="0"/>
          </a:p>
        </p:txBody>
      </p:sp>
    </p:spTree>
    <p:extLst>
      <p:ext uri="{BB962C8B-B14F-4D97-AF65-F5344CB8AC3E}">
        <p14:creationId xmlns:p14="http://schemas.microsoft.com/office/powerpoint/2010/main" val="3383037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6D7ED7-2A19-C44D-AC6B-FA7C72F1215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C142FD4-7EEB-F744-8912-5B4326114164}"/>
              </a:ext>
            </a:extLst>
          </p:cNvPr>
          <p:cNvSpPr>
            <a:spLocks noGrp="1"/>
          </p:cNvSpPr>
          <p:nvPr>
            <p:ph idx="1"/>
          </p:nvPr>
        </p:nvSpPr>
        <p:spPr/>
        <p:txBody>
          <a:bodyPr/>
          <a:lstStyle/>
          <a:p>
            <a:pPr>
              <a:spcAft>
                <a:spcPts val="1260"/>
              </a:spcAft>
            </a:pPr>
            <a:r>
              <a:rPr lang="fr-FR" sz="1800" b="1" kern="1800" dirty="0">
                <a:solidFill>
                  <a:srgbClr val="CE0014"/>
                </a:solidFill>
                <a:effectLst/>
                <a:latin typeface="lobster_1.3-webfont"/>
                <a:ea typeface="Times New Roman" panose="02020603050405020304" pitchFamily="18" charset="0"/>
                <a:cs typeface="Times New Roman" panose="02020603050405020304" pitchFamily="18" charset="0"/>
              </a:rPr>
              <a:t>Les bases de la négociation commerciale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200"/>
              </a:spcAft>
            </a:pPr>
            <a:r>
              <a:rPr lang="fr-FR" sz="1800" b="1" dirty="0">
                <a:solidFill>
                  <a:srgbClr val="FFFFFF"/>
                </a:solidFill>
                <a:effectLst/>
                <a:latin typeface="Merriweather" pitchFamily="2" charset="77"/>
                <a:ea typeface="Times New Roman" panose="02020603050405020304" pitchFamily="18" charset="0"/>
                <a:cs typeface="Times New Roman" panose="02020603050405020304" pitchFamily="18" charset="0"/>
              </a:rPr>
              <a:t>Définition de la négociation commerciale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Traduction de la définition américaine de la négociation commerciale : Processus au cours duquel deux ou plusieurs parties, ayant des intérêts à la fois communs et discordants, engagent des pourparlers en vue de parvenir à un accord. </a:t>
            </a: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Ici, l’accord est la conséquence d’un compromis qui satisfait les deux </a:t>
            </a:r>
            <a:r>
              <a:rPr lang="fr-FR" sz="1800" dirty="0" err="1">
                <a:solidFill>
                  <a:srgbClr val="1A1A1A"/>
                </a:solidFill>
                <a:effectLst/>
                <a:latin typeface="Merriweather" pitchFamily="2" charset="77"/>
                <a:ea typeface="Times New Roman" panose="02020603050405020304" pitchFamily="18" charset="0"/>
                <a:cs typeface="Times New Roman" panose="02020603050405020304" pitchFamily="18" charset="0"/>
              </a:rPr>
              <a:t>parties.</a:t>
            </a:r>
            <a:r>
              <a:rPr lang="fr-FR" sz="1800" b="1" dirty="0" err="1">
                <a:solidFill>
                  <a:srgbClr val="FFFFFF"/>
                </a:solidFill>
                <a:effectLst/>
                <a:latin typeface="Merriweather" pitchFamily="2" charset="77"/>
                <a:ea typeface="Times New Roman" panose="02020603050405020304" pitchFamily="18" charset="0"/>
                <a:cs typeface="Times New Roman" panose="02020603050405020304" pitchFamily="18" charset="0"/>
              </a:rPr>
              <a:t>modes</a:t>
            </a:r>
            <a:r>
              <a:rPr lang="fr-FR" sz="1800" b="1" dirty="0">
                <a:solidFill>
                  <a:srgbClr val="FFFFFF"/>
                </a:solidFill>
                <a:effectLst/>
                <a:latin typeface="Merriweather" pitchFamily="2" charset="77"/>
                <a:ea typeface="Times New Roman" panose="02020603050405020304" pitchFamily="18" charset="0"/>
                <a:cs typeface="Times New Roman" panose="02020603050405020304" pitchFamily="18" charset="0"/>
              </a:rPr>
              <a:t> de négociation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2100"/>
              </a:spcAft>
            </a:pPr>
            <a:r>
              <a:rPr lang="fr-FR" sz="1800" dirty="0">
                <a:solidFill>
                  <a:srgbClr val="1A1A1A"/>
                </a:solidFill>
                <a:effectLst/>
                <a:latin typeface="Merriweather" pitchFamily="2" charset="77"/>
                <a:ea typeface="Times New Roman" panose="02020603050405020304" pitchFamily="18" charset="0"/>
                <a:cs typeface="Times New Roman" panose="02020603050405020304" pitchFamily="18" charset="0"/>
              </a:rPr>
              <a:t>Il existe trois principaux modes de négociation commerciale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758822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32F599-887E-4848-B07E-944CD925A5EB}"/>
              </a:ext>
            </a:extLst>
          </p:cNvPr>
          <p:cNvSpPr>
            <a:spLocks noGrp="1"/>
          </p:cNvSpPr>
          <p:nvPr>
            <p:ph type="title"/>
          </p:nvPr>
        </p:nvSpPr>
        <p:spPr/>
        <p:txBody>
          <a:bodyPr/>
          <a:lstStyle/>
          <a:p>
            <a:endParaRPr lang="fr-FR"/>
          </a:p>
        </p:txBody>
      </p:sp>
      <p:pic>
        <p:nvPicPr>
          <p:cNvPr id="4" name="Espace réservé du contenu 3" descr="Pyramide d'Acclivus : principaux modes de négociation commerciale">
            <a:hlinkClick r:id="rId2" tooltip="&quot;Pyramide d'Acclivus&quot;"/>
            <a:extLst>
              <a:ext uri="{FF2B5EF4-FFF2-40B4-BE49-F238E27FC236}">
                <a16:creationId xmlns:a16="http://schemas.microsoft.com/office/drawing/2014/main" id="{00805A94-830F-B541-8801-56BEA5867D1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24200" y="2216944"/>
            <a:ext cx="5943600" cy="3568700"/>
          </a:xfrm>
          <a:prstGeom prst="rect">
            <a:avLst/>
          </a:prstGeom>
          <a:noFill/>
          <a:ln>
            <a:noFill/>
          </a:ln>
        </p:spPr>
      </p:pic>
    </p:spTree>
    <p:extLst>
      <p:ext uri="{BB962C8B-B14F-4D97-AF65-F5344CB8AC3E}">
        <p14:creationId xmlns:p14="http://schemas.microsoft.com/office/powerpoint/2010/main" val="180823684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4287</Words>
  <Application>Microsoft Macintosh PowerPoint</Application>
  <PresentationFormat>Grand écran</PresentationFormat>
  <Paragraphs>295</Paragraphs>
  <Slides>55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55</vt:i4>
      </vt:variant>
    </vt:vector>
  </HeadingPairs>
  <TitlesOfParts>
    <vt:vector size="63" baseType="lpstr">
      <vt:lpstr>Aptos</vt:lpstr>
      <vt:lpstr>Aptos Display</vt:lpstr>
      <vt:lpstr>Arial</vt:lpstr>
      <vt:lpstr>Calibri</vt:lpstr>
      <vt:lpstr>lobster_1.3-webfont</vt:lpstr>
      <vt:lpstr>Merriweather</vt:lpstr>
      <vt:lpstr>Symbol</vt:lpstr>
      <vt:lpstr>Thème Office</vt:lpstr>
      <vt:lpstr>Les Bases de la négociation commerciale</vt:lpstr>
      <vt:lpstr>PLAN</vt:lpstr>
      <vt:lpstr>Présentation PowerPoint</vt:lpstr>
      <vt:lpstr>Présentation PowerPoint</vt:lpstr>
      <vt:lpstr>Présentation PowerPoint</vt:lpstr>
      <vt:lpstr>Termes a distinguer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L’entretien-vente</vt:lpstr>
      <vt:lpstr>Présentation PowerPoint</vt:lpstr>
      <vt:lpstr>Les règles essentielles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SONCAS</vt:lpstr>
      <vt:lpstr>Présentation PowerPoint</vt:lpstr>
      <vt:lpstr>Présentation PowerPoint</vt:lpstr>
      <vt:lpstr>Identifier le besoin </vt:lpstr>
      <vt:lpstr>Présentation PowerPoint</vt:lpstr>
      <vt:lpstr>Présentation PowerPoint</vt:lpstr>
      <vt:lpstr>L’argumentation </vt:lpstr>
      <vt:lpstr>Présentation PowerPoint</vt:lpstr>
      <vt:lpstr>Présentation PowerPoint</vt:lpstr>
      <vt:lpstr>La construction d’un argument </vt:lpstr>
      <vt:lpstr>Présentation PowerPoint</vt:lpstr>
      <vt:lpstr>Présentation PowerPoint</vt:lpstr>
      <vt:lpstr>Présentation PowerPoint</vt:lpstr>
      <vt:lpstr>Présentation PowerPoint</vt:lpstr>
      <vt:lpstr>Présentation PowerPoint</vt:lpstr>
      <vt:lpstr>Présentation PowerPoint</vt:lpstr>
      <vt:lpstr>Les tactiques de réfutation </vt:lpstr>
      <vt:lpstr>Présentation PowerPoint</vt:lpstr>
      <vt:lpstr>Processus de traitement des objections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Bases de la négociation commerciale</dc:title>
  <dc:creator>Stéphane MICHOT</dc:creator>
  <cp:lastModifiedBy>Stéphane MICHOT</cp:lastModifiedBy>
  <cp:revision>1</cp:revision>
  <dcterms:created xsi:type="dcterms:W3CDTF">2024-03-25T15:44:51Z</dcterms:created>
  <dcterms:modified xsi:type="dcterms:W3CDTF">2024-03-25T15:45:44Z</dcterms:modified>
</cp:coreProperties>
</file>