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7772400" cy="10896600"/>
  <p:notesSz cx="6858000" cy="9144000"/>
  <p:embeddedFontLst>
    <p:embeddedFont>
      <p:font typeface="Lato" charset="1" panose="020F0502020204030203"/>
      <p:regular r:id="rId13"/>
    </p:embeddedFont>
    <p:embeddedFont>
      <p:font typeface="Lato Bold" charset="1" panose="020F0502020204030203"/>
      <p:regular r:id="rId14"/>
    </p:embeddedFont>
    <p:embeddedFont>
      <p:font typeface="Lato Italics" charset="1" panose="020F0502020204030203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jpe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jpeg" Type="http://schemas.openxmlformats.org/officeDocument/2006/relationships/image"/><Relationship Id="rId11" Target="../media/image18.jpeg" Type="http://schemas.openxmlformats.org/officeDocument/2006/relationships/image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1.pn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Relationship Id="rId7" Target="../media/image14.jpeg" Type="http://schemas.openxmlformats.org/officeDocument/2006/relationships/image"/><Relationship Id="rId8" Target="../media/image15.png" Type="http://schemas.openxmlformats.org/officeDocument/2006/relationships/image"/><Relationship Id="rId9" Target="../media/image16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21.jpeg" Type="http://schemas.openxmlformats.org/officeDocument/2006/relationships/image"/><Relationship Id="rId5" Target="../media/image22.jpeg" Type="http://schemas.openxmlformats.org/officeDocument/2006/relationships/image"/><Relationship Id="rId6" Target="https://drive.google.com/file/d/1idmKhAeW1XElulf73CoLvGG1Gc6OanNv/view?usp=sharing" TargetMode="External" Type="http://schemas.openxmlformats.org/officeDocument/2006/relationships/hyperlink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1.svg" Type="http://schemas.openxmlformats.org/officeDocument/2006/relationships/image"/><Relationship Id="rId2" Target="../media/image23.png" Type="http://schemas.openxmlformats.org/officeDocument/2006/relationships/image"/><Relationship Id="rId3" Target="../media/image24.svg" Type="http://schemas.openxmlformats.org/officeDocument/2006/relationships/image"/><Relationship Id="rId4" Target="../media/image25.jpeg" Type="http://schemas.openxmlformats.org/officeDocument/2006/relationships/image"/><Relationship Id="rId5" Target="../media/image26.jpeg" Type="http://schemas.openxmlformats.org/officeDocument/2006/relationships/image"/><Relationship Id="rId6" Target="../media/image27.png" Type="http://schemas.openxmlformats.org/officeDocument/2006/relationships/image"/><Relationship Id="rId7" Target="../media/image28.svg" Type="http://schemas.openxmlformats.org/officeDocument/2006/relationships/image"/><Relationship Id="rId8" Target="../media/image29.jpeg" Type="http://schemas.openxmlformats.org/officeDocument/2006/relationships/image"/><Relationship Id="rId9" Target="../media/image30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jpeg" Type="http://schemas.openxmlformats.org/officeDocument/2006/relationships/image"/><Relationship Id="rId3" Target="../media/image33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4.jpeg" Type="http://schemas.openxmlformats.org/officeDocument/2006/relationships/image"/><Relationship Id="rId3" Target="../media/image35.png" Type="http://schemas.openxmlformats.org/officeDocument/2006/relationships/image"/><Relationship Id="rId4" Target="../media/image36.svg" Type="http://schemas.openxmlformats.org/officeDocument/2006/relationships/image"/><Relationship Id="rId5" Target="../media/image37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4.png" Type="http://schemas.openxmlformats.org/officeDocument/2006/relationships/image"/><Relationship Id="rId11" Target="../media/image45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8.jpeg" Type="http://schemas.openxmlformats.org/officeDocument/2006/relationships/image"/><Relationship Id="rId5" Target="../media/image39.png" Type="http://schemas.openxmlformats.org/officeDocument/2006/relationships/image"/><Relationship Id="rId6" Target="../media/image40.png" Type="http://schemas.openxmlformats.org/officeDocument/2006/relationships/image"/><Relationship Id="rId7" Target="../media/image41.png" Type="http://schemas.openxmlformats.org/officeDocument/2006/relationships/image"/><Relationship Id="rId8" Target="../media/image42.png" Type="http://schemas.openxmlformats.org/officeDocument/2006/relationships/image"/><Relationship Id="rId9" Target="../media/image4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3503" y="-63503"/>
            <a:ext cx="7895796" cy="11028074"/>
          </a:xfrm>
          <a:custGeom>
            <a:avLst/>
            <a:gdLst/>
            <a:ahLst/>
            <a:cxnLst/>
            <a:rect r="r" b="b" t="t" l="l"/>
            <a:pathLst>
              <a:path h="11028074" w="7895796">
                <a:moveTo>
                  <a:pt x="0" y="0"/>
                </a:moveTo>
                <a:lnTo>
                  <a:pt x="7895796" y="0"/>
                </a:lnTo>
                <a:lnTo>
                  <a:pt x="7895796" y="11028073"/>
                </a:lnTo>
                <a:lnTo>
                  <a:pt x="0" y="110280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77240" y="777240"/>
            <a:ext cx="6216948" cy="9349216"/>
          </a:xfrm>
          <a:custGeom>
            <a:avLst/>
            <a:gdLst/>
            <a:ahLst/>
            <a:cxnLst/>
            <a:rect r="r" b="b" t="t" l="l"/>
            <a:pathLst>
              <a:path h="9349216" w="6216948">
                <a:moveTo>
                  <a:pt x="0" y="0"/>
                </a:moveTo>
                <a:lnTo>
                  <a:pt x="6216948" y="0"/>
                </a:lnTo>
                <a:lnTo>
                  <a:pt x="6216948" y="9349216"/>
                </a:lnTo>
                <a:lnTo>
                  <a:pt x="0" y="93492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6457" t="0" r="-79269" b="0"/>
            </a:stretch>
          </a:blipFill>
        </p:spPr>
      </p: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713737" y="713737"/>
            <a:ext cx="6344917" cy="9512979"/>
            <a:chOff x="0" y="0"/>
            <a:chExt cx="6344920" cy="951297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63500" y="63500"/>
              <a:ext cx="6217920" cy="9348470"/>
            </a:xfrm>
            <a:custGeom>
              <a:avLst/>
              <a:gdLst/>
              <a:ahLst/>
              <a:cxnLst/>
              <a:rect r="r" b="b" t="t" l="l"/>
              <a:pathLst>
                <a:path h="9348470" w="6217920">
                  <a:moveTo>
                    <a:pt x="0" y="0"/>
                  </a:moveTo>
                  <a:lnTo>
                    <a:pt x="0" y="9348470"/>
                  </a:lnTo>
                  <a:lnTo>
                    <a:pt x="6217920" y="9348470"/>
                  </a:lnTo>
                  <a:lnTo>
                    <a:pt x="621792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63500" y="7530084"/>
              <a:ext cx="6216904" cy="1919351"/>
            </a:xfrm>
            <a:custGeom>
              <a:avLst/>
              <a:gdLst/>
              <a:ahLst/>
              <a:cxnLst/>
              <a:rect r="r" b="b" t="t" l="l"/>
              <a:pathLst>
                <a:path h="1919351" w="6216904">
                  <a:moveTo>
                    <a:pt x="0" y="0"/>
                  </a:moveTo>
                  <a:lnTo>
                    <a:pt x="0" y="1919351"/>
                  </a:lnTo>
                  <a:lnTo>
                    <a:pt x="6216904" y="1919351"/>
                  </a:lnTo>
                  <a:lnTo>
                    <a:pt x="6216904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890016" y="1203960"/>
            <a:ext cx="5998464" cy="2084832"/>
          </a:xfrm>
          <a:custGeom>
            <a:avLst/>
            <a:gdLst/>
            <a:ahLst/>
            <a:cxnLst/>
            <a:rect r="r" b="b" t="t" l="l"/>
            <a:pathLst>
              <a:path h="2084832" w="5998464">
                <a:moveTo>
                  <a:pt x="0" y="0"/>
                </a:moveTo>
                <a:lnTo>
                  <a:pt x="5998464" y="0"/>
                </a:lnTo>
                <a:lnTo>
                  <a:pt x="5998464" y="2084832"/>
                </a:lnTo>
                <a:lnTo>
                  <a:pt x="0" y="208483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052342" y="8843591"/>
            <a:ext cx="3665430" cy="714042"/>
          </a:xfrm>
          <a:custGeom>
            <a:avLst/>
            <a:gdLst/>
            <a:ahLst/>
            <a:cxnLst/>
            <a:rect r="r" b="b" t="t" l="l"/>
            <a:pathLst>
              <a:path h="714042" w="3665430">
                <a:moveTo>
                  <a:pt x="0" y="0"/>
                </a:moveTo>
                <a:lnTo>
                  <a:pt x="3665430" y="0"/>
                </a:lnTo>
                <a:lnTo>
                  <a:pt x="3665430" y="714042"/>
                </a:lnTo>
                <a:lnTo>
                  <a:pt x="0" y="71404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154438" r="0" b="-229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06296" y="3358896"/>
            <a:ext cx="4062984" cy="484632"/>
          </a:xfrm>
          <a:custGeom>
            <a:avLst/>
            <a:gdLst/>
            <a:ahLst/>
            <a:cxnLst/>
            <a:rect r="r" b="b" t="t" l="l"/>
            <a:pathLst>
              <a:path h="484632" w="4062984">
                <a:moveTo>
                  <a:pt x="0" y="0"/>
                </a:moveTo>
                <a:lnTo>
                  <a:pt x="4062984" y="0"/>
                </a:lnTo>
                <a:lnTo>
                  <a:pt x="4062984" y="484632"/>
                </a:lnTo>
                <a:lnTo>
                  <a:pt x="0" y="48463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777602" y="8243849"/>
            <a:ext cx="6220797" cy="1920669"/>
            <a:chOff x="0" y="0"/>
            <a:chExt cx="6220803" cy="1920672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220841" cy="1920621"/>
            </a:xfrm>
            <a:custGeom>
              <a:avLst/>
              <a:gdLst/>
              <a:ahLst/>
              <a:cxnLst/>
              <a:rect r="r" b="b" t="t" l="l"/>
              <a:pathLst>
                <a:path h="1920621" w="6220841">
                  <a:moveTo>
                    <a:pt x="0" y="1920621"/>
                  </a:moveTo>
                  <a:lnTo>
                    <a:pt x="6220841" y="1920621"/>
                  </a:lnTo>
                  <a:lnTo>
                    <a:pt x="62208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name="Freeform 12" id="12"/>
          <p:cNvSpPr/>
          <p:nvPr/>
        </p:nvSpPr>
        <p:spPr>
          <a:xfrm flipH="false" flipV="false" rot="0">
            <a:off x="5647477" y="3372783"/>
            <a:ext cx="559699" cy="441589"/>
          </a:xfrm>
          <a:custGeom>
            <a:avLst/>
            <a:gdLst/>
            <a:ahLst/>
            <a:cxnLst/>
            <a:rect r="r" b="b" t="t" l="l"/>
            <a:pathLst>
              <a:path h="441589" w="559699">
                <a:moveTo>
                  <a:pt x="0" y="0"/>
                </a:moveTo>
                <a:lnTo>
                  <a:pt x="559699" y="0"/>
                </a:lnTo>
                <a:lnTo>
                  <a:pt x="559699" y="441589"/>
                </a:lnTo>
                <a:lnTo>
                  <a:pt x="0" y="4415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6551" y="-63503"/>
            <a:ext cx="7905493" cy="11028074"/>
          </a:xfrm>
          <a:custGeom>
            <a:avLst/>
            <a:gdLst/>
            <a:ahLst/>
            <a:cxnLst/>
            <a:rect r="r" b="b" t="t" l="l"/>
            <a:pathLst>
              <a:path h="11028074" w="7905493">
                <a:moveTo>
                  <a:pt x="0" y="0"/>
                </a:moveTo>
                <a:lnTo>
                  <a:pt x="7905493" y="0"/>
                </a:lnTo>
                <a:lnTo>
                  <a:pt x="7905493" y="11028073"/>
                </a:lnTo>
                <a:lnTo>
                  <a:pt x="0" y="110280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13360" y="783336"/>
            <a:ext cx="7367016" cy="1161288"/>
          </a:xfrm>
          <a:custGeom>
            <a:avLst/>
            <a:gdLst/>
            <a:ahLst/>
            <a:cxnLst/>
            <a:rect r="r" b="b" t="t" l="l"/>
            <a:pathLst>
              <a:path h="1161288" w="7367016">
                <a:moveTo>
                  <a:pt x="0" y="0"/>
                </a:moveTo>
                <a:lnTo>
                  <a:pt x="7367016" y="0"/>
                </a:lnTo>
                <a:lnTo>
                  <a:pt x="7367016" y="1161288"/>
                </a:lnTo>
                <a:lnTo>
                  <a:pt x="0" y="11612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130545" y="3333398"/>
            <a:ext cx="3236262" cy="2217677"/>
          </a:xfrm>
          <a:custGeom>
            <a:avLst/>
            <a:gdLst/>
            <a:ahLst/>
            <a:cxnLst/>
            <a:rect r="r" b="b" t="t" l="l"/>
            <a:pathLst>
              <a:path h="2217677" w="3236262">
                <a:moveTo>
                  <a:pt x="0" y="0"/>
                </a:moveTo>
                <a:lnTo>
                  <a:pt x="3236261" y="0"/>
                </a:lnTo>
                <a:lnTo>
                  <a:pt x="3236261" y="2217677"/>
                </a:lnTo>
                <a:lnTo>
                  <a:pt x="0" y="221767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64353" y="3393967"/>
            <a:ext cx="3732066" cy="2104053"/>
          </a:xfrm>
          <a:custGeom>
            <a:avLst/>
            <a:gdLst/>
            <a:ahLst/>
            <a:cxnLst/>
            <a:rect r="r" b="b" t="t" l="l"/>
            <a:pathLst>
              <a:path h="2104053" w="3732066">
                <a:moveTo>
                  <a:pt x="0" y="0"/>
                </a:moveTo>
                <a:lnTo>
                  <a:pt x="3732067" y="0"/>
                </a:lnTo>
                <a:lnTo>
                  <a:pt x="3732067" y="2104053"/>
                </a:lnTo>
                <a:lnTo>
                  <a:pt x="0" y="210405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30189" r="-1785" b="-5104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51847" y="5709618"/>
            <a:ext cx="6967052" cy="4617025"/>
          </a:xfrm>
          <a:custGeom>
            <a:avLst/>
            <a:gdLst/>
            <a:ahLst/>
            <a:cxnLst/>
            <a:rect r="r" b="b" t="t" l="l"/>
            <a:pathLst>
              <a:path h="4617025" w="6967052">
                <a:moveTo>
                  <a:pt x="0" y="0"/>
                </a:moveTo>
                <a:lnTo>
                  <a:pt x="6967052" y="0"/>
                </a:lnTo>
                <a:lnTo>
                  <a:pt x="6967052" y="4617025"/>
                </a:lnTo>
                <a:lnTo>
                  <a:pt x="0" y="46170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004328" y="5783713"/>
            <a:ext cx="4331865" cy="2094528"/>
          </a:xfrm>
          <a:custGeom>
            <a:avLst/>
            <a:gdLst/>
            <a:ahLst/>
            <a:cxnLst/>
            <a:rect r="r" b="b" t="t" l="l"/>
            <a:pathLst>
              <a:path h="2094528" w="4331865">
                <a:moveTo>
                  <a:pt x="0" y="0"/>
                </a:moveTo>
                <a:lnTo>
                  <a:pt x="4331865" y="0"/>
                </a:lnTo>
                <a:lnTo>
                  <a:pt x="4331865" y="2094529"/>
                </a:lnTo>
                <a:lnTo>
                  <a:pt x="0" y="209452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-46100" r="0" b="-19354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21427" y="8162087"/>
            <a:ext cx="3722551" cy="2094528"/>
          </a:xfrm>
          <a:custGeom>
            <a:avLst/>
            <a:gdLst/>
            <a:ahLst/>
            <a:cxnLst/>
            <a:rect r="r" b="b" t="t" l="l"/>
            <a:pathLst>
              <a:path h="2094528" w="3722551">
                <a:moveTo>
                  <a:pt x="0" y="0"/>
                </a:moveTo>
                <a:lnTo>
                  <a:pt x="3722551" y="0"/>
                </a:lnTo>
                <a:lnTo>
                  <a:pt x="3722551" y="2094528"/>
                </a:lnTo>
                <a:lnTo>
                  <a:pt x="0" y="209452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-9266" r="0" b="-8915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638594" y="5946972"/>
            <a:ext cx="1370390" cy="3408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48"/>
              </a:lnSpc>
            </a:pPr>
            <a:r>
              <a:rPr lang="en-US" sz="159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✅</a:t>
            </a:r>
            <a:r>
              <a:rPr lang="en-US" b="true" sz="1599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 Visita VIP al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38594" y="6285900"/>
            <a:ext cx="194901" cy="3103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48"/>
              </a:lnSpc>
            </a:pPr>
            <a:r>
              <a:rPr lang="en-US" b="true" sz="1599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pr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02757" y="6453997"/>
            <a:ext cx="1954311" cy="248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9"/>
              </a:lnSpc>
            </a:pPr>
            <a:r>
              <a:rPr lang="en-US" sz="1599" i="true">
                <a:solidFill>
                  <a:srgbClr val="FFFFFF"/>
                </a:solidFill>
                <a:latin typeface="Lato Italics"/>
                <a:ea typeface="Lato Italics"/>
                <a:cs typeface="Lato Italics"/>
                <a:sym typeface="Lato Italics"/>
              </a:rPr>
              <a:t> </a:t>
            </a:r>
            <a:r>
              <a:rPr lang="en-US" b="true" sz="1599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oy</a:t>
            </a:r>
            <a:r>
              <a:rPr lang="en-US" sz="1599" i="true">
                <a:solidFill>
                  <a:srgbClr val="FFFFFF"/>
                </a:solidFill>
                <a:latin typeface="Lato Italics"/>
                <a:ea typeface="Lato Italics"/>
                <a:cs typeface="Lato Italics"/>
                <a:sym typeface="Lato Italics"/>
              </a:rPr>
              <a:t> </a:t>
            </a:r>
            <a:r>
              <a:rPr lang="en-US" b="true" sz="1599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ect</a:t>
            </a:r>
            <a:r>
              <a:rPr lang="en-US" sz="1599" i="true">
                <a:solidFill>
                  <a:srgbClr val="FFFFFF"/>
                </a:solidFill>
                <a:latin typeface="Lato Italics"/>
                <a:ea typeface="Lato Italics"/>
                <a:cs typeface="Lato Italics"/>
                <a:sym typeface="Lato Italics"/>
              </a:rPr>
              <a:t> </a:t>
            </a:r>
            <a:r>
              <a:rPr lang="en-US" b="true" sz="1599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o:</a:t>
            </a:r>
            <a:r>
              <a:rPr lang="en-US" sz="1599" i="true">
                <a:solidFill>
                  <a:srgbClr val="FFFFFF"/>
                </a:solidFill>
                <a:latin typeface="Lato Italics"/>
                <a:ea typeface="Lato Italics"/>
                <a:cs typeface="Lato Italics"/>
                <a:sym typeface="Lato Italics"/>
              </a:rPr>
              <a:t> </a:t>
            </a:r>
            <a:r>
              <a:rPr lang="en-US" sz="159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Rec</a:t>
            </a:r>
            <a:r>
              <a:rPr lang="en-US" sz="1599" i="true">
                <a:solidFill>
                  <a:srgbClr val="FFFFFF"/>
                </a:solidFill>
                <a:latin typeface="Lato Italics"/>
                <a:ea typeface="Lato Italics"/>
                <a:cs typeface="Lato Italics"/>
                <a:sym typeface="Lato Italics"/>
              </a:rPr>
              <a:t> </a:t>
            </a:r>
            <a:r>
              <a:rPr lang="en-US" sz="159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or</a:t>
            </a:r>
            <a:r>
              <a:rPr lang="en-US" sz="1599" i="true">
                <a:solidFill>
                  <a:srgbClr val="FFFFFF"/>
                </a:solidFill>
                <a:latin typeface="Lato Italics"/>
                <a:ea typeface="Lato Italics"/>
                <a:cs typeface="Lato Italics"/>
                <a:sym typeface="Lato Italics"/>
              </a:rPr>
              <a:t> </a:t>
            </a:r>
            <a:r>
              <a:rPr lang="en-US" sz="159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rerás la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38594" y="6615779"/>
            <a:ext cx="700059" cy="3008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72"/>
              </a:lnSpc>
            </a:pPr>
            <a:r>
              <a:rPr lang="en-US" sz="159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propied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29754" y="6777704"/>
            <a:ext cx="1598047" cy="2129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9"/>
              </a:lnSpc>
            </a:pPr>
            <a:r>
              <a:rPr lang="en-US" b="true" sz="1599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 </a:t>
            </a:r>
            <a:r>
              <a:rPr lang="en-US" sz="159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ad</a:t>
            </a:r>
            <a:r>
              <a:rPr lang="en-US" b="true" sz="1599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 </a:t>
            </a:r>
            <a:r>
              <a:rPr lang="en-US" sz="159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que elijas con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38594" y="6825177"/>
            <a:ext cx="2253120" cy="4481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98"/>
              </a:lnSpc>
            </a:pPr>
            <a:r>
              <a:rPr lang="en-US" sz="159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un expe rto loc al y vivirás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38594" y="7425099"/>
            <a:ext cx="2108244" cy="1389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9"/>
              </a:lnSpc>
            </a:pPr>
            <a:r>
              <a:rPr lang="en-US" sz="159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el mercado do minicano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38594" y="7443997"/>
            <a:ext cx="1805540" cy="4437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97"/>
              </a:lnSpc>
            </a:pPr>
            <a:r>
              <a:rPr lang="en-US" sz="159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en primera persona.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4433097" y="3606584"/>
            <a:ext cx="2462727" cy="16322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48"/>
              </a:lnSpc>
            </a:pPr>
            <a:r>
              <a:rPr lang="en-US" sz="159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✅</a:t>
            </a:r>
            <a:r>
              <a:rPr lang="en-US" b="true" sz="1599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 Coordinación total del itinerario: </a:t>
            </a:r>
            <a:r>
              <a:rPr lang="en-US" sz="159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Nos encargamos de trazar tu ruta en terreno para que aproveches cada minuto.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4488771" y="8206616"/>
            <a:ext cx="2461165" cy="19559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548"/>
              </a:lnSpc>
            </a:pPr>
            <a:r>
              <a:rPr lang="en-US" sz="159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✅</a:t>
            </a:r>
            <a:r>
              <a:rPr lang="en-US" b="true" sz="1599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 Asesoría personalizada 24/7: </a:t>
            </a:r>
            <a:r>
              <a:rPr lang="en-US" sz="159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Resolvemos tus preguntas, ajustamos cifras y te acompañamos en cada paso para que tu Inversión sea segura.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923144" y="2370306"/>
            <a:ext cx="6092819" cy="634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48"/>
              </a:lnSpc>
            </a:pPr>
            <a:r>
              <a:rPr lang="en-US" sz="159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Descubre un plan en el que cada detalle está cuidado para que tú solo te dediques a pasarla bien y a tomar decisiones con confianza. 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690677" y="6422203"/>
            <a:ext cx="1995707" cy="2798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9"/>
              </a:lnSpc>
            </a:pPr>
            <a:r>
              <a:rPr lang="en-US" sz="1398" i="true">
                <a:solidFill>
                  <a:srgbClr val="FFFFFF"/>
                </a:solidFill>
                <a:latin typeface="Lato Italics"/>
                <a:ea typeface="Lato Italics"/>
                <a:cs typeface="Lato Italics"/>
                <a:sym typeface="Lato Italics"/>
              </a:rPr>
              <a:t>A 57 km al este de Málaga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690677" y="6710753"/>
            <a:ext cx="1456982" cy="2798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9"/>
              </a:lnSpc>
            </a:pPr>
            <a:r>
              <a:rPr lang="en-US" b="true" sz="1398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Balcón de Europa: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690677" y="6993436"/>
            <a:ext cx="2063458" cy="2798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9"/>
              </a:lnSpc>
            </a:pPr>
            <a:r>
              <a:rPr lang="en-US" sz="1398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mirador icónico con vistas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690677" y="7279053"/>
            <a:ext cx="2315299" cy="2798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9"/>
              </a:lnSpc>
            </a:pPr>
            <a:r>
              <a:rPr lang="en-US" sz="1398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panorámicas al Mediterráneo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6551" y="-63503"/>
            <a:ext cx="7905493" cy="11038837"/>
          </a:xfrm>
          <a:custGeom>
            <a:avLst/>
            <a:gdLst/>
            <a:ahLst/>
            <a:cxnLst/>
            <a:rect r="r" b="b" t="t" l="l"/>
            <a:pathLst>
              <a:path h="11038837" w="7905493">
                <a:moveTo>
                  <a:pt x="0" y="0"/>
                </a:moveTo>
                <a:lnTo>
                  <a:pt x="7905493" y="0"/>
                </a:lnTo>
                <a:lnTo>
                  <a:pt x="7905493" y="11038837"/>
                </a:lnTo>
                <a:lnTo>
                  <a:pt x="0" y="110388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70142" y="5945038"/>
            <a:ext cx="3513096" cy="2637206"/>
          </a:xfrm>
          <a:custGeom>
            <a:avLst/>
            <a:gdLst/>
            <a:ahLst/>
            <a:cxnLst/>
            <a:rect r="r" b="b" t="t" l="l"/>
            <a:pathLst>
              <a:path h="2637206" w="3513096">
                <a:moveTo>
                  <a:pt x="0" y="0"/>
                </a:moveTo>
                <a:lnTo>
                  <a:pt x="3513096" y="0"/>
                </a:lnTo>
                <a:lnTo>
                  <a:pt x="3513096" y="2637206"/>
                </a:lnTo>
                <a:lnTo>
                  <a:pt x="0" y="26372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2403" t="-680" r="-1418" b="-41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70142" y="1126198"/>
            <a:ext cx="3513096" cy="1856518"/>
          </a:xfrm>
          <a:custGeom>
            <a:avLst/>
            <a:gdLst/>
            <a:ahLst/>
            <a:cxnLst/>
            <a:rect r="r" b="b" t="t" l="l"/>
            <a:pathLst>
              <a:path h="1856518" w="3513096">
                <a:moveTo>
                  <a:pt x="0" y="0"/>
                </a:moveTo>
                <a:lnTo>
                  <a:pt x="3513096" y="0"/>
                </a:lnTo>
                <a:lnTo>
                  <a:pt x="3513096" y="1856518"/>
                </a:lnTo>
                <a:lnTo>
                  <a:pt x="0" y="18565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17172" r="0" b="-15648"/>
            </a:stretch>
          </a:blipFill>
        </p:spPr>
      </p: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2535269" y="4349658"/>
            <a:ext cx="2701604" cy="410270"/>
            <a:chOff x="0" y="0"/>
            <a:chExt cx="2701608" cy="41027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701544" cy="410337"/>
            </a:xfrm>
            <a:custGeom>
              <a:avLst/>
              <a:gdLst/>
              <a:ahLst/>
              <a:cxnLst/>
              <a:rect r="r" b="b" t="t" l="l"/>
              <a:pathLst>
                <a:path h="410337" w="2701544">
                  <a:moveTo>
                    <a:pt x="205105" y="0"/>
                  </a:moveTo>
                  <a:lnTo>
                    <a:pt x="2496439" y="0"/>
                  </a:lnTo>
                  <a:cubicBezTo>
                    <a:pt x="2550795" y="0"/>
                    <a:pt x="2602992" y="21590"/>
                    <a:pt x="2641473" y="60071"/>
                  </a:cubicBezTo>
                  <a:cubicBezTo>
                    <a:pt x="2679954" y="98552"/>
                    <a:pt x="2701544" y="150749"/>
                    <a:pt x="2701544" y="205105"/>
                  </a:cubicBezTo>
                  <a:cubicBezTo>
                    <a:pt x="2701544" y="259461"/>
                    <a:pt x="2679954" y="311658"/>
                    <a:pt x="2641473" y="350139"/>
                  </a:cubicBezTo>
                  <a:cubicBezTo>
                    <a:pt x="2602992" y="388620"/>
                    <a:pt x="2550795" y="410210"/>
                    <a:pt x="2496439" y="410210"/>
                  </a:cubicBezTo>
                  <a:lnTo>
                    <a:pt x="205105" y="410210"/>
                  </a:lnTo>
                  <a:cubicBezTo>
                    <a:pt x="91821" y="410337"/>
                    <a:pt x="0" y="318389"/>
                    <a:pt x="0" y="205105"/>
                  </a:cubicBezTo>
                  <a:cubicBezTo>
                    <a:pt x="0" y="91821"/>
                    <a:pt x="91821" y="0"/>
                    <a:pt x="205105" y="0"/>
                  </a:cubicBezTo>
                  <a:close/>
                </a:path>
              </a:pathLst>
            </a:custGeom>
            <a:solidFill>
              <a:srgbClr val="9FCBCD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4146499" y="1066943"/>
            <a:ext cx="3315938" cy="1928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48"/>
              </a:lnSpc>
            </a:pPr>
            <a:r>
              <a:rPr lang="en-US" sz="159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Te reintegramos el costo de tu vuelo desde tu país hasta Punta Cana. Así, tu viaje para descubrir tu nueva propiedad también será parte de la experiencia. ¡Empieza a disfrutar antes incluso de llegar!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54149" y="3000442"/>
            <a:ext cx="7185069" cy="10911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97"/>
              </a:lnSpc>
            </a:pPr>
            <a:r>
              <a:rPr lang="en-US" sz="159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Al pulsar en el botón, podrás descargar gratis nuestra guía “Paradise Tour”, con</a:t>
            </a:r>
          </a:p>
          <a:p>
            <a:pPr algn="l">
              <a:lnSpc>
                <a:spcPts val="1100"/>
              </a:lnSpc>
            </a:pPr>
            <a:r>
              <a:rPr lang="en-US" sz="159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las mejores actividades, playas y experiencias que no puedes perderte en Punta</a:t>
            </a:r>
          </a:p>
          <a:p>
            <a:pPr algn="l">
              <a:lnSpc>
                <a:spcPts val="3997"/>
              </a:lnSpc>
            </a:pPr>
            <a:r>
              <a:rPr lang="en-US" sz="159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Cana. Un adelanto de todo lo que vivirás en tu futura inversión en el paraíso.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146499" y="5876430"/>
            <a:ext cx="3271580" cy="27190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699"/>
              </a:lnSpc>
            </a:pPr>
            <a:r>
              <a:rPr lang="en-US" b="true" sz="1599" spc="9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Qigong </a:t>
            </a:r>
            <a:r>
              <a:rPr lang="en-US" sz="1599" spc="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es una práctica ancestral de la medicina tradicional china que busca armonizar el cuerpo y la mente para promover el bienestar. El método es suave y accesible para edades, ofreciendo numerosos beneficios para la salud.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146499" y="7590139"/>
            <a:ext cx="869166" cy="3198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99"/>
              </a:lnSpc>
            </a:pPr>
            <a:r>
              <a:rPr lang="en-US" sz="159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personas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142214" y="7590139"/>
            <a:ext cx="278368" cy="3198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99"/>
              </a:lnSpc>
            </a:pPr>
            <a:r>
              <a:rPr lang="en-US" sz="159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de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558704" y="7590139"/>
            <a:ext cx="553317" cy="3198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99"/>
              </a:lnSpc>
            </a:pPr>
            <a:r>
              <a:rPr lang="en-US" sz="159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todas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244761" y="7590139"/>
            <a:ext cx="294523" cy="3198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99"/>
              </a:lnSpc>
            </a:pPr>
            <a:r>
              <a:rPr lang="en-US" sz="159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las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21783" y="8588283"/>
            <a:ext cx="7172592" cy="18146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997"/>
              </a:lnSpc>
            </a:pPr>
            <a:r>
              <a:rPr lang="en-US" sz="1599" spc="14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Qigong se centra en el aspecto gimnástico y físico. Su objetivo es mantener el</a:t>
            </a:r>
          </a:p>
          <a:p>
            <a:pPr algn="just">
              <a:lnSpc>
                <a:spcPts val="1400"/>
              </a:lnSpc>
            </a:pPr>
            <a:r>
              <a:rPr lang="en-US" sz="1599" spc="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flujo de energía, fortalecer el cuerpo, cuidar músculos y tendones, y mejorar la</a:t>
            </a:r>
          </a:p>
          <a:p>
            <a:pPr algn="just">
              <a:lnSpc>
                <a:spcPts val="3997"/>
              </a:lnSpc>
            </a:pPr>
            <a:r>
              <a:rPr lang="en-US" sz="1599" spc="6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flexibilidad y el equilibrio. La práctica regular de la meditación reduce el estrés,</a:t>
            </a:r>
          </a:p>
          <a:p>
            <a:pPr algn="just">
              <a:lnSpc>
                <a:spcPts val="1400"/>
              </a:lnSpc>
            </a:pPr>
            <a:r>
              <a:rPr lang="en-US" sz="1599" spc="38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mejora la concentración y promueve el bienestar mental y emocional. Estas</a:t>
            </a:r>
          </a:p>
          <a:p>
            <a:pPr algn="just">
              <a:lnSpc>
                <a:spcPts val="3997"/>
              </a:lnSpc>
            </a:pPr>
            <a:r>
              <a:rPr lang="en-US" sz="159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disciplinas se complementan perfectamente - uniendo cuerpo, mente y alma.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887675" y="4379652"/>
            <a:ext cx="2036721" cy="3426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98"/>
              </a:lnSpc>
            </a:pPr>
            <a:r>
              <a:rPr lang="en-US" b="true" sz="1998">
                <a:solidFill>
                  <a:srgbClr val="1B1E2A"/>
                </a:solidFill>
                <a:latin typeface="Lato Bold"/>
                <a:ea typeface="Lato Bold"/>
                <a:cs typeface="Lato Bold"/>
                <a:sym typeface="Lato Bold"/>
                <a:hlinkClick r:id="rId6" tooltip="https://drive.google.com/file/d/1idmKhAeW1XElulf73CoLvGG1Gc6OanNv/view?usp=sharing"/>
              </a:rPr>
              <a:t>PARADISE TOUR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182748" y="446599"/>
            <a:ext cx="5514861" cy="3426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98"/>
              </a:lnSpc>
            </a:pPr>
            <a:r>
              <a:rPr lang="en-US" b="true" sz="1998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Pasajes de avión desde tu país hacia Punta Cana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354673" y="5271573"/>
            <a:ext cx="7204167" cy="3426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98"/>
              </a:lnSpc>
            </a:pPr>
            <a:r>
              <a:rPr lang="en-US" b="true" sz="1998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Paquete de retiro en Phoenix Sanctuary República Dominicana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6551" y="-66551"/>
            <a:ext cx="7905493" cy="11041885"/>
          </a:xfrm>
          <a:custGeom>
            <a:avLst/>
            <a:gdLst/>
            <a:ahLst/>
            <a:cxnLst/>
            <a:rect r="r" b="b" t="t" l="l"/>
            <a:pathLst>
              <a:path h="11041885" w="7905493">
                <a:moveTo>
                  <a:pt x="0" y="0"/>
                </a:moveTo>
                <a:lnTo>
                  <a:pt x="7905493" y="0"/>
                </a:lnTo>
                <a:lnTo>
                  <a:pt x="7905493" y="11041885"/>
                </a:lnTo>
                <a:lnTo>
                  <a:pt x="0" y="110418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230795" y="498862"/>
            <a:ext cx="3246520" cy="2161175"/>
          </a:xfrm>
          <a:custGeom>
            <a:avLst/>
            <a:gdLst/>
            <a:ahLst/>
            <a:cxnLst/>
            <a:rect r="r" b="b" t="t" l="l"/>
            <a:pathLst>
              <a:path h="2161175" w="3246520">
                <a:moveTo>
                  <a:pt x="0" y="0"/>
                </a:moveTo>
                <a:lnTo>
                  <a:pt x="3246521" y="0"/>
                </a:lnTo>
                <a:lnTo>
                  <a:pt x="3246521" y="2161175"/>
                </a:lnTo>
                <a:lnTo>
                  <a:pt x="0" y="21611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98850" y="4731849"/>
            <a:ext cx="3245510" cy="2161175"/>
          </a:xfrm>
          <a:custGeom>
            <a:avLst/>
            <a:gdLst/>
            <a:ahLst/>
            <a:cxnLst/>
            <a:rect r="r" b="b" t="t" l="l"/>
            <a:pathLst>
              <a:path h="2161175" w="3245510">
                <a:moveTo>
                  <a:pt x="0" y="0"/>
                </a:moveTo>
                <a:lnTo>
                  <a:pt x="3245510" y="0"/>
                </a:lnTo>
                <a:lnTo>
                  <a:pt x="3245510" y="2161174"/>
                </a:lnTo>
                <a:lnTo>
                  <a:pt x="0" y="216117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1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897880" y="7528560"/>
            <a:ext cx="1545336" cy="3154680"/>
          </a:xfrm>
          <a:custGeom>
            <a:avLst/>
            <a:gdLst/>
            <a:ahLst/>
            <a:cxnLst/>
            <a:rect r="r" b="b" t="t" l="l"/>
            <a:pathLst>
              <a:path h="3154680" w="1545336">
                <a:moveTo>
                  <a:pt x="0" y="0"/>
                </a:moveTo>
                <a:lnTo>
                  <a:pt x="1545336" y="0"/>
                </a:lnTo>
                <a:lnTo>
                  <a:pt x="1545336" y="3154680"/>
                </a:lnTo>
                <a:lnTo>
                  <a:pt x="0" y="31546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5979128" y="7610237"/>
            <a:ext cx="1382201" cy="2995270"/>
            <a:chOff x="0" y="0"/>
            <a:chExt cx="1842935" cy="399369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843913" cy="3993642"/>
            </a:xfrm>
            <a:custGeom>
              <a:avLst/>
              <a:gdLst/>
              <a:ahLst/>
              <a:cxnLst/>
              <a:rect r="r" b="b" t="t" l="l"/>
              <a:pathLst>
                <a:path h="3993642" w="1843913">
                  <a:moveTo>
                    <a:pt x="171577" y="0"/>
                  </a:moveTo>
                  <a:cubicBezTo>
                    <a:pt x="76962" y="0"/>
                    <a:pt x="0" y="76962"/>
                    <a:pt x="0" y="171577"/>
                  </a:cubicBezTo>
                  <a:lnTo>
                    <a:pt x="0" y="3822065"/>
                  </a:lnTo>
                  <a:cubicBezTo>
                    <a:pt x="0" y="3916680"/>
                    <a:pt x="76962" y="3993642"/>
                    <a:pt x="171577" y="3993642"/>
                  </a:cubicBezTo>
                  <a:lnTo>
                    <a:pt x="1671320" y="3993642"/>
                  </a:lnTo>
                  <a:cubicBezTo>
                    <a:pt x="1765935" y="3993642"/>
                    <a:pt x="1842897" y="3916680"/>
                    <a:pt x="1842897" y="3822065"/>
                  </a:cubicBezTo>
                  <a:lnTo>
                    <a:pt x="1842897" y="171577"/>
                  </a:lnTo>
                  <a:cubicBezTo>
                    <a:pt x="1843913" y="76962"/>
                    <a:pt x="1766951" y="0"/>
                    <a:pt x="1671320" y="0"/>
                  </a:cubicBezTo>
                  <a:lnTo>
                    <a:pt x="1448816" y="0"/>
                  </a:lnTo>
                  <a:lnTo>
                    <a:pt x="1448816" y="46863"/>
                  </a:lnTo>
                  <a:cubicBezTo>
                    <a:pt x="1448816" y="99949"/>
                    <a:pt x="1405128" y="143637"/>
                    <a:pt x="1352042" y="143637"/>
                  </a:cubicBezTo>
                  <a:lnTo>
                    <a:pt x="493014" y="143637"/>
                  </a:lnTo>
                  <a:cubicBezTo>
                    <a:pt x="439928" y="143637"/>
                    <a:pt x="396240" y="99949"/>
                    <a:pt x="396240" y="46863"/>
                  </a:cubicBezTo>
                  <a:lnTo>
                    <a:pt x="396240" y="0"/>
                  </a:lnTo>
                  <a:close/>
                </a:path>
              </a:pathLst>
            </a:custGeom>
            <a:blipFill>
              <a:blip r:embed="rId8"/>
              <a:stretch>
                <a:fillRect l="-29963" t="0" r="-14201" b="-103"/>
              </a:stretch>
            </a:blip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364969" y="1302458"/>
            <a:ext cx="66646" cy="66646"/>
            <a:chOff x="0" y="0"/>
            <a:chExt cx="66650" cy="6665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6675" cy="66548"/>
            </a:xfrm>
            <a:custGeom>
              <a:avLst/>
              <a:gdLst/>
              <a:ahLst/>
              <a:cxnLst/>
              <a:rect r="r" b="b" t="t" l="l"/>
              <a:pathLst>
                <a:path h="66548" w="66675">
                  <a:moveTo>
                    <a:pt x="66675" y="33274"/>
                  </a:moveTo>
                  <a:cubicBezTo>
                    <a:pt x="66675" y="37719"/>
                    <a:pt x="65786" y="41910"/>
                    <a:pt x="64135" y="45974"/>
                  </a:cubicBezTo>
                  <a:cubicBezTo>
                    <a:pt x="62484" y="50038"/>
                    <a:pt x="60071" y="53721"/>
                    <a:pt x="56896" y="56769"/>
                  </a:cubicBezTo>
                  <a:cubicBezTo>
                    <a:pt x="53721" y="59817"/>
                    <a:pt x="50165" y="62357"/>
                    <a:pt x="46101" y="64008"/>
                  </a:cubicBezTo>
                  <a:cubicBezTo>
                    <a:pt x="42037" y="65659"/>
                    <a:pt x="37719" y="66548"/>
                    <a:pt x="33401" y="66548"/>
                  </a:cubicBezTo>
                  <a:cubicBezTo>
                    <a:pt x="29083" y="66548"/>
                    <a:pt x="24765" y="65659"/>
                    <a:pt x="20701" y="64008"/>
                  </a:cubicBezTo>
                  <a:cubicBezTo>
                    <a:pt x="16637" y="62357"/>
                    <a:pt x="12954" y="59944"/>
                    <a:pt x="9906" y="56769"/>
                  </a:cubicBezTo>
                  <a:cubicBezTo>
                    <a:pt x="6858" y="53594"/>
                    <a:pt x="4191" y="50165"/>
                    <a:pt x="2540" y="46101"/>
                  </a:cubicBezTo>
                  <a:cubicBezTo>
                    <a:pt x="889" y="42037"/>
                    <a:pt x="0" y="37719"/>
                    <a:pt x="0" y="33401"/>
                  </a:cubicBezTo>
                  <a:cubicBezTo>
                    <a:pt x="0" y="29083"/>
                    <a:pt x="889" y="24765"/>
                    <a:pt x="2540" y="20701"/>
                  </a:cubicBezTo>
                  <a:cubicBezTo>
                    <a:pt x="4191" y="16637"/>
                    <a:pt x="6604" y="12827"/>
                    <a:pt x="9779" y="9779"/>
                  </a:cubicBezTo>
                  <a:cubicBezTo>
                    <a:pt x="12954" y="6731"/>
                    <a:pt x="16510" y="4191"/>
                    <a:pt x="20574" y="2540"/>
                  </a:cubicBezTo>
                  <a:cubicBezTo>
                    <a:pt x="24638" y="889"/>
                    <a:pt x="28956" y="0"/>
                    <a:pt x="33274" y="0"/>
                  </a:cubicBezTo>
                  <a:cubicBezTo>
                    <a:pt x="37592" y="0"/>
                    <a:pt x="41910" y="889"/>
                    <a:pt x="45974" y="2540"/>
                  </a:cubicBezTo>
                  <a:cubicBezTo>
                    <a:pt x="50038" y="4191"/>
                    <a:pt x="53721" y="6604"/>
                    <a:pt x="56769" y="9779"/>
                  </a:cubicBezTo>
                  <a:cubicBezTo>
                    <a:pt x="59817" y="12954"/>
                    <a:pt x="62357" y="16510"/>
                    <a:pt x="64008" y="20574"/>
                  </a:cubicBezTo>
                  <a:cubicBezTo>
                    <a:pt x="65659" y="24638"/>
                    <a:pt x="66548" y="28956"/>
                    <a:pt x="66548" y="3327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364969" y="1645206"/>
            <a:ext cx="66646" cy="66646"/>
            <a:chOff x="0" y="0"/>
            <a:chExt cx="66650" cy="6665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6675" cy="66548"/>
            </a:xfrm>
            <a:custGeom>
              <a:avLst/>
              <a:gdLst/>
              <a:ahLst/>
              <a:cxnLst/>
              <a:rect r="r" b="b" t="t" l="l"/>
              <a:pathLst>
                <a:path h="66548" w="66675">
                  <a:moveTo>
                    <a:pt x="66675" y="33274"/>
                  </a:moveTo>
                  <a:cubicBezTo>
                    <a:pt x="66675" y="37719"/>
                    <a:pt x="65786" y="41910"/>
                    <a:pt x="64135" y="45974"/>
                  </a:cubicBezTo>
                  <a:cubicBezTo>
                    <a:pt x="62484" y="50038"/>
                    <a:pt x="60071" y="53721"/>
                    <a:pt x="56896" y="56769"/>
                  </a:cubicBezTo>
                  <a:cubicBezTo>
                    <a:pt x="53721" y="59817"/>
                    <a:pt x="50165" y="62357"/>
                    <a:pt x="46101" y="64008"/>
                  </a:cubicBezTo>
                  <a:cubicBezTo>
                    <a:pt x="42037" y="65659"/>
                    <a:pt x="37719" y="66548"/>
                    <a:pt x="33401" y="66548"/>
                  </a:cubicBezTo>
                  <a:cubicBezTo>
                    <a:pt x="29083" y="66548"/>
                    <a:pt x="24765" y="65659"/>
                    <a:pt x="20701" y="64008"/>
                  </a:cubicBezTo>
                  <a:cubicBezTo>
                    <a:pt x="16637" y="62357"/>
                    <a:pt x="12954" y="59944"/>
                    <a:pt x="9906" y="56769"/>
                  </a:cubicBezTo>
                  <a:cubicBezTo>
                    <a:pt x="6858" y="53594"/>
                    <a:pt x="4191" y="50165"/>
                    <a:pt x="2540" y="46101"/>
                  </a:cubicBezTo>
                  <a:cubicBezTo>
                    <a:pt x="889" y="42037"/>
                    <a:pt x="0" y="37719"/>
                    <a:pt x="0" y="33401"/>
                  </a:cubicBezTo>
                  <a:cubicBezTo>
                    <a:pt x="0" y="29083"/>
                    <a:pt x="889" y="24765"/>
                    <a:pt x="2540" y="20701"/>
                  </a:cubicBezTo>
                  <a:cubicBezTo>
                    <a:pt x="4191" y="16637"/>
                    <a:pt x="6604" y="12827"/>
                    <a:pt x="9779" y="9779"/>
                  </a:cubicBezTo>
                  <a:cubicBezTo>
                    <a:pt x="12954" y="6731"/>
                    <a:pt x="16510" y="4191"/>
                    <a:pt x="20574" y="2540"/>
                  </a:cubicBezTo>
                  <a:cubicBezTo>
                    <a:pt x="24638" y="889"/>
                    <a:pt x="28956" y="0"/>
                    <a:pt x="33274" y="0"/>
                  </a:cubicBezTo>
                  <a:cubicBezTo>
                    <a:pt x="37592" y="0"/>
                    <a:pt x="41910" y="889"/>
                    <a:pt x="45974" y="2540"/>
                  </a:cubicBezTo>
                  <a:cubicBezTo>
                    <a:pt x="50038" y="4191"/>
                    <a:pt x="53721" y="6604"/>
                    <a:pt x="56769" y="9779"/>
                  </a:cubicBezTo>
                  <a:cubicBezTo>
                    <a:pt x="59817" y="12954"/>
                    <a:pt x="62357" y="16510"/>
                    <a:pt x="64008" y="20574"/>
                  </a:cubicBezTo>
                  <a:cubicBezTo>
                    <a:pt x="65659" y="24638"/>
                    <a:pt x="66548" y="28956"/>
                    <a:pt x="66548" y="3327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364969" y="2330682"/>
            <a:ext cx="66646" cy="66646"/>
            <a:chOff x="0" y="0"/>
            <a:chExt cx="66650" cy="6665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66675" cy="66548"/>
            </a:xfrm>
            <a:custGeom>
              <a:avLst/>
              <a:gdLst/>
              <a:ahLst/>
              <a:cxnLst/>
              <a:rect r="r" b="b" t="t" l="l"/>
              <a:pathLst>
                <a:path h="66548" w="66675">
                  <a:moveTo>
                    <a:pt x="66675" y="33274"/>
                  </a:moveTo>
                  <a:cubicBezTo>
                    <a:pt x="66675" y="37719"/>
                    <a:pt x="65786" y="41910"/>
                    <a:pt x="64135" y="45974"/>
                  </a:cubicBezTo>
                  <a:cubicBezTo>
                    <a:pt x="62484" y="50038"/>
                    <a:pt x="60071" y="53721"/>
                    <a:pt x="56896" y="56769"/>
                  </a:cubicBezTo>
                  <a:cubicBezTo>
                    <a:pt x="53721" y="59817"/>
                    <a:pt x="50165" y="62357"/>
                    <a:pt x="46101" y="64008"/>
                  </a:cubicBezTo>
                  <a:cubicBezTo>
                    <a:pt x="42037" y="65659"/>
                    <a:pt x="37719" y="66548"/>
                    <a:pt x="33401" y="66548"/>
                  </a:cubicBezTo>
                  <a:cubicBezTo>
                    <a:pt x="29083" y="66548"/>
                    <a:pt x="24765" y="65659"/>
                    <a:pt x="20701" y="64008"/>
                  </a:cubicBezTo>
                  <a:cubicBezTo>
                    <a:pt x="16637" y="62357"/>
                    <a:pt x="12954" y="59944"/>
                    <a:pt x="9906" y="56769"/>
                  </a:cubicBezTo>
                  <a:cubicBezTo>
                    <a:pt x="6858" y="53594"/>
                    <a:pt x="4191" y="50165"/>
                    <a:pt x="2540" y="46101"/>
                  </a:cubicBezTo>
                  <a:cubicBezTo>
                    <a:pt x="889" y="42037"/>
                    <a:pt x="0" y="37719"/>
                    <a:pt x="0" y="33401"/>
                  </a:cubicBezTo>
                  <a:cubicBezTo>
                    <a:pt x="0" y="29083"/>
                    <a:pt x="889" y="24765"/>
                    <a:pt x="2540" y="20701"/>
                  </a:cubicBezTo>
                  <a:cubicBezTo>
                    <a:pt x="4191" y="16637"/>
                    <a:pt x="6604" y="12827"/>
                    <a:pt x="9779" y="9779"/>
                  </a:cubicBezTo>
                  <a:cubicBezTo>
                    <a:pt x="12954" y="6731"/>
                    <a:pt x="16510" y="4191"/>
                    <a:pt x="20574" y="2540"/>
                  </a:cubicBezTo>
                  <a:cubicBezTo>
                    <a:pt x="24638" y="889"/>
                    <a:pt x="28956" y="0"/>
                    <a:pt x="33274" y="0"/>
                  </a:cubicBezTo>
                  <a:cubicBezTo>
                    <a:pt x="37592" y="0"/>
                    <a:pt x="41910" y="889"/>
                    <a:pt x="45974" y="2540"/>
                  </a:cubicBezTo>
                  <a:cubicBezTo>
                    <a:pt x="50038" y="4191"/>
                    <a:pt x="53721" y="6604"/>
                    <a:pt x="56769" y="9779"/>
                  </a:cubicBezTo>
                  <a:cubicBezTo>
                    <a:pt x="59817" y="12954"/>
                    <a:pt x="62357" y="16510"/>
                    <a:pt x="64008" y="20574"/>
                  </a:cubicBezTo>
                  <a:cubicBezTo>
                    <a:pt x="65659" y="24638"/>
                    <a:pt x="66548" y="28956"/>
                    <a:pt x="66548" y="3327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4" id="14"/>
          <p:cNvGrpSpPr>
            <a:grpSpLocks noChangeAspect="true"/>
          </p:cNvGrpSpPr>
          <p:nvPr/>
        </p:nvGrpSpPr>
        <p:grpSpPr>
          <a:xfrm rot="0">
            <a:off x="364969" y="3016167"/>
            <a:ext cx="66646" cy="66646"/>
            <a:chOff x="0" y="0"/>
            <a:chExt cx="66650" cy="6665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66675" cy="66548"/>
            </a:xfrm>
            <a:custGeom>
              <a:avLst/>
              <a:gdLst/>
              <a:ahLst/>
              <a:cxnLst/>
              <a:rect r="r" b="b" t="t" l="l"/>
              <a:pathLst>
                <a:path h="66548" w="66675">
                  <a:moveTo>
                    <a:pt x="66675" y="33274"/>
                  </a:moveTo>
                  <a:cubicBezTo>
                    <a:pt x="66675" y="37719"/>
                    <a:pt x="65786" y="41910"/>
                    <a:pt x="64135" y="45974"/>
                  </a:cubicBezTo>
                  <a:cubicBezTo>
                    <a:pt x="62484" y="50038"/>
                    <a:pt x="60071" y="53721"/>
                    <a:pt x="56896" y="56769"/>
                  </a:cubicBezTo>
                  <a:cubicBezTo>
                    <a:pt x="53721" y="59817"/>
                    <a:pt x="50165" y="62357"/>
                    <a:pt x="46101" y="64008"/>
                  </a:cubicBezTo>
                  <a:cubicBezTo>
                    <a:pt x="42037" y="65659"/>
                    <a:pt x="37719" y="66548"/>
                    <a:pt x="33401" y="66548"/>
                  </a:cubicBezTo>
                  <a:cubicBezTo>
                    <a:pt x="29083" y="66548"/>
                    <a:pt x="24765" y="65659"/>
                    <a:pt x="20701" y="64008"/>
                  </a:cubicBezTo>
                  <a:cubicBezTo>
                    <a:pt x="16637" y="62357"/>
                    <a:pt x="12954" y="59944"/>
                    <a:pt x="9906" y="56769"/>
                  </a:cubicBezTo>
                  <a:cubicBezTo>
                    <a:pt x="6858" y="53594"/>
                    <a:pt x="4191" y="50165"/>
                    <a:pt x="2540" y="46101"/>
                  </a:cubicBezTo>
                  <a:cubicBezTo>
                    <a:pt x="889" y="42037"/>
                    <a:pt x="0" y="37719"/>
                    <a:pt x="0" y="33401"/>
                  </a:cubicBezTo>
                  <a:cubicBezTo>
                    <a:pt x="0" y="29083"/>
                    <a:pt x="889" y="24765"/>
                    <a:pt x="2540" y="20701"/>
                  </a:cubicBezTo>
                  <a:cubicBezTo>
                    <a:pt x="4191" y="16637"/>
                    <a:pt x="6604" y="12827"/>
                    <a:pt x="9779" y="9779"/>
                  </a:cubicBezTo>
                  <a:cubicBezTo>
                    <a:pt x="12954" y="6731"/>
                    <a:pt x="16510" y="4191"/>
                    <a:pt x="20574" y="2540"/>
                  </a:cubicBezTo>
                  <a:cubicBezTo>
                    <a:pt x="24638" y="889"/>
                    <a:pt x="28956" y="0"/>
                    <a:pt x="33274" y="0"/>
                  </a:cubicBezTo>
                  <a:cubicBezTo>
                    <a:pt x="37592" y="0"/>
                    <a:pt x="41910" y="889"/>
                    <a:pt x="45974" y="2540"/>
                  </a:cubicBezTo>
                  <a:cubicBezTo>
                    <a:pt x="50038" y="4191"/>
                    <a:pt x="53721" y="6604"/>
                    <a:pt x="56769" y="9779"/>
                  </a:cubicBezTo>
                  <a:cubicBezTo>
                    <a:pt x="59817" y="12954"/>
                    <a:pt x="62357" y="16510"/>
                    <a:pt x="64008" y="20574"/>
                  </a:cubicBezTo>
                  <a:cubicBezTo>
                    <a:pt x="65659" y="24638"/>
                    <a:pt x="66548" y="28956"/>
                    <a:pt x="66548" y="3327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6" id="16"/>
          <p:cNvGrpSpPr>
            <a:grpSpLocks noChangeAspect="true"/>
          </p:cNvGrpSpPr>
          <p:nvPr/>
        </p:nvGrpSpPr>
        <p:grpSpPr>
          <a:xfrm rot="0">
            <a:off x="364969" y="3701653"/>
            <a:ext cx="66646" cy="66646"/>
            <a:chOff x="0" y="0"/>
            <a:chExt cx="66650" cy="6665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66675" cy="66548"/>
            </a:xfrm>
            <a:custGeom>
              <a:avLst/>
              <a:gdLst/>
              <a:ahLst/>
              <a:cxnLst/>
              <a:rect r="r" b="b" t="t" l="l"/>
              <a:pathLst>
                <a:path h="66548" w="66675">
                  <a:moveTo>
                    <a:pt x="66675" y="33274"/>
                  </a:moveTo>
                  <a:cubicBezTo>
                    <a:pt x="66675" y="37719"/>
                    <a:pt x="65786" y="41910"/>
                    <a:pt x="64135" y="45974"/>
                  </a:cubicBezTo>
                  <a:cubicBezTo>
                    <a:pt x="62484" y="50038"/>
                    <a:pt x="60071" y="53721"/>
                    <a:pt x="56896" y="56769"/>
                  </a:cubicBezTo>
                  <a:cubicBezTo>
                    <a:pt x="53721" y="59817"/>
                    <a:pt x="50165" y="62357"/>
                    <a:pt x="46101" y="64008"/>
                  </a:cubicBezTo>
                  <a:cubicBezTo>
                    <a:pt x="42037" y="65659"/>
                    <a:pt x="37719" y="66548"/>
                    <a:pt x="33401" y="66548"/>
                  </a:cubicBezTo>
                  <a:cubicBezTo>
                    <a:pt x="29083" y="66548"/>
                    <a:pt x="24765" y="65659"/>
                    <a:pt x="20701" y="64008"/>
                  </a:cubicBezTo>
                  <a:cubicBezTo>
                    <a:pt x="16637" y="62357"/>
                    <a:pt x="12954" y="59944"/>
                    <a:pt x="9906" y="56769"/>
                  </a:cubicBezTo>
                  <a:cubicBezTo>
                    <a:pt x="6858" y="53594"/>
                    <a:pt x="4191" y="50165"/>
                    <a:pt x="2540" y="46101"/>
                  </a:cubicBezTo>
                  <a:cubicBezTo>
                    <a:pt x="889" y="42037"/>
                    <a:pt x="0" y="37719"/>
                    <a:pt x="0" y="33401"/>
                  </a:cubicBezTo>
                  <a:cubicBezTo>
                    <a:pt x="0" y="29083"/>
                    <a:pt x="889" y="24765"/>
                    <a:pt x="2540" y="20701"/>
                  </a:cubicBezTo>
                  <a:cubicBezTo>
                    <a:pt x="4191" y="16637"/>
                    <a:pt x="6604" y="12827"/>
                    <a:pt x="9779" y="9779"/>
                  </a:cubicBezTo>
                  <a:cubicBezTo>
                    <a:pt x="12954" y="6731"/>
                    <a:pt x="16510" y="4191"/>
                    <a:pt x="20574" y="2540"/>
                  </a:cubicBezTo>
                  <a:cubicBezTo>
                    <a:pt x="24638" y="889"/>
                    <a:pt x="28956" y="0"/>
                    <a:pt x="33274" y="0"/>
                  </a:cubicBezTo>
                  <a:cubicBezTo>
                    <a:pt x="37592" y="0"/>
                    <a:pt x="41910" y="889"/>
                    <a:pt x="45974" y="2540"/>
                  </a:cubicBezTo>
                  <a:cubicBezTo>
                    <a:pt x="50038" y="4191"/>
                    <a:pt x="53721" y="6604"/>
                    <a:pt x="56769" y="9779"/>
                  </a:cubicBezTo>
                  <a:cubicBezTo>
                    <a:pt x="59817" y="12954"/>
                    <a:pt x="62357" y="16510"/>
                    <a:pt x="64008" y="20574"/>
                  </a:cubicBezTo>
                  <a:cubicBezTo>
                    <a:pt x="65659" y="24638"/>
                    <a:pt x="66548" y="28956"/>
                    <a:pt x="66548" y="3327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8" id="18"/>
          <p:cNvGrpSpPr>
            <a:grpSpLocks noChangeAspect="true"/>
          </p:cNvGrpSpPr>
          <p:nvPr/>
        </p:nvGrpSpPr>
        <p:grpSpPr>
          <a:xfrm rot="0">
            <a:off x="411547" y="497215"/>
            <a:ext cx="38100" cy="494033"/>
            <a:chOff x="0" y="0"/>
            <a:chExt cx="38100" cy="49403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38100" cy="494030"/>
            </a:xfrm>
            <a:custGeom>
              <a:avLst/>
              <a:gdLst/>
              <a:ahLst/>
              <a:cxnLst/>
              <a:rect r="r" b="b" t="t" l="l"/>
              <a:pathLst>
                <a:path h="494030" w="38100">
                  <a:moveTo>
                    <a:pt x="0" y="494030"/>
                  </a:moveTo>
                  <a:lnTo>
                    <a:pt x="38100" y="494030"/>
                  </a:lnTo>
                  <a:lnTo>
                    <a:pt x="381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name="Group 20" id="20"/>
          <p:cNvGrpSpPr>
            <a:grpSpLocks noChangeAspect="true"/>
          </p:cNvGrpSpPr>
          <p:nvPr/>
        </p:nvGrpSpPr>
        <p:grpSpPr>
          <a:xfrm rot="0">
            <a:off x="4196915" y="3660429"/>
            <a:ext cx="66646" cy="66646"/>
            <a:chOff x="0" y="0"/>
            <a:chExt cx="66650" cy="6665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66675" cy="66548"/>
            </a:xfrm>
            <a:custGeom>
              <a:avLst/>
              <a:gdLst/>
              <a:ahLst/>
              <a:cxnLst/>
              <a:rect r="r" b="b" t="t" l="l"/>
              <a:pathLst>
                <a:path h="66548" w="66675">
                  <a:moveTo>
                    <a:pt x="66675" y="33274"/>
                  </a:moveTo>
                  <a:cubicBezTo>
                    <a:pt x="66675" y="37719"/>
                    <a:pt x="65786" y="41910"/>
                    <a:pt x="64135" y="45974"/>
                  </a:cubicBezTo>
                  <a:cubicBezTo>
                    <a:pt x="62484" y="50038"/>
                    <a:pt x="60071" y="53721"/>
                    <a:pt x="56896" y="56769"/>
                  </a:cubicBezTo>
                  <a:cubicBezTo>
                    <a:pt x="53721" y="59817"/>
                    <a:pt x="50165" y="62357"/>
                    <a:pt x="46101" y="64008"/>
                  </a:cubicBezTo>
                  <a:cubicBezTo>
                    <a:pt x="42037" y="65659"/>
                    <a:pt x="37719" y="66548"/>
                    <a:pt x="33401" y="66548"/>
                  </a:cubicBezTo>
                  <a:cubicBezTo>
                    <a:pt x="29083" y="66548"/>
                    <a:pt x="24765" y="65659"/>
                    <a:pt x="20701" y="64008"/>
                  </a:cubicBezTo>
                  <a:cubicBezTo>
                    <a:pt x="16637" y="62357"/>
                    <a:pt x="12954" y="59944"/>
                    <a:pt x="9906" y="56769"/>
                  </a:cubicBezTo>
                  <a:cubicBezTo>
                    <a:pt x="6858" y="53594"/>
                    <a:pt x="4191" y="50165"/>
                    <a:pt x="2540" y="46101"/>
                  </a:cubicBezTo>
                  <a:cubicBezTo>
                    <a:pt x="889" y="42037"/>
                    <a:pt x="0" y="37719"/>
                    <a:pt x="0" y="33401"/>
                  </a:cubicBezTo>
                  <a:cubicBezTo>
                    <a:pt x="0" y="29083"/>
                    <a:pt x="889" y="24765"/>
                    <a:pt x="2540" y="20701"/>
                  </a:cubicBezTo>
                  <a:cubicBezTo>
                    <a:pt x="4191" y="16637"/>
                    <a:pt x="6604" y="12827"/>
                    <a:pt x="9779" y="9779"/>
                  </a:cubicBezTo>
                  <a:cubicBezTo>
                    <a:pt x="12954" y="6731"/>
                    <a:pt x="16510" y="4191"/>
                    <a:pt x="20574" y="2540"/>
                  </a:cubicBezTo>
                  <a:cubicBezTo>
                    <a:pt x="24638" y="889"/>
                    <a:pt x="28956" y="0"/>
                    <a:pt x="33274" y="0"/>
                  </a:cubicBezTo>
                  <a:cubicBezTo>
                    <a:pt x="37592" y="0"/>
                    <a:pt x="41910" y="889"/>
                    <a:pt x="45974" y="2540"/>
                  </a:cubicBezTo>
                  <a:cubicBezTo>
                    <a:pt x="50038" y="4191"/>
                    <a:pt x="53721" y="6604"/>
                    <a:pt x="56769" y="9779"/>
                  </a:cubicBezTo>
                  <a:cubicBezTo>
                    <a:pt x="59817" y="12954"/>
                    <a:pt x="62357" y="16510"/>
                    <a:pt x="64008" y="20574"/>
                  </a:cubicBezTo>
                  <a:cubicBezTo>
                    <a:pt x="65659" y="24638"/>
                    <a:pt x="66548" y="28956"/>
                    <a:pt x="66548" y="3327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2" id="22"/>
          <p:cNvGrpSpPr>
            <a:grpSpLocks noChangeAspect="true"/>
          </p:cNvGrpSpPr>
          <p:nvPr/>
        </p:nvGrpSpPr>
        <p:grpSpPr>
          <a:xfrm rot="0">
            <a:off x="4196915" y="4003177"/>
            <a:ext cx="66646" cy="66646"/>
            <a:chOff x="0" y="0"/>
            <a:chExt cx="66650" cy="6665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66675" cy="66548"/>
            </a:xfrm>
            <a:custGeom>
              <a:avLst/>
              <a:gdLst/>
              <a:ahLst/>
              <a:cxnLst/>
              <a:rect r="r" b="b" t="t" l="l"/>
              <a:pathLst>
                <a:path h="66548" w="66675">
                  <a:moveTo>
                    <a:pt x="66675" y="33274"/>
                  </a:moveTo>
                  <a:cubicBezTo>
                    <a:pt x="66675" y="37719"/>
                    <a:pt x="65786" y="41910"/>
                    <a:pt x="64135" y="45974"/>
                  </a:cubicBezTo>
                  <a:cubicBezTo>
                    <a:pt x="62484" y="50038"/>
                    <a:pt x="60071" y="53721"/>
                    <a:pt x="56896" y="56769"/>
                  </a:cubicBezTo>
                  <a:cubicBezTo>
                    <a:pt x="53721" y="59817"/>
                    <a:pt x="50165" y="62357"/>
                    <a:pt x="46101" y="64008"/>
                  </a:cubicBezTo>
                  <a:cubicBezTo>
                    <a:pt x="42037" y="65659"/>
                    <a:pt x="37719" y="66548"/>
                    <a:pt x="33401" y="66548"/>
                  </a:cubicBezTo>
                  <a:cubicBezTo>
                    <a:pt x="29083" y="66548"/>
                    <a:pt x="24765" y="65659"/>
                    <a:pt x="20701" y="64008"/>
                  </a:cubicBezTo>
                  <a:cubicBezTo>
                    <a:pt x="16637" y="62357"/>
                    <a:pt x="12954" y="59944"/>
                    <a:pt x="9906" y="56769"/>
                  </a:cubicBezTo>
                  <a:cubicBezTo>
                    <a:pt x="6858" y="53594"/>
                    <a:pt x="4191" y="50165"/>
                    <a:pt x="2540" y="46101"/>
                  </a:cubicBezTo>
                  <a:cubicBezTo>
                    <a:pt x="889" y="42037"/>
                    <a:pt x="0" y="37719"/>
                    <a:pt x="0" y="33401"/>
                  </a:cubicBezTo>
                  <a:cubicBezTo>
                    <a:pt x="0" y="29083"/>
                    <a:pt x="889" y="24765"/>
                    <a:pt x="2540" y="20701"/>
                  </a:cubicBezTo>
                  <a:cubicBezTo>
                    <a:pt x="4191" y="16637"/>
                    <a:pt x="6604" y="12827"/>
                    <a:pt x="9779" y="9779"/>
                  </a:cubicBezTo>
                  <a:cubicBezTo>
                    <a:pt x="12954" y="6731"/>
                    <a:pt x="16510" y="4191"/>
                    <a:pt x="20574" y="2540"/>
                  </a:cubicBezTo>
                  <a:cubicBezTo>
                    <a:pt x="24638" y="889"/>
                    <a:pt x="28956" y="0"/>
                    <a:pt x="33274" y="0"/>
                  </a:cubicBezTo>
                  <a:cubicBezTo>
                    <a:pt x="37592" y="0"/>
                    <a:pt x="41910" y="889"/>
                    <a:pt x="45974" y="2540"/>
                  </a:cubicBezTo>
                  <a:cubicBezTo>
                    <a:pt x="50038" y="4191"/>
                    <a:pt x="53721" y="6604"/>
                    <a:pt x="56769" y="9779"/>
                  </a:cubicBezTo>
                  <a:cubicBezTo>
                    <a:pt x="59817" y="12954"/>
                    <a:pt x="62357" y="16510"/>
                    <a:pt x="64008" y="20574"/>
                  </a:cubicBezTo>
                  <a:cubicBezTo>
                    <a:pt x="65659" y="24638"/>
                    <a:pt x="66548" y="28956"/>
                    <a:pt x="66548" y="3327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4" id="24"/>
          <p:cNvGrpSpPr>
            <a:grpSpLocks noChangeAspect="true"/>
          </p:cNvGrpSpPr>
          <p:nvPr/>
        </p:nvGrpSpPr>
        <p:grpSpPr>
          <a:xfrm rot="0">
            <a:off x="4196915" y="4688653"/>
            <a:ext cx="66646" cy="66646"/>
            <a:chOff x="0" y="0"/>
            <a:chExt cx="66650" cy="6665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66675" cy="66548"/>
            </a:xfrm>
            <a:custGeom>
              <a:avLst/>
              <a:gdLst/>
              <a:ahLst/>
              <a:cxnLst/>
              <a:rect r="r" b="b" t="t" l="l"/>
              <a:pathLst>
                <a:path h="66548" w="66675">
                  <a:moveTo>
                    <a:pt x="66675" y="33274"/>
                  </a:moveTo>
                  <a:cubicBezTo>
                    <a:pt x="66675" y="37719"/>
                    <a:pt x="65786" y="41910"/>
                    <a:pt x="64135" y="45974"/>
                  </a:cubicBezTo>
                  <a:cubicBezTo>
                    <a:pt x="62484" y="50038"/>
                    <a:pt x="60071" y="53721"/>
                    <a:pt x="56896" y="56769"/>
                  </a:cubicBezTo>
                  <a:cubicBezTo>
                    <a:pt x="53721" y="59817"/>
                    <a:pt x="50165" y="62357"/>
                    <a:pt x="46101" y="64008"/>
                  </a:cubicBezTo>
                  <a:cubicBezTo>
                    <a:pt x="42037" y="65659"/>
                    <a:pt x="37719" y="66548"/>
                    <a:pt x="33401" y="66548"/>
                  </a:cubicBezTo>
                  <a:cubicBezTo>
                    <a:pt x="29083" y="66548"/>
                    <a:pt x="24765" y="65659"/>
                    <a:pt x="20701" y="64008"/>
                  </a:cubicBezTo>
                  <a:cubicBezTo>
                    <a:pt x="16637" y="62357"/>
                    <a:pt x="12954" y="59944"/>
                    <a:pt x="9906" y="56769"/>
                  </a:cubicBezTo>
                  <a:cubicBezTo>
                    <a:pt x="6858" y="53594"/>
                    <a:pt x="4191" y="50165"/>
                    <a:pt x="2540" y="46101"/>
                  </a:cubicBezTo>
                  <a:cubicBezTo>
                    <a:pt x="889" y="42037"/>
                    <a:pt x="0" y="37719"/>
                    <a:pt x="0" y="33401"/>
                  </a:cubicBezTo>
                  <a:cubicBezTo>
                    <a:pt x="0" y="29083"/>
                    <a:pt x="889" y="24765"/>
                    <a:pt x="2540" y="20701"/>
                  </a:cubicBezTo>
                  <a:cubicBezTo>
                    <a:pt x="4191" y="16637"/>
                    <a:pt x="6604" y="12827"/>
                    <a:pt x="9779" y="9779"/>
                  </a:cubicBezTo>
                  <a:cubicBezTo>
                    <a:pt x="12954" y="6731"/>
                    <a:pt x="16510" y="4191"/>
                    <a:pt x="20574" y="2540"/>
                  </a:cubicBezTo>
                  <a:cubicBezTo>
                    <a:pt x="24638" y="889"/>
                    <a:pt x="28956" y="0"/>
                    <a:pt x="33274" y="0"/>
                  </a:cubicBezTo>
                  <a:cubicBezTo>
                    <a:pt x="37592" y="0"/>
                    <a:pt x="41910" y="889"/>
                    <a:pt x="45974" y="2540"/>
                  </a:cubicBezTo>
                  <a:cubicBezTo>
                    <a:pt x="50038" y="4191"/>
                    <a:pt x="53721" y="6604"/>
                    <a:pt x="56769" y="9779"/>
                  </a:cubicBezTo>
                  <a:cubicBezTo>
                    <a:pt x="59817" y="12954"/>
                    <a:pt x="62357" y="16510"/>
                    <a:pt x="64008" y="20574"/>
                  </a:cubicBezTo>
                  <a:cubicBezTo>
                    <a:pt x="65659" y="24638"/>
                    <a:pt x="66548" y="28956"/>
                    <a:pt x="66548" y="3327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6" id="26"/>
          <p:cNvGrpSpPr>
            <a:grpSpLocks noChangeAspect="true"/>
          </p:cNvGrpSpPr>
          <p:nvPr/>
        </p:nvGrpSpPr>
        <p:grpSpPr>
          <a:xfrm rot="0">
            <a:off x="4196915" y="5374138"/>
            <a:ext cx="66646" cy="66646"/>
            <a:chOff x="0" y="0"/>
            <a:chExt cx="66650" cy="6665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66675" cy="66548"/>
            </a:xfrm>
            <a:custGeom>
              <a:avLst/>
              <a:gdLst/>
              <a:ahLst/>
              <a:cxnLst/>
              <a:rect r="r" b="b" t="t" l="l"/>
              <a:pathLst>
                <a:path h="66548" w="66675">
                  <a:moveTo>
                    <a:pt x="66675" y="33274"/>
                  </a:moveTo>
                  <a:cubicBezTo>
                    <a:pt x="66675" y="37719"/>
                    <a:pt x="65786" y="41910"/>
                    <a:pt x="64135" y="45974"/>
                  </a:cubicBezTo>
                  <a:cubicBezTo>
                    <a:pt x="62484" y="50038"/>
                    <a:pt x="60071" y="53721"/>
                    <a:pt x="56896" y="56769"/>
                  </a:cubicBezTo>
                  <a:cubicBezTo>
                    <a:pt x="53721" y="59817"/>
                    <a:pt x="50165" y="62357"/>
                    <a:pt x="46101" y="64008"/>
                  </a:cubicBezTo>
                  <a:cubicBezTo>
                    <a:pt x="42037" y="65659"/>
                    <a:pt x="37719" y="66548"/>
                    <a:pt x="33401" y="66548"/>
                  </a:cubicBezTo>
                  <a:cubicBezTo>
                    <a:pt x="29083" y="66548"/>
                    <a:pt x="24765" y="65659"/>
                    <a:pt x="20701" y="64008"/>
                  </a:cubicBezTo>
                  <a:cubicBezTo>
                    <a:pt x="16637" y="62357"/>
                    <a:pt x="12954" y="59944"/>
                    <a:pt x="9906" y="56769"/>
                  </a:cubicBezTo>
                  <a:cubicBezTo>
                    <a:pt x="6858" y="53594"/>
                    <a:pt x="4191" y="50165"/>
                    <a:pt x="2540" y="46101"/>
                  </a:cubicBezTo>
                  <a:cubicBezTo>
                    <a:pt x="889" y="42037"/>
                    <a:pt x="0" y="37719"/>
                    <a:pt x="0" y="33401"/>
                  </a:cubicBezTo>
                  <a:cubicBezTo>
                    <a:pt x="0" y="29083"/>
                    <a:pt x="889" y="24765"/>
                    <a:pt x="2540" y="20701"/>
                  </a:cubicBezTo>
                  <a:cubicBezTo>
                    <a:pt x="4191" y="16637"/>
                    <a:pt x="6604" y="12827"/>
                    <a:pt x="9779" y="9779"/>
                  </a:cubicBezTo>
                  <a:cubicBezTo>
                    <a:pt x="12954" y="6731"/>
                    <a:pt x="16510" y="4191"/>
                    <a:pt x="20574" y="2540"/>
                  </a:cubicBezTo>
                  <a:cubicBezTo>
                    <a:pt x="24638" y="889"/>
                    <a:pt x="28956" y="0"/>
                    <a:pt x="33274" y="0"/>
                  </a:cubicBezTo>
                  <a:cubicBezTo>
                    <a:pt x="37592" y="0"/>
                    <a:pt x="41910" y="889"/>
                    <a:pt x="45974" y="2540"/>
                  </a:cubicBezTo>
                  <a:cubicBezTo>
                    <a:pt x="50038" y="4191"/>
                    <a:pt x="53721" y="6604"/>
                    <a:pt x="56769" y="9779"/>
                  </a:cubicBezTo>
                  <a:cubicBezTo>
                    <a:pt x="59817" y="12954"/>
                    <a:pt x="62357" y="16510"/>
                    <a:pt x="64008" y="20574"/>
                  </a:cubicBezTo>
                  <a:cubicBezTo>
                    <a:pt x="65659" y="24638"/>
                    <a:pt x="66548" y="28956"/>
                    <a:pt x="66548" y="3327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8" id="28"/>
          <p:cNvGrpSpPr>
            <a:grpSpLocks noChangeAspect="true"/>
          </p:cNvGrpSpPr>
          <p:nvPr/>
        </p:nvGrpSpPr>
        <p:grpSpPr>
          <a:xfrm rot="0">
            <a:off x="4196915" y="6059624"/>
            <a:ext cx="66646" cy="66646"/>
            <a:chOff x="0" y="0"/>
            <a:chExt cx="66650" cy="6665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66675" cy="66548"/>
            </a:xfrm>
            <a:custGeom>
              <a:avLst/>
              <a:gdLst/>
              <a:ahLst/>
              <a:cxnLst/>
              <a:rect r="r" b="b" t="t" l="l"/>
              <a:pathLst>
                <a:path h="66548" w="66675">
                  <a:moveTo>
                    <a:pt x="66675" y="33274"/>
                  </a:moveTo>
                  <a:cubicBezTo>
                    <a:pt x="66675" y="37719"/>
                    <a:pt x="65786" y="41910"/>
                    <a:pt x="64135" y="45974"/>
                  </a:cubicBezTo>
                  <a:cubicBezTo>
                    <a:pt x="62484" y="50038"/>
                    <a:pt x="60071" y="53721"/>
                    <a:pt x="56896" y="56769"/>
                  </a:cubicBezTo>
                  <a:cubicBezTo>
                    <a:pt x="53721" y="59817"/>
                    <a:pt x="50165" y="62357"/>
                    <a:pt x="46101" y="64008"/>
                  </a:cubicBezTo>
                  <a:cubicBezTo>
                    <a:pt x="42037" y="65659"/>
                    <a:pt x="37719" y="66548"/>
                    <a:pt x="33401" y="66548"/>
                  </a:cubicBezTo>
                  <a:cubicBezTo>
                    <a:pt x="29083" y="66548"/>
                    <a:pt x="24765" y="65659"/>
                    <a:pt x="20701" y="64008"/>
                  </a:cubicBezTo>
                  <a:cubicBezTo>
                    <a:pt x="16637" y="62357"/>
                    <a:pt x="12954" y="59944"/>
                    <a:pt x="9906" y="56769"/>
                  </a:cubicBezTo>
                  <a:cubicBezTo>
                    <a:pt x="6858" y="53594"/>
                    <a:pt x="4191" y="50165"/>
                    <a:pt x="2540" y="46101"/>
                  </a:cubicBezTo>
                  <a:cubicBezTo>
                    <a:pt x="889" y="42037"/>
                    <a:pt x="0" y="37719"/>
                    <a:pt x="0" y="33401"/>
                  </a:cubicBezTo>
                  <a:cubicBezTo>
                    <a:pt x="0" y="29083"/>
                    <a:pt x="889" y="24765"/>
                    <a:pt x="2540" y="20701"/>
                  </a:cubicBezTo>
                  <a:cubicBezTo>
                    <a:pt x="4191" y="16637"/>
                    <a:pt x="6604" y="12827"/>
                    <a:pt x="9779" y="9779"/>
                  </a:cubicBezTo>
                  <a:cubicBezTo>
                    <a:pt x="12954" y="6731"/>
                    <a:pt x="16510" y="4191"/>
                    <a:pt x="20574" y="2540"/>
                  </a:cubicBezTo>
                  <a:cubicBezTo>
                    <a:pt x="24638" y="889"/>
                    <a:pt x="28956" y="0"/>
                    <a:pt x="33274" y="0"/>
                  </a:cubicBezTo>
                  <a:cubicBezTo>
                    <a:pt x="37592" y="0"/>
                    <a:pt x="41910" y="889"/>
                    <a:pt x="45974" y="2540"/>
                  </a:cubicBezTo>
                  <a:cubicBezTo>
                    <a:pt x="50038" y="4191"/>
                    <a:pt x="53721" y="6604"/>
                    <a:pt x="56769" y="9779"/>
                  </a:cubicBezTo>
                  <a:cubicBezTo>
                    <a:pt x="59817" y="12954"/>
                    <a:pt x="62357" y="16510"/>
                    <a:pt x="64008" y="20574"/>
                  </a:cubicBezTo>
                  <a:cubicBezTo>
                    <a:pt x="65659" y="24638"/>
                    <a:pt x="66548" y="28956"/>
                    <a:pt x="66548" y="3327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0" id="30"/>
          <p:cNvGrpSpPr>
            <a:grpSpLocks noChangeAspect="true"/>
          </p:cNvGrpSpPr>
          <p:nvPr/>
        </p:nvGrpSpPr>
        <p:grpSpPr>
          <a:xfrm rot="0">
            <a:off x="4213708" y="2856281"/>
            <a:ext cx="38100" cy="494033"/>
            <a:chOff x="0" y="0"/>
            <a:chExt cx="38100" cy="49403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38100" cy="494030"/>
            </a:xfrm>
            <a:custGeom>
              <a:avLst/>
              <a:gdLst/>
              <a:ahLst/>
              <a:cxnLst/>
              <a:rect r="r" b="b" t="t" l="l"/>
              <a:pathLst>
                <a:path h="494030" w="38100">
                  <a:moveTo>
                    <a:pt x="0" y="494030"/>
                  </a:moveTo>
                  <a:lnTo>
                    <a:pt x="38100" y="494030"/>
                  </a:lnTo>
                  <a:lnTo>
                    <a:pt x="381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name="Freeform 32" id="32"/>
          <p:cNvSpPr/>
          <p:nvPr/>
        </p:nvSpPr>
        <p:spPr>
          <a:xfrm flipH="false" flipV="false" rot="0">
            <a:off x="5801744" y="7450798"/>
            <a:ext cx="1736179" cy="3311176"/>
          </a:xfrm>
          <a:custGeom>
            <a:avLst/>
            <a:gdLst/>
            <a:ahLst/>
            <a:cxnLst/>
            <a:rect r="r" b="b" t="t" l="l"/>
            <a:pathLst>
              <a:path h="3311176" w="1736179">
                <a:moveTo>
                  <a:pt x="0" y="0"/>
                </a:moveTo>
                <a:lnTo>
                  <a:pt x="1736179" y="0"/>
                </a:lnTo>
                <a:lnTo>
                  <a:pt x="1736179" y="3311176"/>
                </a:lnTo>
                <a:lnTo>
                  <a:pt x="0" y="331117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3" id="33"/>
          <p:cNvSpPr txBox="true"/>
          <p:nvPr/>
        </p:nvSpPr>
        <p:spPr>
          <a:xfrm rot="0">
            <a:off x="539525" y="483775"/>
            <a:ext cx="2056676" cy="5197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24"/>
              </a:lnSpc>
            </a:pPr>
            <a:r>
              <a:rPr lang="en-US" b="true" sz="1599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Para 4 Personas valuado en 1,600 USD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567433" y="1018003"/>
            <a:ext cx="3116189" cy="3528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97"/>
              </a:lnSpc>
            </a:pPr>
            <a:r>
              <a:rPr lang="en-US" sz="159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2 noches en 2 habitaciones dobles</a:t>
            </a:r>
          </a:p>
          <a:p>
            <a:pPr algn="l">
              <a:lnSpc>
                <a:spcPts val="1400"/>
              </a:lnSpc>
            </a:pPr>
            <a:r>
              <a:rPr lang="en-US" sz="159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Alimentación (pensión completa)</a:t>
            </a:r>
          </a:p>
          <a:p>
            <a:pPr algn="l">
              <a:lnSpc>
                <a:spcPts val="3997"/>
              </a:lnSpc>
            </a:pPr>
            <a:r>
              <a:rPr lang="en-US" sz="159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para 2 días para 4 personas</a:t>
            </a:r>
          </a:p>
          <a:p>
            <a:pPr algn="l">
              <a:lnSpc>
                <a:spcPts val="1400"/>
              </a:lnSpc>
            </a:pPr>
            <a:r>
              <a:rPr lang="en-US" sz="159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2 masajes o tratamiento</a:t>
            </a:r>
          </a:p>
          <a:p>
            <a:pPr algn="l">
              <a:lnSpc>
                <a:spcPts val="3997"/>
              </a:lnSpc>
            </a:pPr>
            <a:r>
              <a:rPr lang="en-US" sz="159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energético a elegir</a:t>
            </a:r>
          </a:p>
          <a:p>
            <a:pPr algn="l">
              <a:lnSpc>
                <a:spcPts val="1400"/>
              </a:lnSpc>
            </a:pPr>
            <a:r>
              <a:rPr lang="en-US" sz="159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2 sesiones de Qigong matutino</a:t>
            </a:r>
          </a:p>
          <a:p>
            <a:pPr algn="l">
              <a:lnSpc>
                <a:spcPts val="3997"/>
              </a:lnSpc>
            </a:pPr>
            <a:r>
              <a:rPr lang="en-US" sz="159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para cada persona</a:t>
            </a:r>
          </a:p>
          <a:p>
            <a:pPr algn="l">
              <a:lnSpc>
                <a:spcPts val="1400"/>
              </a:lnSpc>
            </a:pPr>
            <a:r>
              <a:rPr lang="en-US" sz="159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2 meditaciones guiadas</a:t>
            </a:r>
          </a:p>
          <a:p>
            <a:pPr algn="l">
              <a:lnSpc>
                <a:spcPts val="3997"/>
              </a:lnSpc>
            </a:pPr>
            <a:r>
              <a:rPr lang="en-US" sz="159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o ejercicios de relajación</a:t>
            </a:r>
          </a:p>
          <a:p>
            <a:pPr algn="l">
              <a:lnSpc>
                <a:spcPts val="1400"/>
              </a:lnSpc>
            </a:pPr>
            <a:r>
              <a:rPr lang="en-US" sz="159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nocturnas para cada persona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430397" y="8403003"/>
            <a:ext cx="5135699" cy="16908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99"/>
              </a:lnSpc>
            </a:pPr>
            <a:r>
              <a:rPr lang="en-US" sz="1599" i="true">
                <a:solidFill>
                  <a:srgbClr val="FFFFFF"/>
                </a:solidFill>
                <a:latin typeface="Lato Italics"/>
                <a:ea typeface="Lato Italics"/>
                <a:cs typeface="Lato Italics"/>
                <a:sym typeface="Lato Italics"/>
              </a:rPr>
              <a:t>Disclaimer:</a:t>
            </a:r>
            <a:r>
              <a:rPr lang="en-US" sz="159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Esta oferta es real y suena increíble porque lo es. </a:t>
            </a:r>
            <a:r>
              <a:rPr lang="en-US" sz="1599">
                <a:solidFill>
                  <a:srgbClr val="9FCBCD"/>
                </a:solidFill>
                <a:latin typeface="Lato"/>
                <a:ea typeface="Lato"/>
                <a:cs typeface="Lato"/>
                <a:sym typeface="Lato"/>
              </a:rPr>
              <a:t>El reembolso está sujeto a la </a:t>
            </a:r>
            <a:r>
              <a:rPr lang="en-US" b="true" sz="1599">
                <a:solidFill>
                  <a:srgbClr val="9FCBCD"/>
                </a:solidFill>
                <a:latin typeface="Lato Bold"/>
                <a:ea typeface="Lato Bold"/>
                <a:cs typeface="Lato Bold"/>
                <a:sym typeface="Lato Bold"/>
              </a:rPr>
              <a:t>reserva </a:t>
            </a:r>
            <a:r>
              <a:rPr lang="en-US" sz="1599">
                <a:solidFill>
                  <a:srgbClr val="9FCBCD"/>
                </a:solidFill>
                <a:latin typeface="Lato"/>
                <a:ea typeface="Lato"/>
                <a:cs typeface="Lato"/>
                <a:sym typeface="Lato"/>
              </a:rPr>
              <a:t>para adquirir tu propiedad en Punta Cana</a:t>
            </a:r>
            <a:r>
              <a:rPr lang="en-US" sz="159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y a detalles logísticos que acordaremos contigo. Si tienes preguntas, consúltanos antes de planear tu vuelo. 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4339933" y="2841746"/>
            <a:ext cx="1888084" cy="5197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24"/>
              </a:lnSpc>
            </a:pPr>
            <a:r>
              <a:rPr lang="en-US" b="true" sz="1599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Para 2 Personas valuado en 950 USD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4399378" y="3375974"/>
            <a:ext cx="2961142" cy="3528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97"/>
              </a:lnSpc>
            </a:pPr>
            <a:r>
              <a:rPr lang="en-US" sz="159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2 noches en habitación doble</a:t>
            </a:r>
          </a:p>
          <a:p>
            <a:pPr algn="l">
              <a:lnSpc>
                <a:spcPts val="1400"/>
              </a:lnSpc>
            </a:pPr>
            <a:r>
              <a:rPr lang="en-US" sz="159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Alimentación (pensión completa)</a:t>
            </a:r>
          </a:p>
          <a:p>
            <a:pPr algn="l">
              <a:lnSpc>
                <a:spcPts val="3997"/>
              </a:lnSpc>
            </a:pPr>
            <a:r>
              <a:rPr lang="en-US" sz="159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para 2 días</a:t>
            </a:r>
          </a:p>
          <a:p>
            <a:pPr algn="l">
              <a:lnSpc>
                <a:spcPts val="1400"/>
              </a:lnSpc>
            </a:pPr>
            <a:r>
              <a:rPr lang="en-US" sz="159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2 masajes o tratamiento</a:t>
            </a:r>
          </a:p>
          <a:p>
            <a:pPr algn="l">
              <a:lnSpc>
                <a:spcPts val="3997"/>
              </a:lnSpc>
            </a:pPr>
            <a:r>
              <a:rPr lang="en-US" sz="159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energético a elegir</a:t>
            </a:r>
          </a:p>
          <a:p>
            <a:pPr algn="l">
              <a:lnSpc>
                <a:spcPts val="1400"/>
              </a:lnSpc>
            </a:pPr>
            <a:r>
              <a:rPr lang="en-US" sz="159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2 sesiones de Qigong matutino</a:t>
            </a:r>
          </a:p>
          <a:p>
            <a:pPr algn="l">
              <a:lnSpc>
                <a:spcPts val="3997"/>
              </a:lnSpc>
            </a:pPr>
            <a:r>
              <a:rPr lang="en-US" sz="159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para cada persona</a:t>
            </a:r>
          </a:p>
          <a:p>
            <a:pPr algn="l">
              <a:lnSpc>
                <a:spcPts val="1400"/>
              </a:lnSpc>
            </a:pPr>
            <a:r>
              <a:rPr lang="en-US" sz="159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2 meditaciones guiadas</a:t>
            </a:r>
          </a:p>
          <a:p>
            <a:pPr algn="l">
              <a:lnSpc>
                <a:spcPts val="3997"/>
              </a:lnSpc>
            </a:pPr>
            <a:r>
              <a:rPr lang="en-US" sz="159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o ejercicios de relajación</a:t>
            </a:r>
          </a:p>
          <a:p>
            <a:pPr algn="l">
              <a:lnSpc>
                <a:spcPts val="1400"/>
              </a:lnSpc>
            </a:pPr>
            <a:r>
              <a:rPr lang="en-US" sz="159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nocturnas para cada persona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0" y="0"/>
            <a:ext cx="7768800" cy="10901077"/>
            <a:chOff x="0" y="0"/>
            <a:chExt cx="7768806" cy="1090107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768844" cy="10901045"/>
            </a:xfrm>
            <a:custGeom>
              <a:avLst/>
              <a:gdLst/>
              <a:ahLst/>
              <a:cxnLst/>
              <a:rect r="r" b="b" t="t" l="l"/>
              <a:pathLst>
                <a:path h="10901045" w="7768844">
                  <a:moveTo>
                    <a:pt x="0" y="0"/>
                  </a:moveTo>
                  <a:lnTo>
                    <a:pt x="7768844" y="0"/>
                  </a:lnTo>
                  <a:lnTo>
                    <a:pt x="7768844" y="10901045"/>
                  </a:lnTo>
                  <a:lnTo>
                    <a:pt x="0" y="10901045"/>
                  </a:lnTo>
                  <a:close/>
                </a:path>
              </a:pathLst>
            </a:custGeom>
            <a:solidFill>
              <a:srgbClr val="1B1E2A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349291" y="345758"/>
            <a:ext cx="7073798" cy="4769815"/>
          </a:xfrm>
          <a:custGeom>
            <a:avLst/>
            <a:gdLst/>
            <a:ahLst/>
            <a:cxnLst/>
            <a:rect r="r" b="b" t="t" l="l"/>
            <a:pathLst>
              <a:path h="4769815" w="7073798">
                <a:moveTo>
                  <a:pt x="0" y="0"/>
                </a:moveTo>
                <a:lnTo>
                  <a:pt x="7073799" y="0"/>
                </a:lnTo>
                <a:lnTo>
                  <a:pt x="7073799" y="4769815"/>
                </a:lnTo>
                <a:lnTo>
                  <a:pt x="0" y="47698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78" t="0" r="-31964" b="0"/>
            </a:stretch>
          </a:blipFill>
        </p:spPr>
      </p: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349291" y="345758"/>
            <a:ext cx="7065531" cy="4772501"/>
            <a:chOff x="0" y="0"/>
            <a:chExt cx="7065531" cy="477249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7065518" cy="4772533"/>
            </a:xfrm>
            <a:custGeom>
              <a:avLst/>
              <a:gdLst/>
              <a:ahLst/>
              <a:cxnLst/>
              <a:rect r="r" b="b" t="t" l="l"/>
              <a:pathLst>
                <a:path h="4772533" w="7065518">
                  <a:moveTo>
                    <a:pt x="0" y="0"/>
                  </a:moveTo>
                  <a:lnTo>
                    <a:pt x="7065518" y="0"/>
                  </a:lnTo>
                  <a:lnTo>
                    <a:pt x="7065518" y="4772533"/>
                  </a:lnTo>
                  <a:lnTo>
                    <a:pt x="0" y="4772533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249936" y="2758440"/>
            <a:ext cx="7254240" cy="2484120"/>
          </a:xfrm>
          <a:custGeom>
            <a:avLst/>
            <a:gdLst/>
            <a:ahLst/>
            <a:cxnLst/>
            <a:rect r="r" b="b" t="t" l="l"/>
            <a:pathLst>
              <a:path h="2484120" w="7254240">
                <a:moveTo>
                  <a:pt x="0" y="0"/>
                </a:moveTo>
                <a:lnTo>
                  <a:pt x="7254240" y="0"/>
                </a:lnTo>
                <a:lnTo>
                  <a:pt x="7254240" y="2484120"/>
                </a:lnTo>
                <a:lnTo>
                  <a:pt x="0" y="24841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492100" y="6739728"/>
            <a:ext cx="66646" cy="66646"/>
            <a:chOff x="0" y="0"/>
            <a:chExt cx="66650" cy="6665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6675" cy="66548"/>
            </a:xfrm>
            <a:custGeom>
              <a:avLst/>
              <a:gdLst/>
              <a:ahLst/>
              <a:cxnLst/>
              <a:rect r="r" b="b" t="t" l="l"/>
              <a:pathLst>
                <a:path h="66548" w="66675">
                  <a:moveTo>
                    <a:pt x="66675" y="33274"/>
                  </a:moveTo>
                  <a:cubicBezTo>
                    <a:pt x="66675" y="37719"/>
                    <a:pt x="65786" y="41910"/>
                    <a:pt x="64135" y="45974"/>
                  </a:cubicBezTo>
                  <a:cubicBezTo>
                    <a:pt x="62484" y="50038"/>
                    <a:pt x="60071" y="53721"/>
                    <a:pt x="56896" y="56769"/>
                  </a:cubicBezTo>
                  <a:cubicBezTo>
                    <a:pt x="53721" y="59817"/>
                    <a:pt x="50165" y="62357"/>
                    <a:pt x="46101" y="64008"/>
                  </a:cubicBezTo>
                  <a:cubicBezTo>
                    <a:pt x="42037" y="65659"/>
                    <a:pt x="37719" y="66548"/>
                    <a:pt x="33401" y="66548"/>
                  </a:cubicBezTo>
                  <a:cubicBezTo>
                    <a:pt x="29083" y="66548"/>
                    <a:pt x="24765" y="65659"/>
                    <a:pt x="20701" y="64008"/>
                  </a:cubicBezTo>
                  <a:cubicBezTo>
                    <a:pt x="16637" y="62357"/>
                    <a:pt x="12954" y="59944"/>
                    <a:pt x="9906" y="56769"/>
                  </a:cubicBezTo>
                  <a:cubicBezTo>
                    <a:pt x="6858" y="53594"/>
                    <a:pt x="4191" y="50165"/>
                    <a:pt x="2540" y="46101"/>
                  </a:cubicBezTo>
                  <a:cubicBezTo>
                    <a:pt x="889" y="42037"/>
                    <a:pt x="0" y="37719"/>
                    <a:pt x="0" y="33401"/>
                  </a:cubicBezTo>
                  <a:cubicBezTo>
                    <a:pt x="0" y="29083"/>
                    <a:pt x="889" y="24765"/>
                    <a:pt x="2540" y="20701"/>
                  </a:cubicBezTo>
                  <a:cubicBezTo>
                    <a:pt x="4191" y="16637"/>
                    <a:pt x="6604" y="12827"/>
                    <a:pt x="9779" y="9779"/>
                  </a:cubicBezTo>
                  <a:cubicBezTo>
                    <a:pt x="12954" y="6731"/>
                    <a:pt x="16510" y="4191"/>
                    <a:pt x="20574" y="2540"/>
                  </a:cubicBezTo>
                  <a:cubicBezTo>
                    <a:pt x="24638" y="889"/>
                    <a:pt x="28956" y="0"/>
                    <a:pt x="33274" y="0"/>
                  </a:cubicBezTo>
                  <a:cubicBezTo>
                    <a:pt x="37592" y="0"/>
                    <a:pt x="41910" y="889"/>
                    <a:pt x="45974" y="2540"/>
                  </a:cubicBezTo>
                  <a:cubicBezTo>
                    <a:pt x="50038" y="4191"/>
                    <a:pt x="53721" y="6604"/>
                    <a:pt x="56769" y="9779"/>
                  </a:cubicBezTo>
                  <a:cubicBezTo>
                    <a:pt x="59817" y="12954"/>
                    <a:pt x="62357" y="16510"/>
                    <a:pt x="64008" y="20574"/>
                  </a:cubicBezTo>
                  <a:cubicBezTo>
                    <a:pt x="65659" y="24638"/>
                    <a:pt x="66548" y="28956"/>
                    <a:pt x="66548" y="3327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492100" y="7710830"/>
            <a:ext cx="66646" cy="66646"/>
            <a:chOff x="0" y="0"/>
            <a:chExt cx="66650" cy="6665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6675" cy="66548"/>
            </a:xfrm>
            <a:custGeom>
              <a:avLst/>
              <a:gdLst/>
              <a:ahLst/>
              <a:cxnLst/>
              <a:rect r="r" b="b" t="t" l="l"/>
              <a:pathLst>
                <a:path h="66548" w="66675">
                  <a:moveTo>
                    <a:pt x="66675" y="33274"/>
                  </a:moveTo>
                  <a:cubicBezTo>
                    <a:pt x="66675" y="37719"/>
                    <a:pt x="65786" y="41910"/>
                    <a:pt x="64135" y="45974"/>
                  </a:cubicBezTo>
                  <a:cubicBezTo>
                    <a:pt x="62484" y="50038"/>
                    <a:pt x="60071" y="53721"/>
                    <a:pt x="56896" y="56769"/>
                  </a:cubicBezTo>
                  <a:cubicBezTo>
                    <a:pt x="53721" y="59817"/>
                    <a:pt x="50165" y="62357"/>
                    <a:pt x="46101" y="64008"/>
                  </a:cubicBezTo>
                  <a:cubicBezTo>
                    <a:pt x="42037" y="65659"/>
                    <a:pt x="37719" y="66548"/>
                    <a:pt x="33401" y="66548"/>
                  </a:cubicBezTo>
                  <a:cubicBezTo>
                    <a:pt x="29083" y="66548"/>
                    <a:pt x="24765" y="65659"/>
                    <a:pt x="20701" y="64008"/>
                  </a:cubicBezTo>
                  <a:cubicBezTo>
                    <a:pt x="16637" y="62357"/>
                    <a:pt x="12954" y="59944"/>
                    <a:pt x="9906" y="56769"/>
                  </a:cubicBezTo>
                  <a:cubicBezTo>
                    <a:pt x="6858" y="53594"/>
                    <a:pt x="4191" y="50165"/>
                    <a:pt x="2540" y="46101"/>
                  </a:cubicBezTo>
                  <a:cubicBezTo>
                    <a:pt x="889" y="42037"/>
                    <a:pt x="0" y="37719"/>
                    <a:pt x="0" y="33401"/>
                  </a:cubicBezTo>
                  <a:cubicBezTo>
                    <a:pt x="0" y="29083"/>
                    <a:pt x="889" y="24765"/>
                    <a:pt x="2540" y="20701"/>
                  </a:cubicBezTo>
                  <a:cubicBezTo>
                    <a:pt x="4191" y="16637"/>
                    <a:pt x="6604" y="12827"/>
                    <a:pt x="9779" y="9779"/>
                  </a:cubicBezTo>
                  <a:cubicBezTo>
                    <a:pt x="12954" y="6731"/>
                    <a:pt x="16510" y="4191"/>
                    <a:pt x="20574" y="2540"/>
                  </a:cubicBezTo>
                  <a:cubicBezTo>
                    <a:pt x="24638" y="889"/>
                    <a:pt x="28956" y="0"/>
                    <a:pt x="33274" y="0"/>
                  </a:cubicBezTo>
                  <a:cubicBezTo>
                    <a:pt x="37592" y="0"/>
                    <a:pt x="41910" y="889"/>
                    <a:pt x="45974" y="2540"/>
                  </a:cubicBezTo>
                  <a:cubicBezTo>
                    <a:pt x="50038" y="4191"/>
                    <a:pt x="53721" y="6604"/>
                    <a:pt x="56769" y="9779"/>
                  </a:cubicBezTo>
                  <a:cubicBezTo>
                    <a:pt x="59817" y="12954"/>
                    <a:pt x="62357" y="16510"/>
                    <a:pt x="64008" y="20574"/>
                  </a:cubicBezTo>
                  <a:cubicBezTo>
                    <a:pt x="65659" y="24638"/>
                    <a:pt x="66548" y="28956"/>
                    <a:pt x="66548" y="3327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492100" y="8681933"/>
            <a:ext cx="66646" cy="66646"/>
            <a:chOff x="0" y="0"/>
            <a:chExt cx="66650" cy="6665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66675" cy="66548"/>
            </a:xfrm>
            <a:custGeom>
              <a:avLst/>
              <a:gdLst/>
              <a:ahLst/>
              <a:cxnLst/>
              <a:rect r="r" b="b" t="t" l="l"/>
              <a:pathLst>
                <a:path h="66548" w="66675">
                  <a:moveTo>
                    <a:pt x="66675" y="33274"/>
                  </a:moveTo>
                  <a:cubicBezTo>
                    <a:pt x="66675" y="37719"/>
                    <a:pt x="65786" y="41910"/>
                    <a:pt x="64135" y="45974"/>
                  </a:cubicBezTo>
                  <a:cubicBezTo>
                    <a:pt x="62484" y="50038"/>
                    <a:pt x="60071" y="53721"/>
                    <a:pt x="56896" y="56769"/>
                  </a:cubicBezTo>
                  <a:cubicBezTo>
                    <a:pt x="53721" y="59817"/>
                    <a:pt x="50165" y="62357"/>
                    <a:pt x="46101" y="64008"/>
                  </a:cubicBezTo>
                  <a:cubicBezTo>
                    <a:pt x="42037" y="65659"/>
                    <a:pt x="37719" y="66548"/>
                    <a:pt x="33401" y="66548"/>
                  </a:cubicBezTo>
                  <a:cubicBezTo>
                    <a:pt x="29083" y="66548"/>
                    <a:pt x="24765" y="65659"/>
                    <a:pt x="20701" y="64008"/>
                  </a:cubicBezTo>
                  <a:cubicBezTo>
                    <a:pt x="16637" y="62357"/>
                    <a:pt x="12954" y="59944"/>
                    <a:pt x="9906" y="56769"/>
                  </a:cubicBezTo>
                  <a:cubicBezTo>
                    <a:pt x="6858" y="53594"/>
                    <a:pt x="4191" y="50165"/>
                    <a:pt x="2540" y="46101"/>
                  </a:cubicBezTo>
                  <a:cubicBezTo>
                    <a:pt x="889" y="42037"/>
                    <a:pt x="0" y="37719"/>
                    <a:pt x="0" y="33401"/>
                  </a:cubicBezTo>
                  <a:cubicBezTo>
                    <a:pt x="0" y="29083"/>
                    <a:pt x="889" y="24765"/>
                    <a:pt x="2540" y="20701"/>
                  </a:cubicBezTo>
                  <a:cubicBezTo>
                    <a:pt x="4191" y="16637"/>
                    <a:pt x="6604" y="12827"/>
                    <a:pt x="9779" y="9779"/>
                  </a:cubicBezTo>
                  <a:cubicBezTo>
                    <a:pt x="12954" y="6731"/>
                    <a:pt x="16510" y="4191"/>
                    <a:pt x="20574" y="2540"/>
                  </a:cubicBezTo>
                  <a:cubicBezTo>
                    <a:pt x="24638" y="889"/>
                    <a:pt x="28956" y="0"/>
                    <a:pt x="33274" y="0"/>
                  </a:cubicBezTo>
                  <a:cubicBezTo>
                    <a:pt x="37592" y="0"/>
                    <a:pt x="41910" y="889"/>
                    <a:pt x="45974" y="2540"/>
                  </a:cubicBezTo>
                  <a:cubicBezTo>
                    <a:pt x="50038" y="4191"/>
                    <a:pt x="53721" y="6604"/>
                    <a:pt x="56769" y="9779"/>
                  </a:cubicBezTo>
                  <a:cubicBezTo>
                    <a:pt x="59817" y="12954"/>
                    <a:pt x="62357" y="16510"/>
                    <a:pt x="64008" y="20574"/>
                  </a:cubicBezTo>
                  <a:cubicBezTo>
                    <a:pt x="65659" y="24638"/>
                    <a:pt x="66548" y="28956"/>
                    <a:pt x="66548" y="3327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4" id="14"/>
          <p:cNvGrpSpPr>
            <a:grpSpLocks noChangeAspect="true"/>
          </p:cNvGrpSpPr>
          <p:nvPr/>
        </p:nvGrpSpPr>
        <p:grpSpPr>
          <a:xfrm rot="0">
            <a:off x="492100" y="9653035"/>
            <a:ext cx="66646" cy="66646"/>
            <a:chOff x="0" y="0"/>
            <a:chExt cx="66650" cy="6665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66675" cy="66548"/>
            </a:xfrm>
            <a:custGeom>
              <a:avLst/>
              <a:gdLst/>
              <a:ahLst/>
              <a:cxnLst/>
              <a:rect r="r" b="b" t="t" l="l"/>
              <a:pathLst>
                <a:path h="66548" w="66675">
                  <a:moveTo>
                    <a:pt x="66675" y="33274"/>
                  </a:moveTo>
                  <a:cubicBezTo>
                    <a:pt x="66675" y="37719"/>
                    <a:pt x="65786" y="41910"/>
                    <a:pt x="64135" y="45974"/>
                  </a:cubicBezTo>
                  <a:cubicBezTo>
                    <a:pt x="62484" y="50038"/>
                    <a:pt x="60071" y="53721"/>
                    <a:pt x="56896" y="56769"/>
                  </a:cubicBezTo>
                  <a:cubicBezTo>
                    <a:pt x="53721" y="59817"/>
                    <a:pt x="50165" y="62357"/>
                    <a:pt x="46101" y="64008"/>
                  </a:cubicBezTo>
                  <a:cubicBezTo>
                    <a:pt x="42037" y="65659"/>
                    <a:pt x="37719" y="66548"/>
                    <a:pt x="33401" y="66548"/>
                  </a:cubicBezTo>
                  <a:cubicBezTo>
                    <a:pt x="29083" y="66548"/>
                    <a:pt x="24765" y="65659"/>
                    <a:pt x="20701" y="64008"/>
                  </a:cubicBezTo>
                  <a:cubicBezTo>
                    <a:pt x="16637" y="62357"/>
                    <a:pt x="12954" y="59944"/>
                    <a:pt x="9906" y="56769"/>
                  </a:cubicBezTo>
                  <a:cubicBezTo>
                    <a:pt x="6858" y="53594"/>
                    <a:pt x="4191" y="50165"/>
                    <a:pt x="2540" y="46101"/>
                  </a:cubicBezTo>
                  <a:cubicBezTo>
                    <a:pt x="889" y="42037"/>
                    <a:pt x="0" y="37719"/>
                    <a:pt x="0" y="33401"/>
                  </a:cubicBezTo>
                  <a:cubicBezTo>
                    <a:pt x="0" y="29083"/>
                    <a:pt x="889" y="24765"/>
                    <a:pt x="2540" y="20701"/>
                  </a:cubicBezTo>
                  <a:cubicBezTo>
                    <a:pt x="4191" y="16637"/>
                    <a:pt x="6604" y="12827"/>
                    <a:pt x="9779" y="9779"/>
                  </a:cubicBezTo>
                  <a:cubicBezTo>
                    <a:pt x="12954" y="6731"/>
                    <a:pt x="16510" y="4191"/>
                    <a:pt x="20574" y="2540"/>
                  </a:cubicBezTo>
                  <a:cubicBezTo>
                    <a:pt x="24638" y="889"/>
                    <a:pt x="28956" y="0"/>
                    <a:pt x="33274" y="0"/>
                  </a:cubicBezTo>
                  <a:cubicBezTo>
                    <a:pt x="37592" y="0"/>
                    <a:pt x="41910" y="889"/>
                    <a:pt x="45974" y="2540"/>
                  </a:cubicBezTo>
                  <a:cubicBezTo>
                    <a:pt x="50038" y="4191"/>
                    <a:pt x="53721" y="6604"/>
                    <a:pt x="56769" y="9779"/>
                  </a:cubicBezTo>
                  <a:cubicBezTo>
                    <a:pt x="59817" y="12954"/>
                    <a:pt x="62357" y="16510"/>
                    <a:pt x="64008" y="20574"/>
                  </a:cubicBezTo>
                  <a:cubicBezTo>
                    <a:pt x="65659" y="24638"/>
                    <a:pt x="66548" y="28956"/>
                    <a:pt x="66548" y="3327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349291" y="5617521"/>
            <a:ext cx="6502622" cy="634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48"/>
              </a:lnSpc>
            </a:pPr>
            <a:r>
              <a:rPr lang="en-US" sz="159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Invertir va más allá de comprar: es aprovechar el momento y el entorno. Estas son las razones que marcan la diferencia: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94563" y="8530819"/>
            <a:ext cx="6220873" cy="634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48"/>
              </a:lnSpc>
            </a:pPr>
            <a:r>
              <a:rPr lang="en-US" b="true" sz="1599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Seguridad Jurídica Internacional:</a:t>
            </a:r>
            <a:r>
              <a:rPr lang="en-US" sz="159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Marcos claros y respaldo legal para Inversionistas Extranjeros.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694563" y="9501921"/>
            <a:ext cx="6383769" cy="634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48"/>
              </a:lnSpc>
            </a:pPr>
            <a:r>
              <a:rPr lang="en-US" b="true" sz="1599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Calidad de vida caribeña: </a:t>
            </a:r>
            <a:r>
              <a:rPr lang="en-US" sz="159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No solo buscas rentabilidad, sino también un estilo de vida en dólares con visión a largo plazo. 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694563" y="6588623"/>
            <a:ext cx="6573688" cy="634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48"/>
              </a:lnSpc>
            </a:pPr>
            <a:r>
              <a:rPr lang="en-US" b="true" sz="1599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Demanda vacacional imparable: </a:t>
            </a:r>
            <a:r>
              <a:rPr lang="en-US" sz="159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Más de 7 M de turistas al año respaldan una renta constante.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694563" y="7559716"/>
            <a:ext cx="6697932" cy="634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48"/>
              </a:lnSpc>
            </a:pPr>
            <a:r>
              <a:rPr lang="en-US" b="true" sz="1599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Plusvalía al alza:</a:t>
            </a:r>
            <a:r>
              <a:rPr lang="en-US" sz="159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Zonas como Vistacana y Macao proyectan valorizaciones muy atractivas.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-63503" y="-63503"/>
            <a:ext cx="7895796" cy="11028074"/>
            <a:chOff x="0" y="0"/>
            <a:chExt cx="7895806" cy="1102807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63500" y="63500"/>
              <a:ext cx="7768844" cy="10901045"/>
            </a:xfrm>
            <a:custGeom>
              <a:avLst/>
              <a:gdLst/>
              <a:ahLst/>
              <a:cxnLst/>
              <a:rect r="r" b="b" t="t" l="l"/>
              <a:pathLst>
                <a:path h="10901045" w="7768844">
                  <a:moveTo>
                    <a:pt x="0" y="0"/>
                  </a:moveTo>
                  <a:lnTo>
                    <a:pt x="7768844" y="0"/>
                  </a:lnTo>
                  <a:lnTo>
                    <a:pt x="7768844" y="10901045"/>
                  </a:lnTo>
                  <a:lnTo>
                    <a:pt x="0" y="10901045"/>
                  </a:lnTo>
                  <a:close/>
                </a:path>
              </a:pathLst>
            </a:custGeom>
            <a:solidFill>
              <a:srgbClr val="1B1E2A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540385" y="2328164"/>
              <a:ext cx="38100" cy="493903"/>
            </a:xfrm>
            <a:custGeom>
              <a:avLst/>
              <a:gdLst/>
              <a:ahLst/>
              <a:cxnLst/>
              <a:rect r="r" b="b" t="t" l="l"/>
              <a:pathLst>
                <a:path h="493903" w="38100">
                  <a:moveTo>
                    <a:pt x="0" y="493903"/>
                  </a:moveTo>
                  <a:lnTo>
                    <a:pt x="0" y="0"/>
                  </a:lnTo>
                  <a:lnTo>
                    <a:pt x="38100" y="0"/>
                  </a:lnTo>
                  <a:lnTo>
                    <a:pt x="38100" y="493776"/>
                  </a:lnTo>
                  <a:close/>
                </a:path>
              </a:pathLst>
            </a:custGeom>
            <a:solidFill>
              <a:srgbClr val="E2E3E4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687705" y="3041142"/>
              <a:ext cx="66548" cy="66548"/>
            </a:xfrm>
            <a:custGeom>
              <a:avLst/>
              <a:gdLst/>
              <a:ahLst/>
              <a:cxnLst/>
              <a:rect r="r" b="b" t="t" l="l"/>
              <a:pathLst>
                <a:path h="66548" w="66548">
                  <a:moveTo>
                    <a:pt x="66548" y="33274"/>
                  </a:moveTo>
                  <a:cubicBezTo>
                    <a:pt x="66548" y="37719"/>
                    <a:pt x="65659" y="41910"/>
                    <a:pt x="64008" y="45974"/>
                  </a:cubicBezTo>
                  <a:cubicBezTo>
                    <a:pt x="62357" y="50038"/>
                    <a:pt x="59944" y="53721"/>
                    <a:pt x="56769" y="56769"/>
                  </a:cubicBezTo>
                  <a:cubicBezTo>
                    <a:pt x="53594" y="59817"/>
                    <a:pt x="50038" y="62357"/>
                    <a:pt x="45974" y="64008"/>
                  </a:cubicBezTo>
                  <a:cubicBezTo>
                    <a:pt x="41910" y="65659"/>
                    <a:pt x="37592" y="66548"/>
                    <a:pt x="33274" y="66548"/>
                  </a:cubicBezTo>
                  <a:cubicBezTo>
                    <a:pt x="28956" y="66548"/>
                    <a:pt x="24638" y="65659"/>
                    <a:pt x="20574" y="64008"/>
                  </a:cubicBezTo>
                  <a:cubicBezTo>
                    <a:pt x="16510" y="62357"/>
                    <a:pt x="12827" y="59944"/>
                    <a:pt x="9779" y="56769"/>
                  </a:cubicBezTo>
                  <a:cubicBezTo>
                    <a:pt x="6731" y="53594"/>
                    <a:pt x="4191" y="50038"/>
                    <a:pt x="2540" y="45974"/>
                  </a:cubicBezTo>
                  <a:cubicBezTo>
                    <a:pt x="889" y="41910"/>
                    <a:pt x="0" y="37592"/>
                    <a:pt x="0" y="33274"/>
                  </a:cubicBezTo>
                  <a:cubicBezTo>
                    <a:pt x="0" y="28956"/>
                    <a:pt x="889" y="24638"/>
                    <a:pt x="2540" y="20574"/>
                  </a:cubicBezTo>
                  <a:cubicBezTo>
                    <a:pt x="4191" y="16510"/>
                    <a:pt x="6604" y="12827"/>
                    <a:pt x="9779" y="9779"/>
                  </a:cubicBezTo>
                  <a:cubicBezTo>
                    <a:pt x="12954" y="6731"/>
                    <a:pt x="16510" y="4191"/>
                    <a:pt x="20574" y="2540"/>
                  </a:cubicBezTo>
                  <a:cubicBezTo>
                    <a:pt x="24638" y="889"/>
                    <a:pt x="28956" y="0"/>
                    <a:pt x="33274" y="0"/>
                  </a:cubicBezTo>
                  <a:cubicBezTo>
                    <a:pt x="37592" y="0"/>
                    <a:pt x="41910" y="889"/>
                    <a:pt x="45974" y="2540"/>
                  </a:cubicBezTo>
                  <a:cubicBezTo>
                    <a:pt x="50038" y="4191"/>
                    <a:pt x="53721" y="6604"/>
                    <a:pt x="56769" y="9779"/>
                  </a:cubicBezTo>
                  <a:cubicBezTo>
                    <a:pt x="59817" y="12954"/>
                    <a:pt x="62357" y="16510"/>
                    <a:pt x="64008" y="20574"/>
                  </a:cubicBezTo>
                  <a:cubicBezTo>
                    <a:pt x="65659" y="24638"/>
                    <a:pt x="66548" y="28956"/>
                    <a:pt x="66548" y="3327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687705" y="3726561"/>
              <a:ext cx="66548" cy="66549"/>
            </a:xfrm>
            <a:custGeom>
              <a:avLst/>
              <a:gdLst/>
              <a:ahLst/>
              <a:cxnLst/>
              <a:rect r="r" b="b" t="t" l="l"/>
              <a:pathLst>
                <a:path h="66549" w="66548">
                  <a:moveTo>
                    <a:pt x="66548" y="33274"/>
                  </a:moveTo>
                  <a:cubicBezTo>
                    <a:pt x="66548" y="37719"/>
                    <a:pt x="65659" y="41910"/>
                    <a:pt x="64008" y="45974"/>
                  </a:cubicBezTo>
                  <a:cubicBezTo>
                    <a:pt x="62357" y="50038"/>
                    <a:pt x="59944" y="53721"/>
                    <a:pt x="56769" y="56769"/>
                  </a:cubicBezTo>
                  <a:cubicBezTo>
                    <a:pt x="53594" y="59817"/>
                    <a:pt x="50038" y="62357"/>
                    <a:pt x="45974" y="64008"/>
                  </a:cubicBezTo>
                  <a:cubicBezTo>
                    <a:pt x="41910" y="65659"/>
                    <a:pt x="37592" y="66548"/>
                    <a:pt x="33274" y="66548"/>
                  </a:cubicBezTo>
                  <a:cubicBezTo>
                    <a:pt x="28956" y="66548"/>
                    <a:pt x="24638" y="65659"/>
                    <a:pt x="20574" y="64008"/>
                  </a:cubicBezTo>
                  <a:cubicBezTo>
                    <a:pt x="16510" y="62357"/>
                    <a:pt x="12827" y="59944"/>
                    <a:pt x="9779" y="56769"/>
                  </a:cubicBezTo>
                  <a:cubicBezTo>
                    <a:pt x="6731" y="53594"/>
                    <a:pt x="4191" y="50038"/>
                    <a:pt x="2540" y="45974"/>
                  </a:cubicBezTo>
                  <a:cubicBezTo>
                    <a:pt x="889" y="41910"/>
                    <a:pt x="0" y="37592"/>
                    <a:pt x="0" y="33274"/>
                  </a:cubicBezTo>
                  <a:cubicBezTo>
                    <a:pt x="0" y="28956"/>
                    <a:pt x="889" y="24638"/>
                    <a:pt x="2540" y="20574"/>
                  </a:cubicBezTo>
                  <a:cubicBezTo>
                    <a:pt x="4191" y="16510"/>
                    <a:pt x="6604" y="12827"/>
                    <a:pt x="9779" y="9779"/>
                  </a:cubicBezTo>
                  <a:cubicBezTo>
                    <a:pt x="12954" y="6731"/>
                    <a:pt x="16510" y="4191"/>
                    <a:pt x="20574" y="2540"/>
                  </a:cubicBezTo>
                  <a:cubicBezTo>
                    <a:pt x="24638" y="889"/>
                    <a:pt x="28956" y="0"/>
                    <a:pt x="33274" y="0"/>
                  </a:cubicBezTo>
                  <a:cubicBezTo>
                    <a:pt x="37592" y="0"/>
                    <a:pt x="41910" y="889"/>
                    <a:pt x="45974" y="2540"/>
                  </a:cubicBezTo>
                  <a:cubicBezTo>
                    <a:pt x="50038" y="4191"/>
                    <a:pt x="53721" y="6604"/>
                    <a:pt x="56769" y="9779"/>
                  </a:cubicBezTo>
                  <a:cubicBezTo>
                    <a:pt x="59817" y="12954"/>
                    <a:pt x="62357" y="16510"/>
                    <a:pt x="64008" y="20574"/>
                  </a:cubicBezTo>
                  <a:cubicBezTo>
                    <a:pt x="65659" y="24638"/>
                    <a:pt x="66548" y="28956"/>
                    <a:pt x="66548" y="3327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687705" y="4754880"/>
              <a:ext cx="66548" cy="66549"/>
            </a:xfrm>
            <a:custGeom>
              <a:avLst/>
              <a:gdLst/>
              <a:ahLst/>
              <a:cxnLst/>
              <a:rect r="r" b="b" t="t" l="l"/>
              <a:pathLst>
                <a:path h="66549" w="66548">
                  <a:moveTo>
                    <a:pt x="66548" y="33274"/>
                  </a:moveTo>
                  <a:cubicBezTo>
                    <a:pt x="66548" y="37719"/>
                    <a:pt x="65659" y="41910"/>
                    <a:pt x="64008" y="45974"/>
                  </a:cubicBezTo>
                  <a:cubicBezTo>
                    <a:pt x="62357" y="50038"/>
                    <a:pt x="59944" y="53721"/>
                    <a:pt x="56769" y="56769"/>
                  </a:cubicBezTo>
                  <a:cubicBezTo>
                    <a:pt x="53594" y="59817"/>
                    <a:pt x="50038" y="62357"/>
                    <a:pt x="45974" y="64008"/>
                  </a:cubicBezTo>
                  <a:cubicBezTo>
                    <a:pt x="41910" y="65659"/>
                    <a:pt x="37592" y="66548"/>
                    <a:pt x="33274" y="66548"/>
                  </a:cubicBezTo>
                  <a:cubicBezTo>
                    <a:pt x="28956" y="66548"/>
                    <a:pt x="24638" y="65659"/>
                    <a:pt x="20574" y="64008"/>
                  </a:cubicBezTo>
                  <a:cubicBezTo>
                    <a:pt x="16510" y="62357"/>
                    <a:pt x="12827" y="59944"/>
                    <a:pt x="9779" y="56769"/>
                  </a:cubicBezTo>
                  <a:cubicBezTo>
                    <a:pt x="6731" y="53594"/>
                    <a:pt x="4191" y="50038"/>
                    <a:pt x="2540" y="45974"/>
                  </a:cubicBezTo>
                  <a:cubicBezTo>
                    <a:pt x="889" y="41910"/>
                    <a:pt x="0" y="37592"/>
                    <a:pt x="0" y="33274"/>
                  </a:cubicBezTo>
                  <a:cubicBezTo>
                    <a:pt x="0" y="28956"/>
                    <a:pt x="889" y="24638"/>
                    <a:pt x="2540" y="20574"/>
                  </a:cubicBezTo>
                  <a:cubicBezTo>
                    <a:pt x="4191" y="16510"/>
                    <a:pt x="6604" y="12827"/>
                    <a:pt x="9779" y="9779"/>
                  </a:cubicBezTo>
                  <a:cubicBezTo>
                    <a:pt x="12954" y="6731"/>
                    <a:pt x="16510" y="4191"/>
                    <a:pt x="20574" y="2540"/>
                  </a:cubicBezTo>
                  <a:cubicBezTo>
                    <a:pt x="24638" y="889"/>
                    <a:pt x="28956" y="0"/>
                    <a:pt x="33274" y="0"/>
                  </a:cubicBezTo>
                  <a:cubicBezTo>
                    <a:pt x="37592" y="0"/>
                    <a:pt x="41910" y="889"/>
                    <a:pt x="45974" y="2540"/>
                  </a:cubicBezTo>
                  <a:cubicBezTo>
                    <a:pt x="50038" y="4191"/>
                    <a:pt x="53721" y="6604"/>
                    <a:pt x="56769" y="9779"/>
                  </a:cubicBezTo>
                  <a:cubicBezTo>
                    <a:pt x="59817" y="12954"/>
                    <a:pt x="62357" y="16510"/>
                    <a:pt x="64008" y="20574"/>
                  </a:cubicBezTo>
                  <a:cubicBezTo>
                    <a:pt x="65659" y="24638"/>
                    <a:pt x="66548" y="28956"/>
                    <a:pt x="66548" y="3327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3901564" y="2264740"/>
            <a:ext cx="3256045" cy="3265561"/>
          </a:xfrm>
          <a:custGeom>
            <a:avLst/>
            <a:gdLst/>
            <a:ahLst/>
            <a:cxnLst/>
            <a:rect r="r" b="b" t="t" l="l"/>
            <a:pathLst>
              <a:path h="3265561" w="3256045">
                <a:moveTo>
                  <a:pt x="0" y="0"/>
                </a:moveTo>
                <a:lnTo>
                  <a:pt x="3256045" y="0"/>
                </a:lnTo>
                <a:lnTo>
                  <a:pt x="3256045" y="3265561"/>
                </a:lnTo>
                <a:lnTo>
                  <a:pt x="0" y="32655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820" t="0" r="-16804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3901526" y="5694274"/>
            <a:ext cx="38081" cy="493805"/>
          </a:xfrm>
          <a:custGeom>
            <a:avLst/>
            <a:gdLst/>
            <a:ahLst/>
            <a:cxnLst/>
            <a:rect r="r" b="b" t="t" l="l"/>
            <a:pathLst>
              <a:path h="493805" w="38081">
                <a:moveTo>
                  <a:pt x="0" y="0"/>
                </a:moveTo>
                <a:lnTo>
                  <a:pt x="38081" y="0"/>
                </a:lnTo>
                <a:lnTo>
                  <a:pt x="38081" y="493804"/>
                </a:lnTo>
                <a:lnTo>
                  <a:pt x="0" y="4938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4048696" y="6407163"/>
            <a:ext cx="66646" cy="66646"/>
            <a:chOff x="0" y="0"/>
            <a:chExt cx="66650" cy="6665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6675" cy="66548"/>
            </a:xfrm>
            <a:custGeom>
              <a:avLst/>
              <a:gdLst/>
              <a:ahLst/>
              <a:cxnLst/>
              <a:rect r="r" b="b" t="t" l="l"/>
              <a:pathLst>
                <a:path h="66548" w="66675">
                  <a:moveTo>
                    <a:pt x="66675" y="33274"/>
                  </a:moveTo>
                  <a:cubicBezTo>
                    <a:pt x="66675" y="37719"/>
                    <a:pt x="65786" y="41910"/>
                    <a:pt x="64135" y="45974"/>
                  </a:cubicBezTo>
                  <a:cubicBezTo>
                    <a:pt x="62484" y="50038"/>
                    <a:pt x="60071" y="53721"/>
                    <a:pt x="56896" y="56769"/>
                  </a:cubicBezTo>
                  <a:cubicBezTo>
                    <a:pt x="53721" y="59817"/>
                    <a:pt x="50165" y="62357"/>
                    <a:pt x="46101" y="64008"/>
                  </a:cubicBezTo>
                  <a:cubicBezTo>
                    <a:pt x="42037" y="65659"/>
                    <a:pt x="37719" y="66548"/>
                    <a:pt x="33401" y="66548"/>
                  </a:cubicBezTo>
                  <a:cubicBezTo>
                    <a:pt x="29083" y="66548"/>
                    <a:pt x="24765" y="65659"/>
                    <a:pt x="20701" y="64008"/>
                  </a:cubicBezTo>
                  <a:cubicBezTo>
                    <a:pt x="16637" y="62357"/>
                    <a:pt x="12954" y="59944"/>
                    <a:pt x="9906" y="56769"/>
                  </a:cubicBezTo>
                  <a:cubicBezTo>
                    <a:pt x="6858" y="53594"/>
                    <a:pt x="4191" y="50165"/>
                    <a:pt x="2540" y="46101"/>
                  </a:cubicBezTo>
                  <a:cubicBezTo>
                    <a:pt x="889" y="42037"/>
                    <a:pt x="0" y="37719"/>
                    <a:pt x="0" y="33401"/>
                  </a:cubicBezTo>
                  <a:cubicBezTo>
                    <a:pt x="0" y="29083"/>
                    <a:pt x="889" y="24765"/>
                    <a:pt x="2540" y="20701"/>
                  </a:cubicBezTo>
                  <a:cubicBezTo>
                    <a:pt x="4191" y="16637"/>
                    <a:pt x="6604" y="12827"/>
                    <a:pt x="9779" y="9779"/>
                  </a:cubicBezTo>
                  <a:cubicBezTo>
                    <a:pt x="12954" y="6731"/>
                    <a:pt x="16510" y="4191"/>
                    <a:pt x="20574" y="2540"/>
                  </a:cubicBezTo>
                  <a:cubicBezTo>
                    <a:pt x="24638" y="889"/>
                    <a:pt x="28956" y="0"/>
                    <a:pt x="33274" y="0"/>
                  </a:cubicBezTo>
                  <a:cubicBezTo>
                    <a:pt x="37592" y="0"/>
                    <a:pt x="41910" y="889"/>
                    <a:pt x="45974" y="2540"/>
                  </a:cubicBezTo>
                  <a:cubicBezTo>
                    <a:pt x="50038" y="4191"/>
                    <a:pt x="53721" y="6604"/>
                    <a:pt x="56769" y="9779"/>
                  </a:cubicBezTo>
                  <a:cubicBezTo>
                    <a:pt x="59817" y="12954"/>
                    <a:pt x="62357" y="16510"/>
                    <a:pt x="64008" y="20574"/>
                  </a:cubicBezTo>
                  <a:cubicBezTo>
                    <a:pt x="65659" y="24638"/>
                    <a:pt x="66548" y="28956"/>
                    <a:pt x="66548" y="3327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4048696" y="7092639"/>
            <a:ext cx="66646" cy="66646"/>
            <a:chOff x="0" y="0"/>
            <a:chExt cx="66650" cy="6665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66675" cy="66548"/>
            </a:xfrm>
            <a:custGeom>
              <a:avLst/>
              <a:gdLst/>
              <a:ahLst/>
              <a:cxnLst/>
              <a:rect r="r" b="b" t="t" l="l"/>
              <a:pathLst>
                <a:path h="66548" w="66675">
                  <a:moveTo>
                    <a:pt x="66675" y="33274"/>
                  </a:moveTo>
                  <a:cubicBezTo>
                    <a:pt x="66675" y="37719"/>
                    <a:pt x="65786" y="41910"/>
                    <a:pt x="64135" y="45974"/>
                  </a:cubicBezTo>
                  <a:cubicBezTo>
                    <a:pt x="62484" y="50038"/>
                    <a:pt x="60071" y="53721"/>
                    <a:pt x="56896" y="56769"/>
                  </a:cubicBezTo>
                  <a:cubicBezTo>
                    <a:pt x="53721" y="59817"/>
                    <a:pt x="50165" y="62357"/>
                    <a:pt x="46101" y="64008"/>
                  </a:cubicBezTo>
                  <a:cubicBezTo>
                    <a:pt x="42037" y="65659"/>
                    <a:pt x="37719" y="66548"/>
                    <a:pt x="33401" y="66548"/>
                  </a:cubicBezTo>
                  <a:cubicBezTo>
                    <a:pt x="29083" y="66548"/>
                    <a:pt x="24765" y="65659"/>
                    <a:pt x="20701" y="64008"/>
                  </a:cubicBezTo>
                  <a:cubicBezTo>
                    <a:pt x="16637" y="62357"/>
                    <a:pt x="12954" y="59944"/>
                    <a:pt x="9906" y="56769"/>
                  </a:cubicBezTo>
                  <a:cubicBezTo>
                    <a:pt x="6858" y="53594"/>
                    <a:pt x="4191" y="50165"/>
                    <a:pt x="2540" y="46101"/>
                  </a:cubicBezTo>
                  <a:cubicBezTo>
                    <a:pt x="889" y="42037"/>
                    <a:pt x="0" y="37719"/>
                    <a:pt x="0" y="33401"/>
                  </a:cubicBezTo>
                  <a:cubicBezTo>
                    <a:pt x="0" y="29083"/>
                    <a:pt x="889" y="24765"/>
                    <a:pt x="2540" y="20701"/>
                  </a:cubicBezTo>
                  <a:cubicBezTo>
                    <a:pt x="4191" y="16637"/>
                    <a:pt x="6604" y="12827"/>
                    <a:pt x="9779" y="9779"/>
                  </a:cubicBezTo>
                  <a:cubicBezTo>
                    <a:pt x="12954" y="6731"/>
                    <a:pt x="16510" y="4191"/>
                    <a:pt x="20574" y="2540"/>
                  </a:cubicBezTo>
                  <a:cubicBezTo>
                    <a:pt x="24638" y="889"/>
                    <a:pt x="28956" y="0"/>
                    <a:pt x="33274" y="0"/>
                  </a:cubicBezTo>
                  <a:cubicBezTo>
                    <a:pt x="37592" y="0"/>
                    <a:pt x="41910" y="889"/>
                    <a:pt x="45974" y="2540"/>
                  </a:cubicBezTo>
                  <a:cubicBezTo>
                    <a:pt x="50038" y="4191"/>
                    <a:pt x="53721" y="6604"/>
                    <a:pt x="56769" y="9779"/>
                  </a:cubicBezTo>
                  <a:cubicBezTo>
                    <a:pt x="59817" y="12954"/>
                    <a:pt x="62357" y="16510"/>
                    <a:pt x="64008" y="20574"/>
                  </a:cubicBezTo>
                  <a:cubicBezTo>
                    <a:pt x="65659" y="24638"/>
                    <a:pt x="66548" y="28956"/>
                    <a:pt x="66548" y="3327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4" id="14"/>
          <p:cNvGrpSpPr>
            <a:grpSpLocks noChangeAspect="true"/>
          </p:cNvGrpSpPr>
          <p:nvPr/>
        </p:nvGrpSpPr>
        <p:grpSpPr>
          <a:xfrm rot="0">
            <a:off x="4048696" y="7778125"/>
            <a:ext cx="66646" cy="66646"/>
            <a:chOff x="0" y="0"/>
            <a:chExt cx="66650" cy="6665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66675" cy="66548"/>
            </a:xfrm>
            <a:custGeom>
              <a:avLst/>
              <a:gdLst/>
              <a:ahLst/>
              <a:cxnLst/>
              <a:rect r="r" b="b" t="t" l="l"/>
              <a:pathLst>
                <a:path h="66548" w="66675">
                  <a:moveTo>
                    <a:pt x="66675" y="33274"/>
                  </a:moveTo>
                  <a:cubicBezTo>
                    <a:pt x="66675" y="37719"/>
                    <a:pt x="65786" y="41910"/>
                    <a:pt x="64135" y="45974"/>
                  </a:cubicBezTo>
                  <a:cubicBezTo>
                    <a:pt x="62484" y="50038"/>
                    <a:pt x="60071" y="53721"/>
                    <a:pt x="56896" y="56769"/>
                  </a:cubicBezTo>
                  <a:cubicBezTo>
                    <a:pt x="53721" y="59817"/>
                    <a:pt x="50165" y="62357"/>
                    <a:pt x="46101" y="64008"/>
                  </a:cubicBezTo>
                  <a:cubicBezTo>
                    <a:pt x="42037" y="65659"/>
                    <a:pt x="37719" y="66548"/>
                    <a:pt x="33401" y="66548"/>
                  </a:cubicBezTo>
                  <a:cubicBezTo>
                    <a:pt x="29083" y="66548"/>
                    <a:pt x="24765" y="65659"/>
                    <a:pt x="20701" y="64008"/>
                  </a:cubicBezTo>
                  <a:cubicBezTo>
                    <a:pt x="16637" y="62357"/>
                    <a:pt x="12954" y="59944"/>
                    <a:pt x="9906" y="56769"/>
                  </a:cubicBezTo>
                  <a:cubicBezTo>
                    <a:pt x="6858" y="53594"/>
                    <a:pt x="4191" y="50165"/>
                    <a:pt x="2540" y="46101"/>
                  </a:cubicBezTo>
                  <a:cubicBezTo>
                    <a:pt x="889" y="42037"/>
                    <a:pt x="0" y="37719"/>
                    <a:pt x="0" y="33401"/>
                  </a:cubicBezTo>
                  <a:cubicBezTo>
                    <a:pt x="0" y="29083"/>
                    <a:pt x="889" y="24765"/>
                    <a:pt x="2540" y="20701"/>
                  </a:cubicBezTo>
                  <a:cubicBezTo>
                    <a:pt x="4191" y="16637"/>
                    <a:pt x="6604" y="12827"/>
                    <a:pt x="9779" y="9779"/>
                  </a:cubicBezTo>
                  <a:cubicBezTo>
                    <a:pt x="12954" y="6731"/>
                    <a:pt x="16510" y="4191"/>
                    <a:pt x="20574" y="2540"/>
                  </a:cubicBezTo>
                  <a:cubicBezTo>
                    <a:pt x="24638" y="889"/>
                    <a:pt x="28956" y="0"/>
                    <a:pt x="33274" y="0"/>
                  </a:cubicBezTo>
                  <a:cubicBezTo>
                    <a:pt x="37592" y="0"/>
                    <a:pt x="41910" y="889"/>
                    <a:pt x="45974" y="2540"/>
                  </a:cubicBezTo>
                  <a:cubicBezTo>
                    <a:pt x="50038" y="4191"/>
                    <a:pt x="53721" y="6604"/>
                    <a:pt x="56769" y="9779"/>
                  </a:cubicBezTo>
                  <a:cubicBezTo>
                    <a:pt x="59817" y="12954"/>
                    <a:pt x="62357" y="16510"/>
                    <a:pt x="64008" y="20574"/>
                  </a:cubicBezTo>
                  <a:cubicBezTo>
                    <a:pt x="65659" y="24638"/>
                    <a:pt x="66548" y="28956"/>
                    <a:pt x="66548" y="3327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16" id="16"/>
          <p:cNvSpPr/>
          <p:nvPr/>
        </p:nvSpPr>
        <p:spPr>
          <a:xfrm flipH="false" flipV="false" rot="0">
            <a:off x="476917" y="5694302"/>
            <a:ext cx="3256045" cy="2922822"/>
          </a:xfrm>
          <a:custGeom>
            <a:avLst/>
            <a:gdLst/>
            <a:ahLst/>
            <a:cxnLst/>
            <a:rect r="r" b="b" t="t" l="l"/>
            <a:pathLst>
              <a:path h="2922822" w="3256045">
                <a:moveTo>
                  <a:pt x="0" y="0"/>
                </a:moveTo>
                <a:lnTo>
                  <a:pt x="3256045" y="0"/>
                </a:lnTo>
                <a:lnTo>
                  <a:pt x="3256045" y="2922823"/>
                </a:lnTo>
                <a:lnTo>
                  <a:pt x="0" y="292282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7829" t="-5393" r="-25796" b="-6332"/>
            </a:stretch>
          </a:blipFill>
        </p:spPr>
      </p:sp>
      <p:grpSp>
        <p:nvGrpSpPr>
          <p:cNvPr name="Group 17" id="17"/>
          <p:cNvGrpSpPr>
            <a:grpSpLocks noChangeAspect="true"/>
          </p:cNvGrpSpPr>
          <p:nvPr/>
        </p:nvGrpSpPr>
        <p:grpSpPr>
          <a:xfrm rot="0">
            <a:off x="477136" y="2263912"/>
            <a:ext cx="38100" cy="494033"/>
            <a:chOff x="0" y="0"/>
            <a:chExt cx="38100" cy="49403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38100" cy="494030"/>
            </a:xfrm>
            <a:custGeom>
              <a:avLst/>
              <a:gdLst/>
              <a:ahLst/>
              <a:cxnLst/>
              <a:rect r="r" b="b" t="t" l="l"/>
              <a:pathLst>
                <a:path h="494030" w="38100">
                  <a:moveTo>
                    <a:pt x="0" y="494030"/>
                  </a:moveTo>
                  <a:lnTo>
                    <a:pt x="38100" y="494030"/>
                  </a:lnTo>
                  <a:lnTo>
                    <a:pt x="381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name="Group 19" id="19"/>
          <p:cNvGrpSpPr>
            <a:grpSpLocks noChangeAspect="true"/>
          </p:cNvGrpSpPr>
          <p:nvPr/>
        </p:nvGrpSpPr>
        <p:grpSpPr>
          <a:xfrm rot="0">
            <a:off x="3903364" y="5695064"/>
            <a:ext cx="38100" cy="494033"/>
            <a:chOff x="0" y="0"/>
            <a:chExt cx="38100" cy="49403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38100" cy="494030"/>
            </a:xfrm>
            <a:custGeom>
              <a:avLst/>
              <a:gdLst/>
              <a:ahLst/>
              <a:cxnLst/>
              <a:rect r="r" b="b" t="t" l="l"/>
              <a:pathLst>
                <a:path h="494030" w="38100">
                  <a:moveTo>
                    <a:pt x="0" y="494030"/>
                  </a:moveTo>
                  <a:lnTo>
                    <a:pt x="38100" y="494030"/>
                  </a:lnTo>
                  <a:lnTo>
                    <a:pt x="381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name="TextBox 21" id="21"/>
          <p:cNvSpPr txBox="true"/>
          <p:nvPr/>
        </p:nvSpPr>
        <p:spPr>
          <a:xfrm rot="0">
            <a:off x="446199" y="1577635"/>
            <a:ext cx="2857376" cy="2817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8"/>
              </a:lnSpc>
            </a:pPr>
            <a:r>
              <a:rPr lang="en-US" sz="159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Nuestros Proyectos ESTRELLA: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605085" y="2249653"/>
            <a:ext cx="1486348" cy="5197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24"/>
              </a:lnSpc>
            </a:pPr>
            <a:r>
              <a:rPr lang="en-US" b="true" sz="1599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Vibes Waterfall en VISTACANA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826513" y="2702652"/>
            <a:ext cx="2970162" cy="28333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15"/>
              </a:lnSpc>
            </a:pPr>
            <a:r>
              <a:rPr lang="en-US" sz="159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Diseño Innovador y Funcional </a:t>
            </a:r>
          </a:p>
          <a:p>
            <a:pPr algn="l">
              <a:lnSpc>
                <a:spcPts val="1583"/>
              </a:lnSpc>
            </a:pPr>
            <a:r>
              <a:rPr lang="en-US" sz="159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con Amenidades Prémium. </a:t>
            </a:r>
          </a:p>
          <a:p>
            <a:pPr algn="l">
              <a:lnSpc>
                <a:spcPts val="3815"/>
              </a:lnSpc>
            </a:pPr>
            <a:r>
              <a:rPr lang="en-US" sz="159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Ubicación Estratégica en la</a:t>
            </a:r>
          </a:p>
          <a:p>
            <a:pPr algn="l">
              <a:lnSpc>
                <a:spcPts val="1583"/>
              </a:lnSpc>
            </a:pPr>
            <a:r>
              <a:rPr lang="en-US" sz="159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Comunidad más Exclusiva </a:t>
            </a:r>
          </a:p>
          <a:p>
            <a:pPr algn="l">
              <a:lnSpc>
                <a:spcPts val="3815"/>
              </a:lnSpc>
            </a:pPr>
            <a:r>
              <a:rPr lang="en-US" sz="159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de Punta Cana. </a:t>
            </a:r>
          </a:p>
          <a:p>
            <a:pPr algn="l">
              <a:lnSpc>
                <a:spcPts val="1583"/>
              </a:lnSpc>
            </a:pPr>
            <a:r>
              <a:rPr lang="en-US" sz="159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Plusvalía COMPROBADA y Alta</a:t>
            </a:r>
          </a:p>
          <a:p>
            <a:pPr algn="l">
              <a:lnSpc>
                <a:spcPts val="3815"/>
              </a:lnSpc>
            </a:pPr>
            <a:r>
              <a:rPr lang="en-US" sz="159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Tasa de Ocupación durante todo</a:t>
            </a:r>
          </a:p>
          <a:p>
            <a:pPr algn="l">
              <a:lnSpc>
                <a:spcPts val="1583"/>
              </a:lnSpc>
            </a:pPr>
            <a:r>
              <a:rPr lang="en-US" sz="159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el año. 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446199" y="577967"/>
            <a:ext cx="6785772" cy="634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48"/>
              </a:lnSpc>
            </a:pPr>
            <a:r>
              <a:rPr lang="en-US" sz="159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Esto no es un tour más, es la puerta de entrada a tu próximo gran Proyecto Inmobiliario </a:t>
            </a:r>
            <a:r>
              <a:rPr lang="en-US" sz="1599">
                <a:solidFill>
                  <a:srgbClr val="9FCBCD"/>
                </a:solidFill>
                <a:latin typeface="Lato"/>
                <a:ea typeface="Lato"/>
                <a:cs typeface="Lato"/>
                <a:sym typeface="Lato"/>
              </a:rPr>
              <a:t>con un cóctel en la playa incluido.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4029732" y="5679224"/>
            <a:ext cx="1099490" cy="5197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24"/>
              </a:lnSpc>
            </a:pPr>
            <a:r>
              <a:rPr lang="en-US" b="true" sz="1599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Ceiba Town en MACAO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4251160" y="6132224"/>
            <a:ext cx="3085414" cy="2490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15"/>
              </a:lnSpc>
            </a:pPr>
            <a:r>
              <a:rPr lang="en-US" sz="159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Proyecto con un ticket de entrada</a:t>
            </a:r>
          </a:p>
          <a:p>
            <a:pPr algn="l">
              <a:lnSpc>
                <a:spcPts val="1583"/>
              </a:lnSpc>
            </a:pPr>
            <a:r>
              <a:rPr lang="en-US" sz="159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bajo.</a:t>
            </a:r>
          </a:p>
          <a:p>
            <a:pPr algn="l">
              <a:lnSpc>
                <a:spcPts val="3815"/>
              </a:lnSpc>
            </a:pPr>
            <a:r>
              <a:rPr lang="en-US" sz="159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Integración con la Comunidad</a:t>
            </a:r>
          </a:p>
          <a:p>
            <a:pPr algn="l">
              <a:lnSpc>
                <a:spcPts val="1583"/>
              </a:lnSpc>
            </a:pPr>
            <a:r>
              <a:rPr lang="en-US" sz="159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LOCAL.</a:t>
            </a:r>
          </a:p>
          <a:p>
            <a:pPr algn="l">
              <a:lnSpc>
                <a:spcPts val="3815"/>
              </a:lnSpc>
            </a:pPr>
            <a:r>
              <a:rPr lang="en-US" sz="159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Ideal para generar Ingresos</a:t>
            </a:r>
          </a:p>
          <a:p>
            <a:pPr algn="l">
              <a:lnSpc>
                <a:spcPts val="1583"/>
              </a:lnSpc>
            </a:pPr>
            <a:r>
              <a:rPr lang="en-US" sz="159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Estables o ser tu próximo hogar</a:t>
            </a:r>
          </a:p>
          <a:p>
            <a:pPr algn="l">
              <a:lnSpc>
                <a:spcPts val="3906"/>
              </a:lnSpc>
            </a:pPr>
            <a:r>
              <a:rPr lang="en-US" sz="159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en el Caribe. 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469259" y="8803891"/>
            <a:ext cx="6866630" cy="14752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06"/>
              </a:lnSpc>
            </a:pPr>
            <a:r>
              <a:rPr lang="en-US" sz="159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Tú decides cuál encaja mejor con tu perfil. ¿Y ahora? Si quieres Invertir con</a:t>
            </a:r>
          </a:p>
          <a:p>
            <a:pPr algn="l">
              <a:lnSpc>
                <a:spcPts val="1400"/>
              </a:lnSpc>
            </a:pPr>
            <a:r>
              <a:rPr lang="en-US" sz="159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RESPALDO, vivir la experiencia, pisar el terreno y tomar decisiones desde la</a:t>
            </a:r>
          </a:p>
          <a:p>
            <a:pPr algn="l">
              <a:lnSpc>
                <a:spcPts val="3997"/>
              </a:lnSpc>
            </a:pPr>
            <a:r>
              <a:rPr lang="en-US" sz="159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arena, </a:t>
            </a:r>
            <a:r>
              <a:rPr lang="en-US" b="true" sz="1599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Reserva tu Experiencia. Es lo único que te separa del mar caribeño y</a:t>
            </a:r>
          </a:p>
          <a:p>
            <a:pPr algn="l">
              <a:lnSpc>
                <a:spcPts val="1400"/>
              </a:lnSpc>
            </a:pPr>
            <a:r>
              <a:rPr lang="en-US" b="true" sz="1599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la posibilidad de Inversión.</a:t>
            </a:r>
            <a:r>
              <a:rPr lang="en-US" b="true" sz="1599">
                <a:solidFill>
                  <a:srgbClr val="9FCBCD"/>
                </a:solidFill>
                <a:latin typeface="Lato Bold"/>
                <a:ea typeface="Lato Bold"/>
                <a:cs typeface="Lato Bold"/>
                <a:sym typeface="Lato Bold"/>
              </a:rPr>
              <a:t> ¡Nos vemos en Punta Cana! 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3503" y="-63503"/>
            <a:ext cx="7895796" cy="11028074"/>
          </a:xfrm>
          <a:custGeom>
            <a:avLst/>
            <a:gdLst/>
            <a:ahLst/>
            <a:cxnLst/>
            <a:rect r="r" b="b" t="t" l="l"/>
            <a:pathLst>
              <a:path h="11028074" w="7895796">
                <a:moveTo>
                  <a:pt x="0" y="0"/>
                </a:moveTo>
                <a:lnTo>
                  <a:pt x="7895796" y="0"/>
                </a:lnTo>
                <a:lnTo>
                  <a:pt x="7895796" y="11028073"/>
                </a:lnTo>
                <a:lnTo>
                  <a:pt x="0" y="110280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75921" y="823144"/>
            <a:ext cx="6216948" cy="9349216"/>
          </a:xfrm>
          <a:custGeom>
            <a:avLst/>
            <a:gdLst/>
            <a:ahLst/>
            <a:cxnLst/>
            <a:rect r="r" b="b" t="t" l="l"/>
            <a:pathLst>
              <a:path h="9349216" w="6216948">
                <a:moveTo>
                  <a:pt x="0" y="0"/>
                </a:moveTo>
                <a:lnTo>
                  <a:pt x="6216948" y="0"/>
                </a:lnTo>
                <a:lnTo>
                  <a:pt x="6216948" y="9349216"/>
                </a:lnTo>
                <a:lnTo>
                  <a:pt x="0" y="93492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1926" r="0" b="-6403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866207" y="6571345"/>
            <a:ext cx="3551177" cy="3551177"/>
          </a:xfrm>
          <a:custGeom>
            <a:avLst/>
            <a:gdLst/>
            <a:ahLst/>
            <a:cxnLst/>
            <a:rect r="r" b="b" t="t" l="l"/>
            <a:pathLst>
              <a:path h="3551177" w="3551177">
                <a:moveTo>
                  <a:pt x="0" y="0"/>
                </a:moveTo>
                <a:lnTo>
                  <a:pt x="3551177" y="0"/>
                </a:lnTo>
                <a:lnTo>
                  <a:pt x="3551177" y="3551177"/>
                </a:lnTo>
                <a:lnTo>
                  <a:pt x="0" y="355117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77240" y="9264472"/>
            <a:ext cx="3722551" cy="723567"/>
          </a:xfrm>
          <a:custGeom>
            <a:avLst/>
            <a:gdLst/>
            <a:ahLst/>
            <a:cxnLst/>
            <a:rect r="r" b="b" t="t" l="l"/>
            <a:pathLst>
              <a:path h="723567" w="3722551">
                <a:moveTo>
                  <a:pt x="0" y="0"/>
                </a:moveTo>
                <a:lnTo>
                  <a:pt x="3722551" y="0"/>
                </a:lnTo>
                <a:lnTo>
                  <a:pt x="3722551" y="723567"/>
                </a:lnTo>
                <a:lnTo>
                  <a:pt x="0" y="72356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62584" y="1304544"/>
            <a:ext cx="3121152" cy="771144"/>
          </a:xfrm>
          <a:custGeom>
            <a:avLst/>
            <a:gdLst/>
            <a:ahLst/>
            <a:cxnLst/>
            <a:rect r="r" b="b" t="t" l="l"/>
            <a:pathLst>
              <a:path h="771144" w="3121152">
                <a:moveTo>
                  <a:pt x="0" y="0"/>
                </a:moveTo>
                <a:lnTo>
                  <a:pt x="3121152" y="0"/>
                </a:lnTo>
                <a:lnTo>
                  <a:pt x="3121152" y="771144"/>
                </a:lnTo>
                <a:lnTo>
                  <a:pt x="0" y="77114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395" r="0" b="-395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773424" y="1042416"/>
            <a:ext cx="3136392" cy="1365504"/>
          </a:xfrm>
          <a:custGeom>
            <a:avLst/>
            <a:gdLst/>
            <a:ahLst/>
            <a:cxnLst/>
            <a:rect r="r" b="b" t="t" l="l"/>
            <a:pathLst>
              <a:path h="1365504" w="3136392">
                <a:moveTo>
                  <a:pt x="0" y="0"/>
                </a:moveTo>
                <a:lnTo>
                  <a:pt x="3136392" y="0"/>
                </a:lnTo>
                <a:lnTo>
                  <a:pt x="3136392" y="1365504"/>
                </a:lnTo>
                <a:lnTo>
                  <a:pt x="0" y="136550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97" t="0" r="-97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862584" y="2383536"/>
            <a:ext cx="3121152" cy="771144"/>
          </a:xfrm>
          <a:custGeom>
            <a:avLst/>
            <a:gdLst/>
            <a:ahLst/>
            <a:cxnLst/>
            <a:rect r="r" b="b" t="t" l="l"/>
            <a:pathLst>
              <a:path h="771144" w="3121152">
                <a:moveTo>
                  <a:pt x="0" y="0"/>
                </a:moveTo>
                <a:lnTo>
                  <a:pt x="3121152" y="0"/>
                </a:lnTo>
                <a:lnTo>
                  <a:pt x="3121152" y="771144"/>
                </a:lnTo>
                <a:lnTo>
                  <a:pt x="0" y="77114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-395" r="0" b="-395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3773424" y="2084832"/>
            <a:ext cx="3316224" cy="1365504"/>
          </a:xfrm>
          <a:custGeom>
            <a:avLst/>
            <a:gdLst/>
            <a:ahLst/>
            <a:cxnLst/>
            <a:rect r="r" b="b" t="t" l="l"/>
            <a:pathLst>
              <a:path h="1365504" w="3316224">
                <a:moveTo>
                  <a:pt x="0" y="0"/>
                </a:moveTo>
                <a:lnTo>
                  <a:pt x="3316224" y="0"/>
                </a:lnTo>
                <a:lnTo>
                  <a:pt x="3316224" y="1365504"/>
                </a:lnTo>
                <a:lnTo>
                  <a:pt x="0" y="136550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91" t="0" r="-91" b="0"/>
            </a:stretch>
          </a:blipFill>
        </p:spPr>
      </p: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575915" y="8222637"/>
            <a:ext cx="6395018" cy="2083670"/>
            <a:chOff x="0" y="0"/>
            <a:chExt cx="6395009" cy="2083676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87122" y="63500"/>
              <a:ext cx="6220841" cy="1920621"/>
            </a:xfrm>
            <a:custGeom>
              <a:avLst/>
              <a:gdLst/>
              <a:ahLst/>
              <a:cxnLst/>
              <a:rect r="r" b="b" t="t" l="l"/>
              <a:pathLst>
                <a:path h="1920621" w="6220841">
                  <a:moveTo>
                    <a:pt x="0" y="1920621"/>
                  </a:moveTo>
                  <a:lnTo>
                    <a:pt x="6220841" y="1920621"/>
                  </a:lnTo>
                  <a:lnTo>
                    <a:pt x="62208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63500" y="84963"/>
              <a:ext cx="6267958" cy="1935226"/>
            </a:xfrm>
            <a:custGeom>
              <a:avLst/>
              <a:gdLst/>
              <a:ahLst/>
              <a:cxnLst/>
              <a:rect r="r" b="b" t="t" l="l"/>
              <a:pathLst>
                <a:path h="1935226" w="6267958">
                  <a:moveTo>
                    <a:pt x="0" y="1935226"/>
                  </a:moveTo>
                  <a:lnTo>
                    <a:pt x="6267958" y="1935226"/>
                  </a:lnTo>
                  <a:lnTo>
                    <a:pt x="62679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811840" y="6903813"/>
            <a:ext cx="1611320" cy="2147186"/>
          </a:xfrm>
          <a:custGeom>
            <a:avLst/>
            <a:gdLst/>
            <a:ahLst/>
            <a:cxnLst/>
            <a:rect r="r" b="b" t="t" l="l"/>
            <a:pathLst>
              <a:path h="2147186" w="1611320">
                <a:moveTo>
                  <a:pt x="0" y="0"/>
                </a:moveTo>
                <a:lnTo>
                  <a:pt x="1611320" y="0"/>
                </a:lnTo>
                <a:lnTo>
                  <a:pt x="1611320" y="2147185"/>
                </a:lnTo>
                <a:lnTo>
                  <a:pt x="0" y="214718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775921" y="6650005"/>
            <a:ext cx="2176917" cy="643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99"/>
              </a:lnSpc>
            </a:pPr>
            <a:r>
              <a:rPr lang="en-US" sz="159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Manuel Escutia</a:t>
            </a:r>
          </a:p>
          <a:p>
            <a:pPr algn="ctr">
              <a:lnSpc>
                <a:spcPts val="2699"/>
              </a:lnSpc>
              <a:spcBef>
                <a:spcPct val="0"/>
              </a:spcBef>
            </a:pPr>
            <a:r>
              <a:rPr lang="en-US" sz="159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Telf. 615 900 130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DAG3OocCLMc</dc:identifier>
  <dcterms:modified xsi:type="dcterms:W3CDTF">2011-08-01T06:04:30Z</dcterms:modified>
  <cp:revision>1</cp:revision>
  <dc:title>FLY AND BUY - PUNTA CANA - DANIEL INSA (3).pdf</dc:title>
</cp:coreProperties>
</file>