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7772400" cy="10058400"/>
  <p:notesSz cx="10058400" cy="7772400"/>
  <p:embeddedFontLst>
    <p:embeddedFont>
      <p:font typeface="Calibri" panose="020F0502020204030204" pitchFamily="34" charset="0"/>
      <p:regular r:id="rId13"/>
      <p:bold r:id="rId14"/>
      <p:italic r:id="rId15"/>
      <p:boldItalic r:id="rId16"/>
    </p:embeddedFont>
    <p:embeddedFont>
      <p:font typeface="Noto Sans Arabic" panose="020B0604020202020204" charset="-78"/>
      <p:regular r:id="rId17"/>
    </p:embeddedFont>
    <p:embeddedFont>
      <p:font typeface="Noto Sans Arabic Bold" panose="020B0604020202020204" charset="-78"/>
      <p:regular r:id="rId18"/>
    </p:embeddedFont>
    <p:embeddedFont>
      <p:font typeface="Noto Sans Arabic SemiBold" panose="020B0604020202020204" charset="-78"/>
      <p:regular r:id="rId1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33" d="100"/>
          <a:sy n="33" d="100"/>
        </p:scale>
        <p:origin x="2380" y="4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9256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F1F1EE"/>
        </a:solidFill>
        <a:effectLst/>
      </p:bgPr>
    </p:bg>
    <p:spTree>
      <p:nvGrpSpPr>
        <p:cNvPr id="1" name=""/>
        <p:cNvGrpSpPr/>
        <p:nvPr/>
      </p:nvGrpSpPr>
      <p:grpSpPr>
        <a:xfrm>
          <a:off x="0" y="0"/>
          <a:ext cx="0" cy="0"/>
          <a:chOff x="0" y="0"/>
          <a:chExt cx="0" cy="0"/>
        </a:xfrm>
      </p:grpSpPr>
      <p:pic>
        <p:nvPicPr>
          <p:cNvPr id="2" name="Image 0" descr="preencoded.png">
            <a:hlinkClick r:id="rId2"/>
          </p:cNvPr>
          <p:cNvPicPr>
            <a:picLocks noChangeAspect="1"/>
          </p:cNvPicPr>
          <p:nvPr/>
        </p:nvPicPr>
        <p:blipFill>
          <a:blip r:embed="rId3"/>
          <a:stretch>
            <a:fillRect/>
          </a:stretch>
        </p:blipFill>
        <p:spPr>
          <a:xfrm>
            <a:off x="6657580" y="97593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119356" y="508486"/>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دليل عملي لأصحاب الأعمال والمديرين</a:t>
            </a:r>
            <a:endParaRPr lang="ar-SA" sz="900" dirty="0"/>
          </a:p>
        </p:txBody>
      </p:sp>
      <p:sp>
        <p:nvSpPr>
          <p:cNvPr id="3" name="Shape 1"/>
          <p:cNvSpPr/>
          <p:nvPr/>
        </p:nvSpPr>
        <p:spPr>
          <a:xfrm>
            <a:off x="507976" y="787046"/>
            <a:ext cx="6756384" cy="20112"/>
          </a:xfrm>
          <a:prstGeom prst="roundRect">
            <a:avLst>
              <a:gd name="adj" fmla="val 50005"/>
            </a:avLst>
          </a:prstGeom>
          <a:solidFill>
            <a:srgbClr val="A8ADA8"/>
          </a:solidFill>
          <a:ln/>
        </p:spPr>
      </p:sp>
      <p:pic>
        <p:nvPicPr>
          <p:cNvPr id="4" name="Image 0" descr="preencoded.png"/>
          <p:cNvPicPr>
            <a:picLocks noChangeAspect="1"/>
          </p:cNvPicPr>
          <p:nvPr/>
        </p:nvPicPr>
        <p:blipFill>
          <a:blip r:embed="rId3"/>
          <a:stretch>
            <a:fillRect/>
          </a:stretch>
        </p:blipFill>
        <p:spPr>
          <a:xfrm>
            <a:off x="829802" y="943165"/>
            <a:ext cx="6434558" cy="3618975"/>
          </a:xfrm>
          <a:prstGeom prst="rect">
            <a:avLst/>
          </a:prstGeom>
        </p:spPr>
      </p:pic>
      <p:sp>
        <p:nvSpPr>
          <p:cNvPr id="5" name="Text 2"/>
          <p:cNvSpPr/>
          <p:nvPr/>
        </p:nvSpPr>
        <p:spPr>
          <a:xfrm>
            <a:off x="119356" y="4743082"/>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من النشاط اليومي إلى الاختيار الواضح</a:t>
            </a:r>
            <a:endParaRPr lang="ar-SA" sz="900" dirty="0"/>
          </a:p>
        </p:txBody>
      </p:sp>
      <p:sp>
        <p:nvSpPr>
          <p:cNvPr id="6" name="Text 3"/>
          <p:cNvSpPr/>
          <p:nvPr/>
        </p:nvSpPr>
        <p:spPr>
          <a:xfrm>
            <a:off x="507976" y="4930286"/>
            <a:ext cx="6756384" cy="863540"/>
          </a:xfrm>
          <a:prstGeom prst="rect">
            <a:avLst/>
          </a:prstGeom>
          <a:noFill/>
          <a:ln/>
        </p:spPr>
        <p:txBody>
          <a:bodyPr wrap="square" lIns="0" tIns="0" rIns="0" bIns="0" rtlCol="0" anchor="t">
            <a:normAutofit/>
          </a:bodyPr>
          <a:lstStyle/>
          <a:p>
            <a:pPr marL="0" indent="0" algn="r" rtl="1">
              <a:lnSpc>
                <a:spcPct val="83000"/>
              </a:lnSpc>
              <a:buNone/>
            </a:pPr>
            <a:r>
              <a:rPr lang="ar-SA" altLang="en-US" sz="3400" b="1" kern="100" spc="-119" dirty="0">
                <a:solidFill>
                  <a:srgbClr val="1F2422"/>
                </a:solidFill>
                <a:latin typeface="Arial" pitchFamily="34" charset="0"/>
                <a:ea typeface="Arial" pitchFamily="34" charset="-122"/>
                <a:cs typeface="Arial" pitchFamily="34" charset="-120"/>
              </a:rPr>
              <a:t>الفصل الأول: ما هي الاستراتيجية؟ وكيف تفكّر الشركة استراتيجيًا؟</a:t>
            </a:r>
            <a:endParaRPr lang="ar-SA" sz="3400" dirty="0"/>
          </a:p>
        </p:txBody>
      </p:sp>
      <p:sp>
        <p:nvSpPr>
          <p:cNvPr id="7" name="Text 4"/>
          <p:cNvSpPr/>
          <p:nvPr/>
        </p:nvSpPr>
        <p:spPr>
          <a:xfrm>
            <a:off x="507976" y="5889009"/>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من «ماذا نفعل؟» إلى «لماذا؟ وأين؟ وكيف نخلق قيمة؟»</a:t>
            </a:r>
            <a:endParaRPr lang="ar-SA" sz="1650" dirty="0"/>
          </a:p>
        </p:txBody>
      </p:sp>
      <p:sp>
        <p:nvSpPr>
          <p:cNvPr id="8" name="Text 5"/>
          <p:cNvSpPr/>
          <p:nvPr/>
        </p:nvSpPr>
        <p:spPr>
          <a:xfrm>
            <a:off x="507976" y="6199792"/>
            <a:ext cx="6756384" cy="1052451"/>
          </a:xfrm>
          <a:prstGeom prst="rect">
            <a:avLst/>
          </a:prstGeom>
          <a:noFill/>
          <a:ln/>
        </p:spPr>
        <p:txBody>
          <a:bodyPr wrap="square" lIns="0" tIns="0" rIns="0" bIns="0" rtlCol="0" anchor="t">
            <a:normAutofit/>
          </a:bodyPr>
          <a:lstStyle/>
          <a:p>
            <a:pPr marL="0" indent="0" algn="r" rtl="1">
              <a:lnSpc>
                <a:spcPct val="121000"/>
              </a:lnSpc>
              <a:spcAft>
                <a:spcPts val="700"/>
              </a:spcAft>
              <a:buNone/>
            </a:pPr>
            <a:r>
              <a:rPr lang="ar-SA" altLang="en-US" sz="1300" dirty="0">
                <a:solidFill>
                  <a:srgbClr val="4C5250"/>
                </a:solidFill>
                <a:latin typeface="Arial" pitchFamily="34" charset="0"/>
                <a:ea typeface="Arial" pitchFamily="34" charset="-122"/>
                <a:cs typeface="Arial" pitchFamily="34" charset="-120"/>
              </a:rPr>
              <a:t>ابدأ بتحديد العميل الذي تريد خدمته، والقيمة التي سيختارك من أجلها، والأنشطة التي ستتوقف عنها. هذه الاختيارات هي الأساس الذي تُبنى عليه الخطة والعمل اليومي.</a:t>
            </a:r>
            <a:endParaRPr lang="ar-SA" sz="1300" dirty="0"/>
          </a:p>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ستتعلم التمييز بين الاستراتيجية والتخطيط والعمليات، وتحويل الشكوى إلى سؤال قابل للبحث، ثم استخدام Canvas لصياغة خيارات لشركتك.</a:t>
            </a:r>
            <a:endParaRPr lang="ar-SA" sz="1300" dirty="0"/>
          </a:p>
        </p:txBody>
      </p:sp>
      <p:sp>
        <p:nvSpPr>
          <p:cNvPr id="9" name="Shape 6"/>
          <p:cNvSpPr/>
          <p:nvPr/>
        </p:nvSpPr>
        <p:spPr>
          <a:xfrm>
            <a:off x="507976" y="9213802"/>
            <a:ext cx="6756384" cy="20112"/>
          </a:xfrm>
          <a:prstGeom prst="roundRect">
            <a:avLst>
              <a:gd name="adj" fmla="val 50005"/>
            </a:avLst>
          </a:prstGeom>
          <a:solidFill>
            <a:srgbClr val="A8ADA8"/>
          </a:solidFill>
          <a:ln/>
        </p:spPr>
      </p:sp>
      <p:sp>
        <p:nvSpPr>
          <p:cNvPr id="10" name="Text 7"/>
          <p:cNvSpPr/>
          <p:nvPr/>
        </p:nvSpPr>
        <p:spPr>
          <a:xfrm>
            <a:off x="119356" y="9369921"/>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أمثلة سعودية افتراضية • أداة تفكير • تمرين تطبيقي</a:t>
            </a:r>
            <a:endParaRPr lang="ar-SA"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119356" y="508486"/>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فهم الاستراتيجية</a:t>
            </a:r>
            <a:endParaRPr lang="ar-SA" sz="900" dirty="0"/>
          </a:p>
        </p:txBody>
      </p:sp>
      <p:sp>
        <p:nvSpPr>
          <p:cNvPr id="3" name="Text 1"/>
          <p:cNvSpPr/>
          <p:nvPr/>
        </p:nvSpPr>
        <p:spPr>
          <a:xfrm>
            <a:off x="507976" y="695689"/>
            <a:ext cx="6756384" cy="431770"/>
          </a:xfrm>
          <a:prstGeom prst="rect">
            <a:avLst/>
          </a:prstGeom>
          <a:noFill/>
          <a:ln/>
        </p:spPr>
        <p:txBody>
          <a:bodyPr wrap="none" lIns="0" tIns="0" rIns="0" bIns="0" rtlCol="0" anchor="t"/>
          <a:lstStyle/>
          <a:p>
            <a:pPr marL="0" indent="0" algn="r" rtl="1">
              <a:lnSpc>
                <a:spcPct val="83000"/>
              </a:lnSpc>
              <a:buNone/>
            </a:pPr>
            <a:r>
              <a:rPr lang="ar-SA" altLang="en-US" sz="3400" b="1" kern="100" spc="-119" dirty="0">
                <a:solidFill>
                  <a:srgbClr val="1F2422"/>
                </a:solidFill>
                <a:latin typeface="Arial" pitchFamily="34" charset="0"/>
                <a:ea typeface="Arial" pitchFamily="34" charset="-122"/>
                <a:cs typeface="Arial" pitchFamily="34" charset="-120"/>
              </a:rPr>
              <a:t>المشغولية ليست استراتيجية</a:t>
            </a:r>
            <a:endParaRPr lang="ar-SA" sz="3400" dirty="0"/>
          </a:p>
        </p:txBody>
      </p:sp>
      <p:sp>
        <p:nvSpPr>
          <p:cNvPr id="4" name="Text 2"/>
          <p:cNvSpPr/>
          <p:nvPr/>
        </p:nvSpPr>
        <p:spPr>
          <a:xfrm>
            <a:off x="119356" y="1248256"/>
            <a:ext cx="7145004" cy="266892"/>
          </a:xfrm>
          <a:prstGeom prst="rect">
            <a:avLst/>
          </a:prstGeom>
          <a:noFill/>
          <a:ln/>
        </p:spPr>
        <p:txBody>
          <a:bodyPr wrap="none" lIns="0" tIns="0" rIns="0" bIns="0" rtlCol="0" anchor="t"/>
          <a:lstStyle/>
          <a:p>
            <a:pPr marL="0" indent="0" algn="r" rtl="1">
              <a:lnSpc>
                <a:spcPct val="121000"/>
              </a:lnSpc>
              <a:buNone/>
            </a:pPr>
            <a:r>
              <a:rPr lang="ar-SA" altLang="en-US" sz="1450" dirty="0">
                <a:solidFill>
                  <a:srgbClr val="4C5250"/>
                </a:solidFill>
                <a:latin typeface="Arial" pitchFamily="34" charset="0"/>
                <a:ea typeface="Arial" pitchFamily="34" charset="-122"/>
                <a:cs typeface="Arial" pitchFamily="34" charset="-120"/>
              </a:rPr>
              <a:t>وجود موظفين وعملاء ومبيعات لا يعني أن الشركة تعرف إلى أين تتجه.</a:t>
            </a:r>
            <a:endParaRPr lang="ar-SA" sz="1450" dirty="0"/>
          </a:p>
        </p:txBody>
      </p:sp>
      <p:sp>
        <p:nvSpPr>
          <p:cNvPr id="5" name="Shape 3"/>
          <p:cNvSpPr/>
          <p:nvPr/>
        </p:nvSpPr>
        <p:spPr>
          <a:xfrm>
            <a:off x="507976" y="1650902"/>
            <a:ext cx="6756384" cy="20112"/>
          </a:xfrm>
          <a:prstGeom prst="roundRect">
            <a:avLst>
              <a:gd name="adj" fmla="val 50005"/>
            </a:avLst>
          </a:prstGeom>
          <a:solidFill>
            <a:srgbClr val="A8ADA8"/>
          </a:solidFill>
          <a:ln/>
        </p:spPr>
      </p:sp>
      <p:sp>
        <p:nvSpPr>
          <p:cNvPr id="6" name="Text 4"/>
          <p:cNvSpPr/>
          <p:nvPr/>
        </p:nvSpPr>
        <p:spPr>
          <a:xfrm>
            <a:off x="507976" y="1807021"/>
            <a:ext cx="6756384" cy="717951"/>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قد يعمل الجميع طوال اليوم، بينما تُتخذ القرارات استجابةً لكل فرصة أو ضغط. الاستراتيجية ليست قائمة مهام، ولا خطة سنوية، ولا عرض PowerPoint جميلًا. هي اختيارات تحدد أين تنافس الشركة، وكيف تخلق قيمة، وكيف تتفوق على البدائل.</a:t>
            </a:r>
            <a:endParaRPr lang="ar-SA" sz="1300" dirty="0"/>
          </a:p>
        </p:txBody>
      </p:sp>
      <p:sp>
        <p:nvSpPr>
          <p:cNvPr id="7" name="Text 5"/>
          <p:cNvSpPr/>
          <p:nvPr/>
        </p:nvSpPr>
        <p:spPr>
          <a:xfrm>
            <a:off x="507976" y="2705915"/>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كيف يظهر الفرق؟</a:t>
            </a:r>
            <a:endParaRPr lang="ar-SA" sz="1650" dirty="0"/>
          </a:p>
        </p:txBody>
      </p:sp>
      <p:sp>
        <p:nvSpPr>
          <p:cNvPr id="8" name="Text 6"/>
          <p:cNvSpPr/>
          <p:nvPr/>
        </p:nvSpPr>
        <p:spPr>
          <a:xfrm>
            <a:off x="119356" y="3016698"/>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أمثلة سعودية افتراضية</a:t>
            </a:r>
            <a:endParaRPr lang="ar-SA" sz="10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07976" y="3291811"/>
          <a:ext cx="6756384" cy="2422803"/>
        </p:xfrm>
        <a:graphic>
          <a:graphicData uri="http://schemas.openxmlformats.org/drawingml/2006/table">
            <a:tbl>
              <a:tblPr/>
              <a:tblGrid>
                <a:gridCol w="1351251">
                  <a:extLst>
                    <a:ext uri="{9D8B030D-6E8A-4147-A177-3AD203B41FA5}">
                      <a16:colId xmlns:a16="http://schemas.microsoft.com/office/drawing/2014/main" val="20000"/>
                    </a:ext>
                  </a:extLst>
                </a:gridCol>
                <a:gridCol w="2432291">
                  <a:extLst>
                    <a:ext uri="{9D8B030D-6E8A-4147-A177-3AD203B41FA5}">
                      <a16:colId xmlns:a16="http://schemas.microsoft.com/office/drawing/2014/main" val="20001"/>
                    </a:ext>
                  </a:extLst>
                </a:gridCol>
                <a:gridCol w="2972842">
                  <a:extLst>
                    <a:ext uri="{9D8B030D-6E8A-4147-A177-3AD203B41FA5}">
                      <a16:colId xmlns:a16="http://schemas.microsoft.com/office/drawing/2014/main" val="20002"/>
                    </a:ext>
                  </a:extLst>
                </a:gridCol>
              </a:tblGrid>
              <a:tr h="429228">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النشاط</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مشغولية بلا اتجاه</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اختيار استراتيجي واضح</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0"/>
                  </a:ext>
                </a:extLst>
              </a:tr>
              <a:tr h="668573">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متجر بقالة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زيادة الأصناف والعروض للجميع.</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خدمة أسر الحي باحتياجات يومية متاحة وتوصيل موثوق.</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1"/>
                  </a:ext>
                </a:extLst>
              </a:tr>
              <a:tr h="668573">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شركة نقل</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قبول أي رحلة مهما اختلفت متطلباتها.</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التخصص في نقل بضائع الشركات داخل نطاق يمكن خدمته بانتظام.</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2"/>
                  </a:ext>
                </a:extLst>
              </a:tr>
              <a:tr h="656429">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شركة مقاولات</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التقدم لكل مشروع متاح.</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التركيز على أعمال تجيدها الشركة وتستطيع تسليمها بجودة.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0" name="Shape 7"/>
          <p:cNvSpPr/>
          <p:nvPr/>
        </p:nvSpPr>
        <p:spPr>
          <a:xfrm>
            <a:off x="507976" y="7238709"/>
            <a:ext cx="6756384" cy="1839339"/>
          </a:xfrm>
          <a:prstGeom prst="rect">
            <a:avLst/>
          </a:prstGeom>
          <a:solidFill>
            <a:srgbClr val="E3E5E1"/>
          </a:solidFill>
          <a:ln/>
        </p:spPr>
      </p:sp>
      <p:sp>
        <p:nvSpPr>
          <p:cNvPr id="11" name="Text 8"/>
          <p:cNvSpPr/>
          <p:nvPr/>
        </p:nvSpPr>
        <p:spPr>
          <a:xfrm>
            <a:off x="736569" y="7467274"/>
            <a:ext cx="6299199"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4C5250"/>
                </a:solidFill>
                <a:latin typeface="Arial" pitchFamily="34" charset="0"/>
                <a:ea typeface="Arial" pitchFamily="34" charset="-122"/>
                <a:cs typeface="Arial" pitchFamily="34" charset="-120"/>
              </a:rPr>
              <a:t>اختبار سريع لشركتك</a:t>
            </a:r>
            <a:endParaRPr lang="ar-SA" sz="1650" dirty="0"/>
          </a:p>
        </p:txBody>
      </p:sp>
      <p:sp>
        <p:nvSpPr>
          <p:cNvPr id="12" name="Text 9"/>
          <p:cNvSpPr/>
          <p:nvPr/>
        </p:nvSpPr>
        <p:spPr>
          <a:xfrm>
            <a:off x="736569" y="7778058"/>
            <a:ext cx="6299199" cy="768673"/>
          </a:xfrm>
          <a:prstGeom prst="rect">
            <a:avLst/>
          </a:prstGeom>
          <a:noFill/>
          <a:ln/>
        </p:spPr>
        <p:txBody>
          <a:bodyPr wrap="square" lIns="0" tIns="0" rIns="66040" bIns="0" rtlCol="0" anchor="t">
            <a:normAutofit/>
          </a:bodyPr>
          <a:lstStyle/>
          <a:p>
            <a:pPr marL="264160" indent="-264160" algn="r" rtl="1">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من لن نخدمه، ولماذا؟</a:t>
            </a:r>
            <a:endParaRPr lang="ar-SA" sz="1300" dirty="0"/>
          </a:p>
          <a:p>
            <a:pPr marL="264160" indent="-264160" algn="r" rtl="1">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هل قراراتنا المختلفة تسير في اتجاه واحد؟</a:t>
            </a:r>
            <a:endParaRPr lang="ar-SA" sz="1300" dirty="0"/>
          </a:p>
          <a:p>
            <a:pPr marL="264160" indent="-264160" algn="r" rtl="1">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لماذا يختارنا العميل بدلًا من البدائل؟</a:t>
            </a:r>
            <a:endParaRPr lang="ar-SA" sz="1300" dirty="0"/>
          </a:p>
        </p:txBody>
      </p:sp>
      <p:sp>
        <p:nvSpPr>
          <p:cNvPr id="13" name="Text 10"/>
          <p:cNvSpPr/>
          <p:nvPr/>
        </p:nvSpPr>
        <p:spPr>
          <a:xfrm>
            <a:off x="507976" y="8610165"/>
            <a:ext cx="6687819"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إذا كانت الإجابات عامة أو متناقضة، فابدأ بتوضيح الاختيارات قبل إضافة مبادرات جديدة.</a:t>
            </a:r>
            <a:endParaRPr lang="ar-SA" sz="1300" dirty="0"/>
          </a:p>
        </p:txBody>
      </p:sp>
      <p:sp>
        <p:nvSpPr>
          <p:cNvPr id="14" name="Shape 11"/>
          <p:cNvSpPr/>
          <p:nvPr/>
        </p:nvSpPr>
        <p:spPr>
          <a:xfrm>
            <a:off x="507976" y="9213802"/>
            <a:ext cx="6756384" cy="20112"/>
          </a:xfrm>
          <a:prstGeom prst="roundRect">
            <a:avLst>
              <a:gd name="adj" fmla="val 50005"/>
            </a:avLst>
          </a:prstGeom>
          <a:solidFill>
            <a:srgbClr val="A8ADA8"/>
          </a:solidFill>
          <a:ln/>
        </p:spPr>
      </p:sp>
      <p:sp>
        <p:nvSpPr>
          <p:cNvPr id="15" name="Text 12"/>
          <p:cNvSpPr/>
          <p:nvPr/>
        </p:nvSpPr>
        <p:spPr>
          <a:xfrm>
            <a:off x="119356" y="9369921"/>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اختبر اتساق القرارات، لا عدد الأنشطة.</a:t>
            </a:r>
            <a:endParaRPr lang="ar-SA"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119356" y="508486"/>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اختيارات مترابطة</a:t>
            </a:r>
            <a:endParaRPr lang="ar-SA" sz="900" dirty="0"/>
          </a:p>
        </p:txBody>
      </p:sp>
      <p:sp>
        <p:nvSpPr>
          <p:cNvPr id="3" name="Text 1"/>
          <p:cNvSpPr/>
          <p:nvPr/>
        </p:nvSpPr>
        <p:spPr>
          <a:xfrm>
            <a:off x="507976" y="695689"/>
            <a:ext cx="6756384" cy="304775"/>
          </a:xfrm>
          <a:prstGeom prst="rect">
            <a:avLst/>
          </a:prstGeom>
          <a:noFill/>
          <a:ln/>
        </p:spPr>
        <p:txBody>
          <a:bodyPr wrap="none" lIns="0" tIns="0" rIns="0" bIns="0" rtlCol="0" anchor="t"/>
          <a:lstStyle/>
          <a:p>
            <a:pPr marL="0" indent="0" algn="r" rtl="1">
              <a:lnSpc>
                <a:spcPct val="83000"/>
              </a:lnSpc>
              <a:buNone/>
            </a:pPr>
            <a:r>
              <a:rPr lang="ar-SA" altLang="en-US" sz="2400" b="1" kern="100" spc="-84" dirty="0">
                <a:solidFill>
                  <a:srgbClr val="1F2422"/>
                </a:solidFill>
                <a:latin typeface="Arial" pitchFamily="34" charset="0"/>
                <a:ea typeface="Arial" pitchFamily="34" charset="-122"/>
                <a:cs typeface="Arial" pitchFamily="34" charset="-120"/>
              </a:rPr>
              <a:t>الاستراتيجية قرارات واضحة، وليست خطة معقدة</a:t>
            </a:r>
            <a:endParaRPr lang="ar-SA" sz="2400" dirty="0"/>
          </a:p>
        </p:txBody>
      </p:sp>
      <p:pic>
        <p:nvPicPr>
          <p:cNvPr id="4" name="Image 0" descr="preencoded.png"/>
          <p:cNvPicPr>
            <a:picLocks noChangeAspect="1"/>
          </p:cNvPicPr>
          <p:nvPr/>
        </p:nvPicPr>
        <p:blipFill>
          <a:blip r:embed="rId3"/>
          <a:stretch>
            <a:fillRect/>
          </a:stretch>
        </p:blipFill>
        <p:spPr>
          <a:xfrm>
            <a:off x="5359401" y="1203605"/>
            <a:ext cx="1904959" cy="1904734"/>
          </a:xfrm>
          <a:prstGeom prst="rect">
            <a:avLst/>
          </a:prstGeom>
        </p:spPr>
      </p:pic>
      <p:sp>
        <p:nvSpPr>
          <p:cNvPr id="5" name="Text 2"/>
          <p:cNvSpPr/>
          <p:nvPr/>
        </p:nvSpPr>
        <p:spPr>
          <a:xfrm>
            <a:off x="507976" y="1203605"/>
            <a:ext cx="3871020" cy="234637"/>
          </a:xfrm>
          <a:prstGeom prst="rect">
            <a:avLst/>
          </a:prstGeom>
          <a:noFill/>
          <a:ln/>
        </p:spPr>
        <p:txBody>
          <a:bodyPr wrap="none" lIns="0" tIns="0" rIns="0" bIns="0" rtlCol="0" anchor="t"/>
          <a:lstStyle/>
          <a:p>
            <a:pPr marL="0" indent="0" algn="r">
              <a:lnSpc>
                <a:spcPct val="93000"/>
              </a:lnSpc>
              <a:buNone/>
            </a:pPr>
            <a:r>
              <a:rPr lang="en-US" sz="1650" b="1" dirty="0">
                <a:solidFill>
                  <a:srgbClr val="1F2422"/>
                </a:solidFill>
                <a:latin typeface="Noto Sans Arabic Bold" pitchFamily="34" charset="0"/>
                <a:ea typeface="Noto Sans Arabic Bold" pitchFamily="34" charset="-122"/>
                <a:cs typeface="Noto Sans Arabic Bold" pitchFamily="34" charset="-120"/>
              </a:rPr>
              <a:t>The Burger Hub</a:t>
            </a:r>
            <a:endParaRPr lang="en-US" sz="1650" dirty="0"/>
          </a:p>
        </p:txBody>
      </p:sp>
      <p:sp>
        <p:nvSpPr>
          <p:cNvPr id="6" name="Text 3"/>
          <p:cNvSpPr/>
          <p:nvPr/>
        </p:nvSpPr>
        <p:spPr>
          <a:xfrm>
            <a:off x="507976" y="1514389"/>
            <a:ext cx="3871020" cy="717951"/>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مثال افتراضي لمطعم برجر في الرياض يستهدف الشباب بين 18 و30 عامًا. بدلًا من محاولة إرضاء الجميع، يبني تجربة متماسكة حول عميله المختار.</a:t>
            </a:r>
            <a:endParaRPr lang="ar-SA" sz="13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07976" y="3203522"/>
          <a:ext cx="6756384" cy="2563223"/>
        </p:xfrm>
        <a:graphic>
          <a:graphicData uri="http://schemas.openxmlformats.org/drawingml/2006/table">
            <a:tbl>
              <a:tblPr/>
              <a:tblGrid>
                <a:gridCol w="2026909">
                  <a:extLst>
                    <a:ext uri="{9D8B030D-6E8A-4147-A177-3AD203B41FA5}">
                      <a16:colId xmlns:a16="http://schemas.microsoft.com/office/drawing/2014/main" val="20000"/>
                    </a:ext>
                  </a:extLst>
                </a:gridCol>
                <a:gridCol w="4729475">
                  <a:extLst>
                    <a:ext uri="{9D8B030D-6E8A-4147-A177-3AD203B41FA5}">
                      <a16:colId xmlns:a16="http://schemas.microsoft.com/office/drawing/2014/main" val="20001"/>
                    </a:ext>
                  </a:extLst>
                </a:gridCol>
              </a:tblGrid>
              <a:tr h="429228">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السؤال</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الاختيار في المثال الافتراضي</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0"/>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أين ننافس؟</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في الرياض، قرب تجمعات الشباب، خارج المولات.</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1"/>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ماذا نقدم؟</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برجر بقائمة مركزة وتجربة طلب سهلة.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2"/>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كيف نتميز؟</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مذاق ثابت، وهوية واضحة، وتجربة سريعة.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3"/>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كيف نخلق قيمة؟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وجبة موثوقة وممتعة، مع تقليل تعقيد التحضير والهدر.</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4"/>
                  </a:ext>
                </a:extLst>
              </a:tr>
              <a:tr h="417083">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ما الذي لن نفعله؟</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لا مولات، ولا مطبخ إيطالي، ولا حرب أسعار.</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Text 4"/>
          <p:cNvSpPr/>
          <p:nvPr/>
        </p:nvSpPr>
        <p:spPr>
          <a:xfrm>
            <a:off x="507976" y="5861624"/>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الوضوح في الرفض يحمي التميز. إضافة صنف أو موقع لا تُقيّم بمعزل عن بقية الاختيارات، بل بمدى دعمها للقيمة التي نعد بها العميل.</a:t>
            </a:r>
            <a:endParaRPr lang="ar-SA" sz="1300" dirty="0"/>
          </a:p>
        </p:txBody>
      </p:sp>
      <p:graphicFrame>
        <p:nvGraphicFramePr>
          <p:cNvPr id="7" name="Table 1"/>
          <p:cNvGraphicFramePr>
            <a:graphicFrameLocks noGrp="1"/>
          </p:cNvGraphicFramePr>
          <p:nvPr>
            <p:extLst>
              <p:ext uri="{D42A27DB-BD31-4B8C-83A1-F6EECF244321}">
                <p14:modId xmlns:p14="http://schemas.microsoft.com/office/powerpoint/2010/main" val="1579011935"/>
              </p:ext>
            </p:extLst>
          </p:nvPr>
        </p:nvGraphicFramePr>
        <p:xfrm>
          <a:off x="507976" y="6435441"/>
          <a:ext cx="6756384" cy="1085657"/>
        </p:xfrm>
        <a:graphic>
          <a:graphicData uri="http://schemas.openxmlformats.org/drawingml/2006/table">
            <a:tbl>
              <a:tblPr/>
              <a:tblGrid>
                <a:gridCol w="3378160">
                  <a:extLst>
                    <a:ext uri="{9D8B030D-6E8A-4147-A177-3AD203B41FA5}">
                      <a16:colId xmlns:a16="http://schemas.microsoft.com/office/drawing/2014/main" val="20000"/>
                    </a:ext>
                  </a:extLst>
                </a:gridCol>
                <a:gridCol w="3378224">
                  <a:extLst>
                    <a:ext uri="{9D8B030D-6E8A-4147-A177-3AD203B41FA5}">
                      <a16:colId xmlns:a16="http://schemas.microsoft.com/office/drawing/2014/main" val="20001"/>
                    </a:ext>
                  </a:extLst>
                </a:gridCol>
              </a:tblGrid>
              <a:tr h="429228">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شركة بلا استراتيجية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C3C7C2"/>
                      </a:solidFill>
                      <a:prstDash val="solid"/>
                      <a:round/>
                      <a:headEnd type="none" w="med" len="med"/>
                      <a:tailEnd type="none" w="med" len="med"/>
                    </a:lnL>
                    <a:lnR w="12700" cap="flat" cmpd="sng" algn="ctr">
                      <a:solidFill>
                        <a:srgbClr val="C3C7C2"/>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شركة معها استراتيجية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C3C7C2"/>
                      </a:solidFill>
                      <a:prstDash val="solid"/>
                      <a:round/>
                      <a:headEnd type="none" w="med" len="med"/>
                      <a:tailEnd type="none" w="med" len="med"/>
                    </a:lnL>
                    <a:lnR w="12700" cap="flat" cmpd="sng" algn="ctr">
                      <a:solidFill>
                        <a:srgbClr val="C3C7C2"/>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0"/>
                  </a:ext>
                </a:extLst>
              </a:tr>
              <a:tr h="656429">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قرارات مترددة، وموارد موزعة بين فرص متباعدة، وتوسع يزيد التعقيد.</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C3C7C2"/>
                      </a:solidFill>
                      <a:prstDash val="solid"/>
                      <a:round/>
                      <a:headEnd type="none" w="med" len="med"/>
                      <a:tailEnd type="none" w="med" len="med"/>
                    </a:lnL>
                    <a:lnR w="12700" cap="flat" cmpd="sng" algn="ctr">
                      <a:solidFill>
                        <a:srgbClr val="C3C7C2"/>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قرارات أسرع، وموارد موجهة، وأساس أوضح لنمو مستدام.</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C3C7C2"/>
                      </a:solidFill>
                      <a:prstDash val="solid"/>
                      <a:round/>
                      <a:headEnd type="none" w="med" len="med"/>
                      <a:tailEnd type="none" w="med" len="med"/>
                    </a:lnL>
                    <a:lnR w="12700" cap="flat" cmpd="sng" algn="ctr">
                      <a:solidFill>
                        <a:srgbClr val="C3C7C2"/>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0" name="Shape 5"/>
          <p:cNvSpPr/>
          <p:nvPr/>
        </p:nvSpPr>
        <p:spPr>
          <a:xfrm>
            <a:off x="507976" y="9213802"/>
            <a:ext cx="6756384" cy="20112"/>
          </a:xfrm>
          <a:prstGeom prst="roundRect">
            <a:avLst>
              <a:gd name="adj" fmla="val 50005"/>
            </a:avLst>
          </a:prstGeom>
          <a:solidFill>
            <a:srgbClr val="A8ADA8"/>
          </a:solidFill>
          <a:ln/>
        </p:spPr>
      </p:sp>
      <p:sp>
        <p:nvSpPr>
          <p:cNvPr id="11" name="Text 6"/>
          <p:cNvSpPr/>
          <p:nvPr/>
        </p:nvSpPr>
        <p:spPr>
          <a:xfrm>
            <a:off x="119356" y="9369921"/>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الاختيارات تدعم النمو المستدام، لكنها لا تضمنه وحدها.</a:t>
            </a:r>
            <a:endParaRPr lang="ar-SA"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19356" y="508486"/>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من الاتجاه إلى التنفيذ</a:t>
            </a:r>
            <a:endParaRPr lang="ar-SA" sz="900" dirty="0"/>
          </a:p>
        </p:txBody>
      </p:sp>
      <p:sp>
        <p:nvSpPr>
          <p:cNvPr id="3" name="Text 1"/>
          <p:cNvSpPr/>
          <p:nvPr/>
        </p:nvSpPr>
        <p:spPr>
          <a:xfrm>
            <a:off x="507976" y="695689"/>
            <a:ext cx="6756384" cy="609550"/>
          </a:xfrm>
          <a:prstGeom prst="rect">
            <a:avLst/>
          </a:prstGeom>
          <a:noFill/>
          <a:ln/>
        </p:spPr>
        <p:txBody>
          <a:bodyPr wrap="square" lIns="0" tIns="0" rIns="0" bIns="0" rtlCol="0" anchor="t">
            <a:normAutofit/>
          </a:bodyPr>
          <a:lstStyle/>
          <a:p>
            <a:pPr marL="0" indent="0" algn="r" rtl="1">
              <a:lnSpc>
                <a:spcPct val="83000"/>
              </a:lnSpc>
              <a:buNone/>
            </a:pPr>
            <a:r>
              <a:rPr lang="ar-SA" altLang="en-US" sz="2400" b="1" kern="100" spc="-84" dirty="0">
                <a:solidFill>
                  <a:srgbClr val="1F2422"/>
                </a:solidFill>
                <a:latin typeface="Arial" pitchFamily="34" charset="0"/>
                <a:ea typeface="Arial" pitchFamily="34" charset="-122"/>
                <a:cs typeface="Arial" pitchFamily="34" charset="-120"/>
              </a:rPr>
              <a:t>الاستراتيجية والتخطيط والعمليات ثلاث طبقات مختلفة</a:t>
            </a:r>
            <a:endParaRPr lang="ar-SA" sz="2400" dirty="0"/>
          </a:p>
        </p:txBody>
      </p:sp>
      <p:sp>
        <p:nvSpPr>
          <p:cNvPr id="4" name="Text 2"/>
          <p:cNvSpPr/>
          <p:nvPr/>
        </p:nvSpPr>
        <p:spPr>
          <a:xfrm>
            <a:off x="507976" y="1409972"/>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الاستراتيجية تحدد الاتجاه والاختيار. التخطيط يترجم الاختيار إلى جدول وموارد. العمليات تنفذ الوعد يوميًا. جودة التنفيذ لا تعوّض اختيار سوق أو قيمة غير واضحين.</a:t>
            </a:r>
            <a:endParaRPr lang="ar-SA" sz="1300" dirty="0"/>
          </a:p>
        </p:txBody>
      </p:sp>
      <p:pic>
        <p:nvPicPr>
          <p:cNvPr id="5" name="Image 0" descr="preencoded.png"/>
          <p:cNvPicPr>
            <a:picLocks noChangeAspect="1"/>
          </p:cNvPicPr>
          <p:nvPr/>
        </p:nvPicPr>
        <p:blipFill>
          <a:blip r:embed="rId3"/>
          <a:stretch>
            <a:fillRect/>
          </a:stretch>
        </p:blipFill>
        <p:spPr>
          <a:xfrm>
            <a:off x="4683744" y="2091747"/>
            <a:ext cx="2580616" cy="2580311"/>
          </a:xfrm>
          <a:prstGeom prst="rect">
            <a:avLst/>
          </a:prstGeom>
        </p:spPr>
      </p:pic>
      <p:sp>
        <p:nvSpPr>
          <p:cNvPr id="6" name="Text 3"/>
          <p:cNvSpPr/>
          <p:nvPr/>
        </p:nvSpPr>
        <p:spPr>
          <a:xfrm>
            <a:off x="507976" y="2091747"/>
            <a:ext cx="3871020"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كافيه في منطقة أعمال الرياض</a:t>
            </a:r>
            <a:endParaRPr lang="ar-SA" sz="1650" dirty="0"/>
          </a:p>
        </p:txBody>
      </p:sp>
      <p:sp>
        <p:nvSpPr>
          <p:cNvPr id="7" name="Text 4"/>
          <p:cNvSpPr/>
          <p:nvPr/>
        </p:nvSpPr>
        <p:spPr>
          <a:xfrm>
            <a:off x="507976" y="2402531"/>
            <a:ext cx="3871020"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مثال افتراضي يربط سرعة الخدمة بتجربة Premium للعميل الذي يريد قهوته قبل العودة إلى عمله.</a:t>
            </a:r>
            <a:endParaRPr lang="ar-SA" sz="13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07976" y="4767241"/>
          <a:ext cx="6756384" cy="1944112"/>
        </p:xfrm>
        <a:graphic>
          <a:graphicData uri="http://schemas.openxmlformats.org/drawingml/2006/table">
            <a:tbl>
              <a:tblPr/>
              <a:tblGrid>
                <a:gridCol w="1283698">
                  <a:extLst>
                    <a:ext uri="{9D8B030D-6E8A-4147-A177-3AD203B41FA5}">
                      <a16:colId xmlns:a16="http://schemas.microsoft.com/office/drawing/2014/main" val="20000"/>
                    </a:ext>
                  </a:extLst>
                </a:gridCol>
                <a:gridCol w="2702503">
                  <a:extLst>
                    <a:ext uri="{9D8B030D-6E8A-4147-A177-3AD203B41FA5}">
                      <a16:colId xmlns:a16="http://schemas.microsoft.com/office/drawing/2014/main" val="20001"/>
                    </a:ext>
                  </a:extLst>
                </a:gridCol>
                <a:gridCol w="2770183">
                  <a:extLst>
                    <a:ext uri="{9D8B030D-6E8A-4147-A177-3AD203B41FA5}">
                      <a16:colId xmlns:a16="http://schemas.microsoft.com/office/drawing/2014/main" val="20002"/>
                    </a:ext>
                  </a:extLst>
                </a:gridCol>
              </a:tblGrid>
              <a:tr h="429228">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الطبقة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الكافيه الافتراضي</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منصة تعليمية عربية افتراضية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0"/>
                  </a:ext>
                </a:extLst>
              </a:tr>
              <a:tr h="668573">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الاستراتيجية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سرعة وتجربة Premium في منطقة أعمال.</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خدمة مهنيين فوق 25 سنة بمحتوى عربي مرتبط بالعمل.</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1"/>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التخطيط</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خطة فرع وميزانية 50 ألف ريال.</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إطلاق ثلاثة مسارات في النسخة الأولى.</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2"/>
                  </a:ext>
                </a:extLst>
              </a:tr>
              <a:tr h="417083">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العمليات</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تسليم الطلب في أقل من 3 دقائق.</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فريق محتوى يحدّث الكورسات شهريًا.</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Text 5"/>
          <p:cNvSpPr/>
          <p:nvPr/>
        </p:nvSpPr>
        <p:spPr>
          <a:xfrm>
            <a:off x="507976" y="6892066"/>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متى تكون الخطة ممتازة والاختيار ضعيفًا؟</a:t>
            </a:r>
            <a:endParaRPr lang="ar-SA" sz="1650" dirty="0"/>
          </a:p>
        </p:txBody>
      </p:sp>
      <p:sp>
        <p:nvSpPr>
          <p:cNvPr id="10" name="Text 6"/>
          <p:cNvSpPr/>
          <p:nvPr/>
        </p:nvSpPr>
        <p:spPr>
          <a:xfrm>
            <a:off x="507976" y="7202849"/>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قد يجهز كافيه موقعًا سياحيًا وينظم التوظيف بدقة، ثم ينافس Starbucks دون سبب واضح لاختياره. وقد تطلق منصة 50 كورسًا لتنافس Coursera وUdemy، دون تحديد حاجة مهنية لا تلبيها البدائل.</a:t>
            </a:r>
            <a:endParaRPr lang="ar-SA" sz="1300" dirty="0"/>
          </a:p>
        </p:txBody>
      </p:sp>
      <p:sp>
        <p:nvSpPr>
          <p:cNvPr id="11" name="Shape 7"/>
          <p:cNvSpPr/>
          <p:nvPr/>
        </p:nvSpPr>
        <p:spPr>
          <a:xfrm>
            <a:off x="507976" y="7776666"/>
            <a:ext cx="6756384" cy="747170"/>
          </a:xfrm>
          <a:prstGeom prst="rect">
            <a:avLst/>
          </a:prstGeom>
          <a:solidFill>
            <a:srgbClr val="E3E5E1"/>
          </a:solidFill>
          <a:ln/>
        </p:spPr>
      </p:sp>
      <p:sp>
        <p:nvSpPr>
          <p:cNvPr id="12" name="Text 8"/>
          <p:cNvSpPr/>
          <p:nvPr/>
        </p:nvSpPr>
        <p:spPr>
          <a:xfrm>
            <a:off x="507976" y="8030593"/>
            <a:ext cx="6637091"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قبل سؤال «متى نفتح؟ وكم ننفق؟»، اسأل «لمن نفتح؟ وما القيمة التي تجعلنا جديرين بالاختيار؟»</a:t>
            </a:r>
            <a:endParaRPr lang="ar-SA" sz="1300" dirty="0"/>
          </a:p>
        </p:txBody>
      </p:sp>
      <p:sp>
        <p:nvSpPr>
          <p:cNvPr id="13" name="Shape 9"/>
          <p:cNvSpPr/>
          <p:nvPr/>
        </p:nvSpPr>
        <p:spPr>
          <a:xfrm>
            <a:off x="507976" y="9213802"/>
            <a:ext cx="6756384" cy="20112"/>
          </a:xfrm>
          <a:prstGeom prst="roundRect">
            <a:avLst>
              <a:gd name="adj" fmla="val 50005"/>
            </a:avLst>
          </a:prstGeom>
          <a:solidFill>
            <a:srgbClr val="A8ADA8"/>
          </a:solidFill>
          <a:ln/>
        </p:spPr>
      </p:sp>
      <p:sp>
        <p:nvSpPr>
          <p:cNvPr id="14" name="Text 10"/>
          <p:cNvSpPr/>
          <p:nvPr/>
        </p:nvSpPr>
        <p:spPr>
          <a:xfrm>
            <a:off x="119356" y="9369921"/>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جميع الأمثلة والأرقام هنا ضمن سيناريوهات افتراضية تعليمية.</a:t>
            </a:r>
            <a:endParaRPr lang="ar-SA"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19356" y="508486"/>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الاستراتيجية كأداة إدارة</a:t>
            </a:r>
            <a:endParaRPr lang="ar-SA" sz="900" dirty="0"/>
          </a:p>
        </p:txBody>
      </p:sp>
      <p:sp>
        <p:nvSpPr>
          <p:cNvPr id="3" name="Text 1"/>
          <p:cNvSpPr/>
          <p:nvPr/>
        </p:nvSpPr>
        <p:spPr>
          <a:xfrm>
            <a:off x="507976" y="695689"/>
            <a:ext cx="6756384" cy="863540"/>
          </a:xfrm>
          <a:prstGeom prst="rect">
            <a:avLst/>
          </a:prstGeom>
          <a:noFill/>
          <a:ln/>
        </p:spPr>
        <p:txBody>
          <a:bodyPr wrap="square" lIns="0" tIns="0" rIns="0" bIns="0" rtlCol="0" anchor="t">
            <a:normAutofit/>
          </a:bodyPr>
          <a:lstStyle/>
          <a:p>
            <a:pPr marL="0" indent="0" algn="r" rtl="1">
              <a:lnSpc>
                <a:spcPct val="83000"/>
              </a:lnSpc>
              <a:buNone/>
            </a:pPr>
            <a:r>
              <a:rPr lang="ar-SA" altLang="en-US" sz="3400" b="1" kern="100" spc="-119" dirty="0">
                <a:solidFill>
                  <a:srgbClr val="1F2422"/>
                </a:solidFill>
                <a:latin typeface="Arial" pitchFamily="34" charset="0"/>
                <a:ea typeface="Arial" pitchFamily="34" charset="-122"/>
                <a:cs typeface="Arial" pitchFamily="34" charset="-120"/>
              </a:rPr>
              <a:t>خمس وظائف تجعل الاستراتيجية ضرورية</a:t>
            </a:r>
            <a:endParaRPr lang="ar-SA" sz="3400" dirty="0"/>
          </a:p>
        </p:txBody>
      </p:sp>
      <p:sp>
        <p:nvSpPr>
          <p:cNvPr id="4" name="Text 2"/>
          <p:cNvSpPr/>
          <p:nvPr/>
        </p:nvSpPr>
        <p:spPr>
          <a:xfrm>
            <a:off x="507976" y="1680026"/>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تظهر قيمة الاستراتيجية حين تساعد فريقك على اتخاذ قرارات متسقة. في مثال The Burger Hub الافتراضي، تعمل الوظائف الخمس معًا لتربط العميل بالقائمة والموقع والإنفاق.</a:t>
            </a:r>
            <a:endParaRPr lang="ar-SA" sz="1300" dirty="0"/>
          </a:p>
        </p:txBody>
      </p:sp>
      <p:sp>
        <p:nvSpPr>
          <p:cNvPr id="5" name="Shape 3"/>
          <p:cNvSpPr/>
          <p:nvPr/>
        </p:nvSpPr>
        <p:spPr>
          <a:xfrm>
            <a:off x="507976" y="2294414"/>
            <a:ext cx="6756384" cy="20112"/>
          </a:xfrm>
          <a:prstGeom prst="roundRect">
            <a:avLst>
              <a:gd name="adj" fmla="val 50005"/>
            </a:avLst>
          </a:prstGeom>
          <a:solidFill>
            <a:srgbClr val="A8ADA8"/>
          </a:solidFill>
          <a:ln/>
        </p:spPr>
      </p:sp>
      <p:sp>
        <p:nvSpPr>
          <p:cNvPr id="6" name="Text 4"/>
          <p:cNvSpPr/>
          <p:nvPr/>
        </p:nvSpPr>
        <p:spPr>
          <a:xfrm>
            <a:off x="507976" y="2450533"/>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الاتجاه • أين نذهب؟</a:t>
            </a:r>
            <a:endParaRPr lang="ar-SA" sz="1650" dirty="0"/>
          </a:p>
        </p:txBody>
      </p:sp>
      <p:sp>
        <p:nvSpPr>
          <p:cNvPr id="7" name="Text 5"/>
          <p:cNvSpPr/>
          <p:nvPr/>
        </p:nvSpPr>
        <p:spPr>
          <a:xfrm>
            <a:off x="507976" y="2761317"/>
            <a:ext cx="6756384"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بناء مطعم يفضّله شباب الرياض، بدلًا من التوسع إلى كل مدينة وكل شريحة قبل إثبات التجربة.</a:t>
            </a:r>
            <a:endParaRPr lang="ar-SA" sz="1300" dirty="0"/>
          </a:p>
        </p:txBody>
      </p:sp>
      <p:sp>
        <p:nvSpPr>
          <p:cNvPr id="8" name="Text 6"/>
          <p:cNvSpPr/>
          <p:nvPr/>
        </p:nvSpPr>
        <p:spPr>
          <a:xfrm>
            <a:off x="507976" y="3867462"/>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التركيز • ما الذي نعطيه الأولوية؟</a:t>
            </a:r>
            <a:endParaRPr lang="ar-SA" sz="1650" dirty="0"/>
          </a:p>
        </p:txBody>
      </p:sp>
      <p:sp>
        <p:nvSpPr>
          <p:cNvPr id="9" name="Text 7"/>
          <p:cNvSpPr/>
          <p:nvPr/>
        </p:nvSpPr>
        <p:spPr>
          <a:xfrm>
            <a:off x="507976" y="4178246"/>
            <a:ext cx="6756384"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إتقان البرجر وسهولة الطلب أولًا. لا تتحول القائمة إلى مجموعة مطابخ تشتت الفريق.</a:t>
            </a:r>
            <a:endParaRPr lang="ar-SA" sz="1300" dirty="0"/>
          </a:p>
        </p:txBody>
      </p:sp>
      <p:sp>
        <p:nvSpPr>
          <p:cNvPr id="10" name="Text 8"/>
          <p:cNvSpPr/>
          <p:nvPr/>
        </p:nvSpPr>
        <p:spPr>
          <a:xfrm>
            <a:off x="507976" y="5284391"/>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التميّز • لماذا يختارنا العميل؟</a:t>
            </a:r>
            <a:endParaRPr lang="ar-SA" sz="1650" dirty="0"/>
          </a:p>
        </p:txBody>
      </p:sp>
      <p:sp>
        <p:nvSpPr>
          <p:cNvPr id="11" name="Text 9"/>
          <p:cNvSpPr/>
          <p:nvPr/>
        </p:nvSpPr>
        <p:spPr>
          <a:xfrm>
            <a:off x="507976" y="5595175"/>
            <a:ext cx="6756384"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مذاق ثابت وهوية واضحة وتجربة سريعة. يصبح سبب الاختيار ملموسًا في كل زيارة.</a:t>
            </a:r>
            <a:endParaRPr lang="ar-SA" sz="1300" dirty="0"/>
          </a:p>
        </p:txBody>
      </p:sp>
      <p:sp>
        <p:nvSpPr>
          <p:cNvPr id="12" name="Text 10"/>
          <p:cNvSpPr/>
          <p:nvPr/>
        </p:nvSpPr>
        <p:spPr>
          <a:xfrm>
            <a:off x="507976" y="6701320"/>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توزيع الموارد • أين نستثمر المال والوقت؟</a:t>
            </a:r>
            <a:endParaRPr lang="ar-SA" sz="1650" dirty="0"/>
          </a:p>
        </p:txBody>
      </p:sp>
      <p:sp>
        <p:nvSpPr>
          <p:cNvPr id="13" name="Text 11"/>
          <p:cNvSpPr/>
          <p:nvPr/>
        </p:nvSpPr>
        <p:spPr>
          <a:xfrm>
            <a:off x="507976" y="7012104"/>
            <a:ext cx="6756384"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توجيه الإنفاق إلى جودة المكونات وتدريب التحضير والوصول إلى الجمهور المختار، بدلًا من عروض متفرقة.</a:t>
            </a:r>
            <a:endParaRPr lang="ar-SA" sz="1300" dirty="0"/>
          </a:p>
        </p:txBody>
      </p:sp>
      <p:sp>
        <p:nvSpPr>
          <p:cNvPr id="14" name="Text 12"/>
          <p:cNvSpPr/>
          <p:nvPr/>
        </p:nvSpPr>
        <p:spPr>
          <a:xfrm>
            <a:off x="507976" y="8118249"/>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اتخاذ القرار • كيف نقرر يوميًا بمنهجية؟</a:t>
            </a:r>
            <a:endParaRPr lang="ar-SA" sz="1650" dirty="0"/>
          </a:p>
        </p:txBody>
      </p:sp>
      <p:sp>
        <p:nvSpPr>
          <p:cNvPr id="15" name="Text 13"/>
          <p:cNvSpPr/>
          <p:nvPr/>
        </p:nvSpPr>
        <p:spPr>
          <a:xfrm>
            <a:off x="507976" y="8429033"/>
            <a:ext cx="6756384"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عند اقتراح صنف أو موقع جديد، يسأل الفريق هل يخدم العميل المختار ويحافظ على وعد السرعة والجودة؟</a:t>
            </a:r>
            <a:endParaRPr lang="ar-SA" sz="1300" dirty="0"/>
          </a:p>
        </p:txBody>
      </p:sp>
      <p:sp>
        <p:nvSpPr>
          <p:cNvPr id="16" name="Shape 14"/>
          <p:cNvSpPr/>
          <p:nvPr/>
        </p:nvSpPr>
        <p:spPr>
          <a:xfrm>
            <a:off x="507976" y="9213802"/>
            <a:ext cx="6756384" cy="20112"/>
          </a:xfrm>
          <a:prstGeom prst="roundRect">
            <a:avLst>
              <a:gd name="adj" fmla="val 50005"/>
            </a:avLst>
          </a:prstGeom>
          <a:solidFill>
            <a:srgbClr val="A8ADA8"/>
          </a:solidFill>
          <a:ln/>
        </p:spPr>
      </p:sp>
      <p:sp>
        <p:nvSpPr>
          <p:cNvPr id="17" name="Text 15"/>
          <p:cNvSpPr/>
          <p:nvPr/>
        </p:nvSpPr>
        <p:spPr>
          <a:xfrm>
            <a:off x="119356" y="9369921"/>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استخدم الوظائف الخمس لمراجعة مبادرة قائمة قبل اعتماد مبادرة جديدة.</a:t>
            </a:r>
            <a:endParaRPr lang="ar-SA" sz="1050" dirty="0"/>
          </a:p>
        </p:txBody>
      </p:sp>
      <p:sp>
        <p:nvSpPr>
          <p:cNvPr id="18" name="Shape 16"/>
          <p:cNvSpPr/>
          <p:nvPr/>
        </p:nvSpPr>
        <p:spPr>
          <a:xfrm>
            <a:off x="507976" y="3636873"/>
            <a:ext cx="6756384" cy="4048"/>
          </a:xfrm>
          <a:prstGeom prst="rect">
            <a:avLst/>
          </a:prstGeom>
          <a:solidFill>
            <a:srgbClr val="A8ADA8"/>
          </a:solidFill>
          <a:ln/>
        </p:spPr>
      </p:sp>
      <p:sp>
        <p:nvSpPr>
          <p:cNvPr id="19" name="Shape 17"/>
          <p:cNvSpPr/>
          <p:nvPr/>
        </p:nvSpPr>
        <p:spPr>
          <a:xfrm>
            <a:off x="507976" y="5053802"/>
            <a:ext cx="6756384" cy="4048"/>
          </a:xfrm>
          <a:prstGeom prst="rect">
            <a:avLst/>
          </a:prstGeom>
          <a:solidFill>
            <a:srgbClr val="A8ADA8"/>
          </a:solidFill>
          <a:ln/>
        </p:spPr>
      </p:sp>
      <p:sp>
        <p:nvSpPr>
          <p:cNvPr id="20" name="Shape 18"/>
          <p:cNvSpPr/>
          <p:nvPr/>
        </p:nvSpPr>
        <p:spPr>
          <a:xfrm>
            <a:off x="507976" y="6470731"/>
            <a:ext cx="6756384" cy="4048"/>
          </a:xfrm>
          <a:prstGeom prst="rect">
            <a:avLst/>
          </a:prstGeom>
          <a:solidFill>
            <a:srgbClr val="A8ADA8"/>
          </a:solidFill>
          <a:ln/>
        </p:spPr>
      </p:sp>
      <p:sp>
        <p:nvSpPr>
          <p:cNvPr id="21" name="Shape 19"/>
          <p:cNvSpPr/>
          <p:nvPr/>
        </p:nvSpPr>
        <p:spPr>
          <a:xfrm>
            <a:off x="507976" y="7887660"/>
            <a:ext cx="6756384" cy="4048"/>
          </a:xfrm>
          <a:prstGeom prst="rect">
            <a:avLst/>
          </a:prstGeom>
          <a:solidFill>
            <a:srgbClr val="A8ADA8"/>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119356" y="508486"/>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تكلفة غياب الاختيار</a:t>
            </a:r>
            <a:endParaRPr lang="ar-SA" sz="900" dirty="0"/>
          </a:p>
        </p:txBody>
      </p:sp>
      <p:sp>
        <p:nvSpPr>
          <p:cNvPr id="3" name="Text 1"/>
          <p:cNvSpPr/>
          <p:nvPr/>
        </p:nvSpPr>
        <p:spPr>
          <a:xfrm>
            <a:off x="507976" y="695689"/>
            <a:ext cx="6756384" cy="431770"/>
          </a:xfrm>
          <a:prstGeom prst="rect">
            <a:avLst/>
          </a:prstGeom>
          <a:noFill/>
          <a:ln/>
        </p:spPr>
        <p:txBody>
          <a:bodyPr wrap="none" lIns="0" tIns="0" rIns="0" bIns="0" rtlCol="0" anchor="t"/>
          <a:lstStyle/>
          <a:p>
            <a:pPr marL="0" indent="0" algn="r" rtl="1">
              <a:lnSpc>
                <a:spcPct val="83000"/>
              </a:lnSpc>
              <a:buNone/>
            </a:pPr>
            <a:r>
              <a:rPr lang="ar-SA" altLang="en-US" sz="3400" b="1" kern="100" spc="-119" dirty="0">
                <a:solidFill>
                  <a:srgbClr val="1F2422"/>
                </a:solidFill>
                <a:latin typeface="Arial" pitchFamily="34" charset="0"/>
                <a:ea typeface="Arial" pitchFamily="34" charset="-122"/>
                <a:cs typeface="Arial" pitchFamily="34" charset="-120"/>
              </a:rPr>
              <a:t>الحركة الكثيرة بلا اتجاه طاقة مهدرة</a:t>
            </a:r>
            <a:endParaRPr lang="ar-SA" sz="3400" dirty="0"/>
          </a:p>
        </p:txBody>
      </p:sp>
      <p:sp>
        <p:nvSpPr>
          <p:cNvPr id="4" name="Text 2"/>
          <p:cNvSpPr/>
          <p:nvPr/>
        </p:nvSpPr>
        <p:spPr>
          <a:xfrm>
            <a:off x="507976" y="1248256"/>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هذه ثلاث حالات افتراضية، وليست نتائج بحثية أو تنبؤات. في كل حالة يتسع النشاط، لكن العميل المستهدف وسبب الاختيار يظلان غامضين.</a:t>
            </a:r>
            <a:endParaRPr lang="ar-SA" sz="1300" dirty="0"/>
          </a:p>
        </p:txBody>
      </p:sp>
      <p:pic>
        <p:nvPicPr>
          <p:cNvPr id="5" name="Image 0" descr="preencoded.png"/>
          <p:cNvPicPr>
            <a:picLocks noChangeAspect="1"/>
          </p:cNvPicPr>
          <p:nvPr/>
        </p:nvPicPr>
        <p:blipFill>
          <a:blip r:embed="rId3"/>
          <a:stretch>
            <a:fillRect/>
          </a:stretch>
        </p:blipFill>
        <p:spPr>
          <a:xfrm>
            <a:off x="4038574" y="1904607"/>
            <a:ext cx="3225786" cy="1814231"/>
          </a:xfrm>
          <a:prstGeom prst="rect">
            <a:avLst/>
          </a:prstGeom>
        </p:spPr>
      </p:pic>
      <p:sp>
        <p:nvSpPr>
          <p:cNvPr id="6" name="Text 3"/>
          <p:cNvSpPr/>
          <p:nvPr/>
        </p:nvSpPr>
        <p:spPr>
          <a:xfrm>
            <a:off x="4038574" y="3909267"/>
            <a:ext cx="3225786"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توسع الأصناف والفروع</a:t>
            </a:r>
            <a:endParaRPr lang="ar-SA" sz="1050" dirty="0"/>
          </a:p>
        </p:txBody>
      </p:sp>
      <p:pic>
        <p:nvPicPr>
          <p:cNvPr id="7" name="Image 1" descr="preencoded.png"/>
          <p:cNvPicPr>
            <a:picLocks noChangeAspect="1"/>
          </p:cNvPicPr>
          <p:nvPr/>
        </p:nvPicPr>
        <p:blipFill>
          <a:blip r:embed="rId4"/>
          <a:stretch>
            <a:fillRect/>
          </a:stretch>
        </p:blipFill>
        <p:spPr>
          <a:xfrm>
            <a:off x="507976" y="1904607"/>
            <a:ext cx="3225850" cy="1814294"/>
          </a:xfrm>
          <a:prstGeom prst="rect">
            <a:avLst/>
          </a:prstGeom>
        </p:spPr>
      </p:pic>
      <p:sp>
        <p:nvSpPr>
          <p:cNvPr id="8" name="Text 4"/>
          <p:cNvSpPr/>
          <p:nvPr/>
        </p:nvSpPr>
        <p:spPr>
          <a:xfrm>
            <a:off x="507976" y="3909330"/>
            <a:ext cx="3225850"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تعقيد القائمة والتشغيل</a:t>
            </a:r>
            <a:endParaRPr lang="ar-SA" sz="10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07976" y="4184444"/>
          <a:ext cx="6756383" cy="2662148"/>
        </p:xfrm>
        <a:graphic>
          <a:graphicData uri="http://schemas.openxmlformats.org/drawingml/2006/table">
            <a:tbl>
              <a:tblPr/>
              <a:tblGrid>
                <a:gridCol w="1351251">
                  <a:extLst>
                    <a:ext uri="{9D8B030D-6E8A-4147-A177-3AD203B41FA5}">
                      <a16:colId xmlns:a16="http://schemas.microsoft.com/office/drawing/2014/main" val="20000"/>
                    </a:ext>
                  </a:extLst>
                </a:gridCol>
                <a:gridCol w="2905225">
                  <a:extLst>
                    <a:ext uri="{9D8B030D-6E8A-4147-A177-3AD203B41FA5}">
                      <a16:colId xmlns:a16="http://schemas.microsoft.com/office/drawing/2014/main" val="20001"/>
                    </a:ext>
                  </a:extLst>
                </a:gridCol>
                <a:gridCol w="2499907">
                  <a:extLst>
                    <a:ext uri="{9D8B030D-6E8A-4147-A177-3AD203B41FA5}">
                      <a16:colId xmlns:a16="http://schemas.microsoft.com/office/drawing/2014/main" val="20002"/>
                    </a:ext>
                  </a:extLst>
                </a:gridCol>
              </a:tblGrid>
              <a:tr h="668573">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الحالة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نشاط بلا اتجاه</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النتيجة بعد 3 سنوات في السيناريو</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0"/>
                  </a:ext>
                </a:extLst>
              </a:tr>
              <a:tr h="668573">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متجر تجزئة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فروع وعروض متتابعة دون عميل محدد أو تمايز.</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إغلاق فروع لم يبنِ توسعها طلبًا مستقرًا.</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1"/>
                  </a:ext>
                </a:extLst>
              </a:tr>
              <a:tr h="668573">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سلسلة مطاعم</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قائمة من 120 صنفًا تحاول خدمة كل الأذواق.</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ديون تشغيلية مع تعقيد المخزون والتحضير.</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2"/>
                  </a:ext>
                </a:extLst>
              </a:tr>
              <a:tr h="656429">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شركة تقنية ناشئة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50 ميزة سنويًا دون مشكلة عميل واضحة.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استنزاف التمويل الأولي قبل إثبات قيمة المنتج.</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0" name="Text 5"/>
          <p:cNvSpPr/>
          <p:nvPr/>
        </p:nvSpPr>
        <p:spPr>
          <a:xfrm>
            <a:off x="507976" y="6941460"/>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عدد الميزات أو الفروع لا يكشف جودة الاختيار. راجع كل مبادرة: أي عميل تخدم؟ وأي نتيجة نريد قياسها؟ وما الدليل الذي يبرر استمرارها؟</a:t>
            </a:r>
            <a:endParaRPr lang="ar-SA" sz="1300" dirty="0"/>
          </a:p>
        </p:txBody>
      </p:sp>
      <p:sp>
        <p:nvSpPr>
          <p:cNvPr id="11" name="Shape 6"/>
          <p:cNvSpPr/>
          <p:nvPr/>
        </p:nvSpPr>
        <p:spPr>
          <a:xfrm>
            <a:off x="507976" y="8070816"/>
            <a:ext cx="6756384" cy="1007231"/>
          </a:xfrm>
          <a:prstGeom prst="rect">
            <a:avLst/>
          </a:prstGeom>
          <a:solidFill>
            <a:srgbClr val="E3E5E1"/>
          </a:solidFill>
          <a:ln/>
        </p:spPr>
      </p:sp>
      <p:sp>
        <p:nvSpPr>
          <p:cNvPr id="12" name="Text 7"/>
          <p:cNvSpPr/>
          <p:nvPr/>
        </p:nvSpPr>
        <p:spPr>
          <a:xfrm>
            <a:off x="736569" y="8299382"/>
            <a:ext cx="6299199"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4C5250"/>
                </a:solidFill>
                <a:latin typeface="Arial" pitchFamily="34" charset="0"/>
                <a:ea typeface="Arial" pitchFamily="34" charset="-122"/>
                <a:cs typeface="Arial" pitchFamily="34" charset="-120"/>
              </a:rPr>
              <a:t>اسأل نفسك</a:t>
            </a:r>
            <a:endParaRPr lang="ar-SA" sz="1650" dirty="0"/>
          </a:p>
        </p:txBody>
      </p:sp>
      <p:sp>
        <p:nvSpPr>
          <p:cNvPr id="13" name="Text 8"/>
          <p:cNvSpPr/>
          <p:nvPr/>
        </p:nvSpPr>
        <p:spPr>
          <a:xfrm>
            <a:off x="507976" y="8610165"/>
            <a:ext cx="6687819"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كم من وقت فريقك وميزانيتك يذهب لمبادرات لا ترتبط بعميل أو هدف قابل للقياس؟</a:t>
            </a:r>
            <a:endParaRPr lang="ar-SA" sz="1300" dirty="0"/>
          </a:p>
        </p:txBody>
      </p:sp>
      <p:sp>
        <p:nvSpPr>
          <p:cNvPr id="14" name="Shape 9"/>
          <p:cNvSpPr/>
          <p:nvPr/>
        </p:nvSpPr>
        <p:spPr>
          <a:xfrm>
            <a:off x="507976" y="9213802"/>
            <a:ext cx="6756384" cy="20112"/>
          </a:xfrm>
          <a:prstGeom prst="roundRect">
            <a:avLst>
              <a:gd name="adj" fmla="val 50005"/>
            </a:avLst>
          </a:prstGeom>
          <a:solidFill>
            <a:srgbClr val="A8ADA8"/>
          </a:solidFill>
          <a:ln/>
        </p:spPr>
      </p:sp>
      <p:sp>
        <p:nvSpPr>
          <p:cNvPr id="15" name="Text 10"/>
          <p:cNvSpPr/>
          <p:nvPr/>
        </p:nvSpPr>
        <p:spPr>
          <a:xfrm>
            <a:off x="119356" y="9369921"/>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راجع ارتباط النشاط بالقيمة قبل زيادة حجمه.</a:t>
            </a:r>
            <a:endParaRPr lang="ar-SA"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119356" y="508486"/>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تشخيص يسبق الحل</a:t>
            </a:r>
            <a:endParaRPr lang="ar-SA" sz="900" dirty="0"/>
          </a:p>
        </p:txBody>
      </p:sp>
      <p:sp>
        <p:nvSpPr>
          <p:cNvPr id="3" name="Text 1"/>
          <p:cNvSpPr/>
          <p:nvPr/>
        </p:nvSpPr>
        <p:spPr>
          <a:xfrm>
            <a:off x="507976" y="695689"/>
            <a:ext cx="6756384" cy="304775"/>
          </a:xfrm>
          <a:prstGeom prst="rect">
            <a:avLst/>
          </a:prstGeom>
          <a:noFill/>
          <a:ln/>
        </p:spPr>
        <p:txBody>
          <a:bodyPr wrap="none" lIns="0" tIns="0" rIns="0" bIns="0" rtlCol="0" anchor="t"/>
          <a:lstStyle/>
          <a:p>
            <a:pPr marL="0" indent="0" algn="r" rtl="1">
              <a:lnSpc>
                <a:spcPct val="83000"/>
              </a:lnSpc>
              <a:buNone/>
            </a:pPr>
            <a:r>
              <a:rPr lang="ar-SA" altLang="en-US" sz="2400" b="1" kern="100" spc="-84" dirty="0">
                <a:solidFill>
                  <a:srgbClr val="1F2422"/>
                </a:solidFill>
                <a:latin typeface="Arial" pitchFamily="34" charset="0"/>
                <a:ea typeface="Arial" pitchFamily="34" charset="-122"/>
                <a:cs typeface="Arial" pitchFamily="34" charset="-120"/>
              </a:rPr>
              <a:t>من الشكوى إلى السؤال الاستراتيجي</a:t>
            </a:r>
            <a:endParaRPr lang="ar-SA" sz="2400" dirty="0"/>
          </a:p>
        </p:txBody>
      </p:sp>
      <p:sp>
        <p:nvSpPr>
          <p:cNvPr id="4" name="Text 2"/>
          <p:cNvSpPr/>
          <p:nvPr/>
        </p:nvSpPr>
        <p:spPr>
          <a:xfrm>
            <a:off x="507976" y="1105197"/>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«المبيعات ضعيفة» عَرَض ظاهري وليست تشخيصًا. لا تقفز إلى خصم أو حملة؛ حدد أين تقع المشكلة، ولمن، وما الذي تغيّر.</a:t>
            </a:r>
            <a:endParaRPr lang="ar-SA" sz="1300" dirty="0"/>
          </a:p>
        </p:txBody>
      </p:sp>
      <p:sp>
        <p:nvSpPr>
          <p:cNvPr id="5" name="Shape 3"/>
          <p:cNvSpPr/>
          <p:nvPr/>
        </p:nvSpPr>
        <p:spPr>
          <a:xfrm>
            <a:off x="6975489" y="1882155"/>
            <a:ext cx="288872" cy="288837"/>
          </a:xfrm>
          <a:prstGeom prst="roundRect">
            <a:avLst>
              <a:gd name="adj" fmla="val 3957"/>
            </a:avLst>
          </a:prstGeom>
          <a:noFill/>
          <a:ln w="12144">
            <a:solidFill>
              <a:srgbClr val="1F2422"/>
            </a:solidFill>
            <a:prstDash val="solid"/>
          </a:ln>
        </p:spPr>
      </p:sp>
      <p:sp>
        <p:nvSpPr>
          <p:cNvPr id="6" name="Text 4"/>
          <p:cNvSpPr/>
          <p:nvPr/>
        </p:nvSpPr>
        <p:spPr>
          <a:xfrm>
            <a:off x="6684087" y="1944008"/>
            <a:ext cx="483055" cy="165068"/>
          </a:xfrm>
          <a:prstGeom prst="rect">
            <a:avLst/>
          </a:prstGeom>
          <a:noFill/>
          <a:ln/>
        </p:spPr>
        <p:txBody>
          <a:bodyPr wrap="none" lIns="0" tIns="0" rIns="0" bIns="0" rtlCol="0" anchor="t"/>
          <a:lstStyle/>
          <a:p>
            <a:pPr marL="0" indent="0" algn="r" rtl="1">
              <a:lnSpc>
                <a:spcPct val="83000"/>
              </a:lnSpc>
              <a:buNone/>
            </a:pPr>
            <a:r>
              <a:rPr lang="en-US" sz="1300" dirty="0">
                <a:solidFill>
                  <a:srgbClr val="1F2422"/>
                </a:solidFill>
                <a:latin typeface="Noto Sans Arabic SemiBold" pitchFamily="34" charset="0"/>
                <a:ea typeface="Noto Sans Arabic SemiBold" pitchFamily="34" charset="-122"/>
                <a:cs typeface="Noto Sans Arabic SemiBold" pitchFamily="34" charset="-120"/>
              </a:rPr>
              <a:t>1</a:t>
            </a:r>
            <a:endParaRPr lang="en-US" sz="1300" dirty="0"/>
          </a:p>
        </p:txBody>
      </p:sp>
      <p:sp>
        <p:nvSpPr>
          <p:cNvPr id="7" name="Text 5"/>
          <p:cNvSpPr/>
          <p:nvPr/>
        </p:nvSpPr>
        <p:spPr>
          <a:xfrm>
            <a:off x="507976" y="1911627"/>
            <a:ext cx="6340566" cy="213324"/>
          </a:xfrm>
          <a:prstGeom prst="rect">
            <a:avLst/>
          </a:prstGeom>
          <a:noFill/>
          <a:ln/>
        </p:spPr>
        <p:txBody>
          <a:bodyPr wrap="none" lIns="0" tIns="0" rIns="0" bIns="0" rtlCol="0" anchor="t"/>
          <a:lstStyle/>
          <a:p>
            <a:pPr marL="0" indent="0" algn="r" rtl="1">
              <a:lnSpc>
                <a:spcPct val="93000"/>
              </a:lnSpc>
              <a:buNone/>
            </a:pPr>
            <a:r>
              <a:rPr lang="ar-SA" altLang="en-US" sz="1500" b="1" dirty="0">
                <a:solidFill>
                  <a:srgbClr val="1F2422"/>
                </a:solidFill>
                <a:latin typeface="Arial" pitchFamily="34" charset="0"/>
                <a:ea typeface="Arial" pitchFamily="34" charset="-122"/>
                <a:cs typeface="Arial" pitchFamily="34" charset="-120"/>
              </a:rPr>
              <a:t>الشكوى</a:t>
            </a:r>
            <a:endParaRPr lang="ar-SA" sz="1500" dirty="0"/>
          </a:p>
        </p:txBody>
      </p:sp>
      <p:sp>
        <p:nvSpPr>
          <p:cNvPr id="8" name="Text 6"/>
          <p:cNvSpPr/>
          <p:nvPr/>
        </p:nvSpPr>
        <p:spPr>
          <a:xfrm>
            <a:off x="507976" y="2201097"/>
            <a:ext cx="6729186"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سجّل العَرَض كما يظهر، دون افتراض سببه.</a:t>
            </a:r>
            <a:endParaRPr lang="ar-SA" sz="1300" dirty="0"/>
          </a:p>
        </p:txBody>
      </p:sp>
      <p:sp>
        <p:nvSpPr>
          <p:cNvPr id="9" name="Shape 7"/>
          <p:cNvSpPr/>
          <p:nvPr/>
        </p:nvSpPr>
        <p:spPr>
          <a:xfrm>
            <a:off x="6975489" y="2846697"/>
            <a:ext cx="288872" cy="288837"/>
          </a:xfrm>
          <a:prstGeom prst="roundRect">
            <a:avLst>
              <a:gd name="adj" fmla="val 3957"/>
            </a:avLst>
          </a:prstGeom>
          <a:noFill/>
          <a:ln w="12144">
            <a:solidFill>
              <a:srgbClr val="1F2422"/>
            </a:solidFill>
            <a:prstDash val="solid"/>
          </a:ln>
        </p:spPr>
      </p:sp>
      <p:sp>
        <p:nvSpPr>
          <p:cNvPr id="10" name="Text 8"/>
          <p:cNvSpPr/>
          <p:nvPr/>
        </p:nvSpPr>
        <p:spPr>
          <a:xfrm>
            <a:off x="6684087" y="2908550"/>
            <a:ext cx="483055" cy="165068"/>
          </a:xfrm>
          <a:prstGeom prst="rect">
            <a:avLst/>
          </a:prstGeom>
          <a:noFill/>
          <a:ln/>
        </p:spPr>
        <p:txBody>
          <a:bodyPr wrap="none" lIns="0" tIns="0" rIns="0" bIns="0" rtlCol="0" anchor="t"/>
          <a:lstStyle/>
          <a:p>
            <a:pPr marL="0" indent="0" algn="r" rtl="1">
              <a:lnSpc>
                <a:spcPct val="83000"/>
              </a:lnSpc>
              <a:buNone/>
            </a:pPr>
            <a:r>
              <a:rPr lang="en-US" sz="1300" dirty="0">
                <a:solidFill>
                  <a:srgbClr val="1F2422"/>
                </a:solidFill>
                <a:latin typeface="Noto Sans Arabic SemiBold" pitchFamily="34" charset="0"/>
                <a:ea typeface="Noto Sans Arabic SemiBold" pitchFamily="34" charset="-122"/>
                <a:cs typeface="Noto Sans Arabic SemiBold" pitchFamily="34" charset="-120"/>
              </a:rPr>
              <a:t>2</a:t>
            </a:r>
            <a:endParaRPr lang="en-US" sz="1300" dirty="0"/>
          </a:p>
        </p:txBody>
      </p:sp>
      <p:sp>
        <p:nvSpPr>
          <p:cNvPr id="11" name="Text 9"/>
          <p:cNvSpPr/>
          <p:nvPr/>
        </p:nvSpPr>
        <p:spPr>
          <a:xfrm>
            <a:off x="507976" y="2876169"/>
            <a:ext cx="6340566" cy="213324"/>
          </a:xfrm>
          <a:prstGeom prst="rect">
            <a:avLst/>
          </a:prstGeom>
          <a:noFill/>
          <a:ln/>
        </p:spPr>
        <p:txBody>
          <a:bodyPr wrap="none" lIns="0" tIns="0" rIns="0" bIns="0" rtlCol="0" anchor="t"/>
          <a:lstStyle/>
          <a:p>
            <a:pPr marL="0" indent="0" algn="r" rtl="1">
              <a:lnSpc>
                <a:spcPct val="93000"/>
              </a:lnSpc>
              <a:buNone/>
            </a:pPr>
            <a:r>
              <a:rPr lang="ar-SA" altLang="en-US" sz="1500" b="1" dirty="0">
                <a:solidFill>
                  <a:srgbClr val="1F2422"/>
                </a:solidFill>
                <a:latin typeface="Arial" pitchFamily="34" charset="0"/>
                <a:ea typeface="Arial" pitchFamily="34" charset="-122"/>
                <a:cs typeface="Arial" pitchFamily="34" charset="-120"/>
              </a:rPr>
              <a:t>أسئلة التشخيص</a:t>
            </a:r>
            <a:endParaRPr lang="ar-SA" sz="1500" dirty="0"/>
          </a:p>
        </p:txBody>
      </p:sp>
      <p:sp>
        <p:nvSpPr>
          <p:cNvPr id="12" name="Text 10"/>
          <p:cNvSpPr/>
          <p:nvPr/>
        </p:nvSpPr>
        <p:spPr>
          <a:xfrm>
            <a:off x="507976" y="3165639"/>
            <a:ext cx="6729186"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من؟ ماذا؟ لماذا؟ أين؟ متى؟ افصل البيانات عن الانطباعات.</a:t>
            </a:r>
            <a:endParaRPr lang="ar-SA" sz="1300" dirty="0"/>
          </a:p>
        </p:txBody>
      </p:sp>
      <p:sp>
        <p:nvSpPr>
          <p:cNvPr id="13" name="Shape 11"/>
          <p:cNvSpPr/>
          <p:nvPr/>
        </p:nvSpPr>
        <p:spPr>
          <a:xfrm>
            <a:off x="6975489" y="3811238"/>
            <a:ext cx="288872" cy="288837"/>
          </a:xfrm>
          <a:prstGeom prst="roundRect">
            <a:avLst>
              <a:gd name="adj" fmla="val 3957"/>
            </a:avLst>
          </a:prstGeom>
          <a:noFill/>
          <a:ln w="12144">
            <a:solidFill>
              <a:srgbClr val="1F2422"/>
            </a:solidFill>
            <a:prstDash val="solid"/>
          </a:ln>
        </p:spPr>
      </p:sp>
      <p:sp>
        <p:nvSpPr>
          <p:cNvPr id="14" name="Text 12"/>
          <p:cNvSpPr/>
          <p:nvPr/>
        </p:nvSpPr>
        <p:spPr>
          <a:xfrm>
            <a:off x="6684087" y="3873091"/>
            <a:ext cx="483055" cy="165068"/>
          </a:xfrm>
          <a:prstGeom prst="rect">
            <a:avLst/>
          </a:prstGeom>
          <a:noFill/>
          <a:ln/>
        </p:spPr>
        <p:txBody>
          <a:bodyPr wrap="none" lIns="0" tIns="0" rIns="0" bIns="0" rtlCol="0" anchor="t"/>
          <a:lstStyle/>
          <a:p>
            <a:pPr marL="0" indent="0" algn="r" rtl="1">
              <a:lnSpc>
                <a:spcPct val="83000"/>
              </a:lnSpc>
              <a:buNone/>
            </a:pPr>
            <a:r>
              <a:rPr lang="en-US" sz="1300" dirty="0">
                <a:solidFill>
                  <a:srgbClr val="1F2422"/>
                </a:solidFill>
                <a:latin typeface="Noto Sans Arabic SemiBold" pitchFamily="34" charset="0"/>
                <a:ea typeface="Noto Sans Arabic SemiBold" pitchFamily="34" charset="-122"/>
                <a:cs typeface="Noto Sans Arabic SemiBold" pitchFamily="34" charset="-120"/>
              </a:rPr>
              <a:t>3</a:t>
            </a:r>
            <a:endParaRPr lang="en-US" sz="1300" dirty="0"/>
          </a:p>
        </p:txBody>
      </p:sp>
      <p:sp>
        <p:nvSpPr>
          <p:cNvPr id="15" name="Text 13"/>
          <p:cNvSpPr/>
          <p:nvPr/>
        </p:nvSpPr>
        <p:spPr>
          <a:xfrm>
            <a:off x="507976" y="3840710"/>
            <a:ext cx="6340566" cy="213324"/>
          </a:xfrm>
          <a:prstGeom prst="rect">
            <a:avLst/>
          </a:prstGeom>
          <a:noFill/>
          <a:ln/>
        </p:spPr>
        <p:txBody>
          <a:bodyPr wrap="none" lIns="0" tIns="0" rIns="0" bIns="0" rtlCol="0" anchor="t"/>
          <a:lstStyle/>
          <a:p>
            <a:pPr marL="0" indent="0" algn="r" rtl="1">
              <a:lnSpc>
                <a:spcPct val="93000"/>
              </a:lnSpc>
              <a:buNone/>
            </a:pPr>
            <a:r>
              <a:rPr lang="ar-SA" altLang="en-US" sz="1500" b="1" dirty="0">
                <a:solidFill>
                  <a:srgbClr val="1F2422"/>
                </a:solidFill>
                <a:latin typeface="Arial" pitchFamily="34" charset="0"/>
                <a:ea typeface="Arial" pitchFamily="34" charset="-122"/>
                <a:cs typeface="Arial" pitchFamily="34" charset="-120"/>
              </a:rPr>
              <a:t>السؤال الاستراتيجي</a:t>
            </a:r>
            <a:endParaRPr lang="ar-SA" sz="1500" dirty="0"/>
          </a:p>
        </p:txBody>
      </p:sp>
      <p:sp>
        <p:nvSpPr>
          <p:cNvPr id="16" name="Text 14"/>
          <p:cNvSpPr/>
          <p:nvPr/>
        </p:nvSpPr>
        <p:spPr>
          <a:xfrm>
            <a:off x="507976" y="4130180"/>
            <a:ext cx="6729186"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صغ سؤالًا محددًا يعكس السياق والقيود ويتيح بدائل.</a:t>
            </a:r>
            <a:endParaRPr lang="ar-SA" sz="1300" dirty="0"/>
          </a:p>
        </p:txBody>
      </p:sp>
      <p:sp>
        <p:nvSpPr>
          <p:cNvPr id="17" name="Shape 15"/>
          <p:cNvSpPr/>
          <p:nvPr/>
        </p:nvSpPr>
        <p:spPr>
          <a:xfrm>
            <a:off x="6975489" y="4775779"/>
            <a:ext cx="288872" cy="288837"/>
          </a:xfrm>
          <a:prstGeom prst="roundRect">
            <a:avLst>
              <a:gd name="adj" fmla="val 3957"/>
            </a:avLst>
          </a:prstGeom>
          <a:noFill/>
          <a:ln w="12144">
            <a:solidFill>
              <a:srgbClr val="1F2422"/>
            </a:solidFill>
            <a:prstDash val="solid"/>
          </a:ln>
        </p:spPr>
      </p:sp>
      <p:sp>
        <p:nvSpPr>
          <p:cNvPr id="18" name="Text 16"/>
          <p:cNvSpPr/>
          <p:nvPr/>
        </p:nvSpPr>
        <p:spPr>
          <a:xfrm>
            <a:off x="6684087" y="4837633"/>
            <a:ext cx="483055" cy="165068"/>
          </a:xfrm>
          <a:prstGeom prst="rect">
            <a:avLst/>
          </a:prstGeom>
          <a:noFill/>
          <a:ln/>
        </p:spPr>
        <p:txBody>
          <a:bodyPr wrap="none" lIns="0" tIns="0" rIns="0" bIns="0" rtlCol="0" anchor="t"/>
          <a:lstStyle/>
          <a:p>
            <a:pPr marL="0" indent="0" algn="r" rtl="1">
              <a:lnSpc>
                <a:spcPct val="83000"/>
              </a:lnSpc>
              <a:buNone/>
            </a:pPr>
            <a:r>
              <a:rPr lang="en-US" sz="1300" dirty="0">
                <a:solidFill>
                  <a:srgbClr val="1F2422"/>
                </a:solidFill>
                <a:latin typeface="Noto Sans Arabic SemiBold" pitchFamily="34" charset="0"/>
                <a:ea typeface="Noto Sans Arabic SemiBold" pitchFamily="34" charset="-122"/>
                <a:cs typeface="Noto Sans Arabic SemiBold" pitchFamily="34" charset="-120"/>
              </a:rPr>
              <a:t>4</a:t>
            </a:r>
            <a:endParaRPr lang="en-US" sz="1300" dirty="0"/>
          </a:p>
        </p:txBody>
      </p:sp>
      <p:sp>
        <p:nvSpPr>
          <p:cNvPr id="19" name="Text 17"/>
          <p:cNvSpPr/>
          <p:nvPr/>
        </p:nvSpPr>
        <p:spPr>
          <a:xfrm>
            <a:off x="507976" y="4805251"/>
            <a:ext cx="6340566" cy="213324"/>
          </a:xfrm>
          <a:prstGeom prst="rect">
            <a:avLst/>
          </a:prstGeom>
          <a:noFill/>
          <a:ln/>
        </p:spPr>
        <p:txBody>
          <a:bodyPr wrap="none" lIns="0" tIns="0" rIns="0" bIns="0" rtlCol="0" anchor="t"/>
          <a:lstStyle/>
          <a:p>
            <a:pPr marL="0" indent="0" algn="r" rtl="1">
              <a:lnSpc>
                <a:spcPct val="93000"/>
              </a:lnSpc>
              <a:buNone/>
            </a:pPr>
            <a:r>
              <a:rPr lang="ar-SA" altLang="en-US" sz="1500" b="1" dirty="0">
                <a:solidFill>
                  <a:srgbClr val="1F2422"/>
                </a:solidFill>
                <a:latin typeface="Arial" pitchFamily="34" charset="0"/>
                <a:ea typeface="Arial" pitchFamily="34" charset="-122"/>
                <a:cs typeface="Arial" pitchFamily="34" charset="-120"/>
              </a:rPr>
              <a:t>الخيار الاستراتيجي</a:t>
            </a:r>
            <a:endParaRPr lang="ar-SA" sz="1500" dirty="0"/>
          </a:p>
        </p:txBody>
      </p:sp>
      <p:sp>
        <p:nvSpPr>
          <p:cNvPr id="20" name="Text 18"/>
          <p:cNvSpPr/>
          <p:nvPr/>
        </p:nvSpPr>
        <p:spPr>
          <a:xfrm>
            <a:off x="507976" y="5094721"/>
            <a:ext cx="6729186"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قارن البدائل واختر قرارًا مبنيًا على أدلة.</a:t>
            </a:r>
            <a:endParaRPr lang="ar-SA" sz="1300" dirty="0"/>
          </a:p>
        </p:txBody>
      </p:sp>
      <p:sp>
        <p:nvSpPr>
          <p:cNvPr id="21" name="Text 19"/>
          <p:cNvSpPr/>
          <p:nvPr/>
        </p:nvSpPr>
        <p:spPr>
          <a:xfrm>
            <a:off x="507976" y="5718122"/>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ثلاث حالات افتراضية</a:t>
            </a:r>
            <a:endParaRPr lang="ar-SA" sz="165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07976" y="6028905"/>
          <a:ext cx="6756384" cy="2422803"/>
        </p:xfrm>
        <a:graphic>
          <a:graphicData uri="http://schemas.openxmlformats.org/drawingml/2006/table">
            <a:tbl>
              <a:tblPr/>
              <a:tblGrid>
                <a:gridCol w="1891739">
                  <a:extLst>
                    <a:ext uri="{9D8B030D-6E8A-4147-A177-3AD203B41FA5}">
                      <a16:colId xmlns:a16="http://schemas.microsoft.com/office/drawing/2014/main" val="20000"/>
                    </a:ext>
                  </a:extLst>
                </a:gridCol>
                <a:gridCol w="2026909">
                  <a:extLst>
                    <a:ext uri="{9D8B030D-6E8A-4147-A177-3AD203B41FA5}">
                      <a16:colId xmlns:a16="http://schemas.microsoft.com/office/drawing/2014/main" val="20001"/>
                    </a:ext>
                  </a:extLst>
                </a:gridCol>
                <a:gridCol w="2837736">
                  <a:extLst>
                    <a:ext uri="{9D8B030D-6E8A-4147-A177-3AD203B41FA5}">
                      <a16:colId xmlns:a16="http://schemas.microsoft.com/office/drawing/2014/main" val="20002"/>
                    </a:ext>
                  </a:extLst>
                </a:gridCol>
              </a:tblGrid>
              <a:tr h="429228">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الشكوى</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ما الذي نفحصه؟</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1F2422"/>
                          </a:solidFill>
                          <a:latin typeface="Noto Sans Arabic" pitchFamily="34" charset="0"/>
                          <a:ea typeface="Noto Sans Arabic" pitchFamily="34" charset="-122"/>
                          <a:cs typeface="Noto Sans Arabic" pitchFamily="34" charset="-120"/>
                        </a:rPr>
                        <a:t>سؤال استراتيجي محتمل</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F1F1EE"/>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0"/>
                  </a:ext>
                </a:extLst>
              </a:tr>
              <a:tr h="668573">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سلسلة ملابس انخفضت مبيعاتها 30%.</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أي فروع وشرائح وأصناف تراجعت؟</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كيف نستعيد قيمة العرض للشريحة المتراجعة، مع تغير تفضيلاتها الآن؟</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1"/>
                  </a:ext>
                </a:extLst>
              </a:tr>
              <a:tr h="668573">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مصنع سعودي بمبيعات ثابتة منذ سنتين.</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الطاقة المتاحة، والعملاء، والقنوات.</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أي شريحة أو قناة نختار للنمو ضمن طاقتنا الحالية؟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2"/>
                  </a:ext>
                </a:extLst>
              </a:tr>
              <a:tr h="656429">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شركة استشارات لا تتجدد عقودها.</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نتائج المشاريع وأسباب عدم التجديد.</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كيف نبني خدمة مستمرة تحقق نتيجة يقدّرها العملاء ويجددون من أجلها؟</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3" name="Text 20"/>
          <p:cNvSpPr/>
          <p:nvPr/>
        </p:nvSpPr>
        <p:spPr>
          <a:xfrm>
            <a:off x="119356" y="9007846"/>
            <a:ext cx="7145004" cy="266892"/>
          </a:xfrm>
          <a:prstGeom prst="rect">
            <a:avLst/>
          </a:prstGeom>
          <a:noFill/>
          <a:ln/>
        </p:spPr>
        <p:txBody>
          <a:bodyPr wrap="none" lIns="0" tIns="0" rIns="0" bIns="0" rtlCol="0" anchor="t"/>
          <a:lstStyle/>
          <a:p>
            <a:pPr marL="0" indent="0" algn="r" rtl="1">
              <a:lnSpc>
                <a:spcPct val="121000"/>
              </a:lnSpc>
              <a:buNone/>
            </a:pPr>
            <a:r>
              <a:rPr lang="ar-SA" altLang="en-US" sz="1450" dirty="0">
                <a:solidFill>
                  <a:srgbClr val="4C5250"/>
                </a:solidFill>
                <a:latin typeface="Arial" pitchFamily="34" charset="0"/>
                <a:ea typeface="Arial" pitchFamily="34" charset="-122"/>
                <a:cs typeface="Arial" pitchFamily="34" charset="-120"/>
              </a:rPr>
              <a:t>القاعدة الذهبية: من + ماذا + كيف + لماذا الآن.</a:t>
            </a:r>
            <a:endParaRPr lang="ar-SA" sz="1450" dirty="0"/>
          </a:p>
        </p:txBody>
      </p:sp>
      <p:sp>
        <p:nvSpPr>
          <p:cNvPr id="24" name="Text 21"/>
          <p:cNvSpPr/>
          <p:nvPr/>
        </p:nvSpPr>
        <p:spPr>
          <a:xfrm>
            <a:off x="119356" y="9369921"/>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الأسئلة المحتملة لا تثبت السبب؛ اختبرها بالأدلة قبل اعتماد الخيار.</a:t>
            </a:r>
            <a:endParaRPr lang="ar-SA" sz="1050" dirty="0"/>
          </a:p>
        </p:txBody>
      </p:sp>
      <p:sp>
        <p:nvSpPr>
          <p:cNvPr id="25" name="Shape 22"/>
          <p:cNvSpPr/>
          <p:nvPr/>
        </p:nvSpPr>
        <p:spPr>
          <a:xfrm>
            <a:off x="507976" y="2641532"/>
            <a:ext cx="6756384" cy="4048"/>
          </a:xfrm>
          <a:prstGeom prst="rect">
            <a:avLst/>
          </a:prstGeom>
          <a:solidFill>
            <a:srgbClr val="A8ADA8"/>
          </a:solidFill>
          <a:ln/>
        </p:spPr>
      </p:sp>
      <p:sp>
        <p:nvSpPr>
          <p:cNvPr id="26" name="Shape 23"/>
          <p:cNvSpPr/>
          <p:nvPr/>
        </p:nvSpPr>
        <p:spPr>
          <a:xfrm>
            <a:off x="507976" y="3606073"/>
            <a:ext cx="6756384" cy="4048"/>
          </a:xfrm>
          <a:prstGeom prst="rect">
            <a:avLst/>
          </a:prstGeom>
          <a:solidFill>
            <a:srgbClr val="A8ADA8"/>
          </a:solidFill>
          <a:ln/>
        </p:spPr>
      </p:sp>
      <p:sp>
        <p:nvSpPr>
          <p:cNvPr id="27" name="Shape 24"/>
          <p:cNvSpPr/>
          <p:nvPr/>
        </p:nvSpPr>
        <p:spPr>
          <a:xfrm>
            <a:off x="507976" y="4570614"/>
            <a:ext cx="6756384" cy="4048"/>
          </a:xfrm>
          <a:prstGeom prst="rect">
            <a:avLst/>
          </a:prstGeom>
          <a:solidFill>
            <a:srgbClr val="A8ADA8"/>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119356" y="508486"/>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أداة قابلة للمراجعة</a:t>
            </a:r>
            <a:endParaRPr lang="ar-SA" sz="900" dirty="0"/>
          </a:p>
        </p:txBody>
      </p:sp>
      <p:sp>
        <p:nvSpPr>
          <p:cNvPr id="3" name="Text 1"/>
          <p:cNvSpPr/>
          <p:nvPr/>
        </p:nvSpPr>
        <p:spPr>
          <a:xfrm>
            <a:off x="507976" y="695689"/>
            <a:ext cx="6756384" cy="304775"/>
          </a:xfrm>
          <a:prstGeom prst="rect">
            <a:avLst/>
          </a:prstGeom>
          <a:noFill/>
          <a:ln/>
        </p:spPr>
        <p:txBody>
          <a:bodyPr wrap="none" lIns="0" tIns="0" rIns="0" bIns="0" rtlCol="0" anchor="t"/>
          <a:lstStyle/>
          <a:p>
            <a:pPr marL="0" indent="0" algn="r" rtl="1">
              <a:lnSpc>
                <a:spcPct val="83000"/>
              </a:lnSpc>
              <a:buNone/>
            </a:pPr>
            <a:r>
              <a:rPr lang="ar-SA" altLang="en-US" sz="2400" b="1" kern="100" spc="-84" dirty="0">
                <a:solidFill>
                  <a:srgbClr val="1F2422"/>
                </a:solidFill>
                <a:latin typeface="Arial" pitchFamily="34" charset="0"/>
                <a:ea typeface="Arial" pitchFamily="34" charset="-122"/>
                <a:cs typeface="Arial" pitchFamily="34" charset="-120"/>
              </a:rPr>
              <a:t>أداتك الأولى: Strategic Thinking Canvas</a:t>
            </a:r>
            <a:endParaRPr lang="ar-SA" sz="2400" dirty="0"/>
          </a:p>
        </p:txBody>
      </p:sp>
      <p:sp>
        <p:nvSpPr>
          <p:cNvPr id="4" name="Text 2"/>
          <p:cNvSpPr/>
          <p:nvPr/>
        </p:nvSpPr>
        <p:spPr>
          <a:xfrm>
            <a:off x="507976" y="1105197"/>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عشرة أسئلة تربط الواقع بالاختيار. المثال التالي لشركة مياه سعودية افتراضية؛ الإجابات توضح طريقة التفكير، وتحتاج إلى تحقق قبل التنفيذ.</a:t>
            </a:r>
            <a:endParaRPr lang="ar-SA" sz="13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07976" y="1679014"/>
          <a:ext cx="6756384" cy="5138591"/>
        </p:xfrm>
        <a:graphic>
          <a:graphicData uri="http://schemas.openxmlformats.org/drawingml/2006/table">
            <a:tbl>
              <a:tblPr/>
              <a:tblGrid>
                <a:gridCol w="2364674">
                  <a:extLst>
                    <a:ext uri="{9D8B030D-6E8A-4147-A177-3AD203B41FA5}">
                      <a16:colId xmlns:a16="http://schemas.microsoft.com/office/drawing/2014/main" val="20000"/>
                    </a:ext>
                  </a:extLst>
                </a:gridCol>
                <a:gridCol w="4391710">
                  <a:extLst>
                    <a:ext uri="{9D8B030D-6E8A-4147-A177-3AD203B41FA5}">
                      <a16:colId xmlns:a16="http://schemas.microsoft.com/office/drawing/2014/main" val="20001"/>
                    </a:ext>
                  </a:extLst>
                </a:gridCol>
              </a:tblGrid>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الوضع الحالي</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E3E5E1"/>
                      </a:solidFill>
                      <a:prstDash val="solid"/>
                      <a:round/>
                      <a:headEnd type="none" w="med" len="med"/>
                      <a:tailEnd type="none" w="med" len="med"/>
                    </a:lnL>
                    <a:lnR w="12700" cap="flat" cmpd="sng" algn="ctr">
                      <a:solidFill>
                        <a:srgbClr val="E3E5E1"/>
                      </a:solidFill>
                      <a:prstDash val="solid"/>
                      <a:round/>
                      <a:headEnd type="none" w="med" len="med"/>
                      <a:tailEnd type="none" w="med" len="med"/>
                    </a:lnR>
                    <a:lnT w="12700" cap="flat" cmpd="sng" algn="ctr">
                      <a:solidFill>
                        <a:srgbClr val="E3E5E1"/>
                      </a:solidFill>
                      <a:prstDash val="solid"/>
                      <a:round/>
                      <a:headEnd type="none" w="med" len="med"/>
                      <a:tailEnd type="none" w="med" len="med"/>
                    </a:lnT>
                    <a:lnB w="12700" cap="flat" cmpd="sng" algn="ctr">
                      <a:solidFill>
                        <a:srgbClr val="C3C7C2"/>
                      </a:solidFill>
                      <a:prstDash val="solid"/>
                      <a:round/>
                      <a:headEnd type="none" w="med" len="med"/>
                      <a:tailEnd type="none" w="med" len="med"/>
                    </a:lnB>
                    <a:solidFill>
                      <a:srgbClr val="E3E5E1"/>
                    </a:solidFill>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إرشاد ومثال افتراضي</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E3E5E1"/>
                      </a:solidFill>
                      <a:prstDash val="solid"/>
                      <a:round/>
                      <a:headEnd type="none" w="med" len="med"/>
                      <a:tailEnd type="none" w="med" len="med"/>
                    </a:lnL>
                    <a:lnR w="12700" cap="flat" cmpd="sng" algn="ctr">
                      <a:solidFill>
                        <a:srgbClr val="E3E5E1"/>
                      </a:solidFill>
                      <a:prstDash val="solid"/>
                      <a:round/>
                      <a:headEnd type="none" w="med" len="med"/>
                      <a:tailEnd type="none" w="med" len="med"/>
                    </a:lnR>
                    <a:lnT w="12700" cap="flat" cmpd="sng" algn="ctr">
                      <a:solidFill>
                        <a:srgbClr val="E3E5E1"/>
                      </a:solidFill>
                      <a:prstDash val="solid"/>
                      <a:round/>
                      <a:headEnd type="none" w="med" len="med"/>
                      <a:tailEnd type="none" w="med" len="med"/>
                    </a:lnT>
                    <a:lnB w="12700" cap="flat" cmpd="sng" algn="ctr">
                      <a:solidFill>
                        <a:srgbClr val="C3C7C2"/>
                      </a:solidFill>
                      <a:prstDash val="solid"/>
                      <a:round/>
                      <a:headEnd type="none" w="med" len="med"/>
                      <a:tailEnd type="none" w="med" len="med"/>
                    </a:lnB>
                    <a:solidFill>
                      <a:srgbClr val="E3E5E1"/>
                    </a:solidFill>
                  </a:tcPr>
                </a:tc>
                <a:extLst>
                  <a:ext uri="{0D108BD9-81ED-4DB2-BD59-A6C34878D82A}">
                    <a16:rowId xmlns:a16="http://schemas.microsoft.com/office/drawing/2014/main" val="10000"/>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أين نحن؟</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صف الأداء والقدرات. توزيع قائم، مع تفاوت في انتظام التسليم.</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1"/>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من العميل؟</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حدد شريحة. منشآت أعمال تحتاج توريد مياه منتظمًا.</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2"/>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ما المشكلة؟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صف الحاجة غير الملباة. إعادة الطلب ومتابعة التوصيل مرهقتان.</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3"/>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ما القيمة؟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اذكر النتيجة للعميل. توفر المياه دون متابعة متكررة.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4"/>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من المنافسون؟</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ضم البدائل. موزعون محليون ومتاجر يشتري منها العميل مباشرة.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5"/>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الاتجاه</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E3E5E1"/>
                      </a:solidFill>
                      <a:prstDash val="solid"/>
                      <a:round/>
                      <a:headEnd type="none" w="med" len="med"/>
                      <a:tailEnd type="none" w="med" len="med"/>
                    </a:lnL>
                    <a:lnR w="12700" cap="flat" cmpd="sng" algn="ctr">
                      <a:solidFill>
                        <a:srgbClr val="E3E5E1"/>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solidFill>
                      <a:srgbClr val="E3E5E1"/>
                    </a:solidFill>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من البدائل إلى القرار</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E3E5E1"/>
                      </a:solidFill>
                      <a:prstDash val="solid"/>
                      <a:round/>
                      <a:headEnd type="none" w="med" len="med"/>
                      <a:tailEnd type="none" w="med" len="med"/>
                    </a:lnL>
                    <a:lnR w="12700" cap="flat" cmpd="sng" algn="ctr">
                      <a:solidFill>
                        <a:srgbClr val="E3E5E1"/>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solidFill>
                      <a:srgbClr val="E3E5E1"/>
                    </a:solidFill>
                  </a:tcPr>
                </a:tc>
                <a:extLst>
                  <a:ext uri="{0D108BD9-81ED-4DB2-BD59-A6C34878D82A}">
                    <a16:rowId xmlns:a16="http://schemas.microsoft.com/office/drawing/2014/main" val="10006"/>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ما الذي يميزنا؟</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حدد قدرة قابلة للإثبات. توريد مجدول واستجابة موثوقة.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7"/>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أين نريد أن نصل؟</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صغ نتيجة قابلة للقياس. زيادة العقود المتكررة مع حفظ الربحية.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8"/>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ما الخيارات؟</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ضع بدائل. الأسر، أو الأعمال، أو البيع عبر التجزئة.</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09"/>
                  </a:ext>
                </a:extLst>
              </a:tr>
              <a:tr h="429228">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ما الذي نختاره؟</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اربط القرار بالقدرة. عقود أعمال في نطاق خدمة محدد.</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C3C7C2"/>
                      </a:solidFill>
                      <a:prstDash val="solid"/>
                      <a:round/>
                      <a:headEnd type="none" w="med" len="med"/>
                      <a:tailEnd type="none" w="med" len="med"/>
                    </a:lnB>
                  </a:tcPr>
                </a:tc>
                <a:extLst>
                  <a:ext uri="{0D108BD9-81ED-4DB2-BD59-A6C34878D82A}">
                    <a16:rowId xmlns:a16="http://schemas.microsoft.com/office/drawing/2014/main" val="10010"/>
                  </a:ext>
                </a:extLst>
              </a:tr>
              <a:tr h="417083">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ماذا لن نفعل؟</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tc>
                  <a:txBody>
                    <a:bodyPr/>
                    <a:lstStyle/>
                    <a:p>
                      <a:pPr marL="0" indent="0" algn="r">
                        <a:buNone/>
                      </a:pPr>
                      <a:r>
                        <a:rPr lang="ar-SA" altLang="en-US" sz="1300" dirty="0">
                          <a:solidFill>
                            <a:srgbClr val="4C5250"/>
                          </a:solidFill>
                          <a:latin typeface="Noto Sans Arabic" pitchFamily="34" charset="0"/>
                          <a:ea typeface="Noto Sans Arabic" pitchFamily="34" charset="-122"/>
                          <a:cs typeface="Noto Sans Arabic" pitchFamily="34" charset="-120"/>
                        </a:rPr>
                        <a:t>ضع حدودًا. لا انتشار وطني ولا منافسة على أقل سعر.</a:t>
                      </a:r>
                      <a:endParaRPr lang="en-US" sz="1300" dirty="0">
                        <a:latin typeface="Noto Sans Arabic" charset="0"/>
                        <a:ea typeface="Noto Sans Arabic" charset="0"/>
                        <a:cs typeface="Noto Sans Arabic" charset="0"/>
                      </a:endParaRPr>
                    </a:p>
                  </a:txBody>
                  <a:tcPr marL="101600" marR="101600" marT="88900" marB="88900" anchor="ctr">
                    <a:lnL w="12700" cap="flat" cmpd="sng" algn="ctr">
                      <a:solidFill>
                        <a:srgbClr val="F1F1EE"/>
                      </a:solidFill>
                      <a:prstDash val="solid"/>
                      <a:round/>
                      <a:headEnd type="none" w="med" len="med"/>
                      <a:tailEnd type="none" w="med" len="med"/>
                    </a:lnL>
                    <a:lnR w="12700" cap="flat" cmpd="sng" algn="ctr">
                      <a:solidFill>
                        <a:srgbClr val="F1F1EE"/>
                      </a:solidFill>
                      <a:prstDash val="solid"/>
                      <a:round/>
                      <a:headEnd type="none" w="med" len="med"/>
                      <a:tailEnd type="none" w="med" len="med"/>
                    </a:lnR>
                    <a:lnT w="12700" cap="flat" cmpd="sng" algn="ctr">
                      <a:solidFill>
                        <a:srgbClr val="C3C7C2"/>
                      </a:solidFill>
                      <a:prstDash val="solid"/>
                      <a:round/>
                      <a:headEnd type="none" w="med" len="med"/>
                      <a:tailEnd type="none" w="med" len="med"/>
                    </a:lnT>
                    <a:lnB w="12700" cap="flat" cmpd="sng" algn="ctr">
                      <a:solidFill>
                        <a:srgbClr val="F1F1EE"/>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6" name="Text 3"/>
          <p:cNvSpPr/>
          <p:nvPr/>
        </p:nvSpPr>
        <p:spPr>
          <a:xfrm>
            <a:off x="119356" y="6912178"/>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للاستخدام في التمرين: الأسئلة الخمسة الأولى هي 1 إلى 5، والخمسة التالية هي 6 إلى 10، بترتيب الصفوف.</a:t>
            </a:r>
            <a:endParaRPr lang="ar-SA" sz="1050" dirty="0"/>
          </a:p>
        </p:txBody>
      </p:sp>
      <p:sp>
        <p:nvSpPr>
          <p:cNvPr id="7" name="Text 4"/>
          <p:cNvSpPr/>
          <p:nvPr/>
        </p:nvSpPr>
        <p:spPr>
          <a:xfrm>
            <a:off x="507976" y="7273050"/>
            <a:ext cx="6756384" cy="213324"/>
          </a:xfrm>
          <a:prstGeom prst="rect">
            <a:avLst/>
          </a:prstGeom>
          <a:noFill/>
          <a:ln/>
        </p:spPr>
        <p:txBody>
          <a:bodyPr wrap="none" lIns="0" tIns="0" rIns="0" bIns="0" rtlCol="0" anchor="t"/>
          <a:lstStyle/>
          <a:p>
            <a:pPr marL="0" indent="0" algn="r" rtl="1">
              <a:lnSpc>
                <a:spcPct val="93000"/>
              </a:lnSpc>
              <a:buNone/>
            </a:pPr>
            <a:r>
              <a:rPr lang="ar-SA" altLang="en-US" sz="1500" b="1" dirty="0">
                <a:solidFill>
                  <a:srgbClr val="1F2422"/>
                </a:solidFill>
                <a:latin typeface="Arial" pitchFamily="34" charset="0"/>
                <a:ea typeface="Arial" pitchFamily="34" charset="-122"/>
                <a:cs typeface="Arial" pitchFamily="34" charset="-120"/>
              </a:rPr>
              <a:t>كيف يرتبط بالأسئلة الاستراتيجية الخمسة؟</a:t>
            </a:r>
            <a:endParaRPr lang="ar-SA" sz="1500" dirty="0"/>
          </a:p>
        </p:txBody>
      </p:sp>
      <p:sp>
        <p:nvSpPr>
          <p:cNvPr id="8" name="Text 5"/>
          <p:cNvSpPr/>
          <p:nvPr/>
        </p:nvSpPr>
        <p:spPr>
          <a:xfrm>
            <a:off x="507976" y="7562520"/>
            <a:ext cx="6756384" cy="1052451"/>
          </a:xfrm>
          <a:prstGeom prst="rect">
            <a:avLst/>
          </a:prstGeom>
          <a:noFill/>
          <a:ln/>
        </p:spPr>
        <p:txBody>
          <a:bodyPr wrap="square" lIns="0" tIns="0" rIns="0" bIns="0" rtlCol="0" anchor="t">
            <a:normAutofit/>
          </a:bodyPr>
          <a:lstStyle/>
          <a:p>
            <a:pPr marL="0" indent="0" algn="r" rtl="1">
              <a:lnSpc>
                <a:spcPct val="121000"/>
              </a:lnSpc>
              <a:spcAft>
                <a:spcPts val="700"/>
              </a:spcAft>
              <a:buNone/>
            </a:pPr>
            <a:r>
              <a:rPr lang="ar-SA" altLang="en-US" sz="1300" dirty="0">
                <a:solidFill>
                  <a:srgbClr val="4C5250"/>
                </a:solidFill>
                <a:latin typeface="Arial" pitchFamily="34" charset="0"/>
                <a:ea typeface="Arial" pitchFamily="34" charset="-122"/>
                <a:cs typeface="Arial" pitchFamily="34" charset="-120"/>
              </a:rPr>
              <a:t>العميل والسوق يحددان أين ننافس؛ المشكلة والقيمة تحددان ماذا نقدم وكيف نخلق قيمة؛ القدرة تحدد كيف نتميز؛ والاختيار وحدوده يحددان ماذا لن نفعل.</a:t>
            </a:r>
            <a:endParaRPr lang="ar-SA" sz="1300" dirty="0"/>
          </a:p>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تجنب الإجابات العامة، وتجاهل السؤال العاشر، والخلط بين الهدف والاستراتيجية، وملء Canvas مرة واحدة. املأه مع فريقك في جلسة من 3 ساعات، وراجعه كل ربع سنة.</a:t>
            </a:r>
            <a:endParaRPr lang="ar-SA" sz="1300" dirty="0"/>
          </a:p>
        </p:txBody>
      </p:sp>
      <p:sp>
        <p:nvSpPr>
          <p:cNvPr id="5" name="Shape 6"/>
          <p:cNvSpPr/>
          <p:nvPr/>
        </p:nvSpPr>
        <p:spPr>
          <a:xfrm>
            <a:off x="507976" y="9213802"/>
            <a:ext cx="6756384" cy="20112"/>
          </a:xfrm>
          <a:prstGeom prst="roundRect">
            <a:avLst>
              <a:gd name="adj" fmla="val 50005"/>
            </a:avLst>
          </a:prstGeom>
          <a:solidFill>
            <a:srgbClr val="A8ADA8"/>
          </a:solidFill>
          <a:ln/>
        </p:spPr>
      </p:sp>
      <p:sp>
        <p:nvSpPr>
          <p:cNvPr id="10" name="Text 7"/>
          <p:cNvSpPr/>
          <p:nvPr/>
        </p:nvSpPr>
        <p:spPr>
          <a:xfrm>
            <a:off x="119356" y="9369921"/>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اكتب بجوار كل إجابة ما يدعمها، وما يزال افتراضًا.</a:t>
            </a:r>
            <a:endParaRPr lang="ar-SA"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119356" y="508486"/>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ورشة تطبيق أولية</a:t>
            </a:r>
            <a:endParaRPr lang="ar-SA" sz="900" dirty="0"/>
          </a:p>
        </p:txBody>
      </p:sp>
      <p:sp>
        <p:nvSpPr>
          <p:cNvPr id="3" name="Text 1"/>
          <p:cNvSpPr/>
          <p:nvPr/>
        </p:nvSpPr>
        <p:spPr>
          <a:xfrm>
            <a:off x="507976" y="695689"/>
            <a:ext cx="6756384" cy="863540"/>
          </a:xfrm>
          <a:prstGeom prst="rect">
            <a:avLst/>
          </a:prstGeom>
          <a:noFill/>
          <a:ln/>
        </p:spPr>
        <p:txBody>
          <a:bodyPr wrap="square" lIns="0" tIns="0" rIns="0" bIns="0" rtlCol="0" anchor="t">
            <a:normAutofit/>
          </a:bodyPr>
          <a:lstStyle/>
          <a:p>
            <a:pPr marL="0" indent="0" algn="r" rtl="1">
              <a:lnSpc>
                <a:spcPct val="83000"/>
              </a:lnSpc>
              <a:buNone/>
            </a:pPr>
            <a:r>
              <a:rPr lang="ar-SA" altLang="en-US" sz="3400" b="1" kern="100" spc="-119" dirty="0">
                <a:solidFill>
                  <a:srgbClr val="1F2422"/>
                </a:solidFill>
                <a:latin typeface="Arial" pitchFamily="34" charset="0"/>
                <a:ea typeface="Arial" pitchFamily="34" charset="-122"/>
                <a:cs typeface="Arial" pitchFamily="34" charset="-120"/>
              </a:rPr>
              <a:t>تمرين عملي: طبّق Canvas على شركتك</a:t>
            </a:r>
            <a:endParaRPr lang="ar-SA" sz="3400" dirty="0"/>
          </a:p>
        </p:txBody>
      </p:sp>
      <p:sp>
        <p:nvSpPr>
          <p:cNvPr id="4" name="Text 2"/>
          <p:cNvSpPr/>
          <p:nvPr/>
        </p:nvSpPr>
        <p:spPr>
          <a:xfrm>
            <a:off x="507976" y="1680026"/>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اختر شركة واحدة أو وحدة عمل محددة. أحضر بيانات العملاء والمبيعات والتكاليف، وعيّن شخصًا لتسجيل الإجابات. هذه جولة أولية؛ الجلسة الكاملة تتيح وقتًا أوسع للتحقق والمفاضلة.</a:t>
            </a:r>
            <a:endParaRPr lang="ar-SA" sz="1300" dirty="0"/>
          </a:p>
        </p:txBody>
      </p:sp>
      <p:sp>
        <p:nvSpPr>
          <p:cNvPr id="5" name="Shape 3"/>
          <p:cNvSpPr/>
          <p:nvPr/>
        </p:nvSpPr>
        <p:spPr>
          <a:xfrm>
            <a:off x="507976" y="2294414"/>
            <a:ext cx="6756384" cy="20112"/>
          </a:xfrm>
          <a:prstGeom prst="roundRect">
            <a:avLst>
              <a:gd name="adj" fmla="val 50005"/>
            </a:avLst>
          </a:prstGeom>
          <a:solidFill>
            <a:srgbClr val="A8ADA8"/>
          </a:solidFill>
          <a:ln/>
        </p:spPr>
      </p:sp>
      <p:sp>
        <p:nvSpPr>
          <p:cNvPr id="6" name="Shape 4"/>
          <p:cNvSpPr/>
          <p:nvPr/>
        </p:nvSpPr>
        <p:spPr>
          <a:xfrm>
            <a:off x="6975489" y="2653675"/>
            <a:ext cx="288872" cy="288837"/>
          </a:xfrm>
          <a:prstGeom prst="roundRect">
            <a:avLst>
              <a:gd name="adj" fmla="val 3957"/>
            </a:avLst>
          </a:prstGeom>
          <a:noFill/>
          <a:ln w="12144">
            <a:solidFill>
              <a:srgbClr val="1F2422"/>
            </a:solidFill>
            <a:prstDash val="solid"/>
          </a:ln>
        </p:spPr>
      </p:sp>
      <p:sp>
        <p:nvSpPr>
          <p:cNvPr id="7" name="Text 5"/>
          <p:cNvSpPr/>
          <p:nvPr/>
        </p:nvSpPr>
        <p:spPr>
          <a:xfrm>
            <a:off x="6684087" y="2715528"/>
            <a:ext cx="483055" cy="165068"/>
          </a:xfrm>
          <a:prstGeom prst="rect">
            <a:avLst/>
          </a:prstGeom>
          <a:noFill/>
          <a:ln/>
        </p:spPr>
        <p:txBody>
          <a:bodyPr wrap="none" lIns="0" tIns="0" rIns="0" bIns="0" rtlCol="0" anchor="t"/>
          <a:lstStyle/>
          <a:p>
            <a:pPr marL="0" indent="0" algn="r" rtl="1">
              <a:lnSpc>
                <a:spcPct val="83000"/>
              </a:lnSpc>
              <a:buNone/>
            </a:pPr>
            <a:r>
              <a:rPr lang="en-US" sz="1300" dirty="0">
                <a:solidFill>
                  <a:srgbClr val="1F2422"/>
                </a:solidFill>
                <a:latin typeface="Noto Sans Arabic SemiBold" pitchFamily="34" charset="0"/>
                <a:ea typeface="Noto Sans Arabic SemiBold" pitchFamily="34" charset="-122"/>
                <a:cs typeface="Noto Sans Arabic SemiBold" pitchFamily="34" charset="-120"/>
              </a:rPr>
              <a:t>1</a:t>
            </a:r>
            <a:endParaRPr lang="en-US" sz="1300" dirty="0"/>
          </a:p>
        </p:txBody>
      </p:sp>
      <p:sp>
        <p:nvSpPr>
          <p:cNvPr id="8" name="Shape 6"/>
          <p:cNvSpPr/>
          <p:nvPr/>
        </p:nvSpPr>
        <p:spPr>
          <a:xfrm>
            <a:off x="6132909" y="2682198"/>
            <a:ext cx="715633" cy="254812"/>
          </a:xfrm>
          <a:prstGeom prst="roundRect">
            <a:avLst>
              <a:gd name="adj" fmla="val 4486"/>
            </a:avLst>
          </a:prstGeom>
          <a:solidFill>
            <a:srgbClr val="E4E7E6"/>
          </a:solidFill>
          <a:ln/>
        </p:spPr>
      </p:sp>
      <p:sp>
        <p:nvSpPr>
          <p:cNvPr id="9" name="Text 7"/>
          <p:cNvSpPr/>
          <p:nvPr/>
        </p:nvSpPr>
        <p:spPr>
          <a:xfrm>
            <a:off x="5843342" y="2731718"/>
            <a:ext cx="906147" cy="155771"/>
          </a:xfrm>
          <a:prstGeom prst="rect">
            <a:avLst/>
          </a:prstGeom>
          <a:noFill/>
          <a:ln/>
        </p:spPr>
        <p:txBody>
          <a:bodyPr wrap="none" lIns="0" tIns="0" rIns="0" bIns="0" rtlCol="0" anchor="t"/>
          <a:lstStyle/>
          <a:p>
            <a:pPr marL="0" indent="0" algn="r" rtl="1">
              <a:lnSpc>
                <a:spcPct val="98000"/>
              </a:lnSpc>
              <a:buNone/>
            </a:pPr>
            <a:r>
              <a:rPr lang="ar-SA" altLang="en-US" sz="1050" b="1" dirty="0">
                <a:solidFill>
                  <a:srgbClr val="4C5250"/>
                </a:solidFill>
                <a:latin typeface="Arial" pitchFamily="34" charset="0"/>
                <a:ea typeface="Arial" pitchFamily="34" charset="-122"/>
                <a:cs typeface="Arial" pitchFamily="34" charset="-120"/>
              </a:rPr>
              <a:t>15 دقيقة</a:t>
            </a:r>
            <a:endParaRPr lang="ar-SA" sz="1050" dirty="0"/>
          </a:p>
        </p:txBody>
      </p:sp>
      <p:sp>
        <p:nvSpPr>
          <p:cNvPr id="10" name="Text 8"/>
          <p:cNvSpPr/>
          <p:nvPr/>
        </p:nvSpPr>
        <p:spPr>
          <a:xfrm>
            <a:off x="507976" y="3063941"/>
            <a:ext cx="6340566"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الوضع الحالي</a:t>
            </a:r>
            <a:endParaRPr lang="ar-SA" sz="1650" dirty="0"/>
          </a:p>
        </p:txBody>
      </p:sp>
      <p:sp>
        <p:nvSpPr>
          <p:cNvPr id="11" name="Text 9"/>
          <p:cNvSpPr/>
          <p:nvPr/>
        </p:nvSpPr>
        <p:spPr>
          <a:xfrm>
            <a:off x="507976" y="3374725"/>
            <a:ext cx="6340566"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أجب عن الأسئلة 1 إلى 5 ببيانات حقيقية. حدد العميل والمشكلة والقيمة والبدائل. عندما لا تتوفر بيانات، سجّل «لا نعرف» بدلًا من صياغة إجابة مطمئنة.</a:t>
            </a:r>
            <a:endParaRPr lang="ar-SA" sz="1300" dirty="0"/>
          </a:p>
        </p:txBody>
      </p:sp>
      <p:sp>
        <p:nvSpPr>
          <p:cNvPr id="12" name="Shape 10"/>
          <p:cNvSpPr/>
          <p:nvPr/>
        </p:nvSpPr>
        <p:spPr>
          <a:xfrm>
            <a:off x="6975489" y="4259641"/>
            <a:ext cx="288872" cy="288837"/>
          </a:xfrm>
          <a:prstGeom prst="roundRect">
            <a:avLst>
              <a:gd name="adj" fmla="val 3957"/>
            </a:avLst>
          </a:prstGeom>
          <a:noFill/>
          <a:ln w="12144">
            <a:solidFill>
              <a:srgbClr val="1F2422"/>
            </a:solidFill>
            <a:prstDash val="solid"/>
          </a:ln>
        </p:spPr>
      </p:sp>
      <p:sp>
        <p:nvSpPr>
          <p:cNvPr id="13" name="Text 11"/>
          <p:cNvSpPr/>
          <p:nvPr/>
        </p:nvSpPr>
        <p:spPr>
          <a:xfrm>
            <a:off x="6684087" y="4321494"/>
            <a:ext cx="483055" cy="165068"/>
          </a:xfrm>
          <a:prstGeom prst="rect">
            <a:avLst/>
          </a:prstGeom>
          <a:noFill/>
          <a:ln/>
        </p:spPr>
        <p:txBody>
          <a:bodyPr wrap="none" lIns="0" tIns="0" rIns="0" bIns="0" rtlCol="0" anchor="t"/>
          <a:lstStyle/>
          <a:p>
            <a:pPr marL="0" indent="0" algn="r" rtl="1">
              <a:lnSpc>
                <a:spcPct val="83000"/>
              </a:lnSpc>
              <a:buNone/>
            </a:pPr>
            <a:r>
              <a:rPr lang="en-US" sz="1300" dirty="0">
                <a:solidFill>
                  <a:srgbClr val="1F2422"/>
                </a:solidFill>
                <a:latin typeface="Noto Sans Arabic SemiBold" pitchFamily="34" charset="0"/>
                <a:ea typeface="Noto Sans Arabic SemiBold" pitchFamily="34" charset="-122"/>
                <a:cs typeface="Noto Sans Arabic SemiBold" pitchFamily="34" charset="-120"/>
              </a:rPr>
              <a:t>2</a:t>
            </a:r>
            <a:endParaRPr lang="en-US" sz="1300" dirty="0"/>
          </a:p>
        </p:txBody>
      </p:sp>
      <p:sp>
        <p:nvSpPr>
          <p:cNvPr id="14" name="Shape 12"/>
          <p:cNvSpPr/>
          <p:nvPr/>
        </p:nvSpPr>
        <p:spPr>
          <a:xfrm>
            <a:off x="6132909" y="4288165"/>
            <a:ext cx="715633" cy="254812"/>
          </a:xfrm>
          <a:prstGeom prst="roundRect">
            <a:avLst>
              <a:gd name="adj" fmla="val 4486"/>
            </a:avLst>
          </a:prstGeom>
          <a:solidFill>
            <a:srgbClr val="E4E7E6"/>
          </a:solidFill>
          <a:ln/>
        </p:spPr>
      </p:sp>
      <p:sp>
        <p:nvSpPr>
          <p:cNvPr id="15" name="Text 13"/>
          <p:cNvSpPr/>
          <p:nvPr/>
        </p:nvSpPr>
        <p:spPr>
          <a:xfrm>
            <a:off x="5843342" y="4337685"/>
            <a:ext cx="906147" cy="155771"/>
          </a:xfrm>
          <a:prstGeom prst="rect">
            <a:avLst/>
          </a:prstGeom>
          <a:noFill/>
          <a:ln/>
        </p:spPr>
        <p:txBody>
          <a:bodyPr wrap="none" lIns="0" tIns="0" rIns="0" bIns="0" rtlCol="0" anchor="t"/>
          <a:lstStyle/>
          <a:p>
            <a:pPr marL="0" indent="0" algn="r" rtl="1">
              <a:lnSpc>
                <a:spcPct val="98000"/>
              </a:lnSpc>
              <a:buNone/>
            </a:pPr>
            <a:r>
              <a:rPr lang="ar-SA" altLang="en-US" sz="1050" b="1" dirty="0">
                <a:solidFill>
                  <a:srgbClr val="4C5250"/>
                </a:solidFill>
                <a:latin typeface="Arial" pitchFamily="34" charset="0"/>
                <a:ea typeface="Arial" pitchFamily="34" charset="-122"/>
                <a:cs typeface="Arial" pitchFamily="34" charset="-120"/>
              </a:rPr>
              <a:t>15 دقيقة</a:t>
            </a:r>
            <a:endParaRPr lang="ar-SA" sz="1050" dirty="0"/>
          </a:p>
        </p:txBody>
      </p:sp>
      <p:sp>
        <p:nvSpPr>
          <p:cNvPr id="16" name="Text 14"/>
          <p:cNvSpPr/>
          <p:nvPr/>
        </p:nvSpPr>
        <p:spPr>
          <a:xfrm>
            <a:off x="507976" y="4669908"/>
            <a:ext cx="6340566"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الاتجاه المستقبلي</a:t>
            </a:r>
            <a:endParaRPr lang="ar-SA" sz="1650" dirty="0"/>
          </a:p>
        </p:txBody>
      </p:sp>
      <p:sp>
        <p:nvSpPr>
          <p:cNvPr id="17" name="Text 15"/>
          <p:cNvSpPr/>
          <p:nvPr/>
        </p:nvSpPr>
        <p:spPr>
          <a:xfrm>
            <a:off x="507976" y="4980691"/>
            <a:ext cx="6340566"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أجب عن الأسئلة 6 إلى 10 بجرأة في الاختيار. ميّز الهدف الذي تريد بلوغه عن الطريقة التي ستنافس بها، ودوّن صراحةً ما لن تفعله الشركة.</a:t>
            </a:r>
            <a:endParaRPr lang="ar-SA" sz="1300" dirty="0"/>
          </a:p>
        </p:txBody>
      </p:sp>
      <p:sp>
        <p:nvSpPr>
          <p:cNvPr id="18" name="Shape 16"/>
          <p:cNvSpPr/>
          <p:nvPr/>
        </p:nvSpPr>
        <p:spPr>
          <a:xfrm>
            <a:off x="6975489" y="5865608"/>
            <a:ext cx="288872" cy="288837"/>
          </a:xfrm>
          <a:prstGeom prst="roundRect">
            <a:avLst>
              <a:gd name="adj" fmla="val 3957"/>
            </a:avLst>
          </a:prstGeom>
          <a:noFill/>
          <a:ln w="12144">
            <a:solidFill>
              <a:srgbClr val="1F2422"/>
            </a:solidFill>
            <a:prstDash val="solid"/>
          </a:ln>
        </p:spPr>
      </p:sp>
      <p:sp>
        <p:nvSpPr>
          <p:cNvPr id="19" name="Text 17"/>
          <p:cNvSpPr/>
          <p:nvPr/>
        </p:nvSpPr>
        <p:spPr>
          <a:xfrm>
            <a:off x="6684087" y="5927461"/>
            <a:ext cx="483055" cy="165068"/>
          </a:xfrm>
          <a:prstGeom prst="rect">
            <a:avLst/>
          </a:prstGeom>
          <a:noFill/>
          <a:ln/>
        </p:spPr>
        <p:txBody>
          <a:bodyPr wrap="none" lIns="0" tIns="0" rIns="0" bIns="0" rtlCol="0" anchor="t"/>
          <a:lstStyle/>
          <a:p>
            <a:pPr marL="0" indent="0" algn="r" rtl="1">
              <a:lnSpc>
                <a:spcPct val="83000"/>
              </a:lnSpc>
              <a:buNone/>
            </a:pPr>
            <a:r>
              <a:rPr lang="en-US" sz="1300" dirty="0">
                <a:solidFill>
                  <a:srgbClr val="1F2422"/>
                </a:solidFill>
                <a:latin typeface="Noto Sans Arabic SemiBold" pitchFamily="34" charset="0"/>
                <a:ea typeface="Noto Sans Arabic SemiBold" pitchFamily="34" charset="-122"/>
                <a:cs typeface="Noto Sans Arabic SemiBold" pitchFamily="34" charset="-120"/>
              </a:rPr>
              <a:t>3</a:t>
            </a:r>
            <a:endParaRPr lang="en-US" sz="1300" dirty="0"/>
          </a:p>
        </p:txBody>
      </p:sp>
      <p:sp>
        <p:nvSpPr>
          <p:cNvPr id="20" name="Shape 18"/>
          <p:cNvSpPr/>
          <p:nvPr/>
        </p:nvSpPr>
        <p:spPr>
          <a:xfrm>
            <a:off x="6132909" y="5894131"/>
            <a:ext cx="715633" cy="254812"/>
          </a:xfrm>
          <a:prstGeom prst="roundRect">
            <a:avLst>
              <a:gd name="adj" fmla="val 4486"/>
            </a:avLst>
          </a:prstGeom>
          <a:solidFill>
            <a:srgbClr val="E4E7E6"/>
          </a:solidFill>
          <a:ln/>
        </p:spPr>
      </p:sp>
      <p:sp>
        <p:nvSpPr>
          <p:cNvPr id="21" name="Text 19"/>
          <p:cNvSpPr/>
          <p:nvPr/>
        </p:nvSpPr>
        <p:spPr>
          <a:xfrm>
            <a:off x="5843342" y="5943652"/>
            <a:ext cx="906147" cy="155771"/>
          </a:xfrm>
          <a:prstGeom prst="rect">
            <a:avLst/>
          </a:prstGeom>
          <a:noFill/>
          <a:ln/>
        </p:spPr>
        <p:txBody>
          <a:bodyPr wrap="none" lIns="0" tIns="0" rIns="0" bIns="0" rtlCol="0" anchor="t"/>
          <a:lstStyle/>
          <a:p>
            <a:pPr marL="0" indent="0" algn="r" rtl="1">
              <a:lnSpc>
                <a:spcPct val="98000"/>
              </a:lnSpc>
              <a:buNone/>
            </a:pPr>
            <a:r>
              <a:rPr lang="ar-SA" altLang="en-US" sz="1050" b="1" dirty="0">
                <a:solidFill>
                  <a:srgbClr val="4C5250"/>
                </a:solidFill>
                <a:latin typeface="Arial" pitchFamily="34" charset="0"/>
                <a:ea typeface="Arial" pitchFamily="34" charset="-122"/>
                <a:cs typeface="Arial" pitchFamily="34" charset="-120"/>
              </a:rPr>
              <a:t>15 دقيقة</a:t>
            </a:r>
            <a:endParaRPr lang="ar-SA" sz="1050" dirty="0"/>
          </a:p>
        </p:txBody>
      </p:sp>
      <p:sp>
        <p:nvSpPr>
          <p:cNvPr id="22" name="Text 20"/>
          <p:cNvSpPr/>
          <p:nvPr/>
        </p:nvSpPr>
        <p:spPr>
          <a:xfrm>
            <a:off x="507976" y="6275875"/>
            <a:ext cx="6340566"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المناقشة</a:t>
            </a:r>
            <a:endParaRPr lang="ar-SA" sz="1650" dirty="0"/>
          </a:p>
        </p:txBody>
      </p:sp>
      <p:sp>
        <p:nvSpPr>
          <p:cNvPr id="23" name="Text 21"/>
          <p:cNvSpPr/>
          <p:nvPr/>
        </p:nvSpPr>
        <p:spPr>
          <a:xfrm>
            <a:off x="507976" y="6586658"/>
            <a:ext cx="6340566"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أين الخلاف؟ وما الافتراضات التي نختبرها؟ لا تُخفِ الاختلاف بإجابة عامة؛ حوّله إلى سؤال يحتاج إلى بيانات، وحدد من سيجمعها.</a:t>
            </a:r>
            <a:endParaRPr lang="ar-SA" sz="1300" dirty="0"/>
          </a:p>
        </p:txBody>
      </p:sp>
      <p:sp>
        <p:nvSpPr>
          <p:cNvPr id="24" name="Shape 22"/>
          <p:cNvSpPr/>
          <p:nvPr/>
        </p:nvSpPr>
        <p:spPr>
          <a:xfrm>
            <a:off x="507976" y="7276782"/>
            <a:ext cx="6756384" cy="1801266"/>
          </a:xfrm>
          <a:prstGeom prst="rect">
            <a:avLst/>
          </a:prstGeom>
          <a:solidFill>
            <a:srgbClr val="E3E5E1"/>
          </a:solidFill>
          <a:ln/>
        </p:spPr>
      </p:sp>
      <p:sp>
        <p:nvSpPr>
          <p:cNvPr id="25" name="Text 23"/>
          <p:cNvSpPr/>
          <p:nvPr/>
        </p:nvSpPr>
        <p:spPr>
          <a:xfrm>
            <a:off x="736569" y="7505347"/>
            <a:ext cx="6299199"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4C5250"/>
                </a:solidFill>
                <a:latin typeface="Arial" pitchFamily="34" charset="0"/>
                <a:ea typeface="Arial" pitchFamily="34" charset="-122"/>
                <a:cs typeface="Arial" pitchFamily="34" charset="-120"/>
              </a:rPr>
              <a:t>مخرجات الجلسة</a:t>
            </a:r>
            <a:endParaRPr lang="ar-SA" sz="1650" dirty="0"/>
          </a:p>
        </p:txBody>
      </p:sp>
      <p:sp>
        <p:nvSpPr>
          <p:cNvPr id="26" name="Text 24"/>
          <p:cNvSpPr/>
          <p:nvPr/>
        </p:nvSpPr>
        <p:spPr>
          <a:xfrm>
            <a:off x="736569" y="7816131"/>
            <a:ext cx="6299199" cy="1033351"/>
          </a:xfrm>
          <a:prstGeom prst="rect">
            <a:avLst/>
          </a:prstGeom>
          <a:noFill/>
          <a:ln/>
        </p:spPr>
        <p:txBody>
          <a:bodyPr wrap="square" lIns="0" tIns="0" rIns="0" bIns="0" rtlCol="0" anchor="t">
            <a:normAutofit/>
          </a:bodyPr>
          <a:lstStyle/>
          <a:p>
            <a:pPr marL="264160" indent="-264160" algn="l">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Canvas ممتلئ يميز الحقائق عن الافتراضات.</a:t>
            </a:r>
            <a:endParaRPr lang="ar-SA" sz="1300" dirty="0"/>
          </a:p>
          <a:p>
            <a:pPr marL="264160" indent="-264160" algn="l" rtl="1">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سؤال استراتيجي أساسي يعكس السياق والقيود.</a:t>
            </a:r>
            <a:endParaRPr lang="ar-SA" sz="1300" dirty="0"/>
          </a:p>
          <a:p>
            <a:pPr marL="264160" indent="-264160" algn="l" rtl="1">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ثلاثة خيارات يمكن مقارنتها.</a:t>
            </a:r>
            <a:endParaRPr lang="ar-SA" sz="1300" dirty="0"/>
          </a:p>
          <a:p>
            <a:pPr marL="264160" indent="-264160" algn="l" rtl="1">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ثلاثة أسئلة تحتاج تحليلًا أعمق.</a:t>
            </a:r>
            <a:endParaRPr lang="ar-SA" sz="1300" dirty="0"/>
          </a:p>
        </p:txBody>
      </p:sp>
      <p:sp>
        <p:nvSpPr>
          <p:cNvPr id="27" name="Shape 25"/>
          <p:cNvSpPr/>
          <p:nvPr/>
        </p:nvSpPr>
        <p:spPr>
          <a:xfrm>
            <a:off x="507976" y="9213802"/>
            <a:ext cx="6756384" cy="20112"/>
          </a:xfrm>
          <a:prstGeom prst="roundRect">
            <a:avLst>
              <a:gd name="adj" fmla="val 50005"/>
            </a:avLst>
          </a:prstGeom>
          <a:solidFill>
            <a:srgbClr val="A8ADA8"/>
          </a:solidFill>
          <a:ln/>
        </p:spPr>
      </p:sp>
      <p:sp>
        <p:nvSpPr>
          <p:cNvPr id="28" name="Text 26"/>
          <p:cNvSpPr/>
          <p:nvPr/>
        </p:nvSpPr>
        <p:spPr>
          <a:xfrm>
            <a:off x="119356" y="9369921"/>
            <a:ext cx="7145004" cy="179931"/>
          </a:xfrm>
          <a:prstGeom prst="rect">
            <a:avLst/>
          </a:prstGeom>
          <a:noFill/>
          <a:ln/>
        </p:spPr>
        <p:txBody>
          <a:bodyPr wrap="none" lIns="0" tIns="0" rIns="0" bIns="0" rtlCol="0" anchor="t"/>
          <a:lstStyle/>
          <a:p>
            <a:pPr marL="0" indent="0" algn="r" rtl="1">
              <a:lnSpc>
                <a:spcPct val="113000"/>
              </a:lnSpc>
              <a:buNone/>
            </a:pPr>
            <a:r>
              <a:rPr lang="ar-SA" altLang="en-US" sz="1050" kern="100" spc="16" dirty="0">
                <a:solidFill>
                  <a:srgbClr val="696F6C"/>
                </a:solidFill>
                <a:latin typeface="Arial" pitchFamily="34" charset="0"/>
                <a:ea typeface="Arial" pitchFamily="34" charset="-122"/>
                <a:cs typeface="Arial" pitchFamily="34" charset="-120"/>
              </a:rPr>
              <a:t>احتفظ بالنسخة الأولى لتقارنها بما يتغير بعد جمع الأدلة.</a:t>
            </a:r>
            <a:endParaRPr lang="ar-SA" sz="1050" dirty="0"/>
          </a:p>
        </p:txBody>
      </p:sp>
      <p:sp>
        <p:nvSpPr>
          <p:cNvPr id="29" name="Shape 27"/>
          <p:cNvSpPr/>
          <p:nvPr/>
        </p:nvSpPr>
        <p:spPr>
          <a:xfrm>
            <a:off x="507976" y="4054476"/>
            <a:ext cx="6756384" cy="4048"/>
          </a:xfrm>
          <a:prstGeom prst="rect">
            <a:avLst/>
          </a:prstGeom>
          <a:solidFill>
            <a:srgbClr val="A8ADA8"/>
          </a:solidFill>
          <a:ln/>
        </p:spPr>
      </p:sp>
      <p:sp>
        <p:nvSpPr>
          <p:cNvPr id="30" name="Shape 28"/>
          <p:cNvSpPr/>
          <p:nvPr/>
        </p:nvSpPr>
        <p:spPr>
          <a:xfrm>
            <a:off x="507976" y="5660443"/>
            <a:ext cx="6756384" cy="4048"/>
          </a:xfrm>
          <a:prstGeom prst="rect">
            <a:avLst/>
          </a:prstGeom>
          <a:solidFill>
            <a:srgbClr val="A8ADA8"/>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119356" y="508486"/>
            <a:ext cx="7145004" cy="142806"/>
          </a:xfrm>
          <a:prstGeom prst="rect">
            <a:avLst/>
          </a:prstGeom>
          <a:noFill/>
          <a:ln/>
        </p:spPr>
        <p:txBody>
          <a:bodyPr wrap="none" lIns="0" tIns="0" rIns="0" bIns="0" rtlCol="0" anchor="t"/>
          <a:lstStyle/>
          <a:p>
            <a:pPr marL="0" indent="0" algn="r" rtl="1">
              <a:lnSpc>
                <a:spcPct val="104000"/>
              </a:lnSpc>
              <a:buNone/>
            </a:pPr>
            <a:r>
              <a:rPr lang="ar-SA" altLang="en-US" sz="900" kern="100" spc="72" dirty="0">
                <a:solidFill>
                  <a:srgbClr val="1F2422"/>
                </a:solidFill>
                <a:latin typeface="Arial" pitchFamily="34" charset="0"/>
                <a:ea typeface="Arial" pitchFamily="34" charset="-122"/>
                <a:cs typeface="Arial" pitchFamily="34" charset="-120"/>
              </a:rPr>
              <a:t>مرجع عملي للفصل</a:t>
            </a:r>
            <a:endParaRPr lang="ar-SA" sz="900" dirty="0"/>
          </a:p>
        </p:txBody>
      </p:sp>
      <p:sp>
        <p:nvSpPr>
          <p:cNvPr id="3" name="Text 1"/>
          <p:cNvSpPr/>
          <p:nvPr/>
        </p:nvSpPr>
        <p:spPr>
          <a:xfrm>
            <a:off x="507976" y="695689"/>
            <a:ext cx="6756384" cy="431770"/>
          </a:xfrm>
          <a:prstGeom prst="rect">
            <a:avLst/>
          </a:prstGeom>
          <a:noFill/>
          <a:ln/>
        </p:spPr>
        <p:txBody>
          <a:bodyPr wrap="none" lIns="0" tIns="0" rIns="0" bIns="0" rtlCol="0" anchor="t"/>
          <a:lstStyle/>
          <a:p>
            <a:pPr marL="0" indent="0" algn="r" rtl="1">
              <a:lnSpc>
                <a:spcPct val="83000"/>
              </a:lnSpc>
              <a:buNone/>
            </a:pPr>
            <a:r>
              <a:rPr lang="ar-SA" altLang="en-US" sz="3400" b="1" kern="100" spc="-119" dirty="0">
                <a:solidFill>
                  <a:srgbClr val="1F2422"/>
                </a:solidFill>
                <a:latin typeface="Arial" pitchFamily="34" charset="0"/>
                <a:ea typeface="Arial" pitchFamily="34" charset="-122"/>
                <a:cs typeface="Arial" pitchFamily="34" charset="-120"/>
              </a:rPr>
              <a:t>أدوات الفصل وملخصه</a:t>
            </a:r>
            <a:endParaRPr lang="ar-SA" sz="3400" dirty="0"/>
          </a:p>
        </p:txBody>
      </p:sp>
      <p:sp>
        <p:nvSpPr>
          <p:cNvPr id="4" name="Text 2"/>
          <p:cNvSpPr/>
          <p:nvPr/>
        </p:nvSpPr>
        <p:spPr>
          <a:xfrm>
            <a:off x="507976" y="1248256"/>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الاستراتيجية ليست نشاطًا. إنها اختيارات مترابطة تجيب عن خمسة أسئلة، ثم يترجمها التخطيط إلى موارد وجدول، وتحققها العمليات يوميًا.</a:t>
            </a:r>
            <a:endParaRPr lang="ar-SA" sz="1300" dirty="0"/>
          </a:p>
        </p:txBody>
      </p:sp>
      <p:sp>
        <p:nvSpPr>
          <p:cNvPr id="5" name="Shape 3"/>
          <p:cNvSpPr/>
          <p:nvPr/>
        </p:nvSpPr>
        <p:spPr>
          <a:xfrm>
            <a:off x="507976" y="1862644"/>
            <a:ext cx="6756384" cy="20112"/>
          </a:xfrm>
          <a:prstGeom prst="roundRect">
            <a:avLst>
              <a:gd name="adj" fmla="val 50005"/>
            </a:avLst>
          </a:prstGeom>
          <a:solidFill>
            <a:srgbClr val="A8ADA8"/>
          </a:solidFill>
          <a:ln/>
        </p:spPr>
      </p:sp>
      <p:sp>
        <p:nvSpPr>
          <p:cNvPr id="6" name="Text 4"/>
          <p:cNvSpPr/>
          <p:nvPr/>
        </p:nvSpPr>
        <p:spPr>
          <a:xfrm>
            <a:off x="507976" y="2104523"/>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ثلاث أدوات احتفظ بها</a:t>
            </a:r>
            <a:endParaRPr lang="ar-SA" sz="1650" dirty="0"/>
          </a:p>
        </p:txBody>
      </p:sp>
      <p:sp>
        <p:nvSpPr>
          <p:cNvPr id="7" name="Shape 5"/>
          <p:cNvSpPr/>
          <p:nvPr/>
        </p:nvSpPr>
        <p:spPr>
          <a:xfrm>
            <a:off x="507976" y="2415306"/>
            <a:ext cx="6756384" cy="942026"/>
          </a:xfrm>
          <a:prstGeom prst="roundRect">
            <a:avLst>
              <a:gd name="adj" fmla="val 1213"/>
            </a:avLst>
          </a:prstGeom>
          <a:noFill/>
          <a:ln w="16192">
            <a:solidFill>
              <a:srgbClr val="CDCDC0"/>
            </a:solidFill>
            <a:prstDash val="solid"/>
          </a:ln>
        </p:spPr>
      </p:sp>
      <p:sp>
        <p:nvSpPr>
          <p:cNvPr id="8" name="Text 6"/>
          <p:cNvSpPr/>
          <p:nvPr/>
        </p:nvSpPr>
        <p:spPr>
          <a:xfrm>
            <a:off x="714621" y="2621926"/>
            <a:ext cx="6343096" cy="213324"/>
          </a:xfrm>
          <a:prstGeom prst="rect">
            <a:avLst/>
          </a:prstGeom>
          <a:noFill/>
          <a:ln/>
        </p:spPr>
        <p:txBody>
          <a:bodyPr wrap="none" lIns="0" tIns="0" rIns="0" bIns="0" rtlCol="0" anchor="t"/>
          <a:lstStyle/>
          <a:p>
            <a:pPr marL="0" indent="0" algn="r">
              <a:lnSpc>
                <a:spcPct val="93000"/>
              </a:lnSpc>
              <a:buNone/>
            </a:pPr>
            <a:r>
              <a:rPr lang="en-US" sz="1500" b="1" dirty="0">
                <a:solidFill>
                  <a:srgbClr val="1F2422"/>
                </a:solidFill>
                <a:latin typeface="Noto Sans Arabic Bold" pitchFamily="34" charset="0"/>
                <a:ea typeface="Noto Sans Arabic Bold" pitchFamily="34" charset="-122"/>
                <a:cs typeface="Noto Sans Arabic Bold" pitchFamily="34" charset="-120"/>
              </a:rPr>
              <a:t>Strategic Thinking Canvas</a:t>
            </a:r>
            <a:endParaRPr lang="en-US" sz="1500" dirty="0"/>
          </a:p>
        </p:txBody>
      </p:sp>
      <p:sp>
        <p:nvSpPr>
          <p:cNvPr id="9" name="Text 7"/>
          <p:cNvSpPr/>
          <p:nvPr/>
        </p:nvSpPr>
        <p:spPr>
          <a:xfrm>
            <a:off x="507976" y="2911396"/>
            <a:ext cx="6731716" cy="239317"/>
          </a:xfrm>
          <a:prstGeom prst="rect">
            <a:avLst/>
          </a:prstGeom>
          <a:noFill/>
          <a:ln/>
        </p:spPr>
        <p:txBody>
          <a:bodyPr wrap="none" lIns="0" tIns="0" rIns="0" bIns="0" rtlCol="0" anchor="t"/>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استخدم الأسئلة العشرة لربط الوضع الحالي بالاتجاه، مع توثيق الأدلة والافتراضات وحدود الاختيار.</a:t>
            </a:r>
            <a:endParaRPr lang="ar-SA" sz="1300" dirty="0"/>
          </a:p>
        </p:txBody>
      </p:sp>
      <p:sp>
        <p:nvSpPr>
          <p:cNvPr id="10" name="Shape 8"/>
          <p:cNvSpPr/>
          <p:nvPr/>
        </p:nvSpPr>
        <p:spPr>
          <a:xfrm>
            <a:off x="507976" y="3509688"/>
            <a:ext cx="6756384" cy="1736061"/>
          </a:xfrm>
          <a:prstGeom prst="roundRect">
            <a:avLst>
              <a:gd name="adj" fmla="val 658"/>
            </a:avLst>
          </a:prstGeom>
          <a:noFill/>
          <a:ln w="16192">
            <a:solidFill>
              <a:srgbClr val="CDCDC0"/>
            </a:solidFill>
            <a:prstDash val="solid"/>
          </a:ln>
        </p:spPr>
      </p:sp>
      <p:sp>
        <p:nvSpPr>
          <p:cNvPr id="11" name="Text 9"/>
          <p:cNvSpPr/>
          <p:nvPr/>
        </p:nvSpPr>
        <p:spPr>
          <a:xfrm>
            <a:off x="714621" y="3716308"/>
            <a:ext cx="6343096" cy="213324"/>
          </a:xfrm>
          <a:prstGeom prst="rect">
            <a:avLst/>
          </a:prstGeom>
          <a:noFill/>
          <a:ln/>
        </p:spPr>
        <p:txBody>
          <a:bodyPr wrap="none" lIns="0" tIns="0" rIns="0" bIns="0" rtlCol="0" anchor="t"/>
          <a:lstStyle/>
          <a:p>
            <a:pPr marL="0" indent="0" algn="r" rtl="1">
              <a:lnSpc>
                <a:spcPct val="93000"/>
              </a:lnSpc>
              <a:buNone/>
            </a:pPr>
            <a:r>
              <a:rPr lang="ar-SA" altLang="en-US" sz="1500" b="1" dirty="0">
                <a:solidFill>
                  <a:srgbClr val="1F2422"/>
                </a:solidFill>
                <a:latin typeface="Arial" pitchFamily="34" charset="0"/>
                <a:ea typeface="Arial" pitchFamily="34" charset="-122"/>
                <a:cs typeface="Arial" pitchFamily="34" charset="-120"/>
              </a:rPr>
              <a:t>قائمة تحقق «هل لدينا استراتيجية؟»</a:t>
            </a:r>
            <a:endParaRPr lang="ar-SA" sz="1500" dirty="0"/>
          </a:p>
        </p:txBody>
      </p:sp>
      <p:sp>
        <p:nvSpPr>
          <p:cNvPr id="12" name="Text 10"/>
          <p:cNvSpPr/>
          <p:nvPr/>
        </p:nvSpPr>
        <p:spPr>
          <a:xfrm>
            <a:off x="714621" y="4005778"/>
            <a:ext cx="6343096" cy="1033351"/>
          </a:xfrm>
          <a:prstGeom prst="rect">
            <a:avLst/>
          </a:prstGeom>
          <a:noFill/>
          <a:ln/>
        </p:spPr>
        <p:txBody>
          <a:bodyPr wrap="square" lIns="0" tIns="0" rIns="66040" bIns="0" rtlCol="0" anchor="t">
            <a:normAutofit/>
          </a:bodyPr>
          <a:lstStyle/>
          <a:p>
            <a:pPr marL="264160" indent="-264160" algn="r" rtl="1">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هل حددنا أين ننافس وماذا نقدم؟</a:t>
            </a:r>
            <a:endParaRPr lang="ar-SA" sz="1300" dirty="0"/>
          </a:p>
          <a:p>
            <a:pPr marL="264160" indent="-264160" algn="r" rtl="1">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هل نعرف كيف نتميز وكيف نخلق قيمة؟</a:t>
            </a:r>
            <a:endParaRPr lang="ar-SA" sz="1300" dirty="0"/>
          </a:p>
          <a:p>
            <a:pPr marL="264160" indent="-264160" algn="r" rtl="1">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هل اتفقنا على ما لن نفعله؟</a:t>
            </a:r>
            <a:endParaRPr lang="ar-SA" sz="1300" dirty="0"/>
          </a:p>
          <a:p>
            <a:pPr marL="264160" indent="-264160" algn="r" rtl="1">
              <a:lnSpc>
                <a:spcPct val="121000"/>
              </a:lnSpc>
              <a:buSzPct val="100000"/>
              <a:buChar char="•"/>
            </a:pPr>
            <a:r>
              <a:rPr lang="ar-SA" altLang="en-US" sz="1300" dirty="0">
                <a:solidFill>
                  <a:srgbClr val="4C5250"/>
                </a:solidFill>
                <a:latin typeface="Arial" pitchFamily="34" charset="0"/>
                <a:ea typeface="Arial" pitchFamily="34" charset="-122"/>
                <a:cs typeface="Arial" pitchFamily="34" charset="-120"/>
              </a:rPr>
              <a:t>هل تعكس قراراتنا وتوزيع مواردنا هذه الاختيارات؟</a:t>
            </a:r>
            <a:endParaRPr lang="ar-SA" sz="1300" dirty="0"/>
          </a:p>
        </p:txBody>
      </p:sp>
      <p:sp>
        <p:nvSpPr>
          <p:cNvPr id="13" name="Shape 11"/>
          <p:cNvSpPr/>
          <p:nvPr/>
        </p:nvSpPr>
        <p:spPr>
          <a:xfrm>
            <a:off x="507976" y="5398105"/>
            <a:ext cx="6756384" cy="1225235"/>
          </a:xfrm>
          <a:prstGeom prst="rect">
            <a:avLst/>
          </a:prstGeom>
          <a:solidFill>
            <a:srgbClr val="E3E5E1"/>
          </a:solidFill>
          <a:ln/>
        </p:spPr>
      </p:sp>
      <p:sp>
        <p:nvSpPr>
          <p:cNvPr id="14" name="Text 12"/>
          <p:cNvSpPr/>
          <p:nvPr/>
        </p:nvSpPr>
        <p:spPr>
          <a:xfrm>
            <a:off x="736569" y="5626670"/>
            <a:ext cx="6299199" cy="213324"/>
          </a:xfrm>
          <a:prstGeom prst="rect">
            <a:avLst/>
          </a:prstGeom>
          <a:noFill/>
          <a:ln/>
        </p:spPr>
        <p:txBody>
          <a:bodyPr wrap="none" lIns="0" tIns="0" rIns="0" bIns="0" rtlCol="0" anchor="t"/>
          <a:lstStyle/>
          <a:p>
            <a:pPr marL="0" indent="0" algn="r" rtl="1">
              <a:lnSpc>
                <a:spcPct val="93000"/>
              </a:lnSpc>
              <a:buNone/>
            </a:pPr>
            <a:r>
              <a:rPr lang="ar-SA" altLang="en-US" sz="1500" b="1" dirty="0">
                <a:solidFill>
                  <a:srgbClr val="4C5250"/>
                </a:solidFill>
                <a:latin typeface="Arial" pitchFamily="34" charset="0"/>
                <a:ea typeface="Arial" pitchFamily="34" charset="-122"/>
                <a:cs typeface="Arial" pitchFamily="34" charset="-120"/>
              </a:rPr>
              <a:t>قالب بيان المشكلة الاستراتيجية</a:t>
            </a:r>
            <a:endParaRPr lang="ar-SA" sz="1500" dirty="0"/>
          </a:p>
        </p:txBody>
      </p:sp>
      <p:sp>
        <p:nvSpPr>
          <p:cNvPr id="15" name="Text 13"/>
          <p:cNvSpPr/>
          <p:nvPr/>
        </p:nvSpPr>
        <p:spPr>
          <a:xfrm>
            <a:off x="736569" y="5916140"/>
            <a:ext cx="6299199"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نواجه [مشكلة محددة] لدى [شريحة أو سوق]، ويشير [دليل] إلى أهميتها الآن. كيف نحقق [قيمة أو نتيجة] ضمن [قيودنا]، وما البدائل التي ينبغي اختبارها؟</a:t>
            </a:r>
            <a:endParaRPr lang="ar-SA" sz="1300" dirty="0"/>
          </a:p>
        </p:txBody>
      </p:sp>
      <p:sp>
        <p:nvSpPr>
          <p:cNvPr id="16" name="Text 14"/>
          <p:cNvSpPr/>
          <p:nvPr/>
        </p:nvSpPr>
        <p:spPr>
          <a:xfrm>
            <a:off x="507976" y="6804282"/>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المسار الذي تستخدمه عند ظهور مشكلة</a:t>
            </a:r>
            <a:endParaRPr lang="ar-SA" sz="1650" dirty="0"/>
          </a:p>
        </p:txBody>
      </p:sp>
      <p:sp>
        <p:nvSpPr>
          <p:cNvPr id="17" name="Text 15"/>
          <p:cNvSpPr/>
          <p:nvPr/>
        </p:nvSpPr>
        <p:spPr>
          <a:xfrm>
            <a:off x="119356" y="7115066"/>
            <a:ext cx="7145004" cy="266892"/>
          </a:xfrm>
          <a:prstGeom prst="rect">
            <a:avLst/>
          </a:prstGeom>
          <a:noFill/>
          <a:ln/>
        </p:spPr>
        <p:txBody>
          <a:bodyPr wrap="none" lIns="0" tIns="0" rIns="0" bIns="0" rtlCol="0" anchor="t"/>
          <a:lstStyle/>
          <a:p>
            <a:pPr marL="0" indent="0" algn="r" rtl="1">
              <a:lnSpc>
                <a:spcPct val="121000"/>
              </a:lnSpc>
              <a:buNone/>
            </a:pPr>
            <a:r>
              <a:rPr lang="ar-SA" altLang="en-US" sz="1450" dirty="0">
                <a:solidFill>
                  <a:srgbClr val="4C5250"/>
                </a:solidFill>
                <a:latin typeface="Arial" pitchFamily="34" charset="0"/>
                <a:ea typeface="Arial" pitchFamily="34" charset="-122"/>
                <a:cs typeface="Arial" pitchFamily="34" charset="-120"/>
              </a:rPr>
              <a:t>الشكوى ← التشخيص ← السؤال ← الخيار</a:t>
            </a:r>
            <a:endParaRPr lang="ar-SA" sz="1450" dirty="0"/>
          </a:p>
        </p:txBody>
      </p:sp>
      <p:sp>
        <p:nvSpPr>
          <p:cNvPr id="18" name="Text 16"/>
          <p:cNvSpPr/>
          <p:nvPr/>
        </p:nvSpPr>
        <p:spPr>
          <a:xfrm>
            <a:off x="507976" y="7477140"/>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الشكوى تصف العَرَض؛ التشخيص يحدد سياقه؛ السؤال يفتح البدائل؛ والخيار يحول الأدلة إلى قرار. لا تجعل أول حل يخطر لك هو الاستراتيجية.</a:t>
            </a:r>
            <a:endParaRPr lang="ar-SA" sz="1300" dirty="0"/>
          </a:p>
        </p:txBody>
      </p:sp>
      <p:sp>
        <p:nvSpPr>
          <p:cNvPr id="19" name="Shape 17"/>
          <p:cNvSpPr/>
          <p:nvPr/>
        </p:nvSpPr>
        <p:spPr>
          <a:xfrm>
            <a:off x="507976" y="8518555"/>
            <a:ext cx="6756384" cy="20112"/>
          </a:xfrm>
          <a:prstGeom prst="roundRect">
            <a:avLst>
              <a:gd name="adj" fmla="val 50005"/>
            </a:avLst>
          </a:prstGeom>
          <a:solidFill>
            <a:srgbClr val="A8ADA8"/>
          </a:solidFill>
          <a:ln/>
        </p:spPr>
      </p:sp>
      <p:sp>
        <p:nvSpPr>
          <p:cNvPr id="20" name="Text 18"/>
          <p:cNvSpPr/>
          <p:nvPr/>
        </p:nvSpPr>
        <p:spPr>
          <a:xfrm>
            <a:off x="507976" y="8760434"/>
            <a:ext cx="6756384" cy="234637"/>
          </a:xfrm>
          <a:prstGeom prst="rect">
            <a:avLst/>
          </a:prstGeom>
          <a:noFill/>
          <a:ln/>
        </p:spPr>
        <p:txBody>
          <a:bodyPr wrap="none" lIns="0" tIns="0" rIns="0" bIns="0" rtlCol="0" anchor="t"/>
          <a:lstStyle/>
          <a:p>
            <a:pPr marL="0" indent="0" algn="r" rtl="1">
              <a:lnSpc>
                <a:spcPct val="93000"/>
              </a:lnSpc>
              <a:buNone/>
            </a:pPr>
            <a:r>
              <a:rPr lang="ar-SA" altLang="en-US" sz="1650" b="1" dirty="0">
                <a:solidFill>
                  <a:srgbClr val="1F2422"/>
                </a:solidFill>
                <a:latin typeface="Arial" pitchFamily="34" charset="0"/>
                <a:ea typeface="Arial" pitchFamily="34" charset="-122"/>
                <a:cs typeface="Arial" pitchFamily="34" charset="-120"/>
              </a:rPr>
              <a:t>الخطوة التالية</a:t>
            </a:r>
            <a:endParaRPr lang="ar-SA" sz="1650" dirty="0"/>
          </a:p>
        </p:txBody>
      </p:sp>
      <p:sp>
        <p:nvSpPr>
          <p:cNvPr id="21" name="Text 19"/>
          <p:cNvSpPr/>
          <p:nvPr/>
        </p:nvSpPr>
        <p:spPr>
          <a:xfrm>
            <a:off x="507976" y="9071217"/>
            <a:ext cx="6756384" cy="478634"/>
          </a:xfrm>
          <a:prstGeom prst="rect">
            <a:avLst/>
          </a:prstGeom>
          <a:noFill/>
          <a:ln/>
        </p:spPr>
        <p:txBody>
          <a:bodyPr wrap="square" lIns="0" tIns="0" rIns="0" bIns="0" rtlCol="0" anchor="t">
            <a:normAutofit/>
          </a:bodyPr>
          <a:lstStyle/>
          <a:p>
            <a:pPr marL="0" indent="0" algn="r" rtl="1">
              <a:lnSpc>
                <a:spcPct val="121000"/>
              </a:lnSpc>
              <a:buNone/>
            </a:pPr>
            <a:r>
              <a:rPr lang="ar-SA" altLang="en-US" sz="1300" dirty="0">
                <a:solidFill>
                  <a:srgbClr val="4C5250"/>
                </a:solidFill>
                <a:latin typeface="Arial" pitchFamily="34" charset="0"/>
                <a:ea typeface="Arial" pitchFamily="34" charset="-122"/>
                <a:cs typeface="Arial" pitchFamily="34" charset="-120"/>
              </a:rPr>
              <a:t>اختر شركة، واملأ Canvas مع فريقك، وحدد السؤال الأساسي وثلاثة خيارات. ثم سجّل البيانات الناقصة ومسؤول جمعها قبل اعتماد الخيار.</a:t>
            </a:r>
            <a:endParaRPr lang="ar-SA"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1819</Words>
  <Application>Microsoft Office PowerPoint</Application>
  <PresentationFormat>Custom</PresentationFormat>
  <Paragraphs>220</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Arial</vt:lpstr>
      <vt:lpstr>Noto Sans Arabic SemiBold</vt:lpstr>
      <vt:lpstr>Noto Sans Arabic</vt:lpstr>
      <vt:lpstr>Noto Sans Arabic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Hp</dc:creator>
  <cp:lastModifiedBy>Hp</cp:lastModifiedBy>
  <cp:revision>2</cp:revision>
  <dcterms:created xsi:type="dcterms:W3CDTF">2026-10-06T19:50:26Z</dcterms:created>
  <dcterms:modified xsi:type="dcterms:W3CDTF">2026-10-06T19:52:58Z</dcterms:modified>
</cp:coreProperties>
</file>