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7772400" cy="10058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" name="Shape 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0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CFE8E5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388620" y="135043"/>
            <a:ext cx="6995160" cy="2211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388620" y="2346960"/>
            <a:ext cx="6995160" cy="7711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3756659" y="9054888"/>
            <a:ext cx="1813561" cy="53551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/>
          <p:cNvSpPr/>
          <p:nvPr/>
        </p:nvSpPr>
        <p:spPr>
          <a:xfrm>
            <a:off x="0" y="568"/>
            <a:ext cx="7772400" cy="100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9" name="Shape 2"/>
          <p:cNvSpPr/>
          <p:nvPr/>
        </p:nvSpPr>
        <p:spPr>
          <a:xfrm>
            <a:off x="457184" y="457700"/>
            <a:ext cx="1002321" cy="257469"/>
          </a:xfrm>
          <a:prstGeom prst="roundRect">
            <a:avLst>
              <a:gd name="adj" fmla="val 5919"/>
            </a:avLst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0" name="Text 3"/>
          <p:cNvSpPr txBox="1"/>
          <p:nvPr/>
        </p:nvSpPr>
        <p:spPr>
          <a:xfrm>
            <a:off x="556237" y="507220"/>
            <a:ext cx="804215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pc="104" sz="10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SALA RAÍZ</a:t>
            </a:r>
          </a:p>
        </p:txBody>
      </p:sp>
      <p:sp>
        <p:nvSpPr>
          <p:cNvPr id="31" name="Text 4"/>
          <p:cNvSpPr txBox="1"/>
          <p:nvPr/>
        </p:nvSpPr>
        <p:spPr>
          <a:xfrm>
            <a:off x="431785" y="2683395"/>
            <a:ext cx="6346826" cy="1384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88000"/>
              </a:lnSpc>
              <a:defRPr sz="4800">
                <a:solidFill>
                  <a:srgbClr val="12303B"/>
                </a:solidFill>
                <a:latin typeface="Barlow Condensed ExtraBold"/>
                <a:ea typeface="Barlow Condensed ExtraBold"/>
                <a:cs typeface="Barlow Condensed ExtraBold"/>
                <a:sym typeface="Barlow Condensed ExtraBold"/>
              </a:defRPr>
            </a:lvl1pPr>
          </a:lstStyle>
          <a:p>
            <a:pPr/>
            <a:r>
              <a:t>FICHA DE REGISTRO SISTÉMICO</a:t>
            </a:r>
          </a:p>
        </p:txBody>
      </p:sp>
      <p:sp>
        <p:nvSpPr>
          <p:cNvPr id="32" name="Text 5"/>
          <p:cNvSpPr txBox="1"/>
          <p:nvPr/>
        </p:nvSpPr>
        <p:spPr>
          <a:xfrm>
            <a:off x="457185" y="4271278"/>
            <a:ext cx="5677657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5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Un recurso práctico para observar, ordenar y acompañar el campo.</a:t>
            </a:r>
          </a:p>
        </p:txBody>
      </p:sp>
      <p:sp>
        <p:nvSpPr>
          <p:cNvPr id="33" name="Shape 6"/>
          <p:cNvSpPr/>
          <p:nvPr/>
        </p:nvSpPr>
        <p:spPr>
          <a:xfrm>
            <a:off x="457184" y="4702952"/>
            <a:ext cx="1714382" cy="28208"/>
          </a:xfrm>
          <a:prstGeom prst="roundRect">
            <a:avLst>
              <a:gd name="adj" fmla="val 50000"/>
            </a:avLst>
          </a:prstGeom>
          <a:solidFill>
            <a:srgbClr val="0A7C86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4" name="Text 7"/>
          <p:cNvSpPr txBox="1"/>
          <p:nvPr/>
        </p:nvSpPr>
        <p:spPr>
          <a:xfrm>
            <a:off x="457185" y="4950397"/>
            <a:ext cx="6857966" cy="742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25000"/>
              </a:lnSpc>
              <a:defRPr sz="13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Esta ficha fue creada para ayudarte a registrar lo esencial de una sesión sistémica: el tema inicial, los representantes, los movimientos del campo, las frases significativas y la imagen final del proceso.</a:t>
            </a:r>
          </a:p>
        </p:txBody>
      </p:sp>
      <p:sp>
        <p:nvSpPr>
          <p:cNvPr id="35" name="Shape 8"/>
          <p:cNvSpPr/>
          <p:nvPr/>
        </p:nvSpPr>
        <p:spPr>
          <a:xfrm>
            <a:off x="457185" y="8401584"/>
            <a:ext cx="6857966" cy="686836"/>
          </a:xfrm>
          <a:prstGeom prst="rect">
            <a:avLst/>
          </a:prstGeom>
          <a:solidFill>
            <a:schemeClr val="accent4">
              <a:lumOff val="25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6" name="Text 9"/>
          <p:cNvSpPr txBox="1"/>
          <p:nvPr/>
        </p:nvSpPr>
        <p:spPr>
          <a:xfrm>
            <a:off x="736568" y="8604725"/>
            <a:ext cx="604894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“Tú sostienes el proceso. Sala Raíz te ayuda a hacerlo visible.”</a:t>
            </a:r>
          </a:p>
        </p:txBody>
      </p:sp>
      <p:sp>
        <p:nvSpPr>
          <p:cNvPr id="37" name="Text 10"/>
          <p:cNvSpPr txBox="1"/>
          <p:nvPr/>
        </p:nvSpPr>
        <p:spPr>
          <a:xfrm>
            <a:off x="457185" y="9240776"/>
            <a:ext cx="6857966" cy="359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13000"/>
              </a:lnSpc>
              <a:defRPr sz="10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Esta ficha es una herramienta de apoyo visual y de registro. No reemplaza la formación, experiencia ni criterio profesional del facilitador/a.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0"/>
          <p:cNvSpPr/>
          <p:nvPr/>
        </p:nvSpPr>
        <p:spPr>
          <a:xfrm>
            <a:off x="0" y="568"/>
            <a:ext cx="7772400" cy="100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40" name="Shape 1"/>
          <p:cNvSpPr/>
          <p:nvPr/>
        </p:nvSpPr>
        <p:spPr>
          <a:xfrm>
            <a:off x="-1" y="568"/>
            <a:ext cx="7772339" cy="457133"/>
          </a:xfrm>
          <a:prstGeom prst="rect">
            <a:avLst/>
          </a:prstGeom>
          <a:solidFill>
            <a:schemeClr val="accent3">
              <a:lumOff val="-12941"/>
            </a:schemeClr>
          </a:solidFill>
          <a:ln w="6350">
            <a:solidFill>
              <a:schemeClr val="accent4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41" name="Text 2"/>
          <p:cNvSpPr txBox="1"/>
          <p:nvPr/>
        </p:nvSpPr>
        <p:spPr>
          <a:xfrm>
            <a:off x="457184" y="159284"/>
            <a:ext cx="2163182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FICHA DE REGISTRO SISTÉMICO</a:t>
            </a:r>
          </a:p>
        </p:txBody>
      </p:sp>
      <p:sp>
        <p:nvSpPr>
          <p:cNvPr id="42" name="Shape 3"/>
          <p:cNvSpPr/>
          <p:nvPr/>
        </p:nvSpPr>
        <p:spPr>
          <a:xfrm>
            <a:off x="457184" y="914830"/>
            <a:ext cx="810766" cy="257469"/>
          </a:xfrm>
          <a:prstGeom prst="roundRect">
            <a:avLst>
              <a:gd name="adj" fmla="val 5919"/>
            </a:avLst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Text 4"/>
          <p:cNvSpPr txBox="1"/>
          <p:nvPr/>
        </p:nvSpPr>
        <p:spPr>
          <a:xfrm>
            <a:off x="556237" y="964351"/>
            <a:ext cx="61265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pc="104" sz="10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SESIÓN</a:t>
            </a:r>
          </a:p>
        </p:txBody>
      </p:sp>
      <p:sp>
        <p:nvSpPr>
          <p:cNvPr id="44" name="Text 5"/>
          <p:cNvSpPr txBox="1"/>
          <p:nvPr/>
        </p:nvSpPr>
        <p:spPr>
          <a:xfrm>
            <a:off x="457185" y="1299230"/>
            <a:ext cx="407571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2000"/>
              </a:lnSpc>
              <a:defRPr b="1" spc="16" sz="3200">
                <a:solidFill>
                  <a:srgbClr val="12303B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1. Datos de la sesión</a:t>
            </a:r>
          </a:p>
        </p:txBody>
      </p:sp>
      <p:graphicFrame>
        <p:nvGraphicFramePr>
          <p:cNvPr id="45" name="Table 0"/>
          <p:cNvGraphicFramePr/>
          <p:nvPr/>
        </p:nvGraphicFramePr>
        <p:xfrm>
          <a:off x="457184" y="1942996"/>
          <a:ext cx="6857969" cy="27828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331657"/>
                <a:gridCol w="4526310"/>
              </a:tblGrid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FECHA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E3F3F2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63024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NOMBRE DE LA PERSONA CONSULTANTE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FACILITADOR/A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DURACIÓN DE LA SESIÓN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63024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ESCENARIO USADO EN SALA RAÍZ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7451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OBSERVACIONES INICIALES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E3F3F2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T w="12700">
                      <a:solidFill>
                        <a:srgbClr val="A2CDD1"/>
                      </a:solidFill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46" name="Text 6"/>
          <p:cNvSpPr txBox="1"/>
          <p:nvPr/>
        </p:nvSpPr>
        <p:spPr>
          <a:xfrm>
            <a:off x="457217" y="5623449"/>
            <a:ext cx="6857966" cy="912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spcBef>
                <a:spcPts val="1300"/>
              </a:spcBef>
              <a:defRPr b="1" sz="1300">
                <a:solidFill>
                  <a:srgbClr val="12303B"/>
                </a:solidFill>
                <a:latin typeface="Source Serif 4 Bold"/>
                <a:ea typeface="Source Serif 4 Bold"/>
                <a:cs typeface="Source Serif 4 Bold"/>
                <a:sym typeface="Source Serif 4 Bold"/>
              </a:defRPr>
            </a:pPr>
            <a:r>
              <a:t>Modalidad:</a:t>
            </a:r>
            <a:r>
              <a:rPr b="0">
                <a:latin typeface="Source Serif 4"/>
                <a:ea typeface="Source Serif 4"/>
                <a:cs typeface="Source Serif 4"/>
                <a:sym typeface="Source Serif 4"/>
              </a:rPr>
              <a:t> ☐ Online ☐ Presencial</a:t>
            </a:r>
          </a:p>
          <a:p>
            <a:pPr>
              <a:lnSpc>
                <a:spcPct val="125000"/>
              </a:lnSpc>
              <a:defRPr b="1" sz="1300">
                <a:solidFill>
                  <a:srgbClr val="12303B"/>
                </a:solidFill>
                <a:latin typeface="Source Serif 4 Bold"/>
                <a:ea typeface="Source Serif 4 Bold"/>
                <a:cs typeface="Source Serif 4 Bold"/>
                <a:sym typeface="Source Serif 4 Bold"/>
              </a:defRPr>
            </a:pPr>
            <a:r>
              <a:t>Tipo de sesión:</a:t>
            </a:r>
            <a:r>
              <a:rPr b="0">
                <a:latin typeface="Source Serif 4"/>
                <a:ea typeface="Source Serif 4"/>
                <a:cs typeface="Source Serif 4"/>
                <a:sym typeface="Source Serif 4"/>
              </a:rPr>
              <a:t> ☐ Individual ☐ Grupal ☐ Organizacional ☐ Familiar ☐ Pareja ☐ Otro: ____________</a:t>
            </a:r>
          </a:p>
        </p:txBody>
      </p:sp>
      <p:sp>
        <p:nvSpPr>
          <p:cNvPr id="47" name="Shape 7"/>
          <p:cNvSpPr/>
          <p:nvPr/>
        </p:nvSpPr>
        <p:spPr>
          <a:xfrm>
            <a:off x="457185" y="6991107"/>
            <a:ext cx="6857966" cy="2152400"/>
          </a:xfrm>
          <a:prstGeom prst="rect">
            <a:avLst/>
          </a:prstGeom>
          <a:solidFill>
            <a:schemeClr val="accent4">
              <a:lumOff val="25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48" name="Text 8"/>
          <p:cNvSpPr txBox="1"/>
          <p:nvPr/>
        </p:nvSpPr>
        <p:spPr>
          <a:xfrm>
            <a:off x="736568" y="7194247"/>
            <a:ext cx="2101175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Intención de la sesión</a:t>
            </a:r>
          </a:p>
        </p:txBody>
      </p:sp>
      <p:sp>
        <p:nvSpPr>
          <p:cNvPr id="49" name="Text 9"/>
          <p:cNvSpPr txBox="1"/>
          <p:nvPr/>
        </p:nvSpPr>
        <p:spPr>
          <a:xfrm>
            <a:off x="736569" y="7617606"/>
            <a:ext cx="498718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13000"/>
              </a:lnSpc>
              <a:defRPr spc="4" sz="10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¿Qué trae la persona? ¿Cuál es la pregunta, tensión o tema principal que desea mirar?</a:t>
            </a:r>
          </a:p>
        </p:txBody>
      </p:sp>
      <p:sp>
        <p:nvSpPr>
          <p:cNvPr id="50" name="Shape 10"/>
          <p:cNvSpPr/>
          <p:nvPr/>
        </p:nvSpPr>
        <p:spPr>
          <a:xfrm>
            <a:off x="-1" y="9599030"/>
            <a:ext cx="7772339" cy="12701"/>
          </a:xfrm>
          <a:prstGeom prst="rect">
            <a:avLst/>
          </a:prstGeom>
          <a:solidFill>
            <a:srgbClr val="12303B">
              <a:alpha val="20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1" name="Text 11"/>
          <p:cNvSpPr txBox="1"/>
          <p:nvPr/>
        </p:nvSpPr>
        <p:spPr>
          <a:xfrm>
            <a:off x="7170873" y="9759351"/>
            <a:ext cx="163968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0A7C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02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0"/>
          <p:cNvSpPr/>
          <p:nvPr/>
        </p:nvSpPr>
        <p:spPr>
          <a:xfrm>
            <a:off x="0" y="568"/>
            <a:ext cx="7772400" cy="100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4" name="Shape 1"/>
          <p:cNvSpPr/>
          <p:nvPr/>
        </p:nvSpPr>
        <p:spPr>
          <a:xfrm>
            <a:off x="-1" y="568"/>
            <a:ext cx="7772339" cy="457133"/>
          </a:xfrm>
          <a:prstGeom prst="rect">
            <a:avLst/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5" name="Text 2"/>
          <p:cNvSpPr txBox="1"/>
          <p:nvPr/>
        </p:nvSpPr>
        <p:spPr>
          <a:xfrm>
            <a:off x="457184" y="159284"/>
            <a:ext cx="2163182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FICHA DE REGISTRO SISTÉMICO</a:t>
            </a:r>
          </a:p>
        </p:txBody>
      </p:sp>
      <p:sp>
        <p:nvSpPr>
          <p:cNvPr id="56" name="Shape 3"/>
          <p:cNvSpPr/>
          <p:nvPr/>
        </p:nvSpPr>
        <p:spPr>
          <a:xfrm>
            <a:off x="457184" y="914830"/>
            <a:ext cx="1349088" cy="257469"/>
          </a:xfrm>
          <a:prstGeom prst="roundRect">
            <a:avLst>
              <a:gd name="adj" fmla="val 5919"/>
            </a:avLst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Text 4"/>
          <p:cNvSpPr txBox="1"/>
          <p:nvPr/>
        </p:nvSpPr>
        <p:spPr>
          <a:xfrm>
            <a:off x="556238" y="964351"/>
            <a:ext cx="115098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pc="104" sz="10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CAMPO INICIAL</a:t>
            </a:r>
          </a:p>
        </p:txBody>
      </p:sp>
      <p:sp>
        <p:nvSpPr>
          <p:cNvPr id="58" name="Text 5"/>
          <p:cNvSpPr txBox="1"/>
          <p:nvPr/>
        </p:nvSpPr>
        <p:spPr>
          <a:xfrm>
            <a:off x="457185" y="1251607"/>
            <a:ext cx="724671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2000"/>
              </a:lnSpc>
              <a:defRPr b="1" spc="16" sz="3200">
                <a:solidFill>
                  <a:srgbClr val="12303B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2. Motivo de consulta y campo inicial</a:t>
            </a:r>
          </a:p>
        </p:txBody>
      </p:sp>
      <p:sp>
        <p:nvSpPr>
          <p:cNvPr id="59" name="Text 6"/>
          <p:cNvSpPr txBox="1"/>
          <p:nvPr/>
        </p:nvSpPr>
        <p:spPr>
          <a:xfrm>
            <a:off x="457185" y="1876274"/>
            <a:ext cx="181285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Motivo de consulta</a:t>
            </a:r>
          </a:p>
        </p:txBody>
      </p:sp>
      <p:sp>
        <p:nvSpPr>
          <p:cNvPr id="60" name="Text 7"/>
          <p:cNvSpPr txBox="1"/>
          <p:nvPr/>
        </p:nvSpPr>
        <p:spPr>
          <a:xfrm>
            <a:off x="457185" y="2299631"/>
            <a:ext cx="6857966" cy="359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13000"/>
              </a:lnSpc>
              <a:defRPr sz="1000">
                <a:solidFill>
                  <a:srgbClr val="4A6069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¿Cuál es el tema expresado? ¿Qué frases repite o qué palabras usa para nombrar su situación? ¿Qué emoción aparece con más fuerza al inicio?</a:t>
            </a:r>
          </a:p>
        </p:txBody>
      </p:sp>
      <p:sp>
        <p:nvSpPr>
          <p:cNvPr id="61" name="Shape 8"/>
          <p:cNvSpPr/>
          <p:nvPr/>
        </p:nvSpPr>
        <p:spPr>
          <a:xfrm>
            <a:off x="457184" y="3588901"/>
            <a:ext cx="6857968" cy="20113"/>
          </a:xfrm>
          <a:prstGeom prst="roundRect">
            <a:avLst>
              <a:gd name="adj" fmla="val 50000"/>
            </a:avLst>
          </a:prstGeom>
          <a:solidFill>
            <a:srgbClr val="B9D6D8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2" name="Text 9"/>
          <p:cNvSpPr txBox="1"/>
          <p:nvPr/>
        </p:nvSpPr>
        <p:spPr>
          <a:xfrm>
            <a:off x="457185" y="3986298"/>
            <a:ext cx="2556694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Hipótesis inicial del campo</a:t>
            </a:r>
          </a:p>
        </p:txBody>
      </p:sp>
      <p:sp>
        <p:nvSpPr>
          <p:cNvPr id="63" name="Text 10"/>
          <p:cNvSpPr txBox="1"/>
          <p:nvPr/>
        </p:nvSpPr>
        <p:spPr>
          <a:xfrm>
            <a:off x="457185" y="4409656"/>
            <a:ext cx="6857966" cy="359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13000"/>
              </a:lnSpc>
              <a:defRPr sz="1000">
                <a:solidFill>
                  <a:srgbClr val="4A6069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¿Qué parece estar desordenado? ¿Qué vínculo, exclusión, lealtad o tensión podría estar operando? ¿Qué necesita ser visto antes de intervenir?</a:t>
            </a:r>
          </a:p>
        </p:txBody>
      </p:sp>
      <p:sp>
        <p:nvSpPr>
          <p:cNvPr id="64" name="Shape 11"/>
          <p:cNvSpPr/>
          <p:nvPr/>
        </p:nvSpPr>
        <p:spPr>
          <a:xfrm>
            <a:off x="457185" y="6483189"/>
            <a:ext cx="6857966" cy="2660316"/>
          </a:xfrm>
          <a:prstGeom prst="rect">
            <a:avLst/>
          </a:prstGeom>
          <a:solidFill>
            <a:schemeClr val="accent4">
              <a:lumOff val="25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Text 12"/>
          <p:cNvSpPr txBox="1"/>
          <p:nvPr/>
        </p:nvSpPr>
        <p:spPr>
          <a:xfrm>
            <a:off x="736568" y="6686332"/>
            <a:ext cx="2628908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Imagen inicial en Sala Raíz</a:t>
            </a:r>
          </a:p>
        </p:txBody>
      </p:sp>
      <p:sp>
        <p:nvSpPr>
          <p:cNvPr id="66" name="Text 13"/>
          <p:cNvSpPr txBox="1"/>
          <p:nvPr/>
        </p:nvSpPr>
        <p:spPr>
          <a:xfrm>
            <a:off x="736569" y="7109690"/>
            <a:ext cx="501933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13000"/>
              </a:lnSpc>
              <a:defRPr spc="4" sz="10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Caja grande para dibujar o describir la ubicación inicial de los representantes en la sala.</a:t>
            </a:r>
          </a:p>
        </p:txBody>
      </p:sp>
      <p:sp>
        <p:nvSpPr>
          <p:cNvPr id="67" name="Shape 14"/>
          <p:cNvSpPr/>
          <p:nvPr/>
        </p:nvSpPr>
        <p:spPr>
          <a:xfrm>
            <a:off x="-1" y="9599030"/>
            <a:ext cx="7772339" cy="12701"/>
          </a:xfrm>
          <a:prstGeom prst="rect">
            <a:avLst/>
          </a:prstGeom>
          <a:solidFill>
            <a:srgbClr val="12303B">
              <a:alpha val="20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8" name="Text 15"/>
          <p:cNvSpPr txBox="1"/>
          <p:nvPr/>
        </p:nvSpPr>
        <p:spPr>
          <a:xfrm>
            <a:off x="7170873" y="9759351"/>
            <a:ext cx="163968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0A7C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03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0"/>
          <p:cNvSpPr/>
          <p:nvPr/>
        </p:nvSpPr>
        <p:spPr>
          <a:xfrm>
            <a:off x="0" y="568"/>
            <a:ext cx="7772400" cy="100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71" name="Shape 1"/>
          <p:cNvSpPr/>
          <p:nvPr/>
        </p:nvSpPr>
        <p:spPr>
          <a:xfrm>
            <a:off x="-1" y="568"/>
            <a:ext cx="7772339" cy="457133"/>
          </a:xfrm>
          <a:prstGeom prst="rect">
            <a:avLst/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72" name="Text 2"/>
          <p:cNvSpPr txBox="1"/>
          <p:nvPr/>
        </p:nvSpPr>
        <p:spPr>
          <a:xfrm>
            <a:off x="457184" y="159284"/>
            <a:ext cx="2163182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FICHA DE REGISTRO SISTÉMICO</a:t>
            </a:r>
          </a:p>
        </p:txBody>
      </p:sp>
      <p:sp>
        <p:nvSpPr>
          <p:cNvPr id="73" name="Shape 3"/>
          <p:cNvSpPr/>
          <p:nvPr/>
        </p:nvSpPr>
        <p:spPr>
          <a:xfrm>
            <a:off x="457184" y="914830"/>
            <a:ext cx="1593042" cy="257469"/>
          </a:xfrm>
          <a:prstGeom prst="roundRect">
            <a:avLst>
              <a:gd name="adj" fmla="val 5919"/>
            </a:avLst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Text 4"/>
          <p:cNvSpPr txBox="1"/>
          <p:nvPr/>
        </p:nvSpPr>
        <p:spPr>
          <a:xfrm>
            <a:off x="556237" y="964351"/>
            <a:ext cx="139493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pc="104" sz="10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REPRESENTANTES</a:t>
            </a:r>
          </a:p>
        </p:txBody>
      </p:sp>
      <p:sp>
        <p:nvSpPr>
          <p:cNvPr id="75" name="Text 5"/>
          <p:cNvSpPr txBox="1"/>
          <p:nvPr/>
        </p:nvSpPr>
        <p:spPr>
          <a:xfrm>
            <a:off x="457185" y="1299230"/>
            <a:ext cx="6608791" cy="926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2000"/>
              </a:lnSpc>
              <a:defRPr b="1" spc="16" sz="3200">
                <a:solidFill>
                  <a:srgbClr val="12303B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3. Representantes y movimientos del campo</a:t>
            </a:r>
          </a:p>
        </p:txBody>
      </p:sp>
      <p:graphicFrame>
        <p:nvGraphicFramePr>
          <p:cNvPr id="76" name="Table 0"/>
          <p:cNvGraphicFramePr/>
          <p:nvPr/>
        </p:nvGraphicFramePr>
        <p:xfrm>
          <a:off x="457216" y="2942546"/>
          <a:ext cx="6857967" cy="368303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374928"/>
                <a:gridCol w="1159172"/>
                <a:gridCol w="1161582"/>
                <a:gridCol w="1394519"/>
                <a:gridCol w="1563992"/>
              </a:tblGrid>
              <a:tr h="63024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79" sz="1000">
                          <a:solidFill>
                            <a:schemeClr val="accent3">
                              <a:lumOff val="-12941"/>
                            </a:schemeClr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REPRESENTANTE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79" sz="1000">
                          <a:solidFill>
                            <a:schemeClr val="accent3">
                              <a:lumOff val="-12941"/>
                            </a:schemeClr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QUÉ SIMBOLIZA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79" sz="1000">
                          <a:solidFill>
                            <a:schemeClr val="accent3">
                              <a:lumOff val="-12941"/>
                            </a:schemeClr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UBICACIÓN INICIAL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79" sz="1000">
                          <a:solidFill>
                            <a:schemeClr val="accent3">
                              <a:lumOff val="-12941"/>
                            </a:schemeClr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MOVIMIENTO OBSERVADO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79" sz="1000">
                          <a:solidFill>
                            <a:schemeClr val="accent3">
                              <a:lumOff val="-12941"/>
                            </a:schemeClr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OBSERVACIONES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chemeClr val="accent3">
                          <a:lumOff val="-12941"/>
                        </a:schemeClr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7451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chemeClr val="accent3">
                          <a:lumOff val="-12941"/>
                        </a:schemeClr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rgbClr val="A2CDD1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A2CDD1"/>
                      </a:solidFill>
                    </a:lnL>
                    <a:lnR w="12700">
                      <a:solidFill>
                        <a:schemeClr val="accent3">
                          <a:lumOff val="-12941"/>
                        </a:schemeClr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chemeClr val="accent3">
                          <a:lumOff val="-12941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7" name="Shape 6"/>
          <p:cNvSpPr/>
          <p:nvPr/>
        </p:nvSpPr>
        <p:spPr>
          <a:xfrm>
            <a:off x="457185" y="7139161"/>
            <a:ext cx="6857966" cy="2004344"/>
          </a:xfrm>
          <a:prstGeom prst="rect">
            <a:avLst/>
          </a:prstGeom>
          <a:solidFill>
            <a:schemeClr val="accent4">
              <a:lumOff val="25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78" name="Text 7"/>
          <p:cNvSpPr txBox="1"/>
          <p:nvPr/>
        </p:nvSpPr>
        <p:spPr>
          <a:xfrm>
            <a:off x="736568" y="7342303"/>
            <a:ext cx="2412480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Movimientos importantes</a:t>
            </a:r>
          </a:p>
        </p:txBody>
      </p:sp>
      <p:sp>
        <p:nvSpPr>
          <p:cNvPr id="79" name="Text 8"/>
          <p:cNvSpPr txBox="1"/>
          <p:nvPr/>
        </p:nvSpPr>
        <p:spPr>
          <a:xfrm>
            <a:off x="736568" y="7765661"/>
            <a:ext cx="6299201" cy="539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13000"/>
              </a:lnSpc>
              <a:defRPr sz="10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¿Qué movimiento cambió la percepción del campo? ¿Qué representante pidió ser visto? ¿Qué distancia, cercanía o dirección resultó significativa? ¿Apareció algún excluido, carga, síntoma, ancestro, recurso o límite?</a:t>
            </a:r>
          </a:p>
        </p:txBody>
      </p:sp>
      <p:sp>
        <p:nvSpPr>
          <p:cNvPr id="80" name="Shape 9"/>
          <p:cNvSpPr/>
          <p:nvPr/>
        </p:nvSpPr>
        <p:spPr>
          <a:xfrm>
            <a:off x="-1" y="9599030"/>
            <a:ext cx="7772339" cy="12701"/>
          </a:xfrm>
          <a:prstGeom prst="rect">
            <a:avLst/>
          </a:prstGeom>
          <a:solidFill>
            <a:srgbClr val="12303B">
              <a:alpha val="20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1" name="Text 10"/>
          <p:cNvSpPr txBox="1"/>
          <p:nvPr/>
        </p:nvSpPr>
        <p:spPr>
          <a:xfrm>
            <a:off x="7170873" y="9759351"/>
            <a:ext cx="163968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0A7C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04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0"/>
          <p:cNvSpPr/>
          <p:nvPr/>
        </p:nvSpPr>
        <p:spPr>
          <a:xfrm>
            <a:off x="0" y="568"/>
            <a:ext cx="7772400" cy="100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Shape 1"/>
          <p:cNvSpPr/>
          <p:nvPr/>
        </p:nvSpPr>
        <p:spPr>
          <a:xfrm>
            <a:off x="-1" y="568"/>
            <a:ext cx="7772339" cy="457133"/>
          </a:xfrm>
          <a:prstGeom prst="rect">
            <a:avLst/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5" name="Text 2"/>
          <p:cNvSpPr txBox="1"/>
          <p:nvPr/>
        </p:nvSpPr>
        <p:spPr>
          <a:xfrm>
            <a:off x="457184" y="159284"/>
            <a:ext cx="2163182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FICHA DE REGISTRO SISTÉMICO</a:t>
            </a:r>
          </a:p>
        </p:txBody>
      </p:sp>
      <p:sp>
        <p:nvSpPr>
          <p:cNvPr id="86" name="Shape 3"/>
          <p:cNvSpPr/>
          <p:nvPr/>
        </p:nvSpPr>
        <p:spPr>
          <a:xfrm>
            <a:off x="457184" y="914830"/>
            <a:ext cx="769902" cy="257469"/>
          </a:xfrm>
          <a:prstGeom prst="roundRect">
            <a:avLst>
              <a:gd name="adj" fmla="val 5919"/>
            </a:avLst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7" name="Text 4"/>
          <p:cNvSpPr txBox="1"/>
          <p:nvPr/>
        </p:nvSpPr>
        <p:spPr>
          <a:xfrm>
            <a:off x="556237" y="964351"/>
            <a:ext cx="571796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pc="104" sz="10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CIERRE</a:t>
            </a:r>
          </a:p>
        </p:txBody>
      </p:sp>
      <p:sp>
        <p:nvSpPr>
          <p:cNvPr id="88" name="Text 5"/>
          <p:cNvSpPr txBox="1"/>
          <p:nvPr/>
        </p:nvSpPr>
        <p:spPr>
          <a:xfrm>
            <a:off x="457185" y="1251607"/>
            <a:ext cx="644948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2000"/>
              </a:lnSpc>
              <a:defRPr b="1" spc="16" sz="3200">
                <a:solidFill>
                  <a:srgbClr val="12303B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pPr>
            <a:r>
              <a:t>4. </a:t>
            </a:r>
            <a:r>
              <a:rPr spc="13" sz="2700"/>
              <a:t>Frases significativas e imagen final</a:t>
            </a:r>
          </a:p>
        </p:txBody>
      </p:sp>
      <p:sp>
        <p:nvSpPr>
          <p:cNvPr id="89" name="Text 6"/>
          <p:cNvSpPr txBox="1"/>
          <p:nvPr/>
        </p:nvSpPr>
        <p:spPr>
          <a:xfrm>
            <a:off x="457217" y="2160566"/>
            <a:ext cx="3997257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Frases que aparecieron durante la sesión</a:t>
            </a:r>
          </a:p>
        </p:txBody>
      </p:sp>
      <p:sp>
        <p:nvSpPr>
          <p:cNvPr id="90" name="Text 7"/>
          <p:cNvSpPr txBox="1"/>
          <p:nvPr/>
        </p:nvSpPr>
        <p:spPr>
          <a:xfrm>
            <a:off x="457217" y="2583924"/>
            <a:ext cx="6857966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spcBef>
                <a:spcPts val="1300"/>
              </a:spcBef>
              <a:defRPr sz="13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pPr>
            <a:r>
              <a:t>Frase 1: ______________________________________</a:t>
            </a:r>
          </a:p>
          <a:p>
            <a:pPr>
              <a:lnSpc>
                <a:spcPct val="125000"/>
              </a:lnSpc>
              <a:spcBef>
                <a:spcPts val="1300"/>
              </a:spcBef>
              <a:defRPr sz="13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pPr>
            <a:r>
              <a:t>Frase 2: ______________________________________</a:t>
            </a:r>
          </a:p>
          <a:p>
            <a:pPr>
              <a:lnSpc>
                <a:spcPct val="125000"/>
              </a:lnSpc>
              <a:spcBef>
                <a:spcPts val="1300"/>
              </a:spcBef>
              <a:defRPr sz="13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pPr>
            <a:r>
              <a:t>Frase 3: ______________________________________</a:t>
            </a:r>
          </a:p>
          <a:p>
            <a:pPr>
              <a:lnSpc>
                <a:spcPct val="125000"/>
              </a:lnSpc>
              <a:spcBef>
                <a:spcPts val="1300"/>
              </a:spcBef>
              <a:defRPr sz="13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pPr>
            <a:r>
              <a:t>Frase 4: ______________________________________</a:t>
            </a:r>
          </a:p>
          <a:p>
            <a:pPr>
              <a:lnSpc>
                <a:spcPct val="125000"/>
              </a:lnSpc>
              <a:defRPr sz="13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pPr>
            <a:r>
              <a:t>Frase 5: ______________________________________</a:t>
            </a:r>
          </a:p>
        </p:txBody>
      </p:sp>
      <p:sp>
        <p:nvSpPr>
          <p:cNvPr id="91" name="Shape 8"/>
          <p:cNvSpPr/>
          <p:nvPr/>
        </p:nvSpPr>
        <p:spPr>
          <a:xfrm>
            <a:off x="457217" y="4626532"/>
            <a:ext cx="6857966" cy="2154488"/>
          </a:xfrm>
          <a:prstGeom prst="rect">
            <a:avLst/>
          </a:prstGeom>
          <a:solidFill>
            <a:schemeClr val="accent4">
              <a:lumOff val="25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2" name="Text 9"/>
          <p:cNvSpPr txBox="1"/>
          <p:nvPr/>
        </p:nvSpPr>
        <p:spPr>
          <a:xfrm>
            <a:off x="736600" y="4832558"/>
            <a:ext cx="2244968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Imagen final del campo</a:t>
            </a:r>
          </a:p>
        </p:txBody>
      </p:sp>
      <p:sp>
        <p:nvSpPr>
          <p:cNvPr id="93" name="Text 10"/>
          <p:cNvSpPr txBox="1"/>
          <p:nvPr/>
        </p:nvSpPr>
        <p:spPr>
          <a:xfrm>
            <a:off x="736600" y="5255917"/>
            <a:ext cx="6299200" cy="359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13000"/>
              </a:lnSpc>
              <a:defRPr sz="10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¿Cómo quedó organizado el sistema al final? ¿Qué cambió respecto a la imagen inicial? ¿Qué representante encontró un nuevo lugar? ¿Qué sensación corporal o emocional apareció al cierre?</a:t>
            </a:r>
          </a:p>
        </p:txBody>
      </p:sp>
      <p:sp>
        <p:nvSpPr>
          <p:cNvPr id="94" name="Text 11"/>
          <p:cNvSpPr txBox="1"/>
          <p:nvPr/>
        </p:nvSpPr>
        <p:spPr>
          <a:xfrm>
            <a:off x="457185" y="6950377"/>
            <a:ext cx="1812746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7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Cierre de la sesión</a:t>
            </a:r>
          </a:p>
        </p:txBody>
      </p:sp>
      <p:graphicFrame>
        <p:nvGraphicFramePr>
          <p:cNvPr id="95" name="Table 0"/>
          <p:cNvGraphicFramePr/>
          <p:nvPr/>
        </p:nvGraphicFramePr>
        <p:xfrm>
          <a:off x="457184" y="7373735"/>
          <a:ext cx="6857969" cy="176998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331657"/>
                <a:gridCol w="4526310"/>
              </a:tblGrid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FRASE DE CIERRE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E3F3F2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82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RECURSO FINAL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63024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TAREA O INTEGRACIÓN SUGERIDA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A2CDD1"/>
                      </a:solidFill>
                    </a:lnB>
                    <a:noFill/>
                  </a:tcPr>
                </a:tc>
              </a:tr>
              <a:tr h="37451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pc="91" sz="1300">
                          <a:solidFill>
                            <a:srgbClr val="12303B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SEGUIMIENTO RECOMENDADO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R w="12700">
                      <a:solidFill>
                        <a:srgbClr val="E3F3F2"/>
                      </a:solidFill>
                    </a:lnR>
                    <a:lnT w="12700">
                      <a:solidFill>
                        <a:srgbClr val="A2CDD1"/>
                      </a:solidFill>
                    </a:lnT>
                    <a:lnB w="12700">
                      <a:solidFill>
                        <a:srgbClr val="E3F3F2"/>
                      </a:solidFill>
                    </a:lnB>
                    <a:solidFill>
                      <a:schemeClr val="accent4"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300">
                          <a:solidFill>
                            <a:srgbClr val="12303B"/>
                          </a:solidFill>
                          <a:latin typeface="Source Serif 4"/>
                          <a:ea typeface="Source Serif 4"/>
                          <a:cs typeface="Source Serif 4"/>
                          <a:sym typeface="Source Serif 4"/>
                        </a:rPr>
                        <a:t> </a:t>
                      </a:r>
                    </a:p>
                  </a:txBody>
                  <a:tcPr marL="63500" marR="63500" marT="63500" marB="63500" anchor="ctr" anchorCtr="0" horzOverflow="overflow">
                    <a:lnL w="12700">
                      <a:solidFill>
                        <a:srgbClr val="E3F3F2"/>
                      </a:solidFill>
                    </a:lnL>
                    <a:lnT w="12700">
                      <a:solidFill>
                        <a:srgbClr val="A2CDD1"/>
                      </a:solidFill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96" name="Shape 12"/>
          <p:cNvSpPr/>
          <p:nvPr/>
        </p:nvSpPr>
        <p:spPr>
          <a:xfrm>
            <a:off x="-1" y="9599030"/>
            <a:ext cx="7772339" cy="12701"/>
          </a:xfrm>
          <a:prstGeom prst="rect">
            <a:avLst/>
          </a:prstGeom>
          <a:solidFill>
            <a:srgbClr val="12303B">
              <a:alpha val="20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7" name="Text 13"/>
          <p:cNvSpPr txBox="1"/>
          <p:nvPr/>
        </p:nvSpPr>
        <p:spPr>
          <a:xfrm>
            <a:off x="7170873" y="9759351"/>
            <a:ext cx="163968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0A7C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05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0"/>
          <p:cNvSpPr/>
          <p:nvPr/>
        </p:nvSpPr>
        <p:spPr>
          <a:xfrm>
            <a:off x="0" y="568"/>
            <a:ext cx="7772400" cy="10057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0" name="Shape 1"/>
          <p:cNvSpPr/>
          <p:nvPr/>
        </p:nvSpPr>
        <p:spPr>
          <a:xfrm>
            <a:off x="-1" y="568"/>
            <a:ext cx="7772339" cy="457133"/>
          </a:xfrm>
          <a:prstGeom prst="rect">
            <a:avLst/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1" name="Text 2"/>
          <p:cNvSpPr txBox="1"/>
          <p:nvPr/>
        </p:nvSpPr>
        <p:spPr>
          <a:xfrm>
            <a:off x="457184" y="159284"/>
            <a:ext cx="2163182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FICHA DE REGISTRO SISTÉMICO</a:t>
            </a:r>
          </a:p>
        </p:txBody>
      </p:sp>
      <p:sp>
        <p:nvSpPr>
          <p:cNvPr id="102" name="Shape 3"/>
          <p:cNvSpPr/>
          <p:nvPr/>
        </p:nvSpPr>
        <p:spPr>
          <a:xfrm>
            <a:off x="457184" y="914830"/>
            <a:ext cx="711984" cy="257469"/>
          </a:xfrm>
          <a:prstGeom prst="roundRect">
            <a:avLst>
              <a:gd name="adj" fmla="val 5919"/>
            </a:avLst>
          </a:prstGeom>
          <a:solidFill>
            <a:schemeClr val="accent3">
              <a:lumOff val="-12941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3" name="Text 4"/>
          <p:cNvSpPr txBox="1"/>
          <p:nvPr/>
        </p:nvSpPr>
        <p:spPr>
          <a:xfrm>
            <a:off x="556237" y="964351"/>
            <a:ext cx="513878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pc="104" sz="100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NOTAS</a:t>
            </a:r>
          </a:p>
        </p:txBody>
      </p:sp>
      <p:sp>
        <p:nvSpPr>
          <p:cNvPr id="104" name="Text 5"/>
          <p:cNvSpPr txBox="1"/>
          <p:nvPr/>
        </p:nvSpPr>
        <p:spPr>
          <a:xfrm>
            <a:off x="457185" y="1251607"/>
            <a:ext cx="654335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2000"/>
              </a:lnSpc>
              <a:defRPr b="1" spc="16" sz="3200">
                <a:solidFill>
                  <a:srgbClr val="12303B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5. Notas privadas del facilitador/a</a:t>
            </a:r>
          </a:p>
        </p:txBody>
      </p:sp>
      <p:sp>
        <p:nvSpPr>
          <p:cNvPr id="105" name="Text 6"/>
          <p:cNvSpPr txBox="1"/>
          <p:nvPr/>
        </p:nvSpPr>
        <p:spPr>
          <a:xfrm>
            <a:off x="457185" y="1895373"/>
            <a:ext cx="6857966" cy="495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25000"/>
              </a:lnSpc>
              <a:defRPr sz="13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Este espacio es para registrar observaciones internas, hipótesis, intuiciones o elementos que quieras revisar después de la sesión.</a:t>
            </a:r>
          </a:p>
        </p:txBody>
      </p:sp>
      <p:sp>
        <p:nvSpPr>
          <p:cNvPr id="106" name="Text 7"/>
          <p:cNvSpPr txBox="1"/>
          <p:nvPr/>
        </p:nvSpPr>
        <p:spPr>
          <a:xfrm>
            <a:off x="457185" y="2727037"/>
            <a:ext cx="5063332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4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¿Qué observé que no fue necesario nombrar durante la sesión?</a:t>
            </a:r>
          </a:p>
        </p:txBody>
      </p:sp>
      <p:sp>
        <p:nvSpPr>
          <p:cNvPr id="107" name="Text 8"/>
          <p:cNvSpPr txBox="1"/>
          <p:nvPr/>
        </p:nvSpPr>
        <p:spPr>
          <a:xfrm>
            <a:off x="457185" y="3525056"/>
            <a:ext cx="3560800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4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¿Qué elemento podría requerir seguimiento?</a:t>
            </a:r>
          </a:p>
        </p:txBody>
      </p:sp>
      <p:sp>
        <p:nvSpPr>
          <p:cNvPr id="108" name="Text 9"/>
          <p:cNvSpPr txBox="1"/>
          <p:nvPr/>
        </p:nvSpPr>
        <p:spPr>
          <a:xfrm>
            <a:off x="457185" y="4323076"/>
            <a:ext cx="4302212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4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¿Qué debo tener presente si hay una próxima sesión?</a:t>
            </a:r>
          </a:p>
        </p:txBody>
      </p:sp>
      <p:sp>
        <p:nvSpPr>
          <p:cNvPr id="109" name="Text 10"/>
          <p:cNvSpPr txBox="1"/>
          <p:nvPr/>
        </p:nvSpPr>
        <p:spPr>
          <a:xfrm>
            <a:off x="457185" y="5121094"/>
            <a:ext cx="3966059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108000"/>
              </a:lnSpc>
              <a:defRPr i="1" sz="1400">
                <a:solidFill>
                  <a:srgbClr val="12303B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¿Qué aprendí como facilitador/a de este proceso?</a:t>
            </a:r>
          </a:p>
        </p:txBody>
      </p:sp>
      <p:sp>
        <p:nvSpPr>
          <p:cNvPr id="110" name="Shape 11"/>
          <p:cNvSpPr/>
          <p:nvPr/>
        </p:nvSpPr>
        <p:spPr>
          <a:xfrm>
            <a:off x="457185" y="7493520"/>
            <a:ext cx="6857966" cy="1649986"/>
          </a:xfrm>
          <a:prstGeom prst="rect">
            <a:avLst/>
          </a:prstGeom>
          <a:solidFill>
            <a:schemeClr val="accent4">
              <a:lumOff val="25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11" name="Text 12"/>
          <p:cNvSpPr txBox="1"/>
          <p:nvPr/>
        </p:nvSpPr>
        <p:spPr>
          <a:xfrm>
            <a:off x="736568" y="7696661"/>
            <a:ext cx="6299201" cy="56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8000"/>
              </a:lnSpc>
              <a:defRPr i="1" sz="17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“Registrar no es controlar el campo. Es honrar lo que apareció, para poder mirarlo con más claridad.”</a:t>
            </a:r>
          </a:p>
        </p:txBody>
      </p:sp>
      <p:sp>
        <p:nvSpPr>
          <p:cNvPr id="112" name="Text 13"/>
          <p:cNvSpPr txBox="1"/>
          <p:nvPr/>
        </p:nvSpPr>
        <p:spPr>
          <a:xfrm>
            <a:off x="736568" y="8400573"/>
            <a:ext cx="6299201" cy="539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13000"/>
              </a:lnSpc>
              <a:defRPr sz="1000">
                <a:latin typeface="Source Serif 4"/>
                <a:ea typeface="Source Serif 4"/>
                <a:cs typeface="Source Serif 4"/>
                <a:sym typeface="Source Serif 4"/>
              </a:defRPr>
            </a:lvl1pPr>
          </a:lstStyle>
          <a:p>
            <a:pPr/>
            <a:r>
              <a:t>Sala Raíz es una herramienta visual de apoyo para consteladores, terapeutas sistémicos y facilitadores. No reemplaza la formación, experiencia ni criterio profesional de quien acompaña el proceso.</a:t>
            </a:r>
          </a:p>
        </p:txBody>
      </p:sp>
      <p:sp>
        <p:nvSpPr>
          <p:cNvPr id="113" name="Shape 14"/>
          <p:cNvSpPr/>
          <p:nvPr/>
        </p:nvSpPr>
        <p:spPr>
          <a:xfrm>
            <a:off x="-1" y="9599030"/>
            <a:ext cx="7772339" cy="12701"/>
          </a:xfrm>
          <a:prstGeom prst="rect">
            <a:avLst/>
          </a:prstGeom>
          <a:solidFill>
            <a:srgbClr val="12303B">
              <a:alpha val="20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14" name="Text 15"/>
          <p:cNvSpPr txBox="1"/>
          <p:nvPr/>
        </p:nvSpPr>
        <p:spPr>
          <a:xfrm>
            <a:off x="7170873" y="9759351"/>
            <a:ext cx="163968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lnSpc>
                <a:spcPct val="125000"/>
              </a:lnSpc>
              <a:defRPr b="1" spc="95" sz="900">
                <a:solidFill>
                  <a:srgbClr val="0A7C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defRPr>
            </a:lvl1pPr>
          </a:lstStyle>
          <a:p>
            <a:pPr/>
            <a:r>
              <a:t>06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