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bold r:id="rId19"/>
      <p:boldItalic r:id="rId20"/>
    </p:embeddedFont>
    <p:embeddedFont>
      <p:font typeface="Poppins"/>
      <p:bold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Poppins Light"/>
      <p:regular r:id="rId27"/>
      <p:bold r:id="rId28"/>
      <p:italic r:id="rId29"/>
      <p:boldItalic r:id="rId30"/>
    </p:embeddedFont>
    <p:embeddedFont>
      <p:font typeface="Montserrat Light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  <p:embeddedFont>
      <p:font typeface="Montserrat ExtraBold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60">
          <p15:clr>
            <a:srgbClr val="A4A3A4"/>
          </p15:clr>
        </p15:guide>
        <p15:guide id="2" pos="2880">
          <p15:clr>
            <a:srgbClr val="FDE53C"/>
          </p15:clr>
        </p15:guide>
        <p15:guide id="3" pos="288">
          <p15:clr>
            <a:srgbClr val="FDE53C"/>
          </p15:clr>
        </p15:guide>
        <p15:guide id="4" pos="5472">
          <p15:clr>
            <a:srgbClr val="FDE53C"/>
          </p15:clr>
        </p15:guide>
      </p15:sldGuideLst>
    </p:ext>
    <p:ext uri="GoogleSlidesCustomDataVersion2">
      <go:slidesCustomData xmlns:go="http://customooxmlschemas.google.com/" r:id="rId41" roundtripDataSignature="AMtx7mgbQW4dm9kraXNUy/tDvsomhXGE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60" orient="horz"/>
        <p:guide pos="2880"/>
        <p:guide pos="288"/>
        <p:guide pos="547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ExtraBold-boldItalic.fntdata"/><Relationship Id="rId20" Type="http://schemas.openxmlformats.org/officeDocument/2006/relationships/font" Target="fonts/Montserrat-boldItalic.fntdata"/><Relationship Id="rId41" Type="http://customschemas.google.com/relationships/presentationmetadata" Target="meta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bold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PoppinsLight-bold.fntdata"/><Relationship Id="rId27" Type="http://schemas.openxmlformats.org/officeDocument/2006/relationships/font" Target="fonts/PoppinsLigh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Light-regular.fntdata"/><Relationship Id="rId30" Type="http://schemas.openxmlformats.org/officeDocument/2006/relationships/font" Target="fonts/PoppinsLight-bold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Light-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Light-bold.fntdata"/><Relationship Id="rId13" Type="http://schemas.openxmlformats.org/officeDocument/2006/relationships/slide" Target="slides/slide7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6.xml"/><Relationship Id="rId34" Type="http://schemas.openxmlformats.org/officeDocument/2006/relationships/font" Target="fonts/MontserratLight-boldItalic.fntdata"/><Relationship Id="rId15" Type="http://schemas.openxmlformats.org/officeDocument/2006/relationships/font" Target="fonts/MontserratSemiBold-regular.fntdata"/><Relationship Id="rId37" Type="http://schemas.openxmlformats.org/officeDocument/2006/relationships/font" Target="fonts/HelveticaNeue-italic.fntdata"/><Relationship Id="rId14" Type="http://schemas.openxmlformats.org/officeDocument/2006/relationships/slide" Target="slides/slide8.xml"/><Relationship Id="rId36" Type="http://schemas.openxmlformats.org/officeDocument/2006/relationships/font" Target="fonts/HelveticaNeue-bold.fntdata"/><Relationship Id="rId17" Type="http://schemas.openxmlformats.org/officeDocument/2006/relationships/font" Target="fonts/MontserratSemiBold-italic.fntdata"/><Relationship Id="rId39" Type="http://schemas.openxmlformats.org/officeDocument/2006/relationships/font" Target="fonts/MontserratExtraBold-bold.fntdata"/><Relationship Id="rId16" Type="http://schemas.openxmlformats.org/officeDocument/2006/relationships/font" Target="fonts/MontserratSemiBold-bold.fntdata"/><Relationship Id="rId38" Type="http://schemas.openxmlformats.org/officeDocument/2006/relationships/font" Target="fonts/HelveticaNeue-bold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</a:t>
            </a:r>
            <a:endParaRPr/>
          </a:p>
        </p:txBody>
      </p:sp>
      <p:sp>
        <p:nvSpPr>
          <p:cNvPr id="94" name="Google Shape;94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" name="Google Shape;53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2" name="Google Shape;72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6" name="Google Shape;7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0" name="Google Shape;80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1" name="Google Shape;81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5" name="Google Shape;8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7"/>
          <p:cNvSpPr/>
          <p:nvPr/>
        </p:nvSpPr>
        <p:spPr>
          <a:xfrm>
            <a:off x="646682" y="2683821"/>
            <a:ext cx="2489483" cy="42514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BC33"/>
              </a:gs>
              <a:gs pos="100000">
                <a:srgbClr val="3280FE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7"/>
          <p:cNvSpPr/>
          <p:nvPr/>
        </p:nvSpPr>
        <p:spPr>
          <a:xfrm rot="-366">
            <a:off x="6124602" y="736582"/>
            <a:ext cx="2815800" cy="7155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BC33"/>
              </a:gs>
              <a:gs pos="100000">
                <a:srgbClr val="3280FE"/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98" name="Google Shape;9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242115">
            <a:off x="5502180" y="993887"/>
            <a:ext cx="1051393" cy="18531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7"/>
          <p:cNvSpPr txBox="1"/>
          <p:nvPr/>
        </p:nvSpPr>
        <p:spPr>
          <a:xfrm>
            <a:off x="5464393" y="2655176"/>
            <a:ext cx="27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+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7"/>
          <p:cNvSpPr/>
          <p:nvPr/>
        </p:nvSpPr>
        <p:spPr>
          <a:xfrm>
            <a:off x="4245758" y="2384592"/>
            <a:ext cx="1119900" cy="1128300"/>
          </a:xfrm>
          <a:prstGeom prst="ellipse">
            <a:avLst/>
          </a:prstGeom>
          <a:noFill/>
          <a:ln cap="flat" cmpd="sng" w="25400">
            <a:solidFill>
              <a:srgbClr val="FFBC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7"/>
          <p:cNvSpPr/>
          <p:nvPr/>
        </p:nvSpPr>
        <p:spPr>
          <a:xfrm>
            <a:off x="6030883" y="2368260"/>
            <a:ext cx="1119900" cy="1128300"/>
          </a:xfrm>
          <a:prstGeom prst="ellipse">
            <a:avLst/>
          </a:prstGeom>
          <a:noFill/>
          <a:ln cap="flat" cmpd="sng" w="25400">
            <a:solidFill>
              <a:srgbClr val="FFBC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7"/>
          <p:cNvSpPr txBox="1"/>
          <p:nvPr/>
        </p:nvSpPr>
        <p:spPr>
          <a:xfrm>
            <a:off x="646675" y="890025"/>
            <a:ext cx="4297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4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VOTRE OFFRE</a:t>
            </a:r>
            <a:r>
              <a:rPr b="0" i="0" lang="pt-BR" sz="40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4000">
                <a:solidFill>
                  <a:srgbClr val="FFBC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SUR-MESURE</a:t>
            </a:r>
            <a:endParaRPr/>
          </a:p>
        </p:txBody>
      </p:sp>
      <p:sp>
        <p:nvSpPr>
          <p:cNvPr id="103" name="Google Shape;103;p37"/>
          <p:cNvSpPr txBox="1"/>
          <p:nvPr/>
        </p:nvSpPr>
        <p:spPr>
          <a:xfrm>
            <a:off x="703359" y="2742506"/>
            <a:ext cx="23761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[LE NOM DE TA BOITE]</a:t>
            </a:r>
            <a:endParaRPr/>
          </a:p>
        </p:txBody>
      </p:sp>
      <p:sp>
        <p:nvSpPr>
          <p:cNvPr id="104" name="Google Shape;104;p37"/>
          <p:cNvSpPr txBox="1"/>
          <p:nvPr/>
        </p:nvSpPr>
        <p:spPr>
          <a:xfrm>
            <a:off x="646682" y="3541706"/>
            <a:ext cx="265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[Nom de l’entreprise du client]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37"/>
          <p:cNvSpPr txBox="1"/>
          <p:nvPr/>
        </p:nvSpPr>
        <p:spPr>
          <a:xfrm>
            <a:off x="6259448" y="771069"/>
            <a:ext cx="2546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Ton logo + celui de ton client</a:t>
            </a:r>
            <a:endParaRPr b="0" i="0" sz="1800" u="none" cap="none" strike="noStrike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/>
        </p:nvSpPr>
        <p:spPr>
          <a:xfrm>
            <a:off x="693419" y="518160"/>
            <a:ext cx="5594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pt-BR"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COMMENT FONCTIONNE MA MÉTHODE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2499360" y="3116580"/>
            <a:ext cx="599628" cy="1280160"/>
          </a:xfrm>
          <a:prstGeom prst="rect">
            <a:avLst/>
          </a:prstGeom>
          <a:solidFill>
            <a:srgbClr val="3F3F3F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1503774" y="1973581"/>
            <a:ext cx="1299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FFBC33"/>
                </a:solidFill>
                <a:latin typeface="Montserrat"/>
                <a:ea typeface="Montserrat"/>
                <a:cs typeface="Montserrat"/>
                <a:sym typeface="Montserrat"/>
              </a:rPr>
              <a:t>ÉTAPE 1</a:t>
            </a:r>
            <a:endParaRPr b="1" i="0" sz="1200" u="none" cap="none" strike="noStrike">
              <a:solidFill>
                <a:srgbClr val="FFBC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501140" y="2369821"/>
            <a:ext cx="143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Explique les détails ici</a:t>
            </a:r>
            <a:endParaRPr b="0" i="0" sz="12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2196912" y="3228805"/>
            <a:ext cx="975360" cy="1419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862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1" i="0" sz="8625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2679606" y="3000204"/>
            <a:ext cx="477708" cy="1396536"/>
          </a:xfrm>
          <a:prstGeom prst="rect">
            <a:avLst/>
          </a:prstGeom>
          <a:solidFill>
            <a:srgbClr val="328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4277454" y="3116580"/>
            <a:ext cx="599628" cy="1280160"/>
          </a:xfrm>
          <a:prstGeom prst="rect">
            <a:avLst/>
          </a:prstGeom>
          <a:solidFill>
            <a:srgbClr val="3F3F3F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3279234" y="1973581"/>
            <a:ext cx="1299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FFBC33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b="1" i="0" lang="pt-BR" sz="1200" u="none" cap="none" strike="noStrike">
                <a:solidFill>
                  <a:srgbClr val="FFBC33"/>
                </a:solidFill>
                <a:latin typeface="Montserrat"/>
                <a:ea typeface="Montserrat"/>
                <a:cs typeface="Montserrat"/>
                <a:sym typeface="Montserrat"/>
              </a:rPr>
              <a:t>TAP</a:t>
            </a:r>
            <a:r>
              <a:rPr b="1" lang="pt-BR" sz="1200">
                <a:solidFill>
                  <a:srgbClr val="FFBC33"/>
                </a:solidFill>
                <a:latin typeface="Montserrat"/>
                <a:ea typeface="Montserrat"/>
                <a:cs typeface="Montserrat"/>
                <a:sym typeface="Montserrat"/>
              </a:rPr>
              <a:t>E 2</a:t>
            </a:r>
            <a:endParaRPr b="1" i="0" sz="1200" u="none" cap="none" strike="noStrike">
              <a:solidFill>
                <a:srgbClr val="FFBC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3279234" y="2369821"/>
            <a:ext cx="143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Explique les détails ici</a:t>
            </a:r>
            <a:endParaRPr b="0" i="0" sz="12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3868326" y="3228805"/>
            <a:ext cx="975360" cy="1419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862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1" i="0" sz="8625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4457700" y="3000204"/>
            <a:ext cx="477708" cy="1396536"/>
          </a:xfrm>
          <a:prstGeom prst="rect">
            <a:avLst/>
          </a:prstGeom>
          <a:solidFill>
            <a:srgbClr val="328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6055548" y="3116580"/>
            <a:ext cx="599628" cy="1280160"/>
          </a:xfrm>
          <a:prstGeom prst="rect">
            <a:avLst/>
          </a:prstGeom>
          <a:solidFill>
            <a:srgbClr val="3F3F3F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5057328" y="1973581"/>
            <a:ext cx="1299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FFBC33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b="1" i="0" lang="pt-BR" sz="1200" u="none" cap="none" strike="noStrike">
                <a:solidFill>
                  <a:srgbClr val="FFBC33"/>
                </a:solidFill>
                <a:latin typeface="Montserrat"/>
                <a:ea typeface="Montserrat"/>
                <a:cs typeface="Montserrat"/>
                <a:sym typeface="Montserrat"/>
              </a:rPr>
              <a:t>TAP</a:t>
            </a:r>
            <a:r>
              <a:rPr b="1" lang="pt-BR" sz="1200">
                <a:solidFill>
                  <a:srgbClr val="FFBC33"/>
                </a:solidFill>
                <a:latin typeface="Montserrat"/>
                <a:ea typeface="Montserrat"/>
                <a:cs typeface="Montserrat"/>
                <a:sym typeface="Montserrat"/>
              </a:rPr>
              <a:t>E 3</a:t>
            </a:r>
            <a:endParaRPr b="1" i="0" sz="1200" u="none" cap="none" strike="noStrike">
              <a:solidFill>
                <a:srgbClr val="FFBC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5057328" y="2369821"/>
            <a:ext cx="143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Explique les détails ici</a:t>
            </a:r>
            <a:endParaRPr b="0" i="0" sz="12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5661660" y="3228805"/>
            <a:ext cx="975360" cy="1419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862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1" i="0" sz="8625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6235794" y="3000204"/>
            <a:ext cx="477708" cy="1396536"/>
          </a:xfrm>
          <a:prstGeom prst="rect">
            <a:avLst/>
          </a:prstGeom>
          <a:solidFill>
            <a:srgbClr val="328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7833642" y="3116580"/>
            <a:ext cx="599628" cy="1280160"/>
          </a:xfrm>
          <a:prstGeom prst="rect">
            <a:avLst/>
          </a:prstGeom>
          <a:solidFill>
            <a:srgbClr val="3F3F3F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 txBox="1"/>
          <p:nvPr/>
        </p:nvSpPr>
        <p:spPr>
          <a:xfrm>
            <a:off x="6835422" y="1973581"/>
            <a:ext cx="1299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FFBC33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b="1" i="0" lang="pt-BR" sz="1200" u="none" cap="none" strike="noStrike">
                <a:solidFill>
                  <a:srgbClr val="FFBC33"/>
                </a:solidFill>
                <a:latin typeface="Montserrat"/>
                <a:ea typeface="Montserrat"/>
                <a:cs typeface="Montserrat"/>
                <a:sym typeface="Montserrat"/>
              </a:rPr>
              <a:t>TAP</a:t>
            </a:r>
            <a:r>
              <a:rPr b="1" lang="pt-BR" sz="1200">
                <a:solidFill>
                  <a:srgbClr val="FFBC33"/>
                </a:solidFill>
                <a:latin typeface="Montserrat"/>
                <a:ea typeface="Montserrat"/>
                <a:cs typeface="Montserrat"/>
                <a:sym typeface="Montserrat"/>
              </a:rPr>
              <a:t>E 4</a:t>
            </a:r>
            <a:endParaRPr b="1" i="0" sz="1200" u="none" cap="none" strike="noStrike">
              <a:solidFill>
                <a:srgbClr val="FFBC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6835422" y="2369821"/>
            <a:ext cx="143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Explique les détails ici</a:t>
            </a:r>
            <a:endParaRPr b="0" i="0" sz="12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7462614" y="3228805"/>
            <a:ext cx="975360" cy="1419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862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1" i="0" sz="8625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8013888" y="3000204"/>
            <a:ext cx="477708" cy="1396536"/>
          </a:xfrm>
          <a:prstGeom prst="rect">
            <a:avLst/>
          </a:prstGeom>
          <a:solidFill>
            <a:srgbClr val="328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-516479" y="3756660"/>
            <a:ext cx="1950477" cy="1950477"/>
          </a:xfrm>
          <a:prstGeom prst="ellipse">
            <a:avLst/>
          </a:prstGeom>
          <a:gradFill>
            <a:gsLst>
              <a:gs pos="0">
                <a:srgbClr val="FFBC33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"/>
          <p:cNvSpPr/>
          <p:nvPr/>
        </p:nvSpPr>
        <p:spPr>
          <a:xfrm rot="-8463909">
            <a:off x="7225723" y="-325126"/>
            <a:ext cx="1449141" cy="1449141"/>
          </a:xfrm>
          <a:prstGeom prst="ellipse">
            <a:avLst/>
          </a:prstGeom>
          <a:gradFill>
            <a:gsLst>
              <a:gs pos="0">
                <a:srgbClr val="FFBC33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-1018826" y="3398928"/>
            <a:ext cx="2452824" cy="2452824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/>
          <p:nvPr/>
        </p:nvSpPr>
        <p:spPr>
          <a:xfrm flipH="1" rot="10800000">
            <a:off x="457200" y="-3475"/>
            <a:ext cx="3097162" cy="5146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4458645" y="432334"/>
            <a:ext cx="8543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FFBC33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b="1" i="0" sz="3600" u="none" cap="none" strike="noStrike">
              <a:solidFill>
                <a:srgbClr val="FFBC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5386637" y="670491"/>
            <a:ext cx="236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Citer les outils. Citer les outils. </a:t>
            </a: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Citer les outils. Citer les outils. </a:t>
            </a: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4443897" y="1152529"/>
            <a:ext cx="8543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FFBC33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b="1" i="0" sz="3600" u="none" cap="none" strike="noStrike">
              <a:solidFill>
                <a:srgbClr val="FFBC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5386637" y="1393334"/>
            <a:ext cx="23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Dire les jours/heures de disponibilité du support</a:t>
            </a:r>
            <a:endParaRPr b="0" i="0" sz="1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4447623" y="1895792"/>
            <a:ext cx="8543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FFBC33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b="1" i="0" sz="3600" u="none" cap="none" strike="noStrike">
              <a:solidFill>
                <a:srgbClr val="FFBC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5386637" y="2131144"/>
            <a:ext cx="236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Fréquence</a:t>
            </a:r>
            <a:endParaRPr b="0" i="0" sz="1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5" name="Google Shape;145;p2"/>
          <p:cNvSpPr txBox="1"/>
          <p:nvPr/>
        </p:nvSpPr>
        <p:spPr>
          <a:xfrm>
            <a:off x="4451271" y="2630728"/>
            <a:ext cx="8543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FFBC33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 b="1" i="0" sz="3600" u="none" cap="none" strike="noStrike">
              <a:solidFill>
                <a:srgbClr val="FFBC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5386637" y="2867655"/>
            <a:ext cx="236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Fréquence (quotidien ?)</a:t>
            </a:r>
            <a:endParaRPr b="0" i="0" sz="1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4447622" y="3361358"/>
            <a:ext cx="8543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FFBC33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 b="1" i="0" sz="3600" u="none" cap="none" strike="noStrike">
              <a:solidFill>
                <a:srgbClr val="FFBC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5386637" y="3596710"/>
            <a:ext cx="23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Comment tu vas présenter les résultats</a:t>
            </a:r>
            <a:endParaRPr b="0" i="0" sz="1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4451270" y="4103668"/>
            <a:ext cx="8543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FFBC33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 b="1" i="0" sz="3600" u="none" cap="none" strike="noStrike">
              <a:solidFill>
                <a:srgbClr val="FFBC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2"/>
          <p:cNvSpPr txBox="1"/>
          <p:nvPr/>
        </p:nvSpPr>
        <p:spPr>
          <a:xfrm>
            <a:off x="5386637" y="4340595"/>
            <a:ext cx="236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 applicable</a:t>
            </a:r>
            <a:endParaRPr b="0" i="0" sz="1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2"/>
          <p:cNvSpPr txBox="1"/>
          <p:nvPr/>
        </p:nvSpPr>
        <p:spPr>
          <a:xfrm>
            <a:off x="583825" y="815875"/>
            <a:ext cx="2859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</a:t>
            </a:r>
            <a:r>
              <a:rPr b="1" lang="pt-BR" sz="21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MENT</a:t>
            </a:r>
            <a:br>
              <a:rPr b="1" lang="pt-BR" sz="21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b="1" lang="pt-BR" sz="21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ÇA SE PASSE</a:t>
            </a:r>
            <a:br>
              <a:rPr b="1" lang="pt-BR" sz="21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b="1" lang="pt-BR" sz="21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CONCRÈTEMENT ?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5386637" y="460166"/>
            <a:ext cx="33589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CONFIGURA</a:t>
            </a:r>
            <a:r>
              <a:rPr b="1" lang="pt-BR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TION DES OUTILS</a:t>
            </a:r>
            <a:endParaRPr b="1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5386636" y="1183581"/>
            <a:ext cx="33589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SUPPORT CLIENT</a:t>
            </a:r>
            <a:endParaRPr/>
          </a:p>
        </p:txBody>
      </p:sp>
      <p:sp>
        <p:nvSpPr>
          <p:cNvPr id="154" name="Google Shape;154;p2"/>
          <p:cNvSpPr txBox="1"/>
          <p:nvPr/>
        </p:nvSpPr>
        <p:spPr>
          <a:xfrm>
            <a:off x="5386635" y="1923221"/>
            <a:ext cx="33589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RÉUNIONS</a:t>
            </a:r>
            <a:endParaRPr/>
          </a:p>
        </p:txBody>
      </p:sp>
      <p:sp>
        <p:nvSpPr>
          <p:cNvPr id="155" name="Google Shape;155;p2"/>
          <p:cNvSpPr txBox="1"/>
          <p:nvPr/>
        </p:nvSpPr>
        <p:spPr>
          <a:xfrm>
            <a:off x="5386635" y="2661781"/>
            <a:ext cx="3358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CRÉATION, ANALYSES &amp; OPTIMISATIONS</a:t>
            </a:r>
            <a:r>
              <a:rPr b="1" i="0" lang="pt-BR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</p:txBody>
      </p:sp>
      <p:sp>
        <p:nvSpPr>
          <p:cNvPr id="156" name="Google Shape;156;p2"/>
          <p:cNvSpPr txBox="1"/>
          <p:nvPr/>
        </p:nvSpPr>
        <p:spPr>
          <a:xfrm>
            <a:off x="5386635" y="3362688"/>
            <a:ext cx="33589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RAPPORTS</a:t>
            </a:r>
            <a:endParaRPr/>
          </a:p>
        </p:txBody>
      </p:sp>
      <p:sp>
        <p:nvSpPr>
          <p:cNvPr id="157" name="Google Shape;157;p2"/>
          <p:cNvSpPr txBox="1"/>
          <p:nvPr/>
        </p:nvSpPr>
        <p:spPr>
          <a:xfrm>
            <a:off x="5386635" y="4134720"/>
            <a:ext cx="33589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AUTRES</a:t>
            </a:r>
            <a:r>
              <a:rPr b="1" lang="pt-BR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pt-BR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SERVICES</a:t>
            </a:r>
            <a:endParaRPr/>
          </a:p>
        </p:txBody>
      </p:sp>
      <p:grpSp>
        <p:nvGrpSpPr>
          <p:cNvPr id="158" name="Google Shape;158;p2"/>
          <p:cNvGrpSpPr/>
          <p:nvPr/>
        </p:nvGrpSpPr>
        <p:grpSpPr>
          <a:xfrm>
            <a:off x="632709" y="4347060"/>
            <a:ext cx="831792" cy="298226"/>
            <a:chOff x="1096173" y="3000139"/>
            <a:chExt cx="1222864" cy="438438"/>
          </a:xfrm>
        </p:grpSpPr>
        <p:sp>
          <p:nvSpPr>
            <p:cNvPr id="159" name="Google Shape;159;p2"/>
            <p:cNvSpPr/>
            <p:nvPr/>
          </p:nvSpPr>
          <p:spPr>
            <a:xfrm>
              <a:off x="1096173" y="3000139"/>
              <a:ext cx="392561" cy="438438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73631" y="3000139"/>
              <a:ext cx="392561" cy="438438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647431" y="3000139"/>
              <a:ext cx="392561" cy="438438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926476" y="3000139"/>
              <a:ext cx="392561" cy="438438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8060064" y="3962017"/>
            <a:ext cx="598166" cy="770312"/>
            <a:chOff x="3536687" y="1460580"/>
            <a:chExt cx="861502" cy="1109432"/>
          </a:xfrm>
        </p:grpSpPr>
        <p:cxnSp>
          <p:nvCxnSpPr>
            <p:cNvPr id="164" name="Google Shape;164;p2"/>
            <p:cNvCxnSpPr/>
            <p:nvPr/>
          </p:nvCxnSpPr>
          <p:spPr>
            <a:xfrm>
              <a:off x="4027894" y="1460580"/>
              <a:ext cx="0" cy="1109432"/>
            </a:xfrm>
            <a:prstGeom prst="straightConnector1">
              <a:avLst/>
            </a:prstGeom>
            <a:noFill/>
            <a:ln cap="flat" cmpd="sng" w="50800">
              <a:solidFill>
                <a:schemeClr val="lt1">
                  <a:alpha val="74901"/>
                </a:schemeClr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65" name="Google Shape;165;p2"/>
            <p:cNvCxnSpPr/>
            <p:nvPr/>
          </p:nvCxnSpPr>
          <p:spPr>
            <a:xfrm>
              <a:off x="4148807" y="1460580"/>
              <a:ext cx="0" cy="1109432"/>
            </a:xfrm>
            <a:prstGeom prst="straightConnector1">
              <a:avLst/>
            </a:prstGeom>
            <a:noFill/>
            <a:ln cap="flat" cmpd="sng" w="50800">
              <a:solidFill>
                <a:schemeClr val="lt1">
                  <a:alpha val="74901"/>
                </a:schemeClr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66" name="Google Shape;166;p2"/>
            <p:cNvCxnSpPr/>
            <p:nvPr/>
          </p:nvCxnSpPr>
          <p:spPr>
            <a:xfrm>
              <a:off x="4277276" y="1460580"/>
              <a:ext cx="0" cy="1109432"/>
            </a:xfrm>
            <a:prstGeom prst="straightConnector1">
              <a:avLst/>
            </a:prstGeom>
            <a:noFill/>
            <a:ln cap="flat" cmpd="sng" w="50800">
              <a:solidFill>
                <a:schemeClr val="lt1">
                  <a:alpha val="74901"/>
                </a:schemeClr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67" name="Google Shape;167;p2"/>
            <p:cNvCxnSpPr/>
            <p:nvPr/>
          </p:nvCxnSpPr>
          <p:spPr>
            <a:xfrm>
              <a:off x="4398189" y="1460580"/>
              <a:ext cx="0" cy="1109432"/>
            </a:xfrm>
            <a:prstGeom prst="straightConnector1">
              <a:avLst/>
            </a:prstGeom>
            <a:noFill/>
            <a:ln cap="flat" cmpd="sng" w="50800">
              <a:solidFill>
                <a:schemeClr val="lt1">
                  <a:alpha val="74901"/>
                </a:schemeClr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68" name="Google Shape;168;p2"/>
            <p:cNvCxnSpPr/>
            <p:nvPr/>
          </p:nvCxnSpPr>
          <p:spPr>
            <a:xfrm>
              <a:off x="3536687" y="1460580"/>
              <a:ext cx="0" cy="1109432"/>
            </a:xfrm>
            <a:prstGeom prst="straightConnector1">
              <a:avLst/>
            </a:prstGeom>
            <a:noFill/>
            <a:ln cap="flat" cmpd="sng" w="50800">
              <a:solidFill>
                <a:schemeClr val="lt1">
                  <a:alpha val="74901"/>
                </a:schemeClr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69" name="Google Shape;169;p2"/>
            <p:cNvCxnSpPr/>
            <p:nvPr/>
          </p:nvCxnSpPr>
          <p:spPr>
            <a:xfrm>
              <a:off x="3657600" y="1460580"/>
              <a:ext cx="0" cy="1109432"/>
            </a:xfrm>
            <a:prstGeom prst="straightConnector1">
              <a:avLst/>
            </a:prstGeom>
            <a:noFill/>
            <a:ln cap="flat" cmpd="sng" w="50800">
              <a:solidFill>
                <a:schemeClr val="lt1">
                  <a:alpha val="74901"/>
                </a:schemeClr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70" name="Google Shape;170;p2"/>
            <p:cNvCxnSpPr/>
            <p:nvPr/>
          </p:nvCxnSpPr>
          <p:spPr>
            <a:xfrm>
              <a:off x="3786069" y="1460580"/>
              <a:ext cx="0" cy="1109432"/>
            </a:xfrm>
            <a:prstGeom prst="straightConnector1">
              <a:avLst/>
            </a:prstGeom>
            <a:noFill/>
            <a:ln cap="flat" cmpd="sng" w="50800">
              <a:solidFill>
                <a:schemeClr val="lt1">
                  <a:alpha val="74901"/>
                </a:schemeClr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71" name="Google Shape;171;p2"/>
            <p:cNvCxnSpPr/>
            <p:nvPr/>
          </p:nvCxnSpPr>
          <p:spPr>
            <a:xfrm>
              <a:off x="3906982" y="1460580"/>
              <a:ext cx="0" cy="1109432"/>
            </a:xfrm>
            <a:prstGeom prst="straightConnector1">
              <a:avLst/>
            </a:prstGeom>
            <a:noFill/>
            <a:ln cap="flat" cmpd="sng" w="50800">
              <a:solidFill>
                <a:schemeClr val="lt1">
                  <a:alpha val="74901"/>
                </a:schemeClr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/>
          <p:nvPr/>
        </p:nvSpPr>
        <p:spPr>
          <a:xfrm>
            <a:off x="504223" y="1055133"/>
            <a:ext cx="3363600" cy="505800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561937">
            <a:off x="4111215" y="1679500"/>
            <a:ext cx="1235053" cy="1235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/>
          <p:nvPr/>
        </p:nvSpPr>
        <p:spPr>
          <a:xfrm>
            <a:off x="457212" y="444896"/>
            <a:ext cx="4572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pt-BR"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OFFRE</a:t>
            </a:r>
            <a:r>
              <a:rPr b="1" i="0" lang="pt-BR" sz="3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br>
              <a:rPr b="1" lang="pt-BR"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b="1" lang="pt-BR"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SUR-MESURE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/>
          <p:nvPr/>
        </p:nvSpPr>
        <p:spPr>
          <a:xfrm flipH="1" rot="10800000">
            <a:off x="5589650" y="716725"/>
            <a:ext cx="3097200" cy="4182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5788741" y="821784"/>
            <a:ext cx="26991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Indique ici ta proposition d’offre pour la rémunération des services rendus ainsi qu’une proposition de budget pub mensuel.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 montant que tu factureras dépend de ton niveau actuel et du budget que le client investira (j'essaie toujours de facturer moins que ce que le client va investir).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 media buyer COMPLÈTEMENT débutant peut commencer en facturant entre 300€ et 500€ par mois (mais tu peux gérer 10-15 clients).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À mesure que tu gagnes en expérience, passe à une fourchette de 750€ à 1 000€ par mois et fais évoluer ton tarif au fur et à mesure de ton expérience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736979" y="1800216"/>
            <a:ext cx="2817384" cy="2954338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"/>
          <p:cNvSpPr/>
          <p:nvPr/>
        </p:nvSpPr>
        <p:spPr>
          <a:xfrm>
            <a:off x="522350" y="1013400"/>
            <a:ext cx="3378300" cy="505800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8"/>
          <p:cNvSpPr txBox="1"/>
          <p:nvPr/>
        </p:nvSpPr>
        <p:spPr>
          <a:xfrm>
            <a:off x="464675" y="388950"/>
            <a:ext cx="3489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pt-BR"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OFFRE</a:t>
            </a:r>
            <a:r>
              <a:rPr b="1" i="0" lang="pt-BR" sz="3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b="1" lang="pt-BR"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SUR-MESURE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8"/>
          <p:cNvSpPr/>
          <p:nvPr/>
        </p:nvSpPr>
        <p:spPr>
          <a:xfrm>
            <a:off x="471945" y="3219446"/>
            <a:ext cx="1687200" cy="555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9" name="Google Shape;189;p38"/>
          <p:cNvSpPr/>
          <p:nvPr/>
        </p:nvSpPr>
        <p:spPr>
          <a:xfrm>
            <a:off x="3192027" y="3219450"/>
            <a:ext cx="1380000" cy="555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0" name="Google Shape;190;p38"/>
          <p:cNvSpPr/>
          <p:nvPr/>
        </p:nvSpPr>
        <p:spPr>
          <a:xfrm>
            <a:off x="6313098" y="3219450"/>
            <a:ext cx="1687200" cy="555600"/>
          </a:xfrm>
          <a:prstGeom prst="roundRect">
            <a:avLst>
              <a:gd fmla="val 16667" name="adj"/>
            </a:avLst>
          </a:pr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8"/>
          <p:cNvSpPr txBox="1"/>
          <p:nvPr/>
        </p:nvSpPr>
        <p:spPr>
          <a:xfrm>
            <a:off x="522338" y="3219446"/>
            <a:ext cx="1586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84"/>
              <a:buFont typeface="Arial"/>
              <a:buNone/>
            </a:pPr>
            <a:r>
              <a:rPr b="0" i="0" lang="pt-BR" sz="2400" u="none" cap="none" strike="noStrike">
                <a:solidFill>
                  <a:srgbClr val="3280F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1000€</a:t>
            </a:r>
            <a:endParaRPr b="0" i="0" sz="2400" u="none" cap="none" strike="noStrike">
              <a:solidFill>
                <a:srgbClr val="3280F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2" name="Google Shape;192;p38"/>
          <p:cNvSpPr txBox="1"/>
          <p:nvPr/>
        </p:nvSpPr>
        <p:spPr>
          <a:xfrm>
            <a:off x="3192026" y="3219450"/>
            <a:ext cx="13800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84"/>
              <a:buFont typeface="Arial"/>
              <a:buNone/>
            </a:pPr>
            <a:r>
              <a:rPr b="0" i="0" lang="pt-BR" sz="2400" u="none" cap="none" strike="noStrike">
                <a:solidFill>
                  <a:srgbClr val="3280F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750€</a:t>
            </a:r>
            <a:endParaRPr b="0" i="0" sz="2400" u="none" cap="none" strike="noStrike">
              <a:solidFill>
                <a:srgbClr val="3280F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3" name="Google Shape;193;p38"/>
          <p:cNvSpPr txBox="1"/>
          <p:nvPr/>
        </p:nvSpPr>
        <p:spPr>
          <a:xfrm>
            <a:off x="6349975" y="3219450"/>
            <a:ext cx="16503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84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1750€</a:t>
            </a:r>
            <a:endParaRPr b="0" i="0" sz="24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4" name="Google Shape;194;p38"/>
          <p:cNvSpPr txBox="1"/>
          <p:nvPr/>
        </p:nvSpPr>
        <p:spPr>
          <a:xfrm>
            <a:off x="2299834" y="3219450"/>
            <a:ext cx="7455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73"/>
              <a:buFont typeface="Arial"/>
              <a:buNone/>
            </a:pPr>
            <a:r>
              <a:rPr b="0" i="0" lang="pt-BR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b="0" i="0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8"/>
          <p:cNvSpPr txBox="1"/>
          <p:nvPr/>
        </p:nvSpPr>
        <p:spPr>
          <a:xfrm>
            <a:off x="5241861" y="3219445"/>
            <a:ext cx="7455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73"/>
              <a:buFont typeface="Arial"/>
              <a:buNone/>
            </a:pPr>
            <a:r>
              <a:rPr b="0" i="0" lang="pt-BR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b="0" i="0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8"/>
          <p:cNvSpPr txBox="1"/>
          <p:nvPr/>
        </p:nvSpPr>
        <p:spPr>
          <a:xfrm>
            <a:off x="1054699" y="2074984"/>
            <a:ext cx="31656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41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Budget pub recommandé : 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41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1000€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7" name="Google Shape;197;p38"/>
          <p:cNvSpPr txBox="1"/>
          <p:nvPr/>
        </p:nvSpPr>
        <p:spPr>
          <a:xfrm>
            <a:off x="5464470" y="2091529"/>
            <a:ext cx="31656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41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Honoraires : </a:t>
            </a:r>
            <a:br>
              <a:rPr lang="pt-BR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pt-BR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750€</a:t>
            </a:r>
            <a:endParaRPr/>
          </a:p>
        </p:txBody>
      </p:sp>
      <p:sp>
        <p:nvSpPr>
          <p:cNvPr id="198" name="Google Shape;198;p38"/>
          <p:cNvSpPr txBox="1"/>
          <p:nvPr/>
        </p:nvSpPr>
        <p:spPr>
          <a:xfrm>
            <a:off x="7106488" y="461159"/>
            <a:ext cx="1565564" cy="505830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EXEMPL</a:t>
            </a:r>
            <a:r>
              <a:rPr b="1" lang="pt-BR"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/>
          <p:nvPr/>
        </p:nvSpPr>
        <p:spPr>
          <a:xfrm flipH="1" rot="10800000">
            <a:off x="0" y="1337650"/>
            <a:ext cx="9144000" cy="161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9"/>
          <p:cNvSpPr txBox="1"/>
          <p:nvPr/>
        </p:nvSpPr>
        <p:spPr>
          <a:xfrm>
            <a:off x="1375083" y="1416514"/>
            <a:ext cx="6393835" cy="121497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 LANCE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b="1" lang="pt-BR" sz="3600">
                <a:solidFill>
                  <a:srgbClr val="FFBC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NOTRE PARTENARIAT </a:t>
            </a:r>
            <a:r>
              <a:rPr b="1" i="0" lang="pt-BR" sz="3600" u="none" cap="none" strike="noStrike">
                <a:solidFill>
                  <a:srgbClr val="FFBC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?</a:t>
            </a:r>
            <a:endParaRPr b="0" i="0" sz="3600" u="none" cap="none" strike="noStrike">
              <a:solidFill>
                <a:srgbClr val="FFB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9"/>
          <p:cNvSpPr txBox="1"/>
          <p:nvPr/>
        </p:nvSpPr>
        <p:spPr>
          <a:xfrm>
            <a:off x="2286000" y="2558537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Offre valable jusqu’au</a:t>
            </a:r>
            <a:r>
              <a:rPr b="0" i="0" lang="pt-BR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XX/YY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6" name="Google Shape;206;p39"/>
          <p:cNvSpPr/>
          <p:nvPr/>
        </p:nvSpPr>
        <p:spPr>
          <a:xfrm flipH="1" rot="10800000">
            <a:off x="1441075" y="3486625"/>
            <a:ext cx="6163200" cy="609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9"/>
          <p:cNvPicPr preferRelativeResize="0"/>
          <p:nvPr/>
        </p:nvPicPr>
        <p:blipFill rotWithShape="1">
          <a:blip r:embed="rId3">
            <a:alphaModFix/>
          </a:blip>
          <a:srcRect b="-11280" l="10420" r="-10420" t="11280"/>
          <a:stretch/>
        </p:blipFill>
        <p:spPr>
          <a:xfrm flipH="1" rot="5400010">
            <a:off x="4495809" y="2558520"/>
            <a:ext cx="866185" cy="86619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9"/>
          <p:cNvSpPr txBox="1"/>
          <p:nvPr/>
        </p:nvSpPr>
        <p:spPr>
          <a:xfrm>
            <a:off x="1264674" y="3647147"/>
            <a:ext cx="661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Ajoute la date de validité de l’offre </a:t>
            </a:r>
            <a:r>
              <a:rPr b="0" i="0" lang="pt-BR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</a:t>
            </a:r>
            <a:r>
              <a:rPr b="1" lang="pt-B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MAXIMUM</a:t>
            </a:r>
            <a:r>
              <a:rPr b="0" i="0" lang="pt-BR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7 </a:t>
            </a:r>
            <a:r>
              <a:rPr lang="pt-BR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jours</a:t>
            </a:r>
            <a:r>
              <a:rPr b="0" i="0" lang="pt-BR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/>
          <p:nvPr/>
        </p:nvSpPr>
        <p:spPr>
          <a:xfrm>
            <a:off x="1574101" y="580250"/>
            <a:ext cx="5642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</a:t>
            </a:r>
            <a:r>
              <a:rPr lang="pt-BR"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OCHAINES ÉTAPES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0"/>
          <p:cNvSpPr/>
          <p:nvPr/>
        </p:nvSpPr>
        <p:spPr>
          <a:xfrm>
            <a:off x="883264" y="1678376"/>
            <a:ext cx="2303768" cy="1903875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0"/>
          <p:cNvSpPr/>
          <p:nvPr/>
        </p:nvSpPr>
        <p:spPr>
          <a:xfrm>
            <a:off x="3407296" y="1677236"/>
            <a:ext cx="2311458" cy="1905305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0"/>
          <p:cNvSpPr/>
          <p:nvPr/>
        </p:nvSpPr>
        <p:spPr>
          <a:xfrm>
            <a:off x="5927486" y="1670954"/>
            <a:ext cx="2311458" cy="1917577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0"/>
          <p:cNvSpPr txBox="1"/>
          <p:nvPr/>
        </p:nvSpPr>
        <p:spPr>
          <a:xfrm>
            <a:off x="1131634" y="1947052"/>
            <a:ext cx="8699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b="0" i="0" sz="36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8" name="Google Shape;218;p40"/>
          <p:cNvSpPr txBox="1"/>
          <p:nvPr/>
        </p:nvSpPr>
        <p:spPr>
          <a:xfrm>
            <a:off x="1131634" y="2503409"/>
            <a:ext cx="1794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Acceptation</a:t>
            </a:r>
            <a:br>
              <a:rPr lang="pt-BR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pt-BR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l’offre;</a:t>
            </a:r>
            <a:endParaRPr b="0" i="0" sz="14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9" name="Google Shape;219;p40"/>
          <p:cNvSpPr txBox="1"/>
          <p:nvPr/>
        </p:nvSpPr>
        <p:spPr>
          <a:xfrm>
            <a:off x="3643039" y="1947052"/>
            <a:ext cx="8699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b="0" i="0" sz="36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0" name="Google Shape;220;p40"/>
          <p:cNvSpPr txBox="1"/>
          <p:nvPr/>
        </p:nvSpPr>
        <p:spPr>
          <a:xfrm>
            <a:off x="3643039" y="2503409"/>
            <a:ext cx="185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</a:t>
            </a:r>
            <a:r>
              <a:rPr lang="pt-BR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nvoi par mail</a:t>
            </a:r>
            <a:br>
              <a:rPr lang="pt-BR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pt-BR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des termes négociés</a:t>
            </a:r>
            <a:r>
              <a:rPr b="0" i="0" lang="pt-BR" sz="1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;</a:t>
            </a:r>
            <a:endParaRPr b="0" i="0" sz="14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1" name="Google Shape;221;p40"/>
          <p:cNvSpPr txBox="1"/>
          <p:nvPr/>
        </p:nvSpPr>
        <p:spPr>
          <a:xfrm>
            <a:off x="6154445" y="1947052"/>
            <a:ext cx="8699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b="0" i="0" sz="36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2" name="Google Shape;222;p40"/>
          <p:cNvSpPr txBox="1"/>
          <p:nvPr/>
        </p:nvSpPr>
        <p:spPr>
          <a:xfrm>
            <a:off x="6154445" y="2503409"/>
            <a:ext cx="185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Définir</a:t>
            </a:r>
            <a:r>
              <a:rPr lang="pt-BR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de la date de début de mission</a:t>
            </a:r>
            <a:endParaRPr b="0" i="0" sz="14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3" name="Google Shape;223;p40"/>
          <p:cNvSpPr/>
          <p:nvPr/>
        </p:nvSpPr>
        <p:spPr>
          <a:xfrm>
            <a:off x="2286000" y="4291050"/>
            <a:ext cx="4535100" cy="738600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0"/>
          <p:cNvSpPr txBox="1"/>
          <p:nvPr/>
        </p:nvSpPr>
        <p:spPr>
          <a:xfrm>
            <a:off x="2286000" y="4398742"/>
            <a:ext cx="457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Explique les prochaines étapes à partir de maintenant pour conclure le partenariat.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5" name="Google Shape;22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008955">
            <a:off x="6234563" y="3549998"/>
            <a:ext cx="997997" cy="99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/>
          <p:nvPr/>
        </p:nvSpPr>
        <p:spPr>
          <a:xfrm>
            <a:off x="1016000" y="2068425"/>
            <a:ext cx="3060900" cy="21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E-mail</a:t>
            </a:r>
            <a:endParaRPr b="0" i="0" sz="14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Insérer ton mail</a:t>
            </a:r>
            <a:endParaRPr b="0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</a:t>
            </a:r>
            <a:r>
              <a:rPr b="1" lang="pt-BR"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éléphone</a:t>
            </a:r>
            <a:endParaRPr b="0" i="0" sz="14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Insérer ton 06</a:t>
            </a:r>
            <a:endParaRPr b="0" i="0" sz="1400" u="none" cap="none" strike="noStrik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Instagram</a:t>
            </a:r>
            <a:r>
              <a:rPr b="1" i="0" lang="pt-BR" sz="1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i="1" lang="pt-BR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(ou autre)</a:t>
            </a:r>
            <a:endParaRPr i="1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@seuinstagram</a:t>
            </a:r>
            <a:endParaRPr b="0" i="0" sz="1400" u="none" cap="none" strike="noStrik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1016000" y="1035865"/>
            <a:ext cx="2831069" cy="85811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92"/>
              <a:buFont typeface="Arial"/>
              <a:buNone/>
            </a:pPr>
            <a:r>
              <a:rPr b="1" lang="pt-BR"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MERCI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3"/>
          <p:cNvSpPr txBox="1"/>
          <p:nvPr/>
        </p:nvSpPr>
        <p:spPr>
          <a:xfrm>
            <a:off x="3667027" y="3762536"/>
            <a:ext cx="1809900" cy="518700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Met ici tes infos de contact</a:t>
            </a:r>
            <a:endParaRPr b="0" i="0" sz="1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33" name="Google Shape;23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833919">
            <a:off x="3231876" y="2918962"/>
            <a:ext cx="997997" cy="99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Maiara Silveira</dc:creator>
</cp:coreProperties>
</file>