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Open Sans"/>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regular.fntdata"/><Relationship Id="rId11" Type="http://schemas.openxmlformats.org/officeDocument/2006/relationships/slide" Target="slides/slide6.xml"/><Relationship Id="rId22" Type="http://schemas.openxmlformats.org/officeDocument/2006/relationships/font" Target="fonts/OpenSans-italic.fntdata"/><Relationship Id="rId10" Type="http://schemas.openxmlformats.org/officeDocument/2006/relationships/slide" Target="slides/slide5.xml"/><Relationship Id="rId21" Type="http://schemas.openxmlformats.org/officeDocument/2006/relationships/font" Target="fonts/OpenSans-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OpenSans-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69e7df918208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69e7df918208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69e7df91e18bb: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69e7df91e18bb: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69e7df92057ed: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69e7df92057ed: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69e7df921b52b: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69e7df921b52b: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69e7df921b7a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69e7df921b7a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69e7df921bdac: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69e7df921bdac: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69e7df921c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69e7df921c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69e7df923af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69e7df923af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69e7df929fed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69e7df929fed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69e7df93040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69e7df93040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69e7df9344c0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69e7df9344c0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69e7df9344ed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69e7df9344ed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69e7df934532d: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69e7df934532d: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69e7df939f91c: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69e7df939f91c: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4.png"/><Relationship Id="rId5"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image" Target="../media/image8.png"/><Relationship Id="rId5"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2.jpg"/><Relationship Id="rId4" Type="http://schemas.openxmlformats.org/officeDocument/2006/relationships/image" Target="../media/image12.png"/><Relationship Id="rId5"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jpg"/><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id="54" name="Google Shape;54;p13"/>
          <p:cNvPicPr preferRelativeResize="0"/>
          <p:nvPr/>
        </p:nvPicPr>
        <p:blipFill>
          <a:blip r:embed="rId4">
            <a:alphaModFix/>
          </a:blip>
          <a:stretch>
            <a:fillRect/>
          </a:stretch>
        </p:blipFill>
        <p:spPr>
          <a:xfrm>
            <a:off x="937260" y="742950"/>
            <a:ext cx="3657600" cy="3657600"/>
          </a:xfrm>
          <a:prstGeom prst="rect">
            <a:avLst/>
          </a:prstGeom>
          <a:noFill/>
          <a:ln>
            <a:noFill/>
          </a:ln>
        </p:spPr>
      </p:pic>
      <p:sp>
        <p:nvSpPr>
          <p:cNvPr id="55" name="Google Shape;55;p13"/>
          <p:cNvSpPr txBox="1"/>
          <p:nvPr/>
        </p:nvSpPr>
        <p:spPr>
          <a:xfrm>
            <a:off x="4914900" y="1371600"/>
            <a:ext cx="38292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0"/>
              </a:spcAft>
              <a:buNone/>
            </a:pPr>
            <a:r>
              <a:rPr b="1" lang="en" sz="3250">
                <a:solidFill>
                  <a:srgbClr val="A7590E"/>
                </a:solidFill>
                <a:latin typeface="Open Sans"/>
                <a:ea typeface="Open Sans"/>
                <a:cs typeface="Open Sans"/>
                <a:sym typeface="Open Sans"/>
              </a:rPr>
              <a:t>Worlds of Imagination and Feedback</a:t>
            </a:r>
            <a:endParaRPr b="1" sz="3250">
              <a:solidFill>
                <a:srgbClr val="A7590E"/>
              </a:solidFill>
              <a:latin typeface="Open Sans"/>
              <a:ea typeface="Open Sans"/>
              <a:cs typeface="Open Sans"/>
              <a:sym typeface="Open Sans"/>
            </a:endParaRPr>
          </a:p>
          <a:p>
            <a:pPr indent="0" lvl="0" marL="0" rtl="0" algn="l">
              <a:spcBef>
                <a:spcPts val="360"/>
              </a:spcBef>
              <a:spcAft>
                <a:spcPts val="360"/>
              </a:spcAft>
              <a:buNone/>
            </a:pPr>
            <a:r>
              <a:rPr lang="en" sz="1800">
                <a:solidFill>
                  <a:srgbClr val="040F0F"/>
                </a:solidFill>
                <a:latin typeface="Open Sans"/>
                <a:ea typeface="Open Sans"/>
                <a:cs typeface="Open Sans"/>
                <a:sym typeface="Open Sans"/>
              </a:rPr>
              <a:t>How the Inklings Created Middle-earth and Narnia</a:t>
            </a:r>
            <a:endParaRPr sz="1800">
              <a:solidFill>
                <a:srgbClr val="040F0F"/>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pic>
        <p:nvPicPr>
          <p:cNvPr id="60" name="Google Shape;60;p14"/>
          <p:cNvPicPr preferRelativeResize="0"/>
          <p:nvPr/>
        </p:nvPicPr>
        <p:blipFill>
          <a:blip r:embed="rId4">
            <a:alphaModFix/>
          </a:blip>
          <a:stretch>
            <a:fillRect/>
          </a:stretch>
        </p:blipFill>
        <p:spPr>
          <a:xfrm>
            <a:off x="5657850" y="714"/>
            <a:ext cx="3486150" cy="5142071"/>
          </a:xfrm>
          <a:prstGeom prst="rect">
            <a:avLst/>
          </a:prstGeom>
          <a:noFill/>
          <a:ln>
            <a:noFill/>
          </a:ln>
        </p:spPr>
      </p:pic>
      <p:sp>
        <p:nvSpPr>
          <p:cNvPr id="61" name="Google Shape;61;p14"/>
          <p:cNvSpPr txBox="1"/>
          <p:nvPr/>
        </p:nvSpPr>
        <p:spPr>
          <a:xfrm>
            <a:off x="285750" y="171450"/>
            <a:ext cx="5143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0"/>
              </a:spcAft>
              <a:buNone/>
            </a:pPr>
            <a:r>
              <a:rPr b="1" lang="en" sz="2900">
                <a:solidFill>
                  <a:srgbClr val="A7590E"/>
                </a:solidFill>
                <a:latin typeface="Open Sans"/>
                <a:ea typeface="Open Sans"/>
                <a:cs typeface="Open Sans"/>
                <a:sym typeface="Open Sans"/>
              </a:rPr>
              <a:t>Welcome Back, Fellow Inklings!</a:t>
            </a:r>
            <a:endParaRPr b="1" sz="2900">
              <a:solidFill>
                <a:srgbClr val="A7590E"/>
              </a:solidFill>
              <a:latin typeface="Open Sans"/>
              <a:ea typeface="Open Sans"/>
              <a:cs typeface="Open Sans"/>
              <a:sym typeface="Open Sans"/>
            </a:endParaRPr>
          </a:p>
          <a:p>
            <a:pPr indent="0" lvl="0" marL="0" rtl="0" algn="l">
              <a:spcBef>
                <a:spcPts val="360"/>
              </a:spcBef>
              <a:spcAft>
                <a:spcPts val="0"/>
              </a:spcAft>
              <a:buNone/>
            </a:pPr>
            <a:r>
              <a:rPr b="1" lang="en" sz="2150">
                <a:solidFill>
                  <a:srgbClr val="040F0F"/>
                </a:solidFill>
                <a:latin typeface="Open Sans"/>
                <a:ea typeface="Open Sans"/>
                <a:cs typeface="Open Sans"/>
                <a:sym typeface="Open Sans"/>
              </a:rPr>
              <a:t>A Quick Recap</a:t>
            </a:r>
            <a:endParaRPr b="1" sz="2150">
              <a:solidFill>
                <a:srgbClr val="040F0F"/>
              </a:solidFill>
              <a:latin typeface="Open Sans"/>
              <a:ea typeface="Open Sans"/>
              <a:cs typeface="Open Sans"/>
              <a:sym typeface="Open Sans"/>
            </a:endParaRPr>
          </a:p>
          <a:p>
            <a:pPr indent="0" lvl="0" marL="0" rtl="0" algn="l">
              <a:spcBef>
                <a:spcPts val="360"/>
              </a:spcBef>
              <a:spcAft>
                <a:spcPts val="0"/>
              </a:spcAft>
              <a:buNone/>
            </a:pPr>
            <a:r>
              <a:rPr lang="en" sz="1800">
                <a:solidFill>
                  <a:srgbClr val="040F0F"/>
                </a:solidFill>
                <a:latin typeface="Open Sans"/>
                <a:ea typeface="Open Sans"/>
                <a:cs typeface="Open Sans"/>
                <a:sym typeface="Open Sans"/>
              </a:rPr>
              <a:t>Last time, we met at the </a:t>
            </a:r>
            <a:r>
              <a:rPr b="1" lang="en" sz="1800">
                <a:solidFill>
                  <a:srgbClr val="040F0F"/>
                </a:solidFill>
                <a:latin typeface="Open Sans"/>
                <a:ea typeface="Open Sans"/>
                <a:cs typeface="Open Sans"/>
                <a:sym typeface="Open Sans"/>
              </a:rPr>
              <a:t>Eagle and Child</a:t>
            </a:r>
            <a:r>
              <a:rPr lang="en" sz="1800">
                <a:solidFill>
                  <a:srgbClr val="040F0F"/>
                </a:solidFill>
                <a:latin typeface="Open Sans"/>
                <a:ea typeface="Open Sans"/>
                <a:cs typeface="Open Sans"/>
                <a:sym typeface="Open Sans"/>
              </a:rPr>
              <a:t> pub in Oxford. We learned that the Inklings weren't just a club; they were best friends who shared a love for big ideas!</a:t>
            </a:r>
            <a:endParaRPr sz="1800">
              <a:solidFill>
                <a:srgbClr val="040F0F"/>
              </a:solidFill>
              <a:latin typeface="Open Sans"/>
              <a:ea typeface="Open Sans"/>
              <a:cs typeface="Open Sans"/>
              <a:sym typeface="Open Sans"/>
            </a:endParaRPr>
          </a:p>
          <a:p>
            <a:pPr indent="0" lvl="0" marL="0" rtl="0" algn="l">
              <a:spcBef>
                <a:spcPts val="360"/>
              </a:spcBef>
              <a:spcAft>
                <a:spcPts val="0"/>
              </a:spcAft>
              <a:buNone/>
            </a:pPr>
            <a:r>
              <a:rPr b="1" lang="en" sz="2150">
                <a:solidFill>
                  <a:srgbClr val="040F0F"/>
                </a:solidFill>
                <a:latin typeface="Open Sans"/>
                <a:ea typeface="Open Sans"/>
                <a:cs typeface="Open Sans"/>
                <a:sym typeface="Open Sans"/>
              </a:rPr>
              <a:t>The Dreamers</a:t>
            </a:r>
            <a:endParaRPr b="1" sz="2150">
              <a:solidFill>
                <a:srgbClr val="040F0F"/>
              </a:solidFill>
              <a:latin typeface="Open Sans"/>
              <a:ea typeface="Open Sans"/>
              <a:cs typeface="Open Sans"/>
              <a:sym typeface="Open Sans"/>
            </a:endParaRPr>
          </a:p>
          <a:p>
            <a:pPr indent="0" lvl="0" marL="0" rtl="0" algn="l">
              <a:spcBef>
                <a:spcPts val="360"/>
              </a:spcBef>
              <a:spcAft>
                <a:spcPts val="360"/>
              </a:spcAft>
              <a:buNone/>
            </a:pPr>
            <a:r>
              <a:rPr b="1" lang="en" sz="1800">
                <a:solidFill>
                  <a:srgbClr val="040F0F"/>
                </a:solidFill>
                <a:latin typeface="Open Sans"/>
                <a:ea typeface="Open Sans"/>
                <a:cs typeface="Open Sans"/>
                <a:sym typeface="Open Sans"/>
              </a:rPr>
              <a:t>J.R.R. Tolkien</a:t>
            </a:r>
            <a:r>
              <a:rPr lang="en" sz="1800">
                <a:solidFill>
                  <a:srgbClr val="040F0F"/>
                </a:solidFill>
                <a:latin typeface="Open Sans"/>
                <a:ea typeface="Open Sans"/>
                <a:cs typeface="Open Sans"/>
                <a:sym typeface="Open Sans"/>
              </a:rPr>
              <a:t> and </a:t>
            </a:r>
            <a:r>
              <a:rPr b="1" lang="en" sz="1800">
                <a:solidFill>
                  <a:srgbClr val="040F0F"/>
                </a:solidFill>
                <a:latin typeface="Open Sans"/>
                <a:ea typeface="Open Sans"/>
                <a:cs typeface="Open Sans"/>
                <a:sym typeface="Open Sans"/>
              </a:rPr>
              <a:t>C.S. Lewis</a:t>
            </a:r>
            <a:r>
              <a:rPr lang="en" sz="1800">
                <a:solidFill>
                  <a:srgbClr val="040F0F"/>
                </a:solidFill>
                <a:latin typeface="Open Sans"/>
                <a:ea typeface="Open Sans"/>
                <a:cs typeface="Open Sans"/>
                <a:sym typeface="Open Sans"/>
              </a:rPr>
              <a:t> were the stars of the group. They believed that by sharing their unfinished stories, they could help each other make those stories even better. Today, we're going to dive deeper into their magical worlds!</a:t>
            </a:r>
            <a:endParaRPr sz="1800">
              <a:solidFill>
                <a:srgbClr val="040F0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 name="Shape 65"/>
        <p:cNvGrpSpPr/>
        <p:nvPr/>
      </p:nvGrpSpPr>
      <p:grpSpPr>
        <a:xfrm>
          <a:off x="0" y="0"/>
          <a:ext cx="0" cy="0"/>
          <a:chOff x="0" y="0"/>
          <a:chExt cx="0" cy="0"/>
        </a:xfrm>
      </p:grpSpPr>
      <p:pic>
        <p:nvPicPr>
          <p:cNvPr id="66" name="Google Shape;66;p15"/>
          <p:cNvPicPr preferRelativeResize="0"/>
          <p:nvPr/>
        </p:nvPicPr>
        <p:blipFill>
          <a:blip r:embed="rId4">
            <a:alphaModFix/>
          </a:blip>
          <a:stretch>
            <a:fillRect/>
          </a:stretch>
        </p:blipFill>
        <p:spPr>
          <a:xfrm>
            <a:off x="7349490" y="-91440"/>
            <a:ext cx="1828800" cy="1828800"/>
          </a:xfrm>
          <a:prstGeom prst="rect">
            <a:avLst/>
          </a:prstGeom>
          <a:noFill/>
          <a:ln>
            <a:noFill/>
          </a:ln>
        </p:spPr>
      </p:pic>
      <p:sp>
        <p:nvSpPr>
          <p:cNvPr id="67" name="Google Shape;67;p15"/>
          <p:cNvSpPr txBox="1"/>
          <p:nvPr/>
        </p:nvSpPr>
        <p:spPr>
          <a:xfrm>
            <a:off x="285750" y="1714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450"/>
              </a:spcBef>
              <a:spcAft>
                <a:spcPts val="450"/>
              </a:spcAft>
              <a:buNone/>
            </a:pPr>
            <a:r>
              <a:rPr b="1" lang="en" sz="2900">
                <a:solidFill>
                  <a:srgbClr val="A7590E"/>
                </a:solidFill>
                <a:latin typeface="Open Sans"/>
                <a:ea typeface="Open Sans"/>
                <a:cs typeface="Open Sans"/>
                <a:sym typeface="Open Sans"/>
              </a:rPr>
              <a:t>Inkling Trivia Challenge</a:t>
            </a:r>
            <a:endParaRPr b="1" sz="2900">
              <a:solidFill>
                <a:srgbClr val="A7590E"/>
              </a:solidFill>
              <a:latin typeface="Open Sans"/>
              <a:ea typeface="Open Sans"/>
              <a:cs typeface="Open Sans"/>
              <a:sym typeface="Open Sans"/>
            </a:endParaRPr>
          </a:p>
        </p:txBody>
      </p:sp>
      <p:sp>
        <p:nvSpPr>
          <p:cNvPr id="68" name="Google Shape;68;p15"/>
          <p:cNvSpPr txBox="1"/>
          <p:nvPr/>
        </p:nvSpPr>
        <p:spPr>
          <a:xfrm>
            <a:off x="285750" y="114300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0"/>
              </a:spcAft>
              <a:buNone/>
            </a:pPr>
            <a:r>
              <a:rPr b="1" lang="en" sz="1800">
                <a:solidFill>
                  <a:srgbClr val="A7590E"/>
                </a:solidFill>
                <a:latin typeface="Open Sans"/>
                <a:ea typeface="Open Sans"/>
                <a:cs typeface="Open Sans"/>
                <a:sym typeface="Open Sans"/>
              </a:rPr>
              <a:t>Question 1:</a:t>
            </a:r>
            <a:endParaRPr b="1" sz="1800">
              <a:solidFill>
                <a:srgbClr val="A7590E"/>
              </a:solidFill>
              <a:latin typeface="Open Sans"/>
              <a:ea typeface="Open Sans"/>
              <a:cs typeface="Open Sans"/>
              <a:sym typeface="Open Sans"/>
            </a:endParaRPr>
          </a:p>
          <a:p>
            <a:pPr indent="0" lvl="0" marL="0" rtl="0" algn="l">
              <a:spcBef>
                <a:spcPts val="360"/>
              </a:spcBef>
              <a:spcAft>
                <a:spcPts val="360"/>
              </a:spcAft>
              <a:buNone/>
            </a:pPr>
            <a:r>
              <a:rPr lang="en" sz="1800">
                <a:solidFill>
                  <a:srgbClr val="040F0F"/>
                </a:solidFill>
                <a:latin typeface="Open Sans"/>
                <a:ea typeface="Open Sans"/>
                <a:cs typeface="Open Sans"/>
                <a:sym typeface="Open Sans"/>
              </a:rPr>
              <a:t>Which ‘Inkling’ author wrote 'The Chronicles of Narnia'?</a:t>
            </a:r>
            <a:endParaRPr sz="1800">
              <a:solidFill>
                <a:srgbClr val="040F0F"/>
              </a:solidFill>
              <a:latin typeface="Open Sans"/>
              <a:ea typeface="Open Sans"/>
              <a:cs typeface="Open Sans"/>
              <a:sym typeface="Open Sans"/>
            </a:endParaRPr>
          </a:p>
        </p:txBody>
      </p:sp>
      <p:sp>
        <p:nvSpPr>
          <p:cNvPr id="69" name="Google Shape;69;p15"/>
          <p:cNvSpPr txBox="1"/>
          <p:nvPr/>
        </p:nvSpPr>
        <p:spPr>
          <a:xfrm>
            <a:off x="285750" y="228600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0"/>
              </a:spcAft>
              <a:buNone/>
            </a:pPr>
            <a:r>
              <a:rPr b="1" lang="en" sz="1800">
                <a:solidFill>
                  <a:srgbClr val="A7590E"/>
                </a:solidFill>
                <a:latin typeface="Open Sans"/>
                <a:ea typeface="Open Sans"/>
                <a:cs typeface="Open Sans"/>
                <a:sym typeface="Open Sans"/>
              </a:rPr>
              <a:t>Question 2:</a:t>
            </a:r>
            <a:endParaRPr b="1" sz="1800">
              <a:solidFill>
                <a:srgbClr val="A7590E"/>
              </a:solidFill>
              <a:latin typeface="Open Sans"/>
              <a:ea typeface="Open Sans"/>
              <a:cs typeface="Open Sans"/>
              <a:sym typeface="Open Sans"/>
            </a:endParaRPr>
          </a:p>
          <a:p>
            <a:pPr indent="0" lvl="0" marL="0" rtl="0" algn="l">
              <a:spcBef>
                <a:spcPts val="360"/>
              </a:spcBef>
              <a:spcAft>
                <a:spcPts val="360"/>
              </a:spcAft>
              <a:buNone/>
            </a:pPr>
            <a:r>
              <a:rPr lang="en" sz="1800">
                <a:solidFill>
                  <a:srgbClr val="040F0F"/>
                </a:solidFill>
                <a:latin typeface="Open Sans"/>
                <a:ea typeface="Open Sans"/>
                <a:cs typeface="Open Sans"/>
                <a:sym typeface="Open Sans"/>
              </a:rPr>
              <a:t>Which author spent years creating the world of Middle-earth?</a:t>
            </a:r>
            <a:endParaRPr sz="1800">
              <a:solidFill>
                <a:srgbClr val="040F0F"/>
              </a:solidFill>
              <a:latin typeface="Open Sans"/>
              <a:ea typeface="Open Sans"/>
              <a:cs typeface="Open Sans"/>
              <a:sym typeface="Open Sans"/>
            </a:endParaRPr>
          </a:p>
        </p:txBody>
      </p:sp>
      <p:sp>
        <p:nvSpPr>
          <p:cNvPr id="70" name="Google Shape;70;p15"/>
          <p:cNvSpPr txBox="1"/>
          <p:nvPr/>
        </p:nvSpPr>
        <p:spPr>
          <a:xfrm>
            <a:off x="285750" y="342900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0"/>
              </a:spcAft>
              <a:buNone/>
            </a:pPr>
            <a:r>
              <a:rPr b="1" lang="en" sz="1800">
                <a:solidFill>
                  <a:srgbClr val="A7590E"/>
                </a:solidFill>
                <a:latin typeface="Open Sans"/>
                <a:ea typeface="Open Sans"/>
                <a:cs typeface="Open Sans"/>
                <a:sym typeface="Open Sans"/>
              </a:rPr>
              <a:t>Question 3:</a:t>
            </a:r>
            <a:endParaRPr b="1" sz="1800">
              <a:solidFill>
                <a:srgbClr val="A7590E"/>
              </a:solidFill>
              <a:latin typeface="Open Sans"/>
              <a:ea typeface="Open Sans"/>
              <a:cs typeface="Open Sans"/>
              <a:sym typeface="Open Sans"/>
            </a:endParaRPr>
          </a:p>
          <a:p>
            <a:pPr indent="0" lvl="0" marL="0" rtl="0" algn="l">
              <a:spcBef>
                <a:spcPts val="360"/>
              </a:spcBef>
              <a:spcAft>
                <a:spcPts val="360"/>
              </a:spcAft>
              <a:buNone/>
            </a:pPr>
            <a:r>
              <a:rPr lang="en" sz="1800">
                <a:solidFill>
                  <a:srgbClr val="040F0F"/>
                </a:solidFill>
                <a:latin typeface="Open Sans"/>
                <a:ea typeface="Open Sans"/>
                <a:cs typeface="Open Sans"/>
                <a:sym typeface="Open Sans"/>
              </a:rPr>
              <a:t>In what city did the Inklings meet to discuss their books?</a:t>
            </a:r>
            <a:endParaRPr sz="1800">
              <a:solidFill>
                <a:srgbClr val="040F0F"/>
              </a:solidFill>
              <a:latin typeface="Open Sans"/>
              <a:ea typeface="Open Sans"/>
              <a:cs typeface="Open Sans"/>
              <a:sym typeface="Open Sans"/>
            </a:endParaRPr>
          </a:p>
        </p:txBody>
      </p:sp>
      <p:sp>
        <p:nvSpPr>
          <p:cNvPr id="71" name="Google Shape;71;p15"/>
          <p:cNvSpPr txBox="1"/>
          <p:nvPr/>
        </p:nvSpPr>
        <p:spPr>
          <a:xfrm>
            <a:off x="4743450" y="4389120"/>
            <a:ext cx="3966300" cy="457200"/>
          </a:xfrm>
          <a:prstGeom prst="rect">
            <a:avLst/>
          </a:prstGeom>
          <a:noFill/>
          <a:ln>
            <a:noFill/>
          </a:ln>
        </p:spPr>
        <p:txBody>
          <a:bodyPr anchorCtr="0" anchor="t" bIns="91425" lIns="91425" spcFirstLastPara="1" rIns="91425" wrap="square" tIns="91425">
            <a:noAutofit/>
          </a:bodyPr>
          <a:lstStyle/>
          <a:p>
            <a:pPr indent="0" lvl="0" marL="0" rtl="0" algn="r">
              <a:spcBef>
                <a:spcPts val="360"/>
              </a:spcBef>
              <a:spcAft>
                <a:spcPts val="360"/>
              </a:spcAft>
              <a:buNone/>
            </a:pPr>
            <a:r>
              <a:rPr lang="en" sz="1600">
                <a:solidFill>
                  <a:srgbClr val="A7590E"/>
                </a:solidFill>
                <a:latin typeface="Open Sans"/>
                <a:ea typeface="Open Sans"/>
                <a:cs typeface="Open Sans"/>
                <a:sym typeface="Open Sans"/>
              </a:rPr>
              <a:t>Answers on the next slide...</a:t>
            </a:r>
            <a:endParaRPr sz="1600">
              <a:solidFill>
                <a:srgbClr val="A7590E"/>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 name="Shape 75"/>
        <p:cNvGrpSpPr/>
        <p:nvPr/>
      </p:nvGrpSpPr>
      <p:grpSpPr>
        <a:xfrm>
          <a:off x="0" y="0"/>
          <a:ext cx="0" cy="0"/>
          <a:chOff x="0" y="0"/>
          <a:chExt cx="0" cy="0"/>
        </a:xfrm>
      </p:grpSpPr>
      <p:sp>
        <p:nvSpPr>
          <p:cNvPr id="76" name="Google Shape;76;p16"/>
          <p:cNvSpPr txBox="1"/>
          <p:nvPr/>
        </p:nvSpPr>
        <p:spPr>
          <a:xfrm>
            <a:off x="285750" y="1714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450"/>
              </a:spcBef>
              <a:spcAft>
                <a:spcPts val="450"/>
              </a:spcAft>
              <a:buNone/>
            </a:pPr>
            <a:r>
              <a:rPr b="1" lang="en" sz="2900">
                <a:solidFill>
                  <a:srgbClr val="A7590E"/>
                </a:solidFill>
                <a:latin typeface="Open Sans"/>
                <a:ea typeface="Open Sans"/>
                <a:cs typeface="Open Sans"/>
                <a:sym typeface="Open Sans"/>
              </a:rPr>
              <a:t>Inkling Trivia Challenge</a:t>
            </a:r>
            <a:endParaRPr b="1" sz="2900">
              <a:solidFill>
                <a:srgbClr val="A7590E"/>
              </a:solidFill>
              <a:latin typeface="Open Sans"/>
              <a:ea typeface="Open Sans"/>
              <a:cs typeface="Open Sans"/>
              <a:sym typeface="Open Sans"/>
            </a:endParaRPr>
          </a:p>
        </p:txBody>
      </p:sp>
      <p:sp>
        <p:nvSpPr>
          <p:cNvPr id="77" name="Google Shape;77;p16"/>
          <p:cNvSpPr txBox="1"/>
          <p:nvPr/>
        </p:nvSpPr>
        <p:spPr>
          <a:xfrm>
            <a:off x="8366760" y="342900"/>
            <a:ext cx="548700" cy="548700"/>
          </a:xfrm>
          <a:prstGeom prst="rect">
            <a:avLst/>
          </a:prstGeom>
          <a:noFill/>
          <a:ln>
            <a:noFill/>
          </a:ln>
        </p:spPr>
        <p:txBody>
          <a:bodyPr anchorCtr="0" anchor="ctr" bIns="91425" lIns="91425" spcFirstLastPara="1" rIns="91425" wrap="square" tIns="91425">
            <a:noAutofit/>
          </a:bodyPr>
          <a:lstStyle/>
          <a:p>
            <a:pPr indent="0" lvl="0" marL="0" rtl="0" algn="r">
              <a:spcBef>
                <a:spcPts val="450"/>
              </a:spcBef>
              <a:spcAft>
                <a:spcPts val="450"/>
              </a:spcAft>
              <a:buNone/>
            </a:pPr>
            <a:r>
              <a:rPr lang="en" sz="3600">
                <a:solidFill>
                  <a:srgbClr val="040F0F"/>
                </a:solidFill>
                <a:latin typeface="Open Sans"/>
                <a:ea typeface="Open Sans"/>
                <a:cs typeface="Open Sans"/>
                <a:sym typeface="Open Sans"/>
              </a:rPr>
              <a:t>✅​</a:t>
            </a:r>
            <a:endParaRPr sz="3600">
              <a:solidFill>
                <a:srgbClr val="040F0F"/>
              </a:solidFill>
              <a:latin typeface="Open Sans"/>
              <a:ea typeface="Open Sans"/>
              <a:cs typeface="Open Sans"/>
              <a:sym typeface="Open Sans"/>
            </a:endParaRPr>
          </a:p>
        </p:txBody>
      </p:sp>
      <p:sp>
        <p:nvSpPr>
          <p:cNvPr id="78" name="Google Shape;78;p16"/>
          <p:cNvSpPr txBox="1"/>
          <p:nvPr/>
        </p:nvSpPr>
        <p:spPr>
          <a:xfrm>
            <a:off x="285750" y="114300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0"/>
              </a:spcAft>
              <a:buNone/>
            </a:pPr>
            <a:r>
              <a:rPr b="1" lang="en" sz="1800">
                <a:solidFill>
                  <a:srgbClr val="A7590E"/>
                </a:solidFill>
                <a:latin typeface="Open Sans"/>
                <a:ea typeface="Open Sans"/>
                <a:cs typeface="Open Sans"/>
                <a:sym typeface="Open Sans"/>
              </a:rPr>
              <a:t>Answer 1:</a:t>
            </a:r>
            <a:endParaRPr b="1" sz="1800">
              <a:solidFill>
                <a:srgbClr val="A7590E"/>
              </a:solidFill>
              <a:latin typeface="Open Sans"/>
              <a:ea typeface="Open Sans"/>
              <a:cs typeface="Open Sans"/>
              <a:sym typeface="Open Sans"/>
            </a:endParaRPr>
          </a:p>
          <a:p>
            <a:pPr indent="0" lvl="0" marL="0" rtl="0" algn="l">
              <a:spcBef>
                <a:spcPts val="360"/>
              </a:spcBef>
              <a:spcAft>
                <a:spcPts val="360"/>
              </a:spcAft>
              <a:buNone/>
            </a:pPr>
            <a:r>
              <a:rPr lang="en" sz="1800">
                <a:solidFill>
                  <a:srgbClr val="040F0F"/>
                </a:solidFill>
                <a:latin typeface="Open Sans"/>
                <a:ea typeface="Open Sans"/>
                <a:cs typeface="Open Sans"/>
                <a:sym typeface="Open Sans"/>
              </a:rPr>
              <a:t>C.S. Lewis</a:t>
            </a:r>
            <a:endParaRPr sz="1800">
              <a:solidFill>
                <a:srgbClr val="040F0F"/>
              </a:solidFill>
              <a:latin typeface="Open Sans"/>
              <a:ea typeface="Open Sans"/>
              <a:cs typeface="Open Sans"/>
              <a:sym typeface="Open Sans"/>
            </a:endParaRPr>
          </a:p>
        </p:txBody>
      </p:sp>
      <p:sp>
        <p:nvSpPr>
          <p:cNvPr id="79" name="Google Shape;79;p16"/>
          <p:cNvSpPr txBox="1"/>
          <p:nvPr/>
        </p:nvSpPr>
        <p:spPr>
          <a:xfrm>
            <a:off x="285750" y="228600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0"/>
              </a:spcAft>
              <a:buNone/>
            </a:pPr>
            <a:r>
              <a:rPr b="1" lang="en" sz="1800">
                <a:solidFill>
                  <a:srgbClr val="A7590E"/>
                </a:solidFill>
                <a:latin typeface="Open Sans"/>
                <a:ea typeface="Open Sans"/>
                <a:cs typeface="Open Sans"/>
                <a:sym typeface="Open Sans"/>
              </a:rPr>
              <a:t>Answer 2:</a:t>
            </a:r>
            <a:endParaRPr b="1" sz="1800">
              <a:solidFill>
                <a:srgbClr val="A7590E"/>
              </a:solidFill>
              <a:latin typeface="Open Sans"/>
              <a:ea typeface="Open Sans"/>
              <a:cs typeface="Open Sans"/>
              <a:sym typeface="Open Sans"/>
            </a:endParaRPr>
          </a:p>
          <a:p>
            <a:pPr indent="0" lvl="0" marL="0" rtl="0" algn="l">
              <a:spcBef>
                <a:spcPts val="360"/>
              </a:spcBef>
              <a:spcAft>
                <a:spcPts val="360"/>
              </a:spcAft>
              <a:buNone/>
            </a:pPr>
            <a:r>
              <a:rPr lang="en" sz="1800">
                <a:solidFill>
                  <a:srgbClr val="040F0F"/>
                </a:solidFill>
                <a:latin typeface="Open Sans"/>
                <a:ea typeface="Open Sans"/>
                <a:cs typeface="Open Sans"/>
                <a:sym typeface="Open Sans"/>
              </a:rPr>
              <a:t>J.R.R. Tolkien</a:t>
            </a:r>
            <a:endParaRPr sz="1800">
              <a:solidFill>
                <a:srgbClr val="040F0F"/>
              </a:solidFill>
              <a:latin typeface="Open Sans"/>
              <a:ea typeface="Open Sans"/>
              <a:cs typeface="Open Sans"/>
              <a:sym typeface="Open Sans"/>
            </a:endParaRPr>
          </a:p>
        </p:txBody>
      </p:sp>
      <p:sp>
        <p:nvSpPr>
          <p:cNvPr id="80" name="Google Shape;80;p16"/>
          <p:cNvSpPr txBox="1"/>
          <p:nvPr/>
        </p:nvSpPr>
        <p:spPr>
          <a:xfrm>
            <a:off x="285750" y="342900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0"/>
              </a:spcAft>
              <a:buNone/>
            </a:pPr>
            <a:r>
              <a:rPr b="1" lang="en" sz="1800">
                <a:solidFill>
                  <a:srgbClr val="A7590E"/>
                </a:solidFill>
                <a:latin typeface="Open Sans"/>
                <a:ea typeface="Open Sans"/>
                <a:cs typeface="Open Sans"/>
                <a:sym typeface="Open Sans"/>
              </a:rPr>
              <a:t>Answer 3:</a:t>
            </a:r>
            <a:endParaRPr b="1" sz="1800">
              <a:solidFill>
                <a:srgbClr val="A7590E"/>
              </a:solidFill>
              <a:latin typeface="Open Sans"/>
              <a:ea typeface="Open Sans"/>
              <a:cs typeface="Open Sans"/>
              <a:sym typeface="Open Sans"/>
            </a:endParaRPr>
          </a:p>
          <a:p>
            <a:pPr indent="0" lvl="0" marL="0" rtl="0" algn="l">
              <a:spcBef>
                <a:spcPts val="360"/>
              </a:spcBef>
              <a:spcAft>
                <a:spcPts val="360"/>
              </a:spcAft>
              <a:buNone/>
            </a:pPr>
            <a:r>
              <a:rPr lang="en" sz="1800">
                <a:solidFill>
                  <a:srgbClr val="040F0F"/>
                </a:solidFill>
                <a:latin typeface="Open Sans"/>
                <a:ea typeface="Open Sans"/>
                <a:cs typeface="Open Sans"/>
                <a:sym typeface="Open Sans"/>
              </a:rPr>
              <a:t>Oxford, England</a:t>
            </a:r>
            <a:endParaRPr sz="1800">
              <a:solidFill>
                <a:srgbClr val="040F0F"/>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4" name="Shape 84"/>
        <p:cNvGrpSpPr/>
        <p:nvPr/>
      </p:nvGrpSpPr>
      <p:grpSpPr>
        <a:xfrm>
          <a:off x="0" y="0"/>
          <a:ext cx="0" cy="0"/>
          <a:chOff x="0" y="0"/>
          <a:chExt cx="0" cy="0"/>
        </a:xfrm>
      </p:grpSpPr>
      <p:sp>
        <p:nvSpPr>
          <p:cNvPr id="85" name="Google Shape;85;p17"/>
          <p:cNvSpPr txBox="1"/>
          <p:nvPr/>
        </p:nvSpPr>
        <p:spPr>
          <a:xfrm>
            <a:off x="285750" y="1714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450"/>
              </a:spcBef>
              <a:spcAft>
                <a:spcPts val="450"/>
              </a:spcAft>
              <a:buNone/>
            </a:pPr>
            <a:r>
              <a:rPr b="1" lang="en" sz="2900">
                <a:solidFill>
                  <a:srgbClr val="A7590E"/>
                </a:solidFill>
                <a:latin typeface="Open Sans"/>
                <a:ea typeface="Open Sans"/>
                <a:cs typeface="Open Sans"/>
                <a:sym typeface="Open Sans"/>
              </a:rPr>
              <a:t>Inklings Match-Up</a:t>
            </a:r>
            <a:endParaRPr b="1" sz="2900">
              <a:solidFill>
                <a:srgbClr val="A7590E"/>
              </a:solidFill>
              <a:latin typeface="Open Sans"/>
              <a:ea typeface="Open Sans"/>
              <a:cs typeface="Open Sans"/>
              <a:sym typeface="Open Sans"/>
            </a:endParaRPr>
          </a:p>
        </p:txBody>
      </p:sp>
      <p:sp>
        <p:nvSpPr>
          <p:cNvPr id="86" name="Google Shape;86;p17"/>
          <p:cNvSpPr txBox="1"/>
          <p:nvPr/>
        </p:nvSpPr>
        <p:spPr>
          <a:xfrm>
            <a:off x="285750" y="1143000"/>
            <a:ext cx="525900" cy="4572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1.</a:t>
            </a:r>
            <a:endParaRPr b="1" sz="1800">
              <a:solidFill>
                <a:srgbClr val="040F0F"/>
              </a:solidFill>
              <a:latin typeface="Open Sans"/>
              <a:ea typeface="Open Sans"/>
              <a:cs typeface="Open Sans"/>
              <a:sym typeface="Open Sans"/>
            </a:endParaRPr>
          </a:p>
        </p:txBody>
      </p:sp>
      <p:sp>
        <p:nvSpPr>
          <p:cNvPr id="87" name="Google Shape;87;p17"/>
          <p:cNvSpPr txBox="1"/>
          <p:nvPr/>
        </p:nvSpPr>
        <p:spPr>
          <a:xfrm>
            <a:off x="685800" y="1143000"/>
            <a:ext cx="2286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The Hobbit</a:t>
            </a:r>
            <a:endParaRPr b="1" sz="1800">
              <a:solidFill>
                <a:srgbClr val="040F0F"/>
              </a:solidFill>
              <a:latin typeface="Open Sans"/>
              <a:ea typeface="Open Sans"/>
              <a:cs typeface="Open Sans"/>
              <a:sym typeface="Open Sans"/>
            </a:endParaRPr>
          </a:p>
        </p:txBody>
      </p:sp>
      <p:sp>
        <p:nvSpPr>
          <p:cNvPr id="88" name="Google Shape;88;p17"/>
          <p:cNvSpPr txBox="1"/>
          <p:nvPr/>
        </p:nvSpPr>
        <p:spPr>
          <a:xfrm>
            <a:off x="285750" y="2057400"/>
            <a:ext cx="525900" cy="4572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2.</a:t>
            </a:r>
            <a:endParaRPr b="1" sz="1800">
              <a:solidFill>
                <a:srgbClr val="040F0F"/>
              </a:solidFill>
              <a:latin typeface="Open Sans"/>
              <a:ea typeface="Open Sans"/>
              <a:cs typeface="Open Sans"/>
              <a:sym typeface="Open Sans"/>
            </a:endParaRPr>
          </a:p>
        </p:txBody>
      </p:sp>
      <p:sp>
        <p:nvSpPr>
          <p:cNvPr id="89" name="Google Shape;89;p17"/>
          <p:cNvSpPr txBox="1"/>
          <p:nvPr/>
        </p:nvSpPr>
        <p:spPr>
          <a:xfrm>
            <a:off x="685800" y="2057400"/>
            <a:ext cx="2286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Prince Caspian</a:t>
            </a:r>
            <a:endParaRPr b="1" sz="1800">
              <a:solidFill>
                <a:srgbClr val="040F0F"/>
              </a:solidFill>
              <a:latin typeface="Open Sans"/>
              <a:ea typeface="Open Sans"/>
              <a:cs typeface="Open Sans"/>
              <a:sym typeface="Open Sans"/>
            </a:endParaRPr>
          </a:p>
        </p:txBody>
      </p:sp>
      <p:sp>
        <p:nvSpPr>
          <p:cNvPr id="90" name="Google Shape;90;p17"/>
          <p:cNvSpPr txBox="1"/>
          <p:nvPr/>
        </p:nvSpPr>
        <p:spPr>
          <a:xfrm>
            <a:off x="285750" y="2971800"/>
            <a:ext cx="525900" cy="4572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3.</a:t>
            </a:r>
            <a:endParaRPr b="1" sz="1800">
              <a:solidFill>
                <a:srgbClr val="040F0F"/>
              </a:solidFill>
              <a:latin typeface="Open Sans"/>
              <a:ea typeface="Open Sans"/>
              <a:cs typeface="Open Sans"/>
              <a:sym typeface="Open Sans"/>
            </a:endParaRPr>
          </a:p>
        </p:txBody>
      </p:sp>
      <p:sp>
        <p:nvSpPr>
          <p:cNvPr id="91" name="Google Shape;91;p17"/>
          <p:cNvSpPr txBox="1"/>
          <p:nvPr/>
        </p:nvSpPr>
        <p:spPr>
          <a:xfrm>
            <a:off x="685800" y="2971800"/>
            <a:ext cx="2286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The Lion, the Witch and the Wardrobe</a:t>
            </a:r>
            <a:endParaRPr b="1" sz="1800">
              <a:solidFill>
                <a:srgbClr val="040F0F"/>
              </a:solidFill>
              <a:latin typeface="Open Sans"/>
              <a:ea typeface="Open Sans"/>
              <a:cs typeface="Open Sans"/>
              <a:sym typeface="Open Sans"/>
            </a:endParaRPr>
          </a:p>
        </p:txBody>
      </p:sp>
      <p:sp>
        <p:nvSpPr>
          <p:cNvPr id="92" name="Google Shape;92;p17"/>
          <p:cNvSpPr txBox="1"/>
          <p:nvPr/>
        </p:nvSpPr>
        <p:spPr>
          <a:xfrm>
            <a:off x="285750" y="3886200"/>
            <a:ext cx="525900" cy="4572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4.</a:t>
            </a:r>
            <a:endParaRPr b="1" sz="1800">
              <a:solidFill>
                <a:srgbClr val="040F0F"/>
              </a:solidFill>
              <a:latin typeface="Open Sans"/>
              <a:ea typeface="Open Sans"/>
              <a:cs typeface="Open Sans"/>
              <a:sym typeface="Open Sans"/>
            </a:endParaRPr>
          </a:p>
        </p:txBody>
      </p:sp>
      <p:sp>
        <p:nvSpPr>
          <p:cNvPr id="93" name="Google Shape;93;p17"/>
          <p:cNvSpPr txBox="1"/>
          <p:nvPr/>
        </p:nvSpPr>
        <p:spPr>
          <a:xfrm>
            <a:off x="685800" y="3886200"/>
            <a:ext cx="2286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The Lord of the Rings</a:t>
            </a:r>
            <a:endParaRPr b="1" sz="1800">
              <a:solidFill>
                <a:srgbClr val="040F0F"/>
              </a:solidFill>
              <a:latin typeface="Open Sans"/>
              <a:ea typeface="Open Sans"/>
              <a:cs typeface="Open Sans"/>
              <a:sym typeface="Open Sans"/>
            </a:endParaRPr>
          </a:p>
        </p:txBody>
      </p:sp>
      <p:sp>
        <p:nvSpPr>
          <p:cNvPr id="94" name="Google Shape;94;p17"/>
          <p:cNvSpPr txBox="1"/>
          <p:nvPr/>
        </p:nvSpPr>
        <p:spPr>
          <a:xfrm>
            <a:off x="3429000" y="1143000"/>
            <a:ext cx="5259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a)</a:t>
            </a:r>
            <a:endParaRPr b="1" sz="1800">
              <a:solidFill>
                <a:srgbClr val="040F0F"/>
              </a:solidFill>
              <a:latin typeface="Open Sans"/>
              <a:ea typeface="Open Sans"/>
              <a:cs typeface="Open Sans"/>
              <a:sym typeface="Open Sans"/>
            </a:endParaRPr>
          </a:p>
        </p:txBody>
      </p:sp>
      <p:sp>
        <p:nvSpPr>
          <p:cNvPr id="95" name="Google Shape;95;p17"/>
          <p:cNvSpPr txBox="1"/>
          <p:nvPr/>
        </p:nvSpPr>
        <p:spPr>
          <a:xfrm>
            <a:off x="3829050" y="1143000"/>
            <a:ext cx="5143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lang="en" sz="1800">
                <a:solidFill>
                  <a:srgbClr val="040F0F"/>
                </a:solidFill>
                <a:latin typeface="Open Sans"/>
                <a:ea typeface="Open Sans"/>
                <a:cs typeface="Open Sans"/>
                <a:sym typeface="Open Sans"/>
              </a:rPr>
              <a:t>Written by J.R.R. Tolkien</a:t>
            </a:r>
            <a:endParaRPr sz="1800">
              <a:solidFill>
                <a:srgbClr val="040F0F"/>
              </a:solidFill>
              <a:latin typeface="Open Sans"/>
              <a:ea typeface="Open Sans"/>
              <a:cs typeface="Open Sans"/>
              <a:sym typeface="Open Sans"/>
            </a:endParaRPr>
          </a:p>
        </p:txBody>
      </p:sp>
      <p:sp>
        <p:nvSpPr>
          <p:cNvPr id="96" name="Google Shape;96;p17"/>
          <p:cNvSpPr txBox="1"/>
          <p:nvPr/>
        </p:nvSpPr>
        <p:spPr>
          <a:xfrm>
            <a:off x="3429000" y="2057400"/>
            <a:ext cx="5259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b)</a:t>
            </a:r>
            <a:endParaRPr b="1" sz="1800">
              <a:solidFill>
                <a:srgbClr val="040F0F"/>
              </a:solidFill>
              <a:latin typeface="Open Sans"/>
              <a:ea typeface="Open Sans"/>
              <a:cs typeface="Open Sans"/>
              <a:sym typeface="Open Sans"/>
            </a:endParaRPr>
          </a:p>
        </p:txBody>
      </p:sp>
      <p:sp>
        <p:nvSpPr>
          <p:cNvPr id="97" name="Google Shape;97;p17"/>
          <p:cNvSpPr txBox="1"/>
          <p:nvPr/>
        </p:nvSpPr>
        <p:spPr>
          <a:xfrm>
            <a:off x="3829050" y="2057400"/>
            <a:ext cx="5143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lang="en" sz="1800">
                <a:solidFill>
                  <a:srgbClr val="040F0F"/>
                </a:solidFill>
                <a:latin typeface="Open Sans"/>
                <a:ea typeface="Open Sans"/>
                <a:cs typeface="Open Sans"/>
                <a:sym typeface="Open Sans"/>
              </a:rPr>
              <a:t>Written by J.R.R. Tolkien</a:t>
            </a:r>
            <a:endParaRPr sz="1800">
              <a:solidFill>
                <a:srgbClr val="040F0F"/>
              </a:solidFill>
              <a:latin typeface="Open Sans"/>
              <a:ea typeface="Open Sans"/>
              <a:cs typeface="Open Sans"/>
              <a:sym typeface="Open Sans"/>
            </a:endParaRPr>
          </a:p>
        </p:txBody>
      </p:sp>
      <p:sp>
        <p:nvSpPr>
          <p:cNvPr id="98" name="Google Shape;98;p17"/>
          <p:cNvSpPr txBox="1"/>
          <p:nvPr/>
        </p:nvSpPr>
        <p:spPr>
          <a:xfrm>
            <a:off x="3429000" y="2971800"/>
            <a:ext cx="5259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c)</a:t>
            </a:r>
            <a:endParaRPr b="1" sz="1800">
              <a:solidFill>
                <a:srgbClr val="040F0F"/>
              </a:solidFill>
              <a:latin typeface="Open Sans"/>
              <a:ea typeface="Open Sans"/>
              <a:cs typeface="Open Sans"/>
              <a:sym typeface="Open Sans"/>
            </a:endParaRPr>
          </a:p>
        </p:txBody>
      </p:sp>
      <p:sp>
        <p:nvSpPr>
          <p:cNvPr id="99" name="Google Shape;99;p17"/>
          <p:cNvSpPr txBox="1"/>
          <p:nvPr/>
        </p:nvSpPr>
        <p:spPr>
          <a:xfrm>
            <a:off x="3829050" y="2971800"/>
            <a:ext cx="5143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lang="en" sz="1800">
                <a:solidFill>
                  <a:srgbClr val="040F0F"/>
                </a:solidFill>
                <a:latin typeface="Open Sans"/>
                <a:ea typeface="Open Sans"/>
                <a:cs typeface="Open Sans"/>
                <a:sym typeface="Open Sans"/>
              </a:rPr>
              <a:t>Written by C.S. Lewis</a:t>
            </a:r>
            <a:endParaRPr sz="1800">
              <a:solidFill>
                <a:srgbClr val="040F0F"/>
              </a:solidFill>
              <a:latin typeface="Open Sans"/>
              <a:ea typeface="Open Sans"/>
              <a:cs typeface="Open Sans"/>
              <a:sym typeface="Open Sans"/>
            </a:endParaRPr>
          </a:p>
        </p:txBody>
      </p:sp>
      <p:sp>
        <p:nvSpPr>
          <p:cNvPr id="100" name="Google Shape;100;p17"/>
          <p:cNvSpPr txBox="1"/>
          <p:nvPr/>
        </p:nvSpPr>
        <p:spPr>
          <a:xfrm>
            <a:off x="3429000" y="3886200"/>
            <a:ext cx="5259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d)</a:t>
            </a:r>
            <a:endParaRPr b="1" sz="1800">
              <a:solidFill>
                <a:srgbClr val="040F0F"/>
              </a:solidFill>
              <a:latin typeface="Open Sans"/>
              <a:ea typeface="Open Sans"/>
              <a:cs typeface="Open Sans"/>
              <a:sym typeface="Open Sans"/>
            </a:endParaRPr>
          </a:p>
        </p:txBody>
      </p:sp>
      <p:sp>
        <p:nvSpPr>
          <p:cNvPr id="101" name="Google Shape;101;p17"/>
          <p:cNvSpPr txBox="1"/>
          <p:nvPr/>
        </p:nvSpPr>
        <p:spPr>
          <a:xfrm>
            <a:off x="3829050" y="3886200"/>
            <a:ext cx="5143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lang="en" sz="1800">
                <a:solidFill>
                  <a:srgbClr val="040F0F"/>
                </a:solidFill>
                <a:latin typeface="Open Sans"/>
                <a:ea typeface="Open Sans"/>
                <a:cs typeface="Open Sans"/>
                <a:sym typeface="Open Sans"/>
              </a:rPr>
              <a:t>Written by C.S. Lewis</a:t>
            </a:r>
            <a:endParaRPr sz="1800">
              <a:solidFill>
                <a:srgbClr val="040F0F"/>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5" name="Shape 105"/>
        <p:cNvGrpSpPr/>
        <p:nvPr/>
      </p:nvGrpSpPr>
      <p:grpSpPr>
        <a:xfrm>
          <a:off x="0" y="0"/>
          <a:ext cx="0" cy="0"/>
          <a:chOff x="0" y="0"/>
          <a:chExt cx="0" cy="0"/>
        </a:xfrm>
      </p:grpSpPr>
      <p:sp>
        <p:nvSpPr>
          <p:cNvPr id="106" name="Google Shape;106;p18"/>
          <p:cNvSpPr txBox="1"/>
          <p:nvPr/>
        </p:nvSpPr>
        <p:spPr>
          <a:xfrm>
            <a:off x="285750" y="1714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450"/>
              </a:spcBef>
              <a:spcAft>
                <a:spcPts val="450"/>
              </a:spcAft>
              <a:buNone/>
            </a:pPr>
            <a:r>
              <a:rPr b="1" lang="en" sz="2900">
                <a:solidFill>
                  <a:srgbClr val="A7590E"/>
                </a:solidFill>
                <a:latin typeface="Open Sans"/>
                <a:ea typeface="Open Sans"/>
                <a:cs typeface="Open Sans"/>
                <a:sym typeface="Open Sans"/>
              </a:rPr>
              <a:t>Inklings Match-Up</a:t>
            </a:r>
            <a:endParaRPr b="1" sz="2900">
              <a:solidFill>
                <a:srgbClr val="A7590E"/>
              </a:solidFill>
              <a:latin typeface="Open Sans"/>
              <a:ea typeface="Open Sans"/>
              <a:cs typeface="Open Sans"/>
              <a:sym typeface="Open Sans"/>
            </a:endParaRPr>
          </a:p>
        </p:txBody>
      </p:sp>
      <p:sp>
        <p:nvSpPr>
          <p:cNvPr id="107" name="Google Shape;107;p18"/>
          <p:cNvSpPr txBox="1"/>
          <p:nvPr/>
        </p:nvSpPr>
        <p:spPr>
          <a:xfrm>
            <a:off x="8366760" y="342900"/>
            <a:ext cx="548700" cy="548700"/>
          </a:xfrm>
          <a:prstGeom prst="rect">
            <a:avLst/>
          </a:prstGeom>
          <a:noFill/>
          <a:ln>
            <a:noFill/>
          </a:ln>
        </p:spPr>
        <p:txBody>
          <a:bodyPr anchorCtr="0" anchor="ctr" bIns="91425" lIns="91425" spcFirstLastPara="1" rIns="91425" wrap="square" tIns="91425">
            <a:noAutofit/>
          </a:bodyPr>
          <a:lstStyle/>
          <a:p>
            <a:pPr indent="0" lvl="0" marL="0" rtl="0" algn="r">
              <a:spcBef>
                <a:spcPts val="450"/>
              </a:spcBef>
              <a:spcAft>
                <a:spcPts val="450"/>
              </a:spcAft>
              <a:buNone/>
            </a:pPr>
            <a:r>
              <a:rPr lang="en" sz="3600">
                <a:solidFill>
                  <a:srgbClr val="040F0F"/>
                </a:solidFill>
                <a:latin typeface="Open Sans"/>
                <a:ea typeface="Open Sans"/>
                <a:cs typeface="Open Sans"/>
                <a:sym typeface="Open Sans"/>
              </a:rPr>
              <a:t>✅​</a:t>
            </a:r>
            <a:endParaRPr sz="3600">
              <a:solidFill>
                <a:srgbClr val="040F0F"/>
              </a:solidFill>
              <a:latin typeface="Open Sans"/>
              <a:ea typeface="Open Sans"/>
              <a:cs typeface="Open Sans"/>
              <a:sym typeface="Open Sans"/>
            </a:endParaRPr>
          </a:p>
        </p:txBody>
      </p:sp>
      <p:sp>
        <p:nvSpPr>
          <p:cNvPr id="108" name="Google Shape;108;p18"/>
          <p:cNvSpPr txBox="1"/>
          <p:nvPr/>
        </p:nvSpPr>
        <p:spPr>
          <a:xfrm>
            <a:off x="285750" y="1143000"/>
            <a:ext cx="525900" cy="4572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1.</a:t>
            </a:r>
            <a:endParaRPr b="1" sz="1800">
              <a:solidFill>
                <a:srgbClr val="040F0F"/>
              </a:solidFill>
              <a:latin typeface="Open Sans"/>
              <a:ea typeface="Open Sans"/>
              <a:cs typeface="Open Sans"/>
              <a:sym typeface="Open Sans"/>
            </a:endParaRPr>
          </a:p>
        </p:txBody>
      </p:sp>
      <p:sp>
        <p:nvSpPr>
          <p:cNvPr id="109" name="Google Shape;109;p18"/>
          <p:cNvSpPr txBox="1"/>
          <p:nvPr/>
        </p:nvSpPr>
        <p:spPr>
          <a:xfrm>
            <a:off x="685800" y="1143000"/>
            <a:ext cx="2286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The Hobbit</a:t>
            </a:r>
            <a:endParaRPr b="1" sz="1800">
              <a:solidFill>
                <a:srgbClr val="040F0F"/>
              </a:solidFill>
              <a:latin typeface="Open Sans"/>
              <a:ea typeface="Open Sans"/>
              <a:cs typeface="Open Sans"/>
              <a:sym typeface="Open Sans"/>
            </a:endParaRPr>
          </a:p>
        </p:txBody>
      </p:sp>
      <p:sp>
        <p:nvSpPr>
          <p:cNvPr id="110" name="Google Shape;110;p18"/>
          <p:cNvSpPr txBox="1"/>
          <p:nvPr/>
        </p:nvSpPr>
        <p:spPr>
          <a:xfrm>
            <a:off x="285750" y="2057400"/>
            <a:ext cx="525900" cy="4572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2.</a:t>
            </a:r>
            <a:endParaRPr b="1" sz="1800">
              <a:solidFill>
                <a:srgbClr val="040F0F"/>
              </a:solidFill>
              <a:latin typeface="Open Sans"/>
              <a:ea typeface="Open Sans"/>
              <a:cs typeface="Open Sans"/>
              <a:sym typeface="Open Sans"/>
            </a:endParaRPr>
          </a:p>
        </p:txBody>
      </p:sp>
      <p:sp>
        <p:nvSpPr>
          <p:cNvPr id="111" name="Google Shape;111;p18"/>
          <p:cNvSpPr txBox="1"/>
          <p:nvPr/>
        </p:nvSpPr>
        <p:spPr>
          <a:xfrm>
            <a:off x="685800" y="2057400"/>
            <a:ext cx="2286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Prince Caspian</a:t>
            </a:r>
            <a:endParaRPr b="1" sz="1800">
              <a:solidFill>
                <a:srgbClr val="040F0F"/>
              </a:solidFill>
              <a:latin typeface="Open Sans"/>
              <a:ea typeface="Open Sans"/>
              <a:cs typeface="Open Sans"/>
              <a:sym typeface="Open Sans"/>
            </a:endParaRPr>
          </a:p>
        </p:txBody>
      </p:sp>
      <p:sp>
        <p:nvSpPr>
          <p:cNvPr id="112" name="Google Shape;112;p18"/>
          <p:cNvSpPr txBox="1"/>
          <p:nvPr/>
        </p:nvSpPr>
        <p:spPr>
          <a:xfrm>
            <a:off x="285750" y="2971800"/>
            <a:ext cx="525900" cy="4572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3.</a:t>
            </a:r>
            <a:endParaRPr b="1" sz="1800">
              <a:solidFill>
                <a:srgbClr val="040F0F"/>
              </a:solidFill>
              <a:latin typeface="Open Sans"/>
              <a:ea typeface="Open Sans"/>
              <a:cs typeface="Open Sans"/>
              <a:sym typeface="Open Sans"/>
            </a:endParaRPr>
          </a:p>
        </p:txBody>
      </p:sp>
      <p:sp>
        <p:nvSpPr>
          <p:cNvPr id="113" name="Google Shape;113;p18"/>
          <p:cNvSpPr txBox="1"/>
          <p:nvPr/>
        </p:nvSpPr>
        <p:spPr>
          <a:xfrm>
            <a:off x="685800" y="2971800"/>
            <a:ext cx="2286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The Lion, the Witch and the Wardrobe</a:t>
            </a:r>
            <a:endParaRPr b="1" sz="1800">
              <a:solidFill>
                <a:srgbClr val="040F0F"/>
              </a:solidFill>
              <a:latin typeface="Open Sans"/>
              <a:ea typeface="Open Sans"/>
              <a:cs typeface="Open Sans"/>
              <a:sym typeface="Open Sans"/>
            </a:endParaRPr>
          </a:p>
        </p:txBody>
      </p:sp>
      <p:sp>
        <p:nvSpPr>
          <p:cNvPr id="114" name="Google Shape;114;p18"/>
          <p:cNvSpPr txBox="1"/>
          <p:nvPr/>
        </p:nvSpPr>
        <p:spPr>
          <a:xfrm>
            <a:off x="285750" y="3886200"/>
            <a:ext cx="525900" cy="4572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4.</a:t>
            </a:r>
            <a:endParaRPr b="1" sz="1800">
              <a:solidFill>
                <a:srgbClr val="040F0F"/>
              </a:solidFill>
              <a:latin typeface="Open Sans"/>
              <a:ea typeface="Open Sans"/>
              <a:cs typeface="Open Sans"/>
              <a:sym typeface="Open Sans"/>
            </a:endParaRPr>
          </a:p>
        </p:txBody>
      </p:sp>
      <p:sp>
        <p:nvSpPr>
          <p:cNvPr id="115" name="Google Shape;115;p18"/>
          <p:cNvSpPr txBox="1"/>
          <p:nvPr/>
        </p:nvSpPr>
        <p:spPr>
          <a:xfrm>
            <a:off x="685800" y="3886200"/>
            <a:ext cx="2286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The Lord of the Rings</a:t>
            </a:r>
            <a:endParaRPr b="1" sz="1800">
              <a:solidFill>
                <a:srgbClr val="040F0F"/>
              </a:solidFill>
              <a:latin typeface="Open Sans"/>
              <a:ea typeface="Open Sans"/>
              <a:cs typeface="Open Sans"/>
              <a:sym typeface="Open Sans"/>
            </a:endParaRPr>
          </a:p>
        </p:txBody>
      </p:sp>
      <p:sp>
        <p:nvSpPr>
          <p:cNvPr id="116" name="Google Shape;116;p18"/>
          <p:cNvSpPr txBox="1"/>
          <p:nvPr/>
        </p:nvSpPr>
        <p:spPr>
          <a:xfrm>
            <a:off x="3429000" y="1143000"/>
            <a:ext cx="5259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a)</a:t>
            </a:r>
            <a:endParaRPr b="1" sz="1800">
              <a:solidFill>
                <a:srgbClr val="040F0F"/>
              </a:solidFill>
              <a:latin typeface="Open Sans"/>
              <a:ea typeface="Open Sans"/>
              <a:cs typeface="Open Sans"/>
              <a:sym typeface="Open Sans"/>
            </a:endParaRPr>
          </a:p>
        </p:txBody>
      </p:sp>
      <p:sp>
        <p:nvSpPr>
          <p:cNvPr id="117" name="Google Shape;117;p18"/>
          <p:cNvSpPr txBox="1"/>
          <p:nvPr/>
        </p:nvSpPr>
        <p:spPr>
          <a:xfrm>
            <a:off x="3829050" y="1143000"/>
            <a:ext cx="5143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lang="en" sz="1800">
                <a:solidFill>
                  <a:srgbClr val="040F0F"/>
                </a:solidFill>
                <a:latin typeface="Open Sans"/>
                <a:ea typeface="Open Sans"/>
                <a:cs typeface="Open Sans"/>
                <a:sym typeface="Open Sans"/>
              </a:rPr>
              <a:t>Written by J.R.R. Tolkien</a:t>
            </a:r>
            <a:endParaRPr sz="1800">
              <a:solidFill>
                <a:srgbClr val="040F0F"/>
              </a:solidFill>
              <a:latin typeface="Open Sans"/>
              <a:ea typeface="Open Sans"/>
              <a:cs typeface="Open Sans"/>
              <a:sym typeface="Open Sans"/>
            </a:endParaRPr>
          </a:p>
        </p:txBody>
      </p:sp>
      <p:sp>
        <p:nvSpPr>
          <p:cNvPr id="118" name="Google Shape;118;p18"/>
          <p:cNvSpPr txBox="1"/>
          <p:nvPr/>
        </p:nvSpPr>
        <p:spPr>
          <a:xfrm>
            <a:off x="3429000" y="2057400"/>
            <a:ext cx="5259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c)</a:t>
            </a:r>
            <a:endParaRPr b="1" sz="1800">
              <a:solidFill>
                <a:srgbClr val="040F0F"/>
              </a:solidFill>
              <a:latin typeface="Open Sans"/>
              <a:ea typeface="Open Sans"/>
              <a:cs typeface="Open Sans"/>
              <a:sym typeface="Open Sans"/>
            </a:endParaRPr>
          </a:p>
        </p:txBody>
      </p:sp>
      <p:sp>
        <p:nvSpPr>
          <p:cNvPr id="119" name="Google Shape;119;p18"/>
          <p:cNvSpPr txBox="1"/>
          <p:nvPr/>
        </p:nvSpPr>
        <p:spPr>
          <a:xfrm>
            <a:off x="3829050" y="2057400"/>
            <a:ext cx="5143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lang="en" sz="1800">
                <a:solidFill>
                  <a:srgbClr val="040F0F"/>
                </a:solidFill>
                <a:latin typeface="Open Sans"/>
                <a:ea typeface="Open Sans"/>
                <a:cs typeface="Open Sans"/>
                <a:sym typeface="Open Sans"/>
              </a:rPr>
              <a:t>Written by C.S. Lewis</a:t>
            </a:r>
            <a:endParaRPr sz="1800">
              <a:solidFill>
                <a:srgbClr val="040F0F"/>
              </a:solidFill>
              <a:latin typeface="Open Sans"/>
              <a:ea typeface="Open Sans"/>
              <a:cs typeface="Open Sans"/>
              <a:sym typeface="Open Sans"/>
            </a:endParaRPr>
          </a:p>
        </p:txBody>
      </p:sp>
      <p:sp>
        <p:nvSpPr>
          <p:cNvPr id="120" name="Google Shape;120;p18"/>
          <p:cNvSpPr txBox="1"/>
          <p:nvPr/>
        </p:nvSpPr>
        <p:spPr>
          <a:xfrm>
            <a:off x="3429000" y="2971800"/>
            <a:ext cx="5259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d)</a:t>
            </a:r>
            <a:endParaRPr b="1" sz="1800">
              <a:solidFill>
                <a:srgbClr val="040F0F"/>
              </a:solidFill>
              <a:latin typeface="Open Sans"/>
              <a:ea typeface="Open Sans"/>
              <a:cs typeface="Open Sans"/>
              <a:sym typeface="Open Sans"/>
            </a:endParaRPr>
          </a:p>
        </p:txBody>
      </p:sp>
      <p:sp>
        <p:nvSpPr>
          <p:cNvPr id="121" name="Google Shape;121;p18"/>
          <p:cNvSpPr txBox="1"/>
          <p:nvPr/>
        </p:nvSpPr>
        <p:spPr>
          <a:xfrm>
            <a:off x="3829050" y="2971800"/>
            <a:ext cx="5143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lang="en" sz="1800">
                <a:solidFill>
                  <a:srgbClr val="040F0F"/>
                </a:solidFill>
                <a:latin typeface="Open Sans"/>
                <a:ea typeface="Open Sans"/>
                <a:cs typeface="Open Sans"/>
                <a:sym typeface="Open Sans"/>
              </a:rPr>
              <a:t>Written by C.S. Lewis</a:t>
            </a:r>
            <a:endParaRPr sz="1800">
              <a:solidFill>
                <a:srgbClr val="040F0F"/>
              </a:solidFill>
              <a:latin typeface="Open Sans"/>
              <a:ea typeface="Open Sans"/>
              <a:cs typeface="Open Sans"/>
              <a:sym typeface="Open Sans"/>
            </a:endParaRPr>
          </a:p>
        </p:txBody>
      </p:sp>
      <p:sp>
        <p:nvSpPr>
          <p:cNvPr id="122" name="Google Shape;122;p18"/>
          <p:cNvSpPr txBox="1"/>
          <p:nvPr/>
        </p:nvSpPr>
        <p:spPr>
          <a:xfrm>
            <a:off x="3429000" y="3886200"/>
            <a:ext cx="5259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b="1" lang="en" sz="1800">
                <a:solidFill>
                  <a:srgbClr val="040F0F"/>
                </a:solidFill>
                <a:latin typeface="Open Sans"/>
                <a:ea typeface="Open Sans"/>
                <a:cs typeface="Open Sans"/>
                <a:sym typeface="Open Sans"/>
              </a:rPr>
              <a:t>b)</a:t>
            </a:r>
            <a:endParaRPr b="1" sz="1800">
              <a:solidFill>
                <a:srgbClr val="040F0F"/>
              </a:solidFill>
              <a:latin typeface="Open Sans"/>
              <a:ea typeface="Open Sans"/>
              <a:cs typeface="Open Sans"/>
              <a:sym typeface="Open Sans"/>
            </a:endParaRPr>
          </a:p>
        </p:txBody>
      </p:sp>
      <p:sp>
        <p:nvSpPr>
          <p:cNvPr id="123" name="Google Shape;123;p18"/>
          <p:cNvSpPr txBox="1"/>
          <p:nvPr/>
        </p:nvSpPr>
        <p:spPr>
          <a:xfrm>
            <a:off x="3829050" y="3886200"/>
            <a:ext cx="5143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lang="en" sz="1800">
                <a:solidFill>
                  <a:srgbClr val="040F0F"/>
                </a:solidFill>
                <a:latin typeface="Open Sans"/>
                <a:ea typeface="Open Sans"/>
                <a:cs typeface="Open Sans"/>
                <a:sym typeface="Open Sans"/>
              </a:rPr>
              <a:t>Written by J.R.R. Tolkien</a:t>
            </a:r>
            <a:endParaRPr sz="1800">
              <a:solidFill>
                <a:srgbClr val="040F0F"/>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7" name="Shape 127"/>
        <p:cNvGrpSpPr/>
        <p:nvPr/>
      </p:nvGrpSpPr>
      <p:grpSpPr>
        <a:xfrm>
          <a:off x="0" y="0"/>
          <a:ext cx="0" cy="0"/>
          <a:chOff x="0" y="0"/>
          <a:chExt cx="0" cy="0"/>
        </a:xfrm>
      </p:grpSpPr>
      <p:pic>
        <p:nvPicPr>
          <p:cNvPr id="128" name="Google Shape;128;p19"/>
          <p:cNvPicPr preferRelativeResize="0"/>
          <p:nvPr/>
        </p:nvPicPr>
        <p:blipFill>
          <a:blip r:embed="rId4">
            <a:alphaModFix/>
          </a:blip>
          <a:stretch>
            <a:fillRect/>
          </a:stretch>
        </p:blipFill>
        <p:spPr>
          <a:xfrm>
            <a:off x="285750" y="788670"/>
            <a:ext cx="3829050" cy="3714750"/>
          </a:xfrm>
          <a:prstGeom prst="rect">
            <a:avLst/>
          </a:prstGeom>
          <a:noFill/>
          <a:ln>
            <a:noFill/>
          </a:ln>
        </p:spPr>
      </p:pic>
      <p:sp>
        <p:nvSpPr>
          <p:cNvPr id="129" name="Google Shape;129;p19"/>
          <p:cNvSpPr txBox="1"/>
          <p:nvPr/>
        </p:nvSpPr>
        <p:spPr>
          <a:xfrm>
            <a:off x="285750" y="1714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450"/>
              </a:spcBef>
              <a:spcAft>
                <a:spcPts val="450"/>
              </a:spcAft>
              <a:buNone/>
            </a:pPr>
            <a:r>
              <a:rPr b="1" lang="en" sz="2900">
                <a:solidFill>
                  <a:srgbClr val="A7590E"/>
                </a:solidFill>
                <a:latin typeface="Open Sans"/>
                <a:ea typeface="Open Sans"/>
                <a:cs typeface="Open Sans"/>
                <a:sym typeface="Open Sans"/>
              </a:rPr>
              <a:t>The Magic of Language</a:t>
            </a:r>
            <a:endParaRPr b="1" sz="2900">
              <a:solidFill>
                <a:srgbClr val="A7590E"/>
              </a:solidFill>
              <a:latin typeface="Open Sans"/>
              <a:ea typeface="Open Sans"/>
              <a:cs typeface="Open Sans"/>
              <a:sym typeface="Open Sans"/>
            </a:endParaRPr>
          </a:p>
        </p:txBody>
      </p:sp>
      <p:sp>
        <p:nvSpPr>
          <p:cNvPr id="130" name="Google Shape;130;p19"/>
          <p:cNvSpPr txBox="1"/>
          <p:nvPr/>
        </p:nvSpPr>
        <p:spPr>
          <a:xfrm>
            <a:off x="4286250" y="788670"/>
            <a:ext cx="45720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0"/>
              </a:spcAft>
              <a:buNone/>
            </a:pPr>
            <a:r>
              <a:rPr b="1" lang="en" sz="2150">
                <a:solidFill>
                  <a:srgbClr val="040F0F"/>
                </a:solidFill>
                <a:latin typeface="Open Sans"/>
                <a:ea typeface="Open Sans"/>
                <a:cs typeface="Open Sans"/>
                <a:sym typeface="Open Sans"/>
              </a:rPr>
              <a:t>Tolkien's Secret</a:t>
            </a:r>
            <a:endParaRPr b="1" sz="2150">
              <a:solidFill>
                <a:srgbClr val="040F0F"/>
              </a:solidFill>
              <a:latin typeface="Open Sans"/>
              <a:ea typeface="Open Sans"/>
              <a:cs typeface="Open Sans"/>
              <a:sym typeface="Open Sans"/>
            </a:endParaRPr>
          </a:p>
          <a:p>
            <a:pPr indent="0" lvl="0" marL="0" rtl="0" algn="l">
              <a:spcBef>
                <a:spcPts val="360"/>
              </a:spcBef>
              <a:spcAft>
                <a:spcPts val="0"/>
              </a:spcAft>
              <a:buNone/>
            </a:pPr>
            <a:r>
              <a:rPr lang="en" sz="1800">
                <a:solidFill>
                  <a:srgbClr val="040F0F"/>
                </a:solidFill>
                <a:latin typeface="Open Sans"/>
                <a:ea typeface="Open Sans"/>
                <a:cs typeface="Open Sans"/>
                <a:sym typeface="Open Sans"/>
              </a:rPr>
              <a:t>Did you know Tolkien didn't just write stories? He invented entire </a:t>
            </a:r>
            <a:r>
              <a:rPr b="1" lang="en" sz="1800">
                <a:solidFill>
                  <a:srgbClr val="040F0F"/>
                </a:solidFill>
                <a:latin typeface="Open Sans"/>
                <a:ea typeface="Open Sans"/>
                <a:cs typeface="Open Sans"/>
                <a:sym typeface="Open Sans"/>
              </a:rPr>
              <a:t>languages</a:t>
            </a:r>
            <a:r>
              <a:rPr lang="en" sz="1800">
                <a:solidFill>
                  <a:srgbClr val="040F0F"/>
                </a:solidFill>
                <a:latin typeface="Open Sans"/>
                <a:ea typeface="Open Sans"/>
                <a:cs typeface="Open Sans"/>
                <a:sym typeface="Open Sans"/>
              </a:rPr>
              <a:t> first! He believed a world felt more real if its people had their own way of speaking.</a:t>
            </a:r>
            <a:endParaRPr sz="1800">
              <a:solidFill>
                <a:srgbClr val="040F0F"/>
              </a:solidFill>
              <a:latin typeface="Open Sans"/>
              <a:ea typeface="Open Sans"/>
              <a:cs typeface="Open Sans"/>
              <a:sym typeface="Open Sans"/>
            </a:endParaRPr>
          </a:p>
          <a:p>
            <a:pPr indent="0" lvl="0" marL="0" rtl="0" algn="l">
              <a:spcBef>
                <a:spcPts val="360"/>
              </a:spcBef>
              <a:spcAft>
                <a:spcPts val="0"/>
              </a:spcAft>
              <a:buNone/>
            </a:pPr>
            <a:r>
              <a:rPr b="1" lang="en" sz="2150">
                <a:solidFill>
                  <a:srgbClr val="040F0F"/>
                </a:solidFill>
                <a:latin typeface="Open Sans"/>
                <a:ea typeface="Open Sans"/>
                <a:cs typeface="Open Sans"/>
                <a:sym typeface="Open Sans"/>
              </a:rPr>
              <a:t>Mythology Matters</a:t>
            </a:r>
            <a:endParaRPr b="1" sz="2150">
              <a:solidFill>
                <a:srgbClr val="040F0F"/>
              </a:solidFill>
              <a:latin typeface="Open Sans"/>
              <a:ea typeface="Open Sans"/>
              <a:cs typeface="Open Sans"/>
              <a:sym typeface="Open Sans"/>
            </a:endParaRPr>
          </a:p>
          <a:p>
            <a:pPr indent="0" lvl="0" marL="0" rtl="0" algn="l">
              <a:spcBef>
                <a:spcPts val="360"/>
              </a:spcBef>
              <a:spcAft>
                <a:spcPts val="360"/>
              </a:spcAft>
              <a:buNone/>
            </a:pPr>
            <a:r>
              <a:rPr lang="en" sz="1800">
                <a:solidFill>
                  <a:srgbClr val="040F0F"/>
                </a:solidFill>
                <a:latin typeface="Open Sans"/>
                <a:ea typeface="Open Sans"/>
                <a:cs typeface="Open Sans"/>
                <a:sym typeface="Open Sans"/>
              </a:rPr>
              <a:t>Both authors loved ancient myths about dragons, heroes, and magic. They took these old ideas and mixed them with their own imaginations to create something completely new. Narnia and Middle-earth are built on thousands of years of human storytelling!</a:t>
            </a:r>
            <a:endParaRPr sz="1800">
              <a:solidFill>
                <a:srgbClr val="040F0F"/>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4" name="Shape 134"/>
        <p:cNvGrpSpPr/>
        <p:nvPr/>
      </p:nvGrpSpPr>
      <p:grpSpPr>
        <a:xfrm>
          <a:off x="0" y="0"/>
          <a:ext cx="0" cy="0"/>
          <a:chOff x="0" y="0"/>
          <a:chExt cx="0" cy="0"/>
        </a:xfrm>
      </p:grpSpPr>
      <p:pic>
        <p:nvPicPr>
          <p:cNvPr id="135" name="Google Shape;135;p20"/>
          <p:cNvPicPr preferRelativeResize="0"/>
          <p:nvPr/>
        </p:nvPicPr>
        <p:blipFill>
          <a:blip r:embed="rId4">
            <a:alphaModFix/>
          </a:blip>
          <a:stretch>
            <a:fillRect/>
          </a:stretch>
        </p:blipFill>
        <p:spPr>
          <a:xfrm>
            <a:off x="0" y="0"/>
            <a:ext cx="9144000" cy="5143500"/>
          </a:xfrm>
          <a:prstGeom prst="rect">
            <a:avLst/>
          </a:prstGeom>
          <a:noFill/>
          <a:ln>
            <a:noFill/>
          </a:ln>
        </p:spPr>
      </p:pic>
      <p:pic>
        <p:nvPicPr>
          <p:cNvPr id="136" name="Google Shape;136;p20"/>
          <p:cNvPicPr preferRelativeResize="0"/>
          <p:nvPr/>
        </p:nvPicPr>
        <p:blipFill>
          <a:blip r:embed="rId5">
            <a:alphaModFix/>
          </a:blip>
          <a:stretch>
            <a:fillRect/>
          </a:stretch>
        </p:blipFill>
        <p:spPr>
          <a:xfrm>
            <a:off x="960120" y="1908810"/>
            <a:ext cx="2697480" cy="2331720"/>
          </a:xfrm>
          <a:prstGeom prst="rect">
            <a:avLst/>
          </a:prstGeom>
          <a:noFill/>
          <a:ln>
            <a:noFill/>
          </a:ln>
        </p:spPr>
      </p:pic>
      <p:sp>
        <p:nvSpPr>
          <p:cNvPr id="137" name="Google Shape;137;p20"/>
          <p:cNvSpPr txBox="1"/>
          <p:nvPr/>
        </p:nvSpPr>
        <p:spPr>
          <a:xfrm>
            <a:off x="285750" y="1714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450"/>
              </a:spcBef>
              <a:spcAft>
                <a:spcPts val="450"/>
              </a:spcAft>
              <a:buNone/>
            </a:pPr>
            <a:r>
              <a:rPr b="1" lang="en" sz="2900">
                <a:solidFill>
                  <a:srgbClr val="A7590E"/>
                </a:solidFill>
                <a:latin typeface="Open Sans"/>
                <a:ea typeface="Open Sans"/>
                <a:cs typeface="Open Sans"/>
                <a:sym typeface="Open Sans"/>
              </a:rPr>
              <a:t>The Critic’s Chair: Writing</a:t>
            </a:r>
            <a:endParaRPr b="1" sz="2900">
              <a:solidFill>
                <a:srgbClr val="A7590E"/>
              </a:solidFill>
              <a:latin typeface="Open Sans"/>
              <a:ea typeface="Open Sans"/>
              <a:cs typeface="Open Sans"/>
              <a:sym typeface="Open Sans"/>
            </a:endParaRPr>
          </a:p>
        </p:txBody>
      </p:sp>
      <p:sp>
        <p:nvSpPr>
          <p:cNvPr id="138" name="Google Shape;138;p20"/>
          <p:cNvSpPr txBox="1"/>
          <p:nvPr/>
        </p:nvSpPr>
        <p:spPr>
          <a:xfrm>
            <a:off x="3806190" y="1440180"/>
            <a:ext cx="4194900" cy="3120300"/>
          </a:xfrm>
          <a:prstGeom prst="rect">
            <a:avLst/>
          </a:prstGeom>
          <a:noFill/>
          <a:ln>
            <a:noFill/>
          </a:ln>
        </p:spPr>
        <p:txBody>
          <a:bodyPr anchorCtr="0" anchor="ctr" bIns="91425" lIns="91425" spcFirstLastPara="1" rIns="91425" wrap="square" tIns="91425">
            <a:noAutofit/>
          </a:bodyPr>
          <a:lstStyle/>
          <a:p>
            <a:pPr indent="0" lvl="0" marL="0" rtl="0" algn="l">
              <a:spcBef>
                <a:spcPts val="360"/>
              </a:spcBef>
              <a:spcAft>
                <a:spcPts val="360"/>
              </a:spcAft>
              <a:buNone/>
            </a:pPr>
            <a:r>
              <a:rPr lang="en" sz="1800">
                <a:solidFill>
                  <a:srgbClr val="040F0F"/>
                </a:solidFill>
                <a:latin typeface="Open Sans"/>
                <a:ea typeface="Open Sans"/>
                <a:cs typeface="Open Sans"/>
                <a:sym typeface="Open Sans"/>
              </a:rPr>
              <a:t>Now it's your turn! Write a short paragraph (3-4 sentences) starting a fantasy story. Introduce a mysterious place or a magical character. Don't worry about being perfect—just be imaginative!</a:t>
            </a:r>
            <a:endParaRPr sz="1800">
              <a:solidFill>
                <a:srgbClr val="040F0F"/>
              </a:solidFill>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 name="Shape 142"/>
        <p:cNvGrpSpPr/>
        <p:nvPr/>
      </p:nvGrpSpPr>
      <p:grpSpPr>
        <a:xfrm>
          <a:off x="0" y="0"/>
          <a:ext cx="0" cy="0"/>
          <a:chOff x="0" y="0"/>
          <a:chExt cx="0" cy="0"/>
        </a:xfrm>
      </p:grpSpPr>
      <p:pic>
        <p:nvPicPr>
          <p:cNvPr id="143" name="Google Shape;143;p21"/>
          <p:cNvPicPr preferRelativeResize="0"/>
          <p:nvPr/>
        </p:nvPicPr>
        <p:blipFill>
          <a:blip r:embed="rId4">
            <a:alphaModFix/>
          </a:blip>
          <a:stretch>
            <a:fillRect/>
          </a:stretch>
        </p:blipFill>
        <p:spPr>
          <a:xfrm>
            <a:off x="354330" y="651510"/>
            <a:ext cx="8332470" cy="4309110"/>
          </a:xfrm>
          <a:prstGeom prst="rect">
            <a:avLst/>
          </a:prstGeom>
          <a:noFill/>
          <a:ln>
            <a:noFill/>
          </a:ln>
        </p:spPr>
      </p:pic>
      <p:pic>
        <p:nvPicPr>
          <p:cNvPr id="144" name="Google Shape;144;p21"/>
          <p:cNvPicPr preferRelativeResize="0"/>
          <p:nvPr/>
        </p:nvPicPr>
        <p:blipFill>
          <a:blip r:embed="rId5">
            <a:alphaModFix/>
          </a:blip>
          <a:stretch>
            <a:fillRect/>
          </a:stretch>
        </p:blipFill>
        <p:spPr>
          <a:xfrm>
            <a:off x="1303020" y="1657350"/>
            <a:ext cx="2834640" cy="2194560"/>
          </a:xfrm>
          <a:prstGeom prst="rect">
            <a:avLst/>
          </a:prstGeom>
          <a:noFill/>
          <a:ln>
            <a:noFill/>
          </a:ln>
        </p:spPr>
      </p:pic>
      <p:sp>
        <p:nvSpPr>
          <p:cNvPr id="145" name="Google Shape;145;p21"/>
          <p:cNvSpPr txBox="1"/>
          <p:nvPr/>
        </p:nvSpPr>
        <p:spPr>
          <a:xfrm>
            <a:off x="285750" y="1714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450"/>
              </a:spcBef>
              <a:spcAft>
                <a:spcPts val="450"/>
              </a:spcAft>
              <a:buNone/>
            </a:pPr>
            <a:r>
              <a:rPr b="1" lang="en" sz="2900">
                <a:solidFill>
                  <a:srgbClr val="A7590E"/>
                </a:solidFill>
                <a:latin typeface="Open Sans"/>
                <a:ea typeface="Open Sans"/>
                <a:cs typeface="Open Sans"/>
                <a:sym typeface="Open Sans"/>
              </a:rPr>
              <a:t>The Critic’s Chair: Feedback</a:t>
            </a:r>
            <a:endParaRPr b="1" sz="2900">
              <a:solidFill>
                <a:srgbClr val="A7590E"/>
              </a:solidFill>
              <a:latin typeface="Open Sans"/>
              <a:ea typeface="Open Sans"/>
              <a:cs typeface="Open Sans"/>
              <a:sym typeface="Open Sans"/>
            </a:endParaRPr>
          </a:p>
        </p:txBody>
      </p:sp>
      <p:sp>
        <p:nvSpPr>
          <p:cNvPr id="146" name="Google Shape;146;p21"/>
          <p:cNvSpPr txBox="1"/>
          <p:nvPr/>
        </p:nvSpPr>
        <p:spPr>
          <a:xfrm>
            <a:off x="4297680" y="1828800"/>
            <a:ext cx="3726300" cy="1988700"/>
          </a:xfrm>
          <a:prstGeom prst="rect">
            <a:avLst/>
          </a:prstGeom>
          <a:noFill/>
          <a:ln>
            <a:noFill/>
          </a:ln>
        </p:spPr>
        <p:txBody>
          <a:bodyPr anchorCtr="0" anchor="ctr" bIns="91425" lIns="91425" spcFirstLastPara="1" rIns="91425" wrap="square" tIns="91425">
            <a:noAutofit/>
          </a:bodyPr>
          <a:lstStyle/>
          <a:p>
            <a:pPr indent="0" lvl="0" marL="0" rtl="0" algn="l">
              <a:spcBef>
                <a:spcPts val="360"/>
              </a:spcBef>
              <a:spcAft>
                <a:spcPts val="360"/>
              </a:spcAft>
              <a:buNone/>
            </a:pPr>
            <a:r>
              <a:rPr lang="en" sz="1800">
                <a:solidFill>
                  <a:srgbClr val="040F0F"/>
                </a:solidFill>
                <a:latin typeface="Open Sans"/>
                <a:ea typeface="Open Sans"/>
                <a:cs typeface="Open Sans"/>
                <a:sym typeface="Open Sans"/>
              </a:rPr>
              <a:t>The Inklings were famous for giving 'tough but kind' feedback. Read your partner’s paragraph. How can you give them Inkling-style encouragement?</a:t>
            </a:r>
            <a:endParaRPr sz="1800">
              <a:solidFill>
                <a:srgbClr val="040F0F"/>
              </a:solidFill>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0" name="Shape 150"/>
        <p:cNvGrpSpPr/>
        <p:nvPr/>
      </p:nvGrpSpPr>
      <p:grpSpPr>
        <a:xfrm>
          <a:off x="0" y="0"/>
          <a:ext cx="0" cy="0"/>
          <a:chOff x="0" y="0"/>
          <a:chExt cx="0" cy="0"/>
        </a:xfrm>
      </p:grpSpPr>
      <p:pic>
        <p:nvPicPr>
          <p:cNvPr id="151" name="Google Shape;151;p22"/>
          <p:cNvPicPr preferRelativeResize="0"/>
          <p:nvPr/>
        </p:nvPicPr>
        <p:blipFill>
          <a:blip r:embed="rId4">
            <a:alphaModFix/>
          </a:blip>
          <a:stretch>
            <a:fillRect/>
          </a:stretch>
        </p:blipFill>
        <p:spPr>
          <a:xfrm>
            <a:off x="354330" y="651510"/>
            <a:ext cx="8332470" cy="4309110"/>
          </a:xfrm>
          <a:prstGeom prst="rect">
            <a:avLst/>
          </a:prstGeom>
          <a:noFill/>
          <a:ln>
            <a:noFill/>
          </a:ln>
        </p:spPr>
      </p:pic>
      <p:sp>
        <p:nvSpPr>
          <p:cNvPr id="152" name="Google Shape;152;p22"/>
          <p:cNvSpPr txBox="1"/>
          <p:nvPr/>
        </p:nvSpPr>
        <p:spPr>
          <a:xfrm>
            <a:off x="285750" y="1714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450"/>
              </a:spcBef>
              <a:spcAft>
                <a:spcPts val="450"/>
              </a:spcAft>
              <a:buNone/>
            </a:pPr>
            <a:r>
              <a:rPr b="1" lang="en" sz="2900">
                <a:solidFill>
                  <a:srgbClr val="A7590E"/>
                </a:solidFill>
                <a:latin typeface="Open Sans"/>
                <a:ea typeface="Open Sans"/>
                <a:cs typeface="Open Sans"/>
                <a:sym typeface="Open Sans"/>
              </a:rPr>
              <a:t>The Critic’s Chair: Feedback</a:t>
            </a:r>
            <a:endParaRPr b="1" sz="2900">
              <a:solidFill>
                <a:srgbClr val="A7590E"/>
              </a:solidFill>
              <a:latin typeface="Open Sans"/>
              <a:ea typeface="Open Sans"/>
              <a:cs typeface="Open Sans"/>
              <a:sym typeface="Open Sans"/>
            </a:endParaRPr>
          </a:p>
        </p:txBody>
      </p:sp>
      <p:sp>
        <p:nvSpPr>
          <p:cNvPr id="153" name="Google Shape;153;p22"/>
          <p:cNvSpPr txBox="1"/>
          <p:nvPr/>
        </p:nvSpPr>
        <p:spPr>
          <a:xfrm>
            <a:off x="982980" y="1657350"/>
            <a:ext cx="7041000" cy="1988700"/>
          </a:xfrm>
          <a:prstGeom prst="rect">
            <a:avLst/>
          </a:prstGeom>
          <a:noFill/>
          <a:ln>
            <a:noFill/>
          </a:ln>
        </p:spPr>
        <p:txBody>
          <a:bodyPr anchorCtr="0" anchor="ctr" bIns="91425" lIns="91425" spcFirstLastPara="1" rIns="91425" wrap="square" tIns="91425">
            <a:noAutofit/>
          </a:bodyPr>
          <a:lstStyle/>
          <a:p>
            <a:pPr indent="0" lvl="0" marL="0" rtl="0" algn="ctr">
              <a:spcBef>
                <a:spcPts val="360"/>
              </a:spcBef>
              <a:spcAft>
                <a:spcPts val="0"/>
              </a:spcAft>
              <a:buNone/>
            </a:pPr>
            <a:r>
              <a:rPr b="1" lang="en" sz="1800">
                <a:solidFill>
                  <a:srgbClr val="040F0F"/>
                </a:solidFill>
                <a:latin typeface="Open Sans"/>
                <a:ea typeface="Open Sans"/>
                <a:cs typeface="Open Sans"/>
                <a:sym typeface="Open Sans"/>
              </a:rPr>
              <a:t>You might have said...</a:t>
            </a:r>
            <a:endParaRPr b="1" sz="1800">
              <a:solidFill>
                <a:srgbClr val="040F0F"/>
              </a:solidFill>
              <a:latin typeface="Open Sans"/>
              <a:ea typeface="Open Sans"/>
              <a:cs typeface="Open Sans"/>
              <a:sym typeface="Open Sans"/>
            </a:endParaRPr>
          </a:p>
          <a:p>
            <a:pPr indent="0" lvl="0" marL="0" rtl="0" algn="ctr">
              <a:spcBef>
                <a:spcPts val="360"/>
              </a:spcBef>
              <a:spcAft>
                <a:spcPts val="0"/>
              </a:spcAft>
              <a:buNone/>
            </a:pPr>
            <a:r>
              <a:rPr lang="en" sz="1800">
                <a:solidFill>
                  <a:srgbClr val="040F0F"/>
                </a:solidFill>
                <a:latin typeface="Open Sans"/>
                <a:ea typeface="Open Sans"/>
                <a:cs typeface="Open Sans"/>
                <a:sym typeface="Open Sans"/>
              </a:rPr>
              <a:t>Focus on a specific detail you loved.</a:t>
            </a:r>
            <a:endParaRPr sz="1800">
              <a:solidFill>
                <a:srgbClr val="040F0F"/>
              </a:solidFill>
              <a:latin typeface="Open Sans"/>
              <a:ea typeface="Open Sans"/>
              <a:cs typeface="Open Sans"/>
              <a:sym typeface="Open Sans"/>
            </a:endParaRPr>
          </a:p>
          <a:p>
            <a:pPr indent="0" lvl="0" marL="0" rtl="0" algn="ctr">
              <a:spcBef>
                <a:spcPts val="360"/>
              </a:spcBef>
              <a:spcAft>
                <a:spcPts val="0"/>
              </a:spcAft>
              <a:buNone/>
            </a:pPr>
            <a:r>
              <a:rPr lang="en" sz="1800">
                <a:solidFill>
                  <a:srgbClr val="040F0F"/>
                </a:solidFill>
                <a:latin typeface="Open Sans"/>
                <a:ea typeface="Open Sans"/>
                <a:cs typeface="Open Sans"/>
                <a:sym typeface="Open Sans"/>
              </a:rPr>
              <a:t>Suggest a new word to make a description stronger.</a:t>
            </a:r>
            <a:endParaRPr sz="1800">
              <a:solidFill>
                <a:srgbClr val="040F0F"/>
              </a:solidFill>
              <a:latin typeface="Open Sans"/>
              <a:ea typeface="Open Sans"/>
              <a:cs typeface="Open Sans"/>
              <a:sym typeface="Open Sans"/>
            </a:endParaRPr>
          </a:p>
          <a:p>
            <a:pPr indent="0" lvl="0" marL="0" rtl="0" algn="ctr">
              <a:spcBef>
                <a:spcPts val="360"/>
              </a:spcBef>
              <a:spcAft>
                <a:spcPts val="0"/>
              </a:spcAft>
              <a:buNone/>
            </a:pPr>
            <a:r>
              <a:rPr lang="en" sz="1800">
                <a:solidFill>
                  <a:srgbClr val="040F0F"/>
                </a:solidFill>
                <a:latin typeface="Open Sans"/>
                <a:ea typeface="Open Sans"/>
                <a:cs typeface="Open Sans"/>
                <a:sym typeface="Open Sans"/>
              </a:rPr>
              <a:t>Ask a curious question about the character's secret.</a:t>
            </a:r>
            <a:endParaRPr sz="1800">
              <a:solidFill>
                <a:srgbClr val="040F0F"/>
              </a:solidFill>
              <a:latin typeface="Open Sans"/>
              <a:ea typeface="Open Sans"/>
              <a:cs typeface="Open Sans"/>
              <a:sym typeface="Open Sans"/>
            </a:endParaRPr>
          </a:p>
          <a:p>
            <a:pPr indent="0" lvl="0" marL="0" rtl="0" algn="ctr">
              <a:spcBef>
                <a:spcPts val="360"/>
              </a:spcBef>
              <a:spcAft>
                <a:spcPts val="360"/>
              </a:spcAft>
              <a:buNone/>
            </a:pPr>
            <a:r>
              <a:rPr lang="en" sz="1800">
                <a:solidFill>
                  <a:srgbClr val="040F0F"/>
                </a:solidFill>
                <a:latin typeface="Open Sans"/>
                <a:ea typeface="Open Sans"/>
                <a:cs typeface="Open Sans"/>
                <a:sym typeface="Open Sans"/>
              </a:rPr>
              <a:t>Remind them that every great book starts with a messy first draft!</a:t>
            </a:r>
            <a:endParaRPr sz="1800">
              <a:solidFill>
                <a:srgbClr val="040F0F"/>
              </a:solidFill>
              <a:latin typeface="Open Sans"/>
              <a:ea typeface="Open Sans"/>
              <a:cs typeface="Open Sans"/>
              <a:sym typeface="Open Sans"/>
            </a:endParaRPr>
          </a:p>
        </p:txBody>
      </p:sp>
      <p:sp>
        <p:nvSpPr>
          <p:cNvPr id="154" name="Google Shape;154;p22"/>
          <p:cNvSpPr txBox="1"/>
          <p:nvPr/>
        </p:nvSpPr>
        <p:spPr>
          <a:xfrm>
            <a:off x="8366760" y="342900"/>
            <a:ext cx="548700" cy="548700"/>
          </a:xfrm>
          <a:prstGeom prst="rect">
            <a:avLst/>
          </a:prstGeom>
          <a:noFill/>
          <a:ln>
            <a:noFill/>
          </a:ln>
        </p:spPr>
        <p:txBody>
          <a:bodyPr anchorCtr="0" anchor="ctr" bIns="91425" lIns="91425" spcFirstLastPara="1" rIns="91425" wrap="square" tIns="91425">
            <a:noAutofit/>
          </a:bodyPr>
          <a:lstStyle/>
          <a:p>
            <a:pPr indent="0" lvl="0" marL="0" rtl="0" algn="r">
              <a:spcBef>
                <a:spcPts val="450"/>
              </a:spcBef>
              <a:spcAft>
                <a:spcPts val="450"/>
              </a:spcAft>
              <a:buNone/>
            </a:pPr>
            <a:r>
              <a:rPr lang="en" sz="3600">
                <a:solidFill>
                  <a:srgbClr val="040F0F"/>
                </a:solidFill>
                <a:latin typeface="Open Sans"/>
                <a:ea typeface="Open Sans"/>
                <a:cs typeface="Open Sans"/>
                <a:sym typeface="Open Sans"/>
              </a:rPr>
              <a:t>✅​</a:t>
            </a:r>
            <a:endParaRPr sz="3600">
              <a:solidFill>
                <a:srgbClr val="040F0F"/>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23"/>
          <p:cNvSpPr txBox="1"/>
          <p:nvPr/>
        </p:nvSpPr>
        <p:spPr>
          <a:xfrm>
            <a:off x="285750" y="1714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450"/>
              </a:spcBef>
              <a:spcAft>
                <a:spcPts val="450"/>
              </a:spcAft>
              <a:buNone/>
            </a:pPr>
            <a:r>
              <a:rPr b="1" lang="en" sz="2900">
                <a:solidFill>
                  <a:srgbClr val="A7590E"/>
                </a:solidFill>
                <a:latin typeface="Open Sans"/>
                <a:ea typeface="Open Sans"/>
                <a:cs typeface="Open Sans"/>
                <a:sym typeface="Open Sans"/>
              </a:rPr>
              <a:t>The Creative Process</a:t>
            </a:r>
            <a:endParaRPr b="1" sz="2900">
              <a:solidFill>
                <a:srgbClr val="A7590E"/>
              </a:solidFill>
              <a:latin typeface="Open Sans"/>
              <a:ea typeface="Open Sans"/>
              <a:cs typeface="Open Sans"/>
              <a:sym typeface="Open Sans"/>
            </a:endParaRPr>
          </a:p>
        </p:txBody>
      </p:sp>
      <p:sp>
        <p:nvSpPr>
          <p:cNvPr id="160" name="Google Shape;160;p23"/>
          <p:cNvSpPr txBox="1"/>
          <p:nvPr/>
        </p:nvSpPr>
        <p:spPr>
          <a:xfrm>
            <a:off x="285750" y="8572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lang="en" sz="1800">
                <a:solidFill>
                  <a:srgbClr val="040F0F"/>
                </a:solidFill>
                <a:latin typeface="Open Sans"/>
                <a:ea typeface="Open Sans"/>
                <a:cs typeface="Open Sans"/>
                <a:sym typeface="Open Sans"/>
              </a:rPr>
              <a:t>How did the Inklings move from an idea to a finished book?</a:t>
            </a:r>
            <a:endParaRPr sz="1800">
              <a:solidFill>
                <a:srgbClr val="040F0F"/>
              </a:solidFill>
              <a:latin typeface="Open Sans"/>
              <a:ea typeface="Open Sans"/>
              <a:cs typeface="Open Sans"/>
              <a:sym typeface="Open Sans"/>
            </a:endParaRPr>
          </a:p>
        </p:txBody>
      </p:sp>
      <p:sp>
        <p:nvSpPr>
          <p:cNvPr id="161" name="Google Shape;161;p23"/>
          <p:cNvSpPr txBox="1"/>
          <p:nvPr/>
        </p:nvSpPr>
        <p:spPr>
          <a:xfrm>
            <a:off x="1714500" y="1657350"/>
            <a:ext cx="5715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The author uses the feedback to improve the story.</a:t>
            </a:r>
            <a:endParaRPr b="1" sz="1800">
              <a:solidFill>
                <a:srgbClr val="040F0F"/>
              </a:solidFill>
              <a:latin typeface="Open Sans"/>
              <a:ea typeface="Open Sans"/>
              <a:cs typeface="Open Sans"/>
              <a:sym typeface="Open Sans"/>
            </a:endParaRPr>
          </a:p>
        </p:txBody>
      </p:sp>
      <p:sp>
        <p:nvSpPr>
          <p:cNvPr id="162" name="Google Shape;162;p23"/>
          <p:cNvSpPr txBox="1"/>
          <p:nvPr/>
        </p:nvSpPr>
        <p:spPr>
          <a:xfrm>
            <a:off x="1714500" y="2400300"/>
            <a:ext cx="5715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The author gets an idea from mythology or language.</a:t>
            </a:r>
            <a:endParaRPr b="1" sz="1800">
              <a:solidFill>
                <a:srgbClr val="040F0F"/>
              </a:solidFill>
              <a:latin typeface="Open Sans"/>
              <a:ea typeface="Open Sans"/>
              <a:cs typeface="Open Sans"/>
              <a:sym typeface="Open Sans"/>
            </a:endParaRPr>
          </a:p>
        </p:txBody>
      </p:sp>
      <p:sp>
        <p:nvSpPr>
          <p:cNvPr id="163" name="Google Shape;163;p23"/>
          <p:cNvSpPr txBox="1"/>
          <p:nvPr/>
        </p:nvSpPr>
        <p:spPr>
          <a:xfrm>
            <a:off x="1714500" y="3143250"/>
            <a:ext cx="5715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The author writes a first draft of a chapter.</a:t>
            </a:r>
            <a:endParaRPr b="1" sz="1800">
              <a:solidFill>
                <a:srgbClr val="040F0F"/>
              </a:solidFill>
              <a:latin typeface="Open Sans"/>
              <a:ea typeface="Open Sans"/>
              <a:cs typeface="Open Sans"/>
              <a:sym typeface="Open Sans"/>
            </a:endParaRPr>
          </a:p>
        </p:txBody>
      </p:sp>
      <p:sp>
        <p:nvSpPr>
          <p:cNvPr id="164" name="Google Shape;164;p23"/>
          <p:cNvSpPr txBox="1"/>
          <p:nvPr/>
        </p:nvSpPr>
        <p:spPr>
          <a:xfrm>
            <a:off x="1714500" y="3886200"/>
            <a:ext cx="5715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600">
                <a:solidFill>
                  <a:srgbClr val="040F0F"/>
                </a:solidFill>
                <a:latin typeface="Open Sans"/>
                <a:ea typeface="Open Sans"/>
                <a:cs typeface="Open Sans"/>
                <a:sym typeface="Open Sans"/>
              </a:rPr>
              <a:t>The chapter is read aloud at the pub for friends to hear.</a:t>
            </a:r>
            <a:endParaRPr b="1" sz="1600">
              <a:solidFill>
                <a:srgbClr val="040F0F"/>
              </a:solidFill>
              <a:latin typeface="Open Sans"/>
              <a:ea typeface="Open Sans"/>
              <a:cs typeface="Open Sans"/>
              <a:sym typeface="Open Sans"/>
            </a:endParaRPr>
          </a:p>
        </p:txBody>
      </p:sp>
      <p:sp>
        <p:nvSpPr>
          <p:cNvPr id="165" name="Google Shape;165;p23"/>
          <p:cNvSpPr txBox="1"/>
          <p:nvPr/>
        </p:nvSpPr>
        <p:spPr>
          <a:xfrm>
            <a:off x="6160770" y="308610"/>
            <a:ext cx="2743200" cy="457200"/>
          </a:xfrm>
          <a:prstGeom prst="rect">
            <a:avLst/>
          </a:prstGeom>
          <a:noFill/>
          <a:ln>
            <a:noFill/>
          </a:ln>
        </p:spPr>
        <p:txBody>
          <a:bodyPr anchorCtr="0" anchor="t" bIns="91425" lIns="91425" spcFirstLastPara="1" rIns="91425" wrap="square" tIns="91425">
            <a:noAutofit/>
          </a:bodyPr>
          <a:lstStyle/>
          <a:p>
            <a:pPr indent="0" lvl="0" marL="0" rtl="0" algn="r">
              <a:spcBef>
                <a:spcPts val="360"/>
              </a:spcBef>
              <a:spcAft>
                <a:spcPts val="360"/>
              </a:spcAft>
              <a:buNone/>
            </a:pPr>
            <a:r>
              <a:rPr lang="en" sz="1600">
                <a:solidFill>
                  <a:srgbClr val="A7590E"/>
                </a:solidFill>
                <a:latin typeface="Open Sans"/>
                <a:ea typeface="Open Sans"/>
                <a:cs typeface="Open Sans"/>
                <a:sym typeface="Open Sans"/>
              </a:rPr>
              <a:t>Answers on the next slide...</a:t>
            </a:r>
            <a:endParaRPr sz="1600">
              <a:solidFill>
                <a:srgbClr val="A7590E"/>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 name="Shape 169"/>
        <p:cNvGrpSpPr/>
        <p:nvPr/>
      </p:nvGrpSpPr>
      <p:grpSpPr>
        <a:xfrm>
          <a:off x="0" y="0"/>
          <a:ext cx="0" cy="0"/>
          <a:chOff x="0" y="0"/>
          <a:chExt cx="0" cy="0"/>
        </a:xfrm>
      </p:grpSpPr>
      <p:sp>
        <p:nvSpPr>
          <p:cNvPr id="170" name="Google Shape;170;p24"/>
          <p:cNvSpPr txBox="1"/>
          <p:nvPr/>
        </p:nvSpPr>
        <p:spPr>
          <a:xfrm>
            <a:off x="285750" y="1714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450"/>
              </a:spcBef>
              <a:spcAft>
                <a:spcPts val="450"/>
              </a:spcAft>
              <a:buNone/>
            </a:pPr>
            <a:r>
              <a:rPr b="1" lang="en" sz="2900">
                <a:solidFill>
                  <a:srgbClr val="A7590E"/>
                </a:solidFill>
                <a:latin typeface="Open Sans"/>
                <a:ea typeface="Open Sans"/>
                <a:cs typeface="Open Sans"/>
                <a:sym typeface="Open Sans"/>
              </a:rPr>
              <a:t>The Creative Process</a:t>
            </a:r>
            <a:endParaRPr b="1" sz="2900">
              <a:solidFill>
                <a:srgbClr val="A7590E"/>
              </a:solidFill>
              <a:latin typeface="Open Sans"/>
              <a:ea typeface="Open Sans"/>
              <a:cs typeface="Open Sans"/>
              <a:sym typeface="Open Sans"/>
            </a:endParaRPr>
          </a:p>
        </p:txBody>
      </p:sp>
      <p:sp>
        <p:nvSpPr>
          <p:cNvPr id="171" name="Google Shape;171;p24"/>
          <p:cNvSpPr txBox="1"/>
          <p:nvPr/>
        </p:nvSpPr>
        <p:spPr>
          <a:xfrm>
            <a:off x="285750" y="8572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360"/>
              </a:spcAft>
              <a:buNone/>
            </a:pPr>
            <a:r>
              <a:rPr lang="en" sz="1800">
                <a:solidFill>
                  <a:srgbClr val="040F0F"/>
                </a:solidFill>
                <a:latin typeface="Open Sans"/>
                <a:ea typeface="Open Sans"/>
                <a:cs typeface="Open Sans"/>
                <a:sym typeface="Open Sans"/>
              </a:rPr>
              <a:t>How did the Inklings move from an idea to a finished book?</a:t>
            </a:r>
            <a:endParaRPr sz="1800">
              <a:solidFill>
                <a:srgbClr val="040F0F"/>
              </a:solidFill>
              <a:latin typeface="Open Sans"/>
              <a:ea typeface="Open Sans"/>
              <a:cs typeface="Open Sans"/>
              <a:sym typeface="Open Sans"/>
            </a:endParaRPr>
          </a:p>
        </p:txBody>
      </p:sp>
      <p:sp>
        <p:nvSpPr>
          <p:cNvPr id="172" name="Google Shape;172;p24"/>
          <p:cNvSpPr txBox="1"/>
          <p:nvPr/>
        </p:nvSpPr>
        <p:spPr>
          <a:xfrm>
            <a:off x="1714500" y="1657350"/>
            <a:ext cx="5715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The author gets an idea from mythology or language.</a:t>
            </a:r>
            <a:endParaRPr b="1" sz="1800">
              <a:solidFill>
                <a:srgbClr val="040F0F"/>
              </a:solidFill>
              <a:latin typeface="Open Sans"/>
              <a:ea typeface="Open Sans"/>
              <a:cs typeface="Open Sans"/>
              <a:sym typeface="Open Sans"/>
            </a:endParaRPr>
          </a:p>
        </p:txBody>
      </p:sp>
      <p:sp>
        <p:nvSpPr>
          <p:cNvPr id="173" name="Google Shape;173;p24"/>
          <p:cNvSpPr txBox="1"/>
          <p:nvPr/>
        </p:nvSpPr>
        <p:spPr>
          <a:xfrm>
            <a:off x="7635240" y="1771650"/>
            <a:ext cx="685800" cy="457200"/>
          </a:xfrm>
          <a:prstGeom prst="rect">
            <a:avLst/>
          </a:prstGeom>
          <a:noFill/>
          <a:ln>
            <a:noFill/>
          </a:ln>
        </p:spPr>
        <p:txBody>
          <a:bodyPr anchorCtr="0" anchor="ctr" bIns="91425" lIns="91425" spcFirstLastPara="1" rIns="91425" wrap="square" tIns="91425">
            <a:noAutofit/>
          </a:bodyPr>
          <a:lstStyle/>
          <a:p>
            <a:pPr indent="0" lvl="0" marL="0" rtl="0" algn="l">
              <a:spcBef>
                <a:spcPts val="450"/>
              </a:spcBef>
              <a:spcAft>
                <a:spcPts val="450"/>
              </a:spcAft>
              <a:buNone/>
            </a:pPr>
            <a:r>
              <a:rPr b="1" lang="en" sz="2900">
                <a:solidFill>
                  <a:srgbClr val="040F0F"/>
                </a:solidFill>
                <a:latin typeface="Open Sans"/>
                <a:ea typeface="Open Sans"/>
                <a:cs typeface="Open Sans"/>
                <a:sym typeface="Open Sans"/>
              </a:rPr>
              <a:t>1.</a:t>
            </a:r>
            <a:endParaRPr b="1" sz="2900">
              <a:solidFill>
                <a:srgbClr val="040F0F"/>
              </a:solidFill>
              <a:latin typeface="Open Sans"/>
              <a:ea typeface="Open Sans"/>
              <a:cs typeface="Open Sans"/>
              <a:sym typeface="Open Sans"/>
            </a:endParaRPr>
          </a:p>
        </p:txBody>
      </p:sp>
      <p:sp>
        <p:nvSpPr>
          <p:cNvPr id="174" name="Google Shape;174;p24"/>
          <p:cNvSpPr txBox="1"/>
          <p:nvPr/>
        </p:nvSpPr>
        <p:spPr>
          <a:xfrm>
            <a:off x="1714500" y="2400300"/>
            <a:ext cx="5715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The author writes a first draft of a chapter.</a:t>
            </a:r>
            <a:endParaRPr b="1" sz="1800">
              <a:solidFill>
                <a:srgbClr val="040F0F"/>
              </a:solidFill>
              <a:latin typeface="Open Sans"/>
              <a:ea typeface="Open Sans"/>
              <a:cs typeface="Open Sans"/>
              <a:sym typeface="Open Sans"/>
            </a:endParaRPr>
          </a:p>
        </p:txBody>
      </p:sp>
      <p:sp>
        <p:nvSpPr>
          <p:cNvPr id="175" name="Google Shape;175;p24"/>
          <p:cNvSpPr txBox="1"/>
          <p:nvPr/>
        </p:nvSpPr>
        <p:spPr>
          <a:xfrm>
            <a:off x="7635240" y="2514600"/>
            <a:ext cx="685800" cy="457200"/>
          </a:xfrm>
          <a:prstGeom prst="rect">
            <a:avLst/>
          </a:prstGeom>
          <a:noFill/>
          <a:ln>
            <a:noFill/>
          </a:ln>
        </p:spPr>
        <p:txBody>
          <a:bodyPr anchorCtr="0" anchor="ctr" bIns="91425" lIns="91425" spcFirstLastPara="1" rIns="91425" wrap="square" tIns="91425">
            <a:noAutofit/>
          </a:bodyPr>
          <a:lstStyle/>
          <a:p>
            <a:pPr indent="0" lvl="0" marL="0" rtl="0" algn="l">
              <a:spcBef>
                <a:spcPts val="450"/>
              </a:spcBef>
              <a:spcAft>
                <a:spcPts val="450"/>
              </a:spcAft>
              <a:buNone/>
            </a:pPr>
            <a:r>
              <a:rPr b="1" lang="en" sz="2900">
                <a:solidFill>
                  <a:srgbClr val="040F0F"/>
                </a:solidFill>
                <a:latin typeface="Open Sans"/>
                <a:ea typeface="Open Sans"/>
                <a:cs typeface="Open Sans"/>
                <a:sym typeface="Open Sans"/>
              </a:rPr>
              <a:t>2.</a:t>
            </a:r>
            <a:endParaRPr b="1" sz="2900">
              <a:solidFill>
                <a:srgbClr val="040F0F"/>
              </a:solidFill>
              <a:latin typeface="Open Sans"/>
              <a:ea typeface="Open Sans"/>
              <a:cs typeface="Open Sans"/>
              <a:sym typeface="Open Sans"/>
            </a:endParaRPr>
          </a:p>
        </p:txBody>
      </p:sp>
      <p:sp>
        <p:nvSpPr>
          <p:cNvPr id="176" name="Google Shape;176;p24"/>
          <p:cNvSpPr txBox="1"/>
          <p:nvPr/>
        </p:nvSpPr>
        <p:spPr>
          <a:xfrm>
            <a:off x="1714500" y="3143250"/>
            <a:ext cx="5715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600">
                <a:solidFill>
                  <a:srgbClr val="040F0F"/>
                </a:solidFill>
                <a:latin typeface="Open Sans"/>
                <a:ea typeface="Open Sans"/>
                <a:cs typeface="Open Sans"/>
                <a:sym typeface="Open Sans"/>
              </a:rPr>
              <a:t>The chapter is read aloud at the pub for friends to hear.</a:t>
            </a:r>
            <a:endParaRPr b="1" sz="1600">
              <a:solidFill>
                <a:srgbClr val="040F0F"/>
              </a:solidFill>
              <a:latin typeface="Open Sans"/>
              <a:ea typeface="Open Sans"/>
              <a:cs typeface="Open Sans"/>
              <a:sym typeface="Open Sans"/>
            </a:endParaRPr>
          </a:p>
        </p:txBody>
      </p:sp>
      <p:sp>
        <p:nvSpPr>
          <p:cNvPr id="177" name="Google Shape;177;p24"/>
          <p:cNvSpPr txBox="1"/>
          <p:nvPr/>
        </p:nvSpPr>
        <p:spPr>
          <a:xfrm>
            <a:off x="7635240" y="3257550"/>
            <a:ext cx="685800" cy="457200"/>
          </a:xfrm>
          <a:prstGeom prst="rect">
            <a:avLst/>
          </a:prstGeom>
          <a:noFill/>
          <a:ln>
            <a:noFill/>
          </a:ln>
        </p:spPr>
        <p:txBody>
          <a:bodyPr anchorCtr="0" anchor="ctr" bIns="91425" lIns="91425" spcFirstLastPara="1" rIns="91425" wrap="square" tIns="91425">
            <a:noAutofit/>
          </a:bodyPr>
          <a:lstStyle/>
          <a:p>
            <a:pPr indent="0" lvl="0" marL="0" rtl="0" algn="l">
              <a:spcBef>
                <a:spcPts val="450"/>
              </a:spcBef>
              <a:spcAft>
                <a:spcPts val="450"/>
              </a:spcAft>
              <a:buNone/>
            </a:pPr>
            <a:r>
              <a:rPr b="1" lang="en" sz="2900">
                <a:solidFill>
                  <a:srgbClr val="040F0F"/>
                </a:solidFill>
                <a:latin typeface="Open Sans"/>
                <a:ea typeface="Open Sans"/>
                <a:cs typeface="Open Sans"/>
                <a:sym typeface="Open Sans"/>
              </a:rPr>
              <a:t>3.</a:t>
            </a:r>
            <a:endParaRPr b="1" sz="2900">
              <a:solidFill>
                <a:srgbClr val="040F0F"/>
              </a:solidFill>
              <a:latin typeface="Open Sans"/>
              <a:ea typeface="Open Sans"/>
              <a:cs typeface="Open Sans"/>
              <a:sym typeface="Open Sans"/>
            </a:endParaRPr>
          </a:p>
        </p:txBody>
      </p:sp>
      <p:sp>
        <p:nvSpPr>
          <p:cNvPr id="178" name="Google Shape;178;p24"/>
          <p:cNvSpPr txBox="1"/>
          <p:nvPr/>
        </p:nvSpPr>
        <p:spPr>
          <a:xfrm>
            <a:off x="1714500" y="3886200"/>
            <a:ext cx="5715000" cy="617100"/>
          </a:xfrm>
          <a:prstGeom prst="rect">
            <a:avLst/>
          </a:prstGeom>
          <a:solidFill>
            <a:srgbClr val="F4F9FC"/>
          </a:solidFill>
          <a:ln cap="flat" cmpd="sng" w="343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360"/>
              </a:spcAft>
              <a:buNone/>
            </a:pPr>
            <a:r>
              <a:rPr b="1" lang="en" sz="1800">
                <a:solidFill>
                  <a:srgbClr val="040F0F"/>
                </a:solidFill>
                <a:latin typeface="Open Sans"/>
                <a:ea typeface="Open Sans"/>
                <a:cs typeface="Open Sans"/>
                <a:sym typeface="Open Sans"/>
              </a:rPr>
              <a:t>The author uses the feedback to improve the story.</a:t>
            </a:r>
            <a:endParaRPr b="1" sz="1800">
              <a:solidFill>
                <a:srgbClr val="040F0F"/>
              </a:solidFill>
              <a:latin typeface="Open Sans"/>
              <a:ea typeface="Open Sans"/>
              <a:cs typeface="Open Sans"/>
              <a:sym typeface="Open Sans"/>
            </a:endParaRPr>
          </a:p>
        </p:txBody>
      </p:sp>
      <p:sp>
        <p:nvSpPr>
          <p:cNvPr id="179" name="Google Shape;179;p24"/>
          <p:cNvSpPr txBox="1"/>
          <p:nvPr/>
        </p:nvSpPr>
        <p:spPr>
          <a:xfrm>
            <a:off x="7635240" y="4000500"/>
            <a:ext cx="685800" cy="457200"/>
          </a:xfrm>
          <a:prstGeom prst="rect">
            <a:avLst/>
          </a:prstGeom>
          <a:noFill/>
          <a:ln>
            <a:noFill/>
          </a:ln>
        </p:spPr>
        <p:txBody>
          <a:bodyPr anchorCtr="0" anchor="ctr" bIns="91425" lIns="91425" spcFirstLastPara="1" rIns="91425" wrap="square" tIns="91425">
            <a:noAutofit/>
          </a:bodyPr>
          <a:lstStyle/>
          <a:p>
            <a:pPr indent="0" lvl="0" marL="0" rtl="0" algn="l">
              <a:spcBef>
                <a:spcPts val="450"/>
              </a:spcBef>
              <a:spcAft>
                <a:spcPts val="450"/>
              </a:spcAft>
              <a:buNone/>
            </a:pPr>
            <a:r>
              <a:rPr b="1" lang="en" sz="2900">
                <a:solidFill>
                  <a:srgbClr val="040F0F"/>
                </a:solidFill>
                <a:latin typeface="Open Sans"/>
                <a:ea typeface="Open Sans"/>
                <a:cs typeface="Open Sans"/>
                <a:sym typeface="Open Sans"/>
              </a:rPr>
              <a:t>4.</a:t>
            </a:r>
            <a:endParaRPr b="1" sz="2900">
              <a:solidFill>
                <a:srgbClr val="040F0F"/>
              </a:solidFill>
              <a:latin typeface="Open Sans"/>
              <a:ea typeface="Open Sans"/>
              <a:cs typeface="Open Sans"/>
              <a:sym typeface="Open Sans"/>
            </a:endParaRPr>
          </a:p>
        </p:txBody>
      </p:sp>
      <p:sp>
        <p:nvSpPr>
          <p:cNvPr id="180" name="Google Shape;180;p24"/>
          <p:cNvSpPr txBox="1"/>
          <p:nvPr/>
        </p:nvSpPr>
        <p:spPr>
          <a:xfrm>
            <a:off x="8366760" y="342900"/>
            <a:ext cx="548700" cy="548700"/>
          </a:xfrm>
          <a:prstGeom prst="rect">
            <a:avLst/>
          </a:prstGeom>
          <a:noFill/>
          <a:ln>
            <a:noFill/>
          </a:ln>
        </p:spPr>
        <p:txBody>
          <a:bodyPr anchorCtr="0" anchor="ctr" bIns="91425" lIns="91425" spcFirstLastPara="1" rIns="91425" wrap="square" tIns="91425">
            <a:noAutofit/>
          </a:bodyPr>
          <a:lstStyle/>
          <a:p>
            <a:pPr indent="0" lvl="0" marL="0" rtl="0" algn="r">
              <a:spcBef>
                <a:spcPts val="450"/>
              </a:spcBef>
              <a:spcAft>
                <a:spcPts val="450"/>
              </a:spcAft>
              <a:buNone/>
            </a:pPr>
            <a:r>
              <a:rPr lang="en" sz="3600">
                <a:solidFill>
                  <a:srgbClr val="040F0F"/>
                </a:solidFill>
                <a:latin typeface="Open Sans"/>
                <a:ea typeface="Open Sans"/>
                <a:cs typeface="Open Sans"/>
                <a:sym typeface="Open Sans"/>
              </a:rPr>
              <a:t>✅​</a:t>
            </a:r>
            <a:endParaRPr sz="3600">
              <a:solidFill>
                <a:srgbClr val="040F0F"/>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pic>
        <p:nvPicPr>
          <p:cNvPr id="185" name="Google Shape;185;p25"/>
          <p:cNvPicPr preferRelativeResize="0"/>
          <p:nvPr/>
        </p:nvPicPr>
        <p:blipFill>
          <a:blip r:embed="rId4">
            <a:alphaModFix/>
          </a:blip>
          <a:stretch>
            <a:fillRect/>
          </a:stretch>
        </p:blipFill>
        <p:spPr>
          <a:xfrm>
            <a:off x="4526280" y="765810"/>
            <a:ext cx="4457700" cy="4800600"/>
          </a:xfrm>
          <a:prstGeom prst="rect">
            <a:avLst/>
          </a:prstGeom>
          <a:noFill/>
          <a:ln>
            <a:noFill/>
          </a:ln>
        </p:spPr>
      </p:pic>
      <p:pic>
        <p:nvPicPr>
          <p:cNvPr id="186" name="Google Shape;186;p25"/>
          <p:cNvPicPr preferRelativeResize="0"/>
          <p:nvPr/>
        </p:nvPicPr>
        <p:blipFill>
          <a:blip r:embed="rId5">
            <a:alphaModFix/>
          </a:blip>
          <a:stretch>
            <a:fillRect/>
          </a:stretch>
        </p:blipFill>
        <p:spPr>
          <a:xfrm>
            <a:off x="5063490" y="1897380"/>
            <a:ext cx="3314700" cy="2400300"/>
          </a:xfrm>
          <a:prstGeom prst="rect">
            <a:avLst/>
          </a:prstGeom>
          <a:noFill/>
          <a:ln>
            <a:noFill/>
          </a:ln>
        </p:spPr>
      </p:pic>
      <p:sp>
        <p:nvSpPr>
          <p:cNvPr id="187" name="Google Shape;187;p25"/>
          <p:cNvSpPr txBox="1"/>
          <p:nvPr/>
        </p:nvSpPr>
        <p:spPr>
          <a:xfrm>
            <a:off x="285750" y="1714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450"/>
              </a:spcBef>
              <a:spcAft>
                <a:spcPts val="450"/>
              </a:spcAft>
              <a:buNone/>
            </a:pPr>
            <a:r>
              <a:rPr b="1" lang="en" sz="2900">
                <a:solidFill>
                  <a:srgbClr val="A7590E"/>
                </a:solidFill>
                <a:latin typeface="Open Sans"/>
                <a:ea typeface="Open Sans"/>
                <a:cs typeface="Open Sans"/>
                <a:sym typeface="Open Sans"/>
              </a:rPr>
              <a:t>Create a New Myth</a:t>
            </a:r>
            <a:endParaRPr b="1" sz="2900">
              <a:solidFill>
                <a:srgbClr val="A7590E"/>
              </a:solidFill>
              <a:latin typeface="Open Sans"/>
              <a:ea typeface="Open Sans"/>
              <a:cs typeface="Open Sans"/>
              <a:sym typeface="Open Sans"/>
            </a:endParaRPr>
          </a:p>
        </p:txBody>
      </p:sp>
      <p:sp>
        <p:nvSpPr>
          <p:cNvPr id="188" name="Google Shape;188;p25"/>
          <p:cNvSpPr txBox="1"/>
          <p:nvPr/>
        </p:nvSpPr>
        <p:spPr>
          <a:xfrm>
            <a:off x="285750" y="925830"/>
            <a:ext cx="4263300" cy="3897600"/>
          </a:xfrm>
          <a:prstGeom prst="rect">
            <a:avLst/>
          </a:prstGeom>
          <a:noFill/>
          <a:ln>
            <a:noFill/>
          </a:ln>
        </p:spPr>
        <p:txBody>
          <a:bodyPr anchorCtr="0" anchor="ctr" bIns="91425" lIns="91425" spcFirstLastPara="1" rIns="91425" wrap="square" tIns="91425">
            <a:noAutofit/>
          </a:bodyPr>
          <a:lstStyle/>
          <a:p>
            <a:pPr indent="0" lvl="0" marL="0" rtl="0" algn="l">
              <a:spcBef>
                <a:spcPts val="360"/>
              </a:spcBef>
              <a:spcAft>
                <a:spcPts val="0"/>
              </a:spcAft>
              <a:buNone/>
            </a:pPr>
            <a:r>
              <a:rPr lang="en" sz="1800">
                <a:solidFill>
                  <a:srgbClr val="040F0F"/>
                </a:solidFill>
                <a:latin typeface="Open Sans"/>
                <a:ea typeface="Open Sans"/>
                <a:cs typeface="Open Sans"/>
                <a:sym typeface="Open Sans"/>
              </a:rPr>
              <a:t>Tolkien and Lewis loved unique creatures like Ents and Fauns. Draw a brand new mythological creature that could live in Narnia or Middle-earth. Give it a name and one special power!</a:t>
            </a:r>
            <a:endParaRPr sz="1800">
              <a:solidFill>
                <a:srgbClr val="040F0F"/>
              </a:solidFill>
              <a:latin typeface="Open Sans"/>
              <a:ea typeface="Open Sans"/>
              <a:cs typeface="Open Sans"/>
              <a:sym typeface="Open Sans"/>
            </a:endParaRPr>
          </a:p>
          <a:p>
            <a:pPr indent="0" lvl="0" marL="0" rtl="0" algn="l">
              <a:spcBef>
                <a:spcPts val="360"/>
              </a:spcBef>
              <a:spcAft>
                <a:spcPts val="0"/>
              </a:spcAft>
              <a:buNone/>
            </a:pPr>
            <a:r>
              <a:rPr lang="en" sz="1800">
                <a:solidFill>
                  <a:srgbClr val="040F0F"/>
                </a:solidFill>
                <a:latin typeface="Open Sans"/>
                <a:ea typeface="Open Sans"/>
                <a:cs typeface="Open Sans"/>
                <a:sym typeface="Open Sans"/>
              </a:rPr>
              <a:t>What you'll need: 🎨​ 🖌️</a:t>
            </a:r>
            <a:r>
              <a:rPr lang="en" sz="1800">
                <a:solidFill>
                  <a:srgbClr val="A7590E"/>
                </a:solidFill>
                <a:latin typeface="Open Sans"/>
                <a:ea typeface="Open Sans"/>
                <a:cs typeface="Open Sans"/>
                <a:sym typeface="Open Sans"/>
              </a:rPr>
              <a:t>​</a:t>
            </a:r>
            <a:endParaRPr sz="1800">
              <a:solidFill>
                <a:srgbClr val="A7590E"/>
              </a:solidFill>
              <a:latin typeface="Open Sans"/>
              <a:ea typeface="Open Sans"/>
              <a:cs typeface="Open Sans"/>
              <a:sym typeface="Open Sans"/>
            </a:endParaRPr>
          </a:p>
          <a:p>
            <a:pPr indent="0" lvl="0" marL="0" rtl="0" algn="l">
              <a:spcBef>
                <a:spcPts val="360"/>
              </a:spcBef>
              <a:spcAft>
                <a:spcPts val="360"/>
              </a:spcAft>
              <a:buNone/>
            </a:pPr>
            <a:r>
              <a:rPr lang="en" sz="1800">
                <a:solidFill>
                  <a:srgbClr val="A7590E"/>
                </a:solidFill>
                <a:latin typeface="Open Sans"/>
                <a:ea typeface="Open Sans"/>
                <a:cs typeface="Open Sans"/>
                <a:sym typeface="Open Sans"/>
              </a:rPr>
              <a:t>Drawing paper, Colored pencils or markers, Your imaginati</a:t>
            </a:r>
            <a:r>
              <a:rPr lang="en" sz="1800">
                <a:solidFill>
                  <a:srgbClr val="040F0F"/>
                </a:solidFill>
                <a:latin typeface="Open Sans"/>
                <a:ea typeface="Open Sans"/>
                <a:cs typeface="Open Sans"/>
                <a:sym typeface="Open Sans"/>
              </a:rPr>
              <a:t>on</a:t>
            </a:r>
            <a:endParaRPr sz="1800">
              <a:solidFill>
                <a:srgbClr val="040F0F"/>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 name="Shape 192"/>
        <p:cNvGrpSpPr/>
        <p:nvPr/>
      </p:nvGrpSpPr>
      <p:grpSpPr>
        <a:xfrm>
          <a:off x="0" y="0"/>
          <a:ext cx="0" cy="0"/>
          <a:chOff x="0" y="0"/>
          <a:chExt cx="0" cy="0"/>
        </a:xfrm>
      </p:grpSpPr>
      <p:pic>
        <p:nvPicPr>
          <p:cNvPr id="193" name="Google Shape;193;p26"/>
          <p:cNvPicPr preferRelativeResize="0"/>
          <p:nvPr/>
        </p:nvPicPr>
        <p:blipFill>
          <a:blip r:embed="rId4">
            <a:alphaModFix/>
          </a:blip>
          <a:stretch>
            <a:fillRect/>
          </a:stretch>
        </p:blipFill>
        <p:spPr>
          <a:xfrm>
            <a:off x="5029200" y="788670"/>
            <a:ext cx="3829050" cy="3714750"/>
          </a:xfrm>
          <a:prstGeom prst="rect">
            <a:avLst/>
          </a:prstGeom>
          <a:noFill/>
          <a:ln>
            <a:noFill/>
          </a:ln>
        </p:spPr>
      </p:pic>
      <p:sp>
        <p:nvSpPr>
          <p:cNvPr id="194" name="Google Shape;194;p26"/>
          <p:cNvSpPr txBox="1"/>
          <p:nvPr/>
        </p:nvSpPr>
        <p:spPr>
          <a:xfrm>
            <a:off x="285750" y="171450"/>
            <a:ext cx="8572500" cy="1269900"/>
          </a:xfrm>
          <a:prstGeom prst="rect">
            <a:avLst/>
          </a:prstGeom>
          <a:noFill/>
          <a:ln>
            <a:noFill/>
          </a:ln>
        </p:spPr>
        <p:txBody>
          <a:bodyPr anchorCtr="0" anchor="t" bIns="91425" lIns="91425" spcFirstLastPara="1" rIns="91425" wrap="square" tIns="91425">
            <a:noAutofit/>
          </a:bodyPr>
          <a:lstStyle/>
          <a:p>
            <a:pPr indent="0" lvl="0" marL="0" rtl="0" algn="l">
              <a:spcBef>
                <a:spcPts val="450"/>
              </a:spcBef>
              <a:spcAft>
                <a:spcPts val="450"/>
              </a:spcAft>
              <a:buNone/>
            </a:pPr>
            <a:r>
              <a:rPr b="1" lang="en" sz="2900">
                <a:solidFill>
                  <a:srgbClr val="A7590E"/>
                </a:solidFill>
                <a:latin typeface="Open Sans"/>
                <a:ea typeface="Open Sans"/>
                <a:cs typeface="Open Sans"/>
                <a:sym typeface="Open Sans"/>
              </a:rPr>
              <a:t>The Inklings' Legacy</a:t>
            </a:r>
            <a:endParaRPr b="1" sz="2900">
              <a:solidFill>
                <a:srgbClr val="A7590E"/>
              </a:solidFill>
              <a:latin typeface="Open Sans"/>
              <a:ea typeface="Open Sans"/>
              <a:cs typeface="Open Sans"/>
              <a:sym typeface="Open Sans"/>
            </a:endParaRPr>
          </a:p>
        </p:txBody>
      </p:sp>
      <p:sp>
        <p:nvSpPr>
          <p:cNvPr id="195" name="Google Shape;195;p26"/>
          <p:cNvSpPr txBox="1"/>
          <p:nvPr/>
        </p:nvSpPr>
        <p:spPr>
          <a:xfrm>
            <a:off x="285750" y="788670"/>
            <a:ext cx="4572000" cy="1269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0"/>
              </a:spcAft>
              <a:buNone/>
            </a:pPr>
            <a:r>
              <a:rPr b="1" lang="en" sz="2150">
                <a:solidFill>
                  <a:srgbClr val="040F0F"/>
                </a:solidFill>
                <a:latin typeface="Open Sans"/>
                <a:ea typeface="Open Sans"/>
                <a:cs typeface="Open Sans"/>
                <a:sym typeface="Open Sans"/>
              </a:rPr>
              <a:t>Beyond the Books</a:t>
            </a:r>
            <a:endParaRPr b="1" sz="2150">
              <a:solidFill>
                <a:srgbClr val="040F0F"/>
              </a:solidFill>
              <a:latin typeface="Open Sans"/>
              <a:ea typeface="Open Sans"/>
              <a:cs typeface="Open Sans"/>
              <a:sym typeface="Open Sans"/>
            </a:endParaRPr>
          </a:p>
          <a:p>
            <a:pPr indent="0" lvl="0" marL="0" rtl="0" algn="l">
              <a:spcBef>
                <a:spcPts val="360"/>
              </a:spcBef>
              <a:spcAft>
                <a:spcPts val="0"/>
              </a:spcAft>
              <a:buNone/>
            </a:pPr>
            <a:r>
              <a:rPr lang="en" sz="1800">
                <a:solidFill>
                  <a:srgbClr val="040F0F"/>
                </a:solidFill>
                <a:latin typeface="Open Sans"/>
                <a:ea typeface="Open Sans"/>
                <a:cs typeface="Open Sans"/>
                <a:sym typeface="Open Sans"/>
              </a:rPr>
              <a:t>We've explored how Lewis and Tolkien changed fantasy forever. Because they were willing to share their 'worlds of imagination' with friends, millions of readers around the world can visit them too.</a:t>
            </a:r>
            <a:endParaRPr sz="1800">
              <a:solidFill>
                <a:srgbClr val="040F0F"/>
              </a:solidFill>
              <a:latin typeface="Open Sans"/>
              <a:ea typeface="Open Sans"/>
              <a:cs typeface="Open Sans"/>
              <a:sym typeface="Open Sans"/>
            </a:endParaRPr>
          </a:p>
          <a:p>
            <a:pPr indent="0" lvl="0" marL="0" rtl="0" algn="l">
              <a:spcBef>
                <a:spcPts val="360"/>
              </a:spcBef>
              <a:spcAft>
                <a:spcPts val="0"/>
              </a:spcAft>
              <a:buNone/>
            </a:pPr>
            <a:r>
              <a:rPr b="1" lang="en" sz="2150">
                <a:solidFill>
                  <a:srgbClr val="040F0F"/>
                </a:solidFill>
                <a:latin typeface="Open Sans"/>
                <a:ea typeface="Open Sans"/>
                <a:cs typeface="Open Sans"/>
                <a:sym typeface="Open Sans"/>
              </a:rPr>
              <a:t>Your Journey</a:t>
            </a:r>
            <a:endParaRPr b="1" sz="2150">
              <a:solidFill>
                <a:srgbClr val="040F0F"/>
              </a:solidFill>
              <a:latin typeface="Open Sans"/>
              <a:ea typeface="Open Sans"/>
              <a:cs typeface="Open Sans"/>
              <a:sym typeface="Open Sans"/>
            </a:endParaRPr>
          </a:p>
          <a:p>
            <a:pPr indent="0" lvl="0" marL="0" rtl="0" algn="l">
              <a:spcBef>
                <a:spcPts val="360"/>
              </a:spcBef>
              <a:spcAft>
                <a:spcPts val="360"/>
              </a:spcAft>
              <a:buNone/>
            </a:pPr>
            <a:r>
              <a:rPr lang="en" sz="1800">
                <a:solidFill>
                  <a:srgbClr val="040F0F"/>
                </a:solidFill>
                <a:latin typeface="Open Sans"/>
                <a:ea typeface="Open Sans"/>
                <a:cs typeface="Open Sans"/>
                <a:sym typeface="Open Sans"/>
              </a:rPr>
              <a:t>Remember, your stories are better when you share them! Keep writing, keep drawing, and always find friends who encourage your biggest dreams.</a:t>
            </a:r>
            <a:endParaRPr sz="1800">
              <a:solidFill>
                <a:srgbClr val="040F0F"/>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