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bold.fntdata"/><Relationship Id="rId6" Type="http://schemas.openxmlformats.org/officeDocument/2006/relationships/slide" Target="slides/slide1.xml"/><Relationship Id="rId18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69e7df23cc4bb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69e7df23cc4bb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69e7df240d59e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69e7df240d59e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69e7df24267f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69e7df24267f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69e7df24656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69e7df2465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69e7df2478ef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69e7df2478ef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69e7df249cd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69e7df249cd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69e7df249d09b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69e7df249d09b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69e7df249d4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69e7df249d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69e7df24b61ed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69e7df24b61ed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69e7df25314df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69e7df25314df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69e7df2531aa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69e7df2531aa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69e7df2532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69e7df2532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9.png"/><Relationship Id="rId5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7260" y="742950"/>
            <a:ext cx="36576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914900" y="1371600"/>
            <a:ext cx="38292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325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Who Were the Inklings?</a:t>
            </a:r>
            <a:endParaRPr b="1" sz="325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 Secret Group Behind Your Favorite Fantasy Worlds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789411"/>
            <a:ext cx="3829051" cy="371326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285750" y="171450"/>
            <a:ext cx="8572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9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A Very Special Club</a:t>
            </a:r>
            <a:endParaRPr b="1" sz="29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285750" y="788670"/>
            <a:ext cx="45720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15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Friends and Writers</a:t>
            </a:r>
            <a:endParaRPr b="1" sz="215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Imagine a group of friends who loved stories as much as you do! The Inklings were a group of writers and teachers at </a:t>
            </a: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Oxford University</a:t>
            </a: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 in England about 100 years ago.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15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What's in a Name?</a:t>
            </a:r>
            <a:endParaRPr b="1" sz="215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called themselves 'Inklings' because it was a play on words. An 'inkling' is a tiny idea, but it also reflects the </a:t>
            </a: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ink</a:t>
            </a: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 they used to write their famous books!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788670"/>
            <a:ext cx="4171950" cy="3268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7662" y="788670"/>
            <a:ext cx="4169227" cy="326898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285750" y="171450"/>
            <a:ext cx="8572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9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The Famous Duo</a:t>
            </a:r>
            <a:endParaRPr b="1" sz="29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285750" y="4171950"/>
            <a:ext cx="8572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J.R.R. Tolkien (left) wrote 'The Hobbit'; C.S. Lewis (right) wrote 'Narnia'.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2" y="0"/>
            <a:ext cx="348430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3714750" y="171450"/>
            <a:ext cx="5143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Meeting at the 'Eagle and Child'</a:t>
            </a:r>
            <a:endParaRPr b="1" sz="29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15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 Favorite Hangout</a:t>
            </a:r>
            <a:endParaRPr b="1" sz="215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 Inklings didn't meet in a boring classroom. They usually met at a local pub called the </a:t>
            </a: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Eagle and Child</a:t>
            </a: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, which they nicknamed 'The Bird and Baby.'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15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Reading Aloud</a:t>
            </a:r>
            <a:endParaRPr b="1" sz="215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would gather in a small, private room. One person would pull out a messy, handwritten chapter of a new story and read it out loud to the group while the others listened closely.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7850" y="0"/>
            <a:ext cx="34861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/>
          <p:nvPr/>
        </p:nvSpPr>
        <p:spPr>
          <a:xfrm>
            <a:off x="285750" y="845820"/>
            <a:ext cx="411600" cy="411600"/>
          </a:xfrm>
          <a:prstGeom prst="ellipse">
            <a:avLst/>
          </a:prstGeom>
          <a:solidFill>
            <a:srgbClr val="FFFFFF"/>
          </a:solidFill>
          <a:ln cap="flat" cmpd="sng" w="25400">
            <a:solidFill>
              <a:srgbClr val="A7590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/>
          <p:nvPr/>
        </p:nvSpPr>
        <p:spPr>
          <a:xfrm>
            <a:off x="285750" y="2251710"/>
            <a:ext cx="411600" cy="411600"/>
          </a:xfrm>
          <a:prstGeom prst="ellipse">
            <a:avLst/>
          </a:prstGeom>
          <a:solidFill>
            <a:srgbClr val="FFFFFF"/>
          </a:solidFill>
          <a:ln cap="flat" cmpd="sng" w="25400">
            <a:solidFill>
              <a:srgbClr val="A7590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/>
          <p:nvPr/>
        </p:nvSpPr>
        <p:spPr>
          <a:xfrm>
            <a:off x="285750" y="3657600"/>
            <a:ext cx="411600" cy="411600"/>
          </a:xfrm>
          <a:prstGeom prst="ellipse">
            <a:avLst/>
          </a:prstGeom>
          <a:solidFill>
            <a:srgbClr val="FFFFFF"/>
          </a:solidFill>
          <a:ln cap="flat" cmpd="sng" w="25400">
            <a:solidFill>
              <a:srgbClr val="A7590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/>
        </p:nvSpPr>
        <p:spPr>
          <a:xfrm>
            <a:off x="285750" y="171450"/>
            <a:ext cx="5143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9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The Inklings' Core Values</a:t>
            </a:r>
            <a:endParaRPr b="1" sz="29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285750" y="845820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868680" y="788670"/>
            <a:ext cx="45606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Honest Feedback</a:t>
            </a:r>
            <a:endParaRPr b="1" sz="20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gave helpful advice to improve stories, even when it was tough to hear.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285750" y="2251710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868680" y="2194560"/>
            <a:ext cx="45606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True Friendship</a:t>
            </a:r>
            <a:endParaRPr b="1" sz="20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supported one another through long years of writing and difficult times.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285750" y="3657600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868680" y="3600450"/>
            <a:ext cx="45606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Big Imagination</a:t>
            </a:r>
            <a:endParaRPr b="1" sz="20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believed myths were important ways to tell the truth about the world.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/>
        </p:nvSpPr>
        <p:spPr>
          <a:xfrm>
            <a:off x="285750" y="171450"/>
            <a:ext cx="8572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9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Check Your Knowledge!</a:t>
            </a:r>
            <a:endParaRPr b="1" sz="29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285750" y="857250"/>
            <a:ext cx="8572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What did the Inklings do when they met at the 'Eagle and Child'?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285750" y="16573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5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  <a:endParaRPr b="1" sz="25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857250" y="1657350"/>
            <a:ext cx="8001000" cy="685800"/>
          </a:xfrm>
          <a:prstGeom prst="rect">
            <a:avLst/>
          </a:prstGeom>
          <a:solidFill>
            <a:srgbClr val="F4F9FC"/>
          </a:solidFill>
          <a:ln cap="flat" cmpd="sng" w="457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watched movies based on their books.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285750" y="25146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5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endParaRPr b="1" sz="25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857250" y="2514600"/>
            <a:ext cx="8001000" cy="685800"/>
          </a:xfrm>
          <a:prstGeom prst="rect">
            <a:avLst/>
          </a:prstGeom>
          <a:solidFill>
            <a:srgbClr val="F4F9FC"/>
          </a:solidFill>
          <a:ln cap="flat" cmpd="sng" w="457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read their unfinished stories to each other.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285750" y="33718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5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  <a:endParaRPr b="1" sz="25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857250" y="3371850"/>
            <a:ext cx="8001000" cy="685800"/>
          </a:xfrm>
          <a:prstGeom prst="rect">
            <a:avLst/>
          </a:prstGeom>
          <a:solidFill>
            <a:srgbClr val="F4F9FC"/>
          </a:solidFill>
          <a:ln cap="flat" cmpd="sng" w="457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practiced for a basketball tournament.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285750" y="42291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5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4.</a:t>
            </a:r>
            <a:endParaRPr b="1" sz="25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857250" y="4229100"/>
            <a:ext cx="8001000" cy="685800"/>
          </a:xfrm>
          <a:prstGeom prst="rect">
            <a:avLst/>
          </a:prstGeom>
          <a:solidFill>
            <a:srgbClr val="F4F9FC"/>
          </a:solidFill>
          <a:ln cap="flat" cmpd="sng" w="457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graded their students' homework together.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6160770" y="308610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Answers on the next slide...</a:t>
            </a:r>
            <a:endParaRPr sz="16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/>
        </p:nvSpPr>
        <p:spPr>
          <a:xfrm>
            <a:off x="285750" y="171450"/>
            <a:ext cx="8572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9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Check Your Knowledge!</a:t>
            </a:r>
            <a:endParaRPr b="1" sz="29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285750" y="857250"/>
            <a:ext cx="8572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What did the Inklings do when they met at the 'Eagle and Child'?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285750" y="16573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5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  <a:endParaRPr b="1" sz="25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857250" y="1657350"/>
            <a:ext cx="8001000" cy="685800"/>
          </a:xfrm>
          <a:prstGeom prst="rect">
            <a:avLst/>
          </a:prstGeom>
          <a:solidFill>
            <a:srgbClr val="F4F9FC"/>
          </a:solidFill>
          <a:ln cap="flat" cmpd="sng" w="457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watched movies based on their books.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285750" y="25146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5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endParaRPr b="1" sz="25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857250" y="2514600"/>
            <a:ext cx="8001000" cy="685800"/>
          </a:xfrm>
          <a:prstGeom prst="rect">
            <a:avLst/>
          </a:prstGeom>
          <a:solidFill>
            <a:srgbClr val="F4F9FC"/>
          </a:solidFill>
          <a:ln cap="flat" cmpd="sng" w="457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2C6E49"/>
                </a:solidFill>
                <a:latin typeface="Open Sans"/>
                <a:ea typeface="Open Sans"/>
                <a:cs typeface="Open Sans"/>
                <a:sym typeface="Open Sans"/>
              </a:rPr>
              <a:t>They read their unfinished stories to each other.</a:t>
            </a:r>
            <a:endParaRPr b="1" sz="1800">
              <a:solidFill>
                <a:srgbClr val="2C6E4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8515350" y="257175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👍​</a:t>
            </a:r>
            <a:endParaRPr sz="36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285750" y="33718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5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  <a:endParaRPr b="1" sz="25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" name="Google Shape;119;p19"/>
          <p:cNvSpPr txBox="1"/>
          <p:nvPr/>
        </p:nvSpPr>
        <p:spPr>
          <a:xfrm>
            <a:off x="857250" y="3371850"/>
            <a:ext cx="8001000" cy="685800"/>
          </a:xfrm>
          <a:prstGeom prst="rect">
            <a:avLst/>
          </a:prstGeom>
          <a:solidFill>
            <a:srgbClr val="F4F9FC"/>
          </a:solidFill>
          <a:ln cap="flat" cmpd="sng" w="457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practiced for a basketball tournament.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0" name="Google Shape;120;p19"/>
          <p:cNvSpPr txBox="1"/>
          <p:nvPr/>
        </p:nvSpPr>
        <p:spPr>
          <a:xfrm>
            <a:off x="285750" y="42291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5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4.</a:t>
            </a:r>
            <a:endParaRPr b="1" sz="25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857250" y="4229100"/>
            <a:ext cx="8001000" cy="685800"/>
          </a:xfrm>
          <a:prstGeom prst="rect">
            <a:avLst/>
          </a:prstGeom>
          <a:solidFill>
            <a:srgbClr val="F4F9FC"/>
          </a:solidFill>
          <a:ln cap="flat" cmpd="sng" w="457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They graded their students' homework together.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✅​</a:t>
            </a:r>
            <a:endParaRPr sz="36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932" y="1794510"/>
            <a:ext cx="8564137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/>
          <p:nvPr/>
        </p:nvSpPr>
        <p:spPr>
          <a:xfrm>
            <a:off x="285750" y="171450"/>
            <a:ext cx="8572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9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How Middle-earth was Born</a:t>
            </a:r>
            <a:endParaRPr b="1" sz="29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" name="Google Shape;129;p20"/>
          <p:cNvSpPr txBox="1"/>
          <p:nvPr/>
        </p:nvSpPr>
        <p:spPr>
          <a:xfrm>
            <a:off x="285750" y="788670"/>
            <a:ext cx="85725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Without the Inklings, 'The Lord of the Rings' might never have been finished!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" name="Google Shape;130;p20"/>
          <p:cNvSpPr txBox="1"/>
          <p:nvPr/>
        </p:nvSpPr>
        <p:spPr>
          <a:xfrm>
            <a:off x="285750" y="3943350"/>
            <a:ext cx="85725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C.S. Lewis encouraged Tolkien every week, telling him his story about Hobbits was wonderful and that he must keep writing.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0120" y="1908810"/>
            <a:ext cx="2697480" cy="233172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 txBox="1"/>
          <p:nvPr/>
        </p:nvSpPr>
        <p:spPr>
          <a:xfrm>
            <a:off x="285750" y="171450"/>
            <a:ext cx="8572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9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Activity: The Eagle and Child Circle</a:t>
            </a:r>
            <a:endParaRPr b="1" sz="29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3806190" y="1440180"/>
            <a:ext cx="4194900" cy="312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Step into Character</a:t>
            </a: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: Form a circle to become 'Young Inklings' at the pub. Share an imaginary story prompt (e.g., 'A dragon afraid of heights'). Listen to friends and offer one 'Encouraging Inkling' comment per idea.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/>
        </p:nvSpPr>
        <p:spPr>
          <a:xfrm>
            <a:off x="285750" y="171450"/>
            <a:ext cx="8572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9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Inkling Vocabulary</a:t>
            </a:r>
            <a:endParaRPr b="1" sz="29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285750" y="11430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685800" y="1143000"/>
            <a:ext cx="2286000" cy="617100"/>
          </a:xfrm>
          <a:prstGeom prst="rect">
            <a:avLst/>
          </a:prstGeom>
          <a:solidFill>
            <a:srgbClr val="F4F9FC"/>
          </a:solidFill>
          <a:ln cap="flat" cmpd="sng" w="3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Inkling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285750" y="20574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685800" y="2057400"/>
            <a:ext cx="2286000" cy="617100"/>
          </a:xfrm>
          <a:prstGeom prst="rect">
            <a:avLst/>
          </a:prstGeom>
          <a:solidFill>
            <a:srgbClr val="F4F9FC"/>
          </a:solidFill>
          <a:ln cap="flat" cmpd="sng" w="3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Feedback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285750" y="29718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685800" y="2971800"/>
            <a:ext cx="2286000" cy="617100"/>
          </a:xfrm>
          <a:prstGeom prst="rect">
            <a:avLst/>
          </a:prstGeom>
          <a:solidFill>
            <a:srgbClr val="F4F9FC"/>
          </a:solidFill>
          <a:ln cap="flat" cmpd="sng" w="3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Oxford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285750" y="38862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4.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685800" y="3886200"/>
            <a:ext cx="2286000" cy="617100"/>
          </a:xfrm>
          <a:prstGeom prst="rect">
            <a:avLst/>
          </a:prstGeom>
          <a:solidFill>
            <a:srgbClr val="F4F9FC"/>
          </a:solidFill>
          <a:ln cap="flat" cmpd="sng" w="3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Manuscript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3429000" y="1143000"/>
            <a:ext cx="525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a)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3829050" y="1143000"/>
            <a:ext cx="5143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Helpful advice given to improve work.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3429000" y="2057400"/>
            <a:ext cx="525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b)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3829050" y="2057400"/>
            <a:ext cx="5143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 original handwritten version of a story.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3429000" y="2971800"/>
            <a:ext cx="525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c)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3829050" y="2971800"/>
            <a:ext cx="5143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 university and city where the group lived.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3429000" y="3886200"/>
            <a:ext cx="525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d)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3829050" y="3886200"/>
            <a:ext cx="5143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A small idea or a person who writes with ink.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285750" y="171450"/>
            <a:ext cx="8572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9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Inkling Vocabulary</a:t>
            </a:r>
            <a:endParaRPr b="1" sz="29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✅​</a:t>
            </a:r>
            <a:endParaRPr sz="36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" name="Google Shape;166;p23"/>
          <p:cNvSpPr txBox="1"/>
          <p:nvPr/>
        </p:nvSpPr>
        <p:spPr>
          <a:xfrm>
            <a:off x="285750" y="11430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1.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685800" y="1143000"/>
            <a:ext cx="2286000" cy="617100"/>
          </a:xfrm>
          <a:prstGeom prst="rect">
            <a:avLst/>
          </a:prstGeom>
          <a:solidFill>
            <a:srgbClr val="F4F9FC"/>
          </a:solidFill>
          <a:ln cap="flat" cmpd="sng" w="3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Inkling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285750" y="20574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2.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" name="Google Shape;169;p23"/>
          <p:cNvSpPr txBox="1"/>
          <p:nvPr/>
        </p:nvSpPr>
        <p:spPr>
          <a:xfrm>
            <a:off x="685800" y="2057400"/>
            <a:ext cx="2286000" cy="617100"/>
          </a:xfrm>
          <a:prstGeom prst="rect">
            <a:avLst/>
          </a:prstGeom>
          <a:solidFill>
            <a:srgbClr val="F4F9FC"/>
          </a:solidFill>
          <a:ln cap="flat" cmpd="sng" w="3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Feedback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" name="Google Shape;170;p23"/>
          <p:cNvSpPr txBox="1"/>
          <p:nvPr/>
        </p:nvSpPr>
        <p:spPr>
          <a:xfrm>
            <a:off x="285750" y="29718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3.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" name="Google Shape;171;p23"/>
          <p:cNvSpPr txBox="1"/>
          <p:nvPr/>
        </p:nvSpPr>
        <p:spPr>
          <a:xfrm>
            <a:off x="685800" y="2971800"/>
            <a:ext cx="2286000" cy="617100"/>
          </a:xfrm>
          <a:prstGeom prst="rect">
            <a:avLst/>
          </a:prstGeom>
          <a:solidFill>
            <a:srgbClr val="F4F9FC"/>
          </a:solidFill>
          <a:ln cap="flat" cmpd="sng" w="3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Oxford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285750" y="3886200"/>
            <a:ext cx="52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4.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3" name="Google Shape;173;p23"/>
          <p:cNvSpPr txBox="1"/>
          <p:nvPr/>
        </p:nvSpPr>
        <p:spPr>
          <a:xfrm>
            <a:off x="685800" y="3886200"/>
            <a:ext cx="2286000" cy="617100"/>
          </a:xfrm>
          <a:prstGeom prst="rect">
            <a:avLst/>
          </a:prstGeom>
          <a:solidFill>
            <a:srgbClr val="F4F9FC"/>
          </a:solidFill>
          <a:ln cap="flat" cmpd="sng" w="343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Manuscript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p23"/>
          <p:cNvSpPr txBox="1"/>
          <p:nvPr/>
        </p:nvSpPr>
        <p:spPr>
          <a:xfrm>
            <a:off x="3429000" y="1143000"/>
            <a:ext cx="525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d)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" name="Google Shape;175;p23"/>
          <p:cNvSpPr txBox="1"/>
          <p:nvPr/>
        </p:nvSpPr>
        <p:spPr>
          <a:xfrm>
            <a:off x="3829050" y="1143000"/>
            <a:ext cx="5143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A small idea or a person who writes with ink.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" name="Google Shape;176;p23"/>
          <p:cNvSpPr txBox="1"/>
          <p:nvPr/>
        </p:nvSpPr>
        <p:spPr>
          <a:xfrm>
            <a:off x="3429000" y="2057400"/>
            <a:ext cx="525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a)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" name="Google Shape;177;p23"/>
          <p:cNvSpPr txBox="1"/>
          <p:nvPr/>
        </p:nvSpPr>
        <p:spPr>
          <a:xfrm>
            <a:off x="3829050" y="2057400"/>
            <a:ext cx="5143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Helpful advice given to improve work.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23"/>
          <p:cNvSpPr txBox="1"/>
          <p:nvPr/>
        </p:nvSpPr>
        <p:spPr>
          <a:xfrm>
            <a:off x="3429000" y="2971800"/>
            <a:ext cx="525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c)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" name="Google Shape;179;p23"/>
          <p:cNvSpPr txBox="1"/>
          <p:nvPr/>
        </p:nvSpPr>
        <p:spPr>
          <a:xfrm>
            <a:off x="3829050" y="2971800"/>
            <a:ext cx="5143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 university and city where the group lived.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3429000" y="3886200"/>
            <a:ext cx="5259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b)</a:t>
            </a:r>
            <a:endParaRPr b="1"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3829050" y="3886200"/>
            <a:ext cx="5143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The original handwritten version of a story.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788670"/>
            <a:ext cx="3829050" cy="371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4"/>
          <p:cNvSpPr txBox="1"/>
          <p:nvPr/>
        </p:nvSpPr>
        <p:spPr>
          <a:xfrm>
            <a:off x="285750" y="171450"/>
            <a:ext cx="85725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1" lang="en" sz="2900">
                <a:solidFill>
                  <a:srgbClr val="A7590E"/>
                </a:solidFill>
                <a:latin typeface="Open Sans"/>
                <a:ea typeface="Open Sans"/>
                <a:cs typeface="Open Sans"/>
                <a:sym typeface="Open Sans"/>
              </a:rPr>
              <a:t>The Power of a Group</a:t>
            </a:r>
            <a:endParaRPr b="1" sz="2900">
              <a:solidFill>
                <a:srgbClr val="A7590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8" name="Google Shape;188;p24"/>
          <p:cNvSpPr txBox="1"/>
          <p:nvPr/>
        </p:nvSpPr>
        <p:spPr>
          <a:xfrm>
            <a:off x="285750" y="788670"/>
            <a:ext cx="45720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15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What We Learned</a:t>
            </a:r>
            <a:endParaRPr b="1" sz="215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Writing can be lonely, but the Inklings showed us that having a </a:t>
            </a:r>
            <a:r>
              <a:rPr b="1"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community</a:t>
            </a: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 makes us better creators. By sharing their work and helping their friends, they created worlds like Narnia and Middle-earth that we still love today.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n" sz="215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Your Turn</a:t>
            </a:r>
            <a:endParaRPr b="1" sz="215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800">
                <a:solidFill>
                  <a:srgbClr val="040F0F"/>
                </a:solidFill>
                <a:latin typeface="Open Sans"/>
                <a:ea typeface="Open Sans"/>
                <a:cs typeface="Open Sans"/>
                <a:sym typeface="Open Sans"/>
              </a:rPr>
              <a:t>Next time you write, remember that sharing your 'inklings' with a friend might just be the start of a great adventure!</a:t>
            </a:r>
            <a:endParaRPr sz="1800">
              <a:solidFill>
                <a:srgbClr val="040F0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