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6858000" cy="9144000"/>
  <p:embeddedFontLst>
    <p:embeddedFont>
      <p:font typeface="Big Shoulders Display Bold" charset="1" panose="00000000000000000000"/>
      <p:regular r:id="rId11"/>
    </p:embeddedFont>
    <p:embeddedFont>
      <p:font typeface="Proxima Nova Bold" charset="1" panose="02000506030000020004"/>
      <p:regular r:id="rId12"/>
    </p:embeddedFont>
    <p:embeddedFont>
      <p:font typeface="Libre Baskerville" charset="1" panose="02000000000000000000"/>
      <p:regular r:id="rId13"/>
    </p:embeddedFont>
    <p:embeddedFont>
      <p:font typeface="TT Norms" charset="1" panose="02000503030000020003"/>
      <p:regular r:id="rId14"/>
    </p:embeddedFont>
    <p:embeddedFont>
      <p:font typeface="Kudryashev Display" charset="1" panose="02030503080506020303"/>
      <p:regular r:id="rId15"/>
    </p:embeddedFont>
    <p:embeddedFont>
      <p:font typeface="TT Norms Bold" charset="1" panose="020008030300000200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4B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1031805"/>
          </a:xfrm>
          <a:custGeom>
            <a:avLst/>
            <a:gdLst/>
            <a:ahLst/>
            <a:cxnLst/>
            <a:rect r="r" b="b" t="t" l="l"/>
            <a:pathLst>
              <a:path h="11031805" w="7772400">
                <a:moveTo>
                  <a:pt x="0" y="0"/>
                </a:moveTo>
                <a:lnTo>
                  <a:pt x="7772400" y="0"/>
                </a:lnTo>
                <a:lnTo>
                  <a:pt x="7772400" y="11031805"/>
                </a:lnTo>
                <a:lnTo>
                  <a:pt x="0" y="11031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l="-56186" t="0" r="-5618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9608" y="2549508"/>
            <a:ext cx="7353183" cy="171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b="true" sz="5802">
                <a:solidFill>
                  <a:srgbClr val="EB9486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50 IDEAS</a:t>
            </a:r>
            <a:r>
              <a:rPr lang="en-US" b="true" sz="5802">
                <a:solidFill>
                  <a:srgbClr val="FFFE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 TO CREATE MORE JOY AT WORK.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07913" y="2438161"/>
            <a:ext cx="1831385" cy="184594"/>
          </a:xfrm>
          <a:custGeom>
            <a:avLst/>
            <a:gdLst/>
            <a:ahLst/>
            <a:cxnLst/>
            <a:rect r="r" b="b" t="t" l="l"/>
            <a:pathLst>
              <a:path h="184594" w="1831385">
                <a:moveTo>
                  <a:pt x="0" y="0"/>
                </a:moveTo>
                <a:lnTo>
                  <a:pt x="1831385" y="0"/>
                </a:lnTo>
                <a:lnTo>
                  <a:pt x="1831385" y="184594"/>
                </a:lnTo>
                <a:lnTo>
                  <a:pt x="0" y="184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210270" y="3683821"/>
            <a:ext cx="258057" cy="258057"/>
            <a:chOff x="0" y="0"/>
            <a:chExt cx="189738" cy="1897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953" y="-4953"/>
              <a:ext cx="199644" cy="199517"/>
            </a:xfrm>
            <a:custGeom>
              <a:avLst/>
              <a:gdLst/>
              <a:ahLst/>
              <a:cxnLst/>
              <a:rect r="r" b="b" t="t" l="l"/>
              <a:pathLst>
                <a:path h="199517" w="199644">
                  <a:moveTo>
                    <a:pt x="99822" y="44196"/>
                  </a:moveTo>
                  <a:cubicBezTo>
                    <a:pt x="110490" y="44196"/>
                    <a:pt x="124968" y="9779"/>
                    <a:pt x="124968" y="9779"/>
                  </a:cubicBezTo>
                  <a:lnTo>
                    <a:pt x="147574" y="6350"/>
                  </a:lnTo>
                  <a:cubicBezTo>
                    <a:pt x="145669" y="18288"/>
                    <a:pt x="131572" y="52959"/>
                    <a:pt x="139192" y="60452"/>
                  </a:cubicBezTo>
                  <a:cubicBezTo>
                    <a:pt x="146812" y="67945"/>
                    <a:pt x="181356" y="53848"/>
                    <a:pt x="181356" y="53848"/>
                  </a:cubicBezTo>
                  <a:lnTo>
                    <a:pt x="199644" y="67437"/>
                  </a:lnTo>
                  <a:cubicBezTo>
                    <a:pt x="189865" y="74549"/>
                    <a:pt x="155448" y="89027"/>
                    <a:pt x="155448" y="99695"/>
                  </a:cubicBezTo>
                  <a:cubicBezTo>
                    <a:pt x="155448" y="110363"/>
                    <a:pt x="189992" y="124841"/>
                    <a:pt x="189992" y="124841"/>
                  </a:cubicBezTo>
                  <a:lnTo>
                    <a:pt x="193421" y="147447"/>
                  </a:lnTo>
                  <a:cubicBezTo>
                    <a:pt x="181483" y="145542"/>
                    <a:pt x="146812" y="131445"/>
                    <a:pt x="139319" y="139065"/>
                  </a:cubicBezTo>
                  <a:cubicBezTo>
                    <a:pt x="131826" y="146685"/>
                    <a:pt x="145923" y="181229"/>
                    <a:pt x="145923" y="181229"/>
                  </a:cubicBezTo>
                  <a:lnTo>
                    <a:pt x="132334" y="199517"/>
                  </a:lnTo>
                  <a:cubicBezTo>
                    <a:pt x="125222" y="189738"/>
                    <a:pt x="110744" y="155321"/>
                    <a:pt x="100076" y="155321"/>
                  </a:cubicBezTo>
                  <a:cubicBezTo>
                    <a:pt x="89408" y="155321"/>
                    <a:pt x="74930" y="189865"/>
                    <a:pt x="74930" y="189865"/>
                  </a:cubicBezTo>
                  <a:lnTo>
                    <a:pt x="52324" y="193294"/>
                  </a:lnTo>
                  <a:cubicBezTo>
                    <a:pt x="54229" y="181356"/>
                    <a:pt x="68326" y="146685"/>
                    <a:pt x="60706" y="139192"/>
                  </a:cubicBezTo>
                  <a:cubicBezTo>
                    <a:pt x="53086" y="131699"/>
                    <a:pt x="18542" y="145796"/>
                    <a:pt x="18542" y="145796"/>
                  </a:cubicBezTo>
                  <a:lnTo>
                    <a:pt x="0" y="132207"/>
                  </a:lnTo>
                  <a:cubicBezTo>
                    <a:pt x="9779" y="125095"/>
                    <a:pt x="44196" y="110617"/>
                    <a:pt x="44196" y="99949"/>
                  </a:cubicBezTo>
                  <a:cubicBezTo>
                    <a:pt x="44196" y="89281"/>
                    <a:pt x="9779" y="74676"/>
                    <a:pt x="9779" y="74676"/>
                  </a:cubicBezTo>
                  <a:lnTo>
                    <a:pt x="6350" y="52070"/>
                  </a:lnTo>
                  <a:cubicBezTo>
                    <a:pt x="18288" y="53975"/>
                    <a:pt x="52959" y="68072"/>
                    <a:pt x="60452" y="60452"/>
                  </a:cubicBezTo>
                  <a:cubicBezTo>
                    <a:pt x="67945" y="52832"/>
                    <a:pt x="53848" y="18288"/>
                    <a:pt x="53848" y="18288"/>
                  </a:cubicBezTo>
                  <a:lnTo>
                    <a:pt x="67564" y="0"/>
                  </a:lnTo>
                  <a:cubicBezTo>
                    <a:pt x="74676" y="9779"/>
                    <a:pt x="89154" y="44196"/>
                    <a:pt x="99822" y="44196"/>
                  </a:cubicBezTo>
                  <a:close/>
                </a:path>
              </a:pathLst>
            </a:custGeom>
            <a:solidFill>
              <a:srgbClr val="EB9486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172689" y="8255774"/>
            <a:ext cx="1427023" cy="1427023"/>
          </a:xfrm>
          <a:custGeom>
            <a:avLst/>
            <a:gdLst/>
            <a:ahLst/>
            <a:cxnLst/>
            <a:rect r="r" b="b" t="t" l="l"/>
            <a:pathLst>
              <a:path h="1427023" w="1427023">
                <a:moveTo>
                  <a:pt x="0" y="0"/>
                </a:moveTo>
                <a:lnTo>
                  <a:pt x="1427022" y="0"/>
                </a:lnTo>
                <a:lnTo>
                  <a:pt x="1427022" y="1427023"/>
                </a:lnTo>
                <a:lnTo>
                  <a:pt x="0" y="1427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0774" y="2444165"/>
            <a:ext cx="1609496" cy="17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7"/>
              </a:lnSpc>
            </a:pPr>
            <a:r>
              <a:rPr lang="en-US" b="true" sz="856">
                <a:solidFill>
                  <a:srgbClr val="FFFE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FRESH RISE GROUP PRESENTS...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6364" y="4904879"/>
            <a:ext cx="6899672" cy="367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gain JOY by adding purpose, laughter, meaning,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fun, connection, wellbeing, and freedom to our lives.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 believe that JOY and WELLBEING co-exist.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Will Find My 50 Ideas Align with the U.S. Surgeon General’s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 Essentials to Wellbeing at Work Because - Yes, the U.S. Surgeon General is Telling Us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That There is a Workplace Wellbeing Crisis Impacting Our Health!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Knowledge + Action = Power.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---------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are ALWAYS in Charge of Being Your Change.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Don’t Miss the Action Framework for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Help You Put a Few of These Science-Backed Best Practices Into Action!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</a:p>
          <a:p>
            <a:pPr algn="ctr">
              <a:lnSpc>
                <a:spcPts val="16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31258" y="9061479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70008" y="7057146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-5400000">
            <a:off x="-396232" y="9054220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Recognition</a:t>
            </a:r>
          </a:p>
        </p:txBody>
      </p:sp>
      <p:sp>
        <p:nvSpPr>
          <p:cNvPr name="AutoShape 5" id="5"/>
          <p:cNvSpPr/>
          <p:nvPr/>
        </p:nvSpPr>
        <p:spPr>
          <a:xfrm>
            <a:off x="404108" y="4430315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-5400000">
            <a:off x="-331258" y="3689300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26107" y="3696825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Social Support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-331258" y="5012694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-330179" y="6345698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353479" y="5733667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-4870680" y="327742"/>
            <a:ext cx="12644159" cy="2671079"/>
          </a:xfrm>
          <a:custGeom>
            <a:avLst/>
            <a:gdLst/>
            <a:ahLst/>
            <a:cxnLst/>
            <a:rect r="r" b="b" t="t" l="l"/>
            <a:pathLst>
              <a:path h="2671079" w="12644159">
                <a:moveTo>
                  <a:pt x="0" y="0"/>
                </a:moveTo>
                <a:lnTo>
                  <a:pt x="12644159" y="0"/>
                </a:lnTo>
                <a:lnTo>
                  <a:pt x="12644159" y="2671079"/>
                </a:lnTo>
                <a:lnTo>
                  <a:pt x="0" y="267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>
            <a:off x="404111" y="8406628"/>
            <a:ext cx="7247844" cy="4762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6621851" y="2055379"/>
            <a:ext cx="149322" cy="149322"/>
          </a:xfrm>
          <a:custGeom>
            <a:avLst/>
            <a:gdLst/>
            <a:ahLst/>
            <a:cxnLst/>
            <a:rect r="r" b="b" t="t" l="l"/>
            <a:pathLst>
              <a:path h="149322" w="149322">
                <a:moveTo>
                  <a:pt x="0" y="0"/>
                </a:moveTo>
                <a:lnTo>
                  <a:pt x="149322" y="0"/>
                </a:lnTo>
                <a:lnTo>
                  <a:pt x="149322" y="149321"/>
                </a:lnTo>
                <a:lnTo>
                  <a:pt x="0" y="149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04108" y="8606653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21. Start a ‘You Survived’ award with a goofy prize that is awarded to a tough success monthly.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22.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Hang a Cork Board and a stack of blank index cards with the title: Thank You To... For...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23.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Send 3 e-thank you cards to 3 colleagues telling them 1 specific reason for the thanks.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24.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Bring in 30 thank you cards and set in a public area like the lounge with a stat @ gratitude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25.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 Mondays emailing a list of 3 specific items you appreciate about the team progress.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6824" y="3322557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List people at work who bring you laughter or positivity, ask to meet for coffee. 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Ask professionals you enjoy &amp; you think might have a stake in a project for input.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Lead a morale boost: Write names on index cards, pass around &amp; list strengths for each.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Get out of your office, work in a new space, start conversations to build new relationships.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Send a thank you note to someone who shows you kindness, they will return the favor!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-409577" y="5054094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Connection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6032" y="4597335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6. Create a fun handshake with others who want to have more fun at work.       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7.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Friends at work can drastically improve your desire to stay, pick a date for happy hour.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8. Create opportunities for sharing personal stories or reasons colleagues love their work.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9.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Connect after a meeting with ways that you noticed that your work intersects with theirs. 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Offer personal kudos or compliments to the coworkers who are impressing you.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83354" y="5900355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11. Bring sweet treats for a impromptu dessert social for a team members or the office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12.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Listen to positive or funny podcasts or music while you work on tedius tasks.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13.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5 min activity to your next team meeting to get people smiling / connecting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14.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Request next 1:1 meeting to be a walking meeting or move a team meeting outside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15.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Leave items in break rooms that encourage play and creativity (art supplies, ball, fidgets)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4953" y="7242884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16. Assess your time spent at work - what adds joy, what doesn’t - balance them out in week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17.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Brainstorming while walking, in a new location, in a new office, digitally, visually, w/ scribe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18.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Try out a free Project Management tool like Clickup for your own, task structure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19.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natural elements to your day - nature sounds, water feature, outside breaks or work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20. </a:t>
            </a: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Schedule your least favorite tasks at times when you are most focused / engaged at work,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5400000">
            <a:off x="-332857" y="7699942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-5400000">
            <a:off x="-414222" y="7724610"/>
            <a:ext cx="1348883" cy="18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"/>
              </a:lnSpc>
            </a:pPr>
            <a:r>
              <a:rPr lang="en-US" sz="116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Changing How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9608" y="728170"/>
            <a:ext cx="7353183" cy="2092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b="true" sz="5802">
                <a:solidFill>
                  <a:srgbClr val="EB9486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50 IDEAS</a:t>
            </a:r>
            <a:r>
              <a:rPr lang="en-US" b="true" sz="5802">
                <a:solidFill>
                  <a:srgbClr val="FFFE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 TO CREATE MORE JOY (&amp; WELLBEING) AT WORK.</a:t>
            </a:r>
          </a:p>
          <a:p>
            <a:pPr algn="ctr">
              <a:lnSpc>
                <a:spcPts val="3045"/>
              </a:lnSpc>
            </a:pPr>
          </a:p>
        </p:txBody>
      </p:sp>
      <p:sp>
        <p:nvSpPr>
          <p:cNvPr name="AutoShape 23" id="23"/>
          <p:cNvSpPr/>
          <p:nvPr/>
        </p:nvSpPr>
        <p:spPr>
          <a:xfrm>
            <a:off x="404108" y="9782453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4" id="24"/>
          <p:cNvSpPr txBox="true"/>
          <p:nvPr/>
        </p:nvSpPr>
        <p:spPr>
          <a:xfrm rot="-5400000">
            <a:off x="-430331" y="6363842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Adding Fun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384953" y="3753088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5400000">
            <a:off x="-331258" y="3036877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427653" y="3044401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Meaning</a:t>
            </a:r>
          </a:p>
        </p:txBody>
      </p:sp>
      <p:sp>
        <p:nvSpPr>
          <p:cNvPr name="AutoShape 5" id="5"/>
          <p:cNvSpPr/>
          <p:nvPr/>
        </p:nvSpPr>
        <p:spPr>
          <a:xfrm>
            <a:off x="383874" y="5033962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-5400000">
            <a:off x="-331258" y="4312989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12761" y="4297239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Personalize It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-332337" y="5588843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-330179" y="6864697"/>
            <a:ext cx="1228229" cy="204193"/>
          </a:xfrm>
          <a:custGeom>
            <a:avLst/>
            <a:gdLst/>
            <a:ahLst/>
            <a:cxnLst/>
            <a:rect r="r" b="b" t="t" l="l"/>
            <a:pathLst>
              <a:path h="204193" w="1228229">
                <a:moveTo>
                  <a:pt x="0" y="0"/>
                </a:moveTo>
                <a:lnTo>
                  <a:pt x="1228229" y="0"/>
                </a:lnTo>
                <a:lnTo>
                  <a:pt x="1228229" y="204193"/>
                </a:lnTo>
                <a:lnTo>
                  <a:pt x="0" y="20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384953" y="6300292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3706" y="9585272"/>
            <a:ext cx="7738694" cy="1634799"/>
          </a:xfrm>
          <a:custGeom>
            <a:avLst/>
            <a:gdLst/>
            <a:ahLst/>
            <a:cxnLst/>
            <a:rect r="r" b="b" t="t" l="l"/>
            <a:pathLst>
              <a:path h="1634799" w="7738694">
                <a:moveTo>
                  <a:pt x="0" y="0"/>
                </a:moveTo>
                <a:lnTo>
                  <a:pt x="7738694" y="0"/>
                </a:lnTo>
                <a:lnTo>
                  <a:pt x="7738694" y="1634799"/>
                </a:lnTo>
                <a:lnTo>
                  <a:pt x="0" y="163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-345737" y="8137942"/>
            <a:ext cx="1221971" cy="203153"/>
          </a:xfrm>
          <a:custGeom>
            <a:avLst/>
            <a:gdLst/>
            <a:ahLst/>
            <a:cxnLst/>
            <a:rect r="r" b="b" t="t" l="l"/>
            <a:pathLst>
              <a:path h="203153" w="1221971">
                <a:moveTo>
                  <a:pt x="0" y="0"/>
                </a:moveTo>
                <a:lnTo>
                  <a:pt x="1221970" y="0"/>
                </a:lnTo>
                <a:lnTo>
                  <a:pt x="1221970" y="203153"/>
                </a:lnTo>
                <a:lnTo>
                  <a:pt x="0" y="20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386032" y="7599958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0" y="1815803"/>
            <a:ext cx="8609130" cy="7769469"/>
          </a:xfrm>
          <a:custGeom>
            <a:avLst/>
            <a:gdLst/>
            <a:ahLst/>
            <a:cxnLst/>
            <a:rect r="r" b="b" t="t" l="l"/>
            <a:pathLst>
              <a:path h="7769469" w="8609130">
                <a:moveTo>
                  <a:pt x="0" y="0"/>
                </a:moveTo>
                <a:lnTo>
                  <a:pt x="8609130" y="0"/>
                </a:lnTo>
                <a:lnTo>
                  <a:pt x="8609130" y="7769469"/>
                </a:lnTo>
                <a:lnTo>
                  <a:pt x="0" y="7769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8999"/>
            </a:blip>
            <a:stretch>
              <a:fillRect l="0" t="-35167" r="0" b="-3104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46731" y="0"/>
            <a:ext cx="1965593" cy="1815803"/>
          </a:xfrm>
          <a:custGeom>
            <a:avLst/>
            <a:gdLst/>
            <a:ahLst/>
            <a:cxnLst/>
            <a:rect r="r" b="b" t="t" l="l"/>
            <a:pathLst>
              <a:path h="1815803" w="1965593">
                <a:moveTo>
                  <a:pt x="0" y="0"/>
                </a:moveTo>
                <a:lnTo>
                  <a:pt x="1965593" y="0"/>
                </a:lnTo>
                <a:lnTo>
                  <a:pt x="1965593" y="1815803"/>
                </a:lnTo>
                <a:lnTo>
                  <a:pt x="0" y="1815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002" t="-22510" r="0" b="-6143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4953" y="2616755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Reflect on big picture work of your organization, how is your work helping make impact?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Take time to feel gratitude for the parts of your role that you really love &amp; appreciate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Consider the growth you have had in this role so far, what do YOU want to learn next?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Celebrate your mini-wins - these are daily wins that are the building blocks of the big work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Think about your career big picture - what aspects of this job are getting you closer?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6824" y="3879657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Make your space your own, even if it’s shared- plants, inspiration, colors can boost moods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Organize your space so items have set places to help get work done, declutter what you can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Invest in or request equipment or tools that support your comfort, safety, and happiness.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rug, pillow, blanket, aromatherapy, art or other furniture that reflects joy &amp; you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the goals and personalize how you can reach those, but communicate it openly</a:t>
            </a:r>
          </a:p>
        </p:txBody>
      </p:sp>
      <p:sp>
        <p:nvSpPr>
          <p:cNvPr name="TextBox 18" id="18"/>
          <p:cNvSpPr txBox="true"/>
          <p:nvPr/>
        </p:nvSpPr>
        <p:spPr>
          <a:xfrm rot="-5400000">
            <a:off x="-412761" y="5592143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Make a Brand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4953" y="5163255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Track your accomplishments and at evaluation time, acknowledge the self-pride in them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Did you know that your strengths and perspectives are superpowers? Use these bravely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Find joy in seeing your personal impact through tracking your own data &amp; improvements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Using past learning, hobbies, and previous experiences are gold for you to add to your role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Look for team projects that align with brand, interests, passions - raise your hand for these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1933" y="6447929"/>
            <a:ext cx="738744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Growth opportunities are key to wellbeing; pay attention to what you get excited to learn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 perspective that each job is an opportunity for learning, own mistakes &amp; learn from ea.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 all of the opportunities to learn, digital learning, free webinars, ChatGPT, Google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organizations need people to learn more about data collection, interpretation, &amp; use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Understand job families: foundational skills in your job are useful in other industries, titles</a:t>
            </a:r>
          </a:p>
        </p:txBody>
      </p:sp>
      <p:sp>
        <p:nvSpPr>
          <p:cNvPr name="TextBox 21" id="21"/>
          <p:cNvSpPr txBox="true"/>
          <p:nvPr/>
        </p:nvSpPr>
        <p:spPr>
          <a:xfrm rot="-5400000">
            <a:off x="-410603" y="6890733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Learn More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3874" y="7776171"/>
            <a:ext cx="7254280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Create a way to track your progress for yourself especially in large projects or tasks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Create your own award that you give out monthly to a colleague that you appreciate most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Post your successes and what learning came out of them on your socials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Take a moment to really feel the success in your body and just stay present as you feel it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Celebrate others progress and achievements generously</a:t>
            </a:r>
          </a:p>
        </p:txBody>
      </p:sp>
      <p:sp>
        <p:nvSpPr>
          <p:cNvPr name="TextBox 23" id="23"/>
          <p:cNvSpPr txBox="true"/>
          <p:nvPr/>
        </p:nvSpPr>
        <p:spPr>
          <a:xfrm rot="-5400000">
            <a:off x="-412761" y="8171350"/>
            <a:ext cx="1370027" cy="18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"/>
              </a:lnSpc>
            </a:pPr>
            <a:r>
              <a:rPr lang="en-US" sz="1178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See Progress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84953" y="3753088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-6797428" y="-855276"/>
            <a:ext cx="12644159" cy="2671079"/>
          </a:xfrm>
          <a:custGeom>
            <a:avLst/>
            <a:gdLst/>
            <a:ahLst/>
            <a:cxnLst/>
            <a:rect r="r" b="b" t="t" l="l"/>
            <a:pathLst>
              <a:path h="2671079" w="12644159">
                <a:moveTo>
                  <a:pt x="0" y="0"/>
                </a:moveTo>
                <a:lnTo>
                  <a:pt x="12644159" y="0"/>
                </a:lnTo>
                <a:lnTo>
                  <a:pt x="12644159" y="2671079"/>
                </a:lnTo>
                <a:lnTo>
                  <a:pt x="0" y="267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96731" y="274765"/>
            <a:ext cx="5399716" cy="1541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5"/>
              </a:lnSpc>
            </a:pPr>
            <a:r>
              <a:rPr lang="en-US" b="true" sz="4261">
                <a:solidFill>
                  <a:srgbClr val="EB9486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50 IDEAS</a:t>
            </a:r>
            <a:r>
              <a:rPr lang="en-US" b="true" sz="4261">
                <a:solidFill>
                  <a:srgbClr val="FFFEFF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 TO CREATE MORE JOY AT WORK.</a:t>
            </a:r>
          </a:p>
          <a:p>
            <a:pPr algn="ctr">
              <a:lnSpc>
                <a:spcPts val="2236"/>
              </a:lnSpc>
            </a:pPr>
          </a:p>
        </p:txBody>
      </p:sp>
      <p:sp>
        <p:nvSpPr>
          <p:cNvPr name="AutoShape 27" id="27"/>
          <p:cNvSpPr/>
          <p:nvPr/>
        </p:nvSpPr>
        <p:spPr>
          <a:xfrm>
            <a:off x="384953" y="8855266"/>
            <a:ext cx="71270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4B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9868" y="382921"/>
            <a:ext cx="6572664" cy="9292557"/>
            <a:chOff x="0" y="0"/>
            <a:chExt cx="3505645" cy="49563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05645" cy="4956347"/>
            </a:xfrm>
            <a:custGeom>
              <a:avLst/>
              <a:gdLst/>
              <a:ahLst/>
              <a:cxnLst/>
              <a:rect r="r" b="b" t="t" l="l"/>
              <a:pathLst>
                <a:path h="4956347" w="3505645">
                  <a:moveTo>
                    <a:pt x="0" y="0"/>
                  </a:moveTo>
                  <a:lnTo>
                    <a:pt x="3505645" y="0"/>
                  </a:lnTo>
                  <a:lnTo>
                    <a:pt x="3505645" y="4956347"/>
                  </a:lnTo>
                  <a:lnTo>
                    <a:pt x="0" y="4956347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05645" cy="4975398"/>
            </a:xfrm>
            <a:prstGeom prst="rect">
              <a:avLst/>
            </a:prstGeom>
          </p:spPr>
          <p:txBody>
            <a:bodyPr anchor="ctr" rtlCol="false" tIns="33791" lIns="33791" bIns="33791" rIns="33791"/>
            <a:lstStyle/>
            <a:p>
              <a:pPr algn="ctr">
                <a:lnSpc>
                  <a:spcPts val="1303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41400" y="1621568"/>
          <a:ext cx="5689600" cy="7725632"/>
        </p:xfrm>
        <a:graphic>
          <a:graphicData uri="http://schemas.openxmlformats.org/drawingml/2006/table">
            <a:tbl>
              <a:tblPr/>
              <a:tblGrid>
                <a:gridCol w="1559718"/>
                <a:gridCol w="115841"/>
                <a:gridCol w="1003510"/>
                <a:gridCol w="1003510"/>
                <a:gridCol w="1003510"/>
                <a:gridCol w="1003510"/>
              </a:tblGrid>
              <a:tr h="433249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05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4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4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4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4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48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961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RECOGNITION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SOCIAL SUPPORT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CONNECTION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ADDING FUN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CHANGING HOW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ADDING MEANING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PERSONALIZE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MAKE YOUR BRAND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LEARN MORE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SEE PROGRESS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MAKE IT HAPPEN: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I want to try: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I want to try: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5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46" spc="110">
                          <a:solidFill>
                            <a:srgbClr val="000001"/>
                          </a:solidFill>
                          <a:latin typeface="TT Norms"/>
                          <a:ea typeface="TT Norms"/>
                          <a:cs typeface="TT Norms"/>
                          <a:sym typeface="TT Norms"/>
                        </a:rPr>
                        <a:t>I want to try: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5070274" y="1106051"/>
            <a:ext cx="311570" cy="311570"/>
          </a:xfrm>
          <a:custGeom>
            <a:avLst/>
            <a:gdLst/>
            <a:ahLst/>
            <a:cxnLst/>
            <a:rect r="r" b="b" t="t" l="l"/>
            <a:pathLst>
              <a:path h="311570" w="311570">
                <a:moveTo>
                  <a:pt x="0" y="0"/>
                </a:moveTo>
                <a:lnTo>
                  <a:pt x="311570" y="0"/>
                </a:lnTo>
                <a:lnTo>
                  <a:pt x="311570" y="311570"/>
                </a:lnTo>
                <a:lnTo>
                  <a:pt x="0" y="31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1400" y="941769"/>
            <a:ext cx="4028874" cy="67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0"/>
              </a:lnSpc>
            </a:pPr>
            <a:r>
              <a:rPr lang="en-US" sz="3936" spc="-86">
                <a:solidFill>
                  <a:srgbClr val="333333"/>
                </a:solidFill>
                <a:latin typeface="Kudryashev Display"/>
                <a:ea typeface="Kudryashev Display"/>
                <a:cs typeface="Kudryashev Display"/>
                <a:sym typeface="Kudryashev Display"/>
              </a:rPr>
              <a:t>JUST ADD JOY!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96324" y="580993"/>
            <a:ext cx="3676076" cy="354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5"/>
              </a:lnSpc>
            </a:pPr>
            <a:r>
              <a:rPr lang="en-US" sz="2110" spc="-46">
                <a:solidFill>
                  <a:srgbClr val="333333"/>
                </a:solidFill>
                <a:latin typeface="Kudryashev Display"/>
                <a:ea typeface="Kudryashev Display"/>
                <a:cs typeface="Kudryashev Display"/>
                <a:sym typeface="Kudryashev Display"/>
              </a:rPr>
              <a:t>What Appeals to You?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5578" y="1624950"/>
            <a:ext cx="1222337" cy="35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02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Area of Wellbeing You Want to Impact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20058" y="1621422"/>
            <a:ext cx="4276925" cy="354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029" b="true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Which ideas sound like they could create more joy or </a:t>
            </a:r>
          </a:p>
          <a:p>
            <a:pPr algn="ctr">
              <a:lnSpc>
                <a:spcPts val="1441"/>
              </a:lnSpc>
            </a:pPr>
            <a:r>
              <a:rPr lang="en-US" sz="1029" b="true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happiness for ME?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4B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9868" y="382921"/>
            <a:ext cx="6572664" cy="9292557"/>
            <a:chOff x="0" y="0"/>
            <a:chExt cx="3505645" cy="49563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05645" cy="4956347"/>
            </a:xfrm>
            <a:custGeom>
              <a:avLst/>
              <a:gdLst/>
              <a:ahLst/>
              <a:cxnLst/>
              <a:rect r="r" b="b" t="t" l="l"/>
              <a:pathLst>
                <a:path h="4956347" w="3505645">
                  <a:moveTo>
                    <a:pt x="0" y="0"/>
                  </a:moveTo>
                  <a:lnTo>
                    <a:pt x="3505645" y="0"/>
                  </a:lnTo>
                  <a:lnTo>
                    <a:pt x="3505645" y="4956347"/>
                  </a:lnTo>
                  <a:lnTo>
                    <a:pt x="0" y="4956347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05645" cy="4975398"/>
            </a:xfrm>
            <a:prstGeom prst="rect">
              <a:avLst/>
            </a:prstGeom>
          </p:spPr>
          <p:txBody>
            <a:bodyPr anchor="ctr" rtlCol="false" tIns="33791" lIns="33791" bIns="33791" rIns="33791"/>
            <a:lstStyle/>
            <a:p>
              <a:pPr algn="ctr">
                <a:lnSpc>
                  <a:spcPts val="1303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41400" y="1621568"/>
          <a:ext cx="5689600" cy="4371778"/>
        </p:xfrm>
        <a:graphic>
          <a:graphicData uri="http://schemas.openxmlformats.org/drawingml/2006/table">
            <a:tbl>
              <a:tblPr/>
              <a:tblGrid>
                <a:gridCol w="1559718"/>
                <a:gridCol w="115841"/>
                <a:gridCol w="1003510"/>
                <a:gridCol w="1003510"/>
                <a:gridCol w="1003510"/>
                <a:gridCol w="1003510"/>
              </a:tblGrid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Priority 1: 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this idea,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this idea,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this idea,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this idea,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this idea,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Priority 2: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will: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Priority 3: 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6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46" spc="137">
                          <a:solidFill>
                            <a:srgbClr val="000001"/>
                          </a:solidFill>
                          <a:latin typeface="TT Norms Bold"/>
                          <a:ea typeface="TT Norms Bold"/>
                          <a:cs typeface="TT Norms Bold"/>
                          <a:sym typeface="TT Norms Bold"/>
                        </a:rPr>
                        <a:t>In order to begin to implement more joy, I will</a:t>
                      </a: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86"/>
                    </a:solidFill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18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b">
                    <a:lnL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64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5070274" y="1106051"/>
            <a:ext cx="311570" cy="311570"/>
          </a:xfrm>
          <a:custGeom>
            <a:avLst/>
            <a:gdLst/>
            <a:ahLst/>
            <a:cxnLst/>
            <a:rect r="r" b="b" t="t" l="l"/>
            <a:pathLst>
              <a:path h="311570" w="311570">
                <a:moveTo>
                  <a:pt x="0" y="0"/>
                </a:moveTo>
                <a:lnTo>
                  <a:pt x="311570" y="0"/>
                </a:lnTo>
                <a:lnTo>
                  <a:pt x="311570" y="311570"/>
                </a:lnTo>
                <a:lnTo>
                  <a:pt x="0" y="31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11041" y="7024483"/>
            <a:ext cx="1350319" cy="1350319"/>
          </a:xfrm>
          <a:custGeom>
            <a:avLst/>
            <a:gdLst/>
            <a:ahLst/>
            <a:cxnLst/>
            <a:rect r="r" b="b" t="t" l="l"/>
            <a:pathLst>
              <a:path h="1350319" w="1350319">
                <a:moveTo>
                  <a:pt x="0" y="0"/>
                </a:moveTo>
                <a:lnTo>
                  <a:pt x="1350318" y="0"/>
                </a:lnTo>
                <a:lnTo>
                  <a:pt x="1350318" y="1350319"/>
                </a:lnTo>
                <a:lnTo>
                  <a:pt x="0" y="1350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41400" y="941769"/>
            <a:ext cx="4028874" cy="67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0"/>
              </a:lnSpc>
            </a:pPr>
            <a:r>
              <a:rPr lang="en-US" sz="3936" spc="-86">
                <a:solidFill>
                  <a:srgbClr val="333333"/>
                </a:solidFill>
                <a:latin typeface="Kudryashev Display"/>
                <a:ea typeface="Kudryashev Display"/>
                <a:cs typeface="Kudryashev Display"/>
                <a:sym typeface="Kudryashev Display"/>
              </a:rPr>
              <a:t>JUST ADD JOY!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248" y="580993"/>
            <a:ext cx="2966352" cy="354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5"/>
              </a:lnSpc>
            </a:pPr>
            <a:r>
              <a:rPr lang="en-US" sz="2110" spc="-46">
                <a:solidFill>
                  <a:srgbClr val="333333"/>
                </a:solidFill>
                <a:latin typeface="Kudryashev Display"/>
                <a:ea typeface="Kudryashev Display"/>
                <a:cs typeface="Kudryashev Display"/>
                <a:sym typeface="Kudryashev Display"/>
              </a:rPr>
              <a:t>Action Step Time.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1600" y="6278037"/>
            <a:ext cx="5229200" cy="50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2"/>
              </a:lnSpc>
            </a:pPr>
            <a:r>
              <a:rPr lang="en-US" sz="1451">
                <a:solidFill>
                  <a:srgbClr val="33333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Join our FREE ReEnergizing Professional Women Facebook Group.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6029" y="8587337"/>
            <a:ext cx="4940341" cy="94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371">
                <a:solidFill>
                  <a:srgbClr val="33333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 Schedule A Call - I’m Always Here to Help a Fellow Overwhelmed Human!  It’s More Fun To Do This Chaos Together!</a:t>
            </a:r>
          </a:p>
          <a:p>
            <a:pPr algn="ctr">
              <a:lnSpc>
                <a:spcPts val="1920"/>
              </a:lnSpc>
            </a:pPr>
            <a:r>
              <a:rPr lang="en-US" sz="1371">
                <a:solidFill>
                  <a:srgbClr val="33333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www.cal.com/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DAGNA1x6ULY</dc:identifier>
  <dcterms:modified xsi:type="dcterms:W3CDTF">2011-08-01T06:04:30Z</dcterms:modified>
  <cp:revision>1</cp:revision>
  <dc:title>50 Ways to Add Joy @ Work</dc:title>
</cp:coreProperties>
</file>