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hyperlink" Target="https://cal.com/marine-coach/diagnosticoffert" TargetMode="External"/><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2C2C"/>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Shape 2"/>
          <p:cNvSpPr/>
          <p:nvPr/>
        </p:nvSpPr>
        <p:spPr>
          <a:xfrm>
            <a:off x="502920" y="1005840"/>
            <a:ext cx="54864" cy="3108960"/>
          </a:xfrm>
          <a:prstGeom prst="rect">
            <a:avLst/>
          </a:prstGeom>
          <a:solidFill>
            <a:srgbClr val="B8973A"/>
          </a:solidFill>
          <a:ln w="12700">
            <a:solidFill>
              <a:srgbClr val="B8973A"/>
            </a:solidFill>
            <a:prstDash val="solid"/>
          </a:ln>
        </p:spPr>
      </p:sp>
      <p:sp>
        <p:nvSpPr>
          <p:cNvPr id="5" name="Text 3"/>
          <p:cNvSpPr/>
          <p:nvPr/>
        </p:nvSpPr>
        <p:spPr>
          <a:xfrm>
            <a:off x="731520" y="1005840"/>
            <a:ext cx="7315200" cy="365760"/>
          </a:xfrm>
          <a:prstGeom prst="rect">
            <a:avLst/>
          </a:prstGeom>
          <a:noFill/>
          <a:ln/>
        </p:spPr>
        <p:txBody>
          <a:bodyPr wrap="square" lIns="0" tIns="0" rIns="0" bIns="0" rtlCol="0" anchor="ctr"/>
          <a:lstStyle/>
          <a:p>
            <a:pPr indent="0" marL="0">
              <a:buNone/>
            </a:pPr>
            <a:r>
              <a:rPr lang="en-US" sz="1000" spc="500" kern="0" dirty="0">
                <a:solidFill>
                  <a:srgbClr val="B8973A"/>
                </a:solidFill>
                <a:latin typeface="Calibri" pitchFamily="34" charset="0"/>
                <a:ea typeface="Calibri" pitchFamily="34" charset="-122"/>
                <a:cs typeface="Calibri" pitchFamily="34" charset="-120"/>
              </a:rPr>
              <a:t>MARINEMONEYMAGIC</a:t>
            </a:r>
            <a:endParaRPr lang="en-US" sz="1000" dirty="0"/>
          </a:p>
        </p:txBody>
      </p:sp>
      <p:sp>
        <p:nvSpPr>
          <p:cNvPr id="6" name="Text 4"/>
          <p:cNvSpPr/>
          <p:nvPr/>
        </p:nvSpPr>
        <p:spPr>
          <a:xfrm>
            <a:off x="731520" y="1463040"/>
            <a:ext cx="6858000" cy="1828800"/>
          </a:xfrm>
          <a:prstGeom prst="rect">
            <a:avLst/>
          </a:prstGeom>
          <a:noFill/>
          <a:ln/>
        </p:spPr>
        <p:txBody>
          <a:bodyPr wrap="square" lIns="0" tIns="0" rIns="0" bIns="0" rtlCol="0" anchor="ctr"/>
          <a:lstStyle/>
          <a:p>
            <a:pPr algn="l" indent="0" marL="0">
              <a:buNone/>
            </a:pPr>
            <a:r>
              <a:rPr lang="en-US" sz="4400" b="1" dirty="0">
                <a:solidFill>
                  <a:srgbClr val="FFFFFF"/>
                </a:solidFill>
                <a:latin typeface="Georgia" pitchFamily="34" charset="0"/>
                <a:ea typeface="Georgia" pitchFamily="34" charset="-122"/>
                <a:cs typeface="Georgia" pitchFamily="34" charset="-120"/>
              </a:rPr>
              <a:t>Le Guide du</a:t>
            </a:r>
            <a:endParaRPr lang="en-US" sz="4400" dirty="0"/>
          </a:p>
          <a:p>
            <a:pPr algn="l" indent="0" marL="0">
              <a:buNone/>
            </a:pPr>
            <a:r>
              <a:rPr lang="en-US" sz="4400" b="1" dirty="0">
                <a:solidFill>
                  <a:srgbClr val="FFFFFF"/>
                </a:solidFill>
                <a:latin typeface="Georgia" pitchFamily="34" charset="0"/>
                <a:ea typeface="Georgia" pitchFamily="34" charset="-122"/>
                <a:cs typeface="Georgia" pitchFamily="34" charset="-120"/>
              </a:rPr>
              <a:t>Closing Éthique</a:t>
            </a:r>
            <a:endParaRPr lang="en-US" sz="4400" dirty="0"/>
          </a:p>
        </p:txBody>
      </p:sp>
      <p:sp>
        <p:nvSpPr>
          <p:cNvPr id="7" name="Text 5"/>
          <p:cNvSpPr/>
          <p:nvPr/>
        </p:nvSpPr>
        <p:spPr>
          <a:xfrm>
            <a:off x="731520" y="3383280"/>
            <a:ext cx="6858000" cy="777240"/>
          </a:xfrm>
          <a:prstGeom prst="rect">
            <a:avLst/>
          </a:prstGeom>
          <a:noFill/>
          <a:ln/>
        </p:spPr>
        <p:txBody>
          <a:bodyPr wrap="square" lIns="0" tIns="0" rIns="0" bIns="0" rtlCol="0" anchor="ctr"/>
          <a:lstStyle/>
          <a:p>
            <a:pPr algn="l" indent="0" marL="0">
              <a:buNone/>
            </a:pPr>
            <a:r>
              <a:rPr lang="en-US" sz="1400" i="1" dirty="0">
                <a:solidFill>
                  <a:srgbClr val="D4AF6A"/>
                </a:solidFill>
                <a:latin typeface="Calibri" pitchFamily="34" charset="0"/>
                <a:ea typeface="Calibri" pitchFamily="34" charset="-122"/>
                <a:cs typeface="Calibri" pitchFamily="34" charset="-120"/>
              </a:rPr>
              <a:t>Closer sans manipuler — transformer chaque appel</a:t>
            </a:r>
            <a:endParaRPr lang="en-US" sz="1400" dirty="0"/>
          </a:p>
          <a:p>
            <a:pPr algn="l" indent="0" marL="0">
              <a:buNone/>
            </a:pPr>
            <a:r>
              <a:rPr lang="en-US" sz="1400" i="1" dirty="0">
                <a:solidFill>
                  <a:srgbClr val="D4AF6A"/>
                </a:solidFill>
                <a:latin typeface="Calibri" pitchFamily="34" charset="0"/>
                <a:ea typeface="Calibri" pitchFamily="34" charset="-122"/>
                <a:cs typeface="Calibri" pitchFamily="34" charset="-120"/>
              </a:rPr>
              <a:t>en un client qui dit oui avec conviction.</a:t>
            </a:r>
            <a:endParaRPr lang="en-US" sz="1400" dirty="0"/>
          </a:p>
        </p:txBody>
      </p:sp>
      <p:sp>
        <p:nvSpPr>
          <p:cNvPr id="8" name="Text 6"/>
          <p:cNvSpPr/>
          <p:nvPr/>
        </p:nvSpPr>
        <p:spPr>
          <a:xfrm>
            <a:off x="731520" y="4663440"/>
            <a:ext cx="4572000" cy="274320"/>
          </a:xfrm>
          <a:prstGeom prst="rect">
            <a:avLst/>
          </a:prstGeom>
          <a:noFill/>
          <a:ln/>
        </p:spPr>
        <p:txBody>
          <a:bodyPr wrap="square" lIns="0" tIns="0" rIns="0" bIns="0" rtlCol="0" anchor="ctr"/>
          <a:lstStyle/>
          <a:p>
            <a:pPr indent="0" marL="0">
              <a:buNone/>
            </a:pPr>
            <a:r>
              <a:rPr lang="en-US" sz="1000" dirty="0">
                <a:solidFill>
                  <a:srgbClr val="888888"/>
                </a:solidFill>
                <a:latin typeface="Calibri" pitchFamily="34" charset="0"/>
                <a:ea typeface="Calibri" pitchFamily="34" charset="-122"/>
                <a:cs typeface="Calibri" pitchFamily="34" charset="-120"/>
              </a:rPr>
              <a:t>@marinemoneymagic</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C2C2C"/>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Shape 2"/>
          <p:cNvSpPr/>
          <p:nvPr/>
        </p:nvSpPr>
        <p:spPr>
          <a:xfrm>
            <a:off x="2926080" y="960120"/>
            <a:ext cx="3291840" cy="45720"/>
          </a:xfrm>
          <a:prstGeom prst="rect">
            <a:avLst/>
          </a:prstGeom>
          <a:solidFill>
            <a:srgbClr val="B8973A"/>
          </a:solidFill>
          <a:ln w="12700">
            <a:solidFill>
              <a:srgbClr val="B8973A"/>
            </a:solidFill>
            <a:prstDash val="solid"/>
          </a:ln>
        </p:spPr>
      </p:sp>
      <p:sp>
        <p:nvSpPr>
          <p:cNvPr id="5" name="Text 3"/>
          <p:cNvSpPr/>
          <p:nvPr/>
        </p:nvSpPr>
        <p:spPr>
          <a:xfrm>
            <a:off x="640080" y="1097280"/>
            <a:ext cx="7863840" cy="1234440"/>
          </a:xfrm>
          <a:prstGeom prst="rect">
            <a:avLst/>
          </a:prstGeom>
          <a:noFill/>
          <a:ln/>
        </p:spPr>
        <p:txBody>
          <a:bodyPr wrap="square" lIns="0" tIns="0" rIns="0" bIns="0" rtlCol="0" anchor="ctr"/>
          <a:lstStyle/>
          <a:p>
            <a:pPr algn="ctr" indent="0" marL="0">
              <a:buNone/>
            </a:pPr>
            <a:r>
              <a:rPr lang="en-US" sz="3000" b="1" dirty="0">
                <a:solidFill>
                  <a:srgbClr val="FFFFFF"/>
                </a:solidFill>
                <a:latin typeface="Georgia" pitchFamily="34" charset="0"/>
                <a:ea typeface="Georgia" pitchFamily="34" charset="-122"/>
                <a:cs typeface="Georgia" pitchFamily="34" charset="-120"/>
              </a:rPr>
              <a:t>Tu n'as plus besoin de choisir entre</a:t>
            </a:r>
            <a:endParaRPr lang="en-US" sz="3000" dirty="0"/>
          </a:p>
          <a:p>
            <a:pPr algn="ctr" indent="0" marL="0">
              <a:buNone/>
            </a:pPr>
            <a:r>
              <a:rPr lang="en-US" sz="3000" b="1" dirty="0">
                <a:solidFill>
                  <a:srgbClr val="FFFFFF"/>
                </a:solidFill>
                <a:latin typeface="Georgia" pitchFamily="34" charset="0"/>
                <a:ea typeface="Georgia" pitchFamily="34" charset="-122"/>
                <a:cs typeface="Georgia" pitchFamily="34" charset="-120"/>
              </a:rPr>
              <a:t>bien vendre et bien faire.</a:t>
            </a:r>
            <a:endParaRPr lang="en-US" sz="3000" dirty="0"/>
          </a:p>
        </p:txBody>
      </p:sp>
      <p:sp>
        <p:nvSpPr>
          <p:cNvPr id="6" name="Shape 4"/>
          <p:cNvSpPr/>
          <p:nvPr/>
        </p:nvSpPr>
        <p:spPr>
          <a:xfrm>
            <a:off x="2926080" y="2395728"/>
            <a:ext cx="3291840" cy="45720"/>
          </a:xfrm>
          <a:prstGeom prst="rect">
            <a:avLst/>
          </a:prstGeom>
          <a:solidFill>
            <a:srgbClr val="B8973A"/>
          </a:solidFill>
          <a:ln w="12700">
            <a:solidFill>
              <a:srgbClr val="B8973A"/>
            </a:solidFill>
            <a:prstDash val="solid"/>
          </a:ln>
        </p:spPr>
      </p:sp>
      <p:sp>
        <p:nvSpPr>
          <p:cNvPr id="7" name="Text 5"/>
          <p:cNvSpPr/>
          <p:nvPr/>
        </p:nvSpPr>
        <p:spPr>
          <a:xfrm>
            <a:off x="914400" y="2542032"/>
            <a:ext cx="7315200" cy="777240"/>
          </a:xfrm>
          <a:prstGeom prst="rect">
            <a:avLst/>
          </a:prstGeom>
          <a:noFill/>
          <a:ln/>
        </p:spPr>
        <p:txBody>
          <a:bodyPr wrap="square" lIns="0" tIns="0" rIns="0" bIns="0" rtlCol="0" anchor="ctr"/>
          <a:lstStyle/>
          <a:p>
            <a:pPr algn="ctr" indent="0" marL="0">
              <a:buNone/>
            </a:pPr>
            <a:r>
              <a:rPr lang="en-US" sz="1400" i="1" dirty="0">
                <a:solidFill>
                  <a:srgbClr val="D4AF6A"/>
                </a:solidFill>
                <a:latin typeface="Georgia" pitchFamily="34" charset="0"/>
                <a:ea typeface="Georgia" pitchFamily="34" charset="-122"/>
                <a:cs typeface="Georgia" pitchFamily="34" charset="-120"/>
              </a:rPr>
              <a:t>Closing éthique = vendre avec conviction,</a:t>
            </a:r>
            <a:endParaRPr lang="en-US" sz="1400" dirty="0"/>
          </a:p>
          <a:p>
            <a:pPr algn="ctr" indent="0" marL="0">
              <a:buNone/>
            </a:pPr>
            <a:r>
              <a:rPr lang="en-US" sz="1400" i="1" dirty="0">
                <a:solidFill>
                  <a:srgbClr val="D4AF6A"/>
                </a:solidFill>
                <a:latin typeface="Georgia" pitchFamily="34" charset="0"/>
                <a:ea typeface="Georgia" pitchFamily="34" charset="-122"/>
                <a:cs typeface="Georgia" pitchFamily="34" charset="-120"/>
              </a:rPr>
              <a:t>écouter avec intention, servir avec intégrité.</a:t>
            </a:r>
            <a:endParaRPr lang="en-US" sz="1400" dirty="0"/>
          </a:p>
        </p:txBody>
      </p:sp>
      <p:sp>
        <p:nvSpPr>
          <p:cNvPr id="8" name="Text 6"/>
          <p:cNvSpPr/>
          <p:nvPr/>
        </p:nvSpPr>
        <p:spPr>
          <a:xfrm>
            <a:off x="914400" y="3383280"/>
            <a:ext cx="7315200" cy="347472"/>
          </a:xfrm>
          <a:prstGeom prst="rect">
            <a:avLst/>
          </a:prstGeom>
          <a:noFill/>
          <a:ln/>
        </p:spPr>
        <p:txBody>
          <a:bodyPr wrap="square" lIns="0" tIns="0" rIns="0" bIns="0" rtlCol="0" anchor="ctr"/>
          <a:lstStyle/>
          <a:p>
            <a:pPr algn="ctr" indent="0" marL="0">
              <a:buNone/>
            </a:pPr>
            <a:r>
              <a:rPr lang="en-US" sz="1300" dirty="0">
                <a:solidFill>
                  <a:srgbClr val="AAAAAA"/>
                </a:solidFill>
                <a:latin typeface="Calibri" pitchFamily="34" charset="0"/>
                <a:ea typeface="Calibri" pitchFamily="34" charset="-122"/>
                <a:cs typeface="Calibri" pitchFamily="34" charset="-120"/>
              </a:rPr>
              <a:t>Prête à passer à l'étape suivante ?</a:t>
            </a:r>
            <a:endParaRPr lang="en-US" sz="1300" dirty="0"/>
          </a:p>
        </p:txBody>
      </p:sp>
      <p:sp>
        <p:nvSpPr>
          <p:cNvPr id="9" name="Shape 7"/>
          <p:cNvSpPr/>
          <p:nvPr/>
        </p:nvSpPr>
        <p:spPr>
          <a:xfrm>
            <a:off x="2011680" y="3794760"/>
            <a:ext cx="5120640" cy="658368"/>
          </a:xfrm>
          <a:prstGeom prst="rect">
            <a:avLst/>
          </a:prstGeom>
          <a:solidFill>
            <a:srgbClr val="B8973A"/>
          </a:solidFill>
          <a:ln w="12700">
            <a:solidFill>
              <a:srgbClr val="B8973A"/>
            </a:solidFill>
            <a:prstDash val="solid"/>
          </a:ln>
        </p:spPr>
      </p:sp>
      <p:sp>
        <p:nvSpPr>
          <p:cNvPr id="10" name="Text 8">
            <a:hlinkClick r:id="rId1" tooltip=""/>
          </p:cNvPr>
          <p:cNvSpPr/>
          <p:nvPr/>
        </p:nvSpPr>
        <p:spPr>
          <a:xfrm>
            <a:off x="2011680" y="3794760"/>
            <a:ext cx="5120640" cy="658368"/>
          </a:xfrm>
          <a:prstGeom prst="rect">
            <a:avLst/>
          </a:prstGeom>
          <a:noFill/>
          <a:ln/>
        </p:spPr>
        <p:txBody>
          <a:bodyPr wrap="square" lIns="0" tIns="0" rIns="0" bIns="0" rtlCol="0" anchor="ctr"/>
          <a:lstStyle/>
          <a:p>
            <a:pPr algn="ctr" indent="0" marL="0">
              <a:buNone/>
            </a:pPr>
            <a:r>
              <a:rPr lang="en-US" sz="1500" b="1" u="sng" dirty="0">
                <a:solidFill>
                  <a:srgbClr val="2C2C2C"/>
                </a:solidFill>
                <a:latin typeface="Georgia" pitchFamily="34" charset="0"/>
                <a:ea typeface="Georgia" pitchFamily="34" charset="-122"/>
                <a:cs typeface="Georgia" pitchFamily="34" charset="-120"/>
                <a:hlinkClick r:id="rId1" invalidUrl="" action="" tgtFrame="" tooltip="" history="1" highlightClick="0" endSnd="0">
                  <a:extLst>
                    <a:ext uri="{A12FA001-AC4F-418D-AE19-62706E023703}">
                      <ahyp:hlinkClr xmlns:ahyp="http://schemas.microsoft.com/office/drawing/2018/hyperlinkcolor" val="tx"/>
                    </a:ext>
                  </a:extLst>
                </a:hlinkClick>
              </a:rPr>
              <a:t>Réserve ton appel stratégique gratuit</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8F4"/>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228600"/>
            <a:ext cx="8229600" cy="347472"/>
          </a:xfrm>
          <a:prstGeom prst="rect">
            <a:avLst/>
          </a:prstGeom>
          <a:noFill/>
          <a:ln/>
        </p:spPr>
        <p:txBody>
          <a:bodyPr wrap="square" lIns="0" tIns="0" rIns="0" bIns="0" rtlCol="0" anchor="ctr"/>
          <a:lstStyle/>
          <a:p>
            <a:pPr indent="0" marL="0">
              <a:buNone/>
            </a:pPr>
            <a:r>
              <a:rPr lang="en-US" sz="1000" spc="500" kern="0" dirty="0">
                <a:solidFill>
                  <a:srgbClr val="B8973A"/>
                </a:solidFill>
                <a:latin typeface="Calibri" pitchFamily="34" charset="0"/>
                <a:ea typeface="Calibri" pitchFamily="34" charset="-122"/>
                <a:cs typeface="Calibri" pitchFamily="34" charset="-120"/>
              </a:rPr>
              <a:t>CE GUIDE EST POUR TOI SI…</a:t>
            </a:r>
            <a:endParaRPr lang="en-US" sz="1000" dirty="0"/>
          </a:p>
        </p:txBody>
      </p:sp>
      <p:sp>
        <p:nvSpPr>
          <p:cNvPr id="5" name="Text 3"/>
          <p:cNvSpPr/>
          <p:nvPr/>
        </p:nvSpPr>
        <p:spPr>
          <a:xfrm>
            <a:off x="457200" y="658368"/>
            <a:ext cx="8229600" cy="777240"/>
          </a:xfrm>
          <a:prstGeom prst="rect">
            <a:avLst/>
          </a:prstGeom>
          <a:noFill/>
          <a:ln/>
        </p:spPr>
        <p:txBody>
          <a:bodyPr wrap="square" lIns="0" tIns="0" rIns="0" bIns="0" rtlCol="0" anchor="ctr"/>
          <a:lstStyle/>
          <a:p>
            <a:pPr indent="0" marL="0">
              <a:buNone/>
            </a:pPr>
            <a:r>
              <a:rPr lang="en-US" sz="2000" b="1" dirty="0">
                <a:solidFill>
                  <a:srgbClr val="2C2C2C"/>
                </a:solidFill>
                <a:latin typeface="Georgia" pitchFamily="34" charset="0"/>
                <a:ea typeface="Georgia" pitchFamily="34" charset="-122"/>
                <a:cs typeface="Georgia" pitchFamily="34" charset="-120"/>
              </a:rPr>
              <a:t>Tu évites de vendre parce que tu as peur</a:t>
            </a:r>
            <a:endParaRPr lang="en-US" sz="2000" dirty="0"/>
          </a:p>
          <a:p>
            <a:pPr indent="0" marL="0">
              <a:buNone/>
            </a:pPr>
            <a:r>
              <a:rPr lang="en-US" sz="2000" b="1" dirty="0">
                <a:solidFill>
                  <a:srgbClr val="2C2C2C"/>
                </a:solidFill>
                <a:latin typeface="Georgia" pitchFamily="34" charset="0"/>
                <a:ea typeface="Georgia" pitchFamily="34" charset="-122"/>
                <a:cs typeface="Georgia" pitchFamily="34" charset="-120"/>
              </a:rPr>
              <a:t>de paraître trop commerciale.</a:t>
            </a:r>
            <a:endParaRPr lang="en-US" sz="2000" dirty="0"/>
          </a:p>
        </p:txBody>
      </p:sp>
      <p:sp>
        <p:nvSpPr>
          <p:cNvPr id="6" name="Shape 4"/>
          <p:cNvSpPr/>
          <p:nvPr/>
        </p:nvSpPr>
        <p:spPr>
          <a:xfrm>
            <a:off x="457200" y="1536192"/>
            <a:ext cx="8229600" cy="530352"/>
          </a:xfrm>
          <a:prstGeom prst="rect">
            <a:avLst/>
          </a:prstGeom>
          <a:solidFill>
            <a:srgbClr val="F0EBE1"/>
          </a:solidFill>
          <a:ln w="12700">
            <a:solidFill>
              <a:srgbClr val="E0D8CC"/>
            </a:solidFill>
            <a:prstDash val="solid"/>
          </a:ln>
        </p:spPr>
      </p:sp>
      <p:sp>
        <p:nvSpPr>
          <p:cNvPr id="7" name="Shape 5"/>
          <p:cNvSpPr/>
          <p:nvPr/>
        </p:nvSpPr>
        <p:spPr>
          <a:xfrm>
            <a:off x="457200" y="1536192"/>
            <a:ext cx="54864" cy="530352"/>
          </a:xfrm>
          <a:prstGeom prst="rect">
            <a:avLst/>
          </a:prstGeom>
          <a:solidFill>
            <a:srgbClr val="B8973A"/>
          </a:solidFill>
          <a:ln w="12700">
            <a:solidFill>
              <a:srgbClr val="B8973A"/>
            </a:solidFill>
            <a:prstDash val="solid"/>
          </a:ln>
        </p:spPr>
      </p:sp>
      <p:sp>
        <p:nvSpPr>
          <p:cNvPr id="8" name="Text 6"/>
          <p:cNvSpPr/>
          <p:nvPr/>
        </p:nvSpPr>
        <p:spPr>
          <a:xfrm>
            <a:off x="685800" y="1618488"/>
            <a:ext cx="7772400" cy="365760"/>
          </a:xfrm>
          <a:prstGeom prst="rect">
            <a:avLst/>
          </a:prstGeom>
          <a:noFill/>
          <a:ln/>
        </p:spPr>
        <p:txBody>
          <a:bodyPr wrap="square" lIns="0" tIns="0" rIns="0" bIns="0" rtlCol="0" anchor="ctr"/>
          <a:lstStyle/>
          <a:p>
            <a:pPr indent="0" marL="0">
              <a:buNone/>
            </a:pPr>
            <a:r>
              <a:rPr lang="en-US" sz="1300" dirty="0">
                <a:solidFill>
                  <a:srgbClr val="2C2C2C"/>
                </a:solidFill>
                <a:latin typeface="Calibri" pitchFamily="34" charset="0"/>
                <a:ea typeface="Calibri" pitchFamily="34" charset="-122"/>
                <a:cs typeface="Calibri" pitchFamily="34" charset="-120"/>
              </a:rPr>
              <a:t>Tu termines tes appels sans oser proposer ton offre — et tu regrettes ensuite.</a:t>
            </a:r>
            <a:endParaRPr lang="en-US" sz="1300" dirty="0"/>
          </a:p>
        </p:txBody>
      </p:sp>
      <p:sp>
        <p:nvSpPr>
          <p:cNvPr id="9" name="Shape 7"/>
          <p:cNvSpPr/>
          <p:nvPr/>
        </p:nvSpPr>
        <p:spPr>
          <a:xfrm>
            <a:off x="457200" y="2194560"/>
            <a:ext cx="8229600" cy="530352"/>
          </a:xfrm>
          <a:prstGeom prst="rect">
            <a:avLst/>
          </a:prstGeom>
          <a:solidFill>
            <a:srgbClr val="F0EBE1"/>
          </a:solidFill>
          <a:ln w="12700">
            <a:solidFill>
              <a:srgbClr val="E0D8CC"/>
            </a:solidFill>
            <a:prstDash val="solid"/>
          </a:ln>
        </p:spPr>
      </p:sp>
      <p:sp>
        <p:nvSpPr>
          <p:cNvPr id="10" name="Shape 8"/>
          <p:cNvSpPr/>
          <p:nvPr/>
        </p:nvSpPr>
        <p:spPr>
          <a:xfrm>
            <a:off x="457200" y="2194560"/>
            <a:ext cx="54864" cy="530352"/>
          </a:xfrm>
          <a:prstGeom prst="rect">
            <a:avLst/>
          </a:prstGeom>
          <a:solidFill>
            <a:srgbClr val="B8973A"/>
          </a:solidFill>
          <a:ln w="12700">
            <a:solidFill>
              <a:srgbClr val="B8973A"/>
            </a:solidFill>
            <a:prstDash val="solid"/>
          </a:ln>
        </p:spPr>
      </p:sp>
      <p:sp>
        <p:nvSpPr>
          <p:cNvPr id="11" name="Text 9"/>
          <p:cNvSpPr/>
          <p:nvPr/>
        </p:nvSpPr>
        <p:spPr>
          <a:xfrm>
            <a:off x="685800" y="2276856"/>
            <a:ext cx="7772400" cy="365760"/>
          </a:xfrm>
          <a:prstGeom prst="rect">
            <a:avLst/>
          </a:prstGeom>
          <a:noFill/>
          <a:ln/>
        </p:spPr>
        <p:txBody>
          <a:bodyPr wrap="square" lIns="0" tIns="0" rIns="0" bIns="0" rtlCol="0" anchor="ctr"/>
          <a:lstStyle/>
          <a:p>
            <a:pPr indent="0" marL="0">
              <a:buNone/>
            </a:pPr>
            <a:r>
              <a:rPr lang="en-US" sz="1300" dirty="0">
                <a:solidFill>
                  <a:srgbClr val="2C2C2C"/>
                </a:solidFill>
                <a:latin typeface="Calibri" pitchFamily="34" charset="0"/>
                <a:ea typeface="Calibri" pitchFamily="34" charset="-122"/>
                <a:cs typeface="Calibri" pitchFamily="34" charset="-120"/>
              </a:rPr>
              <a:t>Tu baisses tes prix pour "faciliter" la décision de l'autre.</a:t>
            </a:r>
            <a:endParaRPr lang="en-US" sz="1300" dirty="0"/>
          </a:p>
        </p:txBody>
      </p:sp>
      <p:sp>
        <p:nvSpPr>
          <p:cNvPr id="12" name="Shape 10"/>
          <p:cNvSpPr/>
          <p:nvPr/>
        </p:nvSpPr>
        <p:spPr>
          <a:xfrm>
            <a:off x="457200" y="2852928"/>
            <a:ext cx="8229600" cy="530352"/>
          </a:xfrm>
          <a:prstGeom prst="rect">
            <a:avLst/>
          </a:prstGeom>
          <a:solidFill>
            <a:srgbClr val="F0EBE1"/>
          </a:solidFill>
          <a:ln w="12700">
            <a:solidFill>
              <a:srgbClr val="E0D8CC"/>
            </a:solidFill>
            <a:prstDash val="solid"/>
          </a:ln>
        </p:spPr>
      </p:sp>
      <p:sp>
        <p:nvSpPr>
          <p:cNvPr id="13" name="Shape 11"/>
          <p:cNvSpPr/>
          <p:nvPr/>
        </p:nvSpPr>
        <p:spPr>
          <a:xfrm>
            <a:off x="457200" y="2852928"/>
            <a:ext cx="54864" cy="530352"/>
          </a:xfrm>
          <a:prstGeom prst="rect">
            <a:avLst/>
          </a:prstGeom>
          <a:solidFill>
            <a:srgbClr val="B8973A"/>
          </a:solidFill>
          <a:ln w="12700">
            <a:solidFill>
              <a:srgbClr val="B8973A"/>
            </a:solidFill>
            <a:prstDash val="solid"/>
          </a:ln>
        </p:spPr>
      </p:sp>
      <p:sp>
        <p:nvSpPr>
          <p:cNvPr id="14" name="Text 12"/>
          <p:cNvSpPr/>
          <p:nvPr/>
        </p:nvSpPr>
        <p:spPr>
          <a:xfrm>
            <a:off x="685800" y="2935224"/>
            <a:ext cx="7772400" cy="365760"/>
          </a:xfrm>
          <a:prstGeom prst="rect">
            <a:avLst/>
          </a:prstGeom>
          <a:noFill/>
          <a:ln/>
        </p:spPr>
        <p:txBody>
          <a:bodyPr wrap="square" lIns="0" tIns="0" rIns="0" bIns="0" rtlCol="0" anchor="ctr"/>
          <a:lstStyle/>
          <a:p>
            <a:pPr indent="0" marL="0">
              <a:buNone/>
            </a:pPr>
            <a:r>
              <a:rPr lang="en-US" sz="1300" dirty="0">
                <a:solidFill>
                  <a:srgbClr val="2C2C2C"/>
                </a:solidFill>
                <a:latin typeface="Calibri" pitchFamily="34" charset="0"/>
                <a:ea typeface="Calibri" pitchFamily="34" charset="-122"/>
                <a:cs typeface="Calibri" pitchFamily="34" charset="-120"/>
              </a:rPr>
              <a:t>Tu entends souvent "je vais y réfléchir" sans savoir quoi répondre.</a:t>
            </a:r>
            <a:endParaRPr lang="en-US" sz="1300" dirty="0"/>
          </a:p>
        </p:txBody>
      </p:sp>
      <p:sp>
        <p:nvSpPr>
          <p:cNvPr id="15" name="Shape 13"/>
          <p:cNvSpPr/>
          <p:nvPr/>
        </p:nvSpPr>
        <p:spPr>
          <a:xfrm>
            <a:off x="457200" y="3511296"/>
            <a:ext cx="8229600" cy="530352"/>
          </a:xfrm>
          <a:prstGeom prst="rect">
            <a:avLst/>
          </a:prstGeom>
          <a:solidFill>
            <a:srgbClr val="F0EBE1"/>
          </a:solidFill>
          <a:ln w="12700">
            <a:solidFill>
              <a:srgbClr val="E0D8CC"/>
            </a:solidFill>
            <a:prstDash val="solid"/>
          </a:ln>
        </p:spPr>
      </p:sp>
      <p:sp>
        <p:nvSpPr>
          <p:cNvPr id="16" name="Shape 14"/>
          <p:cNvSpPr/>
          <p:nvPr/>
        </p:nvSpPr>
        <p:spPr>
          <a:xfrm>
            <a:off x="457200" y="3511296"/>
            <a:ext cx="54864" cy="530352"/>
          </a:xfrm>
          <a:prstGeom prst="rect">
            <a:avLst/>
          </a:prstGeom>
          <a:solidFill>
            <a:srgbClr val="B8973A"/>
          </a:solidFill>
          <a:ln w="12700">
            <a:solidFill>
              <a:srgbClr val="B8973A"/>
            </a:solidFill>
            <a:prstDash val="solid"/>
          </a:ln>
        </p:spPr>
      </p:sp>
      <p:sp>
        <p:nvSpPr>
          <p:cNvPr id="17" name="Text 15"/>
          <p:cNvSpPr/>
          <p:nvPr/>
        </p:nvSpPr>
        <p:spPr>
          <a:xfrm>
            <a:off x="685800" y="3593592"/>
            <a:ext cx="7772400" cy="365760"/>
          </a:xfrm>
          <a:prstGeom prst="rect">
            <a:avLst/>
          </a:prstGeom>
          <a:noFill/>
          <a:ln/>
        </p:spPr>
        <p:txBody>
          <a:bodyPr wrap="square" lIns="0" tIns="0" rIns="0" bIns="0" rtlCol="0" anchor="ctr"/>
          <a:lstStyle/>
          <a:p>
            <a:pPr indent="0" marL="0">
              <a:buNone/>
            </a:pPr>
            <a:r>
              <a:rPr lang="en-US" sz="1300" dirty="0">
                <a:solidFill>
                  <a:srgbClr val="2C2C2C"/>
                </a:solidFill>
                <a:latin typeface="Calibri" pitchFamily="34" charset="0"/>
                <a:ea typeface="Calibri" pitchFamily="34" charset="-122"/>
                <a:cs typeface="Calibri" pitchFamily="34" charset="-120"/>
              </a:rPr>
              <a:t>Tu penses que vendre = forcer, convaincre, manipuler.</a:t>
            </a:r>
            <a:endParaRPr lang="en-US" sz="1300" dirty="0"/>
          </a:p>
        </p:txBody>
      </p:sp>
      <p:sp>
        <p:nvSpPr>
          <p:cNvPr id="18" name="Shape 16"/>
          <p:cNvSpPr/>
          <p:nvPr/>
        </p:nvSpPr>
        <p:spPr>
          <a:xfrm>
            <a:off x="457200" y="4169664"/>
            <a:ext cx="8229600" cy="530352"/>
          </a:xfrm>
          <a:prstGeom prst="rect">
            <a:avLst/>
          </a:prstGeom>
          <a:solidFill>
            <a:srgbClr val="F0EBE1"/>
          </a:solidFill>
          <a:ln w="12700">
            <a:solidFill>
              <a:srgbClr val="E0D8CC"/>
            </a:solidFill>
            <a:prstDash val="solid"/>
          </a:ln>
        </p:spPr>
      </p:sp>
      <p:sp>
        <p:nvSpPr>
          <p:cNvPr id="19" name="Shape 17"/>
          <p:cNvSpPr/>
          <p:nvPr/>
        </p:nvSpPr>
        <p:spPr>
          <a:xfrm>
            <a:off x="457200" y="4169664"/>
            <a:ext cx="54864" cy="530352"/>
          </a:xfrm>
          <a:prstGeom prst="rect">
            <a:avLst/>
          </a:prstGeom>
          <a:solidFill>
            <a:srgbClr val="B8973A"/>
          </a:solidFill>
          <a:ln w="12700">
            <a:solidFill>
              <a:srgbClr val="B8973A"/>
            </a:solidFill>
            <a:prstDash val="solid"/>
          </a:ln>
        </p:spPr>
      </p:sp>
      <p:sp>
        <p:nvSpPr>
          <p:cNvPr id="20" name="Text 18"/>
          <p:cNvSpPr/>
          <p:nvPr/>
        </p:nvSpPr>
        <p:spPr>
          <a:xfrm>
            <a:off x="685800" y="4251960"/>
            <a:ext cx="7772400" cy="365760"/>
          </a:xfrm>
          <a:prstGeom prst="rect">
            <a:avLst/>
          </a:prstGeom>
          <a:noFill/>
          <a:ln/>
        </p:spPr>
        <p:txBody>
          <a:bodyPr wrap="square" lIns="0" tIns="0" rIns="0" bIns="0" rtlCol="0" anchor="ctr"/>
          <a:lstStyle/>
          <a:p>
            <a:pPr indent="0" marL="0">
              <a:buNone/>
            </a:pPr>
            <a:r>
              <a:rPr lang="en-US" sz="1300" dirty="0">
                <a:solidFill>
                  <a:srgbClr val="2C2C2C"/>
                </a:solidFill>
                <a:latin typeface="Calibri" pitchFamily="34" charset="0"/>
                <a:ea typeface="Calibri" pitchFamily="34" charset="-122"/>
                <a:cs typeface="Calibri" pitchFamily="34" charset="-120"/>
              </a:rPr>
              <a:t>Tu veux signer des clients alignés — sans te sentir mal après l'appel.</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2C2C2C"/>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82880"/>
            <a:ext cx="8229600" cy="347472"/>
          </a:xfrm>
          <a:prstGeom prst="rect">
            <a:avLst/>
          </a:prstGeom>
          <a:noFill/>
          <a:ln/>
        </p:spPr>
        <p:txBody>
          <a:bodyPr wrap="square" lIns="0" tIns="0" rIns="0" bIns="0" rtlCol="0" anchor="ctr"/>
          <a:lstStyle/>
          <a:p>
            <a:pPr indent="0" marL="0">
              <a:buNone/>
            </a:pPr>
            <a:r>
              <a:rPr lang="en-US" sz="1000" spc="300" kern="0" dirty="0">
                <a:solidFill>
                  <a:srgbClr val="B8973A"/>
                </a:solidFill>
                <a:latin typeface="Calibri" pitchFamily="34" charset="0"/>
                <a:ea typeface="Calibri" pitchFamily="34" charset="-122"/>
                <a:cs typeface="Calibri" pitchFamily="34" charset="-120"/>
              </a:rPr>
              <a:t>LES 3 CROYANCES QUI SABOTENT TES APPELS</a:t>
            </a:r>
            <a:endParaRPr lang="en-US" sz="1000" dirty="0"/>
          </a:p>
        </p:txBody>
      </p:sp>
      <p:sp>
        <p:nvSpPr>
          <p:cNvPr id="5" name="Shape 3"/>
          <p:cNvSpPr/>
          <p:nvPr/>
        </p:nvSpPr>
        <p:spPr>
          <a:xfrm>
            <a:off x="365760" y="685800"/>
            <a:ext cx="8412480" cy="1280160"/>
          </a:xfrm>
          <a:prstGeom prst="rect">
            <a:avLst/>
          </a:prstGeom>
          <a:solidFill>
            <a:srgbClr val="383838"/>
          </a:solidFill>
          <a:ln w="12700">
            <a:solidFill>
              <a:srgbClr val="4A4A4A"/>
            </a:solidFill>
            <a:prstDash val="solid"/>
          </a:ln>
        </p:spPr>
      </p:sp>
      <p:sp>
        <p:nvSpPr>
          <p:cNvPr id="6" name="Shape 4"/>
          <p:cNvSpPr/>
          <p:nvPr/>
        </p:nvSpPr>
        <p:spPr>
          <a:xfrm>
            <a:off x="365760" y="685800"/>
            <a:ext cx="54864" cy="1280160"/>
          </a:xfrm>
          <a:prstGeom prst="rect">
            <a:avLst/>
          </a:prstGeom>
          <a:solidFill>
            <a:srgbClr val="B8973A"/>
          </a:solidFill>
          <a:ln w="12700">
            <a:solidFill>
              <a:srgbClr val="B8973A"/>
            </a:solidFill>
            <a:prstDash val="solid"/>
          </a:ln>
        </p:spPr>
      </p:sp>
      <p:sp>
        <p:nvSpPr>
          <p:cNvPr id="7" name="Text 5"/>
          <p:cNvSpPr/>
          <p:nvPr/>
        </p:nvSpPr>
        <p:spPr>
          <a:xfrm>
            <a:off x="548640" y="777240"/>
            <a:ext cx="640080" cy="457200"/>
          </a:xfrm>
          <a:prstGeom prst="rect">
            <a:avLst/>
          </a:prstGeom>
          <a:noFill/>
          <a:ln/>
        </p:spPr>
        <p:txBody>
          <a:bodyPr wrap="square" lIns="0" tIns="0" rIns="0" bIns="0" rtlCol="0" anchor="ctr"/>
          <a:lstStyle/>
          <a:p>
            <a:pPr indent="0" marL="0">
              <a:buNone/>
            </a:pPr>
            <a:r>
              <a:rPr lang="en-US" sz="2600" b="1" dirty="0">
                <a:solidFill>
                  <a:srgbClr val="B8973A"/>
                </a:solidFill>
                <a:latin typeface="Georgia" pitchFamily="34" charset="0"/>
                <a:ea typeface="Georgia" pitchFamily="34" charset="-122"/>
                <a:cs typeface="Georgia" pitchFamily="34" charset="-120"/>
              </a:rPr>
              <a:t>01</a:t>
            </a:r>
            <a:endParaRPr lang="en-US" sz="2600" dirty="0"/>
          </a:p>
        </p:txBody>
      </p:sp>
      <p:sp>
        <p:nvSpPr>
          <p:cNvPr id="8" name="Text 6"/>
          <p:cNvSpPr/>
          <p:nvPr/>
        </p:nvSpPr>
        <p:spPr>
          <a:xfrm>
            <a:off x="1325880" y="758952"/>
            <a:ext cx="7223760" cy="438912"/>
          </a:xfrm>
          <a:prstGeom prst="rect">
            <a:avLst/>
          </a:prstGeom>
          <a:noFill/>
          <a:ln/>
        </p:spPr>
        <p:txBody>
          <a:bodyPr wrap="square" lIns="0" tIns="0" rIns="0" bIns="0" rtlCol="0" anchor="ctr"/>
          <a:lstStyle/>
          <a:p>
            <a:pPr indent="0" marL="0">
              <a:buNone/>
            </a:pPr>
            <a:r>
              <a:rPr lang="en-US" sz="1200" b="1" i="1" dirty="0">
                <a:solidFill>
                  <a:srgbClr val="FFFFFF"/>
                </a:solidFill>
                <a:latin typeface="Georgia" pitchFamily="34" charset="0"/>
                <a:ea typeface="Georgia" pitchFamily="34" charset="-122"/>
                <a:cs typeface="Georgia" pitchFamily="34" charset="-120"/>
              </a:rPr>
              <a:t>"Si je demande de l'argent, je vais passer pour quelqu'un de cupide."</a:t>
            </a:r>
            <a:endParaRPr lang="en-US" sz="1200" dirty="0"/>
          </a:p>
        </p:txBody>
      </p:sp>
      <p:sp>
        <p:nvSpPr>
          <p:cNvPr id="9" name="Text 7"/>
          <p:cNvSpPr/>
          <p:nvPr/>
        </p:nvSpPr>
        <p:spPr>
          <a:xfrm>
            <a:off x="1325880" y="1252728"/>
            <a:ext cx="7223760" cy="621792"/>
          </a:xfrm>
          <a:prstGeom prst="rect">
            <a:avLst/>
          </a:prstGeom>
          <a:noFill/>
          <a:ln/>
        </p:spPr>
        <p:txBody>
          <a:bodyPr wrap="square" lIns="0" tIns="0" rIns="0" bIns="0" rtlCol="0" anchor="ctr"/>
          <a:lstStyle/>
          <a:p>
            <a:pPr indent="0" marL="0">
              <a:buNone/>
            </a:pPr>
            <a:r>
              <a:rPr lang="en-US" sz="1100" dirty="0">
                <a:solidFill>
                  <a:srgbClr val="BBBBBB"/>
                </a:solidFill>
                <a:latin typeface="Calibri" pitchFamily="34" charset="0"/>
                <a:ea typeface="Calibri" pitchFamily="34" charset="-122"/>
                <a:cs typeface="Calibri" pitchFamily="34" charset="-120"/>
              </a:rPr>
              <a:t>Ton client n'a pas besoin d'un ami gratuit. Il a besoin d'une experte qui lui fait confiance assez pour demander à être payée à sa juste valeur. Sous-facturer envoie le signal que tu doutes toi-même de ta valeur.</a:t>
            </a:r>
            <a:endParaRPr lang="en-US" sz="1100" dirty="0"/>
          </a:p>
        </p:txBody>
      </p:sp>
      <p:sp>
        <p:nvSpPr>
          <p:cNvPr id="10" name="Shape 8"/>
          <p:cNvSpPr/>
          <p:nvPr/>
        </p:nvSpPr>
        <p:spPr>
          <a:xfrm>
            <a:off x="365760" y="2103120"/>
            <a:ext cx="8412480" cy="1280160"/>
          </a:xfrm>
          <a:prstGeom prst="rect">
            <a:avLst/>
          </a:prstGeom>
          <a:solidFill>
            <a:srgbClr val="383838"/>
          </a:solidFill>
          <a:ln w="12700">
            <a:solidFill>
              <a:srgbClr val="4A4A4A"/>
            </a:solidFill>
            <a:prstDash val="solid"/>
          </a:ln>
        </p:spPr>
      </p:sp>
      <p:sp>
        <p:nvSpPr>
          <p:cNvPr id="11" name="Shape 9"/>
          <p:cNvSpPr/>
          <p:nvPr/>
        </p:nvSpPr>
        <p:spPr>
          <a:xfrm>
            <a:off x="365760" y="2103120"/>
            <a:ext cx="54864" cy="1280160"/>
          </a:xfrm>
          <a:prstGeom prst="rect">
            <a:avLst/>
          </a:prstGeom>
          <a:solidFill>
            <a:srgbClr val="B8973A"/>
          </a:solidFill>
          <a:ln w="12700">
            <a:solidFill>
              <a:srgbClr val="B8973A"/>
            </a:solidFill>
            <a:prstDash val="solid"/>
          </a:ln>
        </p:spPr>
      </p:sp>
      <p:sp>
        <p:nvSpPr>
          <p:cNvPr id="12" name="Text 10"/>
          <p:cNvSpPr/>
          <p:nvPr/>
        </p:nvSpPr>
        <p:spPr>
          <a:xfrm>
            <a:off x="548640" y="2194560"/>
            <a:ext cx="640080" cy="457200"/>
          </a:xfrm>
          <a:prstGeom prst="rect">
            <a:avLst/>
          </a:prstGeom>
          <a:noFill/>
          <a:ln/>
        </p:spPr>
        <p:txBody>
          <a:bodyPr wrap="square" lIns="0" tIns="0" rIns="0" bIns="0" rtlCol="0" anchor="ctr"/>
          <a:lstStyle/>
          <a:p>
            <a:pPr indent="0" marL="0">
              <a:buNone/>
            </a:pPr>
            <a:r>
              <a:rPr lang="en-US" sz="2600" b="1" dirty="0">
                <a:solidFill>
                  <a:srgbClr val="B8973A"/>
                </a:solidFill>
                <a:latin typeface="Georgia" pitchFamily="34" charset="0"/>
                <a:ea typeface="Georgia" pitchFamily="34" charset="-122"/>
                <a:cs typeface="Georgia" pitchFamily="34" charset="-120"/>
              </a:rPr>
              <a:t>02</a:t>
            </a:r>
            <a:endParaRPr lang="en-US" sz="2600" dirty="0"/>
          </a:p>
        </p:txBody>
      </p:sp>
      <p:sp>
        <p:nvSpPr>
          <p:cNvPr id="13" name="Text 11"/>
          <p:cNvSpPr/>
          <p:nvPr/>
        </p:nvSpPr>
        <p:spPr>
          <a:xfrm>
            <a:off x="1325880" y="2176272"/>
            <a:ext cx="7223760" cy="438912"/>
          </a:xfrm>
          <a:prstGeom prst="rect">
            <a:avLst/>
          </a:prstGeom>
          <a:noFill/>
          <a:ln/>
        </p:spPr>
        <p:txBody>
          <a:bodyPr wrap="square" lIns="0" tIns="0" rIns="0" bIns="0" rtlCol="0" anchor="ctr"/>
          <a:lstStyle/>
          <a:p>
            <a:pPr indent="0" marL="0">
              <a:buNone/>
            </a:pPr>
            <a:r>
              <a:rPr lang="en-US" sz="1200" b="1" i="1" dirty="0">
                <a:solidFill>
                  <a:srgbClr val="FFFFFF"/>
                </a:solidFill>
                <a:latin typeface="Georgia" pitchFamily="34" charset="0"/>
                <a:ea typeface="Georgia" pitchFamily="34" charset="-122"/>
                <a:cs typeface="Georgia" pitchFamily="34" charset="-120"/>
              </a:rPr>
              <a:t>"Si c'est vraiment fait pour lui, il dira oui de lui-même."</a:t>
            </a:r>
            <a:endParaRPr lang="en-US" sz="1200" dirty="0"/>
          </a:p>
        </p:txBody>
      </p:sp>
      <p:sp>
        <p:nvSpPr>
          <p:cNvPr id="14" name="Text 12"/>
          <p:cNvSpPr/>
          <p:nvPr/>
        </p:nvSpPr>
        <p:spPr>
          <a:xfrm>
            <a:off x="1325880" y="2670048"/>
            <a:ext cx="7223760" cy="621792"/>
          </a:xfrm>
          <a:prstGeom prst="rect">
            <a:avLst/>
          </a:prstGeom>
          <a:noFill/>
          <a:ln/>
        </p:spPr>
        <p:txBody>
          <a:bodyPr wrap="square" lIns="0" tIns="0" rIns="0" bIns="0" rtlCol="0" anchor="ctr"/>
          <a:lstStyle/>
          <a:p>
            <a:pPr indent="0" marL="0">
              <a:buNone/>
            </a:pPr>
            <a:r>
              <a:rPr lang="en-US" sz="1100" dirty="0">
                <a:solidFill>
                  <a:srgbClr val="BBBBBB"/>
                </a:solidFill>
                <a:latin typeface="Calibri" pitchFamily="34" charset="0"/>
                <a:ea typeface="Calibri" pitchFamily="34" charset="-122"/>
                <a:cs typeface="Calibri" pitchFamily="34" charset="-120"/>
              </a:rPr>
              <a:t>Les gens ont besoin d'être guidés vers leurs décisions. Ne pas proposer clairement, c'est abandonner ton client au milieu du chemin. Le closing éthique, c'est lui tendre la main pour franchir le dernier pas.</a:t>
            </a:r>
            <a:endParaRPr lang="en-US" sz="1100" dirty="0"/>
          </a:p>
        </p:txBody>
      </p:sp>
      <p:sp>
        <p:nvSpPr>
          <p:cNvPr id="15" name="Shape 13"/>
          <p:cNvSpPr/>
          <p:nvPr/>
        </p:nvSpPr>
        <p:spPr>
          <a:xfrm>
            <a:off x="365760" y="3520440"/>
            <a:ext cx="8412480" cy="1280160"/>
          </a:xfrm>
          <a:prstGeom prst="rect">
            <a:avLst/>
          </a:prstGeom>
          <a:solidFill>
            <a:srgbClr val="383838"/>
          </a:solidFill>
          <a:ln w="12700">
            <a:solidFill>
              <a:srgbClr val="4A4A4A"/>
            </a:solidFill>
            <a:prstDash val="solid"/>
          </a:ln>
        </p:spPr>
      </p:sp>
      <p:sp>
        <p:nvSpPr>
          <p:cNvPr id="16" name="Shape 14"/>
          <p:cNvSpPr/>
          <p:nvPr/>
        </p:nvSpPr>
        <p:spPr>
          <a:xfrm>
            <a:off x="365760" y="3520440"/>
            <a:ext cx="54864" cy="1280160"/>
          </a:xfrm>
          <a:prstGeom prst="rect">
            <a:avLst/>
          </a:prstGeom>
          <a:solidFill>
            <a:srgbClr val="B8973A"/>
          </a:solidFill>
          <a:ln w="12700">
            <a:solidFill>
              <a:srgbClr val="B8973A"/>
            </a:solidFill>
            <a:prstDash val="solid"/>
          </a:ln>
        </p:spPr>
      </p:sp>
      <p:sp>
        <p:nvSpPr>
          <p:cNvPr id="17" name="Text 15"/>
          <p:cNvSpPr/>
          <p:nvPr/>
        </p:nvSpPr>
        <p:spPr>
          <a:xfrm>
            <a:off x="548640" y="3611880"/>
            <a:ext cx="640080" cy="457200"/>
          </a:xfrm>
          <a:prstGeom prst="rect">
            <a:avLst/>
          </a:prstGeom>
          <a:noFill/>
          <a:ln/>
        </p:spPr>
        <p:txBody>
          <a:bodyPr wrap="square" lIns="0" tIns="0" rIns="0" bIns="0" rtlCol="0" anchor="ctr"/>
          <a:lstStyle/>
          <a:p>
            <a:pPr indent="0" marL="0">
              <a:buNone/>
            </a:pPr>
            <a:r>
              <a:rPr lang="en-US" sz="2600" b="1" dirty="0">
                <a:solidFill>
                  <a:srgbClr val="B8973A"/>
                </a:solidFill>
                <a:latin typeface="Georgia" pitchFamily="34" charset="0"/>
                <a:ea typeface="Georgia" pitchFamily="34" charset="-122"/>
                <a:cs typeface="Georgia" pitchFamily="34" charset="-120"/>
              </a:rPr>
              <a:t>03</a:t>
            </a:r>
            <a:endParaRPr lang="en-US" sz="2600" dirty="0"/>
          </a:p>
        </p:txBody>
      </p:sp>
      <p:sp>
        <p:nvSpPr>
          <p:cNvPr id="18" name="Text 16"/>
          <p:cNvSpPr/>
          <p:nvPr/>
        </p:nvSpPr>
        <p:spPr>
          <a:xfrm>
            <a:off x="1325880" y="3593592"/>
            <a:ext cx="7223760" cy="438912"/>
          </a:xfrm>
          <a:prstGeom prst="rect">
            <a:avLst/>
          </a:prstGeom>
          <a:noFill/>
          <a:ln/>
        </p:spPr>
        <p:txBody>
          <a:bodyPr wrap="square" lIns="0" tIns="0" rIns="0" bIns="0" rtlCol="0" anchor="ctr"/>
          <a:lstStyle/>
          <a:p>
            <a:pPr indent="0" marL="0">
              <a:buNone/>
            </a:pPr>
            <a:r>
              <a:rPr lang="en-US" sz="1200" b="1" i="1" dirty="0">
                <a:solidFill>
                  <a:srgbClr val="FFFFFF"/>
                </a:solidFill>
                <a:latin typeface="Georgia" pitchFamily="34" charset="0"/>
                <a:ea typeface="Georgia" pitchFamily="34" charset="-122"/>
                <a:cs typeface="Georgia" pitchFamily="34" charset="-120"/>
              </a:rPr>
              <a:t>"Insister après un non, c'est manipuler."</a:t>
            </a:r>
            <a:endParaRPr lang="en-US" sz="1200" dirty="0"/>
          </a:p>
        </p:txBody>
      </p:sp>
      <p:sp>
        <p:nvSpPr>
          <p:cNvPr id="19" name="Text 17"/>
          <p:cNvSpPr/>
          <p:nvPr/>
        </p:nvSpPr>
        <p:spPr>
          <a:xfrm>
            <a:off x="1325880" y="4087368"/>
            <a:ext cx="7223760" cy="621792"/>
          </a:xfrm>
          <a:prstGeom prst="rect">
            <a:avLst/>
          </a:prstGeom>
          <a:noFill/>
          <a:ln/>
        </p:spPr>
        <p:txBody>
          <a:bodyPr wrap="square" lIns="0" tIns="0" rIns="0" bIns="0" rtlCol="0" anchor="ctr"/>
          <a:lstStyle/>
          <a:p>
            <a:pPr indent="0" marL="0">
              <a:buNone/>
            </a:pPr>
            <a:r>
              <a:rPr lang="en-US" sz="1100" dirty="0">
                <a:solidFill>
                  <a:srgbClr val="BBBBBB"/>
                </a:solidFill>
                <a:latin typeface="Calibri" pitchFamily="34" charset="0"/>
                <a:ea typeface="Calibri" pitchFamily="34" charset="-122"/>
                <a:cs typeface="Calibri" pitchFamily="34" charset="-120"/>
              </a:rPr>
              <a:t>Il y a une différence entre manipuler (jouer sur la peur, le mensonge) et explorer une objection (comprendre ce qui bloque vraiment). Un "non" cache souvent une peur ou un manque d'information.</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8F4"/>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82880"/>
            <a:ext cx="8229600" cy="347472"/>
          </a:xfrm>
          <a:prstGeom prst="rect">
            <a:avLst/>
          </a:prstGeom>
          <a:noFill/>
          <a:ln/>
        </p:spPr>
        <p:txBody>
          <a:bodyPr wrap="square" lIns="0" tIns="0" rIns="0" bIns="0" rtlCol="0" anchor="ctr"/>
          <a:lstStyle/>
          <a:p>
            <a:pPr indent="0" marL="0">
              <a:buNone/>
            </a:pPr>
            <a:r>
              <a:rPr lang="en-US" sz="1000" spc="400" kern="0" dirty="0">
                <a:solidFill>
                  <a:srgbClr val="B8973A"/>
                </a:solidFill>
                <a:latin typeface="Calibri" pitchFamily="34" charset="0"/>
                <a:ea typeface="Calibri" pitchFamily="34" charset="-122"/>
                <a:cs typeface="Calibri" pitchFamily="34" charset="-120"/>
              </a:rPr>
              <a:t>LA STRUCTURE D'UN APPEL QUI CLOSE</a:t>
            </a:r>
            <a:endParaRPr lang="en-US" sz="1000" dirty="0"/>
          </a:p>
        </p:txBody>
      </p:sp>
      <p:sp>
        <p:nvSpPr>
          <p:cNvPr id="5" name="Text 3"/>
          <p:cNvSpPr/>
          <p:nvPr/>
        </p:nvSpPr>
        <p:spPr>
          <a:xfrm>
            <a:off x="457200" y="594360"/>
            <a:ext cx="8229600" cy="384048"/>
          </a:xfrm>
          <a:prstGeom prst="rect">
            <a:avLst/>
          </a:prstGeom>
          <a:noFill/>
          <a:ln/>
        </p:spPr>
        <p:txBody>
          <a:bodyPr wrap="square" lIns="0" tIns="0" rIns="0" bIns="0" rtlCol="0" anchor="ctr"/>
          <a:lstStyle/>
          <a:p>
            <a:pPr indent="0" marL="0">
              <a:buNone/>
            </a:pPr>
            <a:r>
              <a:rPr lang="en-US" sz="1600" b="1" dirty="0">
                <a:solidFill>
                  <a:srgbClr val="2C2C2C"/>
                </a:solidFill>
                <a:latin typeface="Georgia" pitchFamily="34" charset="0"/>
                <a:ea typeface="Georgia" pitchFamily="34" charset="-122"/>
                <a:cs typeface="Georgia" pitchFamily="34" charset="-120"/>
              </a:rPr>
              <a:t>La méthode CDD — Connexion · Diagnostic · Direction</a:t>
            </a:r>
            <a:endParaRPr lang="en-US" sz="1600" dirty="0"/>
          </a:p>
        </p:txBody>
      </p:sp>
      <p:sp>
        <p:nvSpPr>
          <p:cNvPr id="6" name="Shape 4"/>
          <p:cNvSpPr/>
          <p:nvPr/>
        </p:nvSpPr>
        <p:spPr>
          <a:xfrm>
            <a:off x="274320" y="1097280"/>
            <a:ext cx="2743200" cy="3794760"/>
          </a:xfrm>
          <a:prstGeom prst="rect">
            <a:avLst/>
          </a:prstGeom>
          <a:solidFill>
            <a:srgbClr val="F0EBE1"/>
          </a:solidFill>
          <a:ln w="12700">
            <a:solidFill>
              <a:srgbClr val="E0D8CC"/>
            </a:solidFill>
            <a:prstDash val="solid"/>
          </a:ln>
        </p:spPr>
      </p:sp>
      <p:sp>
        <p:nvSpPr>
          <p:cNvPr id="7" name="Shape 5"/>
          <p:cNvSpPr/>
          <p:nvPr/>
        </p:nvSpPr>
        <p:spPr>
          <a:xfrm>
            <a:off x="274320" y="1097280"/>
            <a:ext cx="2743200" cy="64008"/>
          </a:xfrm>
          <a:prstGeom prst="rect">
            <a:avLst/>
          </a:prstGeom>
          <a:solidFill>
            <a:srgbClr val="B8973A"/>
          </a:solidFill>
          <a:ln w="12700">
            <a:solidFill>
              <a:srgbClr val="B8973A"/>
            </a:solidFill>
            <a:prstDash val="solid"/>
          </a:ln>
        </p:spPr>
      </p:sp>
      <p:sp>
        <p:nvSpPr>
          <p:cNvPr id="8" name="Shape 6"/>
          <p:cNvSpPr/>
          <p:nvPr/>
        </p:nvSpPr>
        <p:spPr>
          <a:xfrm>
            <a:off x="1280160" y="1188720"/>
            <a:ext cx="731520" cy="640080"/>
          </a:xfrm>
          <a:prstGeom prst="rect">
            <a:avLst/>
          </a:prstGeom>
          <a:solidFill>
            <a:srgbClr val="2C2C2C"/>
          </a:solidFill>
          <a:ln w="12700">
            <a:solidFill>
              <a:srgbClr val="B8973A"/>
            </a:solidFill>
            <a:prstDash val="solid"/>
          </a:ln>
        </p:spPr>
      </p:sp>
      <p:sp>
        <p:nvSpPr>
          <p:cNvPr id="9" name="Text 7"/>
          <p:cNvSpPr/>
          <p:nvPr/>
        </p:nvSpPr>
        <p:spPr>
          <a:xfrm>
            <a:off x="1280160" y="1188720"/>
            <a:ext cx="731520" cy="640080"/>
          </a:xfrm>
          <a:prstGeom prst="rect">
            <a:avLst/>
          </a:prstGeom>
          <a:noFill/>
          <a:ln/>
        </p:spPr>
        <p:txBody>
          <a:bodyPr wrap="square" lIns="0" tIns="0" rIns="0" bIns="0" rtlCol="0" anchor="ctr"/>
          <a:lstStyle/>
          <a:p>
            <a:pPr algn="ctr" indent="0" marL="0">
              <a:buNone/>
            </a:pPr>
            <a:r>
              <a:rPr lang="en-US" sz="2200" b="1" dirty="0">
                <a:solidFill>
                  <a:srgbClr val="B8973A"/>
                </a:solidFill>
                <a:latin typeface="Georgia" pitchFamily="34" charset="0"/>
                <a:ea typeface="Georgia" pitchFamily="34" charset="-122"/>
                <a:cs typeface="Georgia" pitchFamily="34" charset="-120"/>
              </a:rPr>
              <a:t>C</a:t>
            </a:r>
            <a:endParaRPr lang="en-US" sz="2200" dirty="0"/>
          </a:p>
        </p:txBody>
      </p:sp>
      <p:sp>
        <p:nvSpPr>
          <p:cNvPr id="10" name="Text 8"/>
          <p:cNvSpPr/>
          <p:nvPr/>
        </p:nvSpPr>
        <p:spPr>
          <a:xfrm>
            <a:off x="274320" y="1920240"/>
            <a:ext cx="2743200" cy="256032"/>
          </a:xfrm>
          <a:prstGeom prst="rect">
            <a:avLst/>
          </a:prstGeom>
          <a:noFill/>
          <a:ln/>
        </p:spPr>
        <p:txBody>
          <a:bodyPr wrap="square" lIns="0" tIns="0" rIns="0" bIns="0" rtlCol="0" anchor="ctr"/>
          <a:lstStyle/>
          <a:p>
            <a:pPr algn="ctr" indent="0" marL="0">
              <a:buNone/>
            </a:pPr>
            <a:r>
              <a:rPr lang="en-US" sz="800" spc="300" kern="0" dirty="0">
                <a:solidFill>
                  <a:srgbClr val="B8973A"/>
                </a:solidFill>
                <a:latin typeface="Calibri" pitchFamily="34" charset="0"/>
                <a:ea typeface="Calibri" pitchFamily="34" charset="-122"/>
                <a:cs typeface="Calibri" pitchFamily="34" charset="-120"/>
              </a:rPr>
              <a:t>CONNEXION</a:t>
            </a:r>
            <a:endParaRPr lang="en-US" sz="800" dirty="0"/>
          </a:p>
        </p:txBody>
      </p:sp>
      <p:sp>
        <p:nvSpPr>
          <p:cNvPr id="11" name="Text 9"/>
          <p:cNvSpPr/>
          <p:nvPr/>
        </p:nvSpPr>
        <p:spPr>
          <a:xfrm>
            <a:off x="411480" y="2212848"/>
            <a:ext cx="2468880" cy="457200"/>
          </a:xfrm>
          <a:prstGeom prst="rect">
            <a:avLst/>
          </a:prstGeom>
          <a:noFill/>
          <a:ln/>
        </p:spPr>
        <p:txBody>
          <a:bodyPr wrap="square" lIns="0" tIns="0" rIns="0" bIns="0" rtlCol="0" anchor="ctr"/>
          <a:lstStyle/>
          <a:p>
            <a:pPr algn="ctr" indent="0" marL="0">
              <a:buNone/>
            </a:pPr>
            <a:r>
              <a:rPr lang="en-US" sz="1200" b="1" dirty="0">
                <a:solidFill>
                  <a:srgbClr val="2C2C2C"/>
                </a:solidFill>
                <a:latin typeface="Georgia" pitchFamily="34" charset="0"/>
                <a:ea typeface="Georgia" pitchFamily="34" charset="-122"/>
                <a:cs typeface="Georgia" pitchFamily="34" charset="-120"/>
              </a:rPr>
              <a:t>Crée la confiance</a:t>
            </a:r>
            <a:endParaRPr lang="en-US" sz="1200" dirty="0"/>
          </a:p>
        </p:txBody>
      </p:sp>
      <p:sp>
        <p:nvSpPr>
          <p:cNvPr id="12" name="Shape 10"/>
          <p:cNvSpPr/>
          <p:nvPr/>
        </p:nvSpPr>
        <p:spPr>
          <a:xfrm>
            <a:off x="548640" y="2724912"/>
            <a:ext cx="2194560" cy="27432"/>
          </a:xfrm>
          <a:prstGeom prst="rect">
            <a:avLst/>
          </a:prstGeom>
          <a:solidFill>
            <a:srgbClr val="E0D8CC"/>
          </a:solidFill>
          <a:ln w="12700">
            <a:solidFill>
              <a:srgbClr val="E0D8CC"/>
            </a:solidFill>
            <a:prstDash val="solid"/>
          </a:ln>
        </p:spPr>
      </p:sp>
      <p:sp>
        <p:nvSpPr>
          <p:cNvPr id="13" name="Text 11"/>
          <p:cNvSpPr/>
          <p:nvPr/>
        </p:nvSpPr>
        <p:spPr>
          <a:xfrm>
            <a:off x="457200" y="2798064"/>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Accueille avec chaleur, demande comment elle va vraiment</a:t>
            </a:r>
            <a:endParaRPr lang="en-US" sz="1000" dirty="0"/>
          </a:p>
        </p:txBody>
      </p:sp>
      <p:sp>
        <p:nvSpPr>
          <p:cNvPr id="14" name="Text 12"/>
          <p:cNvSpPr/>
          <p:nvPr/>
        </p:nvSpPr>
        <p:spPr>
          <a:xfrm>
            <a:off x="457200" y="3273552"/>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Rappelle l'objectif de l'appel pour cadrer l'échange</a:t>
            </a:r>
            <a:endParaRPr lang="en-US" sz="1000" dirty="0"/>
          </a:p>
        </p:txBody>
      </p:sp>
      <p:sp>
        <p:nvSpPr>
          <p:cNvPr id="15" name="Text 13"/>
          <p:cNvSpPr/>
          <p:nvPr/>
        </p:nvSpPr>
        <p:spPr>
          <a:xfrm>
            <a:off x="457200" y="3749040"/>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Pose une question ouverte : "Qu'est-ce qui t'a donné envie de ce call ?"</a:t>
            </a:r>
            <a:endParaRPr lang="en-US" sz="1000" dirty="0"/>
          </a:p>
        </p:txBody>
      </p:sp>
      <p:sp>
        <p:nvSpPr>
          <p:cNvPr id="16" name="Shape 14"/>
          <p:cNvSpPr/>
          <p:nvPr/>
        </p:nvSpPr>
        <p:spPr>
          <a:xfrm>
            <a:off x="731520" y="4572000"/>
            <a:ext cx="1828800" cy="256032"/>
          </a:xfrm>
          <a:prstGeom prst="rect">
            <a:avLst/>
          </a:prstGeom>
          <a:solidFill>
            <a:srgbClr val="2C2C2C"/>
          </a:solidFill>
          <a:ln w="12700">
            <a:solidFill>
              <a:srgbClr val="2C2C2C"/>
            </a:solidFill>
            <a:prstDash val="solid"/>
          </a:ln>
        </p:spPr>
      </p:sp>
      <p:sp>
        <p:nvSpPr>
          <p:cNvPr id="17" name="Text 15"/>
          <p:cNvSpPr/>
          <p:nvPr/>
        </p:nvSpPr>
        <p:spPr>
          <a:xfrm>
            <a:off x="731520" y="4572000"/>
            <a:ext cx="1828800" cy="256032"/>
          </a:xfrm>
          <a:prstGeom prst="rect">
            <a:avLst/>
          </a:prstGeom>
          <a:noFill/>
          <a:ln/>
        </p:spPr>
        <p:txBody>
          <a:bodyPr wrap="square" lIns="0" tIns="0" rIns="0" bIns="0" rtlCol="0" anchor="ctr"/>
          <a:lstStyle/>
          <a:p>
            <a:pPr algn="ctr" indent="0" marL="0">
              <a:buNone/>
            </a:pPr>
            <a:r>
              <a:rPr lang="en-US" sz="900" dirty="0">
                <a:solidFill>
                  <a:srgbClr val="B8973A"/>
                </a:solidFill>
                <a:latin typeface="Calibri" pitchFamily="34" charset="0"/>
                <a:ea typeface="Calibri" pitchFamily="34" charset="-122"/>
                <a:cs typeface="Calibri" pitchFamily="34" charset="-120"/>
              </a:rPr>
              <a:t>5–10 min</a:t>
            </a:r>
            <a:endParaRPr lang="en-US" sz="900" dirty="0"/>
          </a:p>
        </p:txBody>
      </p:sp>
      <p:sp>
        <p:nvSpPr>
          <p:cNvPr id="18" name="Shape 16"/>
          <p:cNvSpPr/>
          <p:nvPr/>
        </p:nvSpPr>
        <p:spPr>
          <a:xfrm>
            <a:off x="3172968" y="1097280"/>
            <a:ext cx="2743200" cy="3794760"/>
          </a:xfrm>
          <a:prstGeom prst="rect">
            <a:avLst/>
          </a:prstGeom>
          <a:solidFill>
            <a:srgbClr val="F0EBE1"/>
          </a:solidFill>
          <a:ln w="12700">
            <a:solidFill>
              <a:srgbClr val="E0D8CC"/>
            </a:solidFill>
            <a:prstDash val="solid"/>
          </a:ln>
        </p:spPr>
      </p:sp>
      <p:sp>
        <p:nvSpPr>
          <p:cNvPr id="19" name="Shape 17"/>
          <p:cNvSpPr/>
          <p:nvPr/>
        </p:nvSpPr>
        <p:spPr>
          <a:xfrm>
            <a:off x="3172968" y="1097280"/>
            <a:ext cx="2743200" cy="64008"/>
          </a:xfrm>
          <a:prstGeom prst="rect">
            <a:avLst/>
          </a:prstGeom>
          <a:solidFill>
            <a:srgbClr val="B8973A"/>
          </a:solidFill>
          <a:ln w="12700">
            <a:solidFill>
              <a:srgbClr val="B8973A"/>
            </a:solidFill>
            <a:prstDash val="solid"/>
          </a:ln>
        </p:spPr>
      </p:sp>
      <p:sp>
        <p:nvSpPr>
          <p:cNvPr id="20" name="Shape 18"/>
          <p:cNvSpPr/>
          <p:nvPr/>
        </p:nvSpPr>
        <p:spPr>
          <a:xfrm>
            <a:off x="4178808" y="1188720"/>
            <a:ext cx="731520" cy="640080"/>
          </a:xfrm>
          <a:prstGeom prst="rect">
            <a:avLst/>
          </a:prstGeom>
          <a:solidFill>
            <a:srgbClr val="2C2C2C"/>
          </a:solidFill>
          <a:ln w="12700">
            <a:solidFill>
              <a:srgbClr val="B8973A"/>
            </a:solidFill>
            <a:prstDash val="solid"/>
          </a:ln>
        </p:spPr>
      </p:sp>
      <p:sp>
        <p:nvSpPr>
          <p:cNvPr id="21" name="Text 19"/>
          <p:cNvSpPr/>
          <p:nvPr/>
        </p:nvSpPr>
        <p:spPr>
          <a:xfrm>
            <a:off x="4178808" y="1188720"/>
            <a:ext cx="731520" cy="640080"/>
          </a:xfrm>
          <a:prstGeom prst="rect">
            <a:avLst/>
          </a:prstGeom>
          <a:noFill/>
          <a:ln/>
        </p:spPr>
        <p:txBody>
          <a:bodyPr wrap="square" lIns="0" tIns="0" rIns="0" bIns="0" rtlCol="0" anchor="ctr"/>
          <a:lstStyle/>
          <a:p>
            <a:pPr algn="ctr" indent="0" marL="0">
              <a:buNone/>
            </a:pPr>
            <a:r>
              <a:rPr lang="en-US" sz="2200" b="1" dirty="0">
                <a:solidFill>
                  <a:srgbClr val="B8973A"/>
                </a:solidFill>
                <a:latin typeface="Georgia" pitchFamily="34" charset="0"/>
                <a:ea typeface="Georgia" pitchFamily="34" charset="-122"/>
                <a:cs typeface="Georgia" pitchFamily="34" charset="-120"/>
              </a:rPr>
              <a:t>D</a:t>
            </a:r>
            <a:endParaRPr lang="en-US" sz="2200" dirty="0"/>
          </a:p>
        </p:txBody>
      </p:sp>
      <p:sp>
        <p:nvSpPr>
          <p:cNvPr id="22" name="Text 20"/>
          <p:cNvSpPr/>
          <p:nvPr/>
        </p:nvSpPr>
        <p:spPr>
          <a:xfrm>
            <a:off x="3172968" y="1920240"/>
            <a:ext cx="2743200" cy="256032"/>
          </a:xfrm>
          <a:prstGeom prst="rect">
            <a:avLst/>
          </a:prstGeom>
          <a:noFill/>
          <a:ln/>
        </p:spPr>
        <p:txBody>
          <a:bodyPr wrap="square" lIns="0" tIns="0" rIns="0" bIns="0" rtlCol="0" anchor="ctr"/>
          <a:lstStyle/>
          <a:p>
            <a:pPr algn="ctr" indent="0" marL="0">
              <a:buNone/>
            </a:pPr>
            <a:r>
              <a:rPr lang="en-US" sz="800" spc="300" kern="0" dirty="0">
                <a:solidFill>
                  <a:srgbClr val="B8973A"/>
                </a:solidFill>
                <a:latin typeface="Calibri" pitchFamily="34" charset="0"/>
                <a:ea typeface="Calibri" pitchFamily="34" charset="-122"/>
                <a:cs typeface="Calibri" pitchFamily="34" charset="-120"/>
              </a:rPr>
              <a:t>DIAGNOSTIC</a:t>
            </a:r>
            <a:endParaRPr lang="en-US" sz="800" dirty="0"/>
          </a:p>
        </p:txBody>
      </p:sp>
      <p:sp>
        <p:nvSpPr>
          <p:cNvPr id="23" name="Text 21"/>
          <p:cNvSpPr/>
          <p:nvPr/>
        </p:nvSpPr>
        <p:spPr>
          <a:xfrm>
            <a:off x="3310128" y="2212848"/>
            <a:ext cx="2468880" cy="457200"/>
          </a:xfrm>
          <a:prstGeom prst="rect">
            <a:avLst/>
          </a:prstGeom>
          <a:noFill/>
          <a:ln/>
        </p:spPr>
        <p:txBody>
          <a:bodyPr wrap="square" lIns="0" tIns="0" rIns="0" bIns="0" rtlCol="0" anchor="ctr"/>
          <a:lstStyle/>
          <a:p>
            <a:pPr algn="ctr" indent="0" marL="0">
              <a:buNone/>
            </a:pPr>
            <a:r>
              <a:rPr lang="en-US" sz="1200" b="1" dirty="0">
                <a:solidFill>
                  <a:srgbClr val="2C2C2C"/>
                </a:solidFill>
                <a:latin typeface="Georgia" pitchFamily="34" charset="0"/>
                <a:ea typeface="Georgia" pitchFamily="34" charset="-122"/>
                <a:cs typeface="Georgia" pitchFamily="34" charset="-120"/>
              </a:rPr>
              <a:t>Comprends son Point A et B</a:t>
            </a:r>
            <a:endParaRPr lang="en-US" sz="1200" dirty="0"/>
          </a:p>
        </p:txBody>
      </p:sp>
      <p:sp>
        <p:nvSpPr>
          <p:cNvPr id="24" name="Shape 22"/>
          <p:cNvSpPr/>
          <p:nvPr/>
        </p:nvSpPr>
        <p:spPr>
          <a:xfrm>
            <a:off x="3447288" y="2724912"/>
            <a:ext cx="2194560" cy="27432"/>
          </a:xfrm>
          <a:prstGeom prst="rect">
            <a:avLst/>
          </a:prstGeom>
          <a:solidFill>
            <a:srgbClr val="E0D8CC"/>
          </a:solidFill>
          <a:ln w="12700">
            <a:solidFill>
              <a:srgbClr val="E0D8CC"/>
            </a:solidFill>
            <a:prstDash val="solid"/>
          </a:ln>
        </p:spPr>
      </p:sp>
      <p:sp>
        <p:nvSpPr>
          <p:cNvPr id="25" name="Text 23"/>
          <p:cNvSpPr/>
          <p:nvPr/>
        </p:nvSpPr>
        <p:spPr>
          <a:xfrm>
            <a:off x="3355848" y="2798064"/>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Où elle en est aujourd'hui (douleurs, blocages, résultats actuels)</a:t>
            </a:r>
            <a:endParaRPr lang="en-US" sz="1000" dirty="0"/>
          </a:p>
        </p:txBody>
      </p:sp>
      <p:sp>
        <p:nvSpPr>
          <p:cNvPr id="26" name="Text 24"/>
          <p:cNvSpPr/>
          <p:nvPr/>
        </p:nvSpPr>
        <p:spPr>
          <a:xfrm>
            <a:off x="3355848" y="3273552"/>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Où elle veut aller (objectif précis, délai, chiffres)</a:t>
            </a:r>
            <a:endParaRPr lang="en-US" sz="1000" dirty="0"/>
          </a:p>
        </p:txBody>
      </p:sp>
      <p:sp>
        <p:nvSpPr>
          <p:cNvPr id="27" name="Text 25"/>
          <p:cNvSpPr/>
          <p:nvPr/>
        </p:nvSpPr>
        <p:spPr>
          <a:xfrm>
            <a:off x="3355848" y="3749040"/>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Ce qu'elle a déjà essayé et ce que ça lui coûte de rester là</a:t>
            </a:r>
            <a:endParaRPr lang="en-US" sz="1000" dirty="0"/>
          </a:p>
        </p:txBody>
      </p:sp>
      <p:sp>
        <p:nvSpPr>
          <p:cNvPr id="28" name="Shape 26"/>
          <p:cNvSpPr/>
          <p:nvPr/>
        </p:nvSpPr>
        <p:spPr>
          <a:xfrm>
            <a:off x="3630168" y="4572000"/>
            <a:ext cx="1828800" cy="256032"/>
          </a:xfrm>
          <a:prstGeom prst="rect">
            <a:avLst/>
          </a:prstGeom>
          <a:solidFill>
            <a:srgbClr val="2C2C2C"/>
          </a:solidFill>
          <a:ln w="12700">
            <a:solidFill>
              <a:srgbClr val="2C2C2C"/>
            </a:solidFill>
            <a:prstDash val="solid"/>
          </a:ln>
        </p:spPr>
      </p:sp>
      <p:sp>
        <p:nvSpPr>
          <p:cNvPr id="29" name="Text 27"/>
          <p:cNvSpPr/>
          <p:nvPr/>
        </p:nvSpPr>
        <p:spPr>
          <a:xfrm>
            <a:off x="3630168" y="4572000"/>
            <a:ext cx="1828800" cy="256032"/>
          </a:xfrm>
          <a:prstGeom prst="rect">
            <a:avLst/>
          </a:prstGeom>
          <a:noFill/>
          <a:ln/>
        </p:spPr>
        <p:txBody>
          <a:bodyPr wrap="square" lIns="0" tIns="0" rIns="0" bIns="0" rtlCol="0" anchor="ctr"/>
          <a:lstStyle/>
          <a:p>
            <a:pPr algn="ctr" indent="0" marL="0">
              <a:buNone/>
            </a:pPr>
            <a:r>
              <a:rPr lang="en-US" sz="900" dirty="0">
                <a:solidFill>
                  <a:srgbClr val="B8973A"/>
                </a:solidFill>
                <a:latin typeface="Calibri" pitchFamily="34" charset="0"/>
                <a:ea typeface="Calibri" pitchFamily="34" charset="-122"/>
                <a:cs typeface="Calibri" pitchFamily="34" charset="-120"/>
              </a:rPr>
              <a:t>15–20 min</a:t>
            </a:r>
            <a:endParaRPr lang="en-US" sz="900" dirty="0"/>
          </a:p>
        </p:txBody>
      </p:sp>
      <p:sp>
        <p:nvSpPr>
          <p:cNvPr id="30" name="Shape 28"/>
          <p:cNvSpPr/>
          <p:nvPr/>
        </p:nvSpPr>
        <p:spPr>
          <a:xfrm>
            <a:off x="6071616" y="1097280"/>
            <a:ext cx="2743200" cy="3794760"/>
          </a:xfrm>
          <a:prstGeom prst="rect">
            <a:avLst/>
          </a:prstGeom>
          <a:solidFill>
            <a:srgbClr val="F0EBE1"/>
          </a:solidFill>
          <a:ln w="12700">
            <a:solidFill>
              <a:srgbClr val="E0D8CC"/>
            </a:solidFill>
            <a:prstDash val="solid"/>
          </a:ln>
        </p:spPr>
      </p:sp>
      <p:sp>
        <p:nvSpPr>
          <p:cNvPr id="31" name="Shape 29"/>
          <p:cNvSpPr/>
          <p:nvPr/>
        </p:nvSpPr>
        <p:spPr>
          <a:xfrm>
            <a:off x="6071616" y="1097280"/>
            <a:ext cx="2743200" cy="64008"/>
          </a:xfrm>
          <a:prstGeom prst="rect">
            <a:avLst/>
          </a:prstGeom>
          <a:solidFill>
            <a:srgbClr val="B8973A"/>
          </a:solidFill>
          <a:ln w="12700">
            <a:solidFill>
              <a:srgbClr val="B8973A"/>
            </a:solidFill>
            <a:prstDash val="solid"/>
          </a:ln>
        </p:spPr>
      </p:sp>
      <p:sp>
        <p:nvSpPr>
          <p:cNvPr id="32" name="Shape 30"/>
          <p:cNvSpPr/>
          <p:nvPr/>
        </p:nvSpPr>
        <p:spPr>
          <a:xfrm>
            <a:off x="7077456" y="1188720"/>
            <a:ext cx="731520" cy="640080"/>
          </a:xfrm>
          <a:prstGeom prst="rect">
            <a:avLst/>
          </a:prstGeom>
          <a:solidFill>
            <a:srgbClr val="2C2C2C"/>
          </a:solidFill>
          <a:ln w="12700">
            <a:solidFill>
              <a:srgbClr val="B8973A"/>
            </a:solidFill>
            <a:prstDash val="solid"/>
          </a:ln>
        </p:spPr>
      </p:sp>
      <p:sp>
        <p:nvSpPr>
          <p:cNvPr id="33" name="Text 31"/>
          <p:cNvSpPr/>
          <p:nvPr/>
        </p:nvSpPr>
        <p:spPr>
          <a:xfrm>
            <a:off x="7077456" y="1188720"/>
            <a:ext cx="731520" cy="640080"/>
          </a:xfrm>
          <a:prstGeom prst="rect">
            <a:avLst/>
          </a:prstGeom>
          <a:noFill/>
          <a:ln/>
        </p:spPr>
        <p:txBody>
          <a:bodyPr wrap="square" lIns="0" tIns="0" rIns="0" bIns="0" rtlCol="0" anchor="ctr"/>
          <a:lstStyle/>
          <a:p>
            <a:pPr algn="ctr" indent="0" marL="0">
              <a:buNone/>
            </a:pPr>
            <a:r>
              <a:rPr lang="en-US" sz="2200" b="1" dirty="0">
                <a:solidFill>
                  <a:srgbClr val="B8973A"/>
                </a:solidFill>
                <a:latin typeface="Georgia" pitchFamily="34" charset="0"/>
                <a:ea typeface="Georgia" pitchFamily="34" charset="-122"/>
                <a:cs typeface="Georgia" pitchFamily="34" charset="-120"/>
              </a:rPr>
              <a:t>D</a:t>
            </a:r>
            <a:endParaRPr lang="en-US" sz="2200" dirty="0"/>
          </a:p>
        </p:txBody>
      </p:sp>
      <p:sp>
        <p:nvSpPr>
          <p:cNvPr id="34" name="Text 32"/>
          <p:cNvSpPr/>
          <p:nvPr/>
        </p:nvSpPr>
        <p:spPr>
          <a:xfrm>
            <a:off x="6071616" y="1920240"/>
            <a:ext cx="2743200" cy="256032"/>
          </a:xfrm>
          <a:prstGeom prst="rect">
            <a:avLst/>
          </a:prstGeom>
          <a:noFill/>
          <a:ln/>
        </p:spPr>
        <p:txBody>
          <a:bodyPr wrap="square" lIns="0" tIns="0" rIns="0" bIns="0" rtlCol="0" anchor="ctr"/>
          <a:lstStyle/>
          <a:p>
            <a:pPr algn="ctr" indent="0" marL="0">
              <a:buNone/>
            </a:pPr>
            <a:r>
              <a:rPr lang="en-US" sz="800" spc="300" kern="0" dirty="0">
                <a:solidFill>
                  <a:srgbClr val="B8973A"/>
                </a:solidFill>
                <a:latin typeface="Calibri" pitchFamily="34" charset="0"/>
                <a:ea typeface="Calibri" pitchFamily="34" charset="-122"/>
                <a:cs typeface="Calibri" pitchFamily="34" charset="-120"/>
              </a:rPr>
              <a:t>DIRECTION</a:t>
            </a:r>
            <a:endParaRPr lang="en-US" sz="800" dirty="0"/>
          </a:p>
        </p:txBody>
      </p:sp>
      <p:sp>
        <p:nvSpPr>
          <p:cNvPr id="35" name="Text 33"/>
          <p:cNvSpPr/>
          <p:nvPr/>
        </p:nvSpPr>
        <p:spPr>
          <a:xfrm>
            <a:off x="6208776" y="2212848"/>
            <a:ext cx="2468880" cy="457200"/>
          </a:xfrm>
          <a:prstGeom prst="rect">
            <a:avLst/>
          </a:prstGeom>
          <a:noFill/>
          <a:ln/>
        </p:spPr>
        <p:txBody>
          <a:bodyPr wrap="square" lIns="0" tIns="0" rIns="0" bIns="0" rtlCol="0" anchor="ctr"/>
          <a:lstStyle/>
          <a:p>
            <a:pPr algn="ctr" indent="0" marL="0">
              <a:buNone/>
            </a:pPr>
            <a:r>
              <a:rPr lang="en-US" sz="1200" b="1" dirty="0">
                <a:solidFill>
                  <a:srgbClr val="2C2C2C"/>
                </a:solidFill>
                <a:latin typeface="Georgia" pitchFamily="34" charset="0"/>
                <a:ea typeface="Georgia" pitchFamily="34" charset="-122"/>
                <a:cs typeface="Georgia" pitchFamily="34" charset="-120"/>
              </a:rPr>
              <a:t>Montre le chemin, puis propose</a:t>
            </a:r>
            <a:endParaRPr lang="en-US" sz="1200" dirty="0"/>
          </a:p>
        </p:txBody>
      </p:sp>
      <p:sp>
        <p:nvSpPr>
          <p:cNvPr id="36" name="Shape 34"/>
          <p:cNvSpPr/>
          <p:nvPr/>
        </p:nvSpPr>
        <p:spPr>
          <a:xfrm>
            <a:off x="6345936" y="2724912"/>
            <a:ext cx="2194560" cy="27432"/>
          </a:xfrm>
          <a:prstGeom prst="rect">
            <a:avLst/>
          </a:prstGeom>
          <a:solidFill>
            <a:srgbClr val="E0D8CC"/>
          </a:solidFill>
          <a:ln w="12700">
            <a:solidFill>
              <a:srgbClr val="E0D8CC"/>
            </a:solidFill>
            <a:prstDash val="solid"/>
          </a:ln>
        </p:spPr>
      </p:sp>
      <p:sp>
        <p:nvSpPr>
          <p:cNvPr id="37" name="Text 35"/>
          <p:cNvSpPr/>
          <p:nvPr/>
        </p:nvSpPr>
        <p:spPr>
          <a:xfrm>
            <a:off x="6254496" y="2798064"/>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Résume ce que tu as compris — montre que tu l'as vraiment écoutée</a:t>
            </a:r>
            <a:endParaRPr lang="en-US" sz="1000" dirty="0"/>
          </a:p>
        </p:txBody>
      </p:sp>
      <p:sp>
        <p:nvSpPr>
          <p:cNvPr id="38" name="Text 36"/>
          <p:cNvSpPr/>
          <p:nvPr/>
        </p:nvSpPr>
        <p:spPr>
          <a:xfrm>
            <a:off x="6254496" y="3273552"/>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Présente ton offre comme LE pont entre son A et son B</a:t>
            </a:r>
            <a:endParaRPr lang="en-US" sz="1000" dirty="0"/>
          </a:p>
        </p:txBody>
      </p:sp>
      <p:sp>
        <p:nvSpPr>
          <p:cNvPr id="39" name="Text 37"/>
          <p:cNvSpPr/>
          <p:nvPr/>
        </p:nvSpPr>
        <p:spPr>
          <a:xfrm>
            <a:off x="6254496" y="3749040"/>
            <a:ext cx="2377440" cy="420624"/>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Annonce le tarif avec conviction, sans t'excuser</a:t>
            </a:r>
            <a:endParaRPr lang="en-US" sz="1000" dirty="0"/>
          </a:p>
        </p:txBody>
      </p:sp>
      <p:sp>
        <p:nvSpPr>
          <p:cNvPr id="40" name="Shape 38"/>
          <p:cNvSpPr/>
          <p:nvPr/>
        </p:nvSpPr>
        <p:spPr>
          <a:xfrm>
            <a:off x="6528816" y="4572000"/>
            <a:ext cx="1828800" cy="256032"/>
          </a:xfrm>
          <a:prstGeom prst="rect">
            <a:avLst/>
          </a:prstGeom>
          <a:solidFill>
            <a:srgbClr val="2C2C2C"/>
          </a:solidFill>
          <a:ln w="12700">
            <a:solidFill>
              <a:srgbClr val="2C2C2C"/>
            </a:solidFill>
            <a:prstDash val="solid"/>
          </a:ln>
        </p:spPr>
      </p:sp>
      <p:sp>
        <p:nvSpPr>
          <p:cNvPr id="41" name="Text 39"/>
          <p:cNvSpPr/>
          <p:nvPr/>
        </p:nvSpPr>
        <p:spPr>
          <a:xfrm>
            <a:off x="6528816" y="4572000"/>
            <a:ext cx="1828800" cy="256032"/>
          </a:xfrm>
          <a:prstGeom prst="rect">
            <a:avLst/>
          </a:prstGeom>
          <a:noFill/>
          <a:ln/>
        </p:spPr>
        <p:txBody>
          <a:bodyPr wrap="square" lIns="0" tIns="0" rIns="0" bIns="0" rtlCol="0" anchor="ctr"/>
          <a:lstStyle/>
          <a:p>
            <a:pPr algn="ctr" indent="0" marL="0">
              <a:buNone/>
            </a:pPr>
            <a:r>
              <a:rPr lang="en-US" sz="900" dirty="0">
                <a:solidFill>
                  <a:srgbClr val="B8973A"/>
                </a:solidFill>
                <a:latin typeface="Calibri" pitchFamily="34" charset="0"/>
                <a:ea typeface="Calibri" pitchFamily="34" charset="-122"/>
                <a:cs typeface="Calibri" pitchFamily="34" charset="-120"/>
              </a:rPr>
              <a:t>10–15 min</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2C2C2C"/>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64592"/>
            <a:ext cx="8229600" cy="347472"/>
          </a:xfrm>
          <a:prstGeom prst="rect">
            <a:avLst/>
          </a:prstGeom>
          <a:noFill/>
          <a:ln/>
        </p:spPr>
        <p:txBody>
          <a:bodyPr wrap="square" lIns="0" tIns="0" rIns="0" bIns="0" rtlCol="0" anchor="ctr"/>
          <a:lstStyle/>
          <a:p>
            <a:pPr indent="0" marL="0">
              <a:buNone/>
            </a:pPr>
            <a:r>
              <a:rPr lang="en-US" sz="1000" spc="400" kern="0" dirty="0">
                <a:solidFill>
                  <a:srgbClr val="B8973A"/>
                </a:solidFill>
                <a:latin typeface="Calibri" pitchFamily="34" charset="0"/>
                <a:ea typeface="Calibri" pitchFamily="34" charset="-122"/>
                <a:cs typeface="Calibri" pitchFamily="34" charset="-120"/>
              </a:rPr>
              <a:t>5 PHRASES QUI CLOSENT SANS FORCER</a:t>
            </a:r>
            <a:endParaRPr lang="en-US" sz="1000" dirty="0"/>
          </a:p>
        </p:txBody>
      </p:sp>
      <p:sp>
        <p:nvSpPr>
          <p:cNvPr id="5" name="Shape 3"/>
          <p:cNvSpPr/>
          <p:nvPr/>
        </p:nvSpPr>
        <p:spPr>
          <a:xfrm>
            <a:off x="365760" y="640080"/>
            <a:ext cx="8412480" cy="749808"/>
          </a:xfrm>
          <a:prstGeom prst="rect">
            <a:avLst/>
          </a:prstGeom>
          <a:solidFill>
            <a:srgbClr val="383838"/>
          </a:solidFill>
          <a:ln w="12700">
            <a:solidFill>
              <a:srgbClr val="4A4A4A"/>
            </a:solidFill>
            <a:prstDash val="solid"/>
          </a:ln>
        </p:spPr>
      </p:sp>
      <p:sp>
        <p:nvSpPr>
          <p:cNvPr id="6" name="Shape 4"/>
          <p:cNvSpPr/>
          <p:nvPr/>
        </p:nvSpPr>
        <p:spPr>
          <a:xfrm>
            <a:off x="365760" y="640080"/>
            <a:ext cx="54864" cy="749808"/>
          </a:xfrm>
          <a:prstGeom prst="rect">
            <a:avLst/>
          </a:prstGeom>
          <a:solidFill>
            <a:srgbClr val="B8973A"/>
          </a:solidFill>
          <a:ln w="12700">
            <a:solidFill>
              <a:srgbClr val="B8973A"/>
            </a:solidFill>
            <a:prstDash val="solid"/>
          </a:ln>
        </p:spPr>
      </p:sp>
      <p:sp>
        <p:nvSpPr>
          <p:cNvPr id="7" name="Text 5"/>
          <p:cNvSpPr/>
          <p:nvPr/>
        </p:nvSpPr>
        <p:spPr>
          <a:xfrm>
            <a:off x="594360" y="713232"/>
            <a:ext cx="3291840" cy="603504"/>
          </a:xfrm>
          <a:prstGeom prst="rect">
            <a:avLst/>
          </a:prstGeom>
          <a:noFill/>
          <a:ln/>
        </p:spPr>
        <p:txBody>
          <a:bodyPr wrap="square" lIns="0" tIns="0" rIns="0" bIns="0" rtlCol="0" anchor="ctr"/>
          <a:lstStyle/>
          <a:p>
            <a:pPr indent="0" marL="0">
              <a:buNone/>
            </a:pPr>
            <a:r>
              <a:rPr lang="en-US" sz="1100" b="1" i="1" dirty="0">
                <a:solidFill>
                  <a:srgbClr val="FFFFFF"/>
                </a:solidFill>
                <a:latin typeface="Georgia" pitchFamily="34" charset="0"/>
                <a:ea typeface="Georgia" pitchFamily="34" charset="-122"/>
                <a:cs typeface="Georgia" pitchFamily="34" charset="-120"/>
              </a:rPr>
              <a:t>"Qu'est-ce qui te retient de passer à l'action aujourd'hui ?"</a:t>
            </a:r>
            <a:endParaRPr lang="en-US" sz="1100" dirty="0"/>
          </a:p>
        </p:txBody>
      </p:sp>
      <p:sp>
        <p:nvSpPr>
          <p:cNvPr id="8" name="Shape 6"/>
          <p:cNvSpPr/>
          <p:nvPr/>
        </p:nvSpPr>
        <p:spPr>
          <a:xfrm>
            <a:off x="4023360" y="749808"/>
            <a:ext cx="27432" cy="530352"/>
          </a:xfrm>
          <a:prstGeom prst="rect">
            <a:avLst/>
          </a:prstGeom>
          <a:solidFill>
            <a:srgbClr val="555555"/>
          </a:solidFill>
          <a:ln w="12700">
            <a:solidFill>
              <a:srgbClr val="555555"/>
            </a:solidFill>
            <a:prstDash val="solid"/>
          </a:ln>
        </p:spPr>
      </p:sp>
      <p:sp>
        <p:nvSpPr>
          <p:cNvPr id="9" name="Text 7"/>
          <p:cNvSpPr/>
          <p:nvPr/>
        </p:nvSpPr>
        <p:spPr>
          <a:xfrm>
            <a:off x="4206240" y="694944"/>
            <a:ext cx="4389120" cy="640080"/>
          </a:xfrm>
          <a:prstGeom prst="rect">
            <a:avLst/>
          </a:prstGeom>
          <a:noFill/>
          <a:ln/>
        </p:spPr>
        <p:txBody>
          <a:bodyPr wrap="square" lIns="0" tIns="0" rIns="0" bIns="0" rtlCol="0" anchor="ctr"/>
          <a:lstStyle/>
          <a:p>
            <a:pPr indent="0" marL="0">
              <a:buNone/>
            </a:pPr>
            <a:r>
              <a:rPr lang="en-US" sz="1000" dirty="0">
                <a:solidFill>
                  <a:srgbClr val="BBBBBB"/>
                </a:solidFill>
                <a:latin typeface="Calibri" pitchFamily="34" charset="0"/>
                <a:ea typeface="Calibri" pitchFamily="34" charset="-122"/>
                <a:cs typeface="Calibri" pitchFamily="34" charset="-120"/>
              </a:rPr>
              <a:t>Ouvre la vraie objection. Elle ne peut répondre que par la vérité — tu sais alors exactement quoi traiter. À poser avec curiosité sincère, jamais de manière agressive.</a:t>
            </a:r>
            <a:endParaRPr lang="en-US" sz="1000" dirty="0"/>
          </a:p>
        </p:txBody>
      </p:sp>
      <p:sp>
        <p:nvSpPr>
          <p:cNvPr id="10" name="Shape 8"/>
          <p:cNvSpPr/>
          <p:nvPr/>
        </p:nvSpPr>
        <p:spPr>
          <a:xfrm>
            <a:off x="365760" y="1499616"/>
            <a:ext cx="8412480" cy="749808"/>
          </a:xfrm>
          <a:prstGeom prst="rect">
            <a:avLst/>
          </a:prstGeom>
          <a:solidFill>
            <a:srgbClr val="383838"/>
          </a:solidFill>
          <a:ln w="12700">
            <a:solidFill>
              <a:srgbClr val="4A4A4A"/>
            </a:solidFill>
            <a:prstDash val="solid"/>
          </a:ln>
        </p:spPr>
      </p:sp>
      <p:sp>
        <p:nvSpPr>
          <p:cNvPr id="11" name="Shape 9"/>
          <p:cNvSpPr/>
          <p:nvPr/>
        </p:nvSpPr>
        <p:spPr>
          <a:xfrm>
            <a:off x="365760" y="1499616"/>
            <a:ext cx="54864" cy="749808"/>
          </a:xfrm>
          <a:prstGeom prst="rect">
            <a:avLst/>
          </a:prstGeom>
          <a:solidFill>
            <a:srgbClr val="B8973A"/>
          </a:solidFill>
          <a:ln w="12700">
            <a:solidFill>
              <a:srgbClr val="B8973A"/>
            </a:solidFill>
            <a:prstDash val="solid"/>
          </a:ln>
        </p:spPr>
      </p:sp>
      <p:sp>
        <p:nvSpPr>
          <p:cNvPr id="12" name="Text 10"/>
          <p:cNvSpPr/>
          <p:nvPr/>
        </p:nvSpPr>
        <p:spPr>
          <a:xfrm>
            <a:off x="594360" y="1572768"/>
            <a:ext cx="3291840" cy="603504"/>
          </a:xfrm>
          <a:prstGeom prst="rect">
            <a:avLst/>
          </a:prstGeom>
          <a:noFill/>
          <a:ln/>
        </p:spPr>
        <p:txBody>
          <a:bodyPr wrap="square" lIns="0" tIns="0" rIns="0" bIns="0" rtlCol="0" anchor="ctr"/>
          <a:lstStyle/>
          <a:p>
            <a:pPr indent="0" marL="0">
              <a:buNone/>
            </a:pPr>
            <a:r>
              <a:rPr lang="en-US" sz="1100" b="1" i="1" dirty="0">
                <a:solidFill>
                  <a:srgbClr val="FFFFFF"/>
                </a:solidFill>
                <a:latin typeface="Georgia" pitchFamily="34" charset="0"/>
                <a:ea typeface="Georgia" pitchFamily="34" charset="-122"/>
                <a:cs typeface="Georgia" pitchFamily="34" charset="-120"/>
              </a:rPr>
              <a:t>"Si l'argent n'était pas un frein, tu dirais oui ?"</a:t>
            </a:r>
            <a:endParaRPr lang="en-US" sz="1100" dirty="0"/>
          </a:p>
        </p:txBody>
      </p:sp>
      <p:sp>
        <p:nvSpPr>
          <p:cNvPr id="13" name="Shape 11"/>
          <p:cNvSpPr/>
          <p:nvPr/>
        </p:nvSpPr>
        <p:spPr>
          <a:xfrm>
            <a:off x="4023360" y="1609344"/>
            <a:ext cx="27432" cy="530352"/>
          </a:xfrm>
          <a:prstGeom prst="rect">
            <a:avLst/>
          </a:prstGeom>
          <a:solidFill>
            <a:srgbClr val="555555"/>
          </a:solidFill>
          <a:ln w="12700">
            <a:solidFill>
              <a:srgbClr val="555555"/>
            </a:solidFill>
            <a:prstDash val="solid"/>
          </a:ln>
        </p:spPr>
      </p:sp>
      <p:sp>
        <p:nvSpPr>
          <p:cNvPr id="14" name="Text 12"/>
          <p:cNvSpPr/>
          <p:nvPr/>
        </p:nvSpPr>
        <p:spPr>
          <a:xfrm>
            <a:off x="4206240" y="1554480"/>
            <a:ext cx="4389120" cy="640080"/>
          </a:xfrm>
          <a:prstGeom prst="rect">
            <a:avLst/>
          </a:prstGeom>
          <a:noFill/>
          <a:ln/>
        </p:spPr>
        <p:txBody>
          <a:bodyPr wrap="square" lIns="0" tIns="0" rIns="0" bIns="0" rtlCol="0" anchor="ctr"/>
          <a:lstStyle/>
          <a:p>
            <a:pPr indent="0" marL="0">
              <a:buNone/>
            </a:pPr>
            <a:r>
              <a:rPr lang="en-US" sz="1000" dirty="0">
                <a:solidFill>
                  <a:srgbClr val="BBBBBB"/>
                </a:solidFill>
                <a:latin typeface="Calibri" pitchFamily="34" charset="0"/>
                <a:ea typeface="Calibri" pitchFamily="34" charset="-122"/>
                <a:cs typeface="Calibri" pitchFamily="34" charset="-120"/>
              </a:rPr>
              <a:t>Sépare l'objection financière de l'objection de fond. Si elle dit oui, tu sais que c'est un problème de budget à résoudre, pas un manque de désir. Tu explores des solutions de paiement.</a:t>
            </a:r>
            <a:endParaRPr lang="en-US" sz="1000" dirty="0"/>
          </a:p>
        </p:txBody>
      </p:sp>
      <p:sp>
        <p:nvSpPr>
          <p:cNvPr id="15" name="Shape 13"/>
          <p:cNvSpPr/>
          <p:nvPr/>
        </p:nvSpPr>
        <p:spPr>
          <a:xfrm>
            <a:off x="365760" y="2359152"/>
            <a:ext cx="8412480" cy="749808"/>
          </a:xfrm>
          <a:prstGeom prst="rect">
            <a:avLst/>
          </a:prstGeom>
          <a:solidFill>
            <a:srgbClr val="383838"/>
          </a:solidFill>
          <a:ln w="12700">
            <a:solidFill>
              <a:srgbClr val="4A4A4A"/>
            </a:solidFill>
            <a:prstDash val="solid"/>
          </a:ln>
        </p:spPr>
      </p:sp>
      <p:sp>
        <p:nvSpPr>
          <p:cNvPr id="16" name="Shape 14"/>
          <p:cNvSpPr/>
          <p:nvPr/>
        </p:nvSpPr>
        <p:spPr>
          <a:xfrm>
            <a:off x="365760" y="2359152"/>
            <a:ext cx="54864" cy="749808"/>
          </a:xfrm>
          <a:prstGeom prst="rect">
            <a:avLst/>
          </a:prstGeom>
          <a:solidFill>
            <a:srgbClr val="B8973A"/>
          </a:solidFill>
          <a:ln w="12700">
            <a:solidFill>
              <a:srgbClr val="B8973A"/>
            </a:solidFill>
            <a:prstDash val="solid"/>
          </a:ln>
        </p:spPr>
      </p:sp>
      <p:sp>
        <p:nvSpPr>
          <p:cNvPr id="17" name="Text 15"/>
          <p:cNvSpPr/>
          <p:nvPr/>
        </p:nvSpPr>
        <p:spPr>
          <a:xfrm>
            <a:off x="594360" y="2432304"/>
            <a:ext cx="3291840" cy="603504"/>
          </a:xfrm>
          <a:prstGeom prst="rect">
            <a:avLst/>
          </a:prstGeom>
          <a:noFill/>
          <a:ln/>
        </p:spPr>
        <p:txBody>
          <a:bodyPr wrap="square" lIns="0" tIns="0" rIns="0" bIns="0" rtlCol="0" anchor="ctr"/>
          <a:lstStyle/>
          <a:p>
            <a:pPr indent="0" marL="0">
              <a:buNone/>
            </a:pPr>
            <a:r>
              <a:rPr lang="en-US" sz="1100" b="1" i="1" dirty="0">
                <a:solidFill>
                  <a:srgbClr val="FFFFFF"/>
                </a:solidFill>
                <a:latin typeface="Georgia" pitchFamily="34" charset="0"/>
                <a:ea typeface="Georgia" pitchFamily="34" charset="-122"/>
                <a:cs typeface="Georgia" pitchFamily="34" charset="-120"/>
              </a:rPr>
              <a:t>"C'est quoi le coût de rester là où tu es dans 6 mois ?"</a:t>
            </a:r>
            <a:endParaRPr lang="en-US" sz="1100" dirty="0"/>
          </a:p>
        </p:txBody>
      </p:sp>
      <p:sp>
        <p:nvSpPr>
          <p:cNvPr id="18" name="Shape 16"/>
          <p:cNvSpPr/>
          <p:nvPr/>
        </p:nvSpPr>
        <p:spPr>
          <a:xfrm>
            <a:off x="4023360" y="2468880"/>
            <a:ext cx="27432" cy="530352"/>
          </a:xfrm>
          <a:prstGeom prst="rect">
            <a:avLst/>
          </a:prstGeom>
          <a:solidFill>
            <a:srgbClr val="555555"/>
          </a:solidFill>
          <a:ln w="12700">
            <a:solidFill>
              <a:srgbClr val="555555"/>
            </a:solidFill>
            <a:prstDash val="solid"/>
          </a:ln>
        </p:spPr>
      </p:sp>
      <p:sp>
        <p:nvSpPr>
          <p:cNvPr id="19" name="Text 17"/>
          <p:cNvSpPr/>
          <p:nvPr/>
        </p:nvSpPr>
        <p:spPr>
          <a:xfrm>
            <a:off x="4206240" y="2414016"/>
            <a:ext cx="4389120" cy="640080"/>
          </a:xfrm>
          <a:prstGeom prst="rect">
            <a:avLst/>
          </a:prstGeom>
          <a:noFill/>
          <a:ln/>
        </p:spPr>
        <p:txBody>
          <a:bodyPr wrap="square" lIns="0" tIns="0" rIns="0" bIns="0" rtlCol="0" anchor="ctr"/>
          <a:lstStyle/>
          <a:p>
            <a:pPr indent="0" marL="0">
              <a:buNone/>
            </a:pPr>
            <a:r>
              <a:rPr lang="en-US" sz="1000" dirty="0">
                <a:solidFill>
                  <a:srgbClr val="BBBBBB"/>
                </a:solidFill>
                <a:latin typeface="Calibri" pitchFamily="34" charset="0"/>
                <a:ea typeface="Calibri" pitchFamily="34" charset="-122"/>
                <a:cs typeface="Calibri" pitchFamily="34" charset="-120"/>
              </a:rPr>
              <a:t>Fait prendre conscience de l'inaction. Elle compare ton prix au fait de ne rien dépenser — mais ne calcule jamais le coût réel de l'immobilisme (temps perdu, revenus non générés).</a:t>
            </a:r>
            <a:endParaRPr lang="en-US" sz="1000" dirty="0"/>
          </a:p>
        </p:txBody>
      </p:sp>
      <p:sp>
        <p:nvSpPr>
          <p:cNvPr id="20" name="Shape 18"/>
          <p:cNvSpPr/>
          <p:nvPr/>
        </p:nvSpPr>
        <p:spPr>
          <a:xfrm>
            <a:off x="365760" y="3218688"/>
            <a:ext cx="8412480" cy="749808"/>
          </a:xfrm>
          <a:prstGeom prst="rect">
            <a:avLst/>
          </a:prstGeom>
          <a:solidFill>
            <a:srgbClr val="383838"/>
          </a:solidFill>
          <a:ln w="12700">
            <a:solidFill>
              <a:srgbClr val="4A4A4A"/>
            </a:solidFill>
            <a:prstDash val="solid"/>
          </a:ln>
        </p:spPr>
      </p:sp>
      <p:sp>
        <p:nvSpPr>
          <p:cNvPr id="21" name="Shape 19"/>
          <p:cNvSpPr/>
          <p:nvPr/>
        </p:nvSpPr>
        <p:spPr>
          <a:xfrm>
            <a:off x="365760" y="3218688"/>
            <a:ext cx="54864" cy="749808"/>
          </a:xfrm>
          <a:prstGeom prst="rect">
            <a:avLst/>
          </a:prstGeom>
          <a:solidFill>
            <a:srgbClr val="B8973A"/>
          </a:solidFill>
          <a:ln w="12700">
            <a:solidFill>
              <a:srgbClr val="B8973A"/>
            </a:solidFill>
            <a:prstDash val="solid"/>
          </a:ln>
        </p:spPr>
      </p:sp>
      <p:sp>
        <p:nvSpPr>
          <p:cNvPr id="22" name="Text 20"/>
          <p:cNvSpPr/>
          <p:nvPr/>
        </p:nvSpPr>
        <p:spPr>
          <a:xfrm>
            <a:off x="594360" y="3291840"/>
            <a:ext cx="3291840" cy="603504"/>
          </a:xfrm>
          <a:prstGeom prst="rect">
            <a:avLst/>
          </a:prstGeom>
          <a:noFill/>
          <a:ln/>
        </p:spPr>
        <p:txBody>
          <a:bodyPr wrap="square" lIns="0" tIns="0" rIns="0" bIns="0" rtlCol="0" anchor="ctr"/>
          <a:lstStyle/>
          <a:p>
            <a:pPr indent="0" marL="0">
              <a:buNone/>
            </a:pPr>
            <a:r>
              <a:rPr lang="en-US" sz="1100" b="1" i="1" dirty="0">
                <a:solidFill>
                  <a:srgbClr val="FFFFFF"/>
                </a:solidFill>
                <a:latin typeface="Georgia" pitchFamily="34" charset="0"/>
                <a:ea typeface="Georgia" pitchFamily="34" charset="-122"/>
                <a:cs typeface="Georgia" pitchFamily="34" charset="-120"/>
              </a:rPr>
              <a:t>"Qu'est-ce qu'il te faudrait pour te sentir prête ?"</a:t>
            </a:r>
            <a:endParaRPr lang="en-US" sz="1100" dirty="0"/>
          </a:p>
        </p:txBody>
      </p:sp>
      <p:sp>
        <p:nvSpPr>
          <p:cNvPr id="23" name="Shape 21"/>
          <p:cNvSpPr/>
          <p:nvPr/>
        </p:nvSpPr>
        <p:spPr>
          <a:xfrm>
            <a:off x="4023360" y="3328416"/>
            <a:ext cx="27432" cy="530352"/>
          </a:xfrm>
          <a:prstGeom prst="rect">
            <a:avLst/>
          </a:prstGeom>
          <a:solidFill>
            <a:srgbClr val="555555"/>
          </a:solidFill>
          <a:ln w="12700">
            <a:solidFill>
              <a:srgbClr val="555555"/>
            </a:solidFill>
            <a:prstDash val="solid"/>
          </a:ln>
        </p:spPr>
      </p:sp>
      <p:sp>
        <p:nvSpPr>
          <p:cNvPr id="24" name="Text 22"/>
          <p:cNvSpPr/>
          <p:nvPr/>
        </p:nvSpPr>
        <p:spPr>
          <a:xfrm>
            <a:off x="4206240" y="3273552"/>
            <a:ext cx="4389120" cy="640080"/>
          </a:xfrm>
          <a:prstGeom prst="rect">
            <a:avLst/>
          </a:prstGeom>
          <a:noFill/>
          <a:ln/>
        </p:spPr>
        <p:txBody>
          <a:bodyPr wrap="square" lIns="0" tIns="0" rIns="0" bIns="0" rtlCol="0" anchor="ctr"/>
          <a:lstStyle/>
          <a:p>
            <a:pPr indent="0" marL="0">
              <a:buNone/>
            </a:pPr>
            <a:r>
              <a:rPr lang="en-US" sz="1000" dirty="0">
                <a:solidFill>
                  <a:srgbClr val="BBBBBB"/>
                </a:solidFill>
                <a:latin typeface="Calibri" pitchFamily="34" charset="0"/>
                <a:ea typeface="Calibri" pitchFamily="34" charset="-122"/>
                <a:cs typeface="Calibri" pitchFamily="34" charset="-120"/>
              </a:rPr>
              <a:t>Identifie ce qui manque vraiment. La réponse révèle souvent une peur précise que tu peux adresser — pas un refus définitif. C'est une invitation à co-construire la décision.</a:t>
            </a:r>
            <a:endParaRPr lang="en-US" sz="1000" dirty="0"/>
          </a:p>
        </p:txBody>
      </p:sp>
      <p:sp>
        <p:nvSpPr>
          <p:cNvPr id="25" name="Shape 23"/>
          <p:cNvSpPr/>
          <p:nvPr/>
        </p:nvSpPr>
        <p:spPr>
          <a:xfrm>
            <a:off x="365760" y="4078224"/>
            <a:ext cx="8412480" cy="749808"/>
          </a:xfrm>
          <a:prstGeom prst="rect">
            <a:avLst/>
          </a:prstGeom>
          <a:solidFill>
            <a:srgbClr val="383838"/>
          </a:solidFill>
          <a:ln w="12700">
            <a:solidFill>
              <a:srgbClr val="4A4A4A"/>
            </a:solidFill>
            <a:prstDash val="solid"/>
          </a:ln>
        </p:spPr>
      </p:sp>
      <p:sp>
        <p:nvSpPr>
          <p:cNvPr id="26" name="Shape 24"/>
          <p:cNvSpPr/>
          <p:nvPr/>
        </p:nvSpPr>
        <p:spPr>
          <a:xfrm>
            <a:off x="365760" y="4078224"/>
            <a:ext cx="54864" cy="749808"/>
          </a:xfrm>
          <a:prstGeom prst="rect">
            <a:avLst/>
          </a:prstGeom>
          <a:solidFill>
            <a:srgbClr val="B8973A"/>
          </a:solidFill>
          <a:ln w="12700">
            <a:solidFill>
              <a:srgbClr val="B8973A"/>
            </a:solidFill>
            <a:prstDash val="solid"/>
          </a:ln>
        </p:spPr>
      </p:sp>
      <p:sp>
        <p:nvSpPr>
          <p:cNvPr id="27" name="Text 25"/>
          <p:cNvSpPr/>
          <p:nvPr/>
        </p:nvSpPr>
        <p:spPr>
          <a:xfrm>
            <a:off x="594360" y="4151376"/>
            <a:ext cx="3291840" cy="603504"/>
          </a:xfrm>
          <a:prstGeom prst="rect">
            <a:avLst/>
          </a:prstGeom>
          <a:noFill/>
          <a:ln/>
        </p:spPr>
        <p:txBody>
          <a:bodyPr wrap="square" lIns="0" tIns="0" rIns="0" bIns="0" rtlCol="0" anchor="ctr"/>
          <a:lstStyle/>
          <a:p>
            <a:pPr indent="0" marL="0">
              <a:buNone/>
            </a:pPr>
            <a:r>
              <a:rPr lang="en-US" sz="1100" b="1" i="1" dirty="0">
                <a:solidFill>
                  <a:srgbClr val="FFFFFF"/>
                </a:solidFill>
                <a:latin typeface="Georgia" pitchFamily="34" charset="0"/>
                <a:ea typeface="Georgia" pitchFamily="34" charset="-122"/>
                <a:cs typeface="Georgia" pitchFamily="34" charset="-120"/>
              </a:rPr>
              <a:t>"Je ne veux pas te vendre quelque chose — je veux juste qu'on voie si c'est fait pour toi."</a:t>
            </a:r>
            <a:endParaRPr lang="en-US" sz="1100" dirty="0"/>
          </a:p>
        </p:txBody>
      </p:sp>
      <p:sp>
        <p:nvSpPr>
          <p:cNvPr id="28" name="Shape 26"/>
          <p:cNvSpPr/>
          <p:nvPr/>
        </p:nvSpPr>
        <p:spPr>
          <a:xfrm>
            <a:off x="4023360" y="4187952"/>
            <a:ext cx="27432" cy="530352"/>
          </a:xfrm>
          <a:prstGeom prst="rect">
            <a:avLst/>
          </a:prstGeom>
          <a:solidFill>
            <a:srgbClr val="555555"/>
          </a:solidFill>
          <a:ln w="12700">
            <a:solidFill>
              <a:srgbClr val="555555"/>
            </a:solidFill>
            <a:prstDash val="solid"/>
          </a:ln>
        </p:spPr>
      </p:sp>
      <p:sp>
        <p:nvSpPr>
          <p:cNvPr id="29" name="Text 27"/>
          <p:cNvSpPr/>
          <p:nvPr/>
        </p:nvSpPr>
        <p:spPr>
          <a:xfrm>
            <a:off x="4206240" y="4133088"/>
            <a:ext cx="4389120" cy="640080"/>
          </a:xfrm>
          <a:prstGeom prst="rect">
            <a:avLst/>
          </a:prstGeom>
          <a:noFill/>
          <a:ln/>
        </p:spPr>
        <p:txBody>
          <a:bodyPr wrap="square" lIns="0" tIns="0" rIns="0" bIns="0" rtlCol="0" anchor="ctr"/>
          <a:lstStyle/>
          <a:p>
            <a:pPr indent="0" marL="0">
              <a:buNone/>
            </a:pPr>
            <a:r>
              <a:rPr lang="en-US" sz="1000" dirty="0">
                <a:solidFill>
                  <a:srgbClr val="BBBBBB"/>
                </a:solidFill>
                <a:latin typeface="Calibri" pitchFamily="34" charset="0"/>
                <a:ea typeface="Calibri" pitchFamily="34" charset="-122"/>
                <a:cs typeface="Calibri" pitchFamily="34" charset="-120"/>
              </a:rPr>
              <a:t>Repositionne l'appel comme un diagnostic. Enlève la pression des deux côtés. Elle se sent moins pitchée, et tu reposes ta posture d'experte bienveillante.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8F4"/>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64592"/>
            <a:ext cx="8229600" cy="347472"/>
          </a:xfrm>
          <a:prstGeom prst="rect">
            <a:avLst/>
          </a:prstGeom>
          <a:noFill/>
          <a:ln/>
        </p:spPr>
        <p:txBody>
          <a:bodyPr wrap="square" lIns="0" tIns="0" rIns="0" bIns="0" rtlCol="0" anchor="ctr"/>
          <a:lstStyle/>
          <a:p>
            <a:pPr indent="0" marL="0">
              <a:buNone/>
            </a:pPr>
            <a:r>
              <a:rPr lang="en-US" sz="1000" spc="400" kern="0" dirty="0">
                <a:solidFill>
                  <a:srgbClr val="B8973A"/>
                </a:solidFill>
                <a:latin typeface="Calibri" pitchFamily="34" charset="0"/>
                <a:ea typeface="Calibri" pitchFamily="34" charset="-122"/>
                <a:cs typeface="Calibri" pitchFamily="34" charset="-120"/>
              </a:rPr>
              <a:t>GÉRER LES OBJECTIONS — PARTIE 1</a:t>
            </a:r>
            <a:endParaRPr lang="en-US" sz="1000" dirty="0"/>
          </a:p>
        </p:txBody>
      </p:sp>
      <p:sp>
        <p:nvSpPr>
          <p:cNvPr id="5" name="Text 3"/>
          <p:cNvSpPr/>
          <p:nvPr/>
        </p:nvSpPr>
        <p:spPr>
          <a:xfrm>
            <a:off x="457200" y="566928"/>
            <a:ext cx="8229600" cy="292608"/>
          </a:xfrm>
          <a:prstGeom prst="rect">
            <a:avLst/>
          </a:prstGeom>
          <a:noFill/>
          <a:ln/>
        </p:spPr>
        <p:txBody>
          <a:bodyPr wrap="square" lIns="0" tIns="0" rIns="0" bIns="0" rtlCol="0" anchor="ctr"/>
          <a:lstStyle/>
          <a:p>
            <a:pPr indent="0" marL="0">
              <a:buNone/>
            </a:pPr>
            <a:r>
              <a:rPr lang="en-US" sz="1300" i="1" dirty="0">
                <a:solidFill>
                  <a:srgbClr val="2C2C2C"/>
                </a:solidFill>
                <a:latin typeface="Georgia" pitchFamily="34" charset="0"/>
                <a:ea typeface="Georgia" pitchFamily="34" charset="-122"/>
                <a:cs typeface="Georgia" pitchFamily="34" charset="-120"/>
              </a:rPr>
              <a:t>Chaque objection est une invitation à mieux comprendre.</a:t>
            </a:r>
            <a:endParaRPr lang="en-US" sz="1300" dirty="0"/>
          </a:p>
        </p:txBody>
      </p:sp>
      <p:sp>
        <p:nvSpPr>
          <p:cNvPr id="6" name="Shape 4"/>
          <p:cNvSpPr/>
          <p:nvPr/>
        </p:nvSpPr>
        <p:spPr>
          <a:xfrm>
            <a:off x="365760" y="960120"/>
            <a:ext cx="8412480" cy="384048"/>
          </a:xfrm>
          <a:prstGeom prst="rect">
            <a:avLst/>
          </a:prstGeom>
          <a:solidFill>
            <a:srgbClr val="2C2C2C"/>
          </a:solidFill>
          <a:ln w="12700">
            <a:solidFill>
              <a:srgbClr val="2C2C2C"/>
            </a:solidFill>
            <a:prstDash val="solid"/>
          </a:ln>
        </p:spPr>
      </p:sp>
      <p:sp>
        <p:nvSpPr>
          <p:cNvPr id="7" name="Shape 5"/>
          <p:cNvSpPr/>
          <p:nvPr/>
        </p:nvSpPr>
        <p:spPr>
          <a:xfrm>
            <a:off x="365760" y="960120"/>
            <a:ext cx="54864" cy="384048"/>
          </a:xfrm>
          <a:prstGeom prst="rect">
            <a:avLst/>
          </a:prstGeom>
          <a:solidFill>
            <a:srgbClr val="B8973A"/>
          </a:solidFill>
          <a:ln w="12700">
            <a:solidFill>
              <a:srgbClr val="B8973A"/>
            </a:solidFill>
            <a:prstDash val="solid"/>
          </a:ln>
        </p:spPr>
      </p:sp>
      <p:sp>
        <p:nvSpPr>
          <p:cNvPr id="8" name="Text 6"/>
          <p:cNvSpPr/>
          <p:nvPr/>
        </p:nvSpPr>
        <p:spPr>
          <a:xfrm>
            <a:off x="594360" y="1014984"/>
            <a:ext cx="7955280" cy="274320"/>
          </a:xfrm>
          <a:prstGeom prst="rect">
            <a:avLst/>
          </a:prstGeom>
          <a:noFill/>
          <a:ln/>
        </p:spPr>
        <p:txBody>
          <a:bodyPr wrap="square" lIns="0" tIns="0" rIns="0" bIns="0" rtlCol="0" anchor="ctr"/>
          <a:lstStyle/>
          <a:p>
            <a:pPr indent="0" marL="0">
              <a:buNone/>
            </a:pPr>
            <a:r>
              <a:rPr lang="en-US" sz="1400" b="1" i="1" dirty="0">
                <a:solidFill>
                  <a:srgbClr val="B8973A"/>
                </a:solidFill>
                <a:latin typeface="Georgia" pitchFamily="34" charset="0"/>
                <a:ea typeface="Georgia" pitchFamily="34" charset="-122"/>
                <a:cs typeface="Georgia" pitchFamily="34" charset="-120"/>
              </a:rPr>
              <a:t>"C'est trop cher."</a:t>
            </a:r>
            <a:endParaRPr lang="en-US" sz="1400" dirty="0"/>
          </a:p>
        </p:txBody>
      </p:sp>
      <p:sp>
        <p:nvSpPr>
          <p:cNvPr id="9" name="Shape 7"/>
          <p:cNvSpPr/>
          <p:nvPr/>
        </p:nvSpPr>
        <p:spPr>
          <a:xfrm>
            <a:off x="365760" y="1344168"/>
            <a:ext cx="8412480" cy="402336"/>
          </a:xfrm>
          <a:prstGeom prst="rect">
            <a:avLst/>
          </a:prstGeom>
          <a:solidFill>
            <a:srgbClr val="F0EBE1"/>
          </a:solidFill>
          <a:ln w="12700">
            <a:solidFill>
              <a:srgbClr val="E0D8CC"/>
            </a:solidFill>
            <a:prstDash val="solid"/>
          </a:ln>
        </p:spPr>
      </p:sp>
      <p:sp>
        <p:nvSpPr>
          <p:cNvPr id="10" name="Text 8"/>
          <p:cNvSpPr/>
          <p:nvPr/>
        </p:nvSpPr>
        <p:spPr>
          <a:xfrm>
            <a:off x="594360" y="1389888"/>
            <a:ext cx="7955280" cy="310896"/>
          </a:xfrm>
          <a:prstGeom prst="rect">
            <a:avLst/>
          </a:prstGeom>
          <a:noFill/>
          <a:ln/>
        </p:spPr>
        <p:txBody>
          <a:bodyPr wrap="square" lIns="0" tIns="0" rIns="0" bIns="0" rtlCol="0" anchor="ctr"/>
          <a:lstStyle/>
          <a:p>
            <a:pPr indent="0" marL="0">
              <a:buNone/>
            </a:pPr>
            <a:r>
              <a:rPr lang="en-US" sz="1000" i="1" dirty="0">
                <a:solidFill>
                  <a:srgbClr val="555555"/>
                </a:solidFill>
                <a:latin typeface="Calibri" pitchFamily="34" charset="0"/>
                <a:ea typeface="Calibri" pitchFamily="34" charset="-122"/>
                <a:cs typeface="Calibri" pitchFamily="34" charset="-120"/>
              </a:rPr>
              <a:t>Ce n'est souvent pas une question d'argent. Traduction réelle : "Je ne suis pas sûre que ça vaut CE prix pour MOI dans MA situation."</a:t>
            </a:r>
            <a:endParaRPr lang="en-US" sz="1000" dirty="0"/>
          </a:p>
        </p:txBody>
      </p:sp>
      <p:sp>
        <p:nvSpPr>
          <p:cNvPr id="11" name="Shape 9"/>
          <p:cNvSpPr/>
          <p:nvPr/>
        </p:nvSpPr>
        <p:spPr>
          <a:xfrm>
            <a:off x="365760" y="1746504"/>
            <a:ext cx="8412480" cy="1097280"/>
          </a:xfrm>
          <a:prstGeom prst="rect">
            <a:avLst/>
          </a:prstGeom>
          <a:solidFill>
            <a:srgbClr val="FFFFFF"/>
          </a:solidFill>
          <a:ln w="12700">
            <a:solidFill>
              <a:srgbClr val="E0D8CC"/>
            </a:solidFill>
            <a:prstDash val="solid"/>
          </a:ln>
        </p:spPr>
      </p:sp>
      <p:sp>
        <p:nvSpPr>
          <p:cNvPr id="12" name="Text 10"/>
          <p:cNvSpPr/>
          <p:nvPr/>
        </p:nvSpPr>
        <p:spPr>
          <a:xfrm>
            <a:off x="685800" y="1810512"/>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"Par rapport à quoi tu trouves ça cher ?" — laisse-la parler</a:t>
            </a:r>
            <a:endParaRPr lang="en-US" sz="1050" dirty="0"/>
          </a:p>
        </p:txBody>
      </p:sp>
      <p:sp>
        <p:nvSpPr>
          <p:cNvPr id="13" name="Text 11"/>
          <p:cNvSpPr/>
          <p:nvPr/>
        </p:nvSpPr>
        <p:spPr>
          <a:xfrm>
            <a:off x="685800" y="2057400"/>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"Qu'est-ce que tu penses que ça va t'apporter si ça fonctionne ?" — lui faire calculer le ROI</a:t>
            </a:r>
            <a:endParaRPr lang="en-US" sz="1050" dirty="0"/>
          </a:p>
        </p:txBody>
      </p:sp>
      <p:sp>
        <p:nvSpPr>
          <p:cNvPr id="14" name="Text 12"/>
          <p:cNvSpPr/>
          <p:nvPr/>
        </p:nvSpPr>
        <p:spPr>
          <a:xfrm>
            <a:off x="685800" y="2304288"/>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"Si ça te permettait de signer X clients supplémentaires, ça représenterait combien ?"</a:t>
            </a:r>
            <a:endParaRPr lang="en-US" sz="1050" dirty="0"/>
          </a:p>
        </p:txBody>
      </p:sp>
      <p:sp>
        <p:nvSpPr>
          <p:cNvPr id="15" name="Text 13"/>
          <p:cNvSpPr/>
          <p:nvPr/>
        </p:nvSpPr>
        <p:spPr>
          <a:xfrm>
            <a:off x="685800" y="2551176"/>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"Il y a une option de paiement en plusieurs fois si ça peut t'aider à démarrer maintenant."</a:t>
            </a:r>
            <a:endParaRPr lang="en-US" sz="1050" dirty="0"/>
          </a:p>
        </p:txBody>
      </p:sp>
      <p:sp>
        <p:nvSpPr>
          <p:cNvPr id="16" name="Shape 14"/>
          <p:cNvSpPr/>
          <p:nvPr/>
        </p:nvSpPr>
        <p:spPr>
          <a:xfrm>
            <a:off x="365760" y="2953512"/>
            <a:ext cx="8412480" cy="384048"/>
          </a:xfrm>
          <a:prstGeom prst="rect">
            <a:avLst/>
          </a:prstGeom>
          <a:solidFill>
            <a:srgbClr val="2C2C2C"/>
          </a:solidFill>
          <a:ln w="12700">
            <a:solidFill>
              <a:srgbClr val="2C2C2C"/>
            </a:solidFill>
            <a:prstDash val="solid"/>
          </a:ln>
        </p:spPr>
      </p:sp>
      <p:sp>
        <p:nvSpPr>
          <p:cNvPr id="17" name="Shape 15"/>
          <p:cNvSpPr/>
          <p:nvPr/>
        </p:nvSpPr>
        <p:spPr>
          <a:xfrm>
            <a:off x="365760" y="2953512"/>
            <a:ext cx="54864" cy="384048"/>
          </a:xfrm>
          <a:prstGeom prst="rect">
            <a:avLst/>
          </a:prstGeom>
          <a:solidFill>
            <a:srgbClr val="B8973A"/>
          </a:solidFill>
          <a:ln w="12700">
            <a:solidFill>
              <a:srgbClr val="B8973A"/>
            </a:solidFill>
            <a:prstDash val="solid"/>
          </a:ln>
        </p:spPr>
      </p:sp>
      <p:sp>
        <p:nvSpPr>
          <p:cNvPr id="18" name="Text 16"/>
          <p:cNvSpPr/>
          <p:nvPr/>
        </p:nvSpPr>
        <p:spPr>
          <a:xfrm>
            <a:off x="594360" y="3008376"/>
            <a:ext cx="7955280" cy="274320"/>
          </a:xfrm>
          <a:prstGeom prst="rect">
            <a:avLst/>
          </a:prstGeom>
          <a:noFill/>
          <a:ln/>
        </p:spPr>
        <p:txBody>
          <a:bodyPr wrap="square" lIns="0" tIns="0" rIns="0" bIns="0" rtlCol="0" anchor="ctr"/>
          <a:lstStyle/>
          <a:p>
            <a:pPr indent="0" marL="0">
              <a:buNone/>
            </a:pPr>
            <a:r>
              <a:rPr lang="en-US" sz="1400" b="1" i="1" dirty="0">
                <a:solidFill>
                  <a:srgbClr val="B8973A"/>
                </a:solidFill>
                <a:latin typeface="Georgia" pitchFamily="34" charset="0"/>
                <a:ea typeface="Georgia" pitchFamily="34" charset="-122"/>
                <a:cs typeface="Georgia" pitchFamily="34" charset="-120"/>
              </a:rPr>
              <a:t>"J'ai besoin d'y réfléchir."</a:t>
            </a:r>
            <a:endParaRPr lang="en-US" sz="1400" dirty="0"/>
          </a:p>
        </p:txBody>
      </p:sp>
      <p:sp>
        <p:nvSpPr>
          <p:cNvPr id="19" name="Shape 17"/>
          <p:cNvSpPr/>
          <p:nvPr/>
        </p:nvSpPr>
        <p:spPr>
          <a:xfrm>
            <a:off x="365760" y="3337560"/>
            <a:ext cx="8412480" cy="402336"/>
          </a:xfrm>
          <a:prstGeom prst="rect">
            <a:avLst/>
          </a:prstGeom>
          <a:solidFill>
            <a:srgbClr val="F0EBE1"/>
          </a:solidFill>
          <a:ln w="12700">
            <a:solidFill>
              <a:srgbClr val="E0D8CC"/>
            </a:solidFill>
            <a:prstDash val="solid"/>
          </a:ln>
        </p:spPr>
      </p:sp>
      <p:sp>
        <p:nvSpPr>
          <p:cNvPr id="20" name="Text 18"/>
          <p:cNvSpPr/>
          <p:nvPr/>
        </p:nvSpPr>
        <p:spPr>
          <a:xfrm>
            <a:off x="594360" y="3383280"/>
            <a:ext cx="7955280" cy="310896"/>
          </a:xfrm>
          <a:prstGeom prst="rect">
            <a:avLst/>
          </a:prstGeom>
          <a:noFill/>
          <a:ln/>
        </p:spPr>
        <p:txBody>
          <a:bodyPr wrap="square" lIns="0" tIns="0" rIns="0" bIns="0" rtlCol="0" anchor="ctr"/>
          <a:lstStyle/>
          <a:p>
            <a:pPr indent="0" marL="0">
              <a:buNone/>
            </a:pPr>
            <a:r>
              <a:rPr lang="en-US" sz="1000" i="1" dirty="0">
                <a:solidFill>
                  <a:srgbClr val="555555"/>
                </a:solidFill>
                <a:latin typeface="Calibri" pitchFamily="34" charset="0"/>
                <a:ea typeface="Calibri" pitchFamily="34" charset="-122"/>
                <a:cs typeface="Calibri" pitchFamily="34" charset="-120"/>
              </a:rPr>
              <a:t>Traduction : "Il y a quelque chose qui me freine et je n'ose pas le dire." C'est rarement un vrai besoin de réflexion — c'est une esquive polie.</a:t>
            </a:r>
            <a:endParaRPr lang="en-US" sz="1000" dirty="0"/>
          </a:p>
        </p:txBody>
      </p:sp>
      <p:sp>
        <p:nvSpPr>
          <p:cNvPr id="21" name="Shape 19"/>
          <p:cNvSpPr/>
          <p:nvPr/>
        </p:nvSpPr>
        <p:spPr>
          <a:xfrm>
            <a:off x="365760" y="3739896"/>
            <a:ext cx="8412480" cy="1097280"/>
          </a:xfrm>
          <a:prstGeom prst="rect">
            <a:avLst/>
          </a:prstGeom>
          <a:solidFill>
            <a:srgbClr val="FFFFFF"/>
          </a:solidFill>
          <a:ln w="12700">
            <a:solidFill>
              <a:srgbClr val="E0D8CC"/>
            </a:solidFill>
            <a:prstDash val="solid"/>
          </a:ln>
        </p:spPr>
      </p:sp>
      <p:sp>
        <p:nvSpPr>
          <p:cNvPr id="22" name="Text 20"/>
          <p:cNvSpPr/>
          <p:nvPr/>
        </p:nvSpPr>
        <p:spPr>
          <a:xfrm>
            <a:off x="685800" y="3803904"/>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"Sur quoi en particulier tu aimerais réfléchir ?" — identifie le vrai blocage</a:t>
            </a:r>
            <a:endParaRPr lang="en-US" sz="1050" dirty="0"/>
          </a:p>
        </p:txBody>
      </p:sp>
      <p:sp>
        <p:nvSpPr>
          <p:cNvPr id="23" name="Text 21"/>
          <p:cNvSpPr/>
          <p:nvPr/>
        </p:nvSpPr>
        <p:spPr>
          <a:xfrm>
            <a:off x="685800" y="4050792"/>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"Est-ce une question de timing, de budget, ou d'autre chose ?"</a:t>
            </a:r>
            <a:endParaRPr lang="en-US" sz="1050" dirty="0"/>
          </a:p>
        </p:txBody>
      </p:sp>
      <p:sp>
        <p:nvSpPr>
          <p:cNvPr id="24" name="Text 22"/>
          <p:cNvSpPr/>
          <p:nvPr/>
        </p:nvSpPr>
        <p:spPr>
          <a:xfrm>
            <a:off x="685800" y="4297680"/>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"Qu'est-ce qui te ferait dire oui sans hésiter ?" — révèle ce qui manque</a:t>
            </a:r>
            <a:endParaRPr lang="en-US" sz="1050" dirty="0"/>
          </a:p>
        </p:txBody>
      </p:sp>
      <p:sp>
        <p:nvSpPr>
          <p:cNvPr id="25" name="Text 23"/>
          <p:cNvSpPr/>
          <p:nvPr/>
        </p:nvSpPr>
        <p:spPr>
          <a:xfrm>
            <a:off x="685800" y="4544568"/>
            <a:ext cx="7863840" cy="228600"/>
          </a:xfrm>
          <a:prstGeom prst="rect">
            <a:avLst/>
          </a:prstGeom>
          <a:noFill/>
          <a:ln/>
        </p:spPr>
        <p:txBody>
          <a:bodyPr wrap="square" lIns="0" tIns="0" rIns="0" bIns="0" rtlCol="0" anchor="ctr"/>
          <a:lstStyle/>
          <a:p>
            <a:pPr indent="0" marL="0">
              <a:buNone/>
            </a:pPr>
            <a:r>
              <a:rPr lang="en-US" sz="1050" dirty="0">
                <a:solidFill>
                  <a:srgbClr val="2C2C2C"/>
                </a:solidFill>
                <a:latin typeface="Calibri" pitchFamily="34" charset="0"/>
                <a:ea typeface="Calibri" pitchFamily="34" charset="-122"/>
                <a:cs typeface="Calibri" pitchFamily="34" charset="-120"/>
              </a:rPr>
              <a:t>"Je comprends. Dis-moi ce qui te fait hésiter maintenant."</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8F4"/>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64592"/>
            <a:ext cx="8229600" cy="347472"/>
          </a:xfrm>
          <a:prstGeom prst="rect">
            <a:avLst/>
          </a:prstGeom>
          <a:noFill/>
          <a:ln/>
        </p:spPr>
        <p:txBody>
          <a:bodyPr wrap="square" lIns="0" tIns="0" rIns="0" bIns="0" rtlCol="0" anchor="ctr"/>
          <a:lstStyle/>
          <a:p>
            <a:pPr indent="0" marL="0">
              <a:buNone/>
            </a:pPr>
            <a:r>
              <a:rPr lang="en-US" sz="1000" spc="400" kern="0" dirty="0">
                <a:solidFill>
                  <a:srgbClr val="B8973A"/>
                </a:solidFill>
                <a:latin typeface="Calibri" pitchFamily="34" charset="0"/>
                <a:ea typeface="Calibri" pitchFamily="34" charset="-122"/>
                <a:cs typeface="Calibri" pitchFamily="34" charset="-120"/>
              </a:rPr>
              <a:t>GÉRER LES OBJECTIONS — PARTIE 2</a:t>
            </a:r>
            <a:endParaRPr lang="en-US" sz="1000" dirty="0"/>
          </a:p>
        </p:txBody>
      </p:sp>
      <p:sp>
        <p:nvSpPr>
          <p:cNvPr id="5" name="Shape 3"/>
          <p:cNvSpPr/>
          <p:nvPr/>
        </p:nvSpPr>
        <p:spPr>
          <a:xfrm>
            <a:off x="365760" y="594360"/>
            <a:ext cx="8412480" cy="329184"/>
          </a:xfrm>
          <a:prstGeom prst="rect">
            <a:avLst/>
          </a:prstGeom>
          <a:solidFill>
            <a:srgbClr val="2C2C2C"/>
          </a:solidFill>
          <a:ln w="12700">
            <a:solidFill>
              <a:srgbClr val="2C2C2C"/>
            </a:solidFill>
            <a:prstDash val="solid"/>
          </a:ln>
        </p:spPr>
      </p:sp>
      <p:sp>
        <p:nvSpPr>
          <p:cNvPr id="6" name="Shape 4"/>
          <p:cNvSpPr/>
          <p:nvPr/>
        </p:nvSpPr>
        <p:spPr>
          <a:xfrm>
            <a:off x="365760" y="594360"/>
            <a:ext cx="54864" cy="329184"/>
          </a:xfrm>
          <a:prstGeom prst="rect">
            <a:avLst/>
          </a:prstGeom>
          <a:solidFill>
            <a:srgbClr val="B8973A"/>
          </a:solidFill>
          <a:ln w="12700">
            <a:solidFill>
              <a:srgbClr val="B8973A"/>
            </a:solidFill>
            <a:prstDash val="solid"/>
          </a:ln>
        </p:spPr>
      </p:sp>
      <p:sp>
        <p:nvSpPr>
          <p:cNvPr id="7" name="Text 5"/>
          <p:cNvSpPr/>
          <p:nvPr/>
        </p:nvSpPr>
        <p:spPr>
          <a:xfrm>
            <a:off x="594360" y="630936"/>
            <a:ext cx="7955280" cy="256032"/>
          </a:xfrm>
          <a:prstGeom prst="rect">
            <a:avLst/>
          </a:prstGeom>
          <a:noFill/>
          <a:ln/>
        </p:spPr>
        <p:txBody>
          <a:bodyPr wrap="square" lIns="0" tIns="0" rIns="0" bIns="0" rtlCol="0" anchor="ctr"/>
          <a:lstStyle/>
          <a:p>
            <a:pPr indent="0" marL="0">
              <a:buNone/>
            </a:pPr>
            <a:r>
              <a:rPr lang="en-US" sz="1300" b="1" i="1" dirty="0">
                <a:solidFill>
                  <a:srgbClr val="B8973A"/>
                </a:solidFill>
                <a:latin typeface="Georgia" pitchFamily="34" charset="0"/>
                <a:ea typeface="Georgia" pitchFamily="34" charset="-122"/>
                <a:cs typeface="Georgia" pitchFamily="34" charset="-120"/>
              </a:rPr>
              <a:t>"Ce n'est pas le bon moment."</a:t>
            </a:r>
            <a:endParaRPr lang="en-US" sz="1300" dirty="0"/>
          </a:p>
        </p:txBody>
      </p:sp>
      <p:sp>
        <p:nvSpPr>
          <p:cNvPr id="8" name="Shape 6"/>
          <p:cNvSpPr/>
          <p:nvPr/>
        </p:nvSpPr>
        <p:spPr>
          <a:xfrm>
            <a:off x="365760" y="923544"/>
            <a:ext cx="8412480" cy="310896"/>
          </a:xfrm>
          <a:prstGeom prst="rect">
            <a:avLst/>
          </a:prstGeom>
          <a:solidFill>
            <a:srgbClr val="F0EBE1"/>
          </a:solidFill>
          <a:ln w="12700">
            <a:solidFill>
              <a:srgbClr val="E0D8CC"/>
            </a:solidFill>
            <a:prstDash val="solid"/>
          </a:ln>
        </p:spPr>
      </p:sp>
      <p:sp>
        <p:nvSpPr>
          <p:cNvPr id="9" name="Text 7"/>
          <p:cNvSpPr/>
          <p:nvPr/>
        </p:nvSpPr>
        <p:spPr>
          <a:xfrm>
            <a:off x="594360" y="960120"/>
            <a:ext cx="7955280" cy="237744"/>
          </a:xfrm>
          <a:prstGeom prst="rect">
            <a:avLst/>
          </a:prstGeom>
          <a:noFill/>
          <a:ln/>
        </p:spPr>
        <p:txBody>
          <a:bodyPr wrap="square" lIns="0" tIns="0" rIns="0" bIns="0" rtlCol="0" anchor="ctr"/>
          <a:lstStyle/>
          <a:p>
            <a:pPr indent="0" marL="0">
              <a:buNone/>
            </a:pPr>
            <a:r>
              <a:rPr lang="en-US" sz="950" i="1" dirty="0">
                <a:solidFill>
                  <a:srgbClr val="555555"/>
                </a:solidFill>
                <a:latin typeface="Calibri" pitchFamily="34" charset="0"/>
                <a:ea typeface="Calibri" pitchFamily="34" charset="-122"/>
                <a:cs typeface="Calibri" pitchFamily="34" charset="-120"/>
              </a:rPr>
              <a:t>Souvent une peur déguisée : peur d'échouer, de s'engager, du changement. "Le bon moment" n'arrive presque jamais tout seul.</a:t>
            </a:r>
            <a:endParaRPr lang="en-US" sz="950" dirty="0"/>
          </a:p>
        </p:txBody>
      </p:sp>
      <p:sp>
        <p:nvSpPr>
          <p:cNvPr id="10" name="Shape 8"/>
          <p:cNvSpPr/>
          <p:nvPr/>
        </p:nvSpPr>
        <p:spPr>
          <a:xfrm>
            <a:off x="365760" y="1234440"/>
            <a:ext cx="8412480" cy="768096"/>
          </a:xfrm>
          <a:prstGeom prst="rect">
            <a:avLst/>
          </a:prstGeom>
          <a:solidFill>
            <a:srgbClr val="FFFFFF"/>
          </a:solidFill>
          <a:ln w="12700">
            <a:solidFill>
              <a:srgbClr val="E0D8CC"/>
            </a:solidFill>
            <a:prstDash val="solid"/>
          </a:ln>
        </p:spPr>
      </p:sp>
      <p:sp>
        <p:nvSpPr>
          <p:cNvPr id="11" name="Text 9"/>
          <p:cNvSpPr/>
          <p:nvPr/>
        </p:nvSpPr>
        <p:spPr>
          <a:xfrm>
            <a:off x="685800" y="128930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"Quand est-ce que tu penses que ce sera le bon moment ?"</a:t>
            </a:r>
            <a:endParaRPr lang="en-US" sz="1000" dirty="0"/>
          </a:p>
        </p:txBody>
      </p:sp>
      <p:sp>
        <p:nvSpPr>
          <p:cNvPr id="12" name="Text 10"/>
          <p:cNvSpPr/>
          <p:nvPr/>
        </p:nvSpPr>
        <p:spPr>
          <a:xfrm>
            <a:off x="685800" y="147218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"Qu'est-ce qui doit se passer pour que ce soit le bon moment ?"</a:t>
            </a:r>
            <a:endParaRPr lang="en-US" sz="1000" dirty="0"/>
          </a:p>
        </p:txBody>
      </p:sp>
      <p:sp>
        <p:nvSpPr>
          <p:cNvPr id="13" name="Text 11"/>
          <p:cNvSpPr/>
          <p:nvPr/>
        </p:nvSpPr>
        <p:spPr>
          <a:xfrm>
            <a:off x="685800" y="165506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"C'est quoi qui rend ce moment difficile pour toi ?" — identifie la vraie peur</a:t>
            </a:r>
            <a:endParaRPr lang="en-US" sz="1000" dirty="0"/>
          </a:p>
        </p:txBody>
      </p:sp>
      <p:sp>
        <p:nvSpPr>
          <p:cNvPr id="14" name="Text 12"/>
          <p:cNvSpPr/>
          <p:nvPr/>
        </p:nvSpPr>
        <p:spPr>
          <a:xfrm>
            <a:off x="685800" y="183794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"Les clientes qui ont le plus progressé ont souvent commencé dans un moment imparfait."</a:t>
            </a:r>
            <a:endParaRPr lang="en-US" sz="1000" dirty="0"/>
          </a:p>
        </p:txBody>
      </p:sp>
      <p:sp>
        <p:nvSpPr>
          <p:cNvPr id="15" name="Shape 13"/>
          <p:cNvSpPr/>
          <p:nvPr/>
        </p:nvSpPr>
        <p:spPr>
          <a:xfrm>
            <a:off x="365760" y="2057400"/>
            <a:ext cx="8412480" cy="329184"/>
          </a:xfrm>
          <a:prstGeom prst="rect">
            <a:avLst/>
          </a:prstGeom>
          <a:solidFill>
            <a:srgbClr val="2C2C2C"/>
          </a:solidFill>
          <a:ln w="12700">
            <a:solidFill>
              <a:srgbClr val="2C2C2C"/>
            </a:solidFill>
            <a:prstDash val="solid"/>
          </a:ln>
        </p:spPr>
      </p:sp>
      <p:sp>
        <p:nvSpPr>
          <p:cNvPr id="16" name="Shape 14"/>
          <p:cNvSpPr/>
          <p:nvPr/>
        </p:nvSpPr>
        <p:spPr>
          <a:xfrm>
            <a:off x="365760" y="2057400"/>
            <a:ext cx="54864" cy="329184"/>
          </a:xfrm>
          <a:prstGeom prst="rect">
            <a:avLst/>
          </a:prstGeom>
          <a:solidFill>
            <a:srgbClr val="B8973A"/>
          </a:solidFill>
          <a:ln w="12700">
            <a:solidFill>
              <a:srgbClr val="B8973A"/>
            </a:solidFill>
            <a:prstDash val="solid"/>
          </a:ln>
        </p:spPr>
      </p:sp>
      <p:sp>
        <p:nvSpPr>
          <p:cNvPr id="17" name="Text 15"/>
          <p:cNvSpPr/>
          <p:nvPr/>
        </p:nvSpPr>
        <p:spPr>
          <a:xfrm>
            <a:off x="594360" y="2093976"/>
            <a:ext cx="7955280" cy="256032"/>
          </a:xfrm>
          <a:prstGeom prst="rect">
            <a:avLst/>
          </a:prstGeom>
          <a:noFill/>
          <a:ln/>
        </p:spPr>
        <p:txBody>
          <a:bodyPr wrap="square" lIns="0" tIns="0" rIns="0" bIns="0" rtlCol="0" anchor="ctr"/>
          <a:lstStyle/>
          <a:p>
            <a:pPr indent="0" marL="0">
              <a:buNone/>
            </a:pPr>
            <a:r>
              <a:rPr lang="en-US" sz="1300" b="1" i="1" dirty="0">
                <a:solidFill>
                  <a:srgbClr val="B8973A"/>
                </a:solidFill>
                <a:latin typeface="Georgia" pitchFamily="34" charset="0"/>
                <a:ea typeface="Georgia" pitchFamily="34" charset="-122"/>
                <a:cs typeface="Georgia" pitchFamily="34" charset="-120"/>
              </a:rPr>
              <a:t>"Je dois en parler à mon conjoint."</a:t>
            </a:r>
            <a:endParaRPr lang="en-US" sz="1300" dirty="0"/>
          </a:p>
        </p:txBody>
      </p:sp>
      <p:sp>
        <p:nvSpPr>
          <p:cNvPr id="18" name="Shape 16"/>
          <p:cNvSpPr/>
          <p:nvPr/>
        </p:nvSpPr>
        <p:spPr>
          <a:xfrm>
            <a:off x="365760" y="2386584"/>
            <a:ext cx="8412480" cy="310896"/>
          </a:xfrm>
          <a:prstGeom prst="rect">
            <a:avLst/>
          </a:prstGeom>
          <a:solidFill>
            <a:srgbClr val="F0EBE1"/>
          </a:solidFill>
          <a:ln w="12700">
            <a:solidFill>
              <a:srgbClr val="E0D8CC"/>
            </a:solidFill>
            <a:prstDash val="solid"/>
          </a:ln>
        </p:spPr>
      </p:sp>
      <p:sp>
        <p:nvSpPr>
          <p:cNvPr id="19" name="Text 17"/>
          <p:cNvSpPr/>
          <p:nvPr/>
        </p:nvSpPr>
        <p:spPr>
          <a:xfrm>
            <a:off x="594360" y="2423160"/>
            <a:ext cx="7955280" cy="237744"/>
          </a:xfrm>
          <a:prstGeom prst="rect">
            <a:avLst/>
          </a:prstGeom>
          <a:noFill/>
          <a:ln/>
        </p:spPr>
        <p:txBody>
          <a:bodyPr wrap="square" lIns="0" tIns="0" rIns="0" bIns="0" rtlCol="0" anchor="ctr"/>
          <a:lstStyle/>
          <a:p>
            <a:pPr indent="0" marL="0">
              <a:buNone/>
            </a:pPr>
            <a:r>
              <a:rPr lang="en-US" sz="950" i="1" dirty="0">
                <a:solidFill>
                  <a:srgbClr val="555555"/>
                </a:solidFill>
                <a:latin typeface="Calibri" pitchFamily="34" charset="0"/>
                <a:ea typeface="Calibri" pitchFamily="34" charset="-122"/>
                <a:cs typeface="Calibri" pitchFamily="34" charset="-120"/>
              </a:rPr>
              <a:t>Parfois légitime, parfois une porte de sortie. La clé : valider sans abandonner le closing.</a:t>
            </a:r>
            <a:endParaRPr lang="en-US" sz="950" dirty="0"/>
          </a:p>
        </p:txBody>
      </p:sp>
      <p:sp>
        <p:nvSpPr>
          <p:cNvPr id="20" name="Shape 18"/>
          <p:cNvSpPr/>
          <p:nvPr/>
        </p:nvSpPr>
        <p:spPr>
          <a:xfrm>
            <a:off x="365760" y="2697480"/>
            <a:ext cx="8412480" cy="768096"/>
          </a:xfrm>
          <a:prstGeom prst="rect">
            <a:avLst/>
          </a:prstGeom>
          <a:solidFill>
            <a:srgbClr val="FFFFFF"/>
          </a:solidFill>
          <a:ln w="12700">
            <a:solidFill>
              <a:srgbClr val="E0D8CC"/>
            </a:solidFill>
            <a:prstDash val="solid"/>
          </a:ln>
        </p:spPr>
      </p:sp>
      <p:sp>
        <p:nvSpPr>
          <p:cNvPr id="21" name="Text 19"/>
          <p:cNvSpPr/>
          <p:nvPr/>
        </p:nvSpPr>
        <p:spPr>
          <a:xfrm>
            <a:off x="685800" y="275234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"Bien sûr. Qu'est-ce que tu as envie de lui dire ?" — vois si elle est convaincue elle-même</a:t>
            </a:r>
            <a:endParaRPr lang="en-US" sz="1000" dirty="0"/>
          </a:p>
        </p:txBody>
      </p:sp>
      <p:sp>
        <p:nvSpPr>
          <p:cNvPr id="22" name="Text 20"/>
          <p:cNvSpPr/>
          <p:nvPr/>
        </p:nvSpPr>
        <p:spPr>
          <a:xfrm>
            <a:off x="685800" y="293522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"Est-ce que toi, tu es convaincue que c'est le bon investissement ?"</a:t>
            </a:r>
            <a:endParaRPr lang="en-US" sz="1000" dirty="0"/>
          </a:p>
        </p:txBody>
      </p:sp>
      <p:sp>
        <p:nvSpPr>
          <p:cNvPr id="23" name="Text 21"/>
          <p:cNvSpPr/>
          <p:nvPr/>
        </p:nvSpPr>
        <p:spPr>
          <a:xfrm>
            <a:off x="685800" y="311810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"Qu'est-ce qui pourrait lui poser problème ? Je peux t'aider à lui expliquer."</a:t>
            </a:r>
            <a:endParaRPr lang="en-US" sz="1000" dirty="0"/>
          </a:p>
        </p:txBody>
      </p:sp>
      <p:sp>
        <p:nvSpPr>
          <p:cNvPr id="24" name="Text 22"/>
          <p:cNvSpPr/>
          <p:nvPr/>
        </p:nvSpPr>
        <p:spPr>
          <a:xfrm>
            <a:off x="685800" y="330098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"Je peux t'envoyer un résumé écrit pour faciliter la conversation."</a:t>
            </a:r>
            <a:endParaRPr lang="en-US" sz="1000" dirty="0"/>
          </a:p>
        </p:txBody>
      </p:sp>
      <p:sp>
        <p:nvSpPr>
          <p:cNvPr id="25" name="Shape 23"/>
          <p:cNvSpPr/>
          <p:nvPr/>
        </p:nvSpPr>
        <p:spPr>
          <a:xfrm>
            <a:off x="365760" y="3520440"/>
            <a:ext cx="8412480" cy="329184"/>
          </a:xfrm>
          <a:prstGeom prst="rect">
            <a:avLst/>
          </a:prstGeom>
          <a:solidFill>
            <a:srgbClr val="2C2C2C"/>
          </a:solidFill>
          <a:ln w="12700">
            <a:solidFill>
              <a:srgbClr val="2C2C2C"/>
            </a:solidFill>
            <a:prstDash val="solid"/>
          </a:ln>
        </p:spPr>
      </p:sp>
      <p:sp>
        <p:nvSpPr>
          <p:cNvPr id="26" name="Shape 24"/>
          <p:cNvSpPr/>
          <p:nvPr/>
        </p:nvSpPr>
        <p:spPr>
          <a:xfrm>
            <a:off x="365760" y="3520440"/>
            <a:ext cx="54864" cy="329184"/>
          </a:xfrm>
          <a:prstGeom prst="rect">
            <a:avLst/>
          </a:prstGeom>
          <a:solidFill>
            <a:srgbClr val="B8973A"/>
          </a:solidFill>
          <a:ln w="12700">
            <a:solidFill>
              <a:srgbClr val="B8973A"/>
            </a:solidFill>
            <a:prstDash val="solid"/>
          </a:ln>
        </p:spPr>
      </p:sp>
      <p:sp>
        <p:nvSpPr>
          <p:cNvPr id="27" name="Text 25"/>
          <p:cNvSpPr/>
          <p:nvPr/>
        </p:nvSpPr>
        <p:spPr>
          <a:xfrm>
            <a:off x="594360" y="3557016"/>
            <a:ext cx="7955280" cy="256032"/>
          </a:xfrm>
          <a:prstGeom prst="rect">
            <a:avLst/>
          </a:prstGeom>
          <a:noFill/>
          <a:ln/>
        </p:spPr>
        <p:txBody>
          <a:bodyPr wrap="square" lIns="0" tIns="0" rIns="0" bIns="0" rtlCol="0" anchor="ctr"/>
          <a:lstStyle/>
          <a:p>
            <a:pPr indent="0" marL="0">
              <a:buNone/>
            </a:pPr>
            <a:r>
              <a:rPr lang="en-US" sz="1300" b="1" i="1" dirty="0">
                <a:solidFill>
                  <a:srgbClr val="B8973A"/>
                </a:solidFill>
                <a:latin typeface="Georgia" pitchFamily="34" charset="0"/>
                <a:ea typeface="Georgia" pitchFamily="34" charset="-122"/>
                <a:cs typeface="Georgia" pitchFamily="34" charset="-120"/>
              </a:rPr>
              <a:t>"J'ai déjà essayé des formations et ça n'a pas marché."</a:t>
            </a:r>
            <a:endParaRPr lang="en-US" sz="1300" dirty="0"/>
          </a:p>
        </p:txBody>
      </p:sp>
      <p:sp>
        <p:nvSpPr>
          <p:cNvPr id="28" name="Shape 26"/>
          <p:cNvSpPr/>
          <p:nvPr/>
        </p:nvSpPr>
        <p:spPr>
          <a:xfrm>
            <a:off x="365760" y="3849624"/>
            <a:ext cx="8412480" cy="310896"/>
          </a:xfrm>
          <a:prstGeom prst="rect">
            <a:avLst/>
          </a:prstGeom>
          <a:solidFill>
            <a:srgbClr val="F0EBE1"/>
          </a:solidFill>
          <a:ln w="12700">
            <a:solidFill>
              <a:srgbClr val="E0D8CC"/>
            </a:solidFill>
            <a:prstDash val="solid"/>
          </a:ln>
        </p:spPr>
      </p:sp>
      <p:sp>
        <p:nvSpPr>
          <p:cNvPr id="29" name="Text 27"/>
          <p:cNvSpPr/>
          <p:nvPr/>
        </p:nvSpPr>
        <p:spPr>
          <a:xfrm>
            <a:off x="594360" y="3886200"/>
            <a:ext cx="7955280" cy="237744"/>
          </a:xfrm>
          <a:prstGeom prst="rect">
            <a:avLst/>
          </a:prstGeom>
          <a:noFill/>
          <a:ln/>
        </p:spPr>
        <p:txBody>
          <a:bodyPr wrap="square" lIns="0" tIns="0" rIns="0" bIns="0" rtlCol="0" anchor="ctr"/>
          <a:lstStyle/>
          <a:p>
            <a:pPr indent="0" marL="0">
              <a:buNone/>
            </a:pPr>
            <a:r>
              <a:rPr lang="en-US" sz="950" i="1" dirty="0">
                <a:solidFill>
                  <a:srgbClr val="555555"/>
                </a:solidFill>
                <a:latin typeface="Calibri" pitchFamily="34" charset="0"/>
                <a:ea typeface="Calibri" pitchFamily="34" charset="-122"/>
                <a:cs typeface="Calibri" pitchFamily="34" charset="-120"/>
              </a:rPr>
              <a:t>Elle doute d'elle-même, pas forcément de toi. Elle a peur de revivre une déception.</a:t>
            </a:r>
            <a:endParaRPr lang="en-US" sz="950" dirty="0"/>
          </a:p>
        </p:txBody>
      </p:sp>
      <p:sp>
        <p:nvSpPr>
          <p:cNvPr id="30" name="Shape 28"/>
          <p:cNvSpPr/>
          <p:nvPr/>
        </p:nvSpPr>
        <p:spPr>
          <a:xfrm>
            <a:off x="365760" y="4160520"/>
            <a:ext cx="8412480" cy="768096"/>
          </a:xfrm>
          <a:prstGeom prst="rect">
            <a:avLst/>
          </a:prstGeom>
          <a:solidFill>
            <a:srgbClr val="FFFFFF"/>
          </a:solidFill>
          <a:ln w="12700">
            <a:solidFill>
              <a:srgbClr val="E0D8CC"/>
            </a:solidFill>
            <a:prstDash val="solid"/>
          </a:ln>
        </p:spPr>
      </p:sp>
      <p:sp>
        <p:nvSpPr>
          <p:cNvPr id="31" name="Text 29"/>
          <p:cNvSpPr/>
          <p:nvPr/>
        </p:nvSpPr>
        <p:spPr>
          <a:xfrm>
            <a:off x="685800" y="421538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"Qu'est-ce qui s'était passé ? Qu'est-ce qui avait manqué ?"</a:t>
            </a:r>
            <a:endParaRPr lang="en-US" sz="1000" dirty="0"/>
          </a:p>
        </p:txBody>
      </p:sp>
      <p:sp>
        <p:nvSpPr>
          <p:cNvPr id="32" name="Text 30"/>
          <p:cNvSpPr/>
          <p:nvPr/>
        </p:nvSpPr>
        <p:spPr>
          <a:xfrm>
            <a:off x="685800" y="439826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"Qu'est-ce qui est différent dans ta situation aujourd'hui ?"</a:t>
            </a:r>
            <a:endParaRPr lang="en-US" sz="1000" dirty="0"/>
          </a:p>
        </p:txBody>
      </p:sp>
      <p:sp>
        <p:nvSpPr>
          <p:cNvPr id="33" name="Text 31"/>
          <p:cNvSpPr/>
          <p:nvPr/>
        </p:nvSpPr>
        <p:spPr>
          <a:xfrm>
            <a:off x="685800" y="458114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"Le problème était rarement la formation — c'était souvent le manque d'accompagnement personnalisé."</a:t>
            </a:r>
            <a:endParaRPr lang="en-US" sz="1000" dirty="0"/>
          </a:p>
        </p:txBody>
      </p:sp>
      <p:sp>
        <p:nvSpPr>
          <p:cNvPr id="34" name="Text 32"/>
          <p:cNvSpPr/>
          <p:nvPr/>
        </p:nvSpPr>
        <p:spPr>
          <a:xfrm>
            <a:off x="685800" y="4764024"/>
            <a:ext cx="7863840" cy="173736"/>
          </a:xfrm>
          <a:prstGeom prst="rect">
            <a:avLst/>
          </a:prstGeom>
          <a:noFill/>
          <a:ln/>
        </p:spPr>
        <p:txBody>
          <a:bodyPr wrap="square" lIns="0" tIns="0" rIns="0" bIns="0" rtlCol="0" anchor="ctr"/>
          <a:lstStyle/>
          <a:p>
            <a:pPr indent="0" marL="0">
              <a:buNone/>
            </a:pPr>
            <a:r>
              <a:rPr lang="en-US" sz="1000" dirty="0">
                <a:solidFill>
                  <a:srgbClr val="2C2C2C"/>
                </a:solidFill>
                <a:latin typeface="Calibri" pitchFamily="34" charset="0"/>
                <a:ea typeface="Calibri" pitchFamily="34" charset="-122"/>
                <a:cs typeface="Calibri" pitchFamily="34" charset="-120"/>
              </a:rPr>
              <a:t>"Ce qui change avec moi : [ton point fort concret]."</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C2C2C"/>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82880"/>
            <a:ext cx="8229600" cy="347472"/>
          </a:xfrm>
          <a:prstGeom prst="rect">
            <a:avLst/>
          </a:prstGeom>
          <a:noFill/>
          <a:ln/>
        </p:spPr>
        <p:txBody>
          <a:bodyPr wrap="square" lIns="0" tIns="0" rIns="0" bIns="0" rtlCol="0" anchor="ctr"/>
          <a:lstStyle/>
          <a:p>
            <a:pPr indent="0" marL="0">
              <a:buNone/>
            </a:pPr>
            <a:r>
              <a:rPr lang="en-US" sz="1000" spc="400" kern="0" dirty="0">
                <a:solidFill>
                  <a:srgbClr val="B8973A"/>
                </a:solidFill>
                <a:latin typeface="Calibri" pitchFamily="34" charset="0"/>
                <a:ea typeface="Calibri" pitchFamily="34" charset="-122"/>
                <a:cs typeface="Calibri" pitchFamily="34" charset="-120"/>
              </a:rPr>
              <a:t>LE MINDSET DE LA CLOSEUSE ÉTHIQUE</a:t>
            </a:r>
            <a:endParaRPr lang="en-US" sz="1000" dirty="0"/>
          </a:p>
        </p:txBody>
      </p:sp>
      <p:sp>
        <p:nvSpPr>
          <p:cNvPr id="5" name="Shape 3"/>
          <p:cNvSpPr/>
          <p:nvPr/>
        </p:nvSpPr>
        <p:spPr>
          <a:xfrm>
            <a:off x="365760" y="713232"/>
            <a:ext cx="4023360" cy="1920240"/>
          </a:xfrm>
          <a:prstGeom prst="rect">
            <a:avLst/>
          </a:prstGeom>
          <a:solidFill>
            <a:srgbClr val="383838"/>
          </a:solidFill>
          <a:ln w="12700">
            <a:solidFill>
              <a:srgbClr val="4A4A4A"/>
            </a:solidFill>
            <a:prstDash val="solid"/>
          </a:ln>
        </p:spPr>
      </p:sp>
      <p:sp>
        <p:nvSpPr>
          <p:cNvPr id="6" name="Shape 4"/>
          <p:cNvSpPr/>
          <p:nvPr/>
        </p:nvSpPr>
        <p:spPr>
          <a:xfrm>
            <a:off x="365760" y="713232"/>
            <a:ext cx="4023360" cy="64008"/>
          </a:xfrm>
          <a:prstGeom prst="rect">
            <a:avLst/>
          </a:prstGeom>
          <a:solidFill>
            <a:srgbClr val="B8973A"/>
          </a:solidFill>
          <a:ln w="12700">
            <a:solidFill>
              <a:srgbClr val="B8973A"/>
            </a:solidFill>
            <a:prstDash val="solid"/>
          </a:ln>
        </p:spPr>
      </p:sp>
      <p:sp>
        <p:nvSpPr>
          <p:cNvPr id="7" name="Text 5"/>
          <p:cNvSpPr/>
          <p:nvPr/>
        </p:nvSpPr>
        <p:spPr>
          <a:xfrm>
            <a:off x="594360" y="896112"/>
            <a:ext cx="3566160" cy="438912"/>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Vendre c'est servir.</a:t>
            </a:r>
            <a:endParaRPr lang="en-US" sz="1500" dirty="0"/>
          </a:p>
        </p:txBody>
      </p:sp>
      <p:sp>
        <p:nvSpPr>
          <p:cNvPr id="8" name="Text 6"/>
          <p:cNvSpPr/>
          <p:nvPr/>
        </p:nvSpPr>
        <p:spPr>
          <a:xfrm>
            <a:off x="594360" y="1399032"/>
            <a:ext cx="3566160" cy="1097280"/>
          </a:xfrm>
          <a:prstGeom prst="rect">
            <a:avLst/>
          </a:prstGeom>
          <a:noFill/>
          <a:ln/>
        </p:spPr>
        <p:txBody>
          <a:bodyPr wrap="square" lIns="0" tIns="0" rIns="0" bIns="0" rtlCol="0" anchor="ctr"/>
          <a:lstStyle/>
          <a:p>
            <a:pPr indent="0" marL="0">
              <a:buNone/>
            </a:pPr>
            <a:r>
              <a:rPr lang="en-US" sz="1100" dirty="0">
                <a:solidFill>
                  <a:srgbClr val="CCCCCC"/>
                </a:solidFill>
                <a:latin typeface="Calibri" pitchFamily="34" charset="0"/>
                <a:ea typeface="Calibri" pitchFamily="34" charset="-122"/>
                <a:cs typeface="Calibri" pitchFamily="34" charset="-120"/>
              </a:rPr>
              <a:t>Chaque fois que tu n'oses pas proposer, tu prives quelqu'un d'une transformation qu'il cherche. Ton offre n'est pas un fardeau — c'est un cadeau à qui en a besoin.</a:t>
            </a:r>
            <a:endParaRPr lang="en-US" sz="1100" dirty="0"/>
          </a:p>
        </p:txBody>
      </p:sp>
      <p:sp>
        <p:nvSpPr>
          <p:cNvPr id="9" name="Shape 7"/>
          <p:cNvSpPr/>
          <p:nvPr/>
        </p:nvSpPr>
        <p:spPr>
          <a:xfrm>
            <a:off x="4754880" y="713232"/>
            <a:ext cx="4023360" cy="1920240"/>
          </a:xfrm>
          <a:prstGeom prst="rect">
            <a:avLst/>
          </a:prstGeom>
          <a:solidFill>
            <a:srgbClr val="383838"/>
          </a:solidFill>
          <a:ln w="12700">
            <a:solidFill>
              <a:srgbClr val="4A4A4A"/>
            </a:solidFill>
            <a:prstDash val="solid"/>
          </a:ln>
        </p:spPr>
      </p:sp>
      <p:sp>
        <p:nvSpPr>
          <p:cNvPr id="10" name="Shape 8"/>
          <p:cNvSpPr/>
          <p:nvPr/>
        </p:nvSpPr>
        <p:spPr>
          <a:xfrm>
            <a:off x="4754880" y="713232"/>
            <a:ext cx="4023360" cy="64008"/>
          </a:xfrm>
          <a:prstGeom prst="rect">
            <a:avLst/>
          </a:prstGeom>
          <a:solidFill>
            <a:srgbClr val="B8973A"/>
          </a:solidFill>
          <a:ln w="12700">
            <a:solidFill>
              <a:srgbClr val="B8973A"/>
            </a:solidFill>
            <a:prstDash val="solid"/>
          </a:ln>
        </p:spPr>
      </p:sp>
      <p:sp>
        <p:nvSpPr>
          <p:cNvPr id="11" name="Text 9"/>
          <p:cNvSpPr/>
          <p:nvPr/>
        </p:nvSpPr>
        <p:spPr>
          <a:xfrm>
            <a:off x="4983480" y="896112"/>
            <a:ext cx="3566160" cy="438912"/>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L'appel change la vie avant le paiement.</a:t>
            </a:r>
            <a:endParaRPr lang="en-US" sz="1500" dirty="0"/>
          </a:p>
        </p:txBody>
      </p:sp>
      <p:sp>
        <p:nvSpPr>
          <p:cNvPr id="12" name="Text 10"/>
          <p:cNvSpPr/>
          <p:nvPr/>
        </p:nvSpPr>
        <p:spPr>
          <a:xfrm>
            <a:off x="4983480" y="1399032"/>
            <a:ext cx="3566160" cy="1097280"/>
          </a:xfrm>
          <a:prstGeom prst="rect">
            <a:avLst/>
          </a:prstGeom>
          <a:noFill/>
          <a:ln/>
        </p:spPr>
        <p:txBody>
          <a:bodyPr wrap="square" lIns="0" tIns="0" rIns="0" bIns="0" rtlCol="0" anchor="ctr"/>
          <a:lstStyle/>
          <a:p>
            <a:pPr indent="0" marL="0">
              <a:buNone/>
            </a:pPr>
            <a:r>
              <a:rPr lang="en-US" sz="1100" dirty="0">
                <a:solidFill>
                  <a:srgbClr val="CCCCCC"/>
                </a:solidFill>
                <a:latin typeface="Calibri" pitchFamily="34" charset="0"/>
                <a:ea typeface="Calibri" pitchFamily="34" charset="-122"/>
                <a:cs typeface="Calibri" pitchFamily="34" charset="-120"/>
              </a:rPr>
              <a:t>Un call bien mené crée déjà de la valeur : clarté, prise de conscience, nouvelle perspective. Si tu conduis bien le diagnostic, elle ressort transformée même sans avoir signé.</a:t>
            </a:r>
            <a:endParaRPr lang="en-US" sz="1100" dirty="0"/>
          </a:p>
        </p:txBody>
      </p:sp>
      <p:sp>
        <p:nvSpPr>
          <p:cNvPr id="13" name="Shape 11"/>
          <p:cNvSpPr/>
          <p:nvPr/>
        </p:nvSpPr>
        <p:spPr>
          <a:xfrm>
            <a:off x="365760" y="2816352"/>
            <a:ext cx="4023360" cy="1920240"/>
          </a:xfrm>
          <a:prstGeom prst="rect">
            <a:avLst/>
          </a:prstGeom>
          <a:solidFill>
            <a:srgbClr val="383838"/>
          </a:solidFill>
          <a:ln w="12700">
            <a:solidFill>
              <a:srgbClr val="4A4A4A"/>
            </a:solidFill>
            <a:prstDash val="solid"/>
          </a:ln>
        </p:spPr>
      </p:sp>
      <p:sp>
        <p:nvSpPr>
          <p:cNvPr id="14" name="Shape 12"/>
          <p:cNvSpPr/>
          <p:nvPr/>
        </p:nvSpPr>
        <p:spPr>
          <a:xfrm>
            <a:off x="365760" y="2816352"/>
            <a:ext cx="4023360" cy="64008"/>
          </a:xfrm>
          <a:prstGeom prst="rect">
            <a:avLst/>
          </a:prstGeom>
          <a:solidFill>
            <a:srgbClr val="B8973A"/>
          </a:solidFill>
          <a:ln w="12700">
            <a:solidFill>
              <a:srgbClr val="B8973A"/>
            </a:solidFill>
            <a:prstDash val="solid"/>
          </a:ln>
        </p:spPr>
      </p:sp>
      <p:sp>
        <p:nvSpPr>
          <p:cNvPr id="15" name="Text 13"/>
          <p:cNvSpPr/>
          <p:nvPr/>
        </p:nvSpPr>
        <p:spPr>
          <a:xfrm>
            <a:off x="594360" y="2999232"/>
            <a:ext cx="3566160" cy="438912"/>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Tu n'es pas là pour convaincre.</a:t>
            </a:r>
            <a:endParaRPr lang="en-US" sz="1500" dirty="0"/>
          </a:p>
        </p:txBody>
      </p:sp>
      <p:sp>
        <p:nvSpPr>
          <p:cNvPr id="16" name="Text 14"/>
          <p:cNvSpPr/>
          <p:nvPr/>
        </p:nvSpPr>
        <p:spPr>
          <a:xfrm>
            <a:off x="594360" y="3502152"/>
            <a:ext cx="3566160" cy="1097280"/>
          </a:xfrm>
          <a:prstGeom prst="rect">
            <a:avLst/>
          </a:prstGeom>
          <a:noFill/>
          <a:ln/>
        </p:spPr>
        <p:txBody>
          <a:bodyPr wrap="square" lIns="0" tIns="0" rIns="0" bIns="0" rtlCol="0" anchor="ctr"/>
          <a:lstStyle/>
          <a:p>
            <a:pPr indent="0" marL="0">
              <a:buNone/>
            </a:pPr>
            <a:r>
              <a:rPr lang="en-US" sz="1100" dirty="0">
                <a:solidFill>
                  <a:srgbClr val="CCCCCC"/>
                </a:solidFill>
                <a:latin typeface="Calibri" pitchFamily="34" charset="0"/>
                <a:ea typeface="Calibri" pitchFamily="34" charset="-122"/>
                <a:cs typeface="Calibri" pitchFamily="34" charset="-120"/>
              </a:rPr>
              <a:t>Tu es là pour aider une personne à prendre une décision qui lui appartient. La manipulation, c'est quand tu prends cette décision à sa place.</a:t>
            </a:r>
            <a:endParaRPr lang="en-US" sz="1100" dirty="0"/>
          </a:p>
        </p:txBody>
      </p:sp>
      <p:sp>
        <p:nvSpPr>
          <p:cNvPr id="17" name="Shape 15"/>
          <p:cNvSpPr/>
          <p:nvPr/>
        </p:nvSpPr>
        <p:spPr>
          <a:xfrm>
            <a:off x="4754880" y="2816352"/>
            <a:ext cx="4023360" cy="1920240"/>
          </a:xfrm>
          <a:prstGeom prst="rect">
            <a:avLst/>
          </a:prstGeom>
          <a:solidFill>
            <a:srgbClr val="383838"/>
          </a:solidFill>
          <a:ln w="12700">
            <a:solidFill>
              <a:srgbClr val="4A4A4A"/>
            </a:solidFill>
            <a:prstDash val="solid"/>
          </a:ln>
        </p:spPr>
      </p:sp>
      <p:sp>
        <p:nvSpPr>
          <p:cNvPr id="18" name="Shape 16"/>
          <p:cNvSpPr/>
          <p:nvPr/>
        </p:nvSpPr>
        <p:spPr>
          <a:xfrm>
            <a:off x="4754880" y="2816352"/>
            <a:ext cx="4023360" cy="64008"/>
          </a:xfrm>
          <a:prstGeom prst="rect">
            <a:avLst/>
          </a:prstGeom>
          <a:solidFill>
            <a:srgbClr val="B8973A"/>
          </a:solidFill>
          <a:ln w="12700">
            <a:solidFill>
              <a:srgbClr val="B8973A"/>
            </a:solidFill>
            <a:prstDash val="solid"/>
          </a:ln>
        </p:spPr>
      </p:sp>
      <p:sp>
        <p:nvSpPr>
          <p:cNvPr id="19" name="Text 17"/>
          <p:cNvSpPr/>
          <p:nvPr/>
        </p:nvSpPr>
        <p:spPr>
          <a:xfrm>
            <a:off x="4983480" y="2999232"/>
            <a:ext cx="3566160" cy="438912"/>
          </a:xfrm>
          <a:prstGeom prst="rect">
            <a:avLst/>
          </a:prstGeom>
          <a:noFill/>
          <a:ln/>
        </p:spPr>
        <p:txBody>
          <a:bodyPr wrap="square" lIns="0" tIns="0" rIns="0" bIns="0" rtlCol="0" anchor="ctr"/>
          <a:lstStyle/>
          <a:p>
            <a:pPr indent="0" marL="0">
              <a:buNone/>
            </a:pPr>
            <a:r>
              <a:rPr lang="en-US" sz="1500" b="1" dirty="0">
                <a:solidFill>
                  <a:srgbClr val="FFFFFF"/>
                </a:solidFill>
                <a:latin typeface="Georgia" pitchFamily="34" charset="0"/>
                <a:ea typeface="Georgia" pitchFamily="34" charset="-122"/>
                <a:cs typeface="Georgia" pitchFamily="34" charset="-120"/>
              </a:rPr>
              <a:t>Le non n'est jamais personnel.</a:t>
            </a:r>
            <a:endParaRPr lang="en-US" sz="1500" dirty="0"/>
          </a:p>
        </p:txBody>
      </p:sp>
      <p:sp>
        <p:nvSpPr>
          <p:cNvPr id="20" name="Text 18"/>
          <p:cNvSpPr/>
          <p:nvPr/>
        </p:nvSpPr>
        <p:spPr>
          <a:xfrm>
            <a:off x="4983480" y="3502152"/>
            <a:ext cx="3566160" cy="1097280"/>
          </a:xfrm>
          <a:prstGeom prst="rect">
            <a:avLst/>
          </a:prstGeom>
          <a:noFill/>
          <a:ln/>
        </p:spPr>
        <p:txBody>
          <a:bodyPr wrap="square" lIns="0" tIns="0" rIns="0" bIns="0" rtlCol="0" anchor="ctr"/>
          <a:lstStyle/>
          <a:p>
            <a:pPr indent="0" marL="0">
              <a:buNone/>
            </a:pPr>
            <a:r>
              <a:rPr lang="en-US" sz="1100" dirty="0">
                <a:solidFill>
                  <a:srgbClr val="CCCCCC"/>
                </a:solidFill>
                <a:latin typeface="Calibri" pitchFamily="34" charset="0"/>
                <a:ea typeface="Calibri" pitchFamily="34" charset="-122"/>
                <a:cs typeface="Calibri" pitchFamily="34" charset="-120"/>
              </a:rPr>
              <a:t>Un non aujourd'hui, c'est souvent un oui dans 3 mois. Reste en lien, apporte de la valeur — les meilleures clientes sont parfois celles qui ont hésité le plus longtemps.</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8F4"/>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B8973A"/>
          </a:solidFill>
          <a:ln w="12700">
            <a:solidFill>
              <a:srgbClr val="B8973A"/>
            </a:solidFill>
            <a:prstDash val="solid"/>
          </a:ln>
        </p:spPr>
      </p:sp>
      <p:sp>
        <p:nvSpPr>
          <p:cNvPr id="3" name="Shape 1"/>
          <p:cNvSpPr/>
          <p:nvPr/>
        </p:nvSpPr>
        <p:spPr>
          <a:xfrm>
            <a:off x="0" y="5070348"/>
            <a:ext cx="9144000" cy="64008"/>
          </a:xfrm>
          <a:prstGeom prst="rect">
            <a:avLst/>
          </a:prstGeom>
          <a:solidFill>
            <a:srgbClr val="B8973A"/>
          </a:solidFill>
          <a:ln w="12700">
            <a:solidFill>
              <a:srgbClr val="B8973A"/>
            </a:solidFill>
            <a:prstDash val="solid"/>
          </a:ln>
        </p:spPr>
      </p:sp>
      <p:sp>
        <p:nvSpPr>
          <p:cNvPr id="4" name="Text 2"/>
          <p:cNvSpPr/>
          <p:nvPr/>
        </p:nvSpPr>
        <p:spPr>
          <a:xfrm>
            <a:off x="457200" y="164592"/>
            <a:ext cx="8229600" cy="347472"/>
          </a:xfrm>
          <a:prstGeom prst="rect">
            <a:avLst/>
          </a:prstGeom>
          <a:noFill/>
          <a:ln/>
        </p:spPr>
        <p:txBody>
          <a:bodyPr wrap="square" lIns="0" tIns="0" rIns="0" bIns="0" rtlCol="0" anchor="ctr"/>
          <a:lstStyle/>
          <a:p>
            <a:pPr indent="0" marL="0">
              <a:buNone/>
            </a:pPr>
            <a:r>
              <a:rPr lang="en-US" sz="1000" spc="400" kern="0" dirty="0">
                <a:solidFill>
                  <a:srgbClr val="B8973A"/>
                </a:solidFill>
                <a:latin typeface="Calibri" pitchFamily="34" charset="0"/>
                <a:ea typeface="Calibri" pitchFamily="34" charset="-122"/>
                <a:cs typeface="Calibri" pitchFamily="34" charset="-120"/>
              </a:rPr>
              <a:t>LES 5 ERREURS QUI FONT FUIR TES PROSPECTS</a:t>
            </a:r>
            <a:endParaRPr lang="en-US" sz="1000" dirty="0"/>
          </a:p>
        </p:txBody>
      </p:sp>
      <p:sp>
        <p:nvSpPr>
          <p:cNvPr id="5" name="Shape 3"/>
          <p:cNvSpPr/>
          <p:nvPr/>
        </p:nvSpPr>
        <p:spPr>
          <a:xfrm>
            <a:off x="365760" y="621792"/>
            <a:ext cx="8412480" cy="749808"/>
          </a:xfrm>
          <a:prstGeom prst="rect">
            <a:avLst/>
          </a:prstGeom>
          <a:solidFill>
            <a:srgbClr val="FFFFFF"/>
          </a:solidFill>
          <a:ln w="12700">
            <a:solidFill>
              <a:srgbClr val="E0D8CC"/>
            </a:solidFill>
            <a:prstDash val="solid"/>
          </a:ln>
        </p:spPr>
      </p:sp>
      <p:sp>
        <p:nvSpPr>
          <p:cNvPr id="6" name="Shape 4"/>
          <p:cNvSpPr/>
          <p:nvPr/>
        </p:nvSpPr>
        <p:spPr>
          <a:xfrm>
            <a:off x="365760" y="621792"/>
            <a:ext cx="594360" cy="749808"/>
          </a:xfrm>
          <a:prstGeom prst="rect">
            <a:avLst/>
          </a:prstGeom>
          <a:solidFill>
            <a:srgbClr val="2C2C2C"/>
          </a:solidFill>
          <a:ln w="12700">
            <a:solidFill>
              <a:srgbClr val="2C2C2C"/>
            </a:solidFill>
            <a:prstDash val="solid"/>
          </a:ln>
        </p:spPr>
      </p:sp>
      <p:sp>
        <p:nvSpPr>
          <p:cNvPr id="7" name="Text 5"/>
          <p:cNvSpPr/>
          <p:nvPr/>
        </p:nvSpPr>
        <p:spPr>
          <a:xfrm>
            <a:off x="365760" y="694944"/>
            <a:ext cx="594360" cy="603504"/>
          </a:xfrm>
          <a:prstGeom prst="rect">
            <a:avLst/>
          </a:prstGeom>
          <a:noFill/>
          <a:ln/>
        </p:spPr>
        <p:txBody>
          <a:bodyPr wrap="square" lIns="0" tIns="0" rIns="0" bIns="0" rtlCol="0" anchor="ctr"/>
          <a:lstStyle/>
          <a:p>
            <a:pPr algn="ctr" indent="0" marL="0">
              <a:buNone/>
            </a:pPr>
            <a:r>
              <a:rPr lang="en-US" sz="1800" b="1" dirty="0">
                <a:solidFill>
                  <a:srgbClr val="B8973A"/>
                </a:solidFill>
                <a:latin typeface="Georgia" pitchFamily="34" charset="0"/>
                <a:ea typeface="Georgia" pitchFamily="34" charset="-122"/>
                <a:cs typeface="Georgia" pitchFamily="34" charset="-120"/>
              </a:rPr>
              <a:t>01</a:t>
            </a:r>
            <a:endParaRPr lang="en-US" sz="1800" dirty="0"/>
          </a:p>
        </p:txBody>
      </p:sp>
      <p:sp>
        <p:nvSpPr>
          <p:cNvPr id="8" name="Text 6"/>
          <p:cNvSpPr/>
          <p:nvPr/>
        </p:nvSpPr>
        <p:spPr>
          <a:xfrm>
            <a:off x="1115568" y="685800"/>
            <a:ext cx="7406640" cy="274320"/>
          </a:xfrm>
          <a:prstGeom prst="rect">
            <a:avLst/>
          </a:prstGeom>
          <a:noFill/>
          <a:ln/>
        </p:spPr>
        <p:txBody>
          <a:bodyPr wrap="square" lIns="0" tIns="0" rIns="0" bIns="0" rtlCol="0" anchor="ctr"/>
          <a:lstStyle/>
          <a:p>
            <a:pPr indent="0" marL="0">
              <a:buNone/>
            </a:pPr>
            <a:r>
              <a:rPr lang="en-US" sz="1200" b="1" dirty="0">
                <a:solidFill>
                  <a:srgbClr val="2C2C2C"/>
                </a:solidFill>
                <a:latin typeface="Georgia" pitchFamily="34" charset="0"/>
                <a:ea typeface="Georgia" pitchFamily="34" charset="-122"/>
                <a:cs typeface="Georgia" pitchFamily="34" charset="-120"/>
              </a:rPr>
              <a:t>Pitcher avant de diagnostiquer</a:t>
            </a:r>
            <a:endParaRPr lang="en-US" sz="1200" dirty="0"/>
          </a:p>
        </p:txBody>
      </p:sp>
      <p:sp>
        <p:nvSpPr>
          <p:cNvPr id="9" name="Text 7"/>
          <p:cNvSpPr/>
          <p:nvPr/>
        </p:nvSpPr>
        <p:spPr>
          <a:xfrm>
            <a:off x="1115568" y="987552"/>
            <a:ext cx="7406640" cy="329184"/>
          </a:xfrm>
          <a:prstGeom prst="rect">
            <a:avLst/>
          </a:prstGeom>
          <a:noFill/>
          <a:ln/>
        </p:spPr>
        <p:txBody>
          <a:bodyPr wrap="square" lIns="0" tIns="0" rIns="0" bIns="0" rtlCol="0" anchor="ctr"/>
          <a:lstStyle/>
          <a:p>
            <a:pPr indent="0" marL="0">
              <a:buNone/>
            </a:pPr>
            <a:r>
              <a:rPr lang="en-US" sz="1050" dirty="0">
                <a:solidFill>
                  <a:srgbClr val="555555"/>
                </a:solidFill>
                <a:latin typeface="Calibri" pitchFamily="34" charset="0"/>
                <a:ea typeface="Calibri" pitchFamily="34" charset="-122"/>
                <a:cs typeface="Calibri" pitchFamily="34" charset="-120"/>
              </a:rPr>
              <a:t>Tu parles de ton offre avant de comprendre ce qu'elle vit vraiment. Elle n'est pas prête à entendre ta solution si elle ne sent pas que tu as compris son problème.</a:t>
            </a:r>
            <a:endParaRPr lang="en-US" sz="1050" dirty="0"/>
          </a:p>
        </p:txBody>
      </p:sp>
      <p:sp>
        <p:nvSpPr>
          <p:cNvPr id="10" name="Shape 8"/>
          <p:cNvSpPr/>
          <p:nvPr/>
        </p:nvSpPr>
        <p:spPr>
          <a:xfrm>
            <a:off x="365760" y="1499616"/>
            <a:ext cx="8412480" cy="749808"/>
          </a:xfrm>
          <a:prstGeom prst="rect">
            <a:avLst/>
          </a:prstGeom>
          <a:solidFill>
            <a:srgbClr val="FFFFFF"/>
          </a:solidFill>
          <a:ln w="12700">
            <a:solidFill>
              <a:srgbClr val="E0D8CC"/>
            </a:solidFill>
            <a:prstDash val="solid"/>
          </a:ln>
        </p:spPr>
      </p:sp>
      <p:sp>
        <p:nvSpPr>
          <p:cNvPr id="11" name="Shape 9"/>
          <p:cNvSpPr/>
          <p:nvPr/>
        </p:nvSpPr>
        <p:spPr>
          <a:xfrm>
            <a:off x="365760" y="1499616"/>
            <a:ext cx="594360" cy="749808"/>
          </a:xfrm>
          <a:prstGeom prst="rect">
            <a:avLst/>
          </a:prstGeom>
          <a:solidFill>
            <a:srgbClr val="2C2C2C"/>
          </a:solidFill>
          <a:ln w="12700">
            <a:solidFill>
              <a:srgbClr val="2C2C2C"/>
            </a:solidFill>
            <a:prstDash val="solid"/>
          </a:ln>
        </p:spPr>
      </p:sp>
      <p:sp>
        <p:nvSpPr>
          <p:cNvPr id="12" name="Text 10"/>
          <p:cNvSpPr/>
          <p:nvPr/>
        </p:nvSpPr>
        <p:spPr>
          <a:xfrm>
            <a:off x="365760" y="1572768"/>
            <a:ext cx="594360" cy="603504"/>
          </a:xfrm>
          <a:prstGeom prst="rect">
            <a:avLst/>
          </a:prstGeom>
          <a:noFill/>
          <a:ln/>
        </p:spPr>
        <p:txBody>
          <a:bodyPr wrap="square" lIns="0" tIns="0" rIns="0" bIns="0" rtlCol="0" anchor="ctr"/>
          <a:lstStyle/>
          <a:p>
            <a:pPr algn="ctr" indent="0" marL="0">
              <a:buNone/>
            </a:pPr>
            <a:r>
              <a:rPr lang="en-US" sz="1800" b="1" dirty="0">
                <a:solidFill>
                  <a:srgbClr val="B8973A"/>
                </a:solidFill>
                <a:latin typeface="Georgia" pitchFamily="34" charset="0"/>
                <a:ea typeface="Georgia" pitchFamily="34" charset="-122"/>
                <a:cs typeface="Georgia" pitchFamily="34" charset="-120"/>
              </a:rPr>
              <a:t>02</a:t>
            </a:r>
            <a:endParaRPr lang="en-US" sz="1800" dirty="0"/>
          </a:p>
        </p:txBody>
      </p:sp>
      <p:sp>
        <p:nvSpPr>
          <p:cNvPr id="13" name="Text 11"/>
          <p:cNvSpPr/>
          <p:nvPr/>
        </p:nvSpPr>
        <p:spPr>
          <a:xfrm>
            <a:off x="1115568" y="1563624"/>
            <a:ext cx="7406640" cy="274320"/>
          </a:xfrm>
          <a:prstGeom prst="rect">
            <a:avLst/>
          </a:prstGeom>
          <a:noFill/>
          <a:ln/>
        </p:spPr>
        <p:txBody>
          <a:bodyPr wrap="square" lIns="0" tIns="0" rIns="0" bIns="0" rtlCol="0" anchor="ctr"/>
          <a:lstStyle/>
          <a:p>
            <a:pPr indent="0" marL="0">
              <a:buNone/>
            </a:pPr>
            <a:r>
              <a:rPr lang="en-US" sz="1200" b="1" dirty="0">
                <a:solidFill>
                  <a:srgbClr val="2C2C2C"/>
                </a:solidFill>
                <a:latin typeface="Georgia" pitchFamily="34" charset="0"/>
                <a:ea typeface="Georgia" pitchFamily="34" charset="-122"/>
                <a:cs typeface="Georgia" pitchFamily="34" charset="-120"/>
              </a:rPr>
              <a:t>S'excuser pour le prix</a:t>
            </a:r>
            <a:endParaRPr lang="en-US" sz="1200" dirty="0"/>
          </a:p>
        </p:txBody>
      </p:sp>
      <p:sp>
        <p:nvSpPr>
          <p:cNvPr id="14" name="Text 12"/>
          <p:cNvSpPr/>
          <p:nvPr/>
        </p:nvSpPr>
        <p:spPr>
          <a:xfrm>
            <a:off x="1115568" y="1865376"/>
            <a:ext cx="7406640" cy="329184"/>
          </a:xfrm>
          <a:prstGeom prst="rect">
            <a:avLst/>
          </a:prstGeom>
          <a:noFill/>
          <a:ln/>
        </p:spPr>
        <p:txBody>
          <a:bodyPr wrap="square" lIns="0" tIns="0" rIns="0" bIns="0" rtlCol="0" anchor="ctr"/>
          <a:lstStyle/>
          <a:p>
            <a:pPr indent="0" marL="0">
              <a:buNone/>
            </a:pPr>
            <a:r>
              <a:rPr lang="en-US" sz="1050" dirty="0">
                <a:solidFill>
                  <a:srgbClr val="555555"/>
                </a:solidFill>
                <a:latin typeface="Calibri" pitchFamily="34" charset="0"/>
                <a:ea typeface="Calibri" pitchFamily="34" charset="-122"/>
                <a:cs typeface="Calibri" pitchFamily="34" charset="-120"/>
              </a:rPr>
              <a:t>"C'est X€ mais... je propose aussi..." Chaque "mais" après ton prix dévalue ton offre. Annonce le tarif, fais une pause, laisse-la réagir.</a:t>
            </a:r>
            <a:endParaRPr lang="en-US" sz="1050" dirty="0"/>
          </a:p>
        </p:txBody>
      </p:sp>
      <p:sp>
        <p:nvSpPr>
          <p:cNvPr id="15" name="Shape 13"/>
          <p:cNvSpPr/>
          <p:nvPr/>
        </p:nvSpPr>
        <p:spPr>
          <a:xfrm>
            <a:off x="365760" y="2377440"/>
            <a:ext cx="8412480" cy="749808"/>
          </a:xfrm>
          <a:prstGeom prst="rect">
            <a:avLst/>
          </a:prstGeom>
          <a:solidFill>
            <a:srgbClr val="FFFFFF"/>
          </a:solidFill>
          <a:ln w="12700">
            <a:solidFill>
              <a:srgbClr val="E0D8CC"/>
            </a:solidFill>
            <a:prstDash val="solid"/>
          </a:ln>
        </p:spPr>
      </p:sp>
      <p:sp>
        <p:nvSpPr>
          <p:cNvPr id="16" name="Shape 14"/>
          <p:cNvSpPr/>
          <p:nvPr/>
        </p:nvSpPr>
        <p:spPr>
          <a:xfrm>
            <a:off x="365760" y="2377440"/>
            <a:ext cx="594360" cy="749808"/>
          </a:xfrm>
          <a:prstGeom prst="rect">
            <a:avLst/>
          </a:prstGeom>
          <a:solidFill>
            <a:srgbClr val="2C2C2C"/>
          </a:solidFill>
          <a:ln w="12700">
            <a:solidFill>
              <a:srgbClr val="2C2C2C"/>
            </a:solidFill>
            <a:prstDash val="solid"/>
          </a:ln>
        </p:spPr>
      </p:sp>
      <p:sp>
        <p:nvSpPr>
          <p:cNvPr id="17" name="Text 15"/>
          <p:cNvSpPr/>
          <p:nvPr/>
        </p:nvSpPr>
        <p:spPr>
          <a:xfrm>
            <a:off x="365760" y="2450592"/>
            <a:ext cx="594360" cy="603504"/>
          </a:xfrm>
          <a:prstGeom prst="rect">
            <a:avLst/>
          </a:prstGeom>
          <a:noFill/>
          <a:ln/>
        </p:spPr>
        <p:txBody>
          <a:bodyPr wrap="square" lIns="0" tIns="0" rIns="0" bIns="0" rtlCol="0" anchor="ctr"/>
          <a:lstStyle/>
          <a:p>
            <a:pPr algn="ctr" indent="0" marL="0">
              <a:buNone/>
            </a:pPr>
            <a:r>
              <a:rPr lang="en-US" sz="1800" b="1" dirty="0">
                <a:solidFill>
                  <a:srgbClr val="B8973A"/>
                </a:solidFill>
                <a:latin typeface="Georgia" pitchFamily="34" charset="0"/>
                <a:ea typeface="Georgia" pitchFamily="34" charset="-122"/>
                <a:cs typeface="Georgia" pitchFamily="34" charset="-120"/>
              </a:rPr>
              <a:t>03</a:t>
            </a:r>
            <a:endParaRPr lang="en-US" sz="1800" dirty="0"/>
          </a:p>
        </p:txBody>
      </p:sp>
      <p:sp>
        <p:nvSpPr>
          <p:cNvPr id="18" name="Text 16"/>
          <p:cNvSpPr/>
          <p:nvPr/>
        </p:nvSpPr>
        <p:spPr>
          <a:xfrm>
            <a:off x="1115568" y="2441448"/>
            <a:ext cx="7406640" cy="274320"/>
          </a:xfrm>
          <a:prstGeom prst="rect">
            <a:avLst/>
          </a:prstGeom>
          <a:noFill/>
          <a:ln/>
        </p:spPr>
        <p:txBody>
          <a:bodyPr wrap="square" lIns="0" tIns="0" rIns="0" bIns="0" rtlCol="0" anchor="ctr"/>
          <a:lstStyle/>
          <a:p>
            <a:pPr indent="0" marL="0">
              <a:buNone/>
            </a:pPr>
            <a:r>
              <a:rPr lang="en-US" sz="1200" b="1" dirty="0">
                <a:solidFill>
                  <a:srgbClr val="2C2C2C"/>
                </a:solidFill>
                <a:latin typeface="Georgia" pitchFamily="34" charset="0"/>
                <a:ea typeface="Georgia" pitchFamily="34" charset="-122"/>
                <a:cs typeface="Georgia" pitchFamily="34" charset="-120"/>
              </a:rPr>
              <a:t>Répondre à chaque objection par une réduction</a:t>
            </a:r>
            <a:endParaRPr lang="en-US" sz="1200" dirty="0"/>
          </a:p>
        </p:txBody>
      </p:sp>
      <p:sp>
        <p:nvSpPr>
          <p:cNvPr id="19" name="Text 17"/>
          <p:cNvSpPr/>
          <p:nvPr/>
        </p:nvSpPr>
        <p:spPr>
          <a:xfrm>
            <a:off x="1115568" y="2743200"/>
            <a:ext cx="7406640" cy="329184"/>
          </a:xfrm>
          <a:prstGeom prst="rect">
            <a:avLst/>
          </a:prstGeom>
          <a:noFill/>
          <a:ln/>
        </p:spPr>
        <p:txBody>
          <a:bodyPr wrap="square" lIns="0" tIns="0" rIns="0" bIns="0" rtlCol="0" anchor="ctr"/>
          <a:lstStyle/>
          <a:p>
            <a:pPr indent="0" marL="0">
              <a:buNone/>
            </a:pPr>
            <a:r>
              <a:rPr lang="en-US" sz="1050" dirty="0">
                <a:solidFill>
                  <a:srgbClr val="555555"/>
                </a:solidFill>
                <a:latin typeface="Calibri" pitchFamily="34" charset="0"/>
                <a:ea typeface="Calibri" pitchFamily="34" charset="-122"/>
                <a:cs typeface="Calibri" pitchFamily="34" charset="-120"/>
              </a:rPr>
              <a:t>Baisser les prix au premier "c'est cher" te positionne comme quelqu'un qui doute lui-même de sa valeur. Explore d'abord, négocie en dernier recours.</a:t>
            </a:r>
            <a:endParaRPr lang="en-US" sz="1050" dirty="0"/>
          </a:p>
        </p:txBody>
      </p:sp>
      <p:sp>
        <p:nvSpPr>
          <p:cNvPr id="20" name="Shape 18"/>
          <p:cNvSpPr/>
          <p:nvPr/>
        </p:nvSpPr>
        <p:spPr>
          <a:xfrm>
            <a:off x="365760" y="3255264"/>
            <a:ext cx="8412480" cy="749808"/>
          </a:xfrm>
          <a:prstGeom prst="rect">
            <a:avLst/>
          </a:prstGeom>
          <a:solidFill>
            <a:srgbClr val="FFFFFF"/>
          </a:solidFill>
          <a:ln w="12700">
            <a:solidFill>
              <a:srgbClr val="E0D8CC"/>
            </a:solidFill>
            <a:prstDash val="solid"/>
          </a:ln>
        </p:spPr>
      </p:sp>
      <p:sp>
        <p:nvSpPr>
          <p:cNvPr id="21" name="Shape 19"/>
          <p:cNvSpPr/>
          <p:nvPr/>
        </p:nvSpPr>
        <p:spPr>
          <a:xfrm>
            <a:off x="365760" y="3255264"/>
            <a:ext cx="594360" cy="749808"/>
          </a:xfrm>
          <a:prstGeom prst="rect">
            <a:avLst/>
          </a:prstGeom>
          <a:solidFill>
            <a:srgbClr val="2C2C2C"/>
          </a:solidFill>
          <a:ln w="12700">
            <a:solidFill>
              <a:srgbClr val="2C2C2C"/>
            </a:solidFill>
            <a:prstDash val="solid"/>
          </a:ln>
        </p:spPr>
      </p:sp>
      <p:sp>
        <p:nvSpPr>
          <p:cNvPr id="22" name="Text 20"/>
          <p:cNvSpPr/>
          <p:nvPr/>
        </p:nvSpPr>
        <p:spPr>
          <a:xfrm>
            <a:off x="365760" y="3328416"/>
            <a:ext cx="594360" cy="603504"/>
          </a:xfrm>
          <a:prstGeom prst="rect">
            <a:avLst/>
          </a:prstGeom>
          <a:noFill/>
          <a:ln/>
        </p:spPr>
        <p:txBody>
          <a:bodyPr wrap="square" lIns="0" tIns="0" rIns="0" bIns="0" rtlCol="0" anchor="ctr"/>
          <a:lstStyle/>
          <a:p>
            <a:pPr algn="ctr" indent="0" marL="0">
              <a:buNone/>
            </a:pPr>
            <a:r>
              <a:rPr lang="en-US" sz="1800" b="1" dirty="0">
                <a:solidFill>
                  <a:srgbClr val="B8973A"/>
                </a:solidFill>
                <a:latin typeface="Georgia" pitchFamily="34" charset="0"/>
                <a:ea typeface="Georgia" pitchFamily="34" charset="-122"/>
                <a:cs typeface="Georgia" pitchFamily="34" charset="-120"/>
              </a:rPr>
              <a:t>04</a:t>
            </a:r>
            <a:endParaRPr lang="en-US" sz="1800" dirty="0"/>
          </a:p>
        </p:txBody>
      </p:sp>
      <p:sp>
        <p:nvSpPr>
          <p:cNvPr id="23" name="Text 21"/>
          <p:cNvSpPr/>
          <p:nvPr/>
        </p:nvSpPr>
        <p:spPr>
          <a:xfrm>
            <a:off x="1115568" y="3319272"/>
            <a:ext cx="7406640" cy="274320"/>
          </a:xfrm>
          <a:prstGeom prst="rect">
            <a:avLst/>
          </a:prstGeom>
          <a:noFill/>
          <a:ln/>
        </p:spPr>
        <p:txBody>
          <a:bodyPr wrap="square" lIns="0" tIns="0" rIns="0" bIns="0" rtlCol="0" anchor="ctr"/>
          <a:lstStyle/>
          <a:p>
            <a:pPr indent="0" marL="0">
              <a:buNone/>
            </a:pPr>
            <a:r>
              <a:rPr lang="en-US" sz="1200" b="1" dirty="0">
                <a:solidFill>
                  <a:srgbClr val="2C2C2C"/>
                </a:solidFill>
                <a:latin typeface="Georgia" pitchFamily="34" charset="0"/>
                <a:ea typeface="Georgia" pitchFamily="34" charset="-122"/>
                <a:cs typeface="Georgia" pitchFamily="34" charset="-120"/>
              </a:rPr>
              <a:t>Terminer l'appel sans avoir proposé clairement</a:t>
            </a:r>
            <a:endParaRPr lang="en-US" sz="1200" dirty="0"/>
          </a:p>
        </p:txBody>
      </p:sp>
      <p:sp>
        <p:nvSpPr>
          <p:cNvPr id="24" name="Text 22"/>
          <p:cNvSpPr/>
          <p:nvPr/>
        </p:nvSpPr>
        <p:spPr>
          <a:xfrm>
            <a:off x="1115568" y="3621024"/>
            <a:ext cx="7406640" cy="329184"/>
          </a:xfrm>
          <a:prstGeom prst="rect">
            <a:avLst/>
          </a:prstGeom>
          <a:noFill/>
          <a:ln/>
        </p:spPr>
        <p:txBody>
          <a:bodyPr wrap="square" lIns="0" tIns="0" rIns="0" bIns="0" rtlCol="0" anchor="ctr"/>
          <a:lstStyle/>
          <a:p>
            <a:pPr indent="0" marL="0">
              <a:buNone/>
            </a:pPr>
            <a:r>
              <a:rPr lang="en-US" sz="1050" dirty="0">
                <a:solidFill>
                  <a:srgbClr val="555555"/>
                </a:solidFill>
                <a:latin typeface="Calibri" pitchFamily="34" charset="0"/>
                <a:ea typeface="Calibri" pitchFamily="34" charset="-122"/>
                <a:cs typeface="Calibri" pitchFamily="34" charset="-120"/>
              </a:rPr>
              <a:t>"Je t'envoie les infos par email..." Ce n'est pas un closing. Tu dois poser la question directement : "Est-ce que tu veux qu'on avance ensemble ?"</a:t>
            </a:r>
            <a:endParaRPr lang="en-US" sz="1050" dirty="0"/>
          </a:p>
        </p:txBody>
      </p:sp>
      <p:sp>
        <p:nvSpPr>
          <p:cNvPr id="25" name="Shape 23"/>
          <p:cNvSpPr/>
          <p:nvPr/>
        </p:nvSpPr>
        <p:spPr>
          <a:xfrm>
            <a:off x="365760" y="4133088"/>
            <a:ext cx="8412480" cy="749808"/>
          </a:xfrm>
          <a:prstGeom prst="rect">
            <a:avLst/>
          </a:prstGeom>
          <a:solidFill>
            <a:srgbClr val="FFFFFF"/>
          </a:solidFill>
          <a:ln w="12700">
            <a:solidFill>
              <a:srgbClr val="E0D8CC"/>
            </a:solidFill>
            <a:prstDash val="solid"/>
          </a:ln>
        </p:spPr>
      </p:sp>
      <p:sp>
        <p:nvSpPr>
          <p:cNvPr id="26" name="Shape 24"/>
          <p:cNvSpPr/>
          <p:nvPr/>
        </p:nvSpPr>
        <p:spPr>
          <a:xfrm>
            <a:off x="365760" y="4133088"/>
            <a:ext cx="594360" cy="749808"/>
          </a:xfrm>
          <a:prstGeom prst="rect">
            <a:avLst/>
          </a:prstGeom>
          <a:solidFill>
            <a:srgbClr val="2C2C2C"/>
          </a:solidFill>
          <a:ln w="12700">
            <a:solidFill>
              <a:srgbClr val="2C2C2C"/>
            </a:solidFill>
            <a:prstDash val="solid"/>
          </a:ln>
        </p:spPr>
      </p:sp>
      <p:sp>
        <p:nvSpPr>
          <p:cNvPr id="27" name="Text 25"/>
          <p:cNvSpPr/>
          <p:nvPr/>
        </p:nvSpPr>
        <p:spPr>
          <a:xfrm>
            <a:off x="365760" y="4206240"/>
            <a:ext cx="594360" cy="603504"/>
          </a:xfrm>
          <a:prstGeom prst="rect">
            <a:avLst/>
          </a:prstGeom>
          <a:noFill/>
          <a:ln/>
        </p:spPr>
        <p:txBody>
          <a:bodyPr wrap="square" lIns="0" tIns="0" rIns="0" bIns="0" rtlCol="0" anchor="ctr"/>
          <a:lstStyle/>
          <a:p>
            <a:pPr algn="ctr" indent="0" marL="0">
              <a:buNone/>
            </a:pPr>
            <a:r>
              <a:rPr lang="en-US" sz="1800" b="1" dirty="0">
                <a:solidFill>
                  <a:srgbClr val="B8973A"/>
                </a:solidFill>
                <a:latin typeface="Georgia" pitchFamily="34" charset="0"/>
                <a:ea typeface="Georgia" pitchFamily="34" charset="-122"/>
                <a:cs typeface="Georgia" pitchFamily="34" charset="-120"/>
              </a:rPr>
              <a:t>05</a:t>
            </a:r>
            <a:endParaRPr lang="en-US" sz="1800" dirty="0"/>
          </a:p>
        </p:txBody>
      </p:sp>
      <p:sp>
        <p:nvSpPr>
          <p:cNvPr id="28" name="Text 26"/>
          <p:cNvSpPr/>
          <p:nvPr/>
        </p:nvSpPr>
        <p:spPr>
          <a:xfrm>
            <a:off x="1115568" y="4197096"/>
            <a:ext cx="7406640" cy="274320"/>
          </a:xfrm>
          <a:prstGeom prst="rect">
            <a:avLst/>
          </a:prstGeom>
          <a:noFill/>
          <a:ln/>
        </p:spPr>
        <p:txBody>
          <a:bodyPr wrap="square" lIns="0" tIns="0" rIns="0" bIns="0" rtlCol="0" anchor="ctr"/>
          <a:lstStyle/>
          <a:p>
            <a:pPr indent="0" marL="0">
              <a:buNone/>
            </a:pPr>
            <a:r>
              <a:rPr lang="en-US" sz="1200" b="1" dirty="0">
                <a:solidFill>
                  <a:srgbClr val="2C2C2C"/>
                </a:solidFill>
                <a:latin typeface="Georgia" pitchFamily="34" charset="0"/>
                <a:ea typeface="Georgia" pitchFamily="34" charset="-122"/>
                <a:cs typeface="Georgia" pitchFamily="34" charset="-120"/>
              </a:rPr>
              <a:t>Parler plus que d'écouter</a:t>
            </a:r>
            <a:endParaRPr lang="en-US" sz="1200" dirty="0"/>
          </a:p>
        </p:txBody>
      </p:sp>
      <p:sp>
        <p:nvSpPr>
          <p:cNvPr id="29" name="Text 27"/>
          <p:cNvSpPr/>
          <p:nvPr/>
        </p:nvSpPr>
        <p:spPr>
          <a:xfrm>
            <a:off x="1115568" y="4498848"/>
            <a:ext cx="7406640" cy="329184"/>
          </a:xfrm>
          <a:prstGeom prst="rect">
            <a:avLst/>
          </a:prstGeom>
          <a:noFill/>
          <a:ln/>
        </p:spPr>
        <p:txBody>
          <a:bodyPr wrap="square" lIns="0" tIns="0" rIns="0" bIns="0" rtlCol="0" anchor="ctr"/>
          <a:lstStyle/>
          <a:p>
            <a:pPr indent="0" marL="0">
              <a:buNone/>
            </a:pPr>
            <a:r>
              <a:rPr lang="en-US" sz="1050" dirty="0">
                <a:solidFill>
                  <a:srgbClr val="555555"/>
                </a:solidFill>
                <a:latin typeface="Calibri" pitchFamily="34" charset="0"/>
                <a:ea typeface="Calibri" pitchFamily="34" charset="-122"/>
                <a:cs typeface="Calibri" pitchFamily="34" charset="-120"/>
              </a:rPr>
              <a:t>Le ratio idéal : 70% elle parle, 30% toi. Plus elle parle, plus elle se convainc elle-même. Ton rôle : poser les bonnes questions, pas remplir les silences.</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du Closing Éthique - MarineMoneyMagic</dc:title>
  <dc:subject>PptxGenJS Presentation</dc:subject>
  <dc:creator>PptxGenJS</dc:creator>
  <cp:lastModifiedBy>PptxGenJS</cp:lastModifiedBy>
  <cp:revision>1</cp:revision>
  <dcterms:created xsi:type="dcterms:W3CDTF">2026-03-15T14:48:18Z</dcterms:created>
  <dcterms:modified xsi:type="dcterms:W3CDTF">2026-03-15T14:48:18Z</dcterms:modified>
</cp:coreProperties>
</file>